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0" r:id="rId1"/>
  </p:sldMasterIdLst>
  <p:notesMasterIdLst>
    <p:notesMasterId r:id="rId95"/>
  </p:notesMasterIdLst>
  <p:handoutMasterIdLst>
    <p:handoutMasterId r:id="rId96"/>
  </p:handoutMasterIdLst>
  <p:sldIdLst>
    <p:sldId id="256" r:id="rId2"/>
    <p:sldId id="436" r:id="rId3"/>
    <p:sldId id="645" r:id="rId4"/>
    <p:sldId id="374" r:id="rId5"/>
    <p:sldId id="289" r:id="rId6"/>
    <p:sldId id="346" r:id="rId7"/>
    <p:sldId id="502" r:id="rId8"/>
    <p:sldId id="683" r:id="rId9"/>
    <p:sldId id="353" r:id="rId10"/>
    <p:sldId id="501" r:id="rId11"/>
    <p:sldId id="455" r:id="rId12"/>
    <p:sldId id="456" r:id="rId13"/>
    <p:sldId id="457" r:id="rId14"/>
    <p:sldId id="458" r:id="rId15"/>
    <p:sldId id="460" r:id="rId16"/>
    <p:sldId id="646" r:id="rId17"/>
    <p:sldId id="684" r:id="rId18"/>
    <p:sldId id="685" r:id="rId19"/>
    <p:sldId id="500" r:id="rId20"/>
    <p:sldId id="526" r:id="rId21"/>
    <p:sldId id="686" r:id="rId22"/>
    <p:sldId id="375" r:id="rId23"/>
    <p:sldId id="443" r:id="rId24"/>
    <p:sldId id="688" r:id="rId25"/>
    <p:sldId id="439" r:id="rId26"/>
    <p:sldId id="647" r:id="rId27"/>
    <p:sldId id="648" r:id="rId28"/>
    <p:sldId id="451" r:id="rId29"/>
    <p:sldId id="650" r:id="rId30"/>
    <p:sldId id="474" r:id="rId31"/>
    <p:sldId id="651" r:id="rId32"/>
    <p:sldId id="708" r:id="rId33"/>
    <p:sldId id="709" r:id="rId34"/>
    <p:sldId id="622" r:id="rId35"/>
    <p:sldId id="550" r:id="rId36"/>
    <p:sldId id="678" r:id="rId37"/>
    <p:sldId id="391" r:id="rId38"/>
    <p:sldId id="634" r:id="rId39"/>
    <p:sldId id="523" r:id="rId40"/>
    <p:sldId id="552" r:id="rId41"/>
    <p:sldId id="615" r:id="rId42"/>
    <p:sldId id="704" r:id="rId43"/>
    <p:sldId id="705" r:id="rId44"/>
    <p:sldId id="499" r:id="rId45"/>
    <p:sldId id="706" r:id="rId46"/>
    <p:sldId id="680" r:id="rId47"/>
    <p:sldId id="635" r:id="rId48"/>
    <p:sldId id="738" r:id="rId49"/>
    <p:sldId id="681" r:id="rId50"/>
    <p:sldId id="553" r:id="rId51"/>
    <p:sldId id="710" r:id="rId52"/>
    <p:sldId id="711" r:id="rId53"/>
    <p:sldId id="712" r:id="rId54"/>
    <p:sldId id="713" r:id="rId55"/>
    <p:sldId id="714" r:id="rId56"/>
    <p:sldId id="715" r:id="rId57"/>
    <p:sldId id="716" r:id="rId58"/>
    <p:sldId id="717" r:id="rId59"/>
    <p:sldId id="718" r:id="rId60"/>
    <p:sldId id="719" r:id="rId61"/>
    <p:sldId id="720" r:id="rId62"/>
    <p:sldId id="721" r:id="rId63"/>
    <p:sldId id="722" r:id="rId64"/>
    <p:sldId id="723" r:id="rId65"/>
    <p:sldId id="724" r:id="rId66"/>
    <p:sldId id="725" r:id="rId67"/>
    <p:sldId id="737" r:id="rId68"/>
    <p:sldId id="726" r:id="rId69"/>
    <p:sldId id="727" r:id="rId70"/>
    <p:sldId id="728" r:id="rId71"/>
    <p:sldId id="729" r:id="rId72"/>
    <p:sldId id="730" r:id="rId73"/>
    <p:sldId id="731" r:id="rId74"/>
    <p:sldId id="733" r:id="rId75"/>
    <p:sldId id="734" r:id="rId76"/>
    <p:sldId id="735" r:id="rId77"/>
    <p:sldId id="736" r:id="rId78"/>
    <p:sldId id="682" r:id="rId79"/>
    <p:sldId id="525" r:id="rId80"/>
    <p:sldId id="576" r:id="rId81"/>
    <p:sldId id="569" r:id="rId82"/>
    <p:sldId id="570" r:id="rId83"/>
    <p:sldId id="575" r:id="rId84"/>
    <p:sldId id="739" r:id="rId85"/>
    <p:sldId id="740" r:id="rId86"/>
    <p:sldId id="741" r:id="rId87"/>
    <p:sldId id="742" r:id="rId88"/>
    <p:sldId id="743" r:id="rId89"/>
    <p:sldId id="744" r:id="rId90"/>
    <p:sldId id="745" r:id="rId91"/>
    <p:sldId id="746" r:id="rId92"/>
    <p:sldId id="747" r:id="rId93"/>
    <p:sldId id="555" r:id="rId94"/>
  </p:sldIdLst>
  <p:sldSz cx="9144000" cy="6858000" type="screen4x3"/>
  <p:notesSz cx="6797675" cy="9928225"/>
  <p:defaultTextStyle>
    <a:defPPr>
      <a:defRPr lang="en-GB"/>
    </a:defPPr>
    <a:lvl1pPr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ctr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FFD1"/>
    <a:srgbClr val="FFFFDD"/>
    <a:srgbClr val="009900"/>
    <a:srgbClr val="FF990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87" autoAdjust="0"/>
    <p:restoredTop sz="91264" autoAdjust="0"/>
  </p:normalViewPr>
  <p:slideViewPr>
    <p:cSldViewPr>
      <p:cViewPr>
        <p:scale>
          <a:sx n="80" d="100"/>
          <a:sy n="80" d="100"/>
        </p:scale>
        <p:origin x="-1710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0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7D49-02D3-40A3-BCCF-F1204D210A6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29CAF-235C-4AB1-9162-FCD38FF8C1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14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>
            <a:off x="0" y="0"/>
            <a:ext cx="6799263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3851275" y="0"/>
            <a:ext cx="29464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6" name="Rectangle 1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6975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7" name="Rectangle 15"/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2900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9428163"/>
            <a:ext cx="2946400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sldNum"/>
          </p:nvPr>
        </p:nvSpPr>
        <p:spPr bwMode="auto">
          <a:xfrm>
            <a:off x="3851275" y="9429750"/>
            <a:ext cx="2928938" cy="47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825C74A1-A2D5-42FC-838A-B0E2F993A49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27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030EE40-453F-4D62-A5B4-C46D43298759}" type="slidenum">
              <a:rPr lang="ru-RU"/>
              <a:pPr/>
              <a:t>1</a:t>
            </a:fld>
            <a:endParaRPr lang="ru-RU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1133475" y="744538"/>
            <a:ext cx="4532313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680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F159AD-55E6-4F89-8FF3-8A49A4066C1E}" type="slidenum">
              <a:rPr lang="ru-RU"/>
              <a:pPr/>
              <a:t>11</a:t>
            </a:fld>
            <a:endParaRPr lang="ru-RU"/>
          </a:p>
        </p:txBody>
      </p:sp>
      <p:sp>
        <p:nvSpPr>
          <p:cNvPr id="38297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297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ED6312-4786-458C-99D2-3BCB2A88C880}" type="slidenum">
              <a:rPr lang="ru-RU"/>
              <a:pPr/>
              <a:t>12</a:t>
            </a:fld>
            <a:endParaRPr lang="ru-RU"/>
          </a:p>
        </p:txBody>
      </p:sp>
      <p:sp>
        <p:nvSpPr>
          <p:cNvPr id="3850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50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4BD0512-8BD3-49C5-AA43-E8A686784AEA}" type="slidenum">
              <a:rPr lang="ru-RU"/>
              <a:pPr/>
              <a:t>13</a:t>
            </a:fld>
            <a:endParaRPr lang="ru-RU"/>
          </a:p>
        </p:txBody>
      </p:sp>
      <p:sp>
        <p:nvSpPr>
          <p:cNvPr id="3870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3870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90DB29-05DD-496D-8375-2A1DDA8E2FC2}" type="slidenum">
              <a:rPr lang="ru-RU"/>
              <a:pPr/>
              <a:t>14</a:t>
            </a:fld>
            <a:endParaRPr lang="ru-RU"/>
          </a:p>
        </p:txBody>
      </p:sp>
      <p:sp>
        <p:nvSpPr>
          <p:cNvPr id="391170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117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за 30 минут и за 5 минут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до окончания экзамена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уведомить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участников ГИА-9 о скором завершении 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экзамена и о необходимости перенести ответы из</a:t>
            </a:r>
          </a:p>
          <a:p>
            <a:pPr algn="l">
              <a:buClr>
                <a:schemeClr val="accent2">
                  <a:lumMod val="75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черновиков, текстов работы в бланки ответов</a:t>
            </a: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sz="1200" b="1" i="1" dirty="0" smtClean="0">
              <a:solidFill>
                <a:srgbClr val="FFFFFF"/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15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11" y="4716465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38A684E-E6D2-4687-A130-C03E3AE520C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18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48131" name="Text Box 1"/>
          <p:cNvSpPr txBox="1">
            <a:spLocks noChangeArrowheads="1"/>
          </p:cNvSpPr>
          <p:nvPr/>
        </p:nvSpPr>
        <p:spPr bwMode="auto">
          <a:xfrm>
            <a:off x="898526" y="720727"/>
            <a:ext cx="4987925" cy="374015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4"/>
            <a:ext cx="5421313" cy="444817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19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21B152D-5600-472F-A1AE-0E5A90CD67A1}" type="slidenum">
              <a:rPr lang="ru-RU"/>
              <a:pPr/>
              <a:t>2</a:t>
            </a:fld>
            <a:endParaRPr lang="ru-RU"/>
          </a:p>
        </p:txBody>
      </p:sp>
      <p:sp>
        <p:nvSpPr>
          <p:cNvPr id="347138" name="Text Box 2"/>
          <p:cNvSpPr txBox="1">
            <a:spLocks noChangeArrowheads="1"/>
          </p:cNvSpPr>
          <p:nvPr/>
        </p:nvSpPr>
        <p:spPr bwMode="auto">
          <a:xfrm>
            <a:off x="1133475" y="720725"/>
            <a:ext cx="4516438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713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510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9984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77007-2E49-4814-B7C4-961216794D50}" type="slidenum">
              <a:rPr lang="ru-RU"/>
              <a:pPr/>
              <a:t>22</a:t>
            </a:fld>
            <a:endParaRPr lang="ru-RU"/>
          </a:p>
        </p:txBody>
      </p:sp>
      <p:sp>
        <p:nvSpPr>
          <p:cNvPr id="23961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4750" cy="3738563"/>
          </a:xfrm>
          <a:ln/>
        </p:spPr>
      </p:sp>
      <p:sp>
        <p:nvSpPr>
          <p:cNvPr id="23961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23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7C78479-DFB6-43BF-AE25-77D8B6689CA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dirty="0" smtClean="0"/>
              <a:t>Организатор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19EBDA2-585D-4912-8761-F432D47C6D8E}" type="slidenum">
              <a:rPr lang="ru-RU"/>
              <a:pPr/>
              <a:t>25</a:t>
            </a:fld>
            <a:endParaRPr lang="ru-RU"/>
          </a:p>
        </p:txBody>
      </p:sp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3283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7FA9FB7-2B37-47C1-ABCD-D21C057E577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4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0BF8106-2041-482C-AF12-29719C518634}" type="slidenum">
              <a:rPr lang="ru-RU"/>
              <a:pPr/>
              <a:t>28</a:t>
            </a:fld>
            <a:endParaRPr lang="ru-RU"/>
          </a:p>
        </p:txBody>
      </p:sp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390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74787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6075" cy="4451350"/>
          </a:xfrm>
          <a:ln/>
        </p:spPr>
        <p:txBody>
          <a:bodyPr anchor="ctr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450"/>
              </a:spcBef>
            </a:pPr>
            <a:endParaRPr lang="ru-RU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algn="just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dirty="0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B7E10389-7DDF-4524-A51D-F8502B0D7DD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29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D2B81E85-6799-48FB-AF42-C8C120929F3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6803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09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/>
              <a:pPr/>
              <a:t>31</a:t>
            </a:fld>
            <a:endParaRPr 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7D660C-86D1-4AA3-B935-D336BFD071B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697D660C-86D1-4AA3-B935-D336BFD071B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168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5AB86A6-9DE1-46A1-8C8E-B0C90FFCC4F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34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0AEAFE9-4CE7-4621-99BF-C76D3754F261}" type="slidenum">
              <a:rPr lang="ru-RU"/>
              <a:pPr/>
              <a:t>35</a:t>
            </a:fld>
            <a:endParaRPr lang="ru-RU"/>
          </a:p>
        </p:txBody>
      </p:sp>
      <p:sp>
        <p:nvSpPr>
          <p:cNvPr id="1310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10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7EE3B3D-CC2C-4D90-9025-64E26E26A816}" type="slidenum">
              <a:rPr lang="ru-RU"/>
              <a:pPr/>
              <a:t>36</a:t>
            </a:fld>
            <a:endParaRPr lang="ru-RU"/>
          </a:p>
        </p:txBody>
      </p:sp>
      <p:sp>
        <p:nvSpPr>
          <p:cNvPr id="1249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98525" y="720725"/>
            <a:ext cx="4984750" cy="3738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49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39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E2E7A1-E3D8-4746-AADF-156E481DDEA7}" type="slidenum">
              <a:rPr lang="ru-RU"/>
              <a:pPr/>
              <a:t>4</a:t>
            </a:fld>
            <a:endParaRPr lang="ru-RU"/>
          </a:p>
        </p:txBody>
      </p:sp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1133475" y="731838"/>
            <a:ext cx="4527550" cy="37417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365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ru-RU" sz="1200" dirty="0" smtClean="0"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90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B489A6-C731-47FC-BC51-519EDA06A461}" type="slidenum">
              <a:rPr lang="ru-RU"/>
              <a:pPr/>
              <a:t>41</a:t>
            </a:fld>
            <a:endParaRPr lang="ru-RU"/>
          </a:p>
        </p:txBody>
      </p:sp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898525" y="720725"/>
            <a:ext cx="49879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5737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D7263E05-F9B7-4487-8685-3F46C624683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56323" name="Text Box 1"/>
          <p:cNvSpPr txBox="1">
            <a:spLocks noChangeArrowheads="1"/>
          </p:cNvSpPr>
          <p:nvPr/>
        </p:nvSpPr>
        <p:spPr bwMode="auto">
          <a:xfrm>
            <a:off x="1133475" y="715963"/>
            <a:ext cx="4514850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>
              <a:ea typeface="MS Gothic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423E62E9-E84E-4375-AA81-0F4772D0EE9D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113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114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01426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487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8D31A65A-C811-483F-998E-E31A814BFDF7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47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5779" name="Text Box 1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1700" y="720725"/>
            <a:ext cx="497046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A9D924CF-2A32-4702-BFE5-42111722860A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11882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3242B19-A1DE-4436-83D7-2374EC590AD4}" type="slidenum">
              <a:rPr lang="ru-RU"/>
              <a:pPr/>
              <a:t>50</a:t>
            </a:fld>
            <a:endParaRPr lang="ru-RU"/>
          </a:p>
        </p:txBody>
      </p:sp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1094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sz="1200" kern="1200" dirty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13E76E-19D8-4BAE-B382-6803C0D3FD6B}" type="slidenum">
              <a:rPr lang="ru-RU"/>
              <a:pPr/>
              <a:t>5</a:t>
            </a:fld>
            <a:endParaRPr lang="ru-RU"/>
          </a:p>
        </p:txBody>
      </p:sp>
      <p:sp>
        <p:nvSpPr>
          <p:cNvPr id="110593" name="Text Box 1"/>
          <p:cNvSpPr txBox="1">
            <a:spLocks noChangeArrowheads="1"/>
          </p:cNvSpPr>
          <p:nvPr/>
        </p:nvSpPr>
        <p:spPr bwMode="auto">
          <a:xfrm>
            <a:off x="1133475" y="720725"/>
            <a:ext cx="45180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05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79450" y="4716463"/>
            <a:ext cx="5424488" cy="44513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 algn="just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</a:pPr>
            <a:endParaRPr lang="ru-RU" sz="1200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3E644910-DADB-48DB-AAF2-9E886B88FF8A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1165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59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0793F4-F309-461C-85C7-A9D4839EA135}" type="slidenum">
              <a:rPr lang="ru-RU"/>
              <a:pPr/>
              <a:t>6</a:t>
            </a:fld>
            <a:endParaRPr lang="ru-RU"/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8419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63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78400" cy="3733800"/>
          </a:xfrm>
          <a:ln/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7A8F4CA0-4511-4C1C-888A-DA1703A6E329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545AB84F-DCAC-46DB-8232-765B058FB0D4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0113" y="720725"/>
            <a:ext cx="4981575" cy="3736975"/>
          </a:xfrm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48DD2142-DF97-42DD-9BA5-AEE6BFF7AF5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0F3825D-5EE7-4FAC-8499-9D420A7F0631}" type="slidenum">
              <a:rPr lang="ru-RU"/>
              <a:pPr/>
              <a:t>67</a:t>
            </a:fld>
            <a:endParaRPr lang="ru-RU"/>
          </a:p>
        </p:txBody>
      </p:sp>
      <p:sp>
        <p:nvSpPr>
          <p:cNvPr id="411650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1651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69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E07E7459-526F-4E47-9D37-D35224CC830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20725"/>
            <a:ext cx="4986338" cy="3740150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24488" cy="4451350"/>
          </a:xfrm>
          <a:noFill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7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906A19A9-45EB-48A8-A05C-9389091104B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69635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24C769D9-176D-416F-B692-CBD9D4B88DC5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0659" name="Text Box 1"/>
          <p:cNvSpPr txBox="1">
            <a:spLocks noChangeArrowheads="1"/>
          </p:cNvSpPr>
          <p:nvPr/>
        </p:nvSpPr>
        <p:spPr bwMode="auto">
          <a:xfrm>
            <a:off x="898525" y="720725"/>
            <a:ext cx="4986338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21313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78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0113" y="720725"/>
            <a:ext cx="4981575" cy="37369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825C74A1-A2D5-42FC-838A-B0E2F993A499}" type="slidenum">
              <a:rPr lang="ru-RU" smtClean="0"/>
              <a:pPr/>
              <a:t>79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9923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F136B773-009F-449C-9FC6-5E3EEA1E62E8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80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898894" y="721252"/>
            <a:ext cx="4985758" cy="3738449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81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82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21E7341-D129-4B15-B9B8-AF60FEAFDF3E}" type="slidenum">
              <a:rPr lang="ru-RU"/>
              <a:pPr/>
              <a:t>83</a:t>
            </a:fld>
            <a:endParaRPr lang="ru-RU"/>
          </a:p>
        </p:txBody>
      </p:sp>
      <p:sp>
        <p:nvSpPr>
          <p:cNvPr id="395266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072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9526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algn="l"/>
            <a:endParaRPr lang="ru-RU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C4511AF-CFD8-4C68-84E1-EA5D025C82E9}" type="slidenum">
              <a:rPr lang="ru-RU"/>
              <a:pPr/>
              <a:t>8</a:t>
            </a:fld>
            <a:endParaRPr lang="ru-RU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133475" y="736600"/>
            <a:ext cx="4532313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1475" name="Text Box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0237"/>
          </a:xfrm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fld id="{9BBB9062-0C8E-442B-A6B3-A531D1823F81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84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77827" name="Text Box 1"/>
          <p:cNvSpPr txBox="1">
            <a:spLocks noChangeArrowheads="1"/>
          </p:cNvSpPr>
          <p:nvPr/>
        </p:nvSpPr>
        <p:spPr bwMode="auto">
          <a:xfrm>
            <a:off x="898735" y="720726"/>
            <a:ext cx="4985914" cy="3738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body"/>
          </p:nvPr>
        </p:nvSpPr>
        <p:spPr>
          <a:xfrm>
            <a:off x="679609" y="4716464"/>
            <a:ext cx="5420991" cy="44481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85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523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86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701709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87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8260494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dirty="0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88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15934738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89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91062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90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75598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9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r" eaLnBrk="1" hangingPunct="1"/>
            <a:fld id="{755BEF3B-D1BC-42AD-85DD-12C54F01F58F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algn="r" eaLnBrk="1" hangingPunct="1"/>
              <a:t>91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  <p:sp>
        <p:nvSpPr>
          <p:cNvPr id="95235" name="Text Box 1"/>
          <p:cNvSpPr txBox="1">
            <a:spLocks noChangeArrowheads="1"/>
          </p:cNvSpPr>
          <p:nvPr/>
        </p:nvSpPr>
        <p:spPr bwMode="auto">
          <a:xfrm>
            <a:off x="898893" y="721254"/>
            <a:ext cx="4986846" cy="374076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/>
          </a:p>
        </p:txBody>
      </p:sp>
      <p:sp>
        <p:nvSpPr>
          <p:cNvPr id="96260" name="Rectangle 2"/>
          <p:cNvSpPr>
            <a:spLocks noGrp="1" noChangeArrowheads="1"/>
          </p:cNvSpPr>
          <p:nvPr>
            <p:ph type="body"/>
          </p:nvPr>
        </p:nvSpPr>
        <p:spPr>
          <a:xfrm>
            <a:off x="679333" y="4717126"/>
            <a:ext cx="5421619" cy="4448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375505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1700" y="720725"/>
            <a:ext cx="4970463" cy="3727450"/>
          </a:xfrm>
          <a:ln/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fld id="{C05DE631-7C95-4160-9B40-19322932EF4C}" type="slidenum">
              <a:rPr lang="ru-RU" sz="1200" smtClean="0">
                <a:solidFill>
                  <a:srgbClr val="000000"/>
                </a:solidFill>
                <a:latin typeface="Arial" charset="0"/>
                <a:ea typeface="Arial Unicode MS" pitchFamily="34" charset="-128"/>
              </a:rPr>
              <a:pPr eaLnBrk="1" hangingPunct="1"/>
              <a:t>92</a:t>
            </a:fld>
            <a:endParaRPr lang="ru-RU" sz="1200" smtClean="0">
              <a:solidFill>
                <a:srgbClr val="000000"/>
              </a:solidFill>
              <a:latin typeface="Arial" charset="0"/>
              <a:ea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346769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38AA30-624C-4665-8679-50120803F297}" type="slidenum">
              <a:rPr lang="ru-RU" sz="1200" smtClean="0">
                <a:solidFill>
                  <a:srgbClr val="000000"/>
                </a:solidFill>
                <a:latin typeface="Arial" charset="0"/>
              </a:rPr>
              <a:pPr eaLnBrk="1" hangingPunct="1"/>
              <a:t>93</a:t>
            </a:fld>
            <a:endParaRPr lang="ru-RU" sz="12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33475" y="744538"/>
            <a:ext cx="4530725" cy="372268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87FD5B-7DDD-4113-8CB8-18762FBC56BA}" type="slidenum">
              <a:rPr lang="ru-RU"/>
              <a:pPr/>
              <a:t>9</a:t>
            </a:fld>
            <a:endParaRPr lang="ru-RU"/>
          </a:p>
        </p:txBody>
      </p:sp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1133475" y="715963"/>
            <a:ext cx="4511675" cy="37401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0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79450" y="4716463"/>
            <a:ext cx="5416550" cy="4443412"/>
          </a:xfrm>
          <a:noFill/>
          <a:ln/>
        </p:spPr>
        <p:txBody>
          <a:bodyPr wrap="none" anchor="ctr"/>
          <a:lstStyle/>
          <a:p>
            <a:pPr marL="0" indent="0" algn="l">
              <a:buClr>
                <a:schemeClr val="accent2">
                  <a:lumMod val="75000"/>
                </a:schemeClr>
              </a:buClr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484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0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933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381000" y="463550"/>
            <a:ext cx="8516938" cy="56451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609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135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apka"/>
          <p:cNvPicPr>
            <a:picLocks noChangeAspect="1" noChangeArrowheads="1"/>
          </p:cNvPicPr>
          <p:nvPr userDrawn="1"/>
        </p:nvPicPr>
        <p:blipFill>
          <a:blip r:embed="rId2" cstate="print"/>
          <a:srcRect t="20197" b="5771"/>
          <a:stretch>
            <a:fillRect/>
          </a:stretch>
        </p:blipFill>
        <p:spPr bwMode="auto">
          <a:xfrm>
            <a:off x="1066800" y="0"/>
            <a:ext cx="7543800" cy="566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Line 5"/>
          <p:cNvSpPr>
            <a:spLocks noChangeShapeType="1"/>
          </p:cNvSpPr>
          <p:nvPr userDrawn="1"/>
        </p:nvSpPr>
        <p:spPr bwMode="auto">
          <a:xfrm>
            <a:off x="0" y="609600"/>
            <a:ext cx="9144000" cy="0"/>
          </a:xfrm>
          <a:prstGeom prst="line">
            <a:avLst/>
          </a:prstGeom>
          <a:noFill/>
          <a:ln w="762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04800" y="0"/>
            <a:ext cx="0" cy="6858000"/>
          </a:xfrm>
          <a:prstGeom prst="line">
            <a:avLst/>
          </a:prstGeom>
          <a:noFill/>
          <a:ln w="38100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 userDrawn="1"/>
        </p:nvSpPr>
        <p:spPr bwMode="auto">
          <a:xfrm>
            <a:off x="457200" y="228600"/>
            <a:ext cx="0" cy="6096000"/>
          </a:xfrm>
          <a:prstGeom prst="line">
            <a:avLst/>
          </a:prstGeom>
          <a:noFill/>
          <a:ln w="28575">
            <a:solidFill>
              <a:srgbClr val="FF9933"/>
            </a:solidFill>
            <a:round/>
            <a:headEnd/>
            <a:tailEnd/>
          </a:ln>
        </p:spPr>
        <p:txBody>
          <a:bodyPr/>
          <a:lstStyle/>
          <a:p>
            <a:pPr algn="l">
              <a:buClrTx/>
              <a:buSzTx/>
              <a:buFontTx/>
              <a:buNone/>
              <a:defRPr/>
            </a:pPr>
            <a:endParaRPr lang="ru-RU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295401"/>
            <a:ext cx="77724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6553200"/>
            <a:ext cx="6400800" cy="304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0"/>
          </p:nvPr>
        </p:nvSpPr>
        <p:spPr>
          <a:xfrm>
            <a:off x="762000" y="2133600"/>
            <a:ext cx="34290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1"/>
          </p:nvPr>
        </p:nvSpPr>
        <p:spPr>
          <a:xfrm>
            <a:off x="4648200" y="2133600"/>
            <a:ext cx="3733800" cy="42672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9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977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74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78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47254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193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7E4FF"/>
            </a:gs>
            <a:gs pos="82000">
              <a:schemeClr val="bg1"/>
            </a:gs>
            <a:gs pos="21000">
              <a:schemeClr val="bg1"/>
            </a:gs>
            <a:gs pos="100000">
              <a:srgbClr val="9BE5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88AD17-563A-4D54-8B8C-8FC706E23AA8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3B1F-1EF3-46FE-827E-9018ABE54B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0177" cy="115406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1269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3" r:id="rId12"/>
    <p:sldLayoutId id="2147483686" r:id="rId13"/>
    <p:sldLayoutId id="214748369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8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9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8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tif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tiff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7.png"/><Relationship Id="rId7" Type="http://schemas.openxmlformats.org/officeDocument/2006/relationships/image" Target="../media/image79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78.png"/><Relationship Id="rId4" Type="http://schemas.microsoft.com/office/2007/relationships/hdphoto" Target="../media/hdphoto12.wdp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86.png"/><Relationship Id="rId3" Type="http://schemas.openxmlformats.org/officeDocument/2006/relationships/image" Target="../media/image29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microsoft.com/office/2007/relationships/hdphoto" Target="../media/hdphoto13.wdp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5.wdp"/><Relationship Id="rId5" Type="http://schemas.openxmlformats.org/officeDocument/2006/relationships/image" Target="../media/image89.png"/><Relationship Id="rId4" Type="http://schemas.microsoft.com/office/2007/relationships/hdphoto" Target="../media/hdphoto14.wdp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91.png"/><Relationship Id="rId4" Type="http://schemas.microsoft.com/office/2007/relationships/hdphoto" Target="../media/hdphoto13.wdp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7.wdp"/><Relationship Id="rId5" Type="http://schemas.openxmlformats.org/officeDocument/2006/relationships/image" Target="../media/image92.png"/><Relationship Id="rId4" Type="http://schemas.microsoft.com/office/2007/relationships/hdphoto" Target="../media/hdphoto13.wdp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755650" y="1844675"/>
            <a:ext cx="80772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40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sz="36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sz="36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3563888" y="5715000"/>
            <a:ext cx="53515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Смирнова Марина Владимировна,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главный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 ГУ ЯО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ЦОиККО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7391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57158" y="2214554"/>
            <a:ext cx="849630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Подготовка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</a:rPr>
              <a:t>организаторов ППЭ</a:t>
            </a:r>
            <a:endParaRPr lang="ru-RU" sz="4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116632"/>
            <a:ext cx="65527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002060"/>
                </a:solidFill>
              </a:rPr>
              <a:t>Государственная итоговая аттестация </a:t>
            </a:r>
            <a:endParaRPr lang="ru-RU" sz="22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по </a:t>
            </a:r>
            <a:r>
              <a:rPr lang="ru-RU" sz="2200" b="1" dirty="0">
                <a:solidFill>
                  <a:srgbClr val="002060"/>
                </a:solidFill>
              </a:rPr>
              <a:t>образовательным</a:t>
            </a:r>
            <a:r>
              <a:rPr lang="ru-RU" sz="22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</a:rPr>
              <a:t>программам</a:t>
            </a:r>
          </a:p>
          <a:p>
            <a:pPr algn="ctr"/>
            <a:r>
              <a:rPr lang="ru-RU" sz="2200" b="1" dirty="0" smtClean="0">
                <a:solidFill>
                  <a:srgbClr val="002060"/>
                </a:solidFill>
              </a:rPr>
              <a:t> </a:t>
            </a:r>
            <a:r>
              <a:rPr lang="ru-RU" sz="2200" b="1" dirty="0">
                <a:solidFill>
                  <a:srgbClr val="002060"/>
                </a:solidFill>
              </a:rPr>
              <a:t>основного общего образования в 2021 </a:t>
            </a:r>
            <a:r>
              <a:rPr lang="ru-RU" sz="2200" b="1" dirty="0" smtClean="0">
                <a:solidFill>
                  <a:srgbClr val="002060"/>
                </a:solidFill>
              </a:rPr>
              <a:t>году</a:t>
            </a:r>
            <a:endParaRPr lang="ru-RU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908652" y="116632"/>
            <a:ext cx="8152486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Ответственный организатор в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должен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2609538"/>
            <a:ext cx="8500844" cy="64899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В 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первую часть инструктажа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9622" y="4365104"/>
            <a:ext cx="8429684" cy="194165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После проведения инструктажа 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время начала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выполнения экзаменационной работы и зафиксировать это на доске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5536" y="1555866"/>
            <a:ext cx="8485356" cy="64899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позднее 09:45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руководителя ЭМ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08462" y="3429000"/>
            <a:ext cx="8500844" cy="64899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Не ранее 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вторую часть инструктажа</a:t>
            </a:r>
          </a:p>
        </p:txBody>
      </p:sp>
    </p:spTree>
    <p:extLst>
      <p:ext uri="{BB962C8B-B14F-4D97-AF65-F5344CB8AC3E}">
        <p14:creationId xmlns:p14="http://schemas.microsoft.com/office/powerpoint/2010/main" val="1893605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6" name="Text Box 4"/>
          <p:cNvSpPr txBox="1">
            <a:spLocks noChangeArrowheads="1"/>
          </p:cNvSpPr>
          <p:nvPr/>
        </p:nvSpPr>
        <p:spPr bwMode="auto">
          <a:xfrm>
            <a:off x="526925" y="27441"/>
            <a:ext cx="8437563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1957" name="Text Box 5"/>
          <p:cNvSpPr txBox="1">
            <a:spLocks noChangeArrowheads="1"/>
          </p:cNvSpPr>
          <p:nvPr/>
        </p:nvSpPr>
        <p:spPr bwMode="auto">
          <a:xfrm>
            <a:off x="252232" y="1628800"/>
            <a:ext cx="8632733" cy="45269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Следить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 порядком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 </a:t>
            </a:r>
          </a:p>
          <a:p>
            <a:pPr algn="l">
              <a:buClr>
                <a:schemeClr val="tx2">
                  <a:lumMod val="50000"/>
                </a:schemeClr>
              </a:buClr>
              <a:buSzPct val="160000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Организовать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сопровождение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ГИА- 9 в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случае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его выхода из аудитории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Проверять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комплектность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, оставленных на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     столе ЭМ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Принимать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фиксировать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суть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претензий   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содержанию КИМ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617585" y="98027"/>
            <a:ext cx="8437563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этапе проведения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4005" name="Text Box 5"/>
          <p:cNvSpPr txBox="1">
            <a:spLocks noChangeArrowheads="1"/>
          </p:cNvSpPr>
          <p:nvPr/>
        </p:nvSpPr>
        <p:spPr bwMode="auto">
          <a:xfrm>
            <a:off x="323528" y="1556792"/>
            <a:ext cx="8524875" cy="409609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Следить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 состоянием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Выдавать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 просьбе участника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Участвовать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удаления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обучающегося из ППЭ при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нарушении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им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установленного порядка проведения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экзамена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Участвовать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процедуре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досрочного завершения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экзамена по объективным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причинам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600756" y="116632"/>
            <a:ext cx="8437562" cy="17681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этапе проведения экзамена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аудитории – дежурные на этаже 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6437" y="2132856"/>
            <a:ext cx="8353281" cy="323432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Осуществлять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присутствующих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Сопровождать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при выходе из аудитории во время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Заменять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организатора в аудитории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в случае его выхода 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участников из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                                         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9" name="Rectangle 5"/>
          <p:cNvSpPr>
            <a:spLocks noChangeArrowheads="1"/>
          </p:cNvSpPr>
          <p:nvPr/>
        </p:nvSpPr>
        <p:spPr bwMode="auto">
          <a:xfrm>
            <a:off x="714347" y="1268761"/>
            <a:ext cx="7885139" cy="531833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Уведомить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 ГИА-9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30 минут </a:t>
            </a: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и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за 5 минут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 экзамена о скором</a:t>
            </a: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завершении  экзамена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За 15 </a:t>
            </a: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минут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окончания экзамена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пересчитать </a:t>
            </a:r>
          </a:p>
          <a:p>
            <a:pPr algn="just">
              <a:buClr>
                <a:schemeClr val="tx2">
                  <a:lumMod val="50000"/>
                </a:schemeClr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неиспользованные  ИК</a:t>
            </a:r>
          </a:p>
          <a:p>
            <a:pPr marL="342900" indent="-3429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Объявить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 экзамен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окончен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Собрать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 участников ГИА-9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организованном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порядке под подпись ЭМ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Упаковать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ЭМ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установленном порядке и </a:t>
            </a: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передать  их руководителю ППЭ не позднее 15 мин</a:t>
            </a: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после окончания экзамена в аудитории 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Покинуть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по указанию руководителя ППЭ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63069" y="-99392"/>
            <a:ext cx="8437562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3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7" name="Rectangle 7"/>
          <p:cNvSpPr>
            <a:spLocks noChangeArrowheads="1"/>
          </p:cNvSpPr>
          <p:nvPr/>
        </p:nvSpPr>
        <p:spPr bwMode="auto">
          <a:xfrm>
            <a:off x="548522" y="3212976"/>
            <a:ext cx="7407854" cy="115252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394246" name="Rectangle 6"/>
          <p:cNvSpPr>
            <a:spLocks noChangeArrowheads="1"/>
          </p:cNvSpPr>
          <p:nvPr/>
        </p:nvSpPr>
        <p:spPr bwMode="auto">
          <a:xfrm>
            <a:off x="592972" y="3284984"/>
            <a:ext cx="894758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Контролировать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незамедлительный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выход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участников из ППЭ</a:t>
            </a:r>
          </a:p>
          <a:p>
            <a:pPr algn="l"/>
            <a:r>
              <a:rPr lang="ru-RU" sz="28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9424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00570"/>
            <a:ext cx="2789527" cy="22407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48521" y="1916832"/>
            <a:ext cx="8524875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Сдать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руководителю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списки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ГИА-9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08580" y="116632"/>
            <a:ext cx="8535448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этапе завершения экзамена </a:t>
            </a:r>
            <a:endParaRPr lang="ru-RU" sz="32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907704" y="1844824"/>
            <a:ext cx="5472608" cy="328836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accent2">
                    <a:lumMod val="50000"/>
                  </a:schemeClr>
                </a:solidFill>
              </a:rPr>
              <a:t>Отдельные этапы проведения экзамена</a:t>
            </a:r>
            <a:endParaRPr lang="ru-RU" sz="5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5888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07504" y="0"/>
            <a:ext cx="8523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Проведении ГИА-9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679">
            <a:off x="-75445" y="486446"/>
            <a:ext cx="1373361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82260" y="2364610"/>
            <a:ext cx="2848064" cy="374639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Наличие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списках распределения в данный ППЭ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и/или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документ подтверждающий полномочия 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608763" y="1190077"/>
            <a:ext cx="6825390" cy="100718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У всех</a:t>
            </a:r>
          </a:p>
          <a:p>
            <a:pPr marL="0" indent="0" eaLnBrk="1" hangingPunct="1">
              <a:buClr>
                <a:schemeClr val="accent2">
                  <a:lumMod val="75000"/>
                </a:schemeClr>
              </a:buClr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документ удостоверяющий личность</a:t>
            </a:r>
          </a:p>
        </p:txBody>
      </p:sp>
      <p:sp>
        <p:nvSpPr>
          <p:cNvPr id="2" name="Овал 1"/>
          <p:cNvSpPr/>
          <p:nvPr/>
        </p:nvSpPr>
        <p:spPr bwMode="auto">
          <a:xfrm>
            <a:off x="1342486" y="526168"/>
            <a:ext cx="6397866" cy="598576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Допуск в ППЭ</a:t>
            </a:r>
          </a:p>
        </p:txBody>
      </p:sp>
      <p:pic>
        <p:nvPicPr>
          <p:cNvPr id="8" name="Рисунок 7" descr="паспорт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4612" y="57505"/>
            <a:ext cx="2047868" cy="1535901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468898" y="2376808"/>
            <a:ext cx="5184576" cy="316161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Руководитель и организаторы ППЭ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Член ГЭК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Технический специалист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Медицинский работник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Экзаменатор-собеседник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Ассистент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900968" y="5805264"/>
            <a:ext cx="5976664" cy="85329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defRPr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Общественные наблюдатели</a:t>
            </a:r>
          </a:p>
          <a:p>
            <a:pPr algn="l"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itchFamily="18" charset="0"/>
              </a:rPr>
              <a:t>1 общественный наблюдатель  - 1 аудитория</a:t>
            </a:r>
          </a:p>
        </p:txBody>
      </p:sp>
    </p:spTree>
    <p:extLst>
      <p:ext uri="{BB962C8B-B14F-4D97-AF65-F5344CB8AC3E}">
        <p14:creationId xmlns:p14="http://schemas.microsoft.com/office/powerpoint/2010/main" val="3456263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35599" y="0"/>
            <a:ext cx="8523288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Проведение ГИА-9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66406" y="1303827"/>
            <a:ext cx="3419873" cy="445427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marL="342900" indent="-3429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Должностные лица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а также иные лица, определенные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Рособрнадзором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Специалисты отдела контроля и надзора в сфере образования ДО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Представители СМИ</a:t>
            </a:r>
          </a:p>
          <a:p>
            <a:pPr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Общественные наблюдатели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eaLnBrk="1" hangingPunct="1"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sz="2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2295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6" y="5365879"/>
            <a:ext cx="1381258" cy="147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Объект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493277"/>
            <a:ext cx="1296144" cy="12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166406" y="548680"/>
            <a:ext cx="8908902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Лица, имеющие право присутствовать в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ППЭ:</a:t>
            </a:r>
            <a:endParaRPr lang="ru-RU" sz="20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851919" y="1240504"/>
            <a:ext cx="5206967" cy="56392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Должностные лица </a:t>
            </a:r>
            <a:r>
              <a:rPr lang="ru-RU" sz="21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Рособрнадзора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100" dirty="0" smtClean="0">
                <a:solidFill>
                  <a:schemeClr val="accent2"/>
                </a:solidFill>
                <a:latin typeface="Cambria" pitchFamily="18" charset="0"/>
              </a:rPr>
              <a:t>– </a:t>
            </a: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Федеральный инспектор –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 введении в состав ГЭК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Специалисты отдела контроля и надзора ДО –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приказ ДО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 осуществлении контроля за соблюдением порядка проведения ГИА-9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Представители СМИ –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1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Общественные наблюдатели –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удостоверение</a:t>
            </a:r>
            <a:r>
              <a:rPr lang="ru-RU" sz="21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об аккредитации</a:t>
            </a:r>
            <a:r>
              <a:rPr lang="ru-RU" sz="2100" dirty="0">
                <a:solidFill>
                  <a:schemeClr val="accent2"/>
                </a:solidFill>
                <a:latin typeface="Cambria" pitchFamily="18" charset="0"/>
              </a:rPr>
              <a:t>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наличие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списках распределения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данный ППЭ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Сотрудники, осуществляющие охрану правопорядка – </a:t>
            </a:r>
            <a:r>
              <a:rPr lang="ru-RU" sz="2100" b="1" dirty="0">
                <a:solidFill>
                  <a:srgbClr val="C00000"/>
                </a:solidFill>
                <a:latin typeface="Cambria" pitchFamily="18" charset="0"/>
              </a:rPr>
              <a:t>приказ </a:t>
            </a: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</a:rPr>
              <a:t>ОО</a:t>
            </a:r>
          </a:p>
        </p:txBody>
      </p:sp>
      <p:pic>
        <p:nvPicPr>
          <p:cNvPr id="11" name="Рисунок 10" descr="па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03504" y="105298"/>
            <a:ext cx="1471804" cy="110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01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6696" y="629938"/>
            <a:ext cx="9144000" cy="6265919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61950" algn="l"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ответственный организатор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 marL="361950" algn="l">
              <a:tabLst>
                <a:tab pos="36195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«Список участников ГИА-9 в аудитории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(</a:t>
            </a:r>
            <a:r>
              <a:rPr lang="ru-RU" sz="2100" b="1" dirty="0" smtClean="0">
                <a:solidFill>
                  <a:srgbClr val="008000"/>
                </a:solidFill>
                <a:latin typeface="Cambria" pitchFamily="18" charset="0"/>
              </a:rPr>
              <a:t>ППЭ-05-01 ГВЭ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)</a:t>
            </a:r>
            <a:endParaRPr lang="ru-RU" sz="21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«Протокол проведения ГИА-9 в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100" dirty="0" smtClean="0">
                <a:solidFill>
                  <a:srgbClr val="008000"/>
                </a:solidFill>
                <a:latin typeface="Cambria" pitchFamily="18" charset="0"/>
              </a:rPr>
              <a:t>(</a:t>
            </a:r>
            <a:r>
              <a:rPr lang="ru-RU" sz="21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100" dirty="0" smtClean="0">
                <a:solidFill>
                  <a:srgbClr val="008000"/>
                </a:solidFill>
                <a:latin typeface="Cambria" pitchFamily="18" charset="0"/>
              </a:rPr>
              <a:t>)</a:t>
            </a:r>
            <a:endParaRPr lang="ru-RU" sz="2100" dirty="0">
              <a:solidFill>
                <a:srgbClr val="008000"/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rgbClr val="C00000"/>
                </a:solidFill>
                <a:latin typeface="Cambria" pitchFamily="18" charset="0"/>
              </a:rPr>
              <a:t>форму </a:t>
            </a:r>
            <a:r>
              <a:rPr lang="ru-RU" sz="2100" b="1" dirty="0" smtClean="0">
                <a:solidFill>
                  <a:srgbClr val="C00000"/>
                </a:solidFill>
                <a:latin typeface="Cambria" pitchFamily="18" charset="0"/>
              </a:rPr>
              <a:t>ППЭ-12-04</a:t>
            </a:r>
            <a:r>
              <a:rPr lang="ru-RU" sz="2100" dirty="0" smtClean="0">
                <a:solidFill>
                  <a:srgbClr val="C00000"/>
                </a:solidFill>
                <a:latin typeface="Cambria" pitchFamily="18" charset="0"/>
              </a:rPr>
              <a:t> МАШ «Ведомость учета времени отсутствия участников экзамена в аудитории»</a:t>
            </a:r>
            <a:endParaRPr lang="ru-RU" sz="2100" dirty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форму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ППЭ-16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 Расшифровка кодов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ОО»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бумагу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черновиков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организаторов в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аудиторию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lvl="0" indent="-342900" algn="l">
              <a:buClrTx/>
              <a:buSzTx/>
              <a:buFont typeface="Wingdings" pitchFamily="2" charset="2"/>
              <a:buChar char="Ø"/>
              <a:tabLst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инструкцию для участников экзамена, зачитываемую организатором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сопроводительный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к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ЭМ (форма 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ППЭ-9 11-01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конверт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упаковки использованных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черновиков</a:t>
            </a:r>
            <a:endParaRPr lang="ru-RU" sz="21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памятку </a:t>
            </a: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 сроками ознакомления обучающихся с результатами </a:t>
            </a: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экзамена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1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табличку с номером аудитории</a:t>
            </a:r>
            <a:endParaRPr lang="en-US" sz="21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32031"/>
            <a:ext cx="5985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Получение форм и инструкций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78" y="0"/>
            <a:ext cx="2473790" cy="8046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Не позднее 08:50 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1405231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5000628" y="3214686"/>
            <a:ext cx="3932469" cy="514738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этаже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5084624" y="1000108"/>
            <a:ext cx="4059376" cy="918836"/>
          </a:xfrm>
          <a:prstGeom prst="rect">
            <a:avLst/>
          </a:prstGeom>
          <a:solidFill>
            <a:srgbClr val="FFFF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вне аудитории</a:t>
            </a:r>
            <a:endParaRPr lang="ru-RU" sz="24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5000628" y="3929066"/>
            <a:ext cx="3933585" cy="88407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на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входе в ППЭ</a:t>
            </a:r>
          </a:p>
        </p:txBody>
      </p:sp>
      <p:sp>
        <p:nvSpPr>
          <p:cNvPr id="346127" name="Text Box 15"/>
          <p:cNvSpPr txBox="1">
            <a:spLocks noChangeArrowheads="1"/>
          </p:cNvSpPr>
          <p:nvPr/>
        </p:nvSpPr>
        <p:spPr bwMode="auto">
          <a:xfrm>
            <a:off x="571472" y="4516915"/>
            <a:ext cx="4096503" cy="82251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 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46126" name="Text Box 14"/>
          <p:cNvSpPr txBox="1">
            <a:spLocks noChangeArrowheads="1"/>
          </p:cNvSpPr>
          <p:nvPr/>
        </p:nvSpPr>
        <p:spPr bwMode="auto">
          <a:xfrm>
            <a:off x="642910" y="3357562"/>
            <a:ext cx="4101359" cy="82251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Ответственный организатор </a:t>
            </a:r>
          </a:p>
          <a:p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1187625" y="116632"/>
            <a:ext cx="7560840" cy="6588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b="1" dirty="0">
                <a:solidFill>
                  <a:srgbClr val="002060"/>
                </a:solidFill>
                <a:latin typeface="Cambria" pitchFamily="18" charset="0"/>
              </a:rPr>
              <a:t>Роли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организаторов</a:t>
            </a:r>
            <a:endParaRPr lang="ru-RU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520700" y="1271789"/>
            <a:ext cx="4191000" cy="1018083"/>
          </a:xfrm>
          <a:prstGeom prst="rect">
            <a:avLst/>
          </a:prstGeom>
          <a:solidFill>
            <a:srgbClr val="FFFF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в аудитории </a:t>
            </a:r>
          </a:p>
        </p:txBody>
      </p:sp>
      <p:sp>
        <p:nvSpPr>
          <p:cNvPr id="346125" name="Text Box 13"/>
          <p:cNvSpPr txBox="1">
            <a:spLocks noChangeArrowheads="1"/>
          </p:cNvSpPr>
          <p:nvPr/>
        </p:nvSpPr>
        <p:spPr bwMode="auto">
          <a:xfrm>
            <a:off x="3988240" y="2587543"/>
            <a:ext cx="962025" cy="73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6" name="Group 11"/>
          <p:cNvGrpSpPr>
            <a:grpSpLocks/>
          </p:cNvGrpSpPr>
          <p:nvPr/>
        </p:nvGrpSpPr>
        <p:grpSpPr bwMode="auto">
          <a:xfrm>
            <a:off x="6215074" y="2000240"/>
            <a:ext cx="1682798" cy="1316184"/>
            <a:chOff x="3515" y="1460"/>
            <a:chExt cx="1285" cy="1054"/>
          </a:xfrm>
        </p:grpSpPr>
        <p:pic>
          <p:nvPicPr>
            <p:cNvPr id="2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2000232" y="2325583"/>
            <a:ext cx="1515124" cy="1032958"/>
            <a:chOff x="3515" y="1460"/>
            <a:chExt cx="1286" cy="1055"/>
          </a:xfrm>
        </p:grpSpPr>
        <p:pic>
          <p:nvPicPr>
            <p:cNvPr id="29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1460"/>
              <a:ext cx="1286" cy="10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" name="Text Box 13"/>
            <p:cNvSpPr txBox="1">
              <a:spLocks noChangeArrowheads="1"/>
            </p:cNvSpPr>
            <p:nvPr/>
          </p:nvSpPr>
          <p:spPr bwMode="auto">
            <a:xfrm>
              <a:off x="3856" y="1488"/>
              <a:ext cx="606" cy="7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00628" y="4929198"/>
            <a:ext cx="3933585" cy="88407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Ответственные за термометрию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00628" y="5973930"/>
            <a:ext cx="3933585" cy="88407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Ответственные за упаковку личных вещей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6012160" y="908720"/>
            <a:ext cx="1728192" cy="4572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35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380"/>
            <a:ext cx="8916986" cy="6580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908720"/>
            <a:ext cx="5904656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628800"/>
            <a:ext cx="5112568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471502" y="908720"/>
            <a:ext cx="1445486" cy="11521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711173" y="1647065"/>
            <a:ext cx="1205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</a:rPr>
              <a:t>п</a:t>
            </a:r>
            <a:r>
              <a:rPr lang="ru-RU" sz="1600" b="1" dirty="0" smtClean="0">
                <a:solidFill>
                  <a:srgbClr val="C00000"/>
                </a:solidFill>
              </a:rPr>
              <a:t>о факту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572000" y="4725144"/>
            <a:ext cx="1080120" cy="58744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ОТМЕТКА</a:t>
            </a:r>
          </a:p>
          <a:p>
            <a:pPr algn="ctr" defTabSz="1028700">
              <a:tabLst>
                <a:tab pos="130175" algn="l"/>
              </a:tabLst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 «+» или «</a:t>
            </a:r>
            <a:r>
              <a:rPr lang="en-US" sz="1200" b="1" dirty="0" smtClean="0">
                <a:solidFill>
                  <a:srgbClr val="C00000"/>
                </a:solidFill>
                <a:latin typeface="Cambria" pitchFamily="18" charset="0"/>
              </a:rPr>
              <a:t>X</a:t>
            </a:r>
            <a:r>
              <a:rPr lang="ru-RU" sz="1200" b="1" dirty="0" smtClean="0">
                <a:solidFill>
                  <a:srgbClr val="C00000"/>
                </a:solidFill>
                <a:latin typeface="Cambria" pitchFamily="18" charset="0"/>
              </a:rPr>
              <a:t>»</a:t>
            </a:r>
            <a:endParaRPr lang="ru-RU" sz="1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34723" y="4509120"/>
            <a:ext cx="1776450" cy="679774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ctr" defTabSz="1028700">
              <a:tabLst>
                <a:tab pos="130175" algn="l"/>
              </a:tabLst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Количество  ЭМ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- цифры</a:t>
            </a:r>
            <a:endParaRPr lang="ru-RU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026014" y="5373216"/>
            <a:ext cx="2975141" cy="987551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00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tIns="108000" bIns="108000">
            <a:spAutoFit/>
          </a:bodyPr>
          <a:lstStyle/>
          <a:p>
            <a:pPr algn="just" defTabSz="1028700">
              <a:tabLst>
                <a:tab pos="130175" algn="l"/>
              </a:tabLst>
              <a:defRPr/>
            </a:pPr>
            <a:r>
              <a:rPr lang="ru-RU" sz="1800" dirty="0">
                <a:solidFill>
                  <a:srgbClr val="0033CC"/>
                </a:solidFill>
                <a:cs typeface="+mn-cs"/>
              </a:rPr>
              <a:t>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УЧАСТНИК не явился </a:t>
            </a:r>
            <a:r>
              <a:rPr lang="ru-RU" sz="1600" b="1" dirty="0" smtClean="0">
                <a:solidFill>
                  <a:srgbClr val="C00000"/>
                </a:solidFill>
                <a:latin typeface="Cambria" pitchFamily="18" charset="0"/>
              </a:rPr>
              <a:t>в аудиторию - пустые </a:t>
            </a:r>
            <a:r>
              <a:rPr lang="ru-RU" sz="1600" b="1" dirty="0">
                <a:solidFill>
                  <a:srgbClr val="C00000"/>
                </a:solidFill>
                <a:latin typeface="Cambria" pitchFamily="18" charset="0"/>
              </a:rPr>
              <a:t>клеточки</a:t>
            </a:r>
          </a:p>
        </p:txBody>
      </p:sp>
    </p:spTree>
    <p:extLst>
      <p:ext uri="{BB962C8B-B14F-4D97-AF65-F5344CB8AC3E}">
        <p14:creationId xmlns:p14="http://schemas.microsoft.com/office/powerpoint/2010/main" val="33817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2133600"/>
            <a:ext cx="8518525" cy="3976688"/>
          </a:xfrm>
          <a:ln/>
        </p:spPr>
        <p:txBody>
          <a:bodyPr anchor="t"/>
          <a:lstStyle/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  <a:p>
            <a:pPr marL="342900" indent="-342900" algn="l">
              <a:spcBef>
                <a:spcPts val="800"/>
              </a:spcBef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3200" b="0"/>
          </a:p>
        </p:txBody>
      </p:sp>
      <p:sp>
        <p:nvSpPr>
          <p:cNvPr id="238597" name="Text Box 5"/>
          <p:cNvSpPr txBox="1">
            <a:spLocks noChangeArrowheads="1"/>
          </p:cNvSpPr>
          <p:nvPr/>
        </p:nvSpPr>
        <p:spPr bwMode="auto">
          <a:xfrm>
            <a:off x="611560" y="13039"/>
            <a:ext cx="8635013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Получение форм и инструкций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179512" y="1385059"/>
            <a:ext cx="8591395" cy="5080979"/>
          </a:xfrm>
          <a:prstGeom prst="rect">
            <a:avLst/>
          </a:prstGeom>
          <a:gradFill flip="none" rotWithShape="1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lvl="0" algn="l">
              <a:tabLst/>
            </a:pPr>
            <a:endParaRPr lang="ru-RU" sz="2000" i="1" dirty="0" smtClean="0">
              <a:solidFill>
                <a:srgbClr val="3333CC">
                  <a:lumMod val="75000"/>
                </a:srgbClr>
              </a:solidFill>
              <a:latin typeface="Cambria" pitchFamily="18" charset="0"/>
            </a:endParaRPr>
          </a:p>
          <a:p>
            <a:pPr lvl="0" algn="l">
              <a:tabLst/>
            </a:pP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организатор - дежурный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на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входе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должен 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 lvl="0" algn="l">
              <a:tabLst/>
            </a:pPr>
            <a:endParaRPr lang="ru-RU" sz="1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ППЭ-06-01 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«Список участников ГИА-9 образовательной организации»</a:t>
            </a: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ППЭ-06-02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  «Список участников ГИА-9 в ППЭ по алфавиту»</a:t>
            </a: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ППЭ-18 МАШ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«Акт общественного наблюдения»</a:t>
            </a: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Инструкцию для организатора вне аудитории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pitchFamily="49" charset="-128"/>
              <a:cs typeface="Arial" charset="0"/>
            </a:endParaRP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форму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ППЭ-20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«Акт об идентификации личности участника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ГИА-9» </a:t>
            </a:r>
          </a:p>
          <a:p>
            <a:pPr marL="342900" lvl="0" indent="-3429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/>
              <a:defRPr/>
            </a:pP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pitchFamily="49" charset="-128"/>
                <a:cs typeface="Arial" charset="0"/>
              </a:rPr>
              <a:t>металлодетектор</a:t>
            </a:r>
            <a:endParaRPr lang="ru-RU" sz="26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8682" y="982718"/>
            <a:ext cx="2473790" cy="8046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Не позднее 08:50 </a:t>
            </a:r>
            <a:endParaRPr lang="ru-RU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874831" y="467674"/>
            <a:ext cx="8511050" cy="7580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2800" b="1" i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508010" y="1340768"/>
            <a:ext cx="8540750" cy="138766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1800" dirty="0"/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 указанию руководителя ППЭ организаторы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входе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должны начать 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ППЭ участников ГИА-9                  </a:t>
            </a:r>
          </a:p>
        </p:txBody>
      </p:sp>
      <p:sp>
        <p:nvSpPr>
          <p:cNvPr id="360454" name="Rectangle 6"/>
          <p:cNvSpPr>
            <a:spLocks noChangeArrowheads="1"/>
          </p:cNvSpPr>
          <p:nvPr/>
        </p:nvSpPr>
        <p:spPr bwMode="auto">
          <a:xfrm>
            <a:off x="524485" y="2686944"/>
            <a:ext cx="8559800" cy="215741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участника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 в ППЭ осуществляется на основании: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документа, удостоверяющего личность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;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наличия его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списках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распределения</a:t>
            </a:r>
          </a:p>
          <a:p>
            <a:pPr algn="just">
              <a:buClr>
                <a:schemeClr val="tx2">
                  <a:lumMod val="50000"/>
                </a:schemeClr>
              </a:buCl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данный ППЭ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формы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ППЭ-06-01, ППЭ-06-02)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60456" name="Text Box 8"/>
          <p:cNvSpPr txBox="1">
            <a:spLocks noChangeArrowheads="1"/>
          </p:cNvSpPr>
          <p:nvPr/>
        </p:nvSpPr>
        <p:spPr bwMode="auto">
          <a:xfrm>
            <a:off x="522638" y="5025231"/>
            <a:ext cx="8540750" cy="141843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1076325"/>
            <a:r>
              <a:rPr lang="en-US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Дежурный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входе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указывает обучающимся </a:t>
            </a:r>
            <a:r>
              <a:rPr lang="en-US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необходимость оставить личные вещи в подготовленном помещении до входа в ППЭ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0133" y="144508"/>
            <a:ext cx="72441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600" b="1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участников ГИА-9 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ППЭ</a:t>
            </a:r>
          </a:p>
        </p:txBody>
      </p:sp>
      <p:pic>
        <p:nvPicPr>
          <p:cNvPr id="10" name="Рисунок 9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3000372"/>
            <a:ext cx="2047868" cy="1535901"/>
          </a:xfrm>
          <a:prstGeom prst="rect">
            <a:avLst/>
          </a:prstGeom>
        </p:spPr>
      </p:pic>
      <p:pic>
        <p:nvPicPr>
          <p:cNvPr id="11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11" y="5126512"/>
            <a:ext cx="1039654" cy="131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96091" y="231773"/>
            <a:ext cx="8702676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</a:rPr>
              <a:t>Проведение ГИА-9</a:t>
            </a:r>
            <a:endParaRPr lang="ru-RU" sz="3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" name="Овал 1"/>
          <p:cNvSpPr/>
          <p:nvPr/>
        </p:nvSpPr>
        <p:spPr bwMode="auto">
          <a:xfrm>
            <a:off x="2394198" y="888998"/>
            <a:ext cx="4464496" cy="86724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mbria" pitchFamily="18" charset="0"/>
              </a:rPr>
              <a:t>Участники ГИА-9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58338" y="2312396"/>
            <a:ext cx="3997324" cy="34693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Должны взять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документ, удостоверяющий личность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гелевую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или капиллярную ручку с чернилами черного цвета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средства обучения и воспитания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60032" y="2564904"/>
            <a:ext cx="3997324" cy="2730729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Можно взять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лекарственные средства и питание </a:t>
            </a: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(при необходимости) </a:t>
            </a:r>
          </a:p>
          <a:p>
            <a:pPr marL="342900" indent="-3429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v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специальные технические средства </a:t>
            </a:r>
          </a:p>
          <a:p>
            <a:pPr algn="l" eaLnBrk="1" hangingPunct="1">
              <a:buClr>
                <a:schemeClr val="tx2">
                  <a:lumMod val="50000"/>
                </a:schemeClr>
              </a:buClr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(при необходимости)                </a:t>
            </a:r>
          </a:p>
        </p:txBody>
      </p:sp>
      <p:pic>
        <p:nvPicPr>
          <p:cNvPr id="7" name="Рисунок 6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9338" y="5517232"/>
            <a:ext cx="1656184" cy="1242138"/>
          </a:xfrm>
          <a:prstGeom prst="rect">
            <a:avLst/>
          </a:prstGeom>
        </p:spPr>
      </p:pic>
      <p:pic>
        <p:nvPicPr>
          <p:cNvPr id="8" name="Picture 4" descr="http://kancler30.ru/item_pics/i_gak1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22" y="5643087"/>
            <a:ext cx="1083708" cy="66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7076">
            <a:off x="3155560" y="5608519"/>
            <a:ext cx="14160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4239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25052"/>
            <a:ext cx="6097141" cy="6858000"/>
          </a:xfrm>
          <a:prstGeom prst="rect">
            <a:avLst/>
          </a:prstGeom>
          <a:noFill/>
          <a:ln w="3175">
            <a:solidFill>
              <a:srgbClr val="00206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6300192" y="158673"/>
            <a:ext cx="2473790" cy="8046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Форма</a:t>
            </a:r>
          </a:p>
          <a:p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ППЭ-06-01</a:t>
            </a:r>
            <a:endParaRPr lang="ru-RU" sz="2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908720"/>
            <a:ext cx="4032446" cy="526516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документа,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удостоверяющего личность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допускается 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Сопровождающий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заполняет форму ППЭ-20 «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Акт об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идентификации личности участника ГИА-9» </a:t>
            </a:r>
          </a:p>
        </p:txBody>
      </p:sp>
      <p:pic>
        <p:nvPicPr>
          <p:cNvPr id="5" name="Рисунок 4" descr="паспорт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-243408"/>
            <a:ext cx="1804802" cy="180480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58049"/>
            <a:ext cx="4626460" cy="59218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220072" y="116632"/>
            <a:ext cx="3168352" cy="641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Форма ППЭ-20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8064" y="5589240"/>
            <a:ext cx="2952328" cy="5846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078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07504" y="42438"/>
            <a:ext cx="3672408" cy="314150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Отсутствие обучающегося в списках распределения 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 допускается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ППЭ: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заполняет форму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ППЭ- 9 21-1 «Акт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 недопуске участника ГИА-9 в ППЭ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010" y="3429000"/>
            <a:ext cx="3923928" cy="314150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Отказ от сдачи запрещенного средства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FF000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 допускается </a:t>
            </a:r>
            <a:r>
              <a:rPr lang="ru-RU" sz="2200" dirty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в ППЭ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200" dirty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ППЭ составляет акт о </a:t>
            </a:r>
            <a:r>
              <a:rPr lang="ru-RU" sz="2200" dirty="0" err="1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недопуске</a:t>
            </a:r>
            <a:r>
              <a:rPr lang="ru-RU" sz="2200" dirty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 указанного участника в ППЭ (форма </a:t>
            </a:r>
            <a:r>
              <a:rPr lang="ru-RU" sz="2200" dirty="0" smtClean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 21-1</a:t>
            </a:r>
            <a:r>
              <a:rPr lang="ru-RU" sz="2200" dirty="0">
                <a:solidFill>
                  <a:srgbClr val="002060"/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5045" y="659157"/>
            <a:ext cx="5298955" cy="6129671"/>
          </a:xfrm>
          <a:prstGeom prst="rect">
            <a:avLst/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  <a:effectLst/>
        </p:spPr>
      </p:pic>
      <p:sp>
        <p:nvSpPr>
          <p:cNvPr id="2" name="Скругленный прямоугольник 1"/>
          <p:cNvSpPr/>
          <p:nvPr/>
        </p:nvSpPr>
        <p:spPr>
          <a:xfrm>
            <a:off x="4766330" y="84002"/>
            <a:ext cx="3456384" cy="5062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21-1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724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Text Box 4"/>
          <p:cNvSpPr txBox="1">
            <a:spLocks noChangeArrowheads="1"/>
          </p:cNvSpPr>
          <p:nvPr/>
        </p:nvSpPr>
        <p:spPr bwMode="auto">
          <a:xfrm>
            <a:off x="653541" y="116632"/>
            <a:ext cx="8518526" cy="5937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endParaRPr lang="ru-RU" sz="3600" b="1" dirty="0">
              <a:solidFill>
                <a:srgbClr val="002060"/>
              </a:solidFill>
              <a:cs typeface="Times New Roman" pitchFamily="18" charset="0"/>
            </a:endParaRPr>
          </a:p>
          <a:p>
            <a:r>
              <a:rPr lang="ru-RU" sz="3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Допуск </a:t>
            </a: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участников ГИА-9 в </a:t>
            </a:r>
            <a:r>
              <a:rPr lang="ru-RU" sz="3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ППЭ </a:t>
            </a:r>
            <a:br>
              <a:rPr lang="ru-RU" sz="3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500034" y="1142984"/>
            <a:ext cx="8470900" cy="956288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Пронос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участником ГИА-9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лекарственного средства в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</p:txBody>
      </p:sp>
      <p:sp>
        <p:nvSpPr>
          <p:cNvPr id="373766" name="Text Box 6"/>
          <p:cNvSpPr txBox="1">
            <a:spLocks noChangeArrowheads="1"/>
          </p:cNvSpPr>
          <p:nvPr/>
        </p:nvSpPr>
        <p:spPr bwMode="auto">
          <a:xfrm>
            <a:off x="500034" y="2214554"/>
            <a:ext cx="8451850" cy="151077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Медицинская справка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Штамп </a:t>
            </a:r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и печать медицинской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организации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Подпись </a:t>
            </a:r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и печать врача</a:t>
            </a:r>
          </a:p>
        </p:txBody>
      </p:sp>
      <p:sp>
        <p:nvSpPr>
          <p:cNvPr id="373767" name="Text Box 7"/>
          <p:cNvSpPr txBox="1">
            <a:spLocks noChangeArrowheads="1"/>
          </p:cNvSpPr>
          <p:nvPr/>
        </p:nvSpPr>
        <p:spPr bwMode="auto">
          <a:xfrm>
            <a:off x="500034" y="3786190"/>
            <a:ext cx="8451850" cy="280343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dirty="0">
                <a:solidFill>
                  <a:srgbClr val="002060"/>
                </a:solidFill>
                <a:latin typeface="Cambria" pitchFamily="18" charset="0"/>
              </a:rPr>
              <a:t>Дежурный на входе должен пригласить медицинского работника, который подтвердит, что проносимое лекарственное средство соответствует назначению </a:t>
            </a: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врача и зафиксирует это в ведомости наличия лекарственных препаратов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600" y="1052736"/>
            <a:ext cx="4211960" cy="483427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46800" rIns="90000" bIns="46800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Опоздание на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экзамен</a:t>
            </a:r>
          </a:p>
          <a:p>
            <a:pPr algn="ctr">
              <a:buClr>
                <a:schemeClr val="accent6">
                  <a:lumMod val="75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Обучающийся допускается в ППЭ</a:t>
            </a:r>
          </a:p>
          <a:p>
            <a:pPr>
              <a:buClr>
                <a:schemeClr val="tx2">
                  <a:lumMod val="50000"/>
                </a:schemeClr>
              </a:buClr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  <a:cs typeface="Times New Roman" pitchFamily="18" charset="0"/>
            </a:endParaRPr>
          </a:p>
          <a:p>
            <a:pPr marL="342900" indent="-342900">
              <a:buClr>
                <a:schemeClr val="tx2">
                  <a:lumMod val="50000"/>
                </a:schemeClr>
              </a:buClr>
              <a:buSzPct val="100000"/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Руководитель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составляет акт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о допуске указанного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участника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 после начала экзамена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(форма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ППЭ-9 21-2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  <a:cs typeface="Times New Roman" pitchFamily="18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572810"/>
            <a:ext cx="4608513" cy="62909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148063" y="116632"/>
            <a:ext cx="3168352" cy="64141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Форма ППЭ-9 21-2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15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051720" y="2276872"/>
            <a:ext cx="5256584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Этапы действий организаторов ППЭ</a:t>
            </a:r>
            <a:endParaRPr lang="ru-RU" sz="4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6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Text Box 4"/>
          <p:cNvSpPr txBox="1">
            <a:spLocks noChangeArrowheads="1"/>
          </p:cNvSpPr>
          <p:nvPr/>
        </p:nvSpPr>
        <p:spPr bwMode="auto">
          <a:xfrm>
            <a:off x="629852" y="96176"/>
            <a:ext cx="8431100" cy="78325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Вход участников ГИА-9 в аудиторию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415759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" y="1052736"/>
            <a:ext cx="9036297" cy="580526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60" name="Oval 16"/>
          <p:cNvSpPr>
            <a:spLocks noChangeArrowheads="1"/>
          </p:cNvSpPr>
          <p:nvPr/>
        </p:nvSpPr>
        <p:spPr bwMode="auto">
          <a:xfrm>
            <a:off x="3275856" y="4965700"/>
            <a:ext cx="1079376" cy="229592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7" name="Рисунок 6" descr="паспорт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1142984"/>
            <a:ext cx="3571868" cy="2678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13694" y="278370"/>
            <a:ext cx="8066087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Коррекция персональных данных</a:t>
            </a:r>
            <a:endParaRPr lang="en-U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4579"/>
            <a:ext cx="8677628" cy="572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 bwMode="auto">
          <a:xfrm>
            <a:off x="971600" y="3103046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4427984" y="3103046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 bwMode="auto">
          <a:xfrm>
            <a:off x="1050186" y="3882723"/>
            <a:ext cx="1656184" cy="2197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4510811" y="3837009"/>
            <a:ext cx="1656184" cy="283220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1050186" y="4065374"/>
            <a:ext cx="1656184" cy="197709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4572595" y="4077730"/>
            <a:ext cx="1656184" cy="222423"/>
          </a:xfrm>
          <a:prstGeom prst="ellipse">
            <a:avLst/>
          </a:prstGeom>
          <a:noFill/>
          <a:ln w="38100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2705665" y="4812397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6317957" y="4791802"/>
            <a:ext cx="918356" cy="266700"/>
          </a:xfrm>
          <a:prstGeom prst="ellips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3516594" y="5396227"/>
            <a:ext cx="936104" cy="30023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 bwMode="auto">
          <a:xfrm>
            <a:off x="7020272" y="5420941"/>
            <a:ext cx="936104" cy="300239"/>
          </a:xfrm>
          <a:prstGeom prst="ellipse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87162" y="4653136"/>
            <a:ext cx="3141222" cy="20882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688" tIns="26344" rIns="52688" bIns="26344" anchor="ctr"/>
          <a:lstStyle/>
          <a:p>
            <a:pPr algn="ctr">
              <a:defRPr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графу «Измененные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данные*»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/>
            </a:r>
            <a:b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</a:b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вносятся только те  сведения, которые не соответствуют  данным в РИС</a:t>
            </a:r>
          </a:p>
        </p:txBody>
      </p:sp>
    </p:spTree>
    <p:extLst>
      <p:ext uri="{BB962C8B-B14F-4D97-AF65-F5344CB8AC3E}">
        <p14:creationId xmlns:p14="http://schemas.microsoft.com/office/powerpoint/2010/main" val="7263537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4" y="2786058"/>
            <a:ext cx="1210185" cy="16064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132" y="2928934"/>
            <a:ext cx="1210185" cy="16064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6" y="2928934"/>
            <a:ext cx="1210185" cy="16064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931906" y="-65355"/>
            <a:ext cx="5472609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Выдача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ЭМ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аудитории 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2844" y="5439562"/>
            <a:ext cx="6166219" cy="1449216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на экзамене по русскому языку 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аудиофайл </a:t>
            </a:r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с заданием устанавливается  на средство воспроизведения аудиозаписи техническим специалистом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68344" y="122046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63981"/>
            <a:ext cx="1824402" cy="963621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Не позднее 09:45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906" y="677045"/>
            <a:ext cx="625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ыдать ответственным организаторам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20293" y="1556793"/>
            <a:ext cx="4811747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доставочные </a:t>
            </a:r>
            <a:r>
              <a:rPr lang="ru-RU" sz="26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спецпакеты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 с ИК ОГЭ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07504" y="2780928"/>
            <a:ext cx="4950550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дополнительные бланки ответов № 2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07502" y="4006461"/>
            <a:ext cx="4950551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комплекты ВДП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(по 2 на каждую аудиторию)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35992">
            <a:off x="5127397" y="1343363"/>
            <a:ext cx="2129982" cy="122528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902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577806">
            <a:off x="5347653" y="4234411"/>
            <a:ext cx="2367978" cy="147477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66225">
            <a:off x="6349515" y="4736805"/>
            <a:ext cx="2393536" cy="1490691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07668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Text Box 3"/>
          <p:cNvSpPr txBox="1">
            <a:spLocks noChangeArrowheads="1"/>
          </p:cNvSpPr>
          <p:nvPr/>
        </p:nvSpPr>
        <p:spPr bwMode="auto">
          <a:xfrm>
            <a:off x="1931906" y="-65355"/>
            <a:ext cx="5472609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Выдача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ЭМ </a:t>
            </a:r>
            <a:r>
              <a:rPr lang="ru-RU" sz="28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аудитории 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9597" y="2842482"/>
            <a:ext cx="4811941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доставочные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 КИМ ГВЭ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668344" y="122046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504" y="63981"/>
            <a:ext cx="1824402" cy="963621"/>
          </a:xfrm>
          <a:prstGeom prst="roundRect">
            <a:avLst/>
          </a:prstGeom>
          <a:solidFill>
            <a:srgbClr val="FFFFCC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Cambria" pitchFamily="18" charset="0"/>
              </a:rPr>
              <a:t>Не позднее 09:45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31906" y="677045"/>
            <a:ext cx="625229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buFont typeface="Times New Roman" pitchFamily="18" charset="0"/>
              <a:buNone/>
              <a:defRPr/>
            </a:pPr>
            <a:r>
              <a:rPr lang="ru-RU" sz="2400" b="1" dirty="0">
                <a:solidFill>
                  <a:srgbClr val="C00000"/>
                </a:solidFill>
                <a:latin typeface="Cambria" pitchFamily="18" charset="0"/>
              </a:rPr>
              <a:t>в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ыдать ответственным организаторам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  <a:p>
            <a:endParaRPr lang="ru-RU" dirty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31591" y="1375083"/>
            <a:ext cx="4811747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доставочные </a:t>
            </a: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 комплектами бланков ГВЭ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31591" y="4149080"/>
            <a:ext cx="4950550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дополнительные бланки ответов ГВЭ</a:t>
            </a: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120293" y="5301208"/>
            <a:ext cx="4950551" cy="1018328"/>
          </a:xfrm>
          <a:prstGeom prst="rect">
            <a:avLst/>
          </a:prstGeom>
          <a:gradFill rotWithShape="0">
            <a:gsLst>
              <a:gs pos="0">
                <a:schemeClr val="bg1">
                  <a:lumMod val="75000"/>
                </a:schemeClr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комплекты ВДП</a:t>
            </a:r>
          </a:p>
          <a:p>
            <a:pPr eaLnBrk="1" hangingPunct="1">
              <a:buClr>
                <a:schemeClr val="accent6">
                  <a:lumMod val="75000"/>
                </a:schemeClr>
              </a:buClr>
              <a:buSzPct val="100000"/>
              <a:defRPr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+mn-cs"/>
              </a:rPr>
              <a:t>(по 2 на каждую аудиторию)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6267">
            <a:off x="5502336" y="3965594"/>
            <a:ext cx="1018827" cy="14570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978">
            <a:off x="5327710" y="1375083"/>
            <a:ext cx="1915446" cy="1189821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4784">
            <a:off x="5796136" y="2542142"/>
            <a:ext cx="2146205" cy="129614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6540">
            <a:off x="5476162" y="4964846"/>
            <a:ext cx="2138131" cy="1519095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955">
            <a:off x="6708364" y="5201575"/>
            <a:ext cx="2088344" cy="1483722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Text Box 3"/>
          <p:cNvSpPr txBox="1">
            <a:spLocks noChangeArrowheads="1"/>
          </p:cNvSpPr>
          <p:nvPr/>
        </p:nvSpPr>
        <p:spPr bwMode="auto">
          <a:xfrm>
            <a:off x="683568" y="217293"/>
            <a:ext cx="8698812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Инструктаж обучающихся</a:t>
            </a:r>
            <a:endParaRPr lang="ru-RU" sz="36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53998" y="1844824"/>
            <a:ext cx="8500844" cy="8952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09:50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-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первая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53998" y="3355911"/>
            <a:ext cx="8500844" cy="89521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Не ранее </a:t>
            </a:r>
            <a:r>
              <a:rPr lang="ru-RU" sz="3600" b="1" dirty="0" smtClean="0">
                <a:solidFill>
                  <a:srgbClr val="C00000"/>
                </a:solidFill>
                <a:cs typeface="+mn-cs"/>
              </a:rPr>
              <a:t>10:00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</a:rPr>
              <a:t>-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вторая часть инструктажа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3579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524372" y="227393"/>
            <a:ext cx="8490669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Выход участника ГИА-9 из аудитории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534016" y="1412776"/>
            <a:ext cx="8518525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 комплектность ЭМ и черновиков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68313" y="2780928"/>
            <a:ext cx="8518525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Проверить, чтобы письменные  принадлежности остались на столе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6725" y="4168673"/>
            <a:ext cx="8515007" cy="64899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Организовать сопровождение обучающегося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64820" y="5286388"/>
            <a:ext cx="8482301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342900" indent="-342900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Отметить выход участников из аудитории в форме ППЭ-12-04 МАШ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279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7440" y="772100"/>
            <a:ext cx="4572000" cy="6048672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Прямоугольник 20"/>
          <p:cNvSpPr/>
          <p:nvPr/>
        </p:nvSpPr>
        <p:spPr bwMode="auto">
          <a:xfrm>
            <a:off x="8316416" y="2857495"/>
            <a:ext cx="723024" cy="2786083"/>
          </a:xfrm>
          <a:prstGeom prst="rect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0132" y="116632"/>
            <a:ext cx="4761457" cy="5760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Форма ППЭ 12-04 МАШ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91368" y="2060848"/>
            <a:ext cx="648072" cy="43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1218" y="925100"/>
            <a:ext cx="4426222" cy="581626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000" dirty="0" smtClean="0">
              <a:solidFill>
                <a:schemeClr val="accent2">
                  <a:lumMod val="50000"/>
                </a:schemeClr>
              </a:solidFill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Организаторы в аудитории фиксируют каждый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выход участника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экзамена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из аудитории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 форме ППЭ-12-04-МАШ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Если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один и тот же участник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экзамена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выходит несколько раз,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то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каждый его выход фиксируется в ведомости в новой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строке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При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нехватке места на одном листе записи продолжаются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на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следующем листе (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выдается  в </a:t>
            </a:r>
            <a:r>
              <a:rPr lang="ru-RU" sz="2500" dirty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Штабе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cs typeface="Arial" pitchFamily="34" charset="0"/>
              </a:rPr>
              <a:t>ППЭ)</a:t>
            </a:r>
            <a:endParaRPr lang="ru-RU" sz="2500" dirty="0">
              <a:solidFill>
                <a:srgbClr val="0070C0"/>
              </a:solidFill>
              <a:latin typeface="Cambria" pitchFamily="18" charset="0"/>
              <a:cs typeface="Arial" pitchFamily="34" charset="0"/>
            </a:endParaRPr>
          </a:p>
          <a:p>
            <a:endParaRPr lang="ru-RU" sz="1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4672425"/>
            <a:ext cx="2520280" cy="208823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Знак «</a:t>
            </a:r>
            <a:r>
              <a:rPr lang="en-US" sz="3200" b="1" dirty="0" smtClean="0">
                <a:solidFill>
                  <a:srgbClr val="C00000"/>
                </a:solidFill>
              </a:rPr>
              <a:t>Z</a:t>
            </a:r>
            <a:r>
              <a:rPr lang="ru-RU" sz="3200" b="1" smtClean="0">
                <a:solidFill>
                  <a:srgbClr val="C00000"/>
                </a:solidFill>
              </a:rPr>
              <a:t>»</a:t>
            </a:r>
          </a:p>
          <a:p>
            <a:pPr algn="ctr"/>
            <a:r>
              <a:rPr lang="en-US" sz="3200" b="1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C00000"/>
                </a:solidFill>
              </a:rPr>
              <a:t>в формах не ставить</a:t>
            </a:r>
            <a:r>
              <a:rPr lang="en-US" sz="3200" b="1" dirty="0" smtClean="0">
                <a:solidFill>
                  <a:srgbClr val="C00000"/>
                </a:solidFill>
              </a:rPr>
              <a:t> 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3949">
            <a:off x="6762447" y="4846429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949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107505" y="333406"/>
            <a:ext cx="4211959" cy="5900828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60000"/>
            </a:pP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УДАЛЕНИЕ участника ГИА-9:</a:t>
            </a:r>
            <a:endParaRPr lang="ru-RU" sz="2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Расписаться в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акте об удалении (форма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ППЭ-21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удаление </a:t>
            </a: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z="22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), 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Бланке ответов №1 ОГЭ (</a:t>
            </a:r>
            <a:r>
              <a:rPr lang="ru-RU" sz="2200" b="1" dirty="0" smtClean="0">
                <a:solidFill>
                  <a:srgbClr val="008000"/>
                </a:solidFill>
                <a:latin typeface="Cambria" pitchFamily="18" charset="0"/>
              </a:rPr>
              <a:t>Бланке регистрации ГВЭ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участника в форме </a:t>
            </a: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z="2200" b="1" dirty="0" smtClean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ответов № 1 ОГЭ </a:t>
            </a:r>
            <a:r>
              <a:rPr lang="ru-RU" sz="2200" b="1" dirty="0" smtClean="0">
                <a:solidFill>
                  <a:srgbClr val="008000"/>
                </a:solidFill>
                <a:latin typeface="Cambria" pitchFamily="18" charset="0"/>
              </a:rPr>
              <a:t>(бланке регистрации ГВЭ)</a:t>
            </a:r>
            <a:endParaRPr lang="ru-RU" sz="2200" b="1" dirty="0">
              <a:solidFill>
                <a:srgbClr val="008000"/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464" y="68773"/>
            <a:ext cx="4824536" cy="66637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3671507" y="484216"/>
            <a:ext cx="1295913" cy="147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0" y="0"/>
            <a:ext cx="4139952" cy="6916491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60000"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ДОСРОЧНОЕ </a:t>
            </a:r>
            <a:r>
              <a:rPr lang="ru-RU" sz="2000" b="1" dirty="0">
                <a:solidFill>
                  <a:srgbClr val="C00000"/>
                </a:solidFill>
                <a:latin typeface="Cambria" pitchFamily="18" charset="0"/>
              </a:rPr>
              <a:t>ЗАВЕРШЕНИЕ ЭКЗАМЕНА ПО УВАЖИТЕЛЬНОЙ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ПРИЧИНЕ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организатора вне аудитории для сопровождения обучающегося в медкабинет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Расписаться в акте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 досрочном завершении экзамена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(форма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ППЭ-22)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досрочное завершение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z="20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),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lvl="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  <a:tabLst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  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Бланке ответов №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 ОГЭ (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Бланке регистрации ГВЭ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 в форме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z="20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 ответственного организатора в аудитории в бланке ответов № 1 ОГЭ </a:t>
            </a:r>
            <a:r>
              <a:rPr lang="ru-RU" sz="2000" b="1" dirty="0" smtClean="0">
                <a:solidFill>
                  <a:srgbClr val="008000"/>
                </a:solidFill>
                <a:latin typeface="Cambria" pitchFamily="18" charset="0"/>
              </a:rPr>
              <a:t>(бланке регистрации ГВЭ)</a:t>
            </a:r>
            <a:endParaRPr lang="ru-RU" sz="2000" b="1" dirty="0">
              <a:solidFill>
                <a:srgbClr val="008000"/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12" y="28417"/>
            <a:ext cx="5004048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7952721" y="1055760"/>
            <a:ext cx="1295913" cy="1705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665216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878364" y="29884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7052096" y="31821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7064796" y="4020344"/>
            <a:ext cx="1080120" cy="216024"/>
          </a:xfrm>
          <a:prstGeom prst="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962228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96222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5713164" y="3017788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15558" y="3861046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6386064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6350114" y="38483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169224" y="3030487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169224" y="3839544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0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6635390" y="303579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566320" y="3835645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470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5" name="Text Box 5"/>
          <p:cNvSpPr txBox="1">
            <a:spLocks noChangeArrowheads="1"/>
          </p:cNvSpPr>
          <p:nvPr/>
        </p:nvSpPr>
        <p:spPr bwMode="auto">
          <a:xfrm>
            <a:off x="443589" y="2498"/>
            <a:ext cx="8640762" cy="96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На этапе подготовки к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проведению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ГИА-9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ППЭ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обязаны 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35526" name="Text Box 6"/>
          <p:cNvSpPr txBox="1">
            <a:spLocks noChangeArrowheads="1"/>
          </p:cNvSpPr>
          <p:nvPr/>
        </p:nvSpPr>
        <p:spPr bwMode="auto">
          <a:xfrm>
            <a:off x="285720" y="1857364"/>
            <a:ext cx="8504139" cy="3234320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подготовку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процедуре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проведения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правилам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заполнения бланков ответов участников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экзамена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порядку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оформления ведомостей, протоколов, актов и служебных документов в аудитории и 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53" name="Text Box 9"/>
          <p:cNvSpPr txBox="1">
            <a:spLocks noChangeArrowheads="1"/>
          </p:cNvSpPr>
          <p:nvPr/>
        </p:nvSpPr>
        <p:spPr bwMode="auto">
          <a:xfrm>
            <a:off x="98241" y="79185"/>
            <a:ext cx="4220338" cy="4208057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C00000"/>
              </a:buClr>
              <a:buSzPct val="152000"/>
            </a:pP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АПЕЛЛЯЦИЯ О НАРУШЕНИИ УСТАНОВЛЕННОГО ПОРЯДКА ПРОВЕДЕНИЯ</a:t>
            </a:r>
          </a:p>
          <a:p>
            <a:pPr>
              <a:buClr>
                <a:srgbClr val="C00000"/>
              </a:buClr>
              <a:buSzPct val="152000"/>
            </a:pPr>
            <a:endParaRPr lang="ru-RU" sz="24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Пригласить члена ГЭК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Зафиксировать подачу апелляции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форме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</a:t>
            </a:r>
            <a:r>
              <a:rPr lang="ru-RU" sz="2400" b="1" dirty="0">
                <a:solidFill>
                  <a:srgbClr val="008000"/>
                </a:solidFill>
                <a:latin typeface="Cambria" pitchFamily="18" charset="0"/>
              </a:rPr>
              <a:t>ППЭ-05-02 ГВЭ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Составить служебную записку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962622" y="4509120"/>
            <a:ext cx="2055146" cy="16057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644008" cy="6264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3103">
            <a:off x="3415674" y="4021307"/>
            <a:ext cx="1295913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87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1248" y="3028961"/>
            <a:ext cx="678732" cy="598589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Х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410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71600" y="0"/>
            <a:ext cx="8028385" cy="158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Организация экзамена для обучающихся, отказавшихся дать согласие на обработку персональных данных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02637" y="1449462"/>
            <a:ext cx="8718277" cy="495786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Руководитель ППЭ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день экзамена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получает выписку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из протокола ГЭК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 распределении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обучающихся, отказавшихся дать согласие на обработку персональных данных,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 аудиториям и местам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.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 typeface="Wingdings" pitchFamily="2" charset="2"/>
              <a:buChar char="ü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Организатор в аудитории: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Tx/>
              <a:buChar char="-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выдает ЭМ –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обычным порядком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Tx/>
              <a:buChar char="-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Вырезает цифровой  штрихкод и </a:t>
            </a:r>
            <a:r>
              <a:rPr lang="en-US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QR-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код, </a:t>
            </a:r>
          </a:p>
          <a:p>
            <a:pPr marL="457200" indent="-457200" algn="l" eaLnBrk="1" hangingPunct="1">
              <a:buClr>
                <a:schemeClr val="tx2">
                  <a:lumMod val="50000"/>
                </a:schemeClr>
              </a:buClr>
              <a:buFontTx/>
              <a:buChar char="-"/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После окончания экзамена  упаковывает:  бланки ответов, КИМ, черновики –</a:t>
            </a:r>
          </a:p>
          <a:p>
            <a:pPr algn="l" eaLnBrk="1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отдельный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индивидуальный ВДП</a:t>
            </a:r>
          </a:p>
        </p:txBody>
      </p:sp>
    </p:spTree>
    <p:extLst>
      <p:ext uri="{BB962C8B-B14F-4D97-AF65-F5344CB8AC3E}">
        <p14:creationId xmlns:p14="http://schemas.microsoft.com/office/powerpoint/2010/main" val="25282197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142852"/>
            <a:ext cx="5099458" cy="75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Индивидуальный ВДП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32"/>
            <a:ext cx="4714876" cy="357187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21980"/>
            <a:ext cx="4429124" cy="64360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5108579" y="892157"/>
            <a:ext cx="92869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5572132" y="1214422"/>
            <a:ext cx="642942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6000760" y="1428736"/>
            <a:ext cx="42862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>
            <a:off x="4714876" y="1643050"/>
            <a:ext cx="150019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8072462" y="1000108"/>
            <a:ext cx="1143008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643966" y="1571612"/>
            <a:ext cx="500034" cy="158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8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6" name="Text Box 3"/>
          <p:cNvSpPr txBox="1">
            <a:spLocks noChangeArrowheads="1"/>
          </p:cNvSpPr>
          <p:nvPr/>
        </p:nvSpPr>
        <p:spPr bwMode="auto">
          <a:xfrm>
            <a:off x="330383" y="13379"/>
            <a:ext cx="8456459" cy="829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357686" y="1142984"/>
            <a:ext cx="2469231" cy="655637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4357686" y="2571744"/>
            <a:ext cx="2442672" cy="72548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ИК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107505" y="2348880"/>
            <a:ext cx="4135856" cy="223898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ответов №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2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(лист 1и лист 2)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дополнительные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ответов № 2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запечатать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ВДП)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00034" y="868536"/>
            <a:ext cx="3643338" cy="129540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 ответов №1 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   (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запечатать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ВДП)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357686" y="1857364"/>
            <a:ext cx="2446957" cy="65563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ИК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357686" y="3357562"/>
            <a:ext cx="2425400" cy="500066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4357686" y="3929066"/>
            <a:ext cx="2446361" cy="65563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доп. бланки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034" y="4703564"/>
            <a:ext cx="8286808" cy="1938992"/>
          </a:xfrm>
          <a:prstGeom prst="rect">
            <a:avLst/>
          </a:prstGeom>
          <a:solidFill>
            <a:srgbClr val="FFFFD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«Протокол проведения ГИА-9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ППЭ-12-04 МАШ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учета времени отсутствия участников экзамена в аудитории»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51730" y="188640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033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457067" cy="402145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72992"/>
            <a:ext cx="6429388" cy="4385007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64" y="178592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1   4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2066" y="2000240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0     1   4 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3570" y="500063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1    4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43570" y="5429264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1     4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86446" y="585789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0   3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3834" y="4643446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0   3    1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80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0152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940152" y="116632"/>
            <a:ext cx="3096344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ППЭ-9 11-01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15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84" name="Text Box 3"/>
          <p:cNvSpPr txBox="1">
            <a:spLocks noChangeArrowheads="1"/>
          </p:cNvSpPr>
          <p:nvPr/>
        </p:nvSpPr>
        <p:spPr bwMode="auto">
          <a:xfrm>
            <a:off x="521017" y="142238"/>
            <a:ext cx="8456459" cy="962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Сбор материалов в аудитории 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ru-RU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38942" name="Text Box 6"/>
          <p:cNvSpPr txBox="1">
            <a:spLocks noChangeArrowheads="1"/>
          </p:cNvSpPr>
          <p:nvPr/>
        </p:nvSpPr>
        <p:spPr bwMode="auto">
          <a:xfrm>
            <a:off x="4143372" y="1142984"/>
            <a:ext cx="2370198" cy="91427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Использованные КИМ</a:t>
            </a:r>
          </a:p>
        </p:txBody>
      </p:sp>
      <p:sp>
        <p:nvSpPr>
          <p:cNvPr id="38940" name="Text Box 9"/>
          <p:cNvSpPr txBox="1">
            <a:spLocks noChangeArrowheads="1"/>
          </p:cNvSpPr>
          <p:nvPr/>
        </p:nvSpPr>
        <p:spPr bwMode="auto">
          <a:xfrm>
            <a:off x="6679131" y="1142984"/>
            <a:ext cx="2464869" cy="72548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бланки</a:t>
            </a:r>
          </a:p>
        </p:txBody>
      </p:sp>
      <p:sp>
        <p:nvSpPr>
          <p:cNvPr id="38936" name="Text Box 15"/>
          <p:cNvSpPr txBox="1">
            <a:spLocks noChangeArrowheads="1"/>
          </p:cNvSpPr>
          <p:nvPr/>
        </p:nvSpPr>
        <p:spPr bwMode="auto">
          <a:xfrm>
            <a:off x="6724649" y="2857496"/>
            <a:ext cx="2419351" cy="1000132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 доп. бланки ответов </a:t>
            </a:r>
          </a:p>
        </p:txBody>
      </p:sp>
      <p:sp>
        <p:nvSpPr>
          <p:cNvPr id="38921" name="Rectangle 25"/>
          <p:cNvSpPr>
            <a:spLocks noChangeArrowheads="1"/>
          </p:cNvSpPr>
          <p:nvPr/>
        </p:nvSpPr>
        <p:spPr bwMode="auto">
          <a:xfrm>
            <a:off x="571472" y="2857495"/>
            <a:ext cx="3429024" cy="200026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0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ответов и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 дополнительные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ответов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(запечатанные в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ВДП)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</p:txBody>
      </p:sp>
      <p:sp>
        <p:nvSpPr>
          <p:cNvPr id="38924" name="Rectangle 30"/>
          <p:cNvSpPr>
            <a:spLocks noChangeArrowheads="1"/>
          </p:cNvSpPr>
          <p:nvPr/>
        </p:nvSpPr>
        <p:spPr bwMode="auto">
          <a:xfrm>
            <a:off x="571472" y="1142984"/>
            <a:ext cx="3429024" cy="162401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Бланки регистрации  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    (запечатанные в</a:t>
            </a: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ВДП)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  <a:ea typeface="MS Gothic" charset="-128"/>
            </a:endParaRPr>
          </a:p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dirty="0">
              <a:solidFill>
                <a:schemeClr val="accent2">
                  <a:lumMod val="50000"/>
                </a:schemeClr>
              </a:solidFill>
              <a:ea typeface="MS Gothic" charset="-128"/>
            </a:endParaRPr>
          </a:p>
        </p:txBody>
      </p:sp>
      <p:sp>
        <p:nvSpPr>
          <p:cNvPr id="36" name="Text Box 6"/>
          <p:cNvSpPr txBox="1">
            <a:spLocks noChangeArrowheads="1"/>
          </p:cNvSpPr>
          <p:nvPr/>
        </p:nvSpPr>
        <p:spPr bwMode="auto">
          <a:xfrm>
            <a:off x="4143372" y="2143116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бланки</a:t>
            </a: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4143372" y="3714752"/>
            <a:ext cx="2370198" cy="655639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Черновики</a:t>
            </a: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4143372" y="2928934"/>
            <a:ext cx="2371846" cy="655637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Замененные КИМ </a:t>
            </a: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6724649" y="2000240"/>
            <a:ext cx="2419351" cy="725488"/>
          </a:xfrm>
          <a:prstGeom prst="rect">
            <a:avLst/>
          </a:prstGeom>
          <a:solidFill>
            <a:srgbClr val="CCCCFF"/>
          </a:soli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Неиспользованные КИМ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28662" y="4929199"/>
            <a:ext cx="7715304" cy="1754326"/>
          </a:xfrm>
          <a:prstGeom prst="rect">
            <a:avLst/>
          </a:prstGeom>
          <a:solidFill>
            <a:srgbClr val="FFFFD1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ППЭ-05-02 ГВЭ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«Протокол проведения ГВЭ в  аудитории ППЭ»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ППЭ-05-01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«Список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ППЭ-12-02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коррекции персональных данных участников ГИА-9 в аудитории»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1800" b="1" dirty="0" smtClean="0">
                <a:solidFill>
                  <a:srgbClr val="C00000"/>
                </a:solidFill>
                <a:latin typeface="Cambria" pitchFamily="18" charset="0"/>
              </a:rPr>
              <a:t>ППЭ-12-04 МАШ 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«Ведомость учета времени отсутствия участников экзамена в аудитории»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51730" y="188640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2054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222"/>
            <a:ext cx="5820663" cy="398784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96323"/>
            <a:ext cx="6120680" cy="40513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39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6136" cy="68580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796136" y="0"/>
            <a:ext cx="3168352" cy="187220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Сопроводительный бланк к ЭМ</a:t>
            </a:r>
          </a:p>
          <a:p>
            <a:pPr algn="ctr"/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ППЭ-9 11-01</a:t>
            </a:r>
            <a:endParaRPr lang="ru-RU" sz="2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5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6055" y="42905"/>
            <a:ext cx="8439149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день проведения экзамена </a:t>
            </a:r>
            <a:endParaRPr lang="ru-RU" sz="3200" b="1" dirty="0" smtClean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512067" y="2492896"/>
            <a:ext cx="8459787" cy="341898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Оставить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личные вещи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специальной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 до входа в ППЭ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Зарегистрироваться </a:t>
            </a:r>
            <a:r>
              <a:rPr lang="ru-RU" sz="2600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(при себе иметь паспорт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)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Пройти</a:t>
            </a:r>
            <a:r>
              <a:rPr lang="ru-RU" sz="26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краткий инструктаж</a:t>
            </a: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Получить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информацию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: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распределении в аудитории и по местам дежурства, о назначении ответственных организаторов  в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just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Получить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формы ППЭ, инструктивные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материалы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12068" y="1382670"/>
            <a:ext cx="8459787" cy="61821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Не </a:t>
            </a:r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08:00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явиться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ППЭ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697631" y="215465"/>
            <a:ext cx="8437563" cy="84296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Упаковка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экзаменационных материалов</a:t>
            </a:r>
          </a:p>
        </p:txBody>
      </p:sp>
      <p:sp>
        <p:nvSpPr>
          <p:cNvPr id="209925" name="AutoShape 5"/>
          <p:cNvSpPr>
            <a:spLocks noChangeArrowheads="1"/>
          </p:cNvSpPr>
          <p:nvPr/>
        </p:nvSpPr>
        <p:spPr bwMode="auto">
          <a:xfrm>
            <a:off x="323528" y="3386584"/>
            <a:ext cx="2304256" cy="288721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Использовать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какие-либо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иные пакеты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вместо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выданных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возвратных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9926" name="AutoShape 6"/>
          <p:cNvSpPr>
            <a:spLocks noChangeArrowheads="1"/>
          </p:cNvSpPr>
          <p:nvPr/>
        </p:nvSpPr>
        <p:spPr bwMode="auto">
          <a:xfrm>
            <a:off x="2733675" y="3073400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Вкладывать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вместе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 бланками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какие-либо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другие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материалы</a:t>
            </a:r>
          </a:p>
        </p:txBody>
      </p:sp>
      <p:sp>
        <p:nvSpPr>
          <p:cNvPr id="209927" name="AutoShape 7"/>
          <p:cNvSpPr>
            <a:spLocks noChangeArrowheads="1"/>
          </p:cNvSpPr>
          <p:nvPr/>
        </p:nvSpPr>
        <p:spPr bwMode="auto">
          <a:xfrm>
            <a:off x="4786314" y="2714620"/>
            <a:ext cx="19812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Скреплять 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бланки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(скрепками,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степлерами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 т.п.)</a:t>
            </a:r>
          </a:p>
        </p:txBody>
      </p:sp>
      <p:sp>
        <p:nvSpPr>
          <p:cNvPr id="209928" name="AutoShape 8"/>
          <p:cNvSpPr>
            <a:spLocks noChangeArrowheads="1"/>
          </p:cNvSpPr>
          <p:nvPr/>
        </p:nvSpPr>
        <p:spPr bwMode="auto">
          <a:xfrm>
            <a:off x="6858016" y="2500306"/>
            <a:ext cx="2057400" cy="28194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255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107933" dir="2700000" algn="ctr" rotWithShape="0">
              <a:srgbClr val="000000">
                <a:alpha val="50027"/>
              </a:srgbClr>
            </a:outerShdw>
          </a:effectLst>
        </p:spPr>
        <p:txBody>
          <a:bodyPr wrap="none" lIns="90000" tIns="46800" rIns="90000" bIns="46800" anchor="ctr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Менять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ориентацию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бланков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пакете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(верх-низ,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лицевая-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оборотная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сторона)</a:t>
            </a:r>
          </a:p>
        </p:txBody>
      </p:sp>
      <p:sp>
        <p:nvSpPr>
          <p:cNvPr id="209931" name="Text Box 11"/>
          <p:cNvSpPr txBox="1">
            <a:spLocks noChangeArrowheads="1"/>
          </p:cNvSpPr>
          <p:nvPr/>
        </p:nvSpPr>
        <p:spPr bwMode="auto">
          <a:xfrm>
            <a:off x="2903811" y="1428740"/>
            <a:ext cx="3863703" cy="434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ЗАПРЕЩАЕТСЯ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3669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2060848"/>
            <a:ext cx="4752528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Бланки ОГЭ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21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40"/>
            <a:ext cx="4305300" cy="60579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04850"/>
            <a:ext cx="4333875" cy="6153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38742"/>
            <a:ext cx="4248472" cy="58766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517" y="1634516"/>
            <a:ext cx="4432206" cy="5256584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3690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2"/>
            <a:ext cx="3456384" cy="113029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 №1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1268760"/>
            <a:ext cx="3456384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односторонний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"/>
            <a:ext cx="5040560" cy="674136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51520" y="2708920"/>
            <a:ext cx="3456384" cy="156117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Номер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варианта и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номер КИМ - </a:t>
            </a:r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отсутствует</a:t>
            </a:r>
          </a:p>
        </p:txBody>
      </p:sp>
    </p:spTree>
    <p:extLst>
      <p:ext uri="{BB962C8B-B14F-4D97-AF65-F5344CB8AC3E}">
        <p14:creationId xmlns:p14="http://schemas.microsoft.com/office/powerpoint/2010/main" val="38293473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15617" y="116632"/>
            <a:ext cx="784887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Регистрационная часть </a:t>
            </a:r>
          </a:p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бланка ответов №1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255709"/>
            <a:ext cx="8856985" cy="54136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1340768"/>
            <a:ext cx="1692188" cy="17281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2954422"/>
            <a:ext cx="2426882" cy="100811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028384" y="1340768"/>
            <a:ext cx="1008112" cy="262176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378937" y="2733708"/>
            <a:ext cx="1728192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Цифровой </a:t>
            </a:r>
            <a:r>
              <a:rPr lang="ru-RU" sz="2000" b="1" dirty="0" err="1" smtClean="0">
                <a:solidFill>
                  <a:srgbClr val="C00000"/>
                </a:solidFill>
              </a:rPr>
              <a:t>шрихкод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1098922" y="-75356"/>
            <a:ext cx="7336848" cy="127569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Исправление ошибок в регистрационной части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4732" name="Text Box 12"/>
          <p:cNvSpPr txBox="1">
            <a:spLocks noChangeArrowheads="1"/>
          </p:cNvSpPr>
          <p:nvPr/>
        </p:nvSpPr>
        <p:spPr bwMode="auto">
          <a:xfrm>
            <a:off x="596136" y="1052736"/>
            <a:ext cx="8280400" cy="134573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Ячейку, в которую внесены некорректные данные, необходимо заштриховать и новые данные внести над заштрихованной ячейкой</a:t>
            </a:r>
          </a:p>
        </p:txBody>
      </p:sp>
      <p:sp>
        <p:nvSpPr>
          <p:cNvPr id="414736" name="Text Box 16"/>
          <p:cNvSpPr txBox="1">
            <a:spLocks noChangeArrowheads="1"/>
          </p:cNvSpPr>
          <p:nvPr/>
        </p:nvSpPr>
        <p:spPr bwMode="auto">
          <a:xfrm>
            <a:off x="596136" y="2492896"/>
            <a:ext cx="8280400" cy="94562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just">
              <a:buClrTx/>
              <a:buSzTx/>
              <a:buFontTx/>
              <a:buNone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Неверные данные в ячейке зачеркнуть и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сверху 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записать верное значение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574502"/>
            <a:ext cx="8136904" cy="3094858"/>
          </a:xfrm>
          <a:prstGeom prst="rect">
            <a:avLst/>
          </a:prstGeom>
          <a:ln w="12700">
            <a:solidFill>
              <a:srgbClr val="00206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843808" y="4293096"/>
            <a:ext cx="16201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80112" y="4293096"/>
            <a:ext cx="100811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7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59294" y="188640"/>
            <a:ext cx="763761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Поля бланка ответов №1 для записи ответов на задания с кратким ответом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340768"/>
            <a:ext cx="7538492" cy="525658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85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0" y="116632"/>
            <a:ext cx="31905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Замена ошибочных ответов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683568" y="3212976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0" y="4835407"/>
            <a:ext cx="8640959" cy="17956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1480" y="6077398"/>
            <a:ext cx="1728192" cy="4320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604" y="5981107"/>
            <a:ext cx="2038428" cy="56640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139952" y="5935634"/>
            <a:ext cx="1728192" cy="71557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56" y="35460"/>
            <a:ext cx="3681872" cy="4608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1480" y="3573016"/>
            <a:ext cx="3844456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60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492" y="116632"/>
            <a:ext cx="5949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Замена ошибочных ответов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55576" y="3645024"/>
            <a:ext cx="7776864" cy="309634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Если  участник экзамена осуществлял замену ошибочных ответов, организатор должен посчитать количество замен и в поле «Количество заполненных полей  «Замена ошибочных ответов» поставить соответствующее цифровое значение, а также поставить подпись в специально отведенном месте</a:t>
            </a:r>
          </a:p>
          <a:p>
            <a:pPr indent="534988" algn="jus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Если участник экзамена не использовал  поле «Замена ошибочных ответов» организатор в поле «Количество заполненных поле «Замена ошибочных ответов» ставит «Х» и подпись в специально отведенном месте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4896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1840" y="1124744"/>
            <a:ext cx="2880320" cy="9361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00191" y="1340768"/>
            <a:ext cx="1872209" cy="187220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47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23553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+mn-lt"/>
              </a:rPr>
              <a:t>Отметка об удалении и досрочном завершении экзамена</a:t>
            </a: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2130" y="3933056"/>
            <a:ext cx="8044326" cy="259228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4988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Отметка организатора об удалении с экзамена в связи с нарушением порядка проведения ОГЭ или досрочном завершении экзамена по объективным причинам заверяется подписью организатора в специально отведенном для этого поле «Подпись ответственного организатора»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352928" cy="259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2130" y="1268760"/>
            <a:ext cx="2355694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40152" y="1382565"/>
            <a:ext cx="2355694" cy="21602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093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522576" y="185980"/>
            <a:ext cx="8564112" cy="8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95536" y="2096117"/>
            <a:ext cx="8485356" cy="2618767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Проверить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готовность аудитории к экзамену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Вывесить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списки участников ГИА-9 в аудитории (форма ППЭ 05-01)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Разложить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черновики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Оформить</a:t>
            </a:r>
            <a:r>
              <a:rPr lang="ru-RU" sz="26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образцы регистрационных полей бланков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7" y="4571403"/>
            <a:ext cx="2143125" cy="16271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714612" y="4714884"/>
            <a:ext cx="2448272" cy="1764096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84" y="4929196"/>
            <a:ext cx="3851920" cy="1780349"/>
          </a:xfrm>
          <a:prstGeom prst="rect">
            <a:avLst/>
          </a:prstGeom>
          <a:noFill/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95536" y="1159847"/>
            <a:ext cx="8485356" cy="618219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600" b="1" dirty="0">
                <a:solidFill>
                  <a:srgbClr val="C00000"/>
                </a:solidFill>
                <a:latin typeface="Cambria" pitchFamily="18" charset="0"/>
              </a:rPr>
              <a:t>Не позднее </a:t>
            </a:r>
            <a:r>
              <a:rPr lang="ru-RU" sz="2600" b="1" dirty="0" smtClean="0">
                <a:solidFill>
                  <a:srgbClr val="C00000"/>
                </a:solidFill>
                <a:latin typeface="Cambria" pitchFamily="18" charset="0"/>
              </a:rPr>
              <a:t>08:50 </a:t>
            </a: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пройти в аудиторию</a:t>
            </a:r>
            <a:endParaRPr lang="ru-RU" sz="26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0" y="44877"/>
            <a:ext cx="3456384" cy="113029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975" y="3068960"/>
            <a:ext cx="3188881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односторонний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46795" y="2132856"/>
            <a:ext cx="2120949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Лист 2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52400" y="1340768"/>
            <a:ext cx="1971328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</a:rPr>
              <a:t>Лист 1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95529"/>
            <a:ext cx="4644008" cy="63364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04" y="1399001"/>
            <a:ext cx="4392488" cy="56604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836712"/>
            <a:ext cx="1368152" cy="562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10561" y="2060848"/>
            <a:ext cx="1368152" cy="5622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3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+mn-lt"/>
              </a:rPr>
              <a:t>Бланк ответов № 2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401" y="519249"/>
            <a:ext cx="7668852" cy="321471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74072" y="519249"/>
            <a:ext cx="151216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</a:t>
            </a:r>
            <a:r>
              <a:rPr lang="ru-RU" sz="3200" b="1" dirty="0" smtClean="0">
                <a:solidFill>
                  <a:srgbClr val="002060"/>
                </a:solidFill>
              </a:rPr>
              <a:t>ист 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068960"/>
            <a:ext cx="8280920" cy="3026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1967" y="3186257"/>
            <a:ext cx="1512168" cy="7200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л</a:t>
            </a:r>
            <a:r>
              <a:rPr lang="ru-RU" sz="3200" b="1" dirty="0" smtClean="0">
                <a:solidFill>
                  <a:srgbClr val="002060"/>
                </a:solidFill>
              </a:rPr>
              <a:t>ист 2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3888" y="1628800"/>
            <a:ext cx="316835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68051" y="4653136"/>
            <a:ext cx="3168352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786240" y="2579500"/>
            <a:ext cx="2281704" cy="2016224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6156177" y="3298621"/>
            <a:ext cx="1408068" cy="67750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156177" y="818447"/>
            <a:ext cx="1408068" cy="67750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4149080"/>
            <a:ext cx="3312368" cy="720080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2052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6976" y="23752"/>
            <a:ext cx="3771750" cy="113029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Дополнительный бланк ответов №2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975" y="3068960"/>
            <a:ext cx="3188881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односторонний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210" y="43892"/>
            <a:ext cx="5105762" cy="677747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7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16"/>
            <a:ext cx="5436096" cy="34076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9"/>
            <a:ext cx="6336704" cy="33123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9952" y="764704"/>
            <a:ext cx="792088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68144" y="2276872"/>
            <a:ext cx="937929" cy="5620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781263"/>
            <a:ext cx="2160240" cy="576065"/>
          </a:xfrm>
          <a:prstGeom prst="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810721"/>
            <a:ext cx="2160240" cy="576065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2351083" y="1484784"/>
            <a:ext cx="378296" cy="1254147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3" y="3458098"/>
            <a:ext cx="6541397" cy="3399902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32710" y="458112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8304" y="4509120"/>
            <a:ext cx="720080" cy="6489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40231" y="4833584"/>
            <a:ext cx="2391809" cy="899672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/>
          <p:cNvSpPr/>
          <p:nvPr/>
        </p:nvSpPr>
        <p:spPr>
          <a:xfrm>
            <a:off x="4015122" y="2934599"/>
            <a:ext cx="403817" cy="1914206"/>
          </a:xfrm>
          <a:prstGeom prst="upArrow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2276872"/>
            <a:ext cx="2592288" cy="657727"/>
          </a:xfrm>
          <a:prstGeom prst="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97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196752"/>
            <a:ext cx="3528392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 smtClean="0">
                <a:solidFill>
                  <a:schemeClr val="tx1"/>
                </a:solidFill>
              </a:rPr>
              <a:t>Z</a:t>
            </a:r>
            <a:endParaRPr lang="ru-RU" sz="25000" dirty="0">
              <a:solidFill>
                <a:schemeClr val="tx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4427984" y="1726362"/>
            <a:ext cx="3600400" cy="357484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Знак «</a:t>
            </a:r>
            <a:r>
              <a:rPr lang="en-US" sz="3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Z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» ставиться после завершения всей работы участника экзамена</a:t>
            </a:r>
          </a:p>
        </p:txBody>
      </p:sp>
    </p:spTree>
    <p:extLst>
      <p:ext uri="{BB962C8B-B14F-4D97-AF65-F5344CB8AC3E}">
        <p14:creationId xmlns:p14="http://schemas.microsoft.com/office/powerpoint/2010/main" val="13090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454820" y="116632"/>
            <a:ext cx="8523287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Индивидуальный комплект ОГЭ</a:t>
            </a: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168651" y="2996952"/>
            <a:ext cx="3095625" cy="490116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КИМ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1943894" y="962417"/>
            <a:ext cx="5545138" cy="5332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 № 1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1921342" y="2349501"/>
            <a:ext cx="5545138" cy="5332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 № 2 лист 2</a:t>
            </a: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2031240" y="3546116"/>
            <a:ext cx="5562601" cy="81328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Справочные материалы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(математика)</a:t>
            </a: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921342" y="1628800"/>
            <a:ext cx="5545138" cy="5332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 № 2 лист 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72180" y="4509120"/>
            <a:ext cx="6480720" cy="1944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u="sng" dirty="0" smtClean="0">
                <a:solidFill>
                  <a:srgbClr val="C00000"/>
                </a:solidFill>
              </a:rPr>
              <a:t>Контрольный  лист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Номер КИМ</a:t>
            </a:r>
          </a:p>
          <a:p>
            <a:pPr marL="342900" indent="-342900"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</a:rPr>
              <a:t>Цифровой штрихкод бланка ответов № 1</a:t>
            </a:r>
          </a:p>
        </p:txBody>
      </p:sp>
    </p:spTree>
    <p:extLst>
      <p:ext uri="{BB962C8B-B14F-4D97-AF65-F5344CB8AC3E}">
        <p14:creationId xmlns:p14="http://schemas.microsoft.com/office/powerpoint/2010/main" val="965481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1373362" cy="174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53533" cy="6144483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4" y="658078"/>
            <a:ext cx="4353533" cy="61825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33725"/>
            <a:ext cx="4212020" cy="547260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2241"/>
            <a:ext cx="5966627" cy="3768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412" y="980728"/>
            <a:ext cx="4254052" cy="5365566"/>
          </a:xfrm>
          <a:prstGeom prst="rect">
            <a:avLst/>
          </a:prstGeom>
          <a:noFill/>
          <a:ln w="38100">
            <a:solidFill>
              <a:srgbClr val="00206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27700" y="260648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Контрольный лист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468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578056" y="159538"/>
            <a:ext cx="8437562" cy="84481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Замена ИК</a:t>
            </a:r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556419" y="2276872"/>
            <a:ext cx="8280400" cy="1868955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При замене можно использовать ИК: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невостребованные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участниками экзамена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аудиториях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резервного доставочного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спецпакета 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2566155" y="1556558"/>
            <a:ext cx="4140200" cy="576293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wrap="square"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Служебная записка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25772" y="4519421"/>
            <a:ext cx="8280400" cy="1007181"/>
          </a:xfrm>
          <a:prstGeom prst="rect">
            <a:avLst/>
          </a:prstGeom>
          <a:gradFill flip="none" rotWithShape="1">
            <a:gsLst>
              <a:gs pos="0">
                <a:srgbClr val="EDEDED"/>
              </a:gs>
              <a:gs pos="100000">
                <a:srgbClr val="BCBCBC"/>
              </a:gs>
            </a:gsLst>
            <a:lin ang="5400000" scaled="1"/>
            <a:tileRect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/>
        </p:spPr>
        <p:txBody>
          <a:bodyPr lIns="90000" tIns="72000" rIns="90000" bIns="72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Вскрытие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резервного доставочного спецпакета с ИК происходит в экзаменационной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аудитории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123728" y="2060848"/>
            <a:ext cx="4752528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</a:rPr>
              <a:t>Бланки ГВЭ</a:t>
            </a:r>
            <a:endParaRPr lang="ru-RU" sz="4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21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2204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4680519" cy="6093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80" y="1196752"/>
            <a:ext cx="4680520" cy="566124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042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530736" y="116632"/>
            <a:ext cx="8511050" cy="81960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должны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238261" y="1196752"/>
            <a:ext cx="8626335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на входе </a:t>
            </a:r>
            <a:endParaRPr lang="ru-RU" sz="2800" b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algn="l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 указанию руководителя ППЭ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начать </a:t>
            </a: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допуск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ППЭ участников ГИА-9                  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14282" y="2928934"/>
            <a:ext cx="8511050" cy="2988098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на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этаже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endParaRPr lang="ru-RU" sz="12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Помогать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присутствующим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ППЭ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ориентироваться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помещениях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</a:t>
            </a:r>
          </a:p>
          <a:p>
            <a:pPr marL="342900" indent="-3429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 Осуществлять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контроль за перемещением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по ППЭ лиц, имеющих право присутствовать 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ППЭ </a:t>
            </a:r>
          </a:p>
        </p:txBody>
      </p:sp>
    </p:spTree>
    <p:extLst>
      <p:ext uri="{BB962C8B-B14F-4D97-AF65-F5344CB8AC3E}">
        <p14:creationId xmlns:p14="http://schemas.microsoft.com/office/powerpoint/2010/main" val="40019291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ChangeArrowheads="1"/>
          </p:cNvSpPr>
          <p:nvPr/>
        </p:nvSpPr>
        <p:spPr bwMode="auto">
          <a:xfrm>
            <a:off x="769938" y="4346575"/>
            <a:ext cx="8064500" cy="175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ea typeface="MS Gothic" charset="-128"/>
              </a:rPr>
              <a:t>Бланк регистрации и бланк ответов</a:t>
            </a:r>
          </a:p>
          <a:p>
            <a:pPr algn="ctr"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связаны кодом работы</a:t>
            </a:r>
          </a:p>
          <a:p>
            <a: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3200" b="1" dirty="0">
                <a:solidFill>
                  <a:srgbClr val="CC0000"/>
                </a:solidFill>
                <a:latin typeface="Cambria" pitchFamily="18" charset="0"/>
                <a:ea typeface="MS Gothic" charset="-128"/>
              </a:rPr>
              <a:t> </a:t>
            </a:r>
          </a:p>
        </p:txBody>
      </p:sp>
      <p:sp>
        <p:nvSpPr>
          <p:cNvPr id="17413" name="Text Box 20"/>
          <p:cNvSpPr txBox="1">
            <a:spLocks noChangeArrowheads="1"/>
          </p:cNvSpPr>
          <p:nvPr/>
        </p:nvSpPr>
        <p:spPr bwMode="auto">
          <a:xfrm>
            <a:off x="2058988" y="1830388"/>
            <a:ext cx="5545137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2028825" y="2644775"/>
            <a:ext cx="5545138" cy="590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>
              <a:lnSpc>
                <a:spcPct val="90000"/>
              </a:lnSpc>
              <a:spcBef>
                <a:spcPts val="700"/>
              </a:spcBef>
              <a:defRPr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27655" name="Text Box 6"/>
          <p:cNvSpPr txBox="1">
            <a:spLocks noChangeArrowheads="1"/>
          </p:cNvSpPr>
          <p:nvPr/>
        </p:nvSpPr>
        <p:spPr bwMode="auto">
          <a:xfrm>
            <a:off x="769938" y="260648"/>
            <a:ext cx="8548428" cy="8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Комплект бланков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1730" y="188640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349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12451" cy="5805264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" y="2031761"/>
            <a:ext cx="6842460" cy="4666686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 bwMode="auto">
          <a:xfrm>
            <a:off x="4124219" y="1467664"/>
            <a:ext cx="2088232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5153772" y="3501008"/>
            <a:ext cx="2088232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012160" y="0"/>
            <a:ext cx="3131840" cy="130880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>
              <a:lnSpc>
                <a:spcPct val="90000"/>
              </a:lnSpc>
              <a:spcBef>
                <a:spcPts val="700"/>
              </a:spcBef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Выдача комплекта бланков ГВЭ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4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132856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9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496891" y="476253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224" y="4286256"/>
            <a:ext cx="2571768" cy="186895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Метки об удалении и досрочном завершении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0" y="0"/>
            <a:ext cx="4071934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регистрации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81132"/>
            <a:ext cx="3114583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односторонний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2129"/>
            <a:ext cx="5220072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 bwMode="auto">
          <a:xfrm>
            <a:off x="4427984" y="6021288"/>
            <a:ext cx="4592194" cy="64807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Прямая со стрелкой 2"/>
          <p:cNvCxnSpPr>
            <a:cxnSpLocks noChangeShapeType="1"/>
            <a:endCxn id="2" idx="1"/>
          </p:cNvCxnSpPr>
          <p:nvPr/>
        </p:nvCxnSpPr>
        <p:spPr bwMode="auto">
          <a:xfrm>
            <a:off x="3221708" y="5982821"/>
            <a:ext cx="1206276" cy="362503"/>
          </a:xfrm>
          <a:prstGeom prst="straightConnector1">
            <a:avLst/>
          </a:prstGeom>
          <a:noFill/>
          <a:ln w="38100" algn="ctr">
            <a:solidFill>
              <a:srgbClr val="C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2475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4" name="Text Box 4"/>
          <p:cNvSpPr txBox="1">
            <a:spLocks noChangeArrowheads="1"/>
          </p:cNvSpPr>
          <p:nvPr/>
        </p:nvSpPr>
        <p:spPr bwMode="auto">
          <a:xfrm>
            <a:off x="949390" y="-26127"/>
            <a:ext cx="8160817" cy="127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Заполнение регистрационных полей ГВЭ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35" y="758284"/>
            <a:ext cx="8437563" cy="6022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 bwMode="auto">
          <a:xfrm>
            <a:off x="2123728" y="1988840"/>
            <a:ext cx="1584176" cy="648072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 bwMode="auto">
          <a:xfrm>
            <a:off x="4516262" y="1844824"/>
            <a:ext cx="2457162" cy="644955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83034" y="2622064"/>
            <a:ext cx="1224136" cy="72008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42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4214810" cy="69940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8092" y="728906"/>
            <a:ext cx="3397359" cy="637849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двусторонний</a:t>
            </a:r>
          </a:p>
        </p:txBody>
      </p:sp>
      <p:pic>
        <p:nvPicPr>
          <p:cNvPr id="3074" name="Picture 2" descr="E:\Рабочий стол\ГИА-9_2021\2021_ Февральские сроки\Рисунки\Бланки ГВЭ ГИА9 2020 версия 1 ЧБ_автоматизированное заполнение_БО_Ав_Од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707" y="49936"/>
            <a:ext cx="5032293" cy="6808063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 bwMode="auto">
          <a:xfrm>
            <a:off x="7600781" y="476672"/>
            <a:ext cx="936104" cy="817380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46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08956"/>
            <a:ext cx="11398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971600" y="103285"/>
            <a:ext cx="8437563" cy="84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44000">
            <a:spAutoFit/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1pPr>
            <a:lvl2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2pPr>
            <a:lvl3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3pPr>
            <a:lvl4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4pPr>
            <a:lvl5pPr algn="ctr"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Записи в бланке ответов</a:t>
            </a:r>
            <a:endParaRPr lang="ru-RU" sz="3600" b="1" i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7704" y="2994818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329" y="1126655"/>
            <a:ext cx="7562850" cy="568663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4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395536" y="156815"/>
            <a:ext cx="8523287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>
              <a:defRPr/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0" y="0"/>
            <a:ext cx="4214810" cy="1253402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Дополнительный бланк ответов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21903" y="1412775"/>
            <a:ext cx="3397359" cy="576293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двусторонний</a:t>
            </a:r>
          </a:p>
        </p:txBody>
      </p:sp>
      <p:pic>
        <p:nvPicPr>
          <p:cNvPr id="2050" name="Picture 2" descr="E:\Рабочий стол\ГИА-9_2021\2021_ Февральские сроки\Рисунки\ДБО ГВЭ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0"/>
            <a:ext cx="5076056" cy="6858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4288" y="572698"/>
            <a:ext cx="216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Овал 2"/>
          <p:cNvSpPr/>
          <p:nvPr/>
        </p:nvSpPr>
        <p:spPr bwMode="auto">
          <a:xfrm>
            <a:off x="6842261" y="503590"/>
            <a:ext cx="1008112" cy="699989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0838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47665" y="13063"/>
            <a:ext cx="7534932" cy="57629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eaLnBrk="1" hangingPunct="1"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Выдача дополнительного бланка ответов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9356"/>
            <a:ext cx="8376051" cy="52556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91" y="2420888"/>
            <a:ext cx="8278632" cy="443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85082" y="3573016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85082" y="3566809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5082" y="356680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932040" y="1670950"/>
            <a:ext cx="1440160" cy="72008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 bwMode="auto">
          <a:xfrm>
            <a:off x="5381026" y="3437600"/>
            <a:ext cx="1440160" cy="720080"/>
          </a:xfrm>
          <a:prstGeom prst="ellipse">
            <a:avLst/>
          </a:prstGeom>
          <a:noFill/>
          <a:ln w="38100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ru-RU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471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409559" y="2276872"/>
            <a:ext cx="4248472" cy="26642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r>
              <a:rPr lang="ru-RU" sz="40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Особенности проведения отдельных экзаменов</a:t>
            </a:r>
            <a:endParaRPr lang="ru-RU" sz="40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2552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5258" name="Group 5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56284979"/>
              </p:ext>
            </p:extLst>
          </p:nvPr>
        </p:nvGraphicFramePr>
        <p:xfrm>
          <a:off x="395536" y="1484785"/>
          <a:ext cx="8692814" cy="5373216"/>
        </p:xfrm>
        <a:graphic>
          <a:graphicData uri="http://schemas.openxmlformats.org/drawingml/2006/table">
            <a:tbl>
              <a:tblPr>
                <a:effectLst>
                  <a:outerShdw blurRad="50800" dist="25000" dir="5400000" rotWithShape="0">
                    <a:schemeClr val="tx2">
                      <a:lumMod val="50000"/>
                      <a:alpha val="38000"/>
                    </a:schemeClr>
                  </a:outerShdw>
                </a:effectLst>
                <a:tableStyleId>{775DCB02-9BB8-47FD-8907-85C794F793BA}</a:tableStyleId>
              </a:tblPr>
              <a:tblGrid>
                <a:gridCol w="386260"/>
                <a:gridCol w="3225343"/>
                <a:gridCol w="3559553"/>
                <a:gridCol w="1521658"/>
              </a:tblGrid>
              <a:tr h="541531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№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Действия организатора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  <a:defRPr/>
                      </a:pPr>
                      <a:r>
                        <a:rPr lang="ru-RU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Действия участников ОГЭ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lang="ru-RU" sz="18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Время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69662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первый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Делают записи в черновике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3-4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552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Дать время на осмысление текста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Работают с черновиком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mbria" pitchFamily="18" charset="0"/>
                        </a:rPr>
                        <a:t>5-6 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4552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Поставить аудиозапись второй  раз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  <a:cs typeface="Times New Roman" pitchFamily="18" charset="0"/>
                        </a:rPr>
                        <a:t>Прослушивают исходный текст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3-4 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мин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717942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Выключить запись.</a:t>
                      </a:r>
                    </a:p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Сообщить о начале написания изложения и возможности пользоваться словарем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53037"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mbria" pitchFamily="18" charset="0"/>
                        </a:rPr>
                        <a:t>Пишут сжатое изложение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49263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mbr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35250" name="Rectangle 50"/>
          <p:cNvSpPr>
            <a:spLocks noChangeArrowheads="1"/>
          </p:cNvSpPr>
          <p:nvPr/>
        </p:nvSpPr>
        <p:spPr bwMode="auto">
          <a:xfrm>
            <a:off x="1115616" y="-73411"/>
            <a:ext cx="802838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Особенности проведения экзамена по русскому языку 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731682" y="465198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2" name="Text Box 4"/>
          <p:cNvSpPr txBox="1">
            <a:spLocks noChangeArrowheads="1"/>
          </p:cNvSpPr>
          <p:nvPr/>
        </p:nvSpPr>
        <p:spPr bwMode="auto">
          <a:xfrm>
            <a:off x="530736" y="116632"/>
            <a:ext cx="8511050" cy="81960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44000" rIns="90000" bIns="180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должны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360453" name="Text Box 5"/>
          <p:cNvSpPr txBox="1">
            <a:spLocks noChangeArrowheads="1"/>
          </p:cNvSpPr>
          <p:nvPr/>
        </p:nvSpPr>
        <p:spPr bwMode="auto">
          <a:xfrm>
            <a:off x="238261" y="1196752"/>
            <a:ext cx="8626335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Дежурные </a:t>
            </a:r>
            <a:r>
              <a:rPr lang="ru-RU" sz="2800" b="1" dirty="0">
                <a:solidFill>
                  <a:srgbClr val="C00000"/>
                </a:solidFill>
                <a:latin typeface="Cambria" pitchFamily="18" charset="0"/>
              </a:rPr>
              <a:t>на входе 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, ответственные за термометрию,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проводить термометрию участников ГИА-9, работников ППЭ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4282" y="3143248"/>
            <a:ext cx="8641646" cy="237254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108000" rIns="90000" bIns="108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l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Дежурные на входе, ответственные за упаковку личных вещей</a:t>
            </a:r>
            <a:r>
              <a:rPr lang="ru-RU" sz="2800" dirty="0" smtClean="0">
                <a:solidFill>
                  <a:srgbClr val="C00000"/>
                </a:solidFill>
                <a:latin typeface="Cambria" pitchFamily="18" charset="0"/>
              </a:rPr>
              <a:t>, 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помогать участникам ГИА-9 упаковывать личные вещи и контролировать, чтобы участники ГИА-9 оставляли их в местах 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34465263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2" name="Text Box 3"/>
          <p:cNvSpPr txBox="1">
            <a:spLocks noChangeArrowheads="1"/>
          </p:cNvSpPr>
          <p:nvPr/>
        </p:nvSpPr>
        <p:spPr bwMode="auto">
          <a:xfrm>
            <a:off x="107504" y="68904"/>
            <a:ext cx="8644036" cy="8239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Особенности проведения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экзамена по русскому языку 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490886" y="4492715"/>
            <a:ext cx="2046288" cy="571500"/>
          </a:xfrm>
          <a:prstGeom prst="rect">
            <a:avLst/>
          </a:prstGeom>
          <a:solidFill>
            <a:schemeClr val="bg1">
              <a:lumMod val="85000"/>
            </a:schemeClr>
          </a:soli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Изложение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67544" y="2159146"/>
            <a:ext cx="2046288" cy="571500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Сочинение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881483" y="6134100"/>
            <a:ext cx="8029139" cy="57626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Аутизм – диктант  700-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ые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номера</a:t>
            </a:r>
          </a:p>
        </p:txBody>
      </p:sp>
      <p:sp>
        <p:nvSpPr>
          <p:cNvPr id="41992" name="Text Box 7"/>
          <p:cNvSpPr txBox="1">
            <a:spLocks noChangeArrowheads="1"/>
          </p:cNvSpPr>
          <p:nvPr/>
        </p:nvSpPr>
        <p:spPr bwMode="auto">
          <a:xfrm>
            <a:off x="3043115" y="2653340"/>
            <a:ext cx="2969045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cs typeface="+mn-cs"/>
              </a:rPr>
              <a:t>   </a:t>
            </a: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200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44041" name="Text Box 7"/>
          <p:cNvSpPr txBox="1">
            <a:spLocks noChangeArrowheads="1"/>
          </p:cNvSpPr>
          <p:nvPr/>
        </p:nvSpPr>
        <p:spPr bwMode="auto">
          <a:xfrm>
            <a:off x="3043115" y="1420126"/>
            <a:ext cx="3006203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А   100-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3" name="AutoShape 5"/>
          <p:cNvSpPr>
            <a:spLocks/>
          </p:cNvSpPr>
          <p:nvPr/>
        </p:nvSpPr>
        <p:spPr bwMode="auto">
          <a:xfrm>
            <a:off x="2537174" y="1708273"/>
            <a:ext cx="492125" cy="1473246"/>
          </a:xfrm>
          <a:prstGeom prst="leftBrace">
            <a:avLst>
              <a:gd name="adj1" fmla="val 14532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119909" y="3861048"/>
            <a:ext cx="2892251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А 400-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128293" y="5166816"/>
            <a:ext cx="2883867" cy="57629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C00000"/>
                </a:solidFill>
                <a:cs typeface="+mn-cs"/>
              </a:rPr>
              <a:t>К  500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-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cs typeface="+mn-cs"/>
              </a:rPr>
              <a:t>ые номера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092412" y="2420888"/>
            <a:ext cx="3051588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ЗПР,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тяжелые </a:t>
            </a:r>
            <a:r>
              <a:rPr lang="ru-RU" sz="2000" dirty="0" err="1" smtClean="0">
                <a:solidFill>
                  <a:srgbClr val="C00000"/>
                </a:solidFill>
                <a:cs typeface="+mn-cs"/>
              </a:rPr>
              <a:t>наруш</a:t>
            </a:r>
            <a:r>
              <a:rPr lang="ru-RU" sz="2000" dirty="0" smtClean="0">
                <a:solidFill>
                  <a:srgbClr val="C00000"/>
                </a:solidFill>
                <a:cs typeface="+mn-cs"/>
              </a:rPr>
              <a:t>. речи,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глухие, слабослышащие</a:t>
            </a:r>
          </a:p>
        </p:txBody>
      </p:sp>
      <p:sp>
        <p:nvSpPr>
          <p:cNvPr id="22" name="AutoShape 5"/>
          <p:cNvSpPr>
            <a:spLocks/>
          </p:cNvSpPr>
          <p:nvPr/>
        </p:nvSpPr>
        <p:spPr bwMode="auto">
          <a:xfrm>
            <a:off x="2627784" y="4041842"/>
            <a:ext cx="492125" cy="1473246"/>
          </a:xfrm>
          <a:prstGeom prst="leftBrace">
            <a:avLst>
              <a:gd name="adj1" fmla="val 14532"/>
              <a:gd name="adj2" fmla="val 50000"/>
            </a:avLst>
          </a:prstGeom>
          <a:ln>
            <a:headEnd/>
            <a:tailEnd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wrap="none" anchor="ctr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ru-RU"/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6092412" y="4869160"/>
            <a:ext cx="3051588" cy="1068736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ЗПР,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тяжелые </a:t>
            </a:r>
            <a:r>
              <a:rPr lang="ru-RU" sz="2000" dirty="0" err="1" smtClean="0">
                <a:solidFill>
                  <a:srgbClr val="C00000"/>
                </a:solidFill>
                <a:cs typeface="+mn-cs"/>
              </a:rPr>
              <a:t>наруш</a:t>
            </a:r>
            <a:r>
              <a:rPr lang="ru-RU" sz="2000" dirty="0" smtClean="0">
                <a:solidFill>
                  <a:srgbClr val="C00000"/>
                </a:solidFill>
                <a:cs typeface="+mn-cs"/>
              </a:rPr>
              <a:t>. речи,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000" dirty="0" smtClean="0">
                <a:solidFill>
                  <a:srgbClr val="C00000"/>
                </a:solidFill>
                <a:cs typeface="+mn-cs"/>
              </a:rPr>
              <a:t> глухие, слабослышащие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686486" y="86929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60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97272" y="1772816"/>
            <a:ext cx="8524875" cy="323432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Комплект тем сочинений содержит:</a:t>
            </a:r>
          </a:p>
          <a:p>
            <a:pPr algn="l">
              <a:buClr>
                <a:schemeClr val="tx2">
                  <a:lumMod val="50000"/>
                </a:schemeClr>
              </a:buClr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четыре темы разной проблематики, сгруппированные в соответствии с определенной структурой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для обучающегося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467544" y="114454"/>
            <a:ext cx="8535447" cy="1156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по русскому языку </a:t>
            </a:r>
          </a:p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 Сочинение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psychscene.com/wp-content/uploads/2012/03/iStock_000015358019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429750"/>
            <a:ext cx="2737018" cy="242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868061" y="86929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136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467544" y="1484784"/>
            <a:ext cx="8524875" cy="1695437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tx2">
                  <a:lumMod val="50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Изложение с творческим заданием содержит: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творческое задание</a:t>
            </a:r>
          </a:p>
          <a:p>
            <a:pPr marL="457200" indent="-457200" algn="l">
              <a:buClr>
                <a:schemeClr val="tx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инструкцию для обучающегося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395536" y="86929"/>
            <a:ext cx="9171091" cy="1562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по русскому языку  </a:t>
            </a:r>
          </a:p>
          <a:p>
            <a:pPr eaLnBrk="1" hangingPunct="1"/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Изложение</a:t>
            </a:r>
          </a:p>
          <a:p>
            <a:pPr eaLnBrk="1" hangingPunct="1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endParaRPr lang="ru-RU" sz="2400" b="1" i="1" dirty="0">
              <a:solidFill>
                <a:schemeClr val="accent6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5220072" y="3429000"/>
            <a:ext cx="561635" cy="734518"/>
          </a:xfrm>
          <a:prstGeom prst="rightArrow">
            <a:avLst/>
          </a:prstGeom>
          <a:solidFill>
            <a:srgbClr val="D0D8E8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23528" y="3284984"/>
            <a:ext cx="4824536" cy="126455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без ОВЗ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с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диабетом, онкологией и др.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5868144" y="3501008"/>
            <a:ext cx="3168352" cy="58744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 читается 2 раза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23212" y="4725144"/>
            <a:ext cx="5390070" cy="1910880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Участники с нарушениями ОДА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Слепые, слабовидящие</a:t>
            </a:r>
          </a:p>
          <a:p>
            <a:pPr marL="457200" indent="-4572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§"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ЗПР, с тяжелыми нарушениями речи, глухие, слабослышащие(подробное или сжатое изложение)</a:t>
            </a:r>
            <a:endParaRPr lang="ru-RU" sz="22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>
            <a:off x="5555838" y="5301208"/>
            <a:ext cx="705651" cy="734518"/>
          </a:xfrm>
          <a:prstGeom prst="rightArrow">
            <a:avLst/>
          </a:prstGeom>
          <a:solidFill>
            <a:srgbClr val="D0D8E8"/>
          </a:solidFill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6347600" y="4941168"/>
            <a:ext cx="2796400" cy="1326105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>
              <a:buClr>
                <a:schemeClr val="accent2">
                  <a:lumMod val="75000"/>
                </a:schemeClr>
              </a:buClr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Текст выдается для чтения на 40 мин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24086" y="426877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271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50" name="Text Box 10"/>
          <p:cNvSpPr txBox="1">
            <a:spLocks noChangeArrowheads="1"/>
          </p:cNvSpPr>
          <p:nvPr/>
        </p:nvSpPr>
        <p:spPr bwMode="auto">
          <a:xfrm>
            <a:off x="504614" y="1916832"/>
            <a:ext cx="8531882" cy="1079884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200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rgbClr val="C00000"/>
                </a:solidFill>
                <a:latin typeface="Cambria" pitchFamily="18" charset="0"/>
              </a:rPr>
              <a:t>К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 –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для обучающихся с ЗПР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10 заданий с кратким ответом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26453" y="86929"/>
            <a:ext cx="8665013" cy="87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Особенности проведения экзамена</a:t>
            </a:r>
          </a:p>
          <a:p>
            <a:pPr eaLnBrk="1" hangingPunct="1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 по математике 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4614" y="3181626"/>
            <a:ext cx="8531882" cy="1510771"/>
          </a:xfrm>
          <a:prstGeom prst="rect">
            <a:avLst/>
          </a:prstGeom>
          <a:gradFill rotWithShape="0">
            <a:gsLst>
              <a:gs pos="0">
                <a:srgbClr val="BCBCBC"/>
              </a:gs>
              <a:gs pos="100000">
                <a:srgbClr val="EDEDED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08000" rIns="90000" bIns="1080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100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-ые номера (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) – для всех остальных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12 заданий, из которых 10 заданий с кратким ответом и 2 задания с развернутым ответом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777131" y="547793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4365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62263" y="1488441"/>
            <a:ext cx="604867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>Особенности проведения отдельных этапов экзамена для участников  с ОВЗ,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Cambria" pitchFamily="18" charset="0"/>
              </a:rPr>
              <a:t> участников-детей инвалидов и инвалидов </a:t>
            </a:r>
          </a:p>
        </p:txBody>
      </p:sp>
    </p:spTree>
    <p:extLst>
      <p:ext uri="{BB962C8B-B14F-4D97-AF65-F5344CB8AC3E}">
        <p14:creationId xmlns:p14="http://schemas.microsoft.com/office/powerpoint/2010/main" val="38808384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5" y="1050268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95130" y="0"/>
            <a:ext cx="759791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слабовидящих 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90" y="1340768"/>
            <a:ext cx="4469298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69" y="4309485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919" y="4476953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1612"/>
            <a:ext cx="4326390" cy="267164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 rot="1930543">
            <a:off x="770177" y="2007579"/>
            <a:ext cx="4381822" cy="514738"/>
          </a:xfrm>
          <a:prstGeom prst="rect">
            <a:avLst/>
          </a:prstGeom>
          <a:noFill/>
          <a:ln w="936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Cambria" pitchFamily="18" charset="0"/>
              </a:rPr>
              <a:t>Стандартный ИК ОГЭ</a:t>
            </a:r>
            <a:endParaRPr lang="ru-RU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 rot="1945581">
            <a:off x="319776" y="2539660"/>
            <a:ext cx="4381822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КИМ ОГЭ,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 rot="1934516">
            <a:off x="-260559" y="3385727"/>
            <a:ext cx="4448277" cy="853292"/>
          </a:xfrm>
          <a:prstGeom prst="rect">
            <a:avLst/>
          </a:prstGeom>
          <a:noFill/>
          <a:ln w="9360">
            <a:solidFill>
              <a:srgbClr val="CC6600"/>
            </a:solidFill>
            <a:miter lim="800000"/>
            <a:headEnd/>
            <a:tailEnd/>
          </a:ln>
          <a:effectLst/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300" b="1" i="1" dirty="0" smtClean="0">
                <a:solidFill>
                  <a:srgbClr val="C00000"/>
                </a:solidFill>
                <a:latin typeface="Cambria" pitchFamily="18" charset="0"/>
              </a:rPr>
              <a:t>Бланк ответов №1, увеличенный до формата А3</a:t>
            </a:r>
            <a:endParaRPr lang="ru-RU" sz="2300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729" y="4635511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7807847" y="141475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28" y="1031422"/>
            <a:ext cx="3751162" cy="232091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436" y="1805851"/>
            <a:ext cx="3751162" cy="232091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1294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115615" y="90324"/>
            <a:ext cx="6495617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Проведение экзамена в аудитории для слабовидящих 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79512" y="1124744"/>
            <a:ext cx="8748464" cy="5562274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C0000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экзамена: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- заполняет регистрационные поля и записывает результаты выполнения заданий с  кратким ответом в </a:t>
            </a:r>
            <a:r>
              <a:rPr lang="ru-RU" sz="2200" b="1" dirty="0" smtClean="0">
                <a:solidFill>
                  <a:srgbClr val="C00000"/>
                </a:solidFill>
                <a:latin typeface="Cambria" pitchFamily="18" charset="0"/>
              </a:rPr>
              <a:t>масштабированном бланке ответов №1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выполняет задания с развернутым ответом на стандартном бланке ответов №2.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Ассистент или организатор: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переносит информацию с масштабированного бланка ответов №1 на стандартный бланк ответов №1;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 поле «Подпись участника» пишет «Копия верна» и ставит свою подпись.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2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запечатывает: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стандартные бланки ответов №1 и бланки ответов №2 (лист 1 и лист 2) в возвратные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;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масштабированные бланки ответов №1 в соответствующие индивидуальные возвратные 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12360" y="90324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568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474" y="1156434"/>
            <a:ext cx="2865955" cy="17849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833176" y="24960"/>
            <a:ext cx="7812360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Прием ЭМ из аудитории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для слабовидящих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613" y="4309864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04" y="4324284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579" y="4416191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7812360" y="90324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ОГЭ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68921"/>
            <a:ext cx="3751162" cy="2320910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01" y="2324352"/>
            <a:ext cx="1190830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1" y="2476752"/>
            <a:ext cx="1190830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29152"/>
            <a:ext cx="1190830" cy="168071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34" y="4517479"/>
            <a:ext cx="1623063" cy="2290756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 rot="19301329" flipH="1">
            <a:off x="6225302" y="5481791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Формат А 3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609" y="2170794"/>
            <a:ext cx="1030379" cy="146327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858" y="2529376"/>
            <a:ext cx="1053880" cy="145170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578" y="2184331"/>
            <a:ext cx="1032117" cy="142172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56" y="2249505"/>
            <a:ext cx="1068062" cy="1471237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87" y="2433924"/>
            <a:ext cx="1046608" cy="1486321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56" y="2504043"/>
            <a:ext cx="1068062" cy="151678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117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0" y="1255804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0" y="4310264"/>
            <a:ext cx="4392488" cy="2547736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7" y="1441464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000623" y="66866"/>
            <a:ext cx="6667722" cy="1312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Выдача ЭМ в аудиторию для слабовидящих</a:t>
            </a:r>
            <a:endParaRPr lang="ru-RU" sz="32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6568"/>
            <a:ext cx="4332494" cy="2438696"/>
          </a:xfrm>
          <a:prstGeom prst="rect">
            <a:avLst/>
          </a:prstGeom>
          <a:solidFill>
            <a:srgbClr val="92D050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  <a:extLst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 rot="1156932">
            <a:off x="838169" y="1792242"/>
            <a:ext cx="3853952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Стандартный КИМ ГВЭ</a:t>
            </a:r>
            <a:endParaRPr lang="ru-RU" sz="2400" b="1" i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 rot="1107604">
            <a:off x="616877" y="2612993"/>
            <a:ext cx="3552369" cy="696496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КИМ ГВЭ формата А3</a:t>
            </a:r>
            <a:endParaRPr lang="ru-RU" sz="2400" b="1" i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812360" y="90324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800881"/>
            <a:ext cx="3845944" cy="271519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055692"/>
            <a:ext cx="3845944" cy="2715194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372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115616" y="90324"/>
            <a:ext cx="6480720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Проведение экзамена в аудитории для слабовидящих 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179512" y="1484784"/>
            <a:ext cx="8604448" cy="4762055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00206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 экзамена: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- заполняет регистрационные поля в стандартном бланке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регистрации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выполняет все задания на стандартном бланке ответов.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endParaRPr lang="ru-RU" sz="25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Ассистент или организатор заполняет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регистрационные поля в стандартном бланке регистрации, если обучающийся не может это сделать 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самостоятельно</a:t>
            </a:r>
            <a:endParaRPr lang="ru-RU" sz="25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endParaRPr lang="ru-RU" sz="25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5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5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запечатывает  стандартные бланки регистрации и бланки ответов в возвратные </a:t>
            </a:r>
            <a:r>
              <a:rPr lang="ru-RU" sz="25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endParaRPr lang="ru-RU" sz="25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812360" y="90324"/>
            <a:ext cx="1224136" cy="67989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ГВЭ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9512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23528" y="1700808"/>
            <a:ext cx="8528050" cy="3541612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9865" dir="634411" algn="ctr" rotWithShape="0">
                    <a:srgbClr val="000000">
                      <a:alpha val="38034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marL="457200" indent="-457200" algn="l">
              <a:buClr>
                <a:srgbClr val="C00000"/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Обеспечить вход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обучающихся в аудиторию</a:t>
            </a:r>
          </a:p>
          <a:p>
            <a:pPr algn="l">
              <a:buClr>
                <a:schemeClr val="tx2">
                  <a:lumMod val="50000"/>
                </a:schemeClr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Сообщить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участникам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ГИА-9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номер места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аудитории</a:t>
            </a:r>
          </a:p>
          <a:p>
            <a:pPr algn="l">
              <a:buClr>
                <a:schemeClr val="tx2">
                  <a:lumMod val="50000"/>
                </a:schemeClr>
              </a:buClr>
              <a:buSzPct val="16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800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  <a:p>
            <a:pPr marL="457200" indent="-457200" algn="l">
              <a:buClr>
                <a:schemeClr val="tx2">
                  <a:lumMod val="50000"/>
                </a:schemeClr>
              </a:buClr>
              <a:buSzPct val="160000"/>
              <a:buFont typeface="Wingdings" pitchFamily="2" charset="2"/>
              <a:buChar char="ü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Проконтролировать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, чтобы у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обучающихся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не было с собой запрещенных средств</a:t>
            </a:r>
          </a:p>
        </p:txBody>
      </p:sp>
      <p:sp>
        <p:nvSpPr>
          <p:cNvPr id="199685" name="Text Box 5"/>
          <p:cNvSpPr txBox="1">
            <a:spLocks noChangeArrowheads="1"/>
          </p:cNvSpPr>
          <p:nvPr/>
        </p:nvSpPr>
        <p:spPr bwMode="auto">
          <a:xfrm>
            <a:off x="546100" y="173433"/>
            <a:ext cx="8521700" cy="72337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Организаторы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3200" b="1" dirty="0">
                <a:solidFill>
                  <a:srgbClr val="C00000"/>
                </a:solidFill>
                <a:latin typeface="Cambria" pitchFamily="18" charset="0"/>
              </a:rPr>
              <a:t>в аудитории </a:t>
            </a:r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должны</a:t>
            </a:r>
            <a:endParaRPr 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15616" y="116632"/>
            <a:ext cx="795795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Выдача ЭМ в аудиторию для обучающихся, выполняющих работу на компьютере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49080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647" y="4365104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9" y="1441019"/>
            <a:ext cx="4104456" cy="251207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263" y="4618356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428736"/>
            <a:ext cx="3500462" cy="2571768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00694" y="1714488"/>
            <a:ext cx="3357554" cy="2558136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1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8" name="Text Box 6"/>
          <p:cNvSpPr txBox="1">
            <a:spLocks noChangeArrowheads="1"/>
          </p:cNvSpPr>
          <p:nvPr/>
        </p:nvSpPr>
        <p:spPr bwMode="auto">
          <a:xfrm>
            <a:off x="1030614" y="116632"/>
            <a:ext cx="8113386" cy="922337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+mn-cs"/>
              </a:rPr>
              <a:t>Проведение экзамена с использованием компьютера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323528" y="1235193"/>
            <a:ext cx="8585602" cy="5316053"/>
          </a:xfrm>
          <a:prstGeom prst="rect">
            <a:avLst/>
          </a:prstGeom>
          <a:gradFill rotWithShape="0">
            <a:gsLst>
              <a:gs pos="0">
                <a:srgbClr val="EDEDED"/>
              </a:gs>
              <a:gs pos="100000">
                <a:srgbClr val="BCBCBC"/>
              </a:gs>
            </a:gsLst>
            <a:lin ang="16200000" scaled="1"/>
          </a:gradFill>
          <a:ln w="9360">
            <a:solidFill>
              <a:srgbClr val="002060"/>
            </a:solidFill>
            <a:miter lim="800000"/>
            <a:headEnd/>
            <a:tailEnd/>
          </a:ln>
          <a:effectLst>
            <a:outerShdw dist="20160" dir="5400000" algn="ctr" rotWithShape="0">
              <a:srgbClr val="000000">
                <a:alpha val="38033"/>
              </a:srgbClr>
            </a:outerShdw>
          </a:effectLst>
        </p:spPr>
        <p:txBody>
          <a:bodyPr wrap="square" lIns="90000" tIns="72000" rIns="90000" bIns="72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5pPr>
            <a:lvl6pPr marL="25146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6pPr>
            <a:lvl7pPr marL="29718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7pPr>
            <a:lvl8pPr marL="34290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8pPr>
            <a:lvl9pPr marL="3886200" indent="-228600" algn="ctr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charset="-128"/>
              </a:defRPr>
            </a:lvl9pPr>
          </a:lstStyle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Участник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выполняет задания, записывая ответы в текстовом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редакторе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распечатывает ответы и нумерует листы 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ответами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Ассистент или организатор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заполняет регистрационную часть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бланков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переносит информацию с распечатанных листов на стандартный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бланк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в поле «Подпись участника» пишет «Копия верна» и ставит свою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подпись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Организатор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запечатывает:</a:t>
            </a: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стандартные бланки в возвратные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спецпакеты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  <a:p>
            <a:pPr algn="just" eaLnBrk="1" hangingPunct="1">
              <a:buClr>
                <a:schemeClr val="accent2">
                  <a:lumMod val="75000"/>
                </a:schemeClr>
              </a:buClr>
              <a:buSzPct val="100000"/>
              <a:buFontTx/>
              <a:buChar char="-"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распечатанные листы в соответствующий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индивидуальныйвозвратный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спецпакет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764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03040" y="188640"/>
            <a:ext cx="8640960" cy="11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144000" rIns="90000" bIns="1800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chemeClr val="bg1"/>
                </a:solidFill>
                <a:latin typeface="Times New Roman" pitchFamily="18" charset="0"/>
                <a:ea typeface="MS Gothic" pitchFamily="49" charset="-128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Прием ЭМ из аудитории для обучающихся, выполняющих работу на компьютере</a:t>
            </a:r>
            <a:endParaRPr lang="ru-RU" sz="2800" b="1" dirty="0">
              <a:solidFill>
                <a:srgbClr val="00206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588" y="4149080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460" y="4337737"/>
            <a:ext cx="4104271" cy="2392044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grayscl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578037"/>
            <a:ext cx="3960440" cy="2308217"/>
          </a:xfrm>
          <a:prstGeom prst="rect">
            <a:avLst/>
          </a:prstGeom>
          <a:noFill/>
          <a:ln w="38100">
            <a:solidFill>
              <a:schemeClr val="accent5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4876" y="1156591"/>
            <a:ext cx="4286280" cy="2843913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214423"/>
            <a:ext cx="4214842" cy="2796514"/>
          </a:xfrm>
          <a:prstGeom prst="rect">
            <a:avLst/>
          </a:prstGeom>
          <a:noFill/>
          <a:ln w="381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6487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990600" y="836612"/>
            <a:ext cx="7543800" cy="5760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Материалы располагаются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на сайте ГУ ЯО </a:t>
            </a:r>
            <a:r>
              <a:rPr lang="ru-RU" sz="2800" dirty="0" err="1" smtClean="0">
                <a:solidFill>
                  <a:schemeClr val="accent2">
                    <a:lumMod val="50000"/>
                  </a:schemeClr>
                </a:solidFill>
              </a:rPr>
              <a:t>ЦОиККО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http://coikko.ru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 разделе «ГИА-9» 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«Инструктивные методические материалы».</a:t>
            </a:r>
          </a:p>
          <a:p>
            <a:pPr algn="ctr" eaLnBrk="1" hangingPunct="1">
              <a:defRPr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При возникновении вопросов по организации и проведению государственной итоговой аттестации по образовательным программам основного общего образования просим присылать их на адрес электронной почты: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smv@coikko.ru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eaLnBrk="1" hangingPunct="1">
              <a:defRPr/>
            </a:pPr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sz="3600" i="1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0941194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1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Тема11</Template>
  <TotalTime>23397</TotalTime>
  <Words>2986</Words>
  <Application>Microsoft Office PowerPoint</Application>
  <PresentationFormat>Экран (4:3)</PresentationFormat>
  <Paragraphs>686</Paragraphs>
  <Slides>93</Slides>
  <Notes>89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93</vt:i4>
      </vt:variant>
    </vt:vector>
  </HeadingPairs>
  <TitlesOfParts>
    <vt:vector size="94" baseType="lpstr">
      <vt:lpstr>Тема11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Платон</dc:creator>
  <cp:lastModifiedBy>USER</cp:lastModifiedBy>
  <cp:revision>1402</cp:revision>
  <cp:lastPrinted>2019-04-15T08:03:16Z</cp:lastPrinted>
  <dcterms:created xsi:type="dcterms:W3CDTF">1601-01-01T00:00:00Z</dcterms:created>
  <dcterms:modified xsi:type="dcterms:W3CDTF">2021-05-16T15:31:38Z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