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tiff" ContentType="image/tif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67"/>
  </p:notesMasterIdLst>
  <p:handoutMasterIdLst>
    <p:handoutMasterId r:id="rId68"/>
  </p:handoutMasterIdLst>
  <p:sldIdLst>
    <p:sldId id="256" r:id="rId2"/>
    <p:sldId id="436" r:id="rId3"/>
    <p:sldId id="288" r:id="rId4"/>
    <p:sldId id="374" r:id="rId5"/>
    <p:sldId id="289" r:id="rId6"/>
    <p:sldId id="346" r:id="rId7"/>
    <p:sldId id="502" r:id="rId8"/>
    <p:sldId id="353" r:id="rId9"/>
    <p:sldId id="501" r:id="rId10"/>
    <p:sldId id="455" r:id="rId11"/>
    <p:sldId id="456" r:id="rId12"/>
    <p:sldId id="457" r:id="rId13"/>
    <p:sldId id="458" r:id="rId14"/>
    <p:sldId id="460" r:id="rId15"/>
    <p:sldId id="518" r:id="rId16"/>
    <p:sldId id="500" r:id="rId17"/>
    <p:sldId id="526" r:id="rId18"/>
    <p:sldId id="441" r:id="rId19"/>
    <p:sldId id="375" r:id="rId20"/>
    <p:sldId id="443" r:id="rId21"/>
    <p:sldId id="496" r:id="rId22"/>
    <p:sldId id="439" r:id="rId23"/>
    <p:sldId id="636" r:id="rId24"/>
    <p:sldId id="579" r:id="rId25"/>
    <p:sldId id="449" r:id="rId26"/>
    <p:sldId id="451" r:id="rId27"/>
    <p:sldId id="452" r:id="rId28"/>
    <p:sldId id="519" r:id="rId29"/>
    <p:sldId id="474" r:id="rId30"/>
    <p:sldId id="580" r:id="rId31"/>
    <p:sldId id="522" r:id="rId32"/>
    <p:sldId id="622" r:id="rId33"/>
    <p:sldId id="508" r:id="rId34"/>
    <p:sldId id="651" r:id="rId35"/>
    <p:sldId id="652" r:id="rId36"/>
    <p:sldId id="660" r:id="rId37"/>
    <p:sldId id="661" r:id="rId38"/>
    <p:sldId id="659" r:id="rId39"/>
    <p:sldId id="655" r:id="rId40"/>
    <p:sldId id="647" r:id="rId41"/>
    <p:sldId id="650" r:id="rId42"/>
    <p:sldId id="645" r:id="rId43"/>
    <p:sldId id="644" r:id="rId44"/>
    <p:sldId id="470" r:id="rId45"/>
    <p:sldId id="594" r:id="rId46"/>
    <p:sldId id="550" r:id="rId47"/>
    <p:sldId id="633" r:id="rId48"/>
    <p:sldId id="391" r:id="rId49"/>
    <p:sldId id="634" r:id="rId50"/>
    <p:sldId id="523" r:id="rId51"/>
    <p:sldId id="552" r:id="rId52"/>
    <p:sldId id="662" r:id="rId53"/>
    <p:sldId id="615" r:id="rId54"/>
    <p:sldId id="635" r:id="rId55"/>
    <p:sldId id="602" r:id="rId56"/>
    <p:sldId id="603" r:id="rId57"/>
    <p:sldId id="648" r:id="rId58"/>
    <p:sldId id="642" r:id="rId59"/>
    <p:sldId id="604" r:id="rId60"/>
    <p:sldId id="549" r:id="rId61"/>
    <p:sldId id="520" r:id="rId62"/>
    <p:sldId id="569" r:id="rId63"/>
    <p:sldId id="570" r:id="rId64"/>
    <p:sldId id="657" r:id="rId65"/>
    <p:sldId id="663" r:id="rId66"/>
  </p:sldIdLst>
  <p:sldSz cx="9144000" cy="6858000" type="screen4x3"/>
  <p:notesSz cx="6797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3300"/>
    <a:srgbClr val="FFFFD1"/>
    <a:srgbClr val="FFFFDD"/>
    <a:srgbClr val="009900"/>
    <a:srgbClr val="008000"/>
    <a:srgbClr val="FF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7" autoAdjust="0"/>
    <p:restoredTop sz="91264" autoAdjust="0"/>
  </p:normalViewPr>
  <p:slideViewPr>
    <p:cSldViewPr>
      <p:cViewPr>
        <p:scale>
          <a:sx n="73" d="100"/>
          <a:sy n="73" d="100"/>
        </p:scale>
        <p:origin x="-2760" y="-7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7D49-02D3-40A3-BCCF-F1204D210A6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9CAF-235C-4AB1-9162-FCD38FF8C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11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69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29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9428163"/>
            <a:ext cx="2946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289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825C74A1-A2D5-42FC-838A-B0E2F993A4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5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30EE40-453F-4D62-A5B4-C46D43298759}" type="slidenum">
              <a:rPr lang="ru-RU"/>
              <a:pPr/>
              <a:t>1</a:t>
            </a:fld>
            <a:endParaRPr lang="ru-RU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F159AD-55E6-4F89-8FF3-8A49A4066C1E}" type="slidenum">
              <a:rPr lang="ru-RU"/>
              <a:pPr/>
              <a:t>10</a:t>
            </a:fld>
            <a:endParaRPr lang="ru-RU"/>
          </a:p>
        </p:txBody>
      </p:sp>
      <p:sp>
        <p:nvSpPr>
          <p:cNvPr id="3829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29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ED6312-4786-458C-99D2-3BCB2A88C880}" type="slidenum">
              <a:rPr lang="ru-RU"/>
              <a:pPr/>
              <a:t>11</a:t>
            </a:fld>
            <a:endParaRPr lang="ru-RU"/>
          </a:p>
        </p:txBody>
      </p:sp>
      <p:sp>
        <p:nvSpPr>
          <p:cNvPr id="3850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5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BD0512-8BD3-49C5-AA43-E8A686784AEA}" type="slidenum">
              <a:rPr lang="ru-RU"/>
              <a:pPr/>
              <a:t>12</a:t>
            </a:fld>
            <a:endParaRPr lang="ru-RU"/>
          </a:p>
        </p:txBody>
      </p:sp>
      <p:sp>
        <p:nvSpPr>
          <p:cNvPr id="3870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7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90DB29-05DD-496D-8375-2A1DDA8E2FC2}" type="slidenum">
              <a:rPr lang="ru-RU"/>
              <a:pPr/>
              <a:t>13</a:t>
            </a:fld>
            <a:endParaRPr lang="ru-RU"/>
          </a:p>
        </p:txBody>
      </p:sp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11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за 30 минут и за 5 минут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 окончания экзамена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уведомить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участников ГИА-9 о скором завершении 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экзамена и о необходимости перенести ответы из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черновиков, текстов работы в бланки ответов</a:t>
            </a: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14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0793F4-F309-461C-85C7-A9D4839EA135}" type="slidenum">
              <a:rPr lang="ru-RU"/>
              <a:pPr/>
              <a:t>16</a:t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351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18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77007-2E49-4814-B7C4-961216794D50}" type="slidenum">
              <a:rPr lang="ru-RU"/>
              <a:pPr/>
              <a:t>19</a:t>
            </a:fld>
            <a:endParaRPr lang="ru-RU"/>
          </a:p>
        </p:txBody>
      </p:sp>
      <p:sp>
        <p:nvSpPr>
          <p:cNvPr id="2396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2396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1B152D-5600-472F-A1AE-0E5A90CD67A1}" type="slidenum">
              <a:rPr lang="ru-RU"/>
              <a:pPr/>
              <a:t>2</a:t>
            </a:fld>
            <a:endParaRPr lang="ru-RU"/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133475" y="720725"/>
            <a:ext cx="4516438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71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511AF-CFD8-4C68-84E1-EA5D025C82E9}" type="slidenum">
              <a:rPr lang="ru-RU"/>
              <a:pPr/>
              <a:t>20</a:t>
            </a:fld>
            <a:endParaRPr lang="ru-RU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4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75C5049F-581C-4636-B9C7-B4B2EA12FA8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33740" y="736600"/>
            <a:ext cx="453178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3"/>
            <a:ext cx="5416227" cy="44402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9EBDA2-585D-4912-8761-F432D47C6D8E}" type="slidenum">
              <a:rPr lang="ru-RU"/>
              <a:pPr/>
              <a:t>22</a:t>
            </a:fld>
            <a:endParaRPr lang="ru-RU"/>
          </a:p>
        </p:txBody>
      </p:sp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28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843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811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327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BF8106-2041-482C-AF12-29719C518634}" type="slidenum">
              <a:rPr lang="ru-RU"/>
              <a:pPr/>
              <a:t>26</a:t>
            </a:fld>
            <a:endParaRPr lang="ru-RU"/>
          </a:p>
        </p:txBody>
      </p:sp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47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ln/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50"/>
              </a:spcBef>
            </a:pPr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D1542E-82C7-4ABB-AD91-E16A41C0412C}" type="slidenum">
              <a:rPr lang="ru-RU"/>
              <a:pPr/>
              <a:t>27</a:t>
            </a:fld>
            <a:endParaRPr lang="ru-RU"/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68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D1542E-82C7-4ABB-AD91-E16A41C0412C}" type="slidenum">
              <a:rPr lang="ru-RU"/>
              <a:pPr/>
              <a:t>28</a:t>
            </a:fld>
            <a:endParaRPr lang="ru-RU"/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68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40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31466F-3EF0-4824-B98C-197439C2B5CB}" type="slidenum">
              <a:rPr lang="ru-RU"/>
              <a:pPr/>
              <a:t>3</a:t>
            </a:fld>
            <a:endParaRPr lang="ru-RU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E3B3D-CC2C-4D90-9025-64E26E26A816}" type="slidenum">
              <a:rPr lang="ru-RU">
                <a:solidFill>
                  <a:prstClr val="white"/>
                </a:solidFill>
              </a:rPr>
              <a:pPr/>
              <a:t>30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01DD14-A0DA-4BCA-ADAA-5B9C0BD29B72}" type="slidenum">
              <a:rPr lang="ru-RU"/>
              <a:pPr/>
              <a:t>31</a:t>
            </a:fld>
            <a:endParaRPr lang="ru-RU"/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4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5AB86A6-9DE1-46A1-8C8E-B0C90FFCC4F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116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470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E2E7A1-E3D8-4746-AADF-156E481DDEA7}" type="slidenum">
              <a:rPr lang="ru-RU"/>
              <a:pPr/>
              <a:t>4</a:t>
            </a:fld>
            <a:endParaRPr lang="ru-RU"/>
          </a:p>
        </p:txBody>
      </p:sp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1133475" y="731838"/>
            <a:ext cx="4527550" cy="3741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F3825D-5EE7-4FAC-8499-9D420A7F0631}" type="slidenum">
              <a:rPr lang="ru-RU"/>
              <a:pPr/>
              <a:t>44</a:t>
            </a:fld>
            <a:endParaRPr lang="ru-RU"/>
          </a:p>
        </p:txBody>
      </p:sp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133475" y="715963"/>
            <a:ext cx="451167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AEAFE9-4CE7-4621-99BF-C76D3754F261}" type="slidenum">
              <a:rPr lang="ru-RU"/>
              <a:pPr/>
              <a:t>45</a:t>
            </a:fld>
            <a:endParaRPr lang="ru-RU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AEAFE9-4CE7-4621-99BF-C76D3754F261}" type="slidenum">
              <a:rPr lang="ru-RU"/>
              <a:pPr/>
              <a:t>46</a:t>
            </a:fld>
            <a:endParaRPr lang="ru-RU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E3B3D-CC2C-4D90-9025-64E26E26A816}" type="slidenum">
              <a:rPr lang="ru-RU"/>
              <a:pPr/>
              <a:t>47</a:t>
            </a:fld>
            <a:endParaRPr lang="ru-RU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0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09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50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09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91524D4-66A5-41DB-A630-E01F3A82404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33475" y="715963"/>
            <a:ext cx="451485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13E76E-19D8-4BAE-B382-6803C0D3FD6B}" type="slidenum">
              <a:rPr lang="ru-RU"/>
              <a:pPr/>
              <a:t>5</a:t>
            </a:fld>
            <a:endParaRPr lang="ru-RU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33475" y="720725"/>
            <a:ext cx="45180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53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D31A65A-C811-483F-998E-E31A814BFDF7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1188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2227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242B19-A1DE-4436-83D7-2374EC590AD4}" type="slidenum">
              <a:rPr lang="ru-RU"/>
              <a:pPr/>
              <a:t>57</a:t>
            </a:fld>
            <a:endParaRPr lang="ru-RU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73D214-B741-486F-9825-AD825E97D119}" type="slidenum">
              <a:rPr lang="ru-RU"/>
              <a:pPr/>
              <a:t>58</a:t>
            </a:fld>
            <a:endParaRPr lang="ru-RU"/>
          </a:p>
        </p:txBody>
      </p:sp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3163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59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0777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60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62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0793F4-F309-461C-85C7-A9D4839EA135}" type="slidenum">
              <a:rPr lang="ru-RU"/>
              <a:pPr/>
              <a:t>6</a:t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63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64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11D154BB-1590-4747-9EE3-2C370243A980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65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33673" y="744443"/>
            <a:ext cx="4533595" cy="37222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5"/>
            <a:ext cx="5416184" cy="443882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511AF-CFD8-4C68-84E1-EA5D025C82E9}" type="slidenum">
              <a:rPr lang="ru-RU"/>
              <a:pPr/>
              <a:t>7</a:t>
            </a:fld>
            <a:endParaRPr lang="ru-RU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4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87FD5B-7DDD-4113-8CB8-18762FBC56BA}" type="slidenum">
              <a:rPr lang="ru-RU"/>
              <a:pPr/>
              <a:t>8</a:t>
            </a:fld>
            <a:endParaRPr lang="ru-RU"/>
          </a:p>
        </p:txBody>
      </p:sp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133475" y="715963"/>
            <a:ext cx="451167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5AB86A6-9DE1-46A1-8C8E-B0C90FFCC4F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4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0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93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35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1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3E21-B567-4751-BC37-127FEB11711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A01B-B596-46D5-90A8-A0724589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9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2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1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7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3E21-B567-4751-BC37-127FEB117113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A01B-B596-46D5-90A8-A07245891D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70177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74725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1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35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E4FF"/>
            </a:gs>
            <a:gs pos="82000">
              <a:schemeClr val="bg1"/>
            </a:gs>
            <a:gs pos="21000">
              <a:schemeClr val="bg1"/>
            </a:gs>
            <a:gs pos="100000">
              <a:srgbClr val="9BE5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AD17-563A-4D54-8B8C-8FC706E23AA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70177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7126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86" r:id="rId12"/>
    <p:sldLayoutId id="21474836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844675"/>
            <a:ext cx="8077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63888" y="5715000"/>
            <a:ext cx="5351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Смирнова Марина Владимировна,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главный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специалист ГУ ЯО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ЦОиККО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74783" y="188640"/>
            <a:ext cx="8137029" cy="467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Государственная итоговая аттестация по образовательным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программам основного общего образования в форме государственного выпускного экзамена для обучающихся образовательных организаций при исправительных учреждениях уголовно-исполнительной системы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Подготовка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организаторов ППЭ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Организация и проведение экзамена в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689926" y="188640"/>
            <a:ext cx="8437563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проведения экзамена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323529" y="1916832"/>
            <a:ext cx="8640960" cy="4526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Следить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 порядком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 </a:t>
            </a:r>
          </a:p>
          <a:p>
            <a:pPr algn="l">
              <a:buClr>
                <a:srgbClr val="C00000"/>
              </a:buClr>
              <a:buSzPct val="160000"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Организовывать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сопровождение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участника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ГИА- 9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случае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его выхода из аудитории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Проверять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комплектность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, оставленных на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столе ЭМ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Принимать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фиксировать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суть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претензий  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содержанию КИМ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827584" y="332656"/>
            <a:ext cx="8437563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проведения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508236" y="2050450"/>
            <a:ext cx="8524875" cy="4096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Следить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 состоянием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ГИА-9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Выдавать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просьбе участника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ГИА-9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дополнительные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ответов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Участвовать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процедуре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удаления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обучающегося из ППЭ при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нарушении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им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установленного порядка проведения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экзамена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Участвовать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процедуре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досрочного завершения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экзамена по объективным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причинам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584" y="188640"/>
            <a:ext cx="8437562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проведения экзамена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76437" y="2132856"/>
            <a:ext cx="8353281" cy="3234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контроль за перемещением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присутствующих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Сопровождать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участников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ГИА-9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при выходе из аудитории во время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Заменять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организатора в аудитории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в случае его выхода из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Контролировать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участников из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                                  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395536" y="1341836"/>
            <a:ext cx="8424936" cy="5245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Уведомить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участников ГИА-9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за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30 минут </a:t>
            </a:r>
            <a:endParaRPr lang="ru-RU" sz="2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и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за 5 минут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окончания экзамена о скором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завершении  экзамена 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За 15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минут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окончания экзамена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пересчитать </a:t>
            </a:r>
          </a:p>
          <a:p>
            <a:pPr algn="just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неиспользованные  ИК, отметить неявку в форме</a:t>
            </a:r>
          </a:p>
          <a:p>
            <a:pPr algn="just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ППЭ-05-02-ГВЭ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Объявить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что экзамен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окончен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Собрать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 участников ГИА-9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организованном 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порядке под подпись ЭМ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Упаковать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ЭМ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установленном порядке и 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передать  их руководителю ППЭ не позднее 15 минут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после окончания экзамена в аудитории 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Покинуть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 указанию руководителя ППЭ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5727" y="188640"/>
            <a:ext cx="8437562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574648" y="3573016"/>
            <a:ext cx="7407854" cy="1152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Контролировать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незамедлительный 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участников из ППЭ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94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662320"/>
            <a:ext cx="1800225" cy="2054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34484" y="2132856"/>
            <a:ext cx="8524875" cy="107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Сдать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руководителю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списки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ГИА-9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99592" y="260648"/>
            <a:ext cx="8535448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51720" y="2204864"/>
            <a:ext cx="4752528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Отдельные этапы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3620215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07504" y="0"/>
            <a:ext cx="9144000" cy="6742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Получение форм и инструкций</a:t>
            </a:r>
          </a:p>
          <a:p>
            <a:pPr marL="361950" algn="l">
              <a:buClr>
                <a:schemeClr val="tx2">
                  <a:lumMod val="50000"/>
                </a:schemeClr>
              </a:buClr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позднее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08:50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штабе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ответственный организатор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должен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получить: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ППЭ-05-01-ГВЭ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«Список участников ГВЭ в аудитории»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форму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ППЭ-05-02-ГВЭ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«Протокол проведения ГВЭ в аудитории»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форму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аудитории»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форму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ППЭ-12-04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 МАШ «Ведомость учета времени отсутствия участников ГВЭ в аудитории»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ППЭ-16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 Расшифровка кодов ОО»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бумагу для черновиков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инструкцию для организаторов в аудиторию</a:t>
            </a:r>
          </a:p>
          <a:p>
            <a:pPr marL="342900" lvl="0" indent="-342900" algn="l"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инструкцию для участников экзамена, зачитываемую организатором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сопроводительный бланк к ЭМ (форма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ППЭ-9 11-01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конверт для упаковки использованных черновиков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памятку со сроками ознакомления обучающихся с результатами экзамена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табличку с номером аудитории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523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7092280" y="1484784"/>
            <a:ext cx="1728192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24" y="188640"/>
            <a:ext cx="9036909" cy="6642384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73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12352" y="4797152"/>
            <a:ext cx="6863904" cy="20608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6228184" y="548680"/>
            <a:ext cx="2664296" cy="10081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518525" cy="3976688"/>
          </a:xfrm>
          <a:ln/>
        </p:spPr>
        <p:txBody>
          <a:bodyPr anchor="t"/>
          <a:lstStyle/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0"/>
          </a:p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0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837602" y="188640"/>
            <a:ext cx="8635013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Получение форм и инструкций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95536" y="1268760"/>
            <a:ext cx="8591395" cy="4096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lvl="0" algn="l">
              <a:tabLst/>
            </a:pPr>
            <a:r>
              <a:rPr lang="ru-RU" sz="2800" b="1" i="1" dirty="0">
                <a:solidFill>
                  <a:srgbClr val="C00000"/>
                </a:solidFill>
                <a:latin typeface="Cambria" pitchFamily="18" charset="0"/>
              </a:rPr>
              <a:t>Не позднее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08:50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штабе ППЭ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lvl="0" algn="l"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дежурный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входе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должен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получить:</a:t>
            </a:r>
          </a:p>
          <a:p>
            <a:pPr marL="457200" lvl="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ППЭ-06-01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«Список 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ГВЭ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образовательной организации»</a:t>
            </a:r>
          </a:p>
          <a:p>
            <a:pPr marL="457200" lvl="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ППЭ-06-02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  «Список 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ГВЭ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в ППЭ по алфавиту»</a:t>
            </a:r>
          </a:p>
          <a:p>
            <a:pPr marL="457200" lvl="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ППЭ-20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«Акт об идентификации личности участника ГИА-9» </a:t>
            </a:r>
          </a:p>
          <a:p>
            <a:pPr marL="457200" lvl="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металлоискатель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52633" y="4870532"/>
            <a:ext cx="3932469" cy="5147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этаже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950265" y="1360380"/>
            <a:ext cx="4059376" cy="9188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085320" y="3789040"/>
            <a:ext cx="3933585" cy="884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входе в ППЭ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520700" y="4766981"/>
            <a:ext cx="4096503" cy="822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630813" y="3643016"/>
            <a:ext cx="4101359" cy="822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Ответственный организатор 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571472" y="291281"/>
            <a:ext cx="8469313" cy="6588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Роли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организаторов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20700" y="1271789"/>
            <a:ext cx="4191000" cy="10180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3988240" y="2587543"/>
            <a:ext cx="962025" cy="73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6210059" y="2328840"/>
            <a:ext cx="1682798" cy="1460200"/>
            <a:chOff x="3515" y="1460"/>
            <a:chExt cx="1285" cy="1054"/>
          </a:xfrm>
        </p:grpSpPr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325583"/>
            <a:ext cx="1515124" cy="131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395536" y="1196752"/>
            <a:ext cx="8540750" cy="1018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1800" dirty="0"/>
              <a:t> </a:t>
            </a:r>
            <a:r>
              <a:rPr lang="ru-RU" sz="2800" b="1" dirty="0" smtClean="0">
                <a:solidFill>
                  <a:srgbClr val="CC3300"/>
                </a:solidFill>
              </a:rPr>
              <a:t>С 09:00</a:t>
            </a:r>
            <a:r>
              <a:rPr lang="ru-RU" sz="2800" dirty="0" smtClean="0">
                <a:solidFill>
                  <a:srgbClr val="CC3300"/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входе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должны начать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допуск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ППЭ участников ГИА-9                  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376486" y="2564904"/>
            <a:ext cx="8559800" cy="2157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участника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ГИА-9 в ППЭ осуществляется на основании: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документа, удостоверяющего личность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наличия его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списках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распределения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данный ППЭ 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формы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ППЭ-06-01, ППЭ-06-02)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522638" y="5025231"/>
            <a:ext cx="8540750" cy="1418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1076325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Дежурный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входе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указывает обучающимся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необходимость оставить личные вещи в подготовленном помещении до входа в ППЭ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143512"/>
            <a:ext cx="1214446" cy="12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1936"/>
            <a:ext cx="6413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</p:txBody>
      </p:sp>
      <p:pic>
        <p:nvPicPr>
          <p:cNvPr id="10" name="Рисунок 9" descr="паспор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000372"/>
            <a:ext cx="2047868" cy="1535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2862" y="210296"/>
            <a:ext cx="8624112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3517" y="1360657"/>
            <a:ext cx="8376201" cy="2095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документа, </a:t>
            </a:r>
            <a:endParaRPr lang="ru-RU" sz="2600" b="1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удостоверяющего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личность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допускается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в ППЭ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Сопровождающий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заполняет форму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ППЭ-20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«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Акт об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идентификации личности участника ГИА-9»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75062" y="3643314"/>
            <a:ext cx="8354656" cy="1694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в списках распределения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 допускается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Руководитель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заполняет форму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 21-1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«Акт о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недопуске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участника ГИА-9 в ППЭ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»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</p:txBody>
      </p:sp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286388"/>
            <a:ext cx="2927969" cy="17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4476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953125" cy="6858000"/>
          </a:xfrm>
          <a:prstGeom prst="rect">
            <a:avLst/>
          </a:prstGeom>
          <a:noFill/>
          <a:ln w="31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63055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658654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856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552450" y="282892"/>
            <a:ext cx="8552774" cy="81960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участников ГИА-9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6" y="1772816"/>
            <a:ext cx="8568952" cy="317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 себе участник ГИА-9 </a:t>
            </a:r>
            <a:r>
              <a:rPr lang="ru-RU" sz="2800" b="1" dirty="0" smtClean="0">
                <a:solidFill>
                  <a:srgbClr val="C00000"/>
                </a:solidFill>
              </a:rPr>
              <a:t>должен иметь: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документ, удостоверяющий личность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ручку (гелевую или капиллярную с чернилами черного цвета)</a:t>
            </a:r>
          </a:p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При себе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участник ГИА-9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может </a:t>
            </a:r>
            <a:r>
              <a:rPr lang="ru-RU" sz="2800" b="1" dirty="0" smtClean="0">
                <a:solidFill>
                  <a:srgbClr val="C00000"/>
                </a:solidFill>
              </a:rPr>
              <a:t>иметь:</a:t>
            </a:r>
            <a:endParaRPr lang="ru-RU" sz="2800" b="1" dirty="0">
              <a:solidFill>
                <a:srgbClr val="C00000"/>
              </a:solidFill>
            </a:endParaRP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средства обучения и воспитания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лекарственные средства и питание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(при необходимости)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631843" y="274617"/>
            <a:ext cx="8518526" cy="593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в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500034" y="1142984"/>
            <a:ext cx="8470900" cy="95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Пронос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участником ГИА-9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лекарственного средства в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500034" y="2214554"/>
            <a:ext cx="8451850" cy="1510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2">
                  <a:lumMod val="50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Медицинская справка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Штамп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печать медицинской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организации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печать врача</a:t>
            </a: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500034" y="3786190"/>
            <a:ext cx="8451850" cy="2803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Дежурный на входе должен пригласить медицинского работника, который подтвердит, что проносимое лекарственное средство соответствует назначению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врача и зафиксирует это в ведомости наличия лекарственных препаратов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893021" y="72355"/>
            <a:ext cx="8518525" cy="593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в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190084" y="1297658"/>
            <a:ext cx="3769908" cy="4834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допускается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Руководитель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составляет акт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 допуске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указанного участника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после начала экзамена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(форма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ППЭ-9-21-2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0084" y="666080"/>
            <a:ext cx="8470900" cy="52540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Опоздание на экзамен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1"/>
            <a:ext cx="5055645" cy="55892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631072" y="87541"/>
            <a:ext cx="8518526" cy="593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участников ГИА-9 в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179512" y="1700808"/>
            <a:ext cx="3678560" cy="3695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 ГИА-9 </a:t>
            </a:r>
            <a:r>
              <a:rPr lang="ru-RU" sz="2600" b="1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не допускается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</a:p>
          <a:p>
            <a:pPr algn="just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Руководитель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составляет акт о 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недопуске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указанного участника в 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(форма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ППЭ-9-21-1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4237" y="548680"/>
            <a:ext cx="8411417" cy="52540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Отказ от сдачи запрещенного средства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15997"/>
            <a:ext cx="4991964" cy="55253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373" y="5046743"/>
            <a:ext cx="1628837" cy="16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0928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1234357" y="0"/>
            <a:ext cx="8017345" cy="78325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Вход участников ГИА-9 в аудиторию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157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5" y="1052736"/>
            <a:ext cx="9036297" cy="58052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5760" name="Oval 16"/>
          <p:cNvSpPr>
            <a:spLocks noChangeArrowheads="1"/>
          </p:cNvSpPr>
          <p:nvPr/>
        </p:nvSpPr>
        <p:spPr bwMode="auto">
          <a:xfrm>
            <a:off x="3275856" y="4965700"/>
            <a:ext cx="1079376" cy="22959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паспор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142984"/>
            <a:ext cx="3571868" cy="267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95736" y="2276871"/>
            <a:ext cx="4752528" cy="25922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Этапы действий организаторов  ППЭ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00720" y="311617"/>
            <a:ext cx="806608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Коррекция персональных данных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0325"/>
            <a:ext cx="8820472" cy="58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 bwMode="auto">
          <a:xfrm>
            <a:off x="971600" y="3103045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4427984" y="3103045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050186" y="3882723"/>
            <a:ext cx="1656184" cy="21972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510811" y="3837008"/>
            <a:ext cx="1656184" cy="28322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050186" y="4065373"/>
            <a:ext cx="1656184" cy="19770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572595" y="4077730"/>
            <a:ext cx="1656184" cy="222422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2705665" y="4812396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317957" y="4791801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3516594" y="5396227"/>
            <a:ext cx="936104" cy="300238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7020272" y="5420940"/>
            <a:ext cx="936104" cy="300238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219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788685" y="350937"/>
            <a:ext cx="8372475" cy="81960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Получение ЭМ ГВЭ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571472" y="2928934"/>
            <a:ext cx="8175653" cy="2803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доставочные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спецпакеты с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комплектами бланков ГВЭ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доставочные спецпакеты с КИМ ГВЭ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дополнительные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ответов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комплекты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возвратных спецпакетов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(по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 на каждую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аудиторию)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539911" y="1619448"/>
            <a:ext cx="8175493" cy="107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</a:rPr>
              <a:t>Не позднее </a:t>
            </a:r>
            <a:r>
              <a:rPr lang="ru-RU" sz="2800" b="1" dirty="0" smtClean="0">
                <a:solidFill>
                  <a:srgbClr val="C00000"/>
                </a:solidFill>
              </a:rPr>
              <a:t>09:45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ответственный организатор должен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 руководителя ППЭ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601299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497282" y="548680"/>
            <a:ext cx="8698812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Инструктаж обучающихся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7282" y="2204864"/>
            <a:ext cx="8500844" cy="895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cs typeface="+mn-cs"/>
              </a:rPr>
              <a:t>09:50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-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первая часть инструктажа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3803520"/>
            <a:ext cx="8500844" cy="895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Не ранее </a:t>
            </a:r>
            <a:r>
              <a:rPr lang="ru-RU" sz="3600" b="1" dirty="0" smtClean="0">
                <a:solidFill>
                  <a:srgbClr val="C00000"/>
                </a:solidFill>
                <a:cs typeface="+mn-cs"/>
              </a:rPr>
              <a:t>10:00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вторая часть инструктажа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35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769938" y="4346575"/>
            <a:ext cx="8064500" cy="17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 регистрации и бланк ответов</a:t>
            </a:r>
          </a:p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связаны кодом работы</a:t>
            </a:r>
          </a:p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 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058988" y="1830388"/>
            <a:ext cx="5545137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028825" y="2644775"/>
            <a:ext cx="5545138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91150" y="476672"/>
            <a:ext cx="854842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Комплект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бланков ГВЭ</a:t>
            </a:r>
          </a:p>
        </p:txBody>
      </p:sp>
    </p:spTree>
    <p:extLst>
      <p:ext uri="{BB962C8B-B14F-4D97-AF65-F5344CB8AC3E}">
        <p14:creationId xmlns:p14="http://schemas.microsoft.com/office/powerpoint/2010/main" xmlns="" val="1095469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2451" cy="580526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989" y="2031761"/>
            <a:ext cx="6842460" cy="466668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 bwMode="auto">
          <a:xfrm>
            <a:off x="4124219" y="1467664"/>
            <a:ext cx="2088232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153772" y="3501008"/>
            <a:ext cx="2088232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012160" y="0"/>
            <a:ext cx="3131840" cy="13088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Выдача комплекта бланков ГВЭ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32856"/>
            <a:ext cx="11398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39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496891" y="476253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7224" y="4286256"/>
            <a:ext cx="2571768" cy="1868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Метки об удалении и досрочном завершении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4071934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81132"/>
            <a:ext cx="3114583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односторонний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2129"/>
            <a:ext cx="522007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4427984" y="6021288"/>
            <a:ext cx="4592194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Прямая со стрелкой 2"/>
          <p:cNvCxnSpPr>
            <a:cxnSpLocks noChangeShapeType="1"/>
            <a:endCxn id="2" idx="1"/>
          </p:cNvCxnSpPr>
          <p:nvPr/>
        </p:nvCxnSpPr>
        <p:spPr bwMode="auto">
          <a:xfrm>
            <a:off x="3221708" y="5982821"/>
            <a:ext cx="1206276" cy="36250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605597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1091703" y="-52252"/>
            <a:ext cx="8437563" cy="7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Заполнение регистрационных полей ГВЭ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35" y="758284"/>
            <a:ext cx="8437563" cy="602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2123728" y="1988840"/>
            <a:ext cx="1584176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516262" y="1844824"/>
            <a:ext cx="2457162" cy="64495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8416" y="2634106"/>
            <a:ext cx="1224136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098922" y="-75356"/>
            <a:ext cx="7336848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Исправление ошибок в регистрационной части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596136" y="1052736"/>
            <a:ext cx="8280400" cy="1345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596136" y="2492896"/>
            <a:ext cx="8280400" cy="945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Неверные данные в ячейке зачеркнуть и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сверху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записать верное значение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23" y="3573017"/>
            <a:ext cx="8275947" cy="31683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797152"/>
            <a:ext cx="2304256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3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3384" y="5760"/>
            <a:ext cx="7117507" cy="127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Заполнение регистрационных полей ГВЭ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6141"/>
            <a:ext cx="8064895" cy="5391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 bwMode="auto">
          <a:xfrm>
            <a:off x="5652120" y="4437112"/>
            <a:ext cx="2396677" cy="122413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0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4214810" cy="699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9573" y="699403"/>
            <a:ext cx="3397359" cy="637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двусторонний</a:t>
            </a:r>
          </a:p>
        </p:txBody>
      </p:sp>
      <p:pic>
        <p:nvPicPr>
          <p:cNvPr id="3074" name="Picture 2" descr="E:\Рабочий стол\ГИА-9_2021\2021_ Февральские сроки\Рисунки\Бланки ГВЭ ГИА9 2020 версия 1 ЧБ_автоматизированное заполнение_БО_Ав_Од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707" y="49936"/>
            <a:ext cx="5032293" cy="68080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 bwMode="auto">
          <a:xfrm>
            <a:off x="7600781" y="476672"/>
            <a:ext cx="936104" cy="81738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50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1259632" y="174222"/>
            <a:ext cx="7531240" cy="139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подготовки к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проведению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ГИА-9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обязаны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51520" y="1568500"/>
            <a:ext cx="8792171" cy="3234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Пройти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подготовку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процедуре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правилам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заполнения бланков ответов 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порядку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оформления ведомостей, протоколов, актов и служебных документов в аудитории и ППЭ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251520" y="4879684"/>
            <a:ext cx="8792171" cy="1510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Факт обучения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подтвердить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личной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подписью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журнале учета прохождения подготовки по организации и проведению ГИА-9 в ППЭ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8956"/>
            <a:ext cx="11398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1600" y="188640"/>
            <a:ext cx="8437563" cy="84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Записи в бланке ответов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2994818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113" y="1171366"/>
            <a:ext cx="7562850" cy="568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49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4214810" cy="1253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Дополнительный 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1" y="1265833"/>
            <a:ext cx="3397359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двусторонний</a:t>
            </a:r>
          </a:p>
        </p:txBody>
      </p:sp>
      <p:pic>
        <p:nvPicPr>
          <p:cNvPr id="2050" name="Picture 2" descr="E:\Рабочий стол\ГИА-9_2021\2021_ Февральские сроки\Рисунки\ДБО ГВЭ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57269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6842261" y="503590"/>
            <a:ext cx="1008112" cy="69998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611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211357" cy="515230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91" y="2420888"/>
            <a:ext cx="8278632" cy="443711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5082" y="357301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082" y="3566809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5082" y="356680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932040" y="1670950"/>
            <a:ext cx="1440160" cy="720080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5381026" y="3437600"/>
            <a:ext cx="1440160" cy="720080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47665" y="13063"/>
            <a:ext cx="7534932" cy="57629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Выдача дополнительного бланка ответов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193898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424"/>
            <a:ext cx="5468047" cy="67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13392" y="0"/>
            <a:ext cx="4000496" cy="1868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Знак «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Z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ставится после завершения участником экзамена всей работы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218" y="2924944"/>
            <a:ext cx="45396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tx1"/>
                </a:solidFill>
              </a:rPr>
              <a:t>Z</a:t>
            </a:r>
            <a:endParaRPr lang="ru-RU" sz="2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4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71429" y="332656"/>
            <a:ext cx="8437562" cy="96792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Замена ИК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556419" y="2276872"/>
            <a:ext cx="8280400" cy="1868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 замене можно использовать ИК: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невостребованные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участниками экзамена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аудиториях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резервного доставочного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спецпакета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2566155" y="1556558"/>
            <a:ext cx="4140200" cy="576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5772" y="4519421"/>
            <a:ext cx="8280400" cy="1007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Вскрытие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резервного доставочного спецпакета с ИК происходит в экзаменационной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1014" y="687388"/>
            <a:ext cx="8437563" cy="71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1616" cy="68619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5286380" y="-1029"/>
            <a:ext cx="3857620" cy="1662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Служебная записка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по поводу претензии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по содержанию КИМ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75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27584" y="469873"/>
            <a:ext cx="8490669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Выход участника ГИА-9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 аудитории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68313" y="1920015"/>
            <a:ext cx="8518525" cy="648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Проверить комплектность ЭМ и черновиков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313" y="2780928"/>
            <a:ext cx="8518525" cy="107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Проверить, чтобы письменные  принадлежности остались на столе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6725" y="4168673"/>
            <a:ext cx="8515007" cy="648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Организовать сопровождение обучающегося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820" y="5286388"/>
            <a:ext cx="8482301" cy="107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Отметить выход участников из аудитории в форме ППЭ-12-04 МАШ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279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08" y="1052736"/>
            <a:ext cx="8549928" cy="576936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83768" y="188640"/>
            <a:ext cx="4861774" cy="63784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Форма ППЭ 12-04 МАШ 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215206" y="2857496"/>
            <a:ext cx="1500198" cy="278608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40352" y="2276872"/>
            <a:ext cx="86409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74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107505" y="654495"/>
            <a:ext cx="4032447" cy="6054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Пригласить члена ГЭК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Расписаться 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акте об удалении (форма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ППЭ-21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3524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Зафиксировать удаление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-ГВЭ,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бланке регистрации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3524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 в форме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ППЭ-05-02-ГВЭ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3524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ответственного организатора в аудитории в бланке регистрации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0" algn="l"/>
                <a:tab pos="3524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301" y="6972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60000"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Удаление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ГИА-9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83256"/>
            <a:ext cx="4860032" cy="5986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8023480" y="1661095"/>
            <a:ext cx="1295913" cy="16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179512" y="1052736"/>
            <a:ext cx="3960440" cy="5377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Пригласить организатора вне аудитории для сопровождения обучающегося в медкабинет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Расписаться в акте о досрочном завершении экзамена (форма ППЭ-22)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Зафиксировать досрочное завершение в форме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ППЭ-05-02-ГВЭ, бланке регистрации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участника в форме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ППЭ-05-02-ГВЭ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ответственного организатора в аудитории в бланке регистрации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0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Досрочное завершение экзамена о уважительной причине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97366"/>
            <a:ext cx="4720033" cy="5671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8028556" y="1459407"/>
            <a:ext cx="1142493" cy="171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31640" y="188640"/>
            <a:ext cx="7139508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день проведения экзамена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15417" y="2780928"/>
            <a:ext cx="8459787" cy="3418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Оставить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личные вещи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специальной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 до входа в ППЭ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Зарегистрироваться </a:t>
            </a: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(при себе иметь паспорт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Пройти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краткий инструктаж</a:t>
            </a: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Получить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информацию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распределении в аудитории и по местам дежурства, о назначении ответственных организаторов  в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формы ППЭ, инструктивные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материалы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2069" y="1772816"/>
            <a:ext cx="8459787" cy="618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позднее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08:00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явиться 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65216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8364" y="2988444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052096" y="3182144"/>
            <a:ext cx="108012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064796" y="4020344"/>
            <a:ext cx="108012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62228" y="3017788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62228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13164" y="3017788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15558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86064" y="302896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350114" y="3848345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69224" y="3030487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69224" y="3839544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35390" y="303579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566320" y="3835645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470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23528" y="1838851"/>
            <a:ext cx="8637433" cy="2730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SzPct val="152000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АПЕЛЛЯЦИЯ О НАРУШЕНИИ УСТАНОВЛЕННОГО ПОРЯДКА ПРОВЕДЕНИЯ</a:t>
            </a:r>
          </a:p>
          <a:p>
            <a:pPr>
              <a:buClr>
                <a:srgbClr val="C00000"/>
              </a:buClr>
              <a:buSzPct val="152000"/>
            </a:pPr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Пригласить члена ГЭК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Зафиксировать подачу апелляции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ППЭ-05-02-ГВЭ 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Составить служебную записку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63628" y="4725144"/>
            <a:ext cx="2055146" cy="160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214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7870817" y="1966695"/>
            <a:ext cx="12959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88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259631" y="0"/>
            <a:ext cx="7560841" cy="17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Подача обучающимся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апелляции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 нарушении порядка проведения ГИА-9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01947" y="2120973"/>
            <a:ext cx="4054029" cy="3665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Пригласить члена ГЭК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Зафиксировать подачу апелляции  в форме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ППЭ-05-02-ГВЭ 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Составить служебную записку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24684" cy="5145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320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1248" y="302896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241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3"/>
          <p:cNvSpPr txBox="1">
            <a:spLocks noChangeArrowheads="1"/>
          </p:cNvSpPr>
          <p:nvPr/>
        </p:nvSpPr>
        <p:spPr bwMode="auto">
          <a:xfrm>
            <a:off x="1136806" y="0"/>
            <a:ext cx="8456459" cy="96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Сбор материалов в аудитории ГВЭ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942" name="Text Box 6"/>
          <p:cNvSpPr txBox="1">
            <a:spLocks noChangeArrowheads="1"/>
          </p:cNvSpPr>
          <p:nvPr/>
        </p:nvSpPr>
        <p:spPr bwMode="auto">
          <a:xfrm>
            <a:off x="4143372" y="1142984"/>
            <a:ext cx="2370198" cy="914279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Использованные КИМ</a:t>
            </a:r>
          </a:p>
        </p:txBody>
      </p:sp>
      <p:sp>
        <p:nvSpPr>
          <p:cNvPr id="38940" name="Text Box 9"/>
          <p:cNvSpPr txBox="1">
            <a:spLocks noChangeArrowheads="1"/>
          </p:cNvSpPr>
          <p:nvPr/>
        </p:nvSpPr>
        <p:spPr bwMode="auto">
          <a:xfrm>
            <a:off x="6679131" y="1142984"/>
            <a:ext cx="2464869" cy="725488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бланки</a:t>
            </a:r>
          </a:p>
        </p:txBody>
      </p:sp>
      <p:sp>
        <p:nvSpPr>
          <p:cNvPr id="38936" name="Text Box 15"/>
          <p:cNvSpPr txBox="1">
            <a:spLocks noChangeArrowheads="1"/>
          </p:cNvSpPr>
          <p:nvPr/>
        </p:nvSpPr>
        <p:spPr bwMode="auto">
          <a:xfrm>
            <a:off x="6724649" y="2857496"/>
            <a:ext cx="2419351" cy="1000132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 доп. бланки ответов </a:t>
            </a: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571472" y="2857495"/>
            <a:ext cx="3429024" cy="2000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Бланки ответов 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 дополнительные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бланки ответов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(запечатанные в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возвратный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спецпакет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571472" y="1142984"/>
            <a:ext cx="3429024" cy="1624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Бланки регистрации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    (запечатанные 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возвратный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спецпакет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143372" y="2143116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бланки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143372" y="3714752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Черновики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143372" y="2928934"/>
            <a:ext cx="2371846" cy="655637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КИМ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724649" y="2000240"/>
            <a:ext cx="2419351" cy="725488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КИМ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62" y="4929199"/>
            <a:ext cx="7715304" cy="1754326"/>
          </a:xfrm>
          <a:prstGeom prst="rect">
            <a:avLst/>
          </a:prstGeom>
          <a:solidFill>
            <a:srgbClr val="FFFFD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 ГВЭ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«Протокол проведения ГВЭ в  аудитории 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«Список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ППЭ-12-04 МАШ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учета времени отсутствия участников экзамена в аудитории»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205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67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31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5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AutoShape 5"/>
          <p:cNvSpPr>
            <a:spLocks noChangeArrowheads="1"/>
          </p:cNvSpPr>
          <p:nvPr/>
        </p:nvSpPr>
        <p:spPr bwMode="auto">
          <a:xfrm>
            <a:off x="593775" y="3386584"/>
            <a:ext cx="1905000" cy="288721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Использовать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какие-либо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иные пакеты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вместо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выданных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возвратных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9926" name="AutoShape 6"/>
          <p:cNvSpPr>
            <a:spLocks noChangeArrowheads="1"/>
          </p:cNvSpPr>
          <p:nvPr/>
        </p:nvSpPr>
        <p:spPr bwMode="auto">
          <a:xfrm>
            <a:off x="2733675" y="3073400"/>
            <a:ext cx="1981200" cy="2819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Вкладывать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вместе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бланками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какие-либо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другие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материалы</a:t>
            </a: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4895850" y="2700338"/>
            <a:ext cx="1981200" cy="2819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Скреплять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(скрепками,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степлерами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т.п.)</a:t>
            </a: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7067550" y="2413000"/>
            <a:ext cx="1905000" cy="2819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Менять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ориентацию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пакете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(верх-низ,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лицевая-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оборотная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сторона)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8495" y="172704"/>
            <a:ext cx="651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Упаковка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экзаменационных материалов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843" y="1766669"/>
            <a:ext cx="433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ЗАПРЕЩАЕТСЯ:</a:t>
            </a:r>
            <a:endParaRPr lang="ru-RU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10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6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 bwMode="auto">
          <a:xfrm>
            <a:off x="7570317" y="836712"/>
            <a:ext cx="1584176" cy="914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04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5643570" y="0"/>
            <a:ext cx="3500430" cy="1124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Сопроводительный бланк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к ЭМ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ППЭ-9 11-01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9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95750" y="188640"/>
            <a:ext cx="8564112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</a:rPr>
              <a:t>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1954" y="2230512"/>
            <a:ext cx="8485356" cy="2218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Проверить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готовность аудитории к экзамену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Вывесить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списки участников ГИА-9 в аудитории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Разложить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черновики</a:t>
            </a: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Оформить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образцы регистрационных полей бланков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57" y="4571403"/>
            <a:ext cx="2143125" cy="1627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4612" y="4714884"/>
            <a:ext cx="2448272" cy="17640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29198"/>
            <a:ext cx="3851920" cy="178034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7790" y="1468958"/>
            <a:ext cx="8485356" cy="618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Не позднее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08:50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пройти в аудиторию</a:t>
            </a:r>
            <a:endParaRPr lang="ru-RU" sz="2600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573603" y="4653136"/>
            <a:ext cx="6804033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Контролировать незамедлительный </a:t>
            </a:r>
            <a:endParaRPr lang="ru-RU" sz="26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участников из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94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929198"/>
            <a:ext cx="1571636" cy="17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73603" y="1916832"/>
            <a:ext cx="8524875" cy="1941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Сдать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руководителю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 списки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участников ГИА-9 образовательной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организации и форму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ППЭ-20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«Акт об идентификации личности участника ГИА-9»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99592" y="314709"/>
            <a:ext cx="8535448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организаторы  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5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3728" y="2182550"/>
            <a:ext cx="5040560" cy="25425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проведения отдельных экзаменов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2753059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92973" y="2052664"/>
            <a:ext cx="8155492" cy="2372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Комплект тем сочинений содержит: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четыре темы разной проблематики, сгруппированные в соответствии с определенной структурой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инструкцию для обучающегося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1950" y="404664"/>
            <a:ext cx="8535447" cy="11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по русскому языку ГВЭ</a:t>
            </a:r>
          </a:p>
          <a:p>
            <a:pPr eaLnBrk="1" hangingPunct="1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Сочинение</a:t>
            </a:r>
            <a:endParaRPr lang="ru-RU" sz="24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psychscene.com/wp-content/uploads/2012/03/iStock_000015358019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238" y="4256782"/>
            <a:ext cx="2931980" cy="26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21037" y="5013176"/>
            <a:ext cx="5275172" cy="1510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0000" tIns="108000" rIns="90000" bIns="108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протяжении всего экзамена обучающиеся могут пользоваться словарями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136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66771" y="2204864"/>
            <a:ext cx="8109686" cy="169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Изложение с творческим заданием содержит: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текст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творческое задание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инструкцию для обучающегося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2069" y="404664"/>
            <a:ext cx="9171091" cy="16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по русскому языку ГВЭ</a:t>
            </a:r>
          </a:p>
          <a:p>
            <a:pPr eaLnBrk="1" hangingPunct="1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Изложение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9623" y="4077072"/>
            <a:ext cx="7459489" cy="107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ru-RU" sz="2800" kern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Текст изложения зачитывается 2 раза с интервалом 2,5- 3 минуты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6770" y="5311995"/>
            <a:ext cx="7459489" cy="1510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0000" tIns="108000" rIns="90000" bIns="108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протяжении всего экзамена обучающиеся могут пользоваться словарями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12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31640" y="273102"/>
            <a:ext cx="7230401" cy="137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КИМ и проведения письменного экзамена по математике ГВЭ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1520" y="2132856"/>
            <a:ext cx="8531882" cy="1510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100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-ые номера 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 –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12 заданий, из которых 10 заданий с кратким ответом и 2 задания с развернутым ответом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884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990600" y="1844824"/>
            <a:ext cx="7543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i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786" y="761981"/>
            <a:ext cx="7858180" cy="60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Материалы располагаются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на сайте ГУ ЯО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ЦОиККО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http://coikko.ru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разделе ГИА-9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Инструктивно-методические материалы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Смирнова М.В.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28-08-83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8-980-742-52-31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 eaLnBrk="1" hangingPunct="1">
              <a:defRPr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 eaLnBrk="1" hangingPunct="1">
              <a:defRPr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514937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1425037" y="243520"/>
            <a:ext cx="7718962" cy="131204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вне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должны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517665" y="1450771"/>
            <a:ext cx="8446824" cy="107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входе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с 09:00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начать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допуск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ППЭ участников ГИА-9                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0736" y="2702350"/>
            <a:ext cx="8433753" cy="2803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этаже</a:t>
            </a: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Помогать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присутствующим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ППЭ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ориентироваться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помещениях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  <a:p>
            <a:pPr marL="342900" indent="-342900" algn="l">
              <a:buClr>
                <a:srgbClr val="C00000"/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Осуществлять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контроль за перемещением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 ППЭ лиц, имеющих право присутствовать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</a:p>
        </p:txBody>
      </p:sp>
    </p:spTree>
    <p:extLst>
      <p:ext uri="{BB962C8B-B14F-4D97-AF65-F5344CB8AC3E}">
        <p14:creationId xmlns:p14="http://schemas.microsoft.com/office/powerpoint/2010/main" xmlns="" val="4001929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51520" y="1821659"/>
            <a:ext cx="8528050" cy="3110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Обеспечить вход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обучающихся в аудиторию</a:t>
            </a:r>
          </a:p>
          <a:p>
            <a:pPr algn="l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Сообщить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участникам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ГИА-9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номер места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</a:t>
            </a:r>
          </a:p>
          <a:p>
            <a:pPr algn="l">
              <a:buClr>
                <a:srgbClr val="C00000"/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Проконтролировать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чтобы 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обучающихся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было с собой запрещенных средств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971600" y="332655"/>
            <a:ext cx="8521700" cy="723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</a:rPr>
              <a:t>в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1403648" y="188640"/>
            <a:ext cx="7288390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должен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3998" y="2632528"/>
            <a:ext cx="8500844" cy="648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В 09:50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начать первую часть инструктажа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472" y="4500570"/>
            <a:ext cx="8429684" cy="1941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проведения инструктажа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объявить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время начала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окончания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выполнения экзаменационной работы и зафиксировать это на доске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2190" y="1880364"/>
            <a:ext cx="8485356" cy="648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позднее 09:45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 руководителя ЭМ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3998" y="3355911"/>
            <a:ext cx="8500844" cy="1079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Не ранее 10:00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начать вторую часть инструктажа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60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22790</TotalTime>
  <Words>1755</Words>
  <Application>Microsoft Office PowerPoint</Application>
  <PresentationFormat>Экран (4:3)</PresentationFormat>
  <Paragraphs>430</Paragraphs>
  <Slides>65</Slides>
  <Notes>62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Пользователь Windows</cp:lastModifiedBy>
  <cp:revision>1407</cp:revision>
  <cp:lastPrinted>2019-04-15T08:03:16Z</cp:lastPrinted>
  <dcterms:created xsi:type="dcterms:W3CDTF">1601-01-01T00:00:00Z</dcterms:created>
  <dcterms:modified xsi:type="dcterms:W3CDTF">2022-02-17T06:33:31Z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