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48" r:id="rId1"/>
  </p:sldMasterIdLst>
  <p:notesMasterIdLst>
    <p:notesMasterId r:id="rId135"/>
  </p:notesMasterIdLst>
  <p:handoutMasterIdLst>
    <p:handoutMasterId r:id="rId136"/>
  </p:handoutMasterIdLst>
  <p:sldIdLst>
    <p:sldId id="256" r:id="rId2"/>
    <p:sldId id="446" r:id="rId3"/>
    <p:sldId id="343" r:id="rId4"/>
    <p:sldId id="324" r:id="rId5"/>
    <p:sldId id="260" r:id="rId6"/>
    <p:sldId id="261" r:id="rId7"/>
    <p:sldId id="262" r:id="rId8"/>
    <p:sldId id="341" r:id="rId9"/>
    <p:sldId id="277" r:id="rId10"/>
    <p:sldId id="264" r:id="rId11"/>
    <p:sldId id="499" r:id="rId12"/>
    <p:sldId id="448" r:id="rId13"/>
    <p:sldId id="353" r:id="rId14"/>
    <p:sldId id="344" r:id="rId15"/>
    <p:sldId id="276" r:id="rId16"/>
    <p:sldId id="278" r:id="rId17"/>
    <p:sldId id="317" r:id="rId18"/>
    <p:sldId id="330" r:id="rId19"/>
    <p:sldId id="334" r:id="rId20"/>
    <p:sldId id="279" r:id="rId21"/>
    <p:sldId id="288" r:id="rId22"/>
    <p:sldId id="267" r:id="rId23"/>
    <p:sldId id="513" r:id="rId24"/>
    <p:sldId id="358" r:id="rId25"/>
    <p:sldId id="449" r:id="rId26"/>
    <p:sldId id="503" r:id="rId27"/>
    <p:sldId id="505" r:id="rId28"/>
    <p:sldId id="506" r:id="rId29"/>
    <p:sldId id="507" r:id="rId30"/>
    <p:sldId id="450" r:id="rId31"/>
    <p:sldId id="451" r:id="rId32"/>
    <p:sldId id="362" r:id="rId33"/>
    <p:sldId id="363" r:id="rId34"/>
    <p:sldId id="364" r:id="rId35"/>
    <p:sldId id="365" r:id="rId36"/>
    <p:sldId id="366" r:id="rId37"/>
    <p:sldId id="452" r:id="rId38"/>
    <p:sldId id="453" r:id="rId39"/>
    <p:sldId id="371" r:id="rId40"/>
    <p:sldId id="501" r:id="rId41"/>
    <p:sldId id="374" r:id="rId42"/>
    <p:sldId id="376" r:id="rId43"/>
    <p:sldId id="378" r:id="rId44"/>
    <p:sldId id="379" r:id="rId45"/>
    <p:sldId id="537" r:id="rId46"/>
    <p:sldId id="380" r:id="rId47"/>
    <p:sldId id="381" r:id="rId48"/>
    <p:sldId id="382" r:id="rId49"/>
    <p:sldId id="454" r:id="rId50"/>
    <p:sldId id="384" r:id="rId51"/>
    <p:sldId id="386" r:id="rId52"/>
    <p:sldId id="455" r:id="rId53"/>
    <p:sldId id="525" r:id="rId54"/>
    <p:sldId id="526" r:id="rId55"/>
    <p:sldId id="528" r:id="rId56"/>
    <p:sldId id="543" r:id="rId57"/>
    <p:sldId id="389" r:id="rId58"/>
    <p:sldId id="390" r:id="rId59"/>
    <p:sldId id="540" r:id="rId60"/>
    <p:sldId id="391" r:id="rId61"/>
    <p:sldId id="508" r:id="rId62"/>
    <p:sldId id="522" r:id="rId63"/>
    <p:sldId id="523" r:id="rId64"/>
    <p:sldId id="524" r:id="rId65"/>
    <p:sldId id="392" r:id="rId66"/>
    <p:sldId id="393" r:id="rId67"/>
    <p:sldId id="456" r:id="rId68"/>
    <p:sldId id="397" r:id="rId69"/>
    <p:sldId id="398" r:id="rId70"/>
    <p:sldId id="400" r:id="rId71"/>
    <p:sldId id="403" r:id="rId72"/>
    <p:sldId id="457" r:id="rId73"/>
    <p:sldId id="458" r:id="rId74"/>
    <p:sldId id="405" r:id="rId75"/>
    <p:sldId id="407" r:id="rId76"/>
    <p:sldId id="408" r:id="rId77"/>
    <p:sldId id="459" r:id="rId78"/>
    <p:sldId id="461" r:id="rId79"/>
    <p:sldId id="460" r:id="rId80"/>
    <p:sldId id="462" r:id="rId81"/>
    <p:sldId id="413" r:id="rId82"/>
    <p:sldId id="463" r:id="rId83"/>
    <p:sldId id="416" r:id="rId84"/>
    <p:sldId id="502" r:id="rId85"/>
    <p:sldId id="418" r:id="rId86"/>
    <p:sldId id="419" r:id="rId87"/>
    <p:sldId id="420" r:id="rId88"/>
    <p:sldId id="422" r:id="rId89"/>
    <p:sldId id="423" r:id="rId90"/>
    <p:sldId id="424" r:id="rId91"/>
    <p:sldId id="464" r:id="rId92"/>
    <p:sldId id="465" r:id="rId93"/>
    <p:sldId id="427" r:id="rId94"/>
    <p:sldId id="429" r:id="rId95"/>
    <p:sldId id="430" r:id="rId96"/>
    <p:sldId id="539" r:id="rId97"/>
    <p:sldId id="466" r:id="rId98"/>
    <p:sldId id="432" r:id="rId99"/>
    <p:sldId id="541" r:id="rId100"/>
    <p:sldId id="434" r:id="rId101"/>
    <p:sldId id="538" r:id="rId102"/>
    <p:sldId id="467" r:id="rId103"/>
    <p:sldId id="437" r:id="rId104"/>
    <p:sldId id="468" r:id="rId105"/>
    <p:sldId id="439" r:id="rId106"/>
    <p:sldId id="509" r:id="rId107"/>
    <p:sldId id="442" r:id="rId108"/>
    <p:sldId id="443" r:id="rId109"/>
    <p:sldId id="469" r:id="rId110"/>
    <p:sldId id="470" r:id="rId111"/>
    <p:sldId id="471" r:id="rId112"/>
    <p:sldId id="472" r:id="rId113"/>
    <p:sldId id="473" r:id="rId114"/>
    <p:sldId id="474" r:id="rId115"/>
    <p:sldId id="476" r:id="rId116"/>
    <p:sldId id="477" r:id="rId117"/>
    <p:sldId id="479" r:id="rId118"/>
    <p:sldId id="480" r:id="rId119"/>
    <p:sldId id="481" r:id="rId120"/>
    <p:sldId id="498" r:id="rId121"/>
    <p:sldId id="483" r:id="rId122"/>
    <p:sldId id="484" r:id="rId123"/>
    <p:sldId id="485" r:id="rId124"/>
    <p:sldId id="486" r:id="rId125"/>
    <p:sldId id="487" r:id="rId126"/>
    <p:sldId id="532" r:id="rId127"/>
    <p:sldId id="533" r:id="rId128"/>
    <p:sldId id="534" r:id="rId129"/>
    <p:sldId id="535" r:id="rId130"/>
    <p:sldId id="493" r:id="rId131"/>
    <p:sldId id="494" r:id="rId132"/>
    <p:sldId id="495" r:id="rId133"/>
    <p:sldId id="336" r:id="rId134"/>
  </p:sldIdLst>
  <p:sldSz cx="9144000" cy="6858000" type="screen4x3"/>
  <p:notesSz cx="6797675" cy="9928225"/>
  <p:defaultTextStyle>
    <a:defPPr>
      <a:defRPr lang="en-GB"/>
    </a:defPPr>
    <a:lvl1pPr algn="l" defTabSz="449580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Arial" panose="020B0604020202020204" pitchFamily="34" charset="0"/>
      </a:defRPr>
    </a:lvl1pPr>
    <a:lvl2pPr marL="742950" indent="-285750" algn="l" defTabSz="449580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Arial" panose="020B0604020202020204" pitchFamily="34" charset="0"/>
      </a:defRPr>
    </a:lvl2pPr>
    <a:lvl3pPr marL="1143000" indent="-228600" algn="l" defTabSz="449580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Arial" panose="020B0604020202020204" pitchFamily="34" charset="0"/>
      </a:defRPr>
    </a:lvl3pPr>
    <a:lvl4pPr marL="1600200" indent="-228600" algn="l" defTabSz="449580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Arial" panose="020B0604020202020204" pitchFamily="34" charset="0"/>
      </a:defRPr>
    </a:lvl4pPr>
    <a:lvl5pPr marL="2057400" indent="-228600" algn="l" defTabSz="449580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Arial" panose="020B0604020202020204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D8F1F4"/>
    <a:srgbClr val="FFFFFF"/>
    <a:srgbClr val="FFCCFF"/>
    <a:srgbClr val="CCCCFF"/>
    <a:srgbClr val="FFFF99"/>
    <a:srgbClr val="FFFF66"/>
    <a:srgbClr val="FFDD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15" autoAdjust="0"/>
  </p:normalViewPr>
  <p:slideViewPr>
    <p:cSldViewPr>
      <p:cViewPr>
        <p:scale>
          <a:sx n="80" d="100"/>
          <a:sy n="80" d="100"/>
        </p:scale>
        <p:origin x="-2406" y="-576"/>
      </p:cViewPr>
      <p:guideLst>
        <p:guide orient="horz" pos="2163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792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587" cy="496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915" y="1"/>
            <a:ext cx="2946674" cy="496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292CA8-502A-42EA-B4D3-B2FA85C799DE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9611"/>
            <a:ext cx="2945587" cy="4962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915" y="9429611"/>
            <a:ext cx="2946674" cy="4962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F86BD-289B-47B7-9FF3-F35E1A595C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39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1"/>
          <p:cNvSpPr>
            <a:spLocks noChangeArrowheads="1"/>
          </p:cNvSpPr>
          <p:nvPr/>
        </p:nvSpPr>
        <p:spPr bwMode="auto">
          <a:xfrm>
            <a:off x="1" y="1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52227" name="AutoShape 2"/>
          <p:cNvSpPr>
            <a:spLocks noChangeArrowheads="1"/>
          </p:cNvSpPr>
          <p:nvPr/>
        </p:nvSpPr>
        <p:spPr bwMode="auto">
          <a:xfrm>
            <a:off x="1" y="1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52228" name="AutoShape 3"/>
          <p:cNvSpPr>
            <a:spLocks noChangeArrowheads="1"/>
          </p:cNvSpPr>
          <p:nvPr/>
        </p:nvSpPr>
        <p:spPr bwMode="auto">
          <a:xfrm>
            <a:off x="1" y="1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52229" name="AutoShape 4"/>
          <p:cNvSpPr>
            <a:spLocks noChangeArrowheads="1"/>
          </p:cNvSpPr>
          <p:nvPr/>
        </p:nvSpPr>
        <p:spPr bwMode="auto">
          <a:xfrm>
            <a:off x="1" y="1"/>
            <a:ext cx="6798762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52230" name="AutoShape 5"/>
          <p:cNvSpPr>
            <a:spLocks noChangeArrowheads="1"/>
          </p:cNvSpPr>
          <p:nvPr/>
        </p:nvSpPr>
        <p:spPr bwMode="auto">
          <a:xfrm>
            <a:off x="1" y="1"/>
            <a:ext cx="6798762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52231" name="AutoShape 6"/>
          <p:cNvSpPr>
            <a:spLocks noChangeArrowheads="1"/>
          </p:cNvSpPr>
          <p:nvPr/>
        </p:nvSpPr>
        <p:spPr bwMode="auto">
          <a:xfrm>
            <a:off x="1" y="1"/>
            <a:ext cx="6798762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52232" name="AutoShape 7"/>
          <p:cNvSpPr>
            <a:spLocks noChangeArrowheads="1"/>
          </p:cNvSpPr>
          <p:nvPr/>
        </p:nvSpPr>
        <p:spPr bwMode="auto">
          <a:xfrm>
            <a:off x="1" y="1"/>
            <a:ext cx="6798762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52233" name="AutoShape 8"/>
          <p:cNvSpPr>
            <a:spLocks noChangeArrowheads="1"/>
          </p:cNvSpPr>
          <p:nvPr/>
        </p:nvSpPr>
        <p:spPr bwMode="auto">
          <a:xfrm>
            <a:off x="1" y="1"/>
            <a:ext cx="6798762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52234" name="AutoShape 9"/>
          <p:cNvSpPr>
            <a:spLocks noChangeArrowheads="1"/>
          </p:cNvSpPr>
          <p:nvPr/>
        </p:nvSpPr>
        <p:spPr bwMode="auto">
          <a:xfrm>
            <a:off x="1" y="1"/>
            <a:ext cx="6798762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52235" name="AutoShape 10"/>
          <p:cNvSpPr>
            <a:spLocks noChangeArrowheads="1"/>
          </p:cNvSpPr>
          <p:nvPr/>
        </p:nvSpPr>
        <p:spPr bwMode="auto">
          <a:xfrm>
            <a:off x="1" y="1"/>
            <a:ext cx="6798762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52236" name="AutoShape 11"/>
          <p:cNvSpPr>
            <a:spLocks noChangeArrowheads="1"/>
          </p:cNvSpPr>
          <p:nvPr/>
        </p:nvSpPr>
        <p:spPr bwMode="auto">
          <a:xfrm>
            <a:off x="1" y="1"/>
            <a:ext cx="6798762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52237" name="AutoShape 12"/>
          <p:cNvSpPr>
            <a:spLocks noChangeArrowheads="1"/>
          </p:cNvSpPr>
          <p:nvPr/>
        </p:nvSpPr>
        <p:spPr bwMode="auto">
          <a:xfrm>
            <a:off x="1" y="1"/>
            <a:ext cx="6798762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52238" name="AutoShape 13"/>
          <p:cNvSpPr>
            <a:spLocks noChangeArrowheads="1"/>
          </p:cNvSpPr>
          <p:nvPr/>
        </p:nvSpPr>
        <p:spPr bwMode="auto">
          <a:xfrm>
            <a:off x="1" y="1"/>
            <a:ext cx="6798762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52239" name="Text Box 14"/>
          <p:cNvSpPr txBox="1">
            <a:spLocks noChangeArrowheads="1"/>
          </p:cNvSpPr>
          <p:nvPr/>
        </p:nvSpPr>
        <p:spPr bwMode="auto">
          <a:xfrm>
            <a:off x="1" y="0"/>
            <a:ext cx="2946674" cy="50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52240" name="Text Box 15"/>
          <p:cNvSpPr txBox="1">
            <a:spLocks noChangeArrowheads="1"/>
          </p:cNvSpPr>
          <p:nvPr/>
        </p:nvSpPr>
        <p:spPr bwMode="auto">
          <a:xfrm>
            <a:off x="3851002" y="0"/>
            <a:ext cx="2946673" cy="50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52241" name="Rectangle 1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00113" y="720725"/>
            <a:ext cx="4978400" cy="37338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9" name="Rectangle 17"/>
          <p:cNvSpPr>
            <a:spLocks noGrp="1" noChangeArrowheads="1"/>
          </p:cNvSpPr>
          <p:nvPr>
            <p:ph type="body"/>
          </p:nvPr>
        </p:nvSpPr>
        <p:spPr bwMode="auto">
          <a:xfrm>
            <a:off x="679334" y="4717124"/>
            <a:ext cx="5419445" cy="4443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/>
          <a:lstStyle/>
          <a:p>
            <a:pPr lvl="0"/>
            <a:endParaRPr lang="ru-RU" noProof="0" smtClean="0"/>
          </a:p>
        </p:txBody>
      </p:sp>
      <p:sp>
        <p:nvSpPr>
          <p:cNvPr id="52243" name="Text Box 18"/>
          <p:cNvSpPr txBox="1">
            <a:spLocks noChangeArrowheads="1"/>
          </p:cNvSpPr>
          <p:nvPr/>
        </p:nvSpPr>
        <p:spPr bwMode="auto">
          <a:xfrm>
            <a:off x="1" y="9427292"/>
            <a:ext cx="2946674" cy="50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3091" name="Rectangle 19"/>
          <p:cNvSpPr>
            <a:spLocks noGrp="1" noChangeArrowheads="1"/>
          </p:cNvSpPr>
          <p:nvPr>
            <p:ph type="sldNum"/>
          </p:nvPr>
        </p:nvSpPr>
        <p:spPr bwMode="auto">
          <a:xfrm>
            <a:off x="3851002" y="9429609"/>
            <a:ext cx="2926022" cy="47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/>
          <a:lstStyle>
            <a:lvl1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8CA36A37-33CB-4157-BFCA-66D2D0CC2407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1944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164882AF-268D-4710-BDE0-5E08C83732A9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1133672" y="744443"/>
            <a:ext cx="4531421" cy="37222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53252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38A77098-82F5-41C2-9C2E-A87B4264102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10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t>108</a:t>
            </a:fld>
            <a:endParaRPr lang="ru-RU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>
              <a:latin typeface="Arial" panose="020B0604020202020204" pitchFamily="34" charset="0"/>
            </a:endParaRPr>
          </a:p>
        </p:txBody>
      </p:sp>
      <p:sp>
        <p:nvSpPr>
          <p:cNvPr id="962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C0EBE7-4512-4EDC-9B0C-22F1FB7D81AC}" type="slidenum">
              <a:rPr lang="ru-RU" smtClean="0">
                <a:latin typeface="Arial" panose="020B0604020202020204" pitchFamily="34" charset="0"/>
              </a:rPr>
              <a:t>109</a:t>
            </a:fld>
            <a:endParaRPr lang="ru-RU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110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CA36A37-33CB-4157-BFCA-66D2D0CC2407}" type="slidenum">
              <a:rPr lang="ru-RU" smtClean="0"/>
              <a:t>111</a:t>
            </a:fld>
            <a:endParaRPr lang="ru-RU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1BBDE17-83B4-4518-A02A-AEE7118432D0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112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898526" y="720727"/>
            <a:ext cx="4987925" cy="374015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4"/>
            <a:ext cx="5421313" cy="444817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1BBDE17-83B4-4518-A02A-AEE7118432D0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113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898526" y="720727"/>
            <a:ext cx="4987925" cy="374015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4"/>
            <a:ext cx="5421313" cy="444817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1BBDE17-83B4-4518-A02A-AEE7118432D0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114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898526" y="720727"/>
            <a:ext cx="4987925" cy="374015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4"/>
            <a:ext cx="5421313" cy="444817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115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DF25A52C-91C9-43B7-9E23-F0218419BDF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116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93187" name="Text Box 1"/>
          <p:cNvSpPr txBox="1">
            <a:spLocks noChangeArrowheads="1"/>
          </p:cNvSpPr>
          <p:nvPr/>
        </p:nvSpPr>
        <p:spPr bwMode="auto">
          <a:xfrm>
            <a:off x="898893" y="721254"/>
            <a:ext cx="4986846" cy="374076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93188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2E0579B0-E525-4AD5-9EF2-89FAF18B09DF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117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94211" name="Text Box 1"/>
          <p:cNvSpPr txBox="1">
            <a:spLocks noChangeArrowheads="1"/>
          </p:cNvSpPr>
          <p:nvPr/>
        </p:nvSpPr>
        <p:spPr bwMode="auto">
          <a:xfrm>
            <a:off x="898893" y="721254"/>
            <a:ext cx="4986846" cy="374076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95236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DB6F727A-1708-417F-995B-F3AFE12A1B8D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11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3491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5"/>
            <a:ext cx="5425966" cy="445042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755BEF3B-D1BC-42AD-85DD-12C54F01F58F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118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95235" name="Text Box 1"/>
          <p:cNvSpPr txBox="1">
            <a:spLocks noChangeArrowheads="1"/>
          </p:cNvSpPr>
          <p:nvPr/>
        </p:nvSpPr>
        <p:spPr bwMode="auto">
          <a:xfrm>
            <a:off x="898893" y="721254"/>
            <a:ext cx="4986846" cy="374076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9626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755BEF3B-D1BC-42AD-85DD-12C54F01F58F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119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95235" name="Text Box 1"/>
          <p:cNvSpPr txBox="1">
            <a:spLocks noChangeArrowheads="1"/>
          </p:cNvSpPr>
          <p:nvPr/>
        </p:nvSpPr>
        <p:spPr bwMode="auto">
          <a:xfrm>
            <a:off x="898893" y="721254"/>
            <a:ext cx="4986846" cy="374076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9626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120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121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755BEF3B-D1BC-42AD-85DD-12C54F01F58F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122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95235" name="Text Box 1"/>
          <p:cNvSpPr txBox="1">
            <a:spLocks noChangeArrowheads="1"/>
          </p:cNvSpPr>
          <p:nvPr/>
        </p:nvSpPr>
        <p:spPr bwMode="auto">
          <a:xfrm>
            <a:off x="898893" y="721254"/>
            <a:ext cx="4986846" cy="374076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9626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123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dirty="0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124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755BEF3B-D1BC-42AD-85DD-12C54F01F58F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125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95235" name="Text Box 1"/>
          <p:cNvSpPr txBox="1">
            <a:spLocks noChangeArrowheads="1"/>
          </p:cNvSpPr>
          <p:nvPr/>
        </p:nvSpPr>
        <p:spPr bwMode="auto">
          <a:xfrm>
            <a:off x="898893" y="721254"/>
            <a:ext cx="4986846" cy="374076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9626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126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127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DB6F727A-1708-417F-995B-F3AFE12A1B8D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12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3491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5"/>
            <a:ext cx="5425966" cy="445042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755BEF3B-D1BC-42AD-85DD-12C54F01F58F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128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95235" name="Text Box 1"/>
          <p:cNvSpPr txBox="1">
            <a:spLocks noChangeArrowheads="1"/>
          </p:cNvSpPr>
          <p:nvPr/>
        </p:nvSpPr>
        <p:spPr bwMode="auto">
          <a:xfrm>
            <a:off x="898893" y="721254"/>
            <a:ext cx="4986846" cy="374076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9626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129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130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755BEF3B-D1BC-42AD-85DD-12C54F01F58F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131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95235" name="Text Box 1"/>
          <p:cNvSpPr txBox="1">
            <a:spLocks noChangeArrowheads="1"/>
          </p:cNvSpPr>
          <p:nvPr/>
        </p:nvSpPr>
        <p:spPr bwMode="auto">
          <a:xfrm>
            <a:off x="898893" y="721254"/>
            <a:ext cx="4986846" cy="374076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9626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132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11D154BB-1590-4747-9EE3-2C370243A980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133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01379" name="Text Box 1"/>
          <p:cNvSpPr txBox="1">
            <a:spLocks noChangeArrowheads="1"/>
          </p:cNvSpPr>
          <p:nvPr/>
        </p:nvSpPr>
        <p:spPr bwMode="auto">
          <a:xfrm>
            <a:off x="1133671" y="744443"/>
            <a:ext cx="4533595" cy="37222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10138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5"/>
            <a:ext cx="5416184" cy="44388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A2D998D3-C301-4ED7-9F66-C1DF5189FCCA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13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DB6F727A-1708-417F-995B-F3AFE12A1B8D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14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3491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5"/>
            <a:ext cx="5425966" cy="445042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4A0A5788-6BEC-429B-8753-7E4E23603100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15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066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5"/>
            <a:ext cx="5425966" cy="445042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D24738C0-617E-4D45-BF38-8D34CCA44B88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16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1133672" y="732847"/>
            <a:ext cx="4528160" cy="374076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7BA57B87-F383-4EC8-AEE2-C16DD04DCCE5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17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2707" name="Text Box 1"/>
          <p:cNvSpPr txBox="1">
            <a:spLocks noChangeArrowheads="1"/>
          </p:cNvSpPr>
          <p:nvPr/>
        </p:nvSpPr>
        <p:spPr bwMode="auto">
          <a:xfrm>
            <a:off x="1133672" y="732847"/>
            <a:ext cx="4528160" cy="374076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2708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79D510C6-4A97-469F-A4E5-4325E76660ED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18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3731" name="Text Box 1"/>
          <p:cNvSpPr txBox="1">
            <a:spLocks noChangeArrowheads="1"/>
          </p:cNvSpPr>
          <p:nvPr/>
        </p:nvSpPr>
        <p:spPr bwMode="auto">
          <a:xfrm>
            <a:off x="1133672" y="732847"/>
            <a:ext cx="4528160" cy="374076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9E48D6BF-6D05-4CC2-B9AE-F482E3256046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19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4755" name="Text Box 1"/>
          <p:cNvSpPr txBox="1">
            <a:spLocks noChangeArrowheads="1"/>
          </p:cNvSpPr>
          <p:nvPr/>
        </p:nvSpPr>
        <p:spPr bwMode="auto">
          <a:xfrm>
            <a:off x="1133672" y="732847"/>
            <a:ext cx="4528160" cy="374076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4756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F66D1DF1-5339-4AB2-A72F-C13BD721C1EF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2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898894" y="721252"/>
            <a:ext cx="4985758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B967D3D7-DF28-46E3-AFC7-DF3CAD4F3C03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20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D2B81E85-6799-48FB-AF42-C8C120929F34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21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898894" y="721252"/>
            <a:ext cx="4985758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06E80D96-0B5A-42B1-B686-1123FACB8153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22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dirty="0" smtClean="0">
              <a:solidFill>
                <a:schemeClr val="accent2"/>
              </a:solidFill>
              <a:cs typeface="Times New Roman" panose="02020603050405020304" pitchFamily="18" charset="0"/>
            </a:endParaRP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b="1" i="1" dirty="0" smtClean="0">
              <a:solidFill>
                <a:schemeClr val="tx1"/>
              </a:solidFill>
            </a:endParaRP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b="1" i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EA3CD802-44AD-4B57-8BB5-E82888CF1DE5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23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1133674" y="737487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554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5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 eaLnBrk="1" hangingPunct="1"/>
            <a:endParaRPr lang="en-US" dirty="0" smtClean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99EE0E6C-60CC-4569-8810-076DCF940574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24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5120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99717D8E-CB72-4123-BC3E-4AA262B9E54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25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97283" name="Text Box 1"/>
          <p:cNvSpPr txBox="1">
            <a:spLocks noChangeArrowheads="1"/>
          </p:cNvSpPr>
          <p:nvPr/>
        </p:nvSpPr>
        <p:spPr bwMode="auto">
          <a:xfrm>
            <a:off x="898894" y="721253"/>
            <a:ext cx="4985758" cy="373612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97284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5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D2B81E85-6799-48FB-AF42-C8C120929F34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26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898894" y="721252"/>
            <a:ext cx="4985758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17605B9C-15D5-4D54-B033-2EB7FAD3C76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27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390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0"/>
              </a:spcBef>
              <a:defRPr/>
            </a:pPr>
            <a:endParaRPr lang="ru-RU" dirty="0" smtClean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17605B9C-15D5-4D54-B033-2EB7FAD3C76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28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390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0"/>
              </a:spcBef>
              <a:defRPr/>
            </a:pPr>
            <a:endParaRPr lang="ru-RU" dirty="0" smtClean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17605B9C-15D5-4D54-B033-2EB7FAD3C76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29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390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0"/>
              </a:spcBef>
              <a:defRPr/>
            </a:pPr>
            <a:endParaRPr lang="ru-RU" dirty="0" smtClean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1BBDE17-83B4-4518-A02A-AEE7118432D0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3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898526" y="720727"/>
            <a:ext cx="4987925" cy="374015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4"/>
            <a:ext cx="5421313" cy="444817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D2B81E85-6799-48FB-AF42-C8C120929F34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30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898894" y="721252"/>
            <a:ext cx="4985758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D2B81E85-6799-48FB-AF42-C8C120929F34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31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898894" y="721252"/>
            <a:ext cx="4985758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17605B9C-15D5-4D54-B033-2EB7FAD3C76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32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390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0"/>
              </a:spcBef>
              <a:defRPr/>
            </a:pPr>
            <a:endParaRPr lang="ru-RU" dirty="0" smtClean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17605B9C-15D5-4D54-B033-2EB7FAD3C76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33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390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0"/>
              </a:spcBef>
              <a:defRPr/>
            </a:pPr>
            <a:endParaRPr lang="ru-RU" dirty="0" smtClean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75AB86A6-9DE1-46A1-8C8E-B0C90FFCC4F8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34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1200" b="0" dirty="0" smtClean="0">
              <a:solidFill>
                <a:schemeClr val="accent6">
                  <a:lumMod val="75000"/>
                </a:schemeClr>
              </a:solidFill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A204386C-C2BB-4FF8-B0C4-A1161D3A8415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35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7347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390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E71346C4-D345-490A-A7F5-9BCFDE874ABE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36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37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11" y="4716465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38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11" y="4716465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dirty="0" smtClean="0">
              <a:latin typeface="Arial" panose="020B0604020202020204" pitchFamily="34" charset="0"/>
            </a:endParaRPr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930C4C-940C-4840-8FC6-F98F7A872DE2}" type="slidenum">
              <a:rPr lang="ru-RU" smtClean="0">
                <a:latin typeface="Arial" panose="020B0604020202020204" pitchFamily="34" charset="0"/>
              </a:rPr>
              <a:t>39</a:t>
            </a:fld>
            <a:endParaRPr lang="ru-RU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CB8DF05A-96B3-4515-B878-2A5C2910C80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4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898893" y="721254"/>
            <a:ext cx="4986846" cy="374076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40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z="2400" dirty="0" smtClean="0">
              <a:ea typeface="MS Gothic" panose="020B0609070205080204" pitchFamily="49" charset="-128"/>
            </a:endParaRPr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D559F2DD-96E5-48BB-8EFE-E2965C98E755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41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>
              <a:latin typeface="Arial" panose="020B0604020202020204" pitchFamily="34" charset="0"/>
            </a:endParaRPr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930C4C-940C-4840-8FC6-F98F7A872DE2}" type="slidenum">
              <a:rPr lang="ru-RU" smtClean="0">
                <a:latin typeface="Arial" panose="020B0604020202020204" pitchFamily="34" charset="0"/>
              </a:rPr>
              <a:t>43</a:t>
            </a:fld>
            <a:endParaRPr lang="ru-RU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6C42B178-85DB-45EC-AF6A-A5D35EADF003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44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94957DE2-D6F0-446D-BEB5-00CA21FD6E2D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45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3491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52E2FC9-01C3-462D-B312-CD6829134A78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46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32E7F222-A395-47FD-AD57-383E1DC3320E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47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246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94957DE2-D6F0-446D-BEB5-00CA21FD6E2D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48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3491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D2B81E85-6799-48FB-AF42-C8C120929F34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49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898894" y="721252"/>
            <a:ext cx="4985758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4D4CFBE4-0CE0-40A2-AE48-C0363C7A3CAE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50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33475" y="715963"/>
            <a:ext cx="451485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4527DECF-45FD-481F-8F87-7BEE6343705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5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898894" y="721252"/>
            <a:ext cx="4985758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4D4CFBE4-0CE0-40A2-AE48-C0363C7A3CAE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51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33475" y="715963"/>
            <a:ext cx="451485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D2B81E85-6799-48FB-AF42-C8C120929F34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52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898894" y="721252"/>
            <a:ext cx="4985758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70BA050-D484-4468-A4F6-D2EAAB97AF95}" type="slidenum">
              <a:rPr lang="ru-RU"/>
              <a:t>53</a:t>
            </a:fld>
            <a:endParaRPr lang="ru-RU" dirty="0"/>
          </a:p>
        </p:txBody>
      </p:sp>
      <p:sp>
        <p:nvSpPr>
          <p:cNvPr id="437250" name="Text Box 2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37251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1313" cy="4448175"/>
          </a:xfrm>
          <a:noFill/>
        </p:spPr>
        <p:txBody>
          <a:bodyPr wrap="none" anchor="ctr"/>
          <a:lstStyle/>
          <a:p>
            <a:pPr algn="l"/>
            <a:endParaRPr lang="ru-RU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0113" y="720725"/>
            <a:ext cx="4978400" cy="3733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BC29CB0-500E-429B-91C7-6DE7FE9E1ACE}" type="slidenum">
              <a:rPr lang="ru-RU" smtClean="0"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87B3A357-C52D-4078-ADB6-7A1DF7D8EFB0}" type="slidenum">
              <a:rPr lang="ru-RU"/>
              <a:t>56</a:t>
            </a:fld>
            <a:endParaRPr lang="ru-RU"/>
          </a:p>
        </p:txBody>
      </p:sp>
      <p:sp>
        <p:nvSpPr>
          <p:cNvPr id="446466" name="Text Box 2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646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1313" cy="4448175"/>
          </a:xfrm>
          <a:noFill/>
        </p:spPr>
        <p:txBody>
          <a:bodyPr wrap="none" anchor="ctr"/>
          <a:lstStyle/>
          <a:p>
            <a:pPr algn="l"/>
            <a:endParaRPr lang="ru-RU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87B3A357-C52D-4078-ADB6-7A1DF7D8EFB0}" type="slidenum">
              <a:rPr lang="ru-RU"/>
              <a:t>57</a:t>
            </a:fld>
            <a:endParaRPr lang="ru-RU"/>
          </a:p>
        </p:txBody>
      </p:sp>
      <p:sp>
        <p:nvSpPr>
          <p:cNvPr id="446466" name="Text Box 2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646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1313" cy="4448175"/>
          </a:xfrm>
          <a:noFill/>
        </p:spPr>
        <p:txBody>
          <a:bodyPr wrap="none" anchor="ctr"/>
          <a:lstStyle/>
          <a:p>
            <a:pPr algn="l" eaLnBrk="0" hangingPunct="0">
              <a:spcBef>
                <a:spcPts val="800"/>
              </a:spcBef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61B980DA-17F4-4D11-9D34-DC6B87B143DB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58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5539" name="Text Box 2"/>
          <p:cNvSpPr txBox="1">
            <a:spLocks noChangeArrowheads="1"/>
          </p:cNvSpPr>
          <p:nvPr/>
        </p:nvSpPr>
        <p:spPr bwMode="auto">
          <a:xfrm>
            <a:off x="1133475" y="736600"/>
            <a:ext cx="4530725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4488" cy="4451350"/>
          </a:xfrm>
          <a:noFill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61B980DA-17F4-4D11-9D34-DC6B87B143DB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59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5539" name="Text Box 2"/>
          <p:cNvSpPr txBox="1">
            <a:spLocks noChangeArrowheads="1"/>
          </p:cNvSpPr>
          <p:nvPr/>
        </p:nvSpPr>
        <p:spPr bwMode="auto">
          <a:xfrm>
            <a:off x="1133475" y="736600"/>
            <a:ext cx="4530725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4488" cy="4451350"/>
          </a:xfrm>
          <a:noFill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EA32AE31-C173-46C6-B4E9-C0D67B4B7EE8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60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6563" name="Text Box 1"/>
          <p:cNvSpPr txBox="1">
            <a:spLocks noChangeArrowheads="1"/>
          </p:cNvSpPr>
          <p:nvPr/>
        </p:nvSpPr>
        <p:spPr bwMode="auto">
          <a:xfrm>
            <a:off x="1117600" y="722313"/>
            <a:ext cx="455136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EA32AE31-C173-46C6-B4E9-C0D67B4B7EE8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61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6563" name="Text Box 1"/>
          <p:cNvSpPr txBox="1">
            <a:spLocks noChangeArrowheads="1"/>
          </p:cNvSpPr>
          <p:nvPr/>
        </p:nvSpPr>
        <p:spPr bwMode="auto">
          <a:xfrm>
            <a:off x="1117600" y="722313"/>
            <a:ext cx="455136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34CA3B32-83CB-4880-9FAA-98F76D700A08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6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7347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AA3FF74F-E4B6-478E-B1A9-59EB168DD99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62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1117600" y="722313"/>
            <a:ext cx="455136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AA3FF74F-E4B6-478E-B1A9-59EB168DD99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63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1117600" y="722313"/>
            <a:ext cx="455136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AA3FF74F-E4B6-478E-B1A9-59EB168DD99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64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1117600" y="722313"/>
            <a:ext cx="455136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EA32AE31-C173-46C6-B4E9-C0D67B4B7EE8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65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6563" name="Text Box 1"/>
          <p:cNvSpPr txBox="1">
            <a:spLocks noChangeArrowheads="1"/>
          </p:cNvSpPr>
          <p:nvPr/>
        </p:nvSpPr>
        <p:spPr bwMode="auto">
          <a:xfrm>
            <a:off x="1117600" y="722313"/>
            <a:ext cx="455136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t>66</a:t>
            </a:fld>
            <a:endParaRPr lang="ru-RU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D2B81E85-6799-48FB-AF42-C8C120929F34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67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898894" y="721252"/>
            <a:ext cx="4985758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4856C2C8-7D40-4C4C-A352-A3A8165E92EB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68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8612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47FA9FB7-2B37-47C1-ABCD-D21C057E577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69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47FA9FB7-2B37-47C1-ABCD-D21C057E577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70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dirty="0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B7E10389-7DDF-4524-A51D-F8502B0D7DD4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71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D3EFEE42-29E6-4B97-AA9C-F863158A5350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7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8371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72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11" y="4716465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697D660C-86D1-4AA3-B935-D336BFD071B4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73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697D660C-86D1-4AA3-B935-D336BFD071B4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74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B2BC11B8-1698-448A-8337-3C48DF886A26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75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2707" name="Text Box 1"/>
          <p:cNvSpPr txBox="1">
            <a:spLocks noChangeArrowheads="1"/>
          </p:cNvSpPr>
          <p:nvPr/>
        </p:nvSpPr>
        <p:spPr bwMode="auto">
          <a:xfrm>
            <a:off x="898525" y="720725"/>
            <a:ext cx="4986338" cy="37369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270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77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DEC387F7-A2FC-4233-BC4B-6A6CC2B1B434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78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3731" name="Text Box 1"/>
          <p:cNvSpPr txBox="1">
            <a:spLocks noChangeArrowheads="1"/>
          </p:cNvSpPr>
          <p:nvPr/>
        </p:nvSpPr>
        <p:spPr bwMode="auto">
          <a:xfrm>
            <a:off x="1133475" y="715963"/>
            <a:ext cx="451485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691524D4-66A5-41DB-A630-E01F3A82404A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79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4755" name="Text Box 1"/>
          <p:cNvSpPr txBox="1">
            <a:spLocks noChangeArrowheads="1"/>
          </p:cNvSpPr>
          <p:nvPr/>
        </p:nvSpPr>
        <p:spPr bwMode="auto">
          <a:xfrm>
            <a:off x="1133475" y="715963"/>
            <a:ext cx="451485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4756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00F3825D-5EE7-4FAC-8499-9D420A7F0631}" type="slidenum">
              <a:rPr lang="ru-RU"/>
              <a:t>80</a:t>
            </a:fld>
            <a:endParaRPr lang="ru-RU"/>
          </a:p>
        </p:txBody>
      </p:sp>
      <p:sp>
        <p:nvSpPr>
          <p:cNvPr id="411650" name="Text Box 2"/>
          <p:cNvSpPr txBox="1">
            <a:spLocks noChangeArrowheads="1"/>
          </p:cNvSpPr>
          <p:nvPr/>
        </p:nvSpPr>
        <p:spPr bwMode="auto">
          <a:xfrm>
            <a:off x="1133475" y="715963"/>
            <a:ext cx="4511675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1651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3412"/>
          </a:xfrm>
          <a:noFill/>
        </p:spPr>
        <p:txBody>
          <a:bodyPr wrap="none" anchor="ctr"/>
          <a:lstStyle/>
          <a:p>
            <a:pPr algn="l"/>
            <a:endParaRPr lang="ru-RU" sz="1200"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D7263E05-F9B7-4487-8685-3F46C624683D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81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1133475" y="715963"/>
            <a:ext cx="451485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82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BCDF7401-47F0-46A9-AF67-67E761FAF6FF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8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9395" name="Text Box 1"/>
          <p:cNvSpPr txBox="1">
            <a:spLocks noChangeArrowheads="1"/>
          </p:cNvSpPr>
          <p:nvPr/>
        </p:nvSpPr>
        <p:spPr bwMode="auto">
          <a:xfrm>
            <a:off x="898894" y="721252"/>
            <a:ext cx="4985758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59396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4" y="4717126"/>
            <a:ext cx="542487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ts val="375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1000" dirty="0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B48AC057-7B37-4F59-A10A-036A7EBE5FB2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83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t>84</a:t>
            </a:fld>
            <a:endParaRPr lang="ru-RU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7EE3B3D-CC2C-4D90-9025-64E26E26A816}" type="slidenum">
              <a:rPr lang="ru-RU"/>
              <a:t>85</a:t>
            </a:fld>
            <a:endParaRPr lang="ru-RU"/>
          </a:p>
        </p:txBody>
      </p:sp>
      <p:sp>
        <p:nvSpPr>
          <p:cNvPr id="1249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8525" y="720725"/>
            <a:ext cx="4984750" cy="3738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24488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2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7EE3B3D-CC2C-4D90-9025-64E26E26A816}" type="slidenum">
              <a:rPr lang="ru-RU"/>
              <a:t>86</a:t>
            </a:fld>
            <a:endParaRPr lang="ru-RU"/>
          </a:p>
        </p:txBody>
      </p:sp>
      <p:sp>
        <p:nvSpPr>
          <p:cNvPr id="1249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8525" y="720725"/>
            <a:ext cx="4984750" cy="3738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24488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2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t>87</a:t>
            </a:fld>
            <a:endParaRPr lang="ru-RU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t>88</a:t>
            </a:fld>
            <a:endParaRPr lang="ru-RU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40AEAFE9-4CE7-4621-99BF-C76D3754F261}" type="slidenum">
              <a:rPr lang="ru-RU"/>
              <a:t>89</a:t>
            </a:fld>
            <a:endParaRPr lang="ru-RU"/>
          </a:p>
        </p:txBody>
      </p:sp>
      <p:sp>
        <p:nvSpPr>
          <p:cNvPr id="1310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8525" y="720725"/>
            <a:ext cx="4984750" cy="3738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24488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t>90</a:t>
            </a:fld>
            <a:endParaRPr lang="ru-RU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8D31A65A-C811-483F-998E-E31A814BFDF7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91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EB73D214-B741-486F-9825-AD825E97D119}" type="slidenum">
              <a:rPr lang="ru-RU"/>
              <a:t>92</a:t>
            </a:fld>
            <a:endParaRPr lang="ru-RU"/>
          </a:p>
        </p:txBody>
      </p:sp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898525" y="720725"/>
            <a:ext cx="4983163" cy="37338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598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74FEC7F4-4417-4608-BA41-4ECD36BB231F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9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0419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t>93</a:t>
            </a:fld>
            <a:endParaRPr lang="ru-RU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B48AC057-7B37-4F59-A10A-036A7EBE5FB2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96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97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t>98</a:t>
            </a:fld>
            <a:endParaRPr lang="ru-RU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t>99</a:t>
            </a:fld>
            <a:endParaRPr lang="ru-RU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102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195C29BD-77A3-4DAB-9CA6-AC552AF9DB8D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103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195C29BD-77A3-4DAB-9CA6-AC552AF9DB8D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104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t>106</a:t>
            </a:fld>
            <a:endParaRPr lang="ru-RU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t>107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070177" cy="1154063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7E4FF"/>
            </a:gs>
            <a:gs pos="82000">
              <a:schemeClr val="bg1"/>
            </a:gs>
            <a:gs pos="21000">
              <a:schemeClr val="bg1"/>
            </a:gs>
            <a:gs pos="100000">
              <a:srgbClr val="9BE5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8AD17-563A-4D54-8B8C-8FC706E23AA8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73B1F-1EF3-46FE-827E-9018ABE54B9F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070177" cy="1154063"/>
          </a:xfrm>
          <a:prstGeom prst="rect">
            <a:avLst/>
          </a:prstGeom>
          <a:effectLst>
            <a:softEdge rad="63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jpeg"/><Relationship Id="rId9" Type="http://schemas.openxmlformats.org/officeDocument/2006/relationships/image" Target="../media/image1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25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26.wmf"/><Relationship Id="rId4" Type="http://schemas.openxmlformats.org/officeDocument/2006/relationships/oleObject" Target="../embeddings/oleObject4.bin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7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7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128.png"/><Relationship Id="rId4" Type="http://schemas.microsoft.com/office/2007/relationships/hdphoto" Target="../media/hdphoto16.wdp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3" Type="http://schemas.openxmlformats.org/officeDocument/2006/relationships/image" Target="../media/image76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microsoft.com/office/2007/relationships/hdphoto" Target="../media/hdphoto17.wdp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140.png"/><Relationship Id="rId4" Type="http://schemas.microsoft.com/office/2007/relationships/hdphoto" Target="../media/hdphoto18.wdp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127.png"/><Relationship Id="rId4" Type="http://schemas.microsoft.com/office/2007/relationships/hdphoto" Target="../media/hdphoto17.wdp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142.png"/><Relationship Id="rId4" Type="http://schemas.microsoft.com/office/2007/relationships/hdphoto" Target="../media/hdphoto17.wdp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5" Type="http://schemas.openxmlformats.org/officeDocument/2006/relationships/image" Target="../media/image143.png"/><Relationship Id="rId4" Type="http://schemas.microsoft.com/office/2007/relationships/hdphoto" Target="../media/hdphoto17.wdp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4.jpeg"/><Relationship Id="rId5" Type="http://schemas.openxmlformats.org/officeDocument/2006/relationships/image" Target="../media/image23.png"/><Relationship Id="rId10" Type="http://schemas.openxmlformats.org/officeDocument/2006/relationships/image" Target="../media/image33.jpeg"/><Relationship Id="rId4" Type="http://schemas.openxmlformats.org/officeDocument/2006/relationships/image" Target="../media/image30.jpeg"/><Relationship Id="rId9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microsoft.com/office/2007/relationships/hdphoto" Target="../media/hdphoto1.wdp"/><Relationship Id="rId4" Type="http://schemas.openxmlformats.org/officeDocument/2006/relationships/image" Target="../media/image41.jpeg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9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2.png"/><Relationship Id="rId10" Type="http://schemas.microsoft.com/office/2007/relationships/hdphoto" Target="../media/hdphoto2.wdp"/><Relationship Id="rId4" Type="http://schemas.openxmlformats.org/officeDocument/2006/relationships/image" Target="../media/image40.jpeg"/><Relationship Id="rId9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755650" y="3573463"/>
            <a:ext cx="8077200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4000" b="1" smtClean="0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/>
            </a:r>
            <a:br>
              <a:rPr lang="ru-RU" sz="4000" b="1" smtClean="0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</a:br>
            <a:r>
              <a:rPr lang="ru-RU" sz="3600" b="1" smtClean="0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/>
            </a:r>
            <a:br>
              <a:rPr lang="ru-RU" sz="3600" b="1" smtClean="0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</a:br>
            <a:endParaRPr lang="ru-RU" sz="3600" b="1" smtClean="0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3643306" y="5715016"/>
            <a:ext cx="5245224" cy="936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Смирнова Марина Владимировна, главный специалист ГУ ЯО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ЦОиККО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+mn-cs"/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1219200" y="1676401"/>
            <a:ext cx="7391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925570" y="1872280"/>
            <a:ext cx="7391400" cy="3372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Подготовка руководителей ППЭ</a:t>
            </a:r>
          </a:p>
          <a:p>
            <a:pPr algn="ctr" eaLnBrk="1" hangingPunct="1"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2800" b="1" dirty="0" smtClean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1640" y="116632"/>
            <a:ext cx="6552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Государственная итоговая </a:t>
            </a: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аттестация</a:t>
            </a:r>
          </a:p>
          <a:p>
            <a:pPr algn="ctr"/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по образовательным программам </a:t>
            </a:r>
            <a:endParaRPr lang="ru-RU" sz="2200" b="1" dirty="0" smtClean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основного </a:t>
            </a:r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общего образования в </a:t>
            </a: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2022 году</a:t>
            </a:r>
            <a:endParaRPr lang="ru-RU" sz="2200" b="1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487683" y="1250873"/>
            <a:ext cx="8532030" cy="19151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На</a:t>
            </a: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каждой 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аудитории</a:t>
            </a: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для проведения экзамена должен быть:</a:t>
            </a:r>
          </a:p>
          <a:p>
            <a:pPr marL="342900" indent="-3429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заметный номер; </a:t>
            </a:r>
          </a:p>
          <a:p>
            <a:pPr marL="342900" indent="-3429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размещена информация о недопустимости наличия при себе средств связи</a:t>
            </a:r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2616769" y="3358450"/>
            <a:ext cx="6395029" cy="14253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80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аудитории для каждого участника должно быть оборудовано 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отдельное рабочее место</a:t>
            </a: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, обозначенное заметным номером</a:t>
            </a:r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465371" y="6093296"/>
            <a:ext cx="8536733" cy="4266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36000" rIns="90000" bIns="36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Стол для </a:t>
            </a: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осуществления 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раскладки</a:t>
            </a: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и 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упаковки</a:t>
            </a: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материалов</a:t>
            </a:r>
          </a:p>
        </p:txBody>
      </p:sp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71" y="3357169"/>
            <a:ext cx="2016125" cy="1366839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465371" y="5084549"/>
            <a:ext cx="8544593" cy="7805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36000" rIns="90000" bIns="36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Рабочие места </a:t>
            </a: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для организаторов, места  для ассистента и общественного наблюдателя</a:t>
            </a:r>
          </a:p>
        </p:txBody>
      </p:sp>
      <p:sp>
        <p:nvSpPr>
          <p:cNvPr id="13320" name="Text Box 3"/>
          <p:cNvSpPr txBox="1">
            <a:spLocks noChangeArrowheads="1"/>
          </p:cNvSpPr>
          <p:nvPr/>
        </p:nvSpPr>
        <p:spPr bwMode="auto">
          <a:xfrm>
            <a:off x="1077514" y="50080"/>
            <a:ext cx="8066486" cy="85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+mn-cs"/>
              </a:rPr>
              <a:t>Требования к аудиториям для участников ГИА</a:t>
            </a: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  <a:cs typeface="+mn-cs"/>
              </a:rPr>
              <a:t>-9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609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084168" y="188640"/>
            <a:ext cx="2772308" cy="15841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Форма 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ППЭ-13-01 ГВЭ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0"/>
          <p:cNvSpPr>
            <a:spLocks noChangeArrowheads="1"/>
          </p:cNvSpPr>
          <p:nvPr/>
        </p:nvSpPr>
        <p:spPr bwMode="auto">
          <a:xfrm>
            <a:off x="5580112" y="-12955"/>
            <a:ext cx="3563888" cy="1448115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panose="020B0609070205080204" pitchFamily="49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panose="020B0609070205080204" pitchFamily="49" charset="-128"/>
              <a:cs typeface="+mn-cs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472112" y="0"/>
            <a:ext cx="3671888" cy="1435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/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ИКТ-5.3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на экзамене по информатике и ИКТ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610"/>
            <a:ext cx="5292600" cy="6741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123728" y="2132856"/>
            <a:ext cx="4752528" cy="21122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Упаковка ЭМ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1" name="Text Box 3"/>
          <p:cNvSpPr txBox="1">
            <a:spLocks noChangeArrowheads="1"/>
          </p:cNvSpPr>
          <p:nvPr/>
        </p:nvSpPr>
        <p:spPr bwMode="auto">
          <a:xfrm>
            <a:off x="1086995" y="126896"/>
            <a:ext cx="6437334" cy="853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Упаковка экзаменационных 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материалов 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3744123" y="1896400"/>
            <a:ext cx="2987675" cy="833663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Использованные КИМ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Неиспользованные ИК</a:t>
            </a:r>
          </a:p>
        </p:txBody>
      </p:sp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6833817" y="1300596"/>
            <a:ext cx="2089150" cy="2064769"/>
          </a:xfrm>
          <a:prstGeom prst="rect">
            <a:avLst/>
          </a:prstGeom>
          <a:solidFill>
            <a:srgbClr val="FFFFCC"/>
          </a:solidFill>
          <a:ln w="9360">
            <a:solidFill>
              <a:srgbClr val="000080"/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Акты, ведомости, протоколы, списки,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медицинский журнал</a:t>
            </a:r>
          </a:p>
        </p:txBody>
      </p:sp>
      <p:sp>
        <p:nvSpPr>
          <p:cNvPr id="48133" name="Line 6"/>
          <p:cNvSpPr>
            <a:spLocks noChangeShapeType="1"/>
          </p:cNvSpPr>
          <p:nvPr/>
        </p:nvSpPr>
        <p:spPr bwMode="auto">
          <a:xfrm>
            <a:off x="2000232" y="3810003"/>
            <a:ext cx="6350" cy="666755"/>
          </a:xfrm>
          <a:prstGeom prst="line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ea typeface="MS Gothic" panose="020B0609070205080204" pitchFamily="49" charset="-128"/>
              <a:cs typeface="+mn-cs"/>
            </a:endParaRPr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 flipH="1">
            <a:off x="2976563" y="2636840"/>
            <a:ext cx="334962" cy="585787"/>
          </a:xfrm>
          <a:prstGeom prst="line">
            <a:avLst/>
          </a:prstGeom>
          <a:noFill/>
          <a:ln w="25560">
            <a:solidFill>
              <a:srgbClr val="CC6600"/>
            </a:solidFill>
            <a:miter lim="80000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2" name="Group 15"/>
          <p:cNvGrpSpPr/>
          <p:nvPr/>
        </p:nvGrpSpPr>
        <p:grpSpPr bwMode="auto">
          <a:xfrm>
            <a:off x="69777" y="1191657"/>
            <a:ext cx="3502092" cy="3416861"/>
            <a:chOff x="32" y="987"/>
            <a:chExt cx="2208" cy="1755"/>
          </a:xfrm>
        </p:grpSpPr>
        <p:grpSp>
          <p:nvGrpSpPr>
            <p:cNvPr id="3" name="Group 16"/>
            <p:cNvGrpSpPr/>
            <p:nvPr/>
          </p:nvGrpSpPr>
          <p:grpSpPr bwMode="auto">
            <a:xfrm>
              <a:off x="32" y="987"/>
              <a:ext cx="2090" cy="1551"/>
              <a:chOff x="32" y="987"/>
              <a:chExt cx="2090" cy="1551"/>
            </a:xfrm>
          </p:grpSpPr>
          <p:pic>
            <p:nvPicPr>
              <p:cNvPr id="43027" name="Picture 1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735"/>
              <a:stretch>
                <a:fillRect/>
              </a:stretch>
            </p:blipFill>
            <p:spPr bwMode="auto">
              <a:xfrm>
                <a:off x="32" y="987"/>
                <a:ext cx="1917" cy="1369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3028" name="Picture 1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734"/>
              <a:stretch>
                <a:fillRect/>
              </a:stretch>
            </p:blipFill>
            <p:spPr bwMode="auto">
              <a:xfrm>
                <a:off x="123" y="1076"/>
                <a:ext cx="1917" cy="1369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3029" name="Picture 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735"/>
              <a:stretch>
                <a:fillRect/>
              </a:stretch>
            </p:blipFill>
            <p:spPr bwMode="auto">
              <a:xfrm>
                <a:off x="205" y="1169"/>
                <a:ext cx="1917" cy="1369"/>
              </a:xfrm>
              <a:prstGeom prst="rect">
                <a:avLst/>
              </a:prstGeom>
              <a:solidFill>
                <a:srgbClr val="7F7F7F"/>
              </a:solidFill>
              <a:ln w="9360">
                <a:solidFill>
                  <a:srgbClr val="F2F2F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3025" name="AutoShape 20"/>
            <p:cNvSpPr>
              <a:spLocks noChangeArrowheads="1"/>
            </p:cNvSpPr>
            <p:nvPr/>
          </p:nvSpPr>
          <p:spPr bwMode="auto">
            <a:xfrm>
              <a:off x="347" y="1042"/>
              <a:ext cx="1893" cy="17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84 w 21600"/>
                <a:gd name="T19" fmla="*/ 4621 h 21600"/>
                <a:gd name="T20" fmla="*/ 20630 w 21600"/>
                <a:gd name="T21" fmla="*/ 20296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790" y="3240"/>
                  </a:moveTo>
                  <a:cubicBezTo>
                    <a:pt x="10981" y="3240"/>
                    <a:pt x="9171" y="3240"/>
                    <a:pt x="9050" y="3086"/>
                  </a:cubicBezTo>
                  <a:cubicBezTo>
                    <a:pt x="9050" y="2931"/>
                    <a:pt x="8930" y="2777"/>
                    <a:pt x="8930" y="2469"/>
                  </a:cubicBezTo>
                  <a:cubicBezTo>
                    <a:pt x="8930" y="2160"/>
                    <a:pt x="8809" y="1851"/>
                    <a:pt x="8688" y="1389"/>
                  </a:cubicBezTo>
                  <a:cubicBezTo>
                    <a:pt x="8568" y="1080"/>
                    <a:pt x="8326" y="771"/>
                    <a:pt x="8085" y="463"/>
                  </a:cubicBezTo>
                  <a:cubicBezTo>
                    <a:pt x="7723" y="154"/>
                    <a:pt x="7361" y="0"/>
                    <a:pt x="7361" y="0"/>
                  </a:cubicBezTo>
                  <a:cubicBezTo>
                    <a:pt x="7361" y="0"/>
                    <a:pt x="2293" y="0"/>
                    <a:pt x="2051" y="154"/>
                  </a:cubicBezTo>
                  <a:cubicBezTo>
                    <a:pt x="1689" y="309"/>
                    <a:pt x="1448" y="463"/>
                    <a:pt x="1327" y="771"/>
                  </a:cubicBezTo>
                  <a:cubicBezTo>
                    <a:pt x="1207" y="1080"/>
                    <a:pt x="1086" y="1389"/>
                    <a:pt x="965" y="1697"/>
                  </a:cubicBezTo>
                  <a:cubicBezTo>
                    <a:pt x="845" y="2160"/>
                    <a:pt x="724" y="2314"/>
                    <a:pt x="724" y="2469"/>
                  </a:cubicBezTo>
                  <a:cubicBezTo>
                    <a:pt x="603" y="2623"/>
                    <a:pt x="603" y="2777"/>
                    <a:pt x="483" y="2931"/>
                  </a:cubicBezTo>
                  <a:cubicBezTo>
                    <a:pt x="483" y="3086"/>
                    <a:pt x="362" y="3240"/>
                    <a:pt x="241" y="3240"/>
                  </a:cubicBezTo>
                  <a:lnTo>
                    <a:pt x="0" y="3394"/>
                  </a:lnTo>
                  <a:lnTo>
                    <a:pt x="0" y="3703"/>
                  </a:lnTo>
                  <a:lnTo>
                    <a:pt x="0" y="10800"/>
                  </a:lnTo>
                  <a:lnTo>
                    <a:pt x="0" y="21600"/>
                  </a:lnTo>
                  <a:lnTo>
                    <a:pt x="10981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5246"/>
                  </a:lnTo>
                  <a:lnTo>
                    <a:pt x="21600" y="4783"/>
                  </a:lnTo>
                  <a:cubicBezTo>
                    <a:pt x="21479" y="4320"/>
                    <a:pt x="21359" y="4011"/>
                    <a:pt x="21117" y="3703"/>
                  </a:cubicBezTo>
                  <a:cubicBezTo>
                    <a:pt x="20876" y="3549"/>
                    <a:pt x="20514" y="3394"/>
                    <a:pt x="20152" y="3240"/>
                  </a:cubicBezTo>
                  <a:lnTo>
                    <a:pt x="19790" y="3240"/>
                  </a:lnTo>
                  <a:close/>
                </a:path>
              </a:pathLst>
            </a:custGeom>
            <a:solidFill>
              <a:srgbClr val="D9D9D9"/>
            </a:solidFill>
            <a:ln w="9360">
              <a:solidFill>
                <a:srgbClr val="000000"/>
              </a:solidFill>
              <a:miter lim="800000"/>
            </a:ln>
            <a:effectLst>
              <a:outerShdw dist="107933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026" name="Text Box 21"/>
            <p:cNvSpPr txBox="1">
              <a:spLocks noChangeArrowheads="1"/>
            </p:cNvSpPr>
            <p:nvPr/>
          </p:nvSpPr>
          <p:spPr bwMode="auto">
            <a:xfrm>
              <a:off x="443" y="1755"/>
              <a:ext cx="16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/>
            </a:p>
          </p:txBody>
        </p:sp>
      </p:grpSp>
      <p:sp>
        <p:nvSpPr>
          <p:cNvPr id="48139" name="Rectangle 22"/>
          <p:cNvSpPr>
            <a:spLocks noChangeArrowheads="1"/>
          </p:cNvSpPr>
          <p:nvPr/>
        </p:nvSpPr>
        <p:spPr bwMode="auto">
          <a:xfrm>
            <a:off x="623361" y="2067374"/>
            <a:ext cx="2970278" cy="231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ВДП</a:t>
            </a:r>
            <a:endParaRPr lang="ru-RU" sz="1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MS Gothic" panose="020B0609070205080204" pitchFamily="49" charset="-128"/>
              <a:cs typeface="+mn-cs"/>
            </a:endParaRP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с бланками ответов 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участников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ОГЭ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1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MS Gothic" panose="020B0609070205080204" pitchFamily="49" charset="-128"/>
              <a:cs typeface="+mn-cs"/>
            </a:endParaRP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*ВДП со съёмным носителем с ответами обучающихся с формами ИКТ 5.1, ИКТ 5,3</a:t>
            </a:r>
            <a:endParaRPr lang="ru-RU" sz="1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MS Gothic" panose="020B0609070205080204" pitchFamily="49" charset="-128"/>
              <a:cs typeface="+mn-cs"/>
            </a:endParaRPr>
          </a:p>
        </p:txBody>
      </p:sp>
      <p:sp>
        <p:nvSpPr>
          <p:cNvPr id="30" name="Rectangle 30"/>
          <p:cNvSpPr>
            <a:spLocks noChangeArrowheads="1"/>
          </p:cNvSpPr>
          <p:nvPr/>
        </p:nvSpPr>
        <p:spPr bwMode="auto">
          <a:xfrm>
            <a:off x="6786579" y="4667259"/>
            <a:ext cx="2187951" cy="1726876"/>
          </a:xfrm>
          <a:prstGeom prst="rect">
            <a:avLst/>
          </a:prstGeom>
          <a:solidFill>
            <a:srgbClr val="FFFFCC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panose="020B0609070205080204" pitchFamily="49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800" b="1" i="1" dirty="0">
              <a:solidFill>
                <a:srgbClr val="C00000"/>
              </a:solidFill>
              <a:ea typeface="MS Gothic" panose="020B0609070205080204" pitchFamily="49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В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файл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в 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установленном 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порядке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MS Gothic" panose="020B0609070205080204" pitchFamily="49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400" dirty="0">
              <a:solidFill>
                <a:schemeClr val="accent2">
                  <a:lumMod val="75000"/>
                </a:schemeClr>
              </a:solidFill>
              <a:ea typeface="MS Gothic" panose="020B0609070205080204" pitchFamily="49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>
                <a:solidFill>
                  <a:srgbClr val="000000"/>
                </a:solidFill>
                <a:ea typeface="MS Gothic" panose="020B0609070205080204" pitchFamily="49" charset="-128"/>
                <a:cs typeface="+mn-cs"/>
              </a:rPr>
              <a:t> </a:t>
            </a:r>
          </a:p>
        </p:txBody>
      </p:sp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3571869" y="4167189"/>
            <a:ext cx="3159928" cy="2506192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800" b="1" i="1" dirty="0">
              <a:solidFill>
                <a:srgbClr val="C00000"/>
              </a:solidFill>
              <a:ea typeface="MS Gothic" panose="020B0609070205080204" pitchFamily="49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Сформировать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 пачку и </a:t>
            </a:r>
            <a:endParaRPr lang="ru-RU" sz="2400" b="1" i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MS Gothic" panose="020B0609070205080204" pitchFamily="49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приложить 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MS Gothic" panose="020B0609070205080204" pitchFamily="49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сопроводительный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 бланк ППЭ-9 11-02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MS Gothic" panose="020B0609070205080204" pitchFamily="49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 smtClean="0">
                <a:solidFill>
                  <a:srgbClr val="000000"/>
                </a:solidFill>
                <a:ea typeface="MS Gothic" panose="020B0609070205080204" pitchFamily="49" charset="-128"/>
                <a:cs typeface="+mn-cs"/>
              </a:rPr>
              <a:t> </a:t>
            </a:r>
            <a:endParaRPr lang="ru-RU" sz="2400" dirty="0">
              <a:solidFill>
                <a:srgbClr val="000000"/>
              </a:solidFill>
              <a:ea typeface="MS Gothic" panose="020B0609070205080204" pitchFamily="49" charset="-128"/>
              <a:cs typeface="+mn-cs"/>
            </a:endParaRPr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>
            <a:off x="5203825" y="2844219"/>
            <a:ext cx="0" cy="1155661"/>
          </a:xfrm>
          <a:prstGeom prst="line">
            <a:avLst/>
          </a:prstGeom>
          <a:noFill/>
          <a:ln w="57150">
            <a:solidFill>
              <a:schemeClr val="accent2">
                <a:lumMod val="50000"/>
              </a:schemeClr>
            </a:solidFill>
            <a:miter lim="80000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ea typeface="MS Gothic" panose="020B0609070205080204" pitchFamily="49" charset="-128"/>
              <a:cs typeface="+mn-cs"/>
            </a:endParaRPr>
          </a:p>
        </p:txBody>
      </p:sp>
      <p:sp>
        <p:nvSpPr>
          <p:cNvPr id="35" name="Line 6"/>
          <p:cNvSpPr>
            <a:spLocks noChangeShapeType="1"/>
          </p:cNvSpPr>
          <p:nvPr/>
        </p:nvSpPr>
        <p:spPr bwMode="auto">
          <a:xfrm flipH="1">
            <a:off x="7864498" y="3611253"/>
            <a:ext cx="16056" cy="997265"/>
          </a:xfrm>
          <a:prstGeom prst="line">
            <a:avLst/>
          </a:prstGeom>
          <a:noFill/>
          <a:ln w="57150">
            <a:solidFill>
              <a:schemeClr val="accent2">
                <a:lumMod val="50000"/>
              </a:schemeClr>
            </a:solidFill>
            <a:miter lim="80000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ea typeface="MS Gothic" panose="020B0609070205080204" pitchFamily="49" charset="-128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115" y="5026225"/>
            <a:ext cx="3284529" cy="1333509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5" name="Rectangle 30"/>
          <p:cNvSpPr>
            <a:spLocks noChangeArrowheads="1"/>
          </p:cNvSpPr>
          <p:nvPr/>
        </p:nvSpPr>
        <p:spPr bwMode="auto">
          <a:xfrm>
            <a:off x="422679" y="5835856"/>
            <a:ext cx="2687637" cy="1047757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panose="020B0609070205080204" pitchFamily="49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b="1" i="1" dirty="0">
                <a:solidFill>
                  <a:srgbClr val="C00000"/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В новый 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сейф-пакет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MS Gothic" panose="020B0609070205080204" pitchFamily="49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 smtClean="0">
                <a:solidFill>
                  <a:srgbClr val="000000"/>
                </a:solidFill>
                <a:ea typeface="MS Gothic" panose="020B0609070205080204" pitchFamily="49" charset="-128"/>
                <a:cs typeface="+mn-cs"/>
              </a:rPr>
              <a:t> </a:t>
            </a:r>
            <a:endParaRPr lang="ru-RU" sz="2400" dirty="0">
              <a:solidFill>
                <a:srgbClr val="000000"/>
              </a:solidFill>
              <a:ea typeface="MS Gothic" panose="020B0609070205080204" pitchFamily="49" charset="-128"/>
              <a:cs typeface="+mn-cs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807847" y="141475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ОГЭ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>
            <a:off x="2771800" y="4264624"/>
            <a:ext cx="0" cy="1155661"/>
          </a:xfrm>
          <a:prstGeom prst="line">
            <a:avLst/>
          </a:prstGeom>
          <a:noFill/>
          <a:ln w="57150">
            <a:solidFill>
              <a:schemeClr val="accent2">
                <a:lumMod val="50000"/>
              </a:schemeClr>
            </a:solidFill>
            <a:miter lim="80000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ea typeface="MS Gothic" panose="020B0609070205080204" pitchFamily="49" charset="-128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1" name="Text Box 3"/>
          <p:cNvSpPr txBox="1">
            <a:spLocks noChangeArrowheads="1"/>
          </p:cNvSpPr>
          <p:nvPr/>
        </p:nvSpPr>
        <p:spPr bwMode="auto">
          <a:xfrm>
            <a:off x="703153" y="155500"/>
            <a:ext cx="7796878" cy="95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Упаковка экзаменационных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материалов 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3728768" y="1237655"/>
            <a:ext cx="2987675" cy="2157102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Использованные КИМ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Неиспользованные КИМ Неиспользованные комплекты бланков Неиспользованные дополнительные бланки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ответов </a:t>
            </a:r>
          </a:p>
        </p:txBody>
      </p:sp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6863111" y="1237657"/>
            <a:ext cx="2089150" cy="1880103"/>
          </a:xfrm>
          <a:prstGeom prst="rect">
            <a:avLst/>
          </a:prstGeom>
          <a:solidFill>
            <a:srgbClr val="FFFFCC"/>
          </a:solidFill>
          <a:ln w="9360">
            <a:solidFill>
              <a:srgbClr val="000080"/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Акты, ведомости, протоколы, списки,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медицинский журнал</a:t>
            </a:r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 flipH="1">
            <a:off x="2976563" y="2636840"/>
            <a:ext cx="334962" cy="585787"/>
          </a:xfrm>
          <a:prstGeom prst="line">
            <a:avLst/>
          </a:prstGeom>
          <a:noFill/>
          <a:ln w="25560">
            <a:solidFill>
              <a:srgbClr val="CC6600"/>
            </a:solidFill>
            <a:miter lim="80000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2" name="Group 15"/>
          <p:cNvGrpSpPr/>
          <p:nvPr/>
        </p:nvGrpSpPr>
        <p:grpSpPr bwMode="auto">
          <a:xfrm>
            <a:off x="-89448" y="1238007"/>
            <a:ext cx="3505201" cy="3304630"/>
            <a:chOff x="32" y="987"/>
            <a:chExt cx="2208" cy="1755"/>
          </a:xfrm>
        </p:grpSpPr>
        <p:grpSp>
          <p:nvGrpSpPr>
            <p:cNvPr id="3" name="Group 16"/>
            <p:cNvGrpSpPr/>
            <p:nvPr/>
          </p:nvGrpSpPr>
          <p:grpSpPr bwMode="auto">
            <a:xfrm>
              <a:off x="32" y="987"/>
              <a:ext cx="2090" cy="1551"/>
              <a:chOff x="32" y="987"/>
              <a:chExt cx="2090" cy="1551"/>
            </a:xfrm>
          </p:grpSpPr>
          <p:pic>
            <p:nvPicPr>
              <p:cNvPr id="43027" name="Picture 1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735"/>
              <a:stretch>
                <a:fillRect/>
              </a:stretch>
            </p:blipFill>
            <p:spPr bwMode="auto">
              <a:xfrm>
                <a:off x="32" y="987"/>
                <a:ext cx="1917" cy="1369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3028" name="Picture 1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734"/>
              <a:stretch>
                <a:fillRect/>
              </a:stretch>
            </p:blipFill>
            <p:spPr bwMode="auto">
              <a:xfrm>
                <a:off x="123" y="1076"/>
                <a:ext cx="1917" cy="1369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3029" name="Picture 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735"/>
              <a:stretch>
                <a:fillRect/>
              </a:stretch>
            </p:blipFill>
            <p:spPr bwMode="auto">
              <a:xfrm>
                <a:off x="205" y="1169"/>
                <a:ext cx="1917" cy="1369"/>
              </a:xfrm>
              <a:prstGeom prst="rect">
                <a:avLst/>
              </a:prstGeom>
              <a:solidFill>
                <a:srgbClr val="7F7F7F"/>
              </a:solidFill>
              <a:ln w="9360">
                <a:solidFill>
                  <a:srgbClr val="F2F2F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3025" name="AutoShape 20"/>
            <p:cNvSpPr>
              <a:spLocks noChangeArrowheads="1"/>
            </p:cNvSpPr>
            <p:nvPr/>
          </p:nvSpPr>
          <p:spPr bwMode="auto">
            <a:xfrm>
              <a:off x="347" y="1042"/>
              <a:ext cx="1893" cy="17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84 w 21600"/>
                <a:gd name="T19" fmla="*/ 4621 h 21600"/>
                <a:gd name="T20" fmla="*/ 20630 w 21600"/>
                <a:gd name="T21" fmla="*/ 20296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790" y="3240"/>
                  </a:moveTo>
                  <a:cubicBezTo>
                    <a:pt x="10981" y="3240"/>
                    <a:pt x="9171" y="3240"/>
                    <a:pt x="9050" y="3086"/>
                  </a:cubicBezTo>
                  <a:cubicBezTo>
                    <a:pt x="9050" y="2931"/>
                    <a:pt x="8930" y="2777"/>
                    <a:pt x="8930" y="2469"/>
                  </a:cubicBezTo>
                  <a:cubicBezTo>
                    <a:pt x="8930" y="2160"/>
                    <a:pt x="8809" y="1851"/>
                    <a:pt x="8688" y="1389"/>
                  </a:cubicBezTo>
                  <a:cubicBezTo>
                    <a:pt x="8568" y="1080"/>
                    <a:pt x="8326" y="771"/>
                    <a:pt x="8085" y="463"/>
                  </a:cubicBezTo>
                  <a:cubicBezTo>
                    <a:pt x="7723" y="154"/>
                    <a:pt x="7361" y="0"/>
                    <a:pt x="7361" y="0"/>
                  </a:cubicBezTo>
                  <a:cubicBezTo>
                    <a:pt x="7361" y="0"/>
                    <a:pt x="2293" y="0"/>
                    <a:pt x="2051" y="154"/>
                  </a:cubicBezTo>
                  <a:cubicBezTo>
                    <a:pt x="1689" y="309"/>
                    <a:pt x="1448" y="463"/>
                    <a:pt x="1327" y="771"/>
                  </a:cubicBezTo>
                  <a:cubicBezTo>
                    <a:pt x="1207" y="1080"/>
                    <a:pt x="1086" y="1389"/>
                    <a:pt x="965" y="1697"/>
                  </a:cubicBezTo>
                  <a:cubicBezTo>
                    <a:pt x="845" y="2160"/>
                    <a:pt x="724" y="2314"/>
                    <a:pt x="724" y="2469"/>
                  </a:cubicBezTo>
                  <a:cubicBezTo>
                    <a:pt x="603" y="2623"/>
                    <a:pt x="603" y="2777"/>
                    <a:pt x="483" y="2931"/>
                  </a:cubicBezTo>
                  <a:cubicBezTo>
                    <a:pt x="483" y="3086"/>
                    <a:pt x="362" y="3240"/>
                    <a:pt x="241" y="3240"/>
                  </a:cubicBezTo>
                  <a:lnTo>
                    <a:pt x="0" y="3394"/>
                  </a:lnTo>
                  <a:lnTo>
                    <a:pt x="0" y="3703"/>
                  </a:lnTo>
                  <a:lnTo>
                    <a:pt x="0" y="10800"/>
                  </a:lnTo>
                  <a:lnTo>
                    <a:pt x="0" y="21600"/>
                  </a:lnTo>
                  <a:lnTo>
                    <a:pt x="10981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5246"/>
                  </a:lnTo>
                  <a:lnTo>
                    <a:pt x="21600" y="4783"/>
                  </a:lnTo>
                  <a:cubicBezTo>
                    <a:pt x="21479" y="4320"/>
                    <a:pt x="21359" y="4011"/>
                    <a:pt x="21117" y="3703"/>
                  </a:cubicBezTo>
                  <a:cubicBezTo>
                    <a:pt x="20876" y="3549"/>
                    <a:pt x="20514" y="3394"/>
                    <a:pt x="20152" y="3240"/>
                  </a:cubicBezTo>
                  <a:lnTo>
                    <a:pt x="19790" y="3240"/>
                  </a:lnTo>
                  <a:close/>
                </a:path>
              </a:pathLst>
            </a:custGeom>
            <a:solidFill>
              <a:srgbClr val="D9D9D9"/>
            </a:solidFill>
            <a:ln w="9360">
              <a:solidFill>
                <a:srgbClr val="000000"/>
              </a:solidFill>
              <a:miter lim="800000"/>
            </a:ln>
            <a:effectLst>
              <a:outerShdw dist="107933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026" name="Text Box 21"/>
            <p:cNvSpPr txBox="1">
              <a:spLocks noChangeArrowheads="1"/>
            </p:cNvSpPr>
            <p:nvPr/>
          </p:nvSpPr>
          <p:spPr bwMode="auto">
            <a:xfrm>
              <a:off x="443" y="1755"/>
              <a:ext cx="16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/>
            </a:p>
          </p:txBody>
        </p:sp>
      </p:grpSp>
      <p:sp>
        <p:nvSpPr>
          <p:cNvPr id="48139" name="Rectangle 22"/>
          <p:cNvSpPr>
            <a:spLocks noChangeArrowheads="1"/>
          </p:cNvSpPr>
          <p:nvPr/>
        </p:nvSpPr>
        <p:spPr bwMode="auto">
          <a:xfrm>
            <a:off x="571473" y="2285993"/>
            <a:ext cx="2928959" cy="17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ВДП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с бланками участников ГВЭ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1800" b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MS Gothic" panose="020B0609070205080204" pitchFamily="49" charset="-128"/>
              <a:cs typeface="+mn-cs"/>
            </a:endParaRP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*ВДП со съёмным носителем с ответами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обучающихся</a:t>
            </a:r>
            <a:endParaRPr lang="ru-RU" sz="1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MS Gothic" panose="020B0609070205080204" pitchFamily="49" charset="-128"/>
              <a:cs typeface="+mn-cs"/>
            </a:endParaRPr>
          </a:p>
        </p:txBody>
      </p:sp>
      <p:sp>
        <p:nvSpPr>
          <p:cNvPr id="30" name="Rectangle 30"/>
          <p:cNvSpPr>
            <a:spLocks noChangeArrowheads="1"/>
          </p:cNvSpPr>
          <p:nvPr/>
        </p:nvSpPr>
        <p:spPr bwMode="auto">
          <a:xfrm>
            <a:off x="6786579" y="4667259"/>
            <a:ext cx="2206999" cy="1619093"/>
          </a:xfrm>
          <a:prstGeom prst="rect">
            <a:avLst/>
          </a:prstGeom>
          <a:solidFill>
            <a:srgbClr val="FFFFCC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ea typeface="MS Gothic" panose="020B0609070205080204" pitchFamily="49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800" b="1" i="1" dirty="0">
              <a:solidFill>
                <a:schemeClr val="accent2">
                  <a:lumMod val="50000"/>
                </a:schemeClr>
              </a:solidFill>
              <a:ea typeface="MS Gothic" panose="020B0609070205080204" pitchFamily="49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В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файл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в 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установленном 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порядке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MS Gothic" panose="020B0609070205080204" pitchFamily="49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ea typeface="MS Gothic" panose="020B0609070205080204" pitchFamily="49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a typeface="MS Gothic" panose="020B0609070205080204" pitchFamily="49" charset="-128"/>
                <a:cs typeface="+mn-cs"/>
              </a:rPr>
              <a:t> </a:t>
            </a:r>
          </a:p>
        </p:txBody>
      </p:sp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3742858" y="4632648"/>
            <a:ext cx="2987675" cy="2136453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2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Сформировать</a:t>
            </a:r>
            <a:endParaRPr lang="ru-RU" sz="2200" b="1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MS Gothic" panose="020B0609070205080204" pitchFamily="49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2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 пачку и приложить 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2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сопроводительный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2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 бланк ППЭ-9 </a:t>
            </a:r>
            <a:r>
              <a:rPr lang="ru-RU" sz="22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11-02</a:t>
            </a:r>
            <a:endParaRPr lang="ru-RU" sz="2400" dirty="0">
              <a:solidFill>
                <a:schemeClr val="accent2">
                  <a:lumMod val="50000"/>
                </a:schemeClr>
              </a:solidFill>
              <a:ea typeface="MS Gothic" panose="020B0609070205080204" pitchFamily="49" charset="-128"/>
              <a:cs typeface="+mn-cs"/>
            </a:endParaRPr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>
            <a:off x="5201831" y="3592970"/>
            <a:ext cx="8238" cy="902914"/>
          </a:xfrm>
          <a:prstGeom prst="line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ea typeface="MS Gothic" panose="020B0609070205080204" pitchFamily="49" charset="-128"/>
              <a:cs typeface="+mn-cs"/>
            </a:endParaRPr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>
            <a:off x="8009262" y="3465344"/>
            <a:ext cx="0" cy="1077293"/>
          </a:xfrm>
          <a:prstGeom prst="line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ea typeface="MS Gothic" panose="020B0609070205080204" pitchFamily="49" charset="-128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3" y="4857760"/>
            <a:ext cx="3322177" cy="1265067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4" name="Rectangle 30"/>
          <p:cNvSpPr>
            <a:spLocks noChangeArrowheads="1"/>
          </p:cNvSpPr>
          <p:nvPr/>
        </p:nvSpPr>
        <p:spPr bwMode="auto">
          <a:xfrm>
            <a:off x="500035" y="5810243"/>
            <a:ext cx="2687637" cy="1047757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panose="020B0609070205080204" pitchFamily="49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b="1" i="1" dirty="0">
                <a:solidFill>
                  <a:srgbClr val="C00000"/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В новый 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сейф-пакет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MS Gothic" panose="020B0609070205080204" pitchFamily="49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 smtClean="0">
                <a:solidFill>
                  <a:srgbClr val="000000"/>
                </a:solidFill>
                <a:ea typeface="MS Gothic" panose="020B0609070205080204" pitchFamily="49" charset="-128"/>
                <a:cs typeface="+mn-cs"/>
              </a:rPr>
              <a:t> </a:t>
            </a:r>
            <a:endParaRPr lang="ru-RU" sz="2400" dirty="0">
              <a:solidFill>
                <a:srgbClr val="000000"/>
              </a:solidFill>
              <a:ea typeface="MS Gothic" panose="020B0609070205080204" pitchFamily="49" charset="-128"/>
              <a:cs typeface="+mn-cs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807847" y="141475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ГВЭ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25" name="Line 6"/>
          <p:cNvSpPr>
            <a:spLocks noChangeShapeType="1"/>
          </p:cNvSpPr>
          <p:nvPr/>
        </p:nvSpPr>
        <p:spPr bwMode="auto">
          <a:xfrm>
            <a:off x="2771800" y="4247898"/>
            <a:ext cx="8238" cy="902914"/>
          </a:xfrm>
          <a:prstGeom prst="line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ea typeface="MS Gothic" panose="020B0609070205080204" pitchFamily="49" charset="-128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5940152" y="188640"/>
            <a:ext cx="2916324" cy="15841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Форма 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ППЭ-9 14-01 ОГЭ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5508104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204864"/>
            <a:ext cx="5508104" cy="122413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3429000"/>
            <a:ext cx="5832648" cy="8640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4293096"/>
            <a:ext cx="5832648" cy="23042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Text Box 7"/>
          <p:cNvSpPr txBox="1">
            <a:spLocks noChangeArrowheads="1"/>
          </p:cNvSpPr>
          <p:nvPr/>
        </p:nvSpPr>
        <p:spPr bwMode="auto">
          <a:xfrm>
            <a:off x="1271516" y="116632"/>
            <a:ext cx="6828876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80729"/>
            <a:ext cx="8991600" cy="50405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1" y="0"/>
            <a:ext cx="5402915" cy="6858000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5940152" y="0"/>
            <a:ext cx="3024336" cy="18722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Сопроводительный бланк к ЭМ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ППЭ-9 11-02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99592" y="44624"/>
            <a:ext cx="765917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Акт приемки-передачи экзаменационных материалов  </a:t>
            </a:r>
            <a:r>
              <a:rPr lang="ru-RU" sz="3200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(форма ППЭ-9 14-01 ОГЭ)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578710"/>
            <a:ext cx="9145016" cy="51626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07504" y="5301208"/>
            <a:ext cx="8928992" cy="72008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Рисунок 66561"/>
          <p:cNvPicPr>
            <a:picLocks noChangeAspect="1"/>
          </p:cNvPicPr>
          <p:nvPr/>
        </p:nvPicPr>
        <p:blipFill rotWithShape="1">
          <a:blip r:embed="rId3" cstate="print">
            <a:grayscl/>
          </a:blip>
          <a:srcRect l="12145" r="11094"/>
          <a:stretch>
            <a:fillRect/>
          </a:stretch>
        </p:blipFill>
        <p:spPr>
          <a:xfrm>
            <a:off x="7611134" y="2047490"/>
            <a:ext cx="1143000" cy="18135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6803" name="Picture 3" descr="http://xn--80aknbogldgd6m.www.plombas.ru/published/publicdata/WWWPLOMBASRUPLOMBAS/attachments/SC/products_pictures/kupit_safe-paketdd_en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181" y="1597304"/>
            <a:ext cx="1698625" cy="2498451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76804" name="TextBox 15"/>
          <p:cNvSpPr txBox="1">
            <a:spLocks noChangeArrowheads="1"/>
          </p:cNvSpPr>
          <p:nvPr/>
        </p:nvSpPr>
        <p:spPr bwMode="auto">
          <a:xfrm>
            <a:off x="301629" y="1145900"/>
            <a:ext cx="3222625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</a:rPr>
              <a:t>Новый сейф-пакет</a:t>
            </a:r>
          </a:p>
        </p:txBody>
      </p:sp>
      <p:pic>
        <p:nvPicPr>
          <p:cNvPr id="66572" name="Picture 12" descr="http://static7.depositphotos.com/1003082/756/i/450/depositphotos_7568780-Stack-of-Antique-Mail.jpg"/>
          <p:cNvPicPr>
            <a:picLocks noChangeAspect="1" noChangeArrowheads="1"/>
          </p:cNvPicPr>
          <p:nvPr/>
        </p:nvPicPr>
        <p:blipFill>
          <a:blip r:embed="rId5" cstate="print"/>
          <a:srcRect l="10279" t="27778" r="7487" b="16667"/>
          <a:stretch>
            <a:fillRect/>
          </a:stretch>
        </p:blipFill>
        <p:spPr bwMode="auto">
          <a:xfrm>
            <a:off x="468859" y="4507708"/>
            <a:ext cx="2453187" cy="1701261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softEdge rad="127000"/>
          </a:effectLst>
        </p:spPr>
      </p:pic>
      <p:sp>
        <p:nvSpPr>
          <p:cNvPr id="76806" name="TextBox 31"/>
          <p:cNvSpPr txBox="1">
            <a:spLocks noChangeArrowheads="1"/>
          </p:cNvSpPr>
          <p:nvPr/>
        </p:nvSpPr>
        <p:spPr bwMode="auto">
          <a:xfrm>
            <a:off x="450648" y="4036182"/>
            <a:ext cx="3020058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</a:rPr>
              <a:t>Упакованная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</a:rPr>
              <a:t>пачка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20155" y="3038080"/>
            <a:ext cx="1644333" cy="211534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</p:pic>
      <p:sp>
        <p:nvSpPr>
          <p:cNvPr id="76808" name="TextBox 6"/>
          <p:cNvSpPr txBox="1">
            <a:spLocks noChangeArrowheads="1"/>
          </p:cNvSpPr>
          <p:nvPr/>
        </p:nvSpPr>
        <p:spPr bwMode="auto">
          <a:xfrm>
            <a:off x="357158" y="5626893"/>
            <a:ext cx="4159024" cy="923330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2">
                <a:lumMod val="50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«</a:t>
            </a:r>
            <a:r>
              <a:rPr lang="ru-RU" sz="1800" b="1" dirty="0">
                <a:solidFill>
                  <a:srgbClr val="002060"/>
                </a:solidFill>
                <a:latin typeface="Cambria" panose="02040503050406030204" pitchFamily="18" charset="0"/>
              </a:rPr>
              <a:t>Сопроводительный бланк к экзаменационным материалам</a:t>
            </a:r>
            <a:r>
              <a:rPr lang="en-US" sz="18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ru-RU" sz="1800" b="1" dirty="0">
                <a:solidFill>
                  <a:srgbClr val="002060"/>
                </a:solidFill>
                <a:latin typeface="Cambria" panose="02040503050406030204" pitchFamily="18" charset="0"/>
              </a:rPr>
              <a:t>полученным из ППЭ» </a:t>
            </a:r>
            <a:r>
              <a:rPr lang="ru-RU" sz="1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(ППЭ-9 </a:t>
            </a:r>
            <a:r>
              <a:rPr lang="ru-RU" sz="1800" b="1" dirty="0">
                <a:solidFill>
                  <a:srgbClr val="FF0000"/>
                </a:solidFill>
                <a:latin typeface="Cambria" panose="02040503050406030204" pitchFamily="18" charset="0"/>
              </a:rPr>
              <a:t>11-02)</a:t>
            </a:r>
          </a:p>
        </p:txBody>
      </p:sp>
      <p:pic>
        <p:nvPicPr>
          <p:cNvPr id="76809" name="Picture 3" descr="http://xn--80aknbogldgd6m.www.plombas.ru/published/publicdata/WWWPLOMBASRUPLOMBAS/attachments/SC/products_pictures/kupit_safe-paketdd_en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3392" y="1524002"/>
            <a:ext cx="2570736" cy="4095764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cxnSp>
        <p:nvCxnSpPr>
          <p:cNvPr id="76812" name="Прямая со стрелкой 13"/>
          <p:cNvCxnSpPr>
            <a:cxnSpLocks noChangeShapeType="1"/>
          </p:cNvCxnSpPr>
          <p:nvPr/>
        </p:nvCxnSpPr>
        <p:spPr bwMode="auto">
          <a:xfrm>
            <a:off x="2362204" y="2362202"/>
            <a:ext cx="1103313" cy="458788"/>
          </a:xfrm>
          <a:prstGeom prst="straightConnector1">
            <a:avLst/>
          </a:prstGeom>
          <a:noFill/>
          <a:ln w="25400" algn="ctr">
            <a:solidFill>
              <a:srgbClr val="002060"/>
            </a:solidFill>
            <a:round/>
            <a:tailEnd type="triangle" w="med" len="med"/>
          </a:ln>
        </p:spPr>
      </p:cxnSp>
      <p:cxnSp>
        <p:nvCxnSpPr>
          <p:cNvPr id="76813" name="Прямая со стрелкой 31"/>
          <p:cNvCxnSpPr>
            <a:cxnSpLocks noChangeShapeType="1"/>
          </p:cNvCxnSpPr>
          <p:nvPr/>
        </p:nvCxnSpPr>
        <p:spPr bwMode="auto">
          <a:xfrm flipV="1">
            <a:off x="2497138" y="4119566"/>
            <a:ext cx="1033462" cy="776287"/>
          </a:xfrm>
          <a:prstGeom prst="straightConnector1">
            <a:avLst/>
          </a:prstGeom>
          <a:noFill/>
          <a:ln w="25400" algn="ctr">
            <a:solidFill>
              <a:srgbClr val="002060"/>
            </a:solidFill>
            <a:round/>
            <a:tailEnd type="triangle" w="med" len="med"/>
          </a:ln>
        </p:spPr>
      </p:cxnSp>
      <p:cxnSp>
        <p:nvCxnSpPr>
          <p:cNvPr id="76814" name="Прямая со стрелкой 32"/>
          <p:cNvCxnSpPr>
            <a:cxnSpLocks noChangeShapeType="1"/>
          </p:cNvCxnSpPr>
          <p:nvPr/>
        </p:nvCxnSpPr>
        <p:spPr bwMode="auto">
          <a:xfrm rot="10800000" flipV="1">
            <a:off x="6483208" y="2905117"/>
            <a:ext cx="1076325" cy="609600"/>
          </a:xfrm>
          <a:prstGeom prst="straightConnector1">
            <a:avLst/>
          </a:prstGeom>
          <a:noFill/>
          <a:ln w="25400" algn="ctr">
            <a:solidFill>
              <a:srgbClr val="002060"/>
            </a:solidFill>
            <a:round/>
            <a:tailEnd type="triangle" w="med" len="med"/>
          </a:ln>
        </p:spPr>
      </p:cxnSp>
      <p:sp>
        <p:nvSpPr>
          <p:cNvPr id="76817" name="TextBox 66562"/>
          <p:cNvSpPr txBox="1">
            <a:spLocks noChangeArrowheads="1"/>
          </p:cNvSpPr>
          <p:nvPr/>
        </p:nvSpPr>
        <p:spPr bwMode="auto">
          <a:xfrm>
            <a:off x="6726579" y="1150207"/>
            <a:ext cx="2237909" cy="14465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Файл  </a:t>
            </a: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</a:rPr>
              <a:t>с </a:t>
            </a: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документами </a:t>
            </a:r>
            <a:r>
              <a:rPr lang="ru-RU" sz="20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(с заполненными формами)</a:t>
            </a:r>
            <a:endParaRPr lang="ru-RU" sz="24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cxnSp>
        <p:nvCxnSpPr>
          <p:cNvPr id="76818" name="Прямая со стрелкой 21"/>
          <p:cNvCxnSpPr>
            <a:cxnSpLocks noChangeShapeType="1"/>
          </p:cNvCxnSpPr>
          <p:nvPr/>
        </p:nvCxnSpPr>
        <p:spPr bwMode="auto">
          <a:xfrm rot="16200000" flipV="1">
            <a:off x="1514477" y="5400676"/>
            <a:ext cx="876300" cy="514350"/>
          </a:xfrm>
          <a:prstGeom prst="straightConnector1">
            <a:avLst/>
          </a:prstGeom>
          <a:noFill/>
          <a:ln w="25400" algn="ctr">
            <a:solidFill>
              <a:srgbClr val="002060"/>
            </a:solidFill>
            <a:round/>
            <a:tailEnd type="arrow" w="med" len="med"/>
          </a:ln>
        </p:spPr>
      </p:cxnSp>
      <p:pic>
        <p:nvPicPr>
          <p:cNvPr id="97282" name="Picture 2" descr="http://www2.polosatiy.com.ua/upload/iblock/239/2398f34c0bfedf7e7ae4dfd8c114d598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638800" y="1066801"/>
            <a:ext cx="396875" cy="407779"/>
          </a:xfrm>
          <a:prstGeom prst="rect">
            <a:avLst/>
          </a:prstGeom>
          <a:noFill/>
          <a:effectLst>
            <a:softEdge rad="31750"/>
          </a:effectLst>
        </p:spPr>
      </p:pic>
      <p:cxnSp>
        <p:nvCxnSpPr>
          <p:cNvPr id="76820" name="Прямая со стрелкой 13"/>
          <p:cNvCxnSpPr>
            <a:cxnSpLocks noChangeShapeType="1"/>
          </p:cNvCxnSpPr>
          <p:nvPr/>
        </p:nvCxnSpPr>
        <p:spPr bwMode="auto">
          <a:xfrm rot="10800000" flipV="1">
            <a:off x="5181600" y="1270000"/>
            <a:ext cx="457200" cy="203200"/>
          </a:xfrm>
          <a:prstGeom prst="straightConnector1">
            <a:avLst/>
          </a:prstGeom>
          <a:noFill/>
          <a:ln w="25400" algn="ctr">
            <a:solidFill>
              <a:srgbClr val="002060"/>
            </a:solidFill>
            <a:round/>
            <a:tailEnd type="triangle" w="med" len="med"/>
          </a:ln>
        </p:spPr>
      </p:cxnSp>
      <p:pic>
        <p:nvPicPr>
          <p:cNvPr id="76821" name="Picture 12"/>
          <p:cNvPicPr>
            <a:picLocks noChangeAspect="1" noChangeArrowheads="1"/>
          </p:cNvPicPr>
          <p:nvPr/>
        </p:nvPicPr>
        <p:blipFill>
          <a:blip r:embed="rId8" cstate="print"/>
          <a:srcRect l="18750" t="31480" r="18750" b="37038"/>
          <a:stretch>
            <a:fillRect/>
          </a:stretch>
        </p:blipFill>
        <p:spPr bwMode="gray">
          <a:xfrm>
            <a:off x="3857621" y="3333749"/>
            <a:ext cx="2265363" cy="1524011"/>
          </a:xfrm>
          <a:prstGeom prst="rect">
            <a:avLst/>
          </a:prstGeom>
          <a:noFill/>
          <a:ln w="25400" algn="ctr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76822" name="Picture 23"/>
          <p:cNvPicPr>
            <a:picLocks noChangeAspect="1" noChangeArrowheads="1"/>
          </p:cNvPicPr>
          <p:nvPr/>
        </p:nvPicPr>
        <p:blipFill>
          <a:blip r:embed="rId9" cstate="print"/>
          <a:srcRect l="15971" t="25000" r="15279" b="39815"/>
          <a:stretch>
            <a:fillRect/>
          </a:stretch>
        </p:blipFill>
        <p:spPr bwMode="gray">
          <a:xfrm>
            <a:off x="642910" y="2381243"/>
            <a:ext cx="1643090" cy="1047749"/>
          </a:xfrm>
          <a:prstGeom prst="rect">
            <a:avLst/>
          </a:prstGeom>
          <a:noFill/>
          <a:ln w="25400" algn="ctr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971600" y="3898"/>
            <a:ext cx="8172400" cy="950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Упаковка экзаменационных материалов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62755" y="5903892"/>
            <a:ext cx="3974186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C00000"/>
                </a:solidFill>
              </a:rPr>
              <a:t>Оставшиеся пустые формы перевязать шпагатом (на последнем экзамене в ППЭ)</a:t>
            </a:r>
            <a:endParaRPr lang="ru-RU" sz="1800" b="1" dirty="0">
              <a:solidFill>
                <a:srgbClr val="C00000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7452320" y="5903892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 flipV="1">
            <a:off x="6483208" y="4857760"/>
            <a:ext cx="1127926" cy="947504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" name="Text Box 3"/>
          <p:cNvSpPr txBox="1">
            <a:spLocks noChangeArrowheads="1"/>
          </p:cNvSpPr>
          <p:nvPr/>
        </p:nvSpPr>
        <p:spPr bwMode="auto">
          <a:xfrm>
            <a:off x="468315" y="714377"/>
            <a:ext cx="8675687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2800" b="1" i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77" y="141991"/>
            <a:ext cx="8964488" cy="645536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915" y="216000"/>
            <a:ext cx="836412" cy="82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Рисунок 9" descr="Запрет-пользования-телефонам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96998" y="3284984"/>
            <a:ext cx="854719" cy="8259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5400000">
            <a:off x="5770875" y="2389832"/>
            <a:ext cx="57606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/>
              <a:t>1 Б</a:t>
            </a:r>
            <a:endParaRPr lang="ru-RU" sz="1800" b="1" dirty="0"/>
          </a:p>
        </p:txBody>
      </p:sp>
      <p:sp>
        <p:nvSpPr>
          <p:cNvPr id="13" name="TextBox 12"/>
          <p:cNvSpPr txBox="1"/>
          <p:nvPr/>
        </p:nvSpPr>
        <p:spPr>
          <a:xfrm rot="5400000">
            <a:off x="5770875" y="3509040"/>
            <a:ext cx="57606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/>
              <a:t>1 В</a:t>
            </a:r>
            <a:endParaRPr lang="ru-RU" sz="1800" b="1" dirty="0"/>
          </a:p>
        </p:txBody>
      </p:sp>
      <p:sp>
        <p:nvSpPr>
          <p:cNvPr id="14" name="TextBox 13"/>
          <p:cNvSpPr txBox="1"/>
          <p:nvPr/>
        </p:nvSpPr>
        <p:spPr>
          <a:xfrm rot="5400000">
            <a:off x="4674304" y="1186936"/>
            <a:ext cx="57606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/>
              <a:t>2</a:t>
            </a:r>
            <a:r>
              <a:rPr lang="ru-RU" sz="1800" b="1" dirty="0" smtClean="0"/>
              <a:t> А</a:t>
            </a:r>
            <a:endParaRPr lang="ru-RU" sz="1800" b="1" dirty="0"/>
          </a:p>
        </p:txBody>
      </p:sp>
      <p:sp>
        <p:nvSpPr>
          <p:cNvPr id="15" name="TextBox 14"/>
          <p:cNvSpPr txBox="1"/>
          <p:nvPr/>
        </p:nvSpPr>
        <p:spPr>
          <a:xfrm rot="5400000">
            <a:off x="4670467" y="2308230"/>
            <a:ext cx="57606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/>
              <a:t>2</a:t>
            </a:r>
            <a:r>
              <a:rPr lang="ru-RU" sz="1800" b="1" dirty="0" smtClean="0"/>
              <a:t> Б</a:t>
            </a:r>
            <a:endParaRPr lang="ru-RU" sz="1800" b="1" dirty="0"/>
          </a:p>
        </p:txBody>
      </p:sp>
      <p:sp>
        <p:nvSpPr>
          <p:cNvPr id="19" name="TextBox 18"/>
          <p:cNvSpPr txBox="1"/>
          <p:nvPr/>
        </p:nvSpPr>
        <p:spPr>
          <a:xfrm rot="5400000">
            <a:off x="4670467" y="3473037"/>
            <a:ext cx="57606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/>
              <a:t>2 В</a:t>
            </a:r>
            <a:endParaRPr lang="ru-RU" sz="1800" b="1" dirty="0"/>
          </a:p>
        </p:txBody>
      </p:sp>
      <p:sp>
        <p:nvSpPr>
          <p:cNvPr id="20" name="TextBox 19"/>
          <p:cNvSpPr txBox="1"/>
          <p:nvPr/>
        </p:nvSpPr>
        <p:spPr>
          <a:xfrm rot="5400000">
            <a:off x="3460522" y="1186936"/>
            <a:ext cx="57606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/>
              <a:t>3 А</a:t>
            </a:r>
            <a:endParaRPr lang="ru-RU" sz="1800" b="1" dirty="0"/>
          </a:p>
        </p:txBody>
      </p:sp>
      <p:sp>
        <p:nvSpPr>
          <p:cNvPr id="21" name="TextBox 20"/>
          <p:cNvSpPr txBox="1"/>
          <p:nvPr/>
        </p:nvSpPr>
        <p:spPr>
          <a:xfrm rot="5400000">
            <a:off x="3460522" y="2389832"/>
            <a:ext cx="57606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/>
              <a:t>3</a:t>
            </a:r>
            <a:r>
              <a:rPr lang="ru-RU" sz="1800" b="1" dirty="0" smtClean="0"/>
              <a:t> Б</a:t>
            </a:r>
            <a:endParaRPr lang="ru-RU" sz="1800" b="1" dirty="0"/>
          </a:p>
        </p:txBody>
      </p:sp>
      <p:sp>
        <p:nvSpPr>
          <p:cNvPr id="22" name="TextBox 21"/>
          <p:cNvSpPr txBox="1"/>
          <p:nvPr/>
        </p:nvSpPr>
        <p:spPr>
          <a:xfrm rot="5400000">
            <a:off x="3460523" y="3513409"/>
            <a:ext cx="57606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/>
              <a:t>3  В</a:t>
            </a:r>
            <a:endParaRPr lang="ru-RU" sz="1800" b="1" dirty="0"/>
          </a:p>
        </p:txBody>
      </p:sp>
      <p:sp>
        <p:nvSpPr>
          <p:cNvPr id="17" name="TextBox 16"/>
          <p:cNvSpPr txBox="1"/>
          <p:nvPr/>
        </p:nvSpPr>
        <p:spPr>
          <a:xfrm rot="5400000">
            <a:off x="2308394" y="1186936"/>
            <a:ext cx="57606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/>
              <a:t>4</a:t>
            </a:r>
            <a:r>
              <a:rPr lang="ru-RU" sz="1800" b="1" dirty="0" smtClean="0"/>
              <a:t> А</a:t>
            </a:r>
            <a:endParaRPr lang="ru-RU" sz="1800" b="1" dirty="0"/>
          </a:p>
        </p:txBody>
      </p:sp>
      <p:sp>
        <p:nvSpPr>
          <p:cNvPr id="18" name="TextBox 17"/>
          <p:cNvSpPr txBox="1"/>
          <p:nvPr/>
        </p:nvSpPr>
        <p:spPr>
          <a:xfrm rot="5400000">
            <a:off x="1156266" y="1186936"/>
            <a:ext cx="57606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/>
              <a:t>5</a:t>
            </a:r>
            <a:r>
              <a:rPr lang="ru-RU" sz="1800" b="1" dirty="0" smtClean="0"/>
              <a:t> А</a:t>
            </a:r>
            <a:endParaRPr lang="ru-RU" sz="1800" b="1" dirty="0"/>
          </a:p>
        </p:txBody>
      </p:sp>
      <p:sp>
        <p:nvSpPr>
          <p:cNvPr id="24" name="TextBox 23"/>
          <p:cNvSpPr txBox="1"/>
          <p:nvPr/>
        </p:nvSpPr>
        <p:spPr>
          <a:xfrm rot="5400000">
            <a:off x="2279400" y="2389832"/>
            <a:ext cx="57606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/>
              <a:t>4</a:t>
            </a:r>
            <a:r>
              <a:rPr lang="ru-RU" sz="1800" b="1" dirty="0" smtClean="0"/>
              <a:t> Б</a:t>
            </a:r>
            <a:endParaRPr lang="ru-RU" sz="1800" b="1" dirty="0"/>
          </a:p>
        </p:txBody>
      </p:sp>
      <p:sp>
        <p:nvSpPr>
          <p:cNvPr id="25" name="TextBox 24"/>
          <p:cNvSpPr txBox="1"/>
          <p:nvPr/>
        </p:nvSpPr>
        <p:spPr>
          <a:xfrm rot="5400000">
            <a:off x="1156266" y="2389832"/>
            <a:ext cx="57606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/>
              <a:t>5 Б</a:t>
            </a:r>
            <a:endParaRPr lang="ru-RU" sz="1800" b="1" dirty="0"/>
          </a:p>
        </p:txBody>
      </p:sp>
      <p:sp>
        <p:nvSpPr>
          <p:cNvPr id="26" name="TextBox 25"/>
          <p:cNvSpPr txBox="1"/>
          <p:nvPr/>
        </p:nvSpPr>
        <p:spPr>
          <a:xfrm rot="5400000">
            <a:off x="1156266" y="3540550"/>
            <a:ext cx="57606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/>
              <a:t>5  В</a:t>
            </a:r>
            <a:endParaRPr lang="ru-RU" sz="1800" b="1" dirty="0"/>
          </a:p>
        </p:txBody>
      </p:sp>
      <p:sp>
        <p:nvSpPr>
          <p:cNvPr id="27" name="TextBox 26"/>
          <p:cNvSpPr txBox="1"/>
          <p:nvPr/>
        </p:nvSpPr>
        <p:spPr>
          <a:xfrm rot="5400000">
            <a:off x="2260112" y="3540549"/>
            <a:ext cx="57606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/>
              <a:t>4</a:t>
            </a:r>
            <a:r>
              <a:rPr lang="ru-RU" sz="1800" b="1" dirty="0" smtClean="0"/>
              <a:t>  В</a:t>
            </a:r>
            <a:endParaRPr lang="ru-RU" sz="18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63688" y="1484784"/>
            <a:ext cx="6048672" cy="38164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проведения ГИА-9 для участников экзамена с ОВЗ, участников детей- инвалидов и инвалидов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1403647" y="116632"/>
            <a:ext cx="7761325" cy="69585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Особые категории участников экзаменов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1986" y="1244757"/>
            <a:ext cx="1995773" cy="6000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Участники с ОВЗ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04301" y="1244757"/>
            <a:ext cx="1995773" cy="6000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Дети-инвалиды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36481" y="1244760"/>
            <a:ext cx="1995773" cy="7680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Обучающиеся </a:t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на дому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9" name="Правая фигурная скобка 8"/>
          <p:cNvSpPr/>
          <p:nvPr/>
        </p:nvSpPr>
        <p:spPr>
          <a:xfrm rot="5400000">
            <a:off x="2267751" y="1100751"/>
            <a:ext cx="336036" cy="1824203"/>
          </a:xfrm>
          <a:prstGeom prst="rightBrace">
            <a:avLst>
              <a:gd name="adj1" fmla="val 36552"/>
              <a:gd name="adj2" fmla="val 50000"/>
            </a:avLst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763688" y="2233344"/>
            <a:ext cx="1219533" cy="42757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394C5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ctr"/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ГВЭ</a:t>
            </a:r>
          </a:p>
        </p:txBody>
      </p:sp>
      <p:sp>
        <p:nvSpPr>
          <p:cNvPr id="13" name="Овал 12"/>
          <p:cNvSpPr/>
          <p:nvPr/>
        </p:nvSpPr>
        <p:spPr>
          <a:xfrm>
            <a:off x="3291408" y="2204864"/>
            <a:ext cx="2556284" cy="9121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Условия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971600" y="3429001"/>
            <a:ext cx="3597950" cy="110412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Общие условия проведения экзамена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736480" y="3429000"/>
            <a:ext cx="3651943" cy="110412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Специальные условия экзамена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 rot="1500000">
            <a:off x="3493159" y="2966241"/>
            <a:ext cx="270030" cy="456051"/>
          </a:xfrm>
          <a:prstGeom prst="downArrow">
            <a:avLst/>
          </a:prstGeom>
          <a:solidFill>
            <a:srgbClr val="00206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20100000" flipH="1">
            <a:off x="5516609" y="2966241"/>
            <a:ext cx="270030" cy="456051"/>
          </a:xfrm>
          <a:prstGeom prst="downArrow">
            <a:avLst/>
          </a:prstGeom>
          <a:solidFill>
            <a:srgbClr val="00206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67544" y="4677140"/>
            <a:ext cx="4066002" cy="21975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ctr"/>
          <a:lstStyle/>
          <a:p>
            <a:pPr marL="285750" indent="-28575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ГВЭ в устной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форме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Обеспечение беспрепятственного доступа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Увеличение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продолжительности экзамена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Организация питания и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перерывов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677562" y="4677139"/>
            <a:ext cx="4214918" cy="21975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ctr"/>
          <a:lstStyle/>
          <a:p>
            <a:pPr marL="285750" indent="-28575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Ассистенты 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Технические средства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Выполнение работы на компьютере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Условия для отдельных категорий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896708" y="1124744"/>
            <a:ext cx="2247292" cy="10801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Обучающиеся </a:t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 мед. организациях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1043608" y="293954"/>
            <a:ext cx="7848884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/>
            <a:r>
              <a:rPr lang="ru-RU" altLang="ru-RU" sz="3200" b="1" kern="0" dirty="0" smtClean="0">
                <a:solidFill>
                  <a:srgbClr val="2D2DB9">
                    <a:lumMod val="75000"/>
                  </a:srgbClr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Специальные условия </a:t>
            </a:r>
          </a:p>
          <a:p>
            <a:pPr algn="ctr" eaLnBrk="1" hangingPunct="1"/>
            <a:r>
              <a:rPr lang="ru-RU" altLang="ru-RU" sz="2800" b="1" kern="0" dirty="0" smtClean="0">
                <a:solidFill>
                  <a:srgbClr val="C00000"/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присутствие ассистентов</a:t>
            </a:r>
            <a:endParaRPr lang="ru-RU" sz="28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9" y="1628800"/>
            <a:ext cx="3672408" cy="45365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ctr"/>
          <a:lstStyle/>
          <a:p>
            <a:pPr>
              <a:buClr>
                <a:srgbClr val="2D2DB9">
                  <a:lumMod val="75000"/>
                </a:srgbClr>
              </a:buClr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Ассистентом может быть:</a:t>
            </a:r>
          </a:p>
          <a:p>
            <a:pPr marL="342900" indent="-342900">
              <a:buClr>
                <a:srgbClr val="2D2DB9">
                  <a:lumMod val="75000"/>
                </a:srgbClr>
              </a:buClr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работник ОО</a:t>
            </a:r>
          </a:p>
          <a:p>
            <a:pPr marL="342900" indent="-342900">
              <a:buClr>
                <a:srgbClr val="2D2DB9">
                  <a:lumMod val="75000"/>
                </a:srgbClr>
              </a:buClr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социальный работник</a:t>
            </a:r>
          </a:p>
          <a:p>
            <a:pPr marL="342900" indent="-342900">
              <a:buClr>
                <a:srgbClr val="2D2DB9">
                  <a:lumMod val="75000"/>
                </a:srgbClr>
              </a:buClr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 исключительных случаях – родитель (законный представитель) участника экзамена</a:t>
            </a:r>
          </a:p>
          <a:p>
            <a:pPr marL="342900" indent="-342900">
              <a:buClr>
                <a:srgbClr val="2D2DB9">
                  <a:lumMod val="75000"/>
                </a:srgbClr>
              </a:buClr>
              <a:buFont typeface="Wingdings" panose="05000000000000000000" pitchFamily="2" charset="2"/>
              <a:buChar char="ü"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20073" y="1484784"/>
            <a:ext cx="3816424" cy="49685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ctr"/>
          <a:lstStyle/>
          <a:p>
            <a:pPr>
              <a:buClr>
                <a:srgbClr val="2D2DB9">
                  <a:lumMod val="75000"/>
                </a:srgbClr>
              </a:buClr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Ассистентом не может быть:</a:t>
            </a:r>
          </a:p>
          <a:p>
            <a:pPr marL="342900" indent="-342900">
              <a:buClr>
                <a:srgbClr val="2D2DB9">
                  <a:lumMod val="75000"/>
                </a:srgbClr>
              </a:buClr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учитель-предметник при проведении экзамена по данному учебному предмету</a:t>
            </a:r>
          </a:p>
          <a:p>
            <a:pPr marL="342900" indent="-342900">
              <a:buClr>
                <a:srgbClr val="2D2DB9">
                  <a:lumMod val="75000"/>
                </a:srgbClr>
              </a:buClr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педагогический работник,  являющийся учителем участников экзамена</a:t>
            </a:r>
          </a:p>
          <a:p>
            <a:pPr marL="342900" indent="-342900">
              <a:buClr>
                <a:srgbClr val="2D2DB9">
                  <a:lumMod val="75000"/>
                </a:srgbClr>
              </a:buClr>
              <a:buFont typeface="Wingdings" panose="05000000000000000000" pitchFamily="2" charset="2"/>
              <a:buChar char="ü"/>
            </a:pPr>
            <a:endParaRPr lang="ru-RU" sz="26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9" name="Picture 5" descr="https://img11.postila.ru/data/d8/ec/fe/6d/d8ecfe6d52a56c5d98d4d1ddbd7a4d5c43004e5f734bc9187f9f7ab585b1618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06615"/>
            <a:ext cx="2232247" cy="253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611560" y="116632"/>
            <a:ext cx="842493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/>
            <a:r>
              <a:rPr lang="ru-RU" altLang="ru-RU" sz="32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Функции ассистентов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56" y="1273758"/>
            <a:ext cx="8424936" cy="48333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ctr"/>
          <a:lstStyle/>
          <a:p>
            <a:pPr marL="342900" indent="-3429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Сопровождение участника экзамена в ППЭ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Техническая помощь в части передвижения по ППЭ, ориентация и получении информации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Помощь в обеспечении коммуникации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Помощь в использовании технических средств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Помощь в ведении записей, чтении заданий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Техническая помощь при выполнении письменной экзаменационной работы на компьютере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Вызов медперсонала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526917" y="116632"/>
            <a:ext cx="8424935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/>
            <a:r>
              <a:rPr lang="ru-RU" altLang="ru-RU" sz="32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Специальные условия:</a:t>
            </a:r>
          </a:p>
          <a:p>
            <a:pPr algn="ctr" eaLnBrk="1" hangingPunct="1"/>
            <a:r>
              <a:rPr lang="ru-RU" altLang="ru-RU" sz="32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 выполнение письменной экзаменационной работы на компьютере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11314" y="1893737"/>
            <a:ext cx="5318958" cy="12001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ctr"/>
          <a:lstStyle/>
          <a:p>
            <a:pPr>
              <a:buClr>
                <a:srgbClr val="2D2DB9">
                  <a:lumMod val="75000"/>
                </a:srgbClr>
              </a:buClr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Компьютер должен быть без выхода в сеть Интернет»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17" y="3087379"/>
            <a:ext cx="2232248" cy="1848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24345" y="5013176"/>
            <a:ext cx="4176464" cy="153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/>
            <a:r>
              <a:rPr lang="ru-RU" altLang="ru-RU" sz="2600" b="1" kern="0" dirty="0" smtClean="0">
                <a:solidFill>
                  <a:srgbClr val="C00000"/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Специальные условия:</a:t>
            </a:r>
            <a:endParaRPr lang="ru-RU" sz="26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43808" y="3212976"/>
            <a:ext cx="5318958" cy="12001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ctr"/>
          <a:lstStyle/>
          <a:p>
            <a:pPr>
              <a:buClr>
                <a:srgbClr val="2D2DB9">
                  <a:lumMod val="75000"/>
                </a:srgbClr>
              </a:buClr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Принтер для распечатывания листов с ответами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11960" y="5181647"/>
            <a:ext cx="4739892" cy="12001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ctr"/>
          <a:lstStyle/>
          <a:p>
            <a:pPr>
              <a:buClr>
                <a:srgbClr val="2D2DB9">
                  <a:lumMod val="75000"/>
                </a:srgbClr>
              </a:buClr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Отдельная аудитория в ППЭ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9" name="Picture 2" descr="http://www.veryicon.com/icon/png/Folder/Vista%20Style/My%20comput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2"/>
          <a:stretch>
            <a:fillRect/>
          </a:stretch>
        </p:blipFill>
        <p:spPr bwMode="auto">
          <a:xfrm>
            <a:off x="592695" y="1765648"/>
            <a:ext cx="2200348" cy="204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62263" y="1488441"/>
            <a:ext cx="6048672" cy="38164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altLang="ru-RU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Специальные условия:</a:t>
            </a:r>
          </a:p>
          <a:p>
            <a:pPr algn="ctr" eaLnBrk="1" hangingPunct="1"/>
            <a:r>
              <a:rPr lang="ru-RU" altLang="ru-RU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проведение экзаменов в зависимости от категории нозологической группы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6" name="Text Box 6"/>
          <p:cNvSpPr txBox="1">
            <a:spLocks noChangeArrowheads="1"/>
          </p:cNvSpPr>
          <p:nvPr/>
        </p:nvSpPr>
        <p:spPr bwMode="auto">
          <a:xfrm>
            <a:off x="1259632" y="261247"/>
            <a:ext cx="7515176" cy="1079521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+mn-cs"/>
              </a:rPr>
              <a:t>Специальные условия для слепых участников экзамена</a:t>
            </a:r>
          </a:p>
        </p:txBody>
      </p:sp>
      <p:sp>
        <p:nvSpPr>
          <p:cNvPr id="46085" name="Text Box 8"/>
          <p:cNvSpPr txBox="1">
            <a:spLocks noChangeArrowheads="1"/>
          </p:cNvSpPr>
          <p:nvPr/>
        </p:nvSpPr>
        <p:spPr bwMode="auto">
          <a:xfrm>
            <a:off x="251529" y="1700815"/>
            <a:ext cx="6192679" cy="45466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342900" indent="-342900" algn="just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Оформление ЭМ рельефно-точечным шрифтом Брайля  или в виде электронного документа, доступного с помощью компьютера</a:t>
            </a:r>
          </a:p>
          <a:p>
            <a:pPr marL="342900" indent="-342900" algn="just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Выполнение экзаменационной работы рельефно-точечным шрифтом Брайля или на компьютере</a:t>
            </a:r>
          </a:p>
          <a:p>
            <a:pPr marL="342900" indent="-342900" algn="just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Обеспечение достаточным количеством принадлежностей  для оформления ответов шрифтом Брайля, компьютером</a:t>
            </a:r>
            <a:endParaRPr lang="ru-RU" sz="26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4301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048" y="1713278"/>
            <a:ext cx="2587963" cy="391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" name="Замещающее содержимое 1"/>
          <p:cNvGraphicFramePr>
            <a:graphicFrameLocks noGrp="1"/>
          </p:cNvGraphicFramePr>
          <p:nvPr>
            <p:ph idx="1"/>
          </p:nvPr>
        </p:nvGraphicFramePr>
        <p:xfrm>
          <a:off x="6602730" y="3780790"/>
          <a:ext cx="2495550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r:id="rId5" imgW="2495550" imgH="1847850" progId="Paint.Picture">
                  <p:embed/>
                </p:oleObj>
              </mc:Choice>
              <mc:Fallback>
                <p:oleObj r:id="rId5" imgW="2495550" imgH="1847850" progId="Paint.Picture">
                  <p:embed/>
                  <p:pic>
                    <p:nvPicPr>
                      <p:cNvPr id="0" name="Изображение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02730" y="3780790"/>
                        <a:ext cx="2495550" cy="186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4" name="Text Box 6"/>
          <p:cNvSpPr txBox="1">
            <a:spLocks noChangeArrowheads="1"/>
          </p:cNvSpPr>
          <p:nvPr/>
        </p:nvSpPr>
        <p:spPr bwMode="auto">
          <a:xfrm>
            <a:off x="1115616" y="188640"/>
            <a:ext cx="7884368" cy="879475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+mn-cs"/>
              </a:rPr>
              <a:t>Специальные условия для слабовидящих участников</a:t>
            </a:r>
          </a:p>
        </p:txBody>
      </p:sp>
      <p:sp>
        <p:nvSpPr>
          <p:cNvPr id="48132" name="Text Box 7"/>
          <p:cNvSpPr txBox="1">
            <a:spLocks noChangeArrowheads="1"/>
          </p:cNvSpPr>
          <p:nvPr/>
        </p:nvSpPr>
        <p:spPr bwMode="auto">
          <a:xfrm>
            <a:off x="251520" y="1638280"/>
            <a:ext cx="5391448" cy="35925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Предоставление масштабированных ЭМ 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Обеспечение аудиторий увеличительными устройствами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Индивидуальное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равномерное освещение не менее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300 люкс</a:t>
            </a:r>
          </a:p>
        </p:txBody>
      </p:sp>
      <p:pic>
        <p:nvPicPr>
          <p:cNvPr id="44039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205" y="1522166"/>
            <a:ext cx="2049463" cy="296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" name="Замещающее содержимое 1"/>
          <p:cNvGraphicFramePr>
            <a:graphicFrameLocks noGrp="1"/>
          </p:cNvGraphicFramePr>
          <p:nvPr>
            <p:ph idx="1"/>
          </p:nvPr>
        </p:nvGraphicFramePr>
        <p:xfrm>
          <a:off x="5652135" y="4293235"/>
          <a:ext cx="3450590" cy="2244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r:id="rId5" imgW="2105025" imgH="1600200" progId="Paint.Picture">
                  <p:embed/>
                </p:oleObj>
              </mc:Choice>
              <mc:Fallback>
                <p:oleObj r:id="rId5" imgW="2105025" imgH="1600200" progId="Paint.Picture">
                  <p:embed/>
                  <p:pic>
                    <p:nvPicPr>
                      <p:cNvPr id="0" name="Изображение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52135" y="4293235"/>
                        <a:ext cx="3450590" cy="2244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8" name="Text Box 6"/>
          <p:cNvSpPr txBox="1">
            <a:spLocks noChangeArrowheads="1"/>
          </p:cNvSpPr>
          <p:nvPr/>
        </p:nvSpPr>
        <p:spPr bwMode="auto">
          <a:xfrm>
            <a:off x="1134002" y="116632"/>
            <a:ext cx="7537322" cy="1512168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+mn-cs"/>
              </a:rPr>
              <a:t>Специальные условия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+mn-cs"/>
              </a:rPr>
              <a:t> для глухих и слабослышащих участников</a:t>
            </a:r>
          </a:p>
        </p:txBody>
      </p:sp>
      <p:sp>
        <p:nvSpPr>
          <p:cNvPr id="49156" name="Text Box 7"/>
          <p:cNvSpPr txBox="1">
            <a:spLocks noChangeArrowheads="1"/>
          </p:cNvSpPr>
          <p:nvPr/>
        </p:nvSpPr>
        <p:spPr bwMode="auto">
          <a:xfrm>
            <a:off x="395536" y="1659815"/>
            <a:ext cx="8053046" cy="35925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Оборудование аудитории звукоусиливающей аппаратурой (для слабослышащих участников)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Выдача правил по заполнению бланков ответов в печатном виде  на бумажном носителе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Привлечение при необходимости ассистента-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сурдопереводчика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2" name="Замещающее содержимое 1"/>
          <p:cNvGraphicFramePr>
            <a:graphicFrameLocks noGrp="1"/>
          </p:cNvGraphicFramePr>
          <p:nvPr>
            <p:ph idx="1"/>
          </p:nvPr>
        </p:nvGraphicFramePr>
        <p:xfrm>
          <a:off x="5710555" y="4791710"/>
          <a:ext cx="3218180" cy="2037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r:id="rId4" imgW="2914650" imgH="1885950" progId="Paint.Picture">
                  <p:embed/>
                </p:oleObj>
              </mc:Choice>
              <mc:Fallback>
                <p:oleObj r:id="rId4" imgW="2914650" imgH="1885950" progId="Paint.Picture">
                  <p:embed/>
                  <p:pic>
                    <p:nvPicPr>
                      <p:cNvPr id="0" name="Изображение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10555" y="4791710"/>
                        <a:ext cx="3218180" cy="2037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8" name="Text Box 6"/>
          <p:cNvSpPr txBox="1">
            <a:spLocks noChangeArrowheads="1"/>
          </p:cNvSpPr>
          <p:nvPr/>
        </p:nvSpPr>
        <p:spPr bwMode="auto">
          <a:xfrm>
            <a:off x="1115616" y="2783"/>
            <a:ext cx="7860850" cy="1337985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+mn-cs"/>
              </a:rPr>
              <a:t>Специальные условия: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+mn-cs"/>
              </a:rPr>
              <a:t> организация ППЭ на дому,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+mn-cs"/>
              </a:rPr>
              <a:t>в медицинской организации</a:t>
            </a:r>
          </a:p>
        </p:txBody>
      </p:sp>
      <p:sp>
        <p:nvSpPr>
          <p:cNvPr id="49156" name="Text Box 7"/>
          <p:cNvSpPr txBox="1">
            <a:spLocks noChangeArrowheads="1"/>
          </p:cNvSpPr>
          <p:nvPr/>
        </p:nvSpPr>
        <p:spPr bwMode="auto">
          <a:xfrm>
            <a:off x="467971" y="4364856"/>
            <a:ext cx="8436914" cy="19920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 ППЭ на дому, в медицинской организации должны присутствовать:</a:t>
            </a:r>
          </a:p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Член ГЭК</a:t>
            </a:r>
          </a:p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Руководитель ППЭ</a:t>
            </a:r>
          </a:p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Организатор или технический специалист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" name="Овал 4"/>
          <p:cNvSpPr/>
          <p:nvPr/>
        </p:nvSpPr>
        <p:spPr bwMode="auto">
          <a:xfrm>
            <a:off x="612406" y="1773178"/>
            <a:ext cx="8183604" cy="24482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         Основанием </a:t>
            </a: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</a:rPr>
              <a:t>является:</a:t>
            </a:r>
          </a:p>
          <a:p>
            <a:pPr marL="457200" indent="-4572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ru-RU" sz="23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Заключение </a:t>
            </a: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медицинской организации</a:t>
            </a:r>
          </a:p>
          <a:p>
            <a:pPr marL="457200" indent="-4572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Заключение </a:t>
            </a:r>
            <a:r>
              <a:rPr lang="ru-RU" sz="23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ПМПК с соответствующими </a:t>
            </a: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рекомендациями</a:t>
            </a:r>
            <a:endParaRPr lang="ru-RU" sz="23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/>
          <p:nvPr/>
        </p:nvGraphicFramePr>
        <p:xfrm>
          <a:off x="5345430" y="4743450"/>
          <a:ext cx="3662045" cy="2106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r:id="rId4" imgW="2705100" imgH="1619250" progId="Paint.Picture">
                  <p:embed/>
                </p:oleObj>
              </mc:Choice>
              <mc:Fallback>
                <p:oleObj r:id="rId4" imgW="2705100" imgH="1619250" progId="Paint.Picture">
                  <p:embed/>
                  <p:pic>
                    <p:nvPicPr>
                      <p:cNvPr id="0" name="Изображение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45430" y="4743450"/>
                        <a:ext cx="3662045" cy="2106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395536" y="1203583"/>
            <a:ext cx="8450462" cy="35925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каждой аудитории должны быть:</a:t>
            </a:r>
          </a:p>
          <a:p>
            <a:pPr marL="342900" indent="-3429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часы (время должно быть синхронизировано)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канцелярские принадлежности (ножницы, ручки)</a:t>
            </a:r>
          </a:p>
          <a:p>
            <a:pPr marL="342900" indent="-3429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информация о недопустимости наличия при себе средств связи</a:t>
            </a:r>
          </a:p>
          <a:p>
            <a:pPr marL="342900" indent="-3429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закрыты стенды, плакаты со справочной информацией</a:t>
            </a:r>
          </a:p>
        </p:txBody>
      </p:sp>
      <p:pic>
        <p:nvPicPr>
          <p:cNvPr id="1331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47076">
            <a:off x="3752130" y="4627195"/>
            <a:ext cx="141605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1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5158439"/>
            <a:ext cx="1484511" cy="146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70" name="Text Box 3"/>
          <p:cNvSpPr txBox="1">
            <a:spLocks noChangeArrowheads="1"/>
          </p:cNvSpPr>
          <p:nvPr/>
        </p:nvSpPr>
        <p:spPr bwMode="auto">
          <a:xfrm>
            <a:off x="1043608" y="188640"/>
            <a:ext cx="7956377" cy="1014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Требования к аудиториям для участников ГИА-9</a:t>
            </a:r>
          </a:p>
        </p:txBody>
      </p:sp>
      <p:pic>
        <p:nvPicPr>
          <p:cNvPr id="13323" name="Picture 12" descr="https://fs00.infourok.ru/images/doc/222/17988/2/hello_html_m6950803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38179">
            <a:off x="1957274" y="4875097"/>
            <a:ext cx="12985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Line 11"/>
          <p:cNvSpPr>
            <a:spLocks noChangeShapeType="1"/>
          </p:cNvSpPr>
          <p:nvPr/>
        </p:nvSpPr>
        <p:spPr bwMode="auto">
          <a:xfrm flipV="1">
            <a:off x="5723890" y="4977765"/>
            <a:ext cx="2867025" cy="187198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20" name="Line 12"/>
          <p:cNvSpPr>
            <a:spLocks noChangeShapeType="1"/>
          </p:cNvSpPr>
          <p:nvPr/>
        </p:nvSpPr>
        <p:spPr bwMode="auto">
          <a:xfrm>
            <a:off x="5647055" y="4909820"/>
            <a:ext cx="2933700" cy="1922145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Запрет-пользования-телефонам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14612" y="5619765"/>
            <a:ext cx="1281324" cy="123823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62263" y="1488441"/>
            <a:ext cx="6048672" cy="38164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проведения отдельных этапов экзамена для участников  с ОВЗ,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участников-детей инвалидов и инвалидов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25" y="1050268"/>
            <a:ext cx="4469298" cy="267164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95130" y="0"/>
            <a:ext cx="7597910" cy="11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Выдача ЭМ в аудиторию для слабовидящих </a:t>
            </a:r>
            <a:endParaRPr lang="ru-RU" sz="28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90" y="1340768"/>
            <a:ext cx="4469298" cy="267164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114" y="4164070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704" y="4365828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12"/>
            <a:ext cx="4326390" cy="267164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 rot="1930543">
            <a:off x="770177" y="2007579"/>
            <a:ext cx="4381822" cy="514738"/>
          </a:xfrm>
          <a:prstGeom prst="rect">
            <a:avLst/>
          </a:prstGeom>
          <a:noFill/>
          <a:ln w="9360">
            <a:solidFill>
              <a:schemeClr val="accent5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Стандартный ИК ОГЭ</a:t>
            </a:r>
            <a:endParaRPr lang="ru-RU" sz="24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 rot="1945581">
            <a:off x="319776" y="2539660"/>
            <a:ext cx="4381822" cy="853292"/>
          </a:xfrm>
          <a:prstGeom prst="rect">
            <a:avLst/>
          </a:prstGeom>
          <a:noFill/>
          <a:ln w="9360">
            <a:solidFill>
              <a:srgbClr val="CC6600"/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3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КИМ ОГЭ, увеличенный до формата А3</a:t>
            </a:r>
            <a:endParaRPr lang="ru-RU" sz="23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 rot="1934516">
            <a:off x="-260559" y="3385727"/>
            <a:ext cx="4448277" cy="853292"/>
          </a:xfrm>
          <a:prstGeom prst="rect">
            <a:avLst/>
          </a:prstGeom>
          <a:noFill/>
          <a:ln w="9360">
            <a:solidFill>
              <a:srgbClr val="CC6600"/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3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Бланк ответов №1, увеличенный до формата А3</a:t>
            </a:r>
            <a:endParaRPr lang="ru-RU" sz="23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  <a14:imgEffect>
                      <a14:colorTemperature colorTemp="47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779" y="4436756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7807847" y="141475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ОГЭ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028" y="1031422"/>
            <a:ext cx="3751162" cy="2320910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36" y="1805851"/>
            <a:ext cx="3751162" cy="2320910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8" name="Text Box 6"/>
          <p:cNvSpPr txBox="1">
            <a:spLocks noChangeArrowheads="1"/>
          </p:cNvSpPr>
          <p:nvPr/>
        </p:nvSpPr>
        <p:spPr bwMode="auto">
          <a:xfrm>
            <a:off x="1115615" y="90324"/>
            <a:ext cx="6495617" cy="922337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+mn-cs"/>
              </a:rPr>
              <a:t>Проведение экзамена в аудитории для слабовидящих </a:t>
            </a:r>
          </a:p>
        </p:txBody>
      </p:sp>
      <p:sp>
        <p:nvSpPr>
          <p:cNvPr id="49156" name="Text Box 7"/>
          <p:cNvSpPr txBox="1">
            <a:spLocks noChangeArrowheads="1"/>
          </p:cNvSpPr>
          <p:nvPr/>
        </p:nvSpPr>
        <p:spPr bwMode="auto">
          <a:xfrm>
            <a:off x="179512" y="1124744"/>
            <a:ext cx="8748464" cy="55622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rgbClr val="002060"/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Участник экзамена: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- заполняет регистрационные поля и записывает результаты выполнения заданий с  кратким ответом в </a:t>
            </a:r>
            <a:r>
              <a:rPr lang="ru-RU" sz="2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масштабированном бланке ответов №1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;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выполняет задания с развернутым ответом на стандартном бланке ответов №2.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Ассистент или организатор: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переносит информацию с масштабированного бланка ответов №1 на стандартный бланк ответов №1;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в поле «Подпись участника» пишет «Копия верна» и ставит свою подпись.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Организатор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запечатывает: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стандартные бланки ответов №1 и бланки ответов №2 (лист 1 и лист 2) в возвратные </a:t>
            </a:r>
            <a:r>
              <a:rPr lang="ru-RU" sz="2200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спецпакеты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;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масштабированные бланки ответов №1 в соответствующие индивидуальные возвратные </a:t>
            </a:r>
            <a:r>
              <a:rPr lang="ru-RU" sz="2200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спецпакеты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812360" y="90324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ОГЭ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474" y="1156434"/>
            <a:ext cx="2865955" cy="1784913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33176" y="24960"/>
            <a:ext cx="7812360" cy="131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Прием ЭМ из аудитории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для слабовидящих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613" y="4309864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104" y="4324284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579" y="4416191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7812360" y="90324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ОГЭ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68921"/>
            <a:ext cx="3751162" cy="2320910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01" y="2324352"/>
            <a:ext cx="1190830" cy="168071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01" y="2476752"/>
            <a:ext cx="1190830" cy="168071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29152"/>
            <a:ext cx="1190830" cy="168071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034" y="4517479"/>
            <a:ext cx="1623063" cy="2290756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 rot="19301329" flipH="1">
            <a:off x="6225302" y="5481791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Формат А 3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609" y="2170794"/>
            <a:ext cx="1030379" cy="146327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858" y="2529376"/>
            <a:ext cx="1053880" cy="145170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578" y="2184331"/>
            <a:ext cx="1032117" cy="142172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156" y="2249505"/>
            <a:ext cx="1068062" cy="147123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87" y="2433924"/>
            <a:ext cx="1046608" cy="1486321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156" y="2504043"/>
            <a:ext cx="1068062" cy="1516789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10" y="1255804"/>
            <a:ext cx="4332494" cy="2438696"/>
          </a:xfrm>
          <a:prstGeom prst="rect">
            <a:avLst/>
          </a:prstGeom>
          <a:solidFill>
            <a:srgbClr val="92D05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0" y="4310264"/>
            <a:ext cx="4392488" cy="2547736"/>
          </a:xfrm>
          <a:prstGeom prst="rect">
            <a:avLst/>
          </a:prstGeom>
          <a:solidFill>
            <a:srgbClr val="92D050"/>
          </a:solidFill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07" y="1441464"/>
            <a:ext cx="4332494" cy="2438696"/>
          </a:xfrm>
          <a:prstGeom prst="rect">
            <a:avLst/>
          </a:prstGeom>
          <a:solidFill>
            <a:srgbClr val="92D05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000623" y="66866"/>
            <a:ext cx="6667722" cy="131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Выдача ЭМ в аудиторию для слабовидящих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6568"/>
            <a:ext cx="4332494" cy="2438696"/>
          </a:xfrm>
          <a:prstGeom prst="rect">
            <a:avLst/>
          </a:prstGeom>
          <a:solidFill>
            <a:srgbClr val="92D05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 rot="1156932">
            <a:off x="838169" y="1792242"/>
            <a:ext cx="3853952" cy="696496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Стандартный КИМ ГВЭ</a:t>
            </a:r>
            <a:endParaRPr lang="ru-RU" sz="2400" b="1" i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 rot="1107604">
            <a:off x="616877" y="2612993"/>
            <a:ext cx="3552369" cy="696496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b="1" i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КИМ ГВЭ формата А3</a:t>
            </a:r>
            <a:endParaRPr lang="ru-RU" sz="2400" b="1" i="1" dirty="0">
              <a:solidFill>
                <a:srgbClr val="C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812360" y="90324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ГВЭ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00881"/>
            <a:ext cx="3845944" cy="2715194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055692"/>
            <a:ext cx="3845944" cy="2715194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8" name="Text Box 6"/>
          <p:cNvSpPr txBox="1">
            <a:spLocks noChangeArrowheads="1"/>
          </p:cNvSpPr>
          <p:nvPr/>
        </p:nvSpPr>
        <p:spPr bwMode="auto">
          <a:xfrm>
            <a:off x="1115616" y="90324"/>
            <a:ext cx="6480720" cy="922337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+mn-cs"/>
              </a:rPr>
              <a:t>Проведение экзамена в аудитории для слабовидящих </a:t>
            </a:r>
          </a:p>
        </p:txBody>
      </p:sp>
      <p:sp>
        <p:nvSpPr>
          <p:cNvPr id="49156" name="Text Box 7"/>
          <p:cNvSpPr txBox="1">
            <a:spLocks noChangeArrowheads="1"/>
          </p:cNvSpPr>
          <p:nvPr/>
        </p:nvSpPr>
        <p:spPr bwMode="auto">
          <a:xfrm>
            <a:off x="179512" y="1484784"/>
            <a:ext cx="8604448" cy="47620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rgbClr val="002060"/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Участник экзамена: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5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- заполняет регистрационные поля в стандартном бланке регистрации;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5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выполняет все задания на стандартном бланке ответов.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endParaRPr lang="ru-RU" sz="25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Ассистент или организатор заполняет</a:t>
            </a:r>
            <a:r>
              <a:rPr lang="ru-RU" sz="25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регистрационные поля в стандартном бланке регистрации, если обучающийся не может это сделать самостоятельно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endParaRPr lang="ru-RU" sz="2500" b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Организатор</a:t>
            </a:r>
            <a:r>
              <a:rPr lang="ru-RU" sz="25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запечатывает  стандартные бланки регистрации и бланки ответов в возвратные </a:t>
            </a:r>
            <a:r>
              <a:rPr lang="ru-RU" sz="2500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спецпакеты</a:t>
            </a:r>
            <a:r>
              <a:rPr lang="ru-RU" sz="25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812360" y="90324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ГВЭ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43608" y="0"/>
            <a:ext cx="8029958" cy="11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Выдача ЭМ в аудиторию для слепых участников</a:t>
            </a:r>
            <a:endParaRPr lang="ru-RU" sz="28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443" y="4295181"/>
            <a:ext cx="4469298" cy="2523497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812" y="1268760"/>
            <a:ext cx="4469298" cy="267164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22" y="1148205"/>
            <a:ext cx="4469298" cy="267164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432" y="1148204"/>
            <a:ext cx="4267626" cy="2551089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900" y="4221088"/>
            <a:ext cx="4469298" cy="2523497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432" y="4077072"/>
            <a:ext cx="4469298" cy="2523497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111123" y="-13987"/>
            <a:ext cx="7741926" cy="131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Выдача ЭМ в аудиторию для слепых участников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41696"/>
            <a:ext cx="4320480" cy="258268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62488" y="4007183"/>
            <a:ext cx="4211960" cy="514738"/>
          </a:xfrm>
          <a:prstGeom prst="rect">
            <a:avLst/>
          </a:prstGeom>
          <a:noFill/>
          <a:ln w="9360">
            <a:solidFill>
              <a:srgbClr val="CC6600"/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Стандартный ИК ОГЭ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45910" y="4763084"/>
            <a:ext cx="8555055" cy="499349"/>
          </a:xfrm>
          <a:prstGeom prst="rect">
            <a:avLst/>
          </a:prstGeom>
          <a:noFill/>
          <a:ln w="9360">
            <a:solidFill>
              <a:srgbClr val="CC6600"/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3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КИМ ОГЭ (ГВЭ), напечатанный шрифтом Брайля</a:t>
            </a:r>
            <a:endParaRPr lang="ru-RU" sz="23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853687" y="5316345"/>
            <a:ext cx="4256798" cy="499349"/>
          </a:xfrm>
          <a:prstGeom prst="rect">
            <a:avLst/>
          </a:prstGeom>
          <a:noFill/>
          <a:ln w="9360">
            <a:solidFill>
              <a:srgbClr val="C00000"/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3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Тетрадь для ответов</a:t>
            </a:r>
            <a:endParaRPr lang="ru-RU" sz="23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870712" y="5865740"/>
            <a:ext cx="4239772" cy="853292"/>
          </a:xfrm>
          <a:prstGeom prst="rect">
            <a:avLst/>
          </a:prstGeom>
          <a:noFill/>
          <a:ln w="9360">
            <a:solidFill>
              <a:srgbClr val="CC6600"/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3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Памятка по заполнению тетради шрифтом Брайля </a:t>
            </a:r>
            <a:endParaRPr lang="ru-RU" sz="23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854710" y="3804325"/>
            <a:ext cx="4211960" cy="884070"/>
          </a:xfrm>
          <a:prstGeom prst="rect">
            <a:avLst/>
          </a:prstGeom>
          <a:noFill/>
          <a:ln w="9360">
            <a:solidFill>
              <a:srgbClr val="CC6600"/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Стандартный КИМ ГВЭ и комплект бланков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8" name="Text Box 6"/>
          <p:cNvSpPr txBox="1">
            <a:spLocks noChangeArrowheads="1"/>
          </p:cNvSpPr>
          <p:nvPr/>
        </p:nvSpPr>
        <p:spPr bwMode="auto">
          <a:xfrm>
            <a:off x="1123108" y="84741"/>
            <a:ext cx="7265315" cy="922337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Проведение экзамена в аудитории для слепых участников</a:t>
            </a:r>
          </a:p>
        </p:txBody>
      </p:sp>
      <p:sp>
        <p:nvSpPr>
          <p:cNvPr id="49156" name="Text Box 7"/>
          <p:cNvSpPr txBox="1">
            <a:spLocks noChangeArrowheads="1"/>
          </p:cNvSpPr>
          <p:nvPr/>
        </p:nvSpPr>
        <p:spPr bwMode="auto">
          <a:xfrm>
            <a:off x="252027" y="1196752"/>
            <a:ext cx="8748464" cy="54545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rgbClr val="002060"/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Ассистент: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заполняет регистрационные поля стандартных бланков;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заполняет регистрационную часть тетради для ответов на задания ГИА-9 для письма шрифтом Брайля.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endParaRPr lang="ru-RU" sz="2300" b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Участник экзамена :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- заполняет шрифтом Брайля регистрационные поля на второй странице тетради для ответов на задания ГИА-9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;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выполняет задания в тетради для ответов на задания ГИА-9.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endParaRPr lang="ru-RU" sz="2300" b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Организатор</a:t>
            </a: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запечатывает  в каждый соответствующий индивидуальный ВДП: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тетрадь для ответов на задания ГИА-9;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дополнительные листы, если они использовались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стандартные бланки с заполненной регистрационной частью</a:t>
            </a:r>
            <a:endParaRPr lang="ru-RU" sz="23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4536504" cy="3024336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54015" y="90324"/>
            <a:ext cx="7488832" cy="11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Прием материалов из аудитории для слепых участников</a:t>
            </a:r>
            <a:endParaRPr lang="ru-RU" sz="28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76872"/>
            <a:ext cx="4536504" cy="3024336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304" y="2852936"/>
            <a:ext cx="4536504" cy="3024336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штаб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0"/>
            <a:ext cx="9036496" cy="6858000"/>
          </a:xfrm>
          <a:prstGeom prst="rect">
            <a:avLst/>
          </a:prstGeom>
        </p:spPr>
      </p:pic>
      <p:sp>
        <p:nvSpPr>
          <p:cNvPr id="3" name="Rectangle 16"/>
          <p:cNvSpPr>
            <a:spLocks noChangeArrowheads="1"/>
          </p:cNvSpPr>
          <p:nvPr/>
        </p:nvSpPr>
        <p:spPr bwMode="auto">
          <a:xfrm>
            <a:off x="77831" y="260647"/>
            <a:ext cx="605737" cy="4526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шт</a:t>
            </a:r>
            <a:endParaRPr lang="ru-RU" sz="3600" b="1" dirty="0" smtClean="0">
              <a:solidFill>
                <a:srgbClr val="C00000"/>
              </a:solidFill>
              <a:latin typeface="Cambria" panose="02040503050406030204" pitchFamily="18" charset="0"/>
              <a:ea typeface="MS Gothic" panose="020B0609070205080204" pitchFamily="49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А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Б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 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П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П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Э</a:t>
            </a:r>
            <a:endParaRPr lang="ru-RU" sz="3600" b="1" dirty="0">
              <a:solidFill>
                <a:srgbClr val="C00000"/>
              </a:solidFill>
              <a:latin typeface="Cambria" panose="02040503050406030204" pitchFamily="18" charset="0"/>
              <a:ea typeface="MS Gothic" panose="020B0609070205080204" pitchFamily="49" charset="-128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115616" y="116632"/>
            <a:ext cx="7957950" cy="11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Выдача ЭМ в аудиторию для обучающихся, выполняющих работу на компьютере</a:t>
            </a:r>
            <a:endParaRPr lang="ru-RU" sz="28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149080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647" y="4365104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9" y="1441019"/>
            <a:ext cx="4104456" cy="251207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263" y="4618356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1428736"/>
            <a:ext cx="3500462" cy="2571768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94" y="1714488"/>
            <a:ext cx="3357554" cy="2558136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8" name="Text Box 6"/>
          <p:cNvSpPr txBox="1">
            <a:spLocks noChangeArrowheads="1"/>
          </p:cNvSpPr>
          <p:nvPr/>
        </p:nvSpPr>
        <p:spPr bwMode="auto">
          <a:xfrm>
            <a:off x="1030614" y="116632"/>
            <a:ext cx="8113386" cy="922337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  <a:cs typeface="+mn-cs"/>
              </a:rPr>
              <a:t>Проведение экзамена с использованием компьютера</a:t>
            </a:r>
          </a:p>
        </p:txBody>
      </p:sp>
      <p:sp>
        <p:nvSpPr>
          <p:cNvPr id="49156" name="Text Box 7"/>
          <p:cNvSpPr txBox="1">
            <a:spLocks noChangeArrowheads="1"/>
          </p:cNvSpPr>
          <p:nvPr/>
        </p:nvSpPr>
        <p:spPr bwMode="auto">
          <a:xfrm>
            <a:off x="323528" y="1235193"/>
            <a:ext cx="8585602" cy="53160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rgbClr val="002060"/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Участник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выполняет задания, записывая ответы в текстовом редакторе.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Организатор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распечатывает ответы и нумерует листы с ответами.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Ассистент или организатор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: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заполняет регистрационную часть бланков;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переносит информацию с распечатанных листов на стандартный бланк;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 поле «Подпись участника» пишет «Копия верна» и ставит свою подпись.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Организатор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запечатывает: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стандартные бланки в ВДП;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распечатанные листы в соответствующий индивидуальный ВДП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20656" y="25802"/>
            <a:ext cx="8640960" cy="11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Прием ЭМ из аудитории для обучающихся, выполняющих работу на компьютере</a:t>
            </a:r>
            <a:endParaRPr lang="ru-RU" sz="28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588" y="4149080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460" y="4337737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  <a14:imgEffect>
                      <a14:colorTemperature colorTemp="47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4578037"/>
            <a:ext cx="3960440" cy="2308217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1156591"/>
            <a:ext cx="4286280" cy="2843913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1214423"/>
            <a:ext cx="4214842" cy="2796514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"/>
          <p:cNvSpPr txBox="1">
            <a:spLocks noChangeArrowheads="1"/>
          </p:cNvSpPr>
          <p:nvPr/>
        </p:nvSpPr>
        <p:spPr bwMode="auto">
          <a:xfrm>
            <a:off x="990600" y="1844824"/>
            <a:ext cx="754380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4400" b="1" i="1" dirty="0" smtClean="0">
              <a:solidFill>
                <a:schemeClr val="accent2">
                  <a:lumMod val="75000"/>
                </a:schemeClr>
              </a:solidFill>
              <a:cs typeface="+mn-cs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4400" b="1" i="1" dirty="0">
              <a:solidFill>
                <a:schemeClr val="accent2">
                  <a:lumMod val="75000"/>
                </a:schemeClr>
              </a:solidFill>
              <a:cs typeface="+mn-cs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4400" b="1" i="1" dirty="0" smtClean="0">
              <a:solidFill>
                <a:schemeClr val="accent2">
                  <a:lumMod val="75000"/>
                </a:schemeClr>
              </a:solidFill>
              <a:cs typeface="+mn-cs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4400" b="1" i="1" dirty="0" smtClean="0">
              <a:solidFill>
                <a:schemeClr val="accent2">
                  <a:lumMod val="75000"/>
                </a:schemeClr>
              </a:solidFill>
              <a:cs typeface="+mn-cs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67544" y="260648"/>
            <a:ext cx="8224046" cy="6096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Материалы располагаются</a:t>
            </a:r>
          </a:p>
          <a:p>
            <a:pPr algn="ctr" eaLnBrk="1" hangingPunct="1">
              <a:defRPr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 на сайте ГУ ЯО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ЦОиККО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  http://coikko.ru </a:t>
            </a:r>
          </a:p>
          <a:p>
            <a:pPr algn="ctr" eaLnBrk="1" hangingPunct="1">
              <a:defRPr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в разделе ГИА-9</a:t>
            </a:r>
          </a:p>
          <a:p>
            <a:pPr algn="ctr" eaLnBrk="1" hangingPunct="1">
              <a:defRPr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 Инструктивно-методические материалы</a:t>
            </a:r>
          </a:p>
          <a:p>
            <a:pPr algn="ctr" eaLnBrk="1" hangingPunct="1">
              <a:defRPr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При возникновении вопросов по организации и проведению ГИА-9 просим присылать их на адрес электронной почты 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smv@coikko.ru </a:t>
            </a:r>
          </a:p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28-08-83</a:t>
            </a:r>
          </a:p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8-980-742-52-31</a:t>
            </a:r>
          </a:p>
          <a:p>
            <a:pPr algn="ctr" eaLnBrk="1" hangingPunct="1">
              <a:defRPr/>
            </a:pPr>
            <a:endParaRPr lang="ru-RU" sz="2800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 eaLnBrk="1" hangingPunct="1">
              <a:defRPr/>
            </a:pPr>
            <a:endParaRPr lang="ru-RU" sz="2000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algn="ctr" eaLnBrk="1" hangingPunct="1">
              <a:defRPr/>
            </a:pP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323528" y="1557340"/>
            <a:ext cx="8666487" cy="44542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Медицинский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кабинет (помещение для медицинского работника) должен быть оснащен медицинским оборудованием, средствами для оказания неотложной и скорой медицинской помощи.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помещении для инструктажа, помещении для общественных наблюдателей и в медицинском кабинете (помещении для медицинского работника) компьютеры должны быть убраны или приведены в нерабочее состояние.</a:t>
            </a:r>
          </a:p>
        </p:txBody>
      </p:sp>
      <p:sp>
        <p:nvSpPr>
          <p:cNvPr id="15370" name="Text Box 3"/>
          <p:cNvSpPr txBox="1">
            <a:spLocks noChangeArrowheads="1"/>
          </p:cNvSpPr>
          <p:nvPr/>
        </p:nvSpPr>
        <p:spPr bwMode="auto">
          <a:xfrm>
            <a:off x="478619" y="338141"/>
            <a:ext cx="8675687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Cambria" panose="02040503050406030204" pitchFamily="18" charset="0"/>
                <a:cs typeface="+mn-cs"/>
              </a:rPr>
              <a:t>Требования к помещениям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7"/>
          <p:cNvSpPr txBox="1">
            <a:spLocks noChangeArrowheads="1"/>
          </p:cNvSpPr>
          <p:nvPr/>
        </p:nvSpPr>
        <p:spPr bwMode="auto">
          <a:xfrm>
            <a:off x="179512" y="1340768"/>
            <a:ext cx="8816851" cy="4885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штабе должны быть подготовлены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следующие документы: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Нормативно - правовые документы по организации и проведению ГИА-9</a:t>
            </a:r>
          </a:p>
          <a:p>
            <a:pPr marL="457200" indent="-4572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Приказы ДО, утверждающие работников ППЭ</a:t>
            </a:r>
          </a:p>
          <a:p>
            <a:pPr marL="457200" indent="-4572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Инструктивные материалы, утвержденные ДО</a:t>
            </a:r>
          </a:p>
          <a:p>
            <a:pPr marL="457200" indent="-4572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Поэтажная схема ППЭ с указанием всех помещений, используемых при проведении ГИА-9</a:t>
            </a:r>
          </a:p>
          <a:p>
            <a:pPr marL="457200" indent="-457200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Копии выписок из протоколов ГЭК (создание специальных условий для участников ГИА-9)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4" name="Rectangle 10"/>
          <p:cNvSpPr>
            <a:spLocks noChangeArrowheads="1"/>
          </p:cNvSpPr>
          <p:nvPr/>
        </p:nvSpPr>
        <p:spPr bwMode="auto">
          <a:xfrm>
            <a:off x="576263" y="188640"/>
            <a:ext cx="842010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3600" b="1" dirty="0">
                <a:solidFill>
                  <a:srgbClr val="002060"/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Требования к подготовке ППЭ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395536" y="1655943"/>
            <a:ext cx="8490361" cy="44542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marL="457200" indent="-457200"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Памятка с контактными телефонами необходимых служб и «горячих линий» по вопросам проведения ГИА-9</a:t>
            </a:r>
          </a:p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Листы бумаги для черновиков</a:t>
            </a:r>
          </a:p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Конверты для упаковки использованных черновиков</a:t>
            </a:r>
          </a:p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Бейджи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для лиц, привлекаемых к проведению ГИА-9</a:t>
            </a:r>
          </a:p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Шпагат</a:t>
            </a:r>
          </a:p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Запасные возвратные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доставочные пакеты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+mn-cs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723900" y="260648"/>
            <a:ext cx="842010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3600" b="1" dirty="0">
                <a:solidFill>
                  <a:srgbClr val="002060"/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Требования к подготовке ППЭ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506415" y="2781302"/>
            <a:ext cx="8453437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r>
              <a:rPr lang="ru-RU" sz="3200" b="1" i="1">
                <a:solidFill>
                  <a:srgbClr val="FFFFFF"/>
                </a:solidFill>
                <a:cs typeface="Times New Roman" panose="02020603050405020304" pitchFamily="18" charset="0"/>
              </a:rPr>
              <a:t>Требования к подготовке  ППЭ</a:t>
            </a:r>
            <a:r>
              <a:rPr lang="ru-RU" sz="2800" b="1" i="1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320113" y="1772816"/>
            <a:ext cx="8472782" cy="31616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457200" indent="-4572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Журнал учета участников ГИА-9, обратившихся к медицинскому работнику</a:t>
            </a:r>
          </a:p>
          <a:p>
            <a:pPr marL="457200" indent="-4572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Ведомость наличия лекарственных препаратов</a:t>
            </a:r>
          </a:p>
          <a:p>
            <a:pPr marL="457200" indent="-4572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Памятки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с информацией о сроках ознакомления участников ГИА-9 с результатами экзамена 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+mn-cs"/>
            </a:endParaRPr>
          </a:p>
          <a:p>
            <a:pPr marL="457200" indent="-4572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Журналы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«Входной фильтр» (для участников ГИА-9 и работников </a:t>
            </a:r>
            <a:r>
              <a:rPr lang="ru-RU" sz="280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ППЭ)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8677" name="Rectangle 10"/>
          <p:cNvSpPr>
            <a:spLocks noChangeArrowheads="1"/>
          </p:cNvSpPr>
          <p:nvPr/>
        </p:nvSpPr>
        <p:spPr bwMode="auto">
          <a:xfrm>
            <a:off x="518226" y="332656"/>
            <a:ext cx="842010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3600" b="1" dirty="0">
                <a:solidFill>
                  <a:srgbClr val="002060"/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Требования к подготовке ППЭ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79512" y="908720"/>
            <a:ext cx="8645983" cy="59316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marL="457200" indent="-457200"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0" indent="0" algn="just"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распечатать:</a:t>
            </a:r>
          </a:p>
          <a:p>
            <a:pPr marL="0" indent="0" algn="just"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endParaRPr lang="ru-RU" sz="1200" b="1" dirty="0" smtClean="0">
              <a:solidFill>
                <a:srgbClr val="C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Tx/>
              <a:buChar char="-"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ППЭ-01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«Акт готовности ППЭ»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ППЭ- 01 ГВЭ)</a:t>
            </a:r>
          </a:p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Tx/>
              <a:buChar char="-"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ППЭ-9 </a:t>
            </a:r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11-01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«Сопроводительный бланк к экзаменационным материалам, полученным из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аудитории» (по кол-ву аудиторий)</a:t>
            </a:r>
          </a:p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Tx/>
              <a:buChar char="-"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ППЭ-9 </a:t>
            </a:r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11-02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+mn-cs"/>
              </a:rPr>
              <a:t>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«Сопроводительный бланк к экзаменационным материалам, полученным из ППЭ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» (1 шт.)</a:t>
            </a:r>
          </a:p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Tx/>
              <a:buChar char="-"/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ППЭ-20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«Акт об идентификации личности участника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ГИА-9 (2-3 шт.)</a:t>
            </a:r>
          </a:p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Tx/>
              <a:buChar char="-"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ППЭ-9 </a:t>
            </a:r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21-1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«Акт о </a:t>
            </a:r>
            <a:r>
              <a:rPr lang="ru-RU" sz="28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недопуске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в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ППЭ» (1-2 шт.)</a:t>
            </a:r>
          </a:p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Tx/>
              <a:buChar char="-"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ППЭ-9 </a:t>
            </a:r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21-2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«Акт о допуске участника ГИА-9 в ППЭ после начала экзамена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» (1-2 шт.)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7652" name="Rectangle 10"/>
          <p:cNvSpPr>
            <a:spLocks noChangeArrowheads="1"/>
          </p:cNvSpPr>
          <p:nvPr/>
        </p:nvSpPr>
        <p:spPr bwMode="auto">
          <a:xfrm>
            <a:off x="539552" y="116632"/>
            <a:ext cx="842010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3600" b="1" dirty="0">
                <a:solidFill>
                  <a:srgbClr val="002060"/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Требования к подготовке ППЭ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79512" y="1412776"/>
            <a:ext cx="8784976" cy="42080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marL="457200" indent="-457200"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0" indent="0" algn="just"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п</a:t>
            </a: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одготовить в электронном виде:</a:t>
            </a:r>
          </a:p>
          <a:p>
            <a:pPr marL="0" indent="0" algn="just"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endParaRPr lang="ru-RU" sz="1200" b="1" dirty="0" smtClean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Tx/>
              <a:buChar char="-"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ППЭ-02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«Апелляция о нарушении установленного порядка проведения ГИА-9»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и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ППЭ-03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«Протокол рассмотрения апелляции о нарушении установленного порядка проведения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ГИА-9»</a:t>
            </a:r>
          </a:p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Tx/>
              <a:buChar char="-"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ППЭ-21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«Акт об удалении участника ГИА-9»</a:t>
            </a:r>
          </a:p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Tx/>
              <a:buChar char="-"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ППЭ-9 21-3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«Акт об удалении лиц, нарушивших установленный порядок проведения ГИА-9»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+mn-cs"/>
            </a:endParaRPr>
          </a:p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Tx/>
              <a:buChar char="-"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ППЭ-22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 «Акт о досрочном завершении экзамена»</a:t>
            </a:r>
          </a:p>
        </p:txBody>
      </p:sp>
      <p:sp>
        <p:nvSpPr>
          <p:cNvPr id="27652" name="Rectangle 10"/>
          <p:cNvSpPr>
            <a:spLocks noChangeArrowheads="1"/>
          </p:cNvSpPr>
          <p:nvPr/>
        </p:nvSpPr>
        <p:spPr bwMode="auto">
          <a:xfrm>
            <a:off x="661701" y="141330"/>
            <a:ext cx="842010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3600" b="1" dirty="0">
                <a:solidFill>
                  <a:srgbClr val="002060"/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Требования к подготовке ППЭ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"/>
          <p:cNvGrpSpPr/>
          <p:nvPr/>
        </p:nvGrpSpPr>
        <p:grpSpPr bwMode="auto">
          <a:xfrm>
            <a:off x="1506488" y="1028733"/>
            <a:ext cx="6319838" cy="5029200"/>
            <a:chOff x="960" y="1152"/>
            <a:chExt cx="3981" cy="1533"/>
          </a:xfrm>
          <a:noFill/>
        </p:grpSpPr>
        <p:pic>
          <p:nvPicPr>
            <p:cNvPr id="409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152"/>
              <a:ext cx="3982" cy="1534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0" name="Text Box 3"/>
            <p:cNvSpPr txBox="1">
              <a:spLocks noChangeArrowheads="1"/>
            </p:cNvSpPr>
            <p:nvPr/>
          </p:nvSpPr>
          <p:spPr bwMode="auto">
            <a:xfrm>
              <a:off x="1071" y="1200"/>
              <a:ext cx="3766" cy="1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algn="ctr" eaLnBrk="0" hangingPunct="0"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  <a:defRPr sz="1400">
                  <a:solidFill>
                    <a:schemeClr val="bg1"/>
                  </a:solidFill>
                  <a:latin typeface="Times New Roman" panose="02020603050405020304" pitchFamily="18" charset="0"/>
                  <a:ea typeface="MS Gothic" panose="020B0609070205080204" pitchFamily="49" charset="-128"/>
                </a:defRPr>
              </a:lvl1pPr>
              <a:lvl2pPr algn="ctr" eaLnBrk="0" hangingPunct="0"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  <a:defRPr sz="1400">
                  <a:solidFill>
                    <a:schemeClr val="bg1"/>
                  </a:solidFill>
                  <a:latin typeface="Times New Roman" panose="02020603050405020304" pitchFamily="18" charset="0"/>
                  <a:ea typeface="MS Gothic" panose="020B0609070205080204" pitchFamily="49" charset="-128"/>
                </a:defRPr>
              </a:lvl2pPr>
              <a:lvl3pPr algn="ctr" eaLnBrk="0" hangingPunct="0"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  <a:defRPr sz="1400">
                  <a:solidFill>
                    <a:schemeClr val="bg1"/>
                  </a:solidFill>
                  <a:latin typeface="Times New Roman" panose="02020603050405020304" pitchFamily="18" charset="0"/>
                  <a:ea typeface="MS Gothic" panose="020B0609070205080204" pitchFamily="49" charset="-128"/>
                </a:defRPr>
              </a:lvl3pPr>
              <a:lvl4pPr algn="ctr" eaLnBrk="0" hangingPunct="0"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  <a:defRPr sz="1400">
                  <a:solidFill>
                    <a:schemeClr val="bg1"/>
                  </a:solidFill>
                  <a:latin typeface="Times New Roman" panose="02020603050405020304" pitchFamily="18" charset="0"/>
                  <a:ea typeface="MS Gothic" panose="020B0609070205080204" pitchFamily="49" charset="-128"/>
                </a:defRPr>
              </a:lvl4pPr>
              <a:lvl5pPr algn="ctr" eaLnBrk="0" hangingPunct="0"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  <a:defRPr sz="1400">
                  <a:solidFill>
                    <a:schemeClr val="bg1"/>
                  </a:solidFill>
                  <a:latin typeface="Times New Roman" panose="02020603050405020304" pitchFamily="18" charset="0"/>
                  <a:ea typeface="MS Gothic" panose="020B0609070205080204" pitchFamily="49" charset="-128"/>
                </a:defRPr>
              </a:lvl5pPr>
              <a:lvl6pPr marL="2514600" indent="-228600" algn="ctr" defTabSz="44958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  <a:defRPr sz="1400">
                  <a:solidFill>
                    <a:schemeClr val="bg1"/>
                  </a:solidFill>
                  <a:latin typeface="Times New Roman" panose="02020603050405020304" pitchFamily="18" charset="0"/>
                  <a:ea typeface="MS Gothic" panose="020B0609070205080204" pitchFamily="49" charset="-128"/>
                </a:defRPr>
              </a:lvl6pPr>
              <a:lvl7pPr marL="2971800" indent="-228600" algn="ctr" defTabSz="44958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  <a:defRPr sz="1400">
                  <a:solidFill>
                    <a:schemeClr val="bg1"/>
                  </a:solidFill>
                  <a:latin typeface="Times New Roman" panose="02020603050405020304" pitchFamily="18" charset="0"/>
                  <a:ea typeface="MS Gothic" panose="020B0609070205080204" pitchFamily="49" charset="-128"/>
                </a:defRPr>
              </a:lvl7pPr>
              <a:lvl8pPr marL="3429000" indent="-228600" algn="ctr" defTabSz="44958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  <a:defRPr sz="1400">
                  <a:solidFill>
                    <a:schemeClr val="bg1"/>
                  </a:solidFill>
                  <a:latin typeface="Times New Roman" panose="02020603050405020304" pitchFamily="18" charset="0"/>
                  <a:ea typeface="MS Gothic" panose="020B0609070205080204" pitchFamily="49" charset="-128"/>
                </a:defRPr>
              </a:lvl8pPr>
              <a:lvl9pPr marL="3886200" indent="-228600" algn="ctr" defTabSz="44958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  <a:defRPr sz="1400">
                  <a:solidFill>
                    <a:schemeClr val="bg1"/>
                  </a:solidFill>
                  <a:latin typeface="Times New Roman" panose="02020603050405020304" pitchFamily="18" charset="0"/>
                  <a:ea typeface="MS Gothic" panose="020B0609070205080204" pitchFamily="49" charset="-128"/>
                </a:defRPr>
              </a:lvl9pPr>
            </a:lstStyle>
            <a:p>
              <a:pPr eaLnBrk="1" hangingPunct="1"/>
              <a:r>
                <a:rPr lang="ru-RU" sz="36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Подготовка ППЭ к проведению </a:t>
              </a:r>
              <a:r>
                <a:rPr lang="ru-RU" sz="3600" b="1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экзаменов</a:t>
              </a:r>
            </a:p>
            <a:p>
              <a:pPr eaLnBrk="1" hangingPunct="1"/>
              <a:endPara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  <a:p>
              <a:pPr eaLnBrk="1" hangingPunct="1"/>
              <a:r>
                <a:rPr lang="ru-RU" sz="24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Приказ ДО от 26.02.2019 №72/01-04 «Об утверждении Положения о ППЭ для проведения ГИА-9 в Ярославской области» в редакции приказа от 14.02.2020 № 66/01-04</a:t>
              </a:r>
              <a:endPara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496889" y="239774"/>
            <a:ext cx="8353425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Информация на </a:t>
            </a:r>
            <a:r>
              <a:rPr lang="ru-RU" sz="3200" b="1" dirty="0" err="1">
                <a:solidFill>
                  <a:srgbClr val="002060"/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бейдже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ea typeface="MS Gothic" panose="020B0609070205080204" pitchFamily="49" charset="-128"/>
              <a:cs typeface="+mn-cs"/>
            </a:endParaRPr>
          </a:p>
        </p:txBody>
      </p:sp>
      <p:sp>
        <p:nvSpPr>
          <p:cNvPr id="26628" name="Text Box 9"/>
          <p:cNvSpPr txBox="1">
            <a:spLocks noChangeArrowheads="1"/>
          </p:cNvSpPr>
          <p:nvPr/>
        </p:nvSpPr>
        <p:spPr bwMode="auto">
          <a:xfrm>
            <a:off x="1785919" y="1619237"/>
            <a:ext cx="5832475" cy="8840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72000" rIns="90000" bIns="72000">
            <a:spAutoFit/>
          </a:bodyPr>
          <a:lstStyle>
            <a:lvl1pPr marL="342900" indent="-342900"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Фамилия, имя, отчество (полностью)</a:t>
            </a:r>
          </a:p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Должность в ППЭ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1357290" y="3047997"/>
            <a:ext cx="3357586" cy="2857520"/>
            <a:chOff x="571472" y="2285998"/>
            <a:chExt cx="3357586" cy="214314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472" y="2285998"/>
              <a:ext cx="3357586" cy="21431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785786" y="2500312"/>
              <a:ext cx="2571768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2400" dirty="0" smtClean="0">
                  <a:solidFill>
                    <a:schemeClr val="accent6">
                      <a:lumMod val="75000"/>
                    </a:schemeClr>
                  </a:solidFill>
                </a:rPr>
                <a:t>Иванова </a:t>
              </a:r>
            </a:p>
            <a:p>
              <a:pPr>
                <a:lnSpc>
                  <a:spcPct val="150000"/>
                </a:lnSpc>
              </a:pPr>
              <a:r>
                <a:rPr lang="ru-RU" sz="2400" dirty="0" smtClean="0">
                  <a:solidFill>
                    <a:schemeClr val="accent6">
                      <a:lumMod val="75000"/>
                    </a:schemeClr>
                  </a:solidFill>
                </a:rPr>
                <a:t>Анна Сергеевна </a:t>
              </a:r>
              <a:endParaRPr lang="ru-RU" sz="24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85786" y="3571882"/>
              <a:ext cx="2786082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b="1" dirty="0" smtClean="0">
                  <a:solidFill>
                    <a:schemeClr val="accent6">
                      <a:lumMod val="75000"/>
                    </a:schemeClr>
                  </a:solidFill>
                </a:rPr>
                <a:t>Организатор </a:t>
              </a:r>
            </a:p>
            <a:p>
              <a:r>
                <a:rPr lang="ru-RU" sz="1800" b="1" dirty="0" smtClean="0">
                  <a:solidFill>
                    <a:schemeClr val="accent6">
                      <a:lumMod val="75000"/>
                    </a:schemeClr>
                  </a:solidFill>
                </a:rPr>
                <a:t>в аудитории № 23</a:t>
              </a:r>
              <a:endParaRPr lang="ru-RU" sz="18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357686" y="3714752"/>
            <a:ext cx="3357586" cy="2857520"/>
            <a:chOff x="4429124" y="2214560"/>
            <a:chExt cx="3357586" cy="214314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9124" y="2214560"/>
              <a:ext cx="3357586" cy="21431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4643438" y="2428874"/>
              <a:ext cx="2571768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2400" dirty="0" smtClean="0">
                  <a:solidFill>
                    <a:schemeClr val="accent6">
                      <a:lumMod val="75000"/>
                    </a:schemeClr>
                  </a:solidFill>
                </a:rPr>
                <a:t>Иванова </a:t>
              </a:r>
            </a:p>
            <a:p>
              <a:pPr>
                <a:lnSpc>
                  <a:spcPct val="150000"/>
                </a:lnSpc>
              </a:pPr>
              <a:r>
                <a:rPr lang="ru-RU" sz="2400" dirty="0" smtClean="0">
                  <a:solidFill>
                    <a:schemeClr val="accent6">
                      <a:lumMod val="75000"/>
                    </a:schemeClr>
                  </a:solidFill>
                </a:rPr>
                <a:t>Анна Сергеевна </a:t>
              </a:r>
              <a:endParaRPr lang="ru-RU" sz="24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43438" y="3500444"/>
              <a:ext cx="2786082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b="1" dirty="0" smtClean="0">
                  <a:solidFill>
                    <a:schemeClr val="accent6">
                      <a:lumMod val="75000"/>
                    </a:schemeClr>
                  </a:solidFill>
                </a:rPr>
                <a:t>Технический</a:t>
              </a:r>
            </a:p>
            <a:p>
              <a:r>
                <a:rPr lang="ru-RU" sz="1800" b="1" dirty="0" smtClean="0">
                  <a:solidFill>
                    <a:schemeClr val="accent6">
                      <a:lumMod val="75000"/>
                    </a:schemeClr>
                  </a:solidFill>
                </a:rPr>
                <a:t>специалист</a:t>
              </a:r>
              <a:endParaRPr lang="ru-RU" sz="18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051720" y="1988840"/>
            <a:ext cx="5256584" cy="29534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Особенности подготовки ППЭ 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 </a:t>
            </a: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проведению экзаменов 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 </a:t>
            </a: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отдельным предметам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97766" y="1276571"/>
            <a:ext cx="4224799" cy="5762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 русскому языку</a:t>
            </a:r>
          </a:p>
        </p:txBody>
      </p:sp>
      <p:sp>
        <p:nvSpPr>
          <p:cNvPr id="16390" name="Rectangle 7"/>
          <p:cNvSpPr>
            <a:spLocks noChangeArrowheads="1"/>
          </p:cNvSpPr>
          <p:nvPr/>
        </p:nvSpPr>
        <p:spPr bwMode="auto">
          <a:xfrm>
            <a:off x="1187624" y="91516"/>
            <a:ext cx="6456210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Аудитории  должны </a:t>
            </a: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быть оснащены</a:t>
            </a:r>
            <a:endParaRPr lang="ru-RU" sz="3200" dirty="0">
              <a:solidFill>
                <a:srgbClr val="002060"/>
              </a:solidFill>
              <a:latin typeface="Cambria" panose="02040503050406030204" pitchFamily="18" charset="0"/>
              <a:ea typeface="MS Gothic" panose="020B0609070205080204" pitchFamily="49" charset="-128"/>
              <a:cs typeface="+mn-cs"/>
            </a:endParaRPr>
          </a:p>
        </p:txBody>
      </p:sp>
      <p:pic>
        <p:nvPicPr>
          <p:cNvPr id="14344" name="Picture 9" descr="http://static.ozone.ru/multimedia/books_covers/1011412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5742">
            <a:off x="3906055" y="1286521"/>
            <a:ext cx="515578" cy="69408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7644559" y="188640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ОГЭ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07503" y="2298742"/>
            <a:ext cx="4101905" cy="5762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 математике</a:t>
            </a:r>
          </a:p>
        </p:txBody>
      </p:sp>
      <p:pic>
        <p:nvPicPr>
          <p:cNvPr id="14" name="Picture 22" descr="http://www.clker.com/cliparts/y/W/a/h/z/C/ruler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89330"/>
            <a:ext cx="997309" cy="512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87312" y="3046053"/>
            <a:ext cx="4122096" cy="6378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 физике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endParaRPr lang="en-US" sz="3200" dirty="0" smtClean="0">
              <a:solidFill>
                <a:schemeClr val="accent2">
                  <a:lumMod val="50000"/>
                </a:schemeClr>
              </a:solidFill>
              <a:cs typeface="+mn-cs"/>
            </a:endParaRPr>
          </a:p>
        </p:txBody>
      </p:sp>
      <p:pic>
        <p:nvPicPr>
          <p:cNvPr id="16" name="Picture 22" descr="http://www.clker.com/cliparts/y/W/a/h/z/C/ruler-h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601" y="3204350"/>
            <a:ext cx="1116484" cy="57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415" y="3204350"/>
            <a:ext cx="667613" cy="54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07504" y="4066428"/>
            <a:ext cx="4101904" cy="6378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 химии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endParaRPr lang="en-US" sz="3200" dirty="0" smtClean="0">
              <a:solidFill>
                <a:schemeClr val="accent2">
                  <a:lumMod val="50000"/>
                </a:schemeClr>
              </a:solidFill>
              <a:cs typeface="+mn-cs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776" y="4221088"/>
            <a:ext cx="894251" cy="728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07504" y="5207469"/>
            <a:ext cx="4183523" cy="6378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 информатике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endParaRPr lang="en-US" sz="3200" dirty="0" smtClean="0">
              <a:solidFill>
                <a:schemeClr val="accent2">
                  <a:lumMod val="50000"/>
                </a:schemeClr>
              </a:solidFill>
              <a:cs typeface="+mn-cs"/>
            </a:endParaRPr>
          </a:p>
        </p:txBody>
      </p:sp>
      <p:pic>
        <p:nvPicPr>
          <p:cNvPr id="25" name="Picture 27" descr="http://edufuture.biz/images/e/e4/1281374076_photos0-800x600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536" y="5733256"/>
            <a:ext cx="1646187" cy="72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4788024" y="1314636"/>
            <a:ext cx="4224799" cy="10071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 иностранным языкам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(письменная часть)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7" descr="http://edufuture.biz/images/e/e4/1281374076_photos0-800x600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933" y="1633561"/>
            <a:ext cx="1646187" cy="72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http://edufuture.biz/images/e/e4/1281374076_photos0-800x600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093007"/>
            <a:ext cx="1646187" cy="72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4704028" y="2628057"/>
            <a:ext cx="4101905" cy="5762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 литературе</a:t>
            </a:r>
          </a:p>
        </p:txBody>
      </p:sp>
      <p:pic>
        <p:nvPicPr>
          <p:cNvPr id="30" name="Picture 5" descr="E:\Рабочий стол\ГИА-9_2022\2022_ ГВЭ_Февральские сроки\Рисунки\77fd2d45070948eb2a352fd2d520cca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3" y="2659832"/>
            <a:ext cx="1128342" cy="87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4707495" y="3778281"/>
            <a:ext cx="4101905" cy="5762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 географии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1853">
            <a:off x="5171995" y="4264991"/>
            <a:ext cx="589397" cy="70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4498" flipH="1">
            <a:off x="5862558" y="4386132"/>
            <a:ext cx="479883" cy="65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4323">
            <a:off x="6464917" y="4381015"/>
            <a:ext cx="551250" cy="73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9" descr="http://static.ozone.ru/multimedia/books_covers/1011412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5742">
            <a:off x="7226053" y="2912509"/>
            <a:ext cx="515578" cy="69408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2" descr="http://www.clker.com/cliparts/y/W/a/h/z/C/ruler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904" y="3869676"/>
            <a:ext cx="997309" cy="512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962" y="4398918"/>
            <a:ext cx="894251" cy="728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2"/>
          <p:cNvSpPr txBox="1">
            <a:spLocks noChangeArrowheads="1"/>
          </p:cNvSpPr>
          <p:nvPr/>
        </p:nvSpPr>
        <p:spPr bwMode="auto">
          <a:xfrm>
            <a:off x="108275" y="2267836"/>
            <a:ext cx="3887662" cy="5762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 математике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endParaRPr lang="en-US" sz="2800" dirty="0" smtClean="0">
              <a:solidFill>
                <a:schemeClr val="accent2">
                  <a:lumMod val="50000"/>
                </a:schemeClr>
              </a:solidFill>
              <a:cs typeface="+mn-cs"/>
            </a:endParaRP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1043609" y="63700"/>
            <a:ext cx="7381906" cy="89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Аудитории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должны быть оснащены</a:t>
            </a:r>
            <a:endParaRPr lang="ru-RU" sz="32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MS Gothic" panose="020B0609070205080204" pitchFamily="49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(письменный экзамен)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MS Gothic" panose="020B0609070205080204" pitchFamily="49" charset="-128"/>
              <a:cs typeface="+mn-cs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96373" y="1328768"/>
            <a:ext cx="3899564" cy="5762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 русскому языку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10294" y="3323319"/>
            <a:ext cx="3871721" cy="5762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 физике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endParaRPr lang="en-US" sz="2800" dirty="0" smtClean="0">
              <a:solidFill>
                <a:schemeClr val="accent2">
                  <a:lumMod val="50000"/>
                </a:schemeClr>
              </a:solidFill>
              <a:cs typeface="+mn-cs"/>
            </a:endParaRPr>
          </a:p>
        </p:txBody>
      </p:sp>
      <p:pic>
        <p:nvPicPr>
          <p:cNvPr id="12" name="Picture 9" descr="http://static.ozone.ru/multimedia/books_covers/1011412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5742">
            <a:off x="3564336" y="1248680"/>
            <a:ext cx="582557" cy="80112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045">
            <a:off x="3995062" y="1386035"/>
            <a:ext cx="507369" cy="814589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176" y="3410557"/>
            <a:ext cx="1016169" cy="82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2" descr="http://www.clker.com/cliparts/y/W/a/h/z/C/ruler-h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993">
            <a:off x="2037533" y="3483496"/>
            <a:ext cx="1340666" cy="68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55227" y="4341551"/>
            <a:ext cx="3926787" cy="6378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 химии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endParaRPr lang="en-US" sz="3200" dirty="0" smtClean="0">
              <a:solidFill>
                <a:schemeClr val="accent2">
                  <a:lumMod val="50000"/>
                </a:schemeClr>
              </a:solidFill>
              <a:cs typeface="+mn-cs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401" y="4509120"/>
            <a:ext cx="1128200" cy="79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2" descr="http://www.clker.com/cliparts/y/W/a/h/z/C/ruler-h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993">
            <a:off x="2942865" y="2467940"/>
            <a:ext cx="1432635" cy="65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7834641" y="611984"/>
            <a:ext cx="1123878" cy="5451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ГВЭ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07504" y="5445224"/>
            <a:ext cx="3888433" cy="6378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 информатике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endParaRPr lang="en-US" sz="3200" dirty="0" smtClean="0">
              <a:solidFill>
                <a:schemeClr val="accent2">
                  <a:lumMod val="50000"/>
                </a:schemeClr>
              </a:solidFill>
              <a:cs typeface="+mn-cs"/>
            </a:endParaRPr>
          </a:p>
        </p:txBody>
      </p:sp>
      <p:pic>
        <p:nvPicPr>
          <p:cNvPr id="24" name="Picture 27" descr="http://edufuture.biz/images/e/e4/1281374076_photos0-800x600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207" y="6021288"/>
            <a:ext cx="1646187" cy="72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4757363" y="2780787"/>
            <a:ext cx="3676155" cy="5762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 география</a:t>
            </a: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4943346" y="1497173"/>
            <a:ext cx="4015173" cy="5762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 литературе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endParaRPr lang="en-US" sz="2800" dirty="0" smtClean="0">
              <a:solidFill>
                <a:schemeClr val="accent2">
                  <a:lumMod val="50000"/>
                </a:schemeClr>
              </a:solidFill>
              <a:cs typeface="+mn-cs"/>
            </a:endParaRPr>
          </a:p>
        </p:txBody>
      </p:sp>
      <p:pic>
        <p:nvPicPr>
          <p:cNvPr id="27" name="Picture 5" descr="E:\Рабочий стол\ГИА-9_2022\2022_ ГВЭ_Февральские сроки\Рисунки\77fd2d45070948eb2a352fd2d520cca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5" y="1557901"/>
            <a:ext cx="1362183" cy="83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1853">
            <a:off x="7229189" y="2773088"/>
            <a:ext cx="573233" cy="831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4498">
            <a:off x="7730319" y="2564824"/>
            <a:ext cx="580650" cy="794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4323">
            <a:off x="8053720" y="3003367"/>
            <a:ext cx="624426" cy="83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433" y="3397453"/>
            <a:ext cx="1192008" cy="715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4757363" y="4540134"/>
            <a:ext cx="3861210" cy="5762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 биологии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endParaRPr lang="en-US" sz="2800" dirty="0" smtClean="0">
              <a:solidFill>
                <a:schemeClr val="accent2">
                  <a:lumMod val="50000"/>
                </a:schemeClr>
              </a:solidFill>
              <a:cs typeface="+mn-cs"/>
            </a:endParaRPr>
          </a:p>
        </p:txBody>
      </p:sp>
      <p:pic>
        <p:nvPicPr>
          <p:cNvPr id="33" name="Picture 22" descr="http://www.clker.com/cliparts/y/W/a/h/z/C/ruler-h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993">
            <a:off x="7441848" y="4736309"/>
            <a:ext cx="1254581" cy="64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395536" y="2084853"/>
            <a:ext cx="8542561" cy="36652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Проверить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готовность ППЭ к проведению ГИА-9 в соответствии с требованиями  к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ППЭ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Проверить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пожарные выходы, средства первичного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пожаротушения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Проверить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наличие ключей от всех рабочих аудиторий, наличие печати ОО</a:t>
            </a:r>
          </a:p>
        </p:txBody>
      </p:sp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1115616" y="152996"/>
            <a:ext cx="7822481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Не позднее чем за один день до начала экзамена руководитель ППЭ 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обязан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1" y="1041094"/>
            <a:ext cx="2621779" cy="1518119"/>
            <a:chOff x="1480343" y="1196752"/>
            <a:chExt cx="2438400" cy="1712913"/>
          </a:xfrm>
        </p:grpSpPr>
        <p:pic>
          <p:nvPicPr>
            <p:cNvPr id="4710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0343" y="1196752"/>
              <a:ext cx="2438400" cy="1712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7108" name="Rectangle 3"/>
            <p:cNvSpPr>
              <a:spLocks noChangeArrowheads="1"/>
            </p:cNvSpPr>
            <p:nvPr/>
          </p:nvSpPr>
          <p:spPr bwMode="auto">
            <a:xfrm>
              <a:off x="1858675" y="1421873"/>
              <a:ext cx="1700605" cy="407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52560" tIns="26280" rIns="52560" bIns="26280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</a:pPr>
              <a:r>
                <a:rPr lang="ru-RU" sz="2000" b="1" dirty="0">
                  <a:solidFill>
                    <a:srgbClr val="FFFFFF"/>
                  </a:solidFill>
                  <a:latin typeface="Cambria" panose="02040503050406030204" pitchFamily="18" charset="0"/>
                </a:rPr>
                <a:t>СЕГОДНЯ</a:t>
              </a:r>
            </a:p>
          </p:txBody>
        </p:sp>
        <p:sp>
          <p:nvSpPr>
            <p:cNvPr id="47110" name="Rectangle 5"/>
            <p:cNvSpPr>
              <a:spLocks noChangeArrowheads="1"/>
            </p:cNvSpPr>
            <p:nvPr/>
          </p:nvSpPr>
          <p:spPr bwMode="auto">
            <a:xfrm>
              <a:off x="1930627" y="2053207"/>
              <a:ext cx="1635165" cy="4766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52560" tIns="26280" rIns="52560" bIns="26280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  <a:defRPr/>
              </a:pPr>
              <a:r>
                <a:rPr lang="ru-RU" sz="24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MS Gothic" panose="020B0609070205080204" pitchFamily="49" charset="-128"/>
                  <a:cs typeface="+mn-cs"/>
                </a:rPr>
                <a:t>ППЭ ГОТОВ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2699794" y="1026284"/>
            <a:ext cx="2066925" cy="1492285"/>
            <a:chOff x="5292727" y="1341439"/>
            <a:chExt cx="2447925" cy="1779587"/>
          </a:xfrm>
        </p:grpSpPr>
        <p:pic>
          <p:nvPicPr>
            <p:cNvPr id="47106" name="Picture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727" y="1341439"/>
              <a:ext cx="2447925" cy="1779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7109" name="Rectangle 4"/>
            <p:cNvSpPr>
              <a:spLocks noChangeArrowheads="1"/>
            </p:cNvSpPr>
            <p:nvPr/>
          </p:nvSpPr>
          <p:spPr bwMode="auto">
            <a:xfrm>
              <a:off x="5852724" y="1536701"/>
              <a:ext cx="1231088" cy="5146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52560" tIns="26280" rIns="52560" bIns="26280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</a:pPr>
              <a:r>
                <a:rPr lang="ru-RU" sz="2000" b="1" dirty="0">
                  <a:solidFill>
                    <a:srgbClr val="FFFFFF"/>
                  </a:solidFill>
                  <a:latin typeface="Cambria" panose="02040503050406030204" pitchFamily="18" charset="0"/>
                </a:rPr>
                <a:t>ЗАВТРА</a:t>
              </a:r>
            </a:p>
          </p:txBody>
        </p:sp>
        <p:sp>
          <p:nvSpPr>
            <p:cNvPr id="47111" name="Rectangle 6"/>
            <p:cNvSpPr>
              <a:spLocks noChangeArrowheads="1"/>
            </p:cNvSpPr>
            <p:nvPr/>
          </p:nvSpPr>
          <p:spPr bwMode="auto">
            <a:xfrm>
              <a:off x="5618498" y="2211262"/>
              <a:ext cx="1796381" cy="602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52560" tIns="26280" rIns="52560" bIns="2628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  <a:defRPr/>
              </a:pPr>
              <a:r>
                <a:rPr lang="ru-RU" sz="24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MS Gothic" panose="020B0609070205080204" pitchFamily="49" charset="-128"/>
                  <a:cs typeface="+mn-cs"/>
                </a:rPr>
                <a:t>ЭКЗАМЕН</a:t>
              </a:r>
            </a:p>
          </p:txBody>
        </p:sp>
      </p:grpSp>
      <p:sp>
        <p:nvSpPr>
          <p:cNvPr id="47112" name="Rectangle 7"/>
          <p:cNvSpPr>
            <a:spLocks noChangeArrowheads="1"/>
          </p:cNvSpPr>
          <p:nvPr/>
        </p:nvSpPr>
        <p:spPr bwMode="auto">
          <a:xfrm>
            <a:off x="146627" y="2518569"/>
            <a:ext cx="2164014" cy="26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2560" tIns="26280" rIns="52560" bIns="2628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b="1" dirty="0">
                <a:solidFill>
                  <a:srgbClr val="E2001A"/>
                </a:solidFill>
                <a:latin typeface="Cambria" panose="02040503050406030204" pitchFamily="18" charset="0"/>
              </a:rPr>
              <a:t>РУКОВОДИТЕЛЬ ППЭ</a:t>
            </a:r>
          </a:p>
        </p:txBody>
      </p:sp>
      <p:sp>
        <p:nvSpPr>
          <p:cNvPr id="47113" name="Rectangle 8"/>
          <p:cNvSpPr>
            <a:spLocks noChangeArrowheads="1"/>
          </p:cNvSpPr>
          <p:nvPr/>
        </p:nvSpPr>
        <p:spPr bwMode="auto">
          <a:xfrm>
            <a:off x="2621778" y="2482370"/>
            <a:ext cx="4022725" cy="26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2560" tIns="26280" rIns="52560" bIns="2628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b="1" dirty="0">
                <a:solidFill>
                  <a:srgbClr val="E2001A"/>
                </a:solidFill>
                <a:latin typeface="Cambria" panose="02040503050406030204" pitchFamily="18" charset="0"/>
              </a:rPr>
              <a:t>РУКОВОДИТЕЛЬ ОО</a:t>
            </a:r>
          </a:p>
        </p:txBody>
      </p:sp>
      <p:pic>
        <p:nvPicPr>
          <p:cNvPr id="47114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389" y="2787086"/>
            <a:ext cx="1220026" cy="173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35" name="Text Box 13"/>
          <p:cNvSpPr txBox="1">
            <a:spLocks noChangeArrowheads="1"/>
          </p:cNvSpPr>
          <p:nvPr/>
        </p:nvSpPr>
        <p:spPr bwMode="auto">
          <a:xfrm>
            <a:off x="612232" y="188641"/>
            <a:ext cx="8308975" cy="577851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Готовность ППЭ</a:t>
            </a:r>
          </a:p>
        </p:txBody>
      </p:sp>
      <p:sp>
        <p:nvSpPr>
          <p:cNvPr id="47116" name="Text Box 14"/>
          <p:cNvSpPr txBox="1">
            <a:spLocks noChangeArrowheads="1"/>
          </p:cNvSpPr>
          <p:nvPr/>
        </p:nvSpPr>
        <p:spPr bwMode="auto">
          <a:xfrm>
            <a:off x="619128" y="4520074"/>
            <a:ext cx="3132138" cy="22998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Заполнить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+mn-cs"/>
            </a:endParaRPr>
          </a:p>
          <a:p>
            <a:pPr algn="ctr" eaLnBrk="1" hangingPunct="1">
              <a:buClr>
                <a:srgbClr val="000000"/>
              </a:buClr>
              <a:buSzPct val="100000"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ППЭ-01</a:t>
            </a:r>
          </a:p>
          <a:p>
            <a:pPr algn="ctr" eaLnBrk="1" hangingPunct="1">
              <a:buClr>
                <a:srgbClr val="000000"/>
              </a:buClr>
              <a:buSzPct val="100000"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(ППЭ-01 ГВЭ)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«Акт готовности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ППЭ»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47117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83" y="2924943"/>
            <a:ext cx="1234185" cy="157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66718" y="1041245"/>
            <a:ext cx="4377282" cy="581675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90812" y="2084850"/>
            <a:ext cx="5467270" cy="30586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Подготовка ППЭ</a:t>
            </a:r>
            <a:b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с учетом соблюдения санитарно-эпидемиологических рекомендаций, правил и нормативов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214282" y="1285860"/>
            <a:ext cx="8764902" cy="42192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Проводить генеральную уборку помещений перед экзаменами  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Проводить бесконтактную термометрию при входе в ОО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Установить дозаторы с антисептическими средствами при входе в здание ОО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Установить график прихода участников в ППЭ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Использовать средства индивидуальной защиты работниками ППЭ (маски)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Организовать питьевой режим</a:t>
            </a:r>
            <a:endParaRPr lang="ru-RU" sz="26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59632" y="0"/>
            <a:ext cx="7704856" cy="131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При подготовке ППЭ и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при проведении ГИА-9 необходимо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214282" y="1285860"/>
            <a:ext cx="8764902" cy="46500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r>
              <a:rPr lang="ru-RU" sz="3200" u="sng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Необходимо подготовить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Tx/>
              <a:buChar char="-"/>
              <a:defRPr/>
            </a:pP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приборы для обеззараживания воздуха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Tx/>
              <a:buChar char="-"/>
              <a:defRPr/>
            </a:pP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дозаторы с антисептическими средствами для обработки рук на входе в здание ОО, в ППЭ, в штабе, в местах организации питьевого режима, в туалетных комнатах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Tx/>
              <a:buChar char="-"/>
              <a:defRPr/>
            </a:pP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питьевую воду в емкостях промышленного производства и достаточное количество 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одноразовой 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посуды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59632" y="0"/>
            <a:ext cx="7704856" cy="81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 проведения экзаменов в ППЭ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186199" y="1052736"/>
            <a:ext cx="8764902" cy="32650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r>
              <a:rPr lang="ru-RU" sz="2600" u="sng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не позднее чем за три дня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endParaRPr lang="ru-RU" u="sng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Tx/>
              <a:buChar char="-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составить график прибытия участников ГИА-9 в ППЭ. В графике указать: адрес ППЭ, время прибытия в ППЭ, номер входа в ОО 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Tx/>
              <a:buChar char="-"/>
              <a:defRPr/>
            </a:pPr>
            <a:endParaRPr lang="ru-RU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r>
              <a:rPr lang="ru-RU" sz="2600" u="sng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не позднее чем за один день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Tx/>
              <a:buChar char="-"/>
              <a:defRPr/>
            </a:pPr>
            <a:endParaRPr lang="ru-RU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Tx/>
              <a:buChar char="-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ознакомить участников ГИА-9 с графиком прибытия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49269" y="0"/>
            <a:ext cx="7704856" cy="81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 проведения экзаменов в ППЭ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4282" y="4714884"/>
            <a:ext cx="8764902" cy="18185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342900" indent="-342900" algn="ctr"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r>
              <a:rPr lang="ru-RU" sz="2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Важно!</a:t>
            </a:r>
          </a:p>
          <a:p>
            <a:pPr marL="342900" indent="-342900" algn="ctr"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r>
              <a:rPr lang="ru-RU" sz="2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Определить время начала прибытия в ППЭ, исключающее длительное ожидание начала экзамена в ППЭ</a:t>
            </a:r>
            <a:endParaRPr lang="ru-RU" sz="2600" dirty="0" smtClean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2231741" y="116632"/>
            <a:ext cx="4761727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Проведение ГИА-9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2812404" y="1230420"/>
            <a:ext cx="3600400" cy="648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457200" indent="-457200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 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- на базе ОО</a:t>
            </a:r>
          </a:p>
        </p:txBody>
      </p:sp>
      <p:sp>
        <p:nvSpPr>
          <p:cNvPr id="3" name="Овал 2"/>
          <p:cNvSpPr/>
          <p:nvPr/>
        </p:nvSpPr>
        <p:spPr bwMode="auto">
          <a:xfrm>
            <a:off x="611560" y="2564904"/>
            <a:ext cx="3456384" cy="1008112"/>
          </a:xfrm>
          <a:prstGeom prst="ellipse">
            <a:avLst/>
          </a:prstGeom>
          <a:solidFill>
            <a:srgbClr val="FFFFCC"/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457200" marR="0" indent="-45720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</a:rPr>
              <a:t>На дому</a:t>
            </a:r>
          </a:p>
        </p:txBody>
      </p:sp>
      <p:sp>
        <p:nvSpPr>
          <p:cNvPr id="15" name="Овал 14"/>
          <p:cNvSpPr/>
          <p:nvPr/>
        </p:nvSpPr>
        <p:spPr bwMode="auto">
          <a:xfrm>
            <a:off x="4644008" y="2492896"/>
            <a:ext cx="4265849" cy="1232831"/>
          </a:xfrm>
          <a:prstGeom prst="ellipse">
            <a:avLst/>
          </a:prstGeom>
          <a:solidFill>
            <a:srgbClr val="FFFFCC"/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457200" marR="0" indent="-45720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</a:rPr>
              <a:t>В медицинской организации</a:t>
            </a:r>
          </a:p>
        </p:txBody>
      </p:sp>
      <p:sp>
        <p:nvSpPr>
          <p:cNvPr id="16" name="Овал 15"/>
          <p:cNvSpPr/>
          <p:nvPr/>
        </p:nvSpPr>
        <p:spPr bwMode="auto">
          <a:xfrm>
            <a:off x="634008" y="4005067"/>
            <a:ext cx="8488286" cy="2476551"/>
          </a:xfrm>
          <a:prstGeom prst="ellipse">
            <a:avLst/>
          </a:prstGeom>
          <a:solidFill>
            <a:srgbClr val="FFFFCC"/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eaLnBrk="1" hangingPunct="1">
              <a:defRPr/>
            </a:pP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</a:rPr>
              <a:t>Основанием является:</a:t>
            </a:r>
          </a:p>
          <a:p>
            <a:pPr marL="457200" indent="-4572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Заключение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медицинской организации</a:t>
            </a:r>
          </a:p>
          <a:p>
            <a:pPr marL="457200" indent="-4572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Заключение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ПМПК с соответствующими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рекомендациями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90812" y="2084851"/>
            <a:ext cx="5256584" cy="29534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40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Инструкция для руководителя ППЭ при проведении </a:t>
            </a:r>
          </a:p>
          <a:p>
            <a:pPr algn="ctr" eaLnBrk="1" hangingPunct="1"/>
            <a:r>
              <a:rPr lang="ru-RU" sz="40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ГИА-9</a:t>
            </a:r>
            <a:endParaRPr lang="ru-RU" sz="40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913407" y="2084851"/>
            <a:ext cx="5256584" cy="29534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40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Схема проведения экзамена в ППЭ</a:t>
            </a:r>
            <a:endParaRPr lang="ru-RU" sz="40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Text Box 3"/>
          <p:cNvSpPr txBox="1">
            <a:spLocks noChangeArrowheads="1"/>
          </p:cNvSpPr>
          <p:nvPr/>
        </p:nvSpPr>
        <p:spPr bwMode="auto">
          <a:xfrm>
            <a:off x="1407693" y="116632"/>
            <a:ext cx="7272808" cy="143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6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день проведения экзамена  руководитель ППЭ </a:t>
            </a:r>
            <a:r>
              <a:rPr lang="ru-RU" sz="3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должен</a:t>
            </a:r>
            <a:endParaRPr lang="ru-RU" sz="3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571472" y="1809739"/>
            <a:ext cx="6252600" cy="10798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Не позднее </a:t>
            </a: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07:30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приступить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к своим обязанностям</a:t>
            </a:r>
          </a:p>
        </p:txBody>
      </p:sp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1142976" y="3524251"/>
            <a:ext cx="5496823" cy="10798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Не позднее </a:t>
            </a: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08:00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принять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ЭМ</a:t>
            </a:r>
          </a:p>
        </p:txBody>
      </p:sp>
      <p:pic>
        <p:nvPicPr>
          <p:cNvPr id="11" name="Picture 7" descr="http://denasosteo.ru/supload/delivery/%D0%B4%D1%8D%D0%BD%D0%B0%D1%81_%D0%B4%D0%BE%D1%81%D1%82%D0%B0%D0%B2%D0%BA%D0%B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643" y="2060848"/>
            <a:ext cx="2329076" cy="206084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39552" y="5229200"/>
            <a:ext cx="7560840" cy="10798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Разместить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сейфе штаба ППЭ все ЭМ,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кроме пакета руководителя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85852" y="-142900"/>
            <a:ext cx="7540766" cy="131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день проведения экзамена  руководитель ППЭ 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должен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214282" y="1038357"/>
            <a:ext cx="8764902" cy="58196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Вскрыть пакет руководителя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Обеспечить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контроль за регистрацией работников ППЭ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Назначить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ответственных организаторов в аудиториях и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распределить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организаторов вне аудитории по местам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дежурства (на термометрию, упаковку личных вещей организаторов ППЭ, участников ГИА-9)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Провести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краткий инструктаж для работников ППЭ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Проинформировать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организаторов:</a:t>
            </a:r>
          </a:p>
          <a:p>
            <a:pPr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  о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распределении по аудиториям и местам дежурства;</a:t>
            </a:r>
          </a:p>
          <a:p>
            <a:pPr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  о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назначении ответственных организаторов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</a:t>
            </a:r>
          </a:p>
          <a:p>
            <a:pPr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  аудиториях</a:t>
            </a:r>
            <a:endParaRPr lang="ru-RU" sz="26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Выдать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формы ППЭ, инструктивные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материалы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Text Box 3"/>
          <p:cNvSpPr txBox="1">
            <a:spLocks noChangeArrowheads="1"/>
          </p:cNvSpPr>
          <p:nvPr/>
        </p:nvSpPr>
        <p:spPr bwMode="auto">
          <a:xfrm>
            <a:off x="1259632" y="0"/>
            <a:ext cx="7704856" cy="131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день проведения экзамена руководитель ППЭ должен </a:t>
            </a:r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340023" y="2642756"/>
            <a:ext cx="8633304" cy="618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600" b="1" i="1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Обеспечить</a:t>
            </a:r>
            <a:r>
              <a:rPr lang="ru-RU" sz="2600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допуск в ППЭ участников ГИА-9                 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31133" y="3573274"/>
            <a:ext cx="8633304" cy="1018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600" b="1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Не позднее 09:45 </a:t>
            </a:r>
            <a:r>
              <a:rPr lang="ru-RU" sz="26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выдать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ответственным организаторам в аудитории ЭМ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24148" y="4869418"/>
            <a:ext cx="8633304" cy="618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600" b="1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В 09:50 </a:t>
            </a:r>
            <a:r>
              <a:rPr lang="ru-RU" sz="26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начинается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первая часть инструктажа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48862" y="1312049"/>
            <a:ext cx="8615626" cy="1018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600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ru-RU" sz="2600" b="1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Не позднее 08:50</a:t>
            </a:r>
            <a:r>
              <a:rPr lang="ru-RU" sz="2600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 </a:t>
            </a:r>
            <a:r>
              <a:rPr lang="ru-RU" sz="26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направить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организаторов</a:t>
            </a:r>
            <a:r>
              <a:rPr lang="ru-RU" sz="26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ППЭ</a:t>
            </a:r>
            <a:r>
              <a:rPr lang="ru-RU" sz="26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на рабочие места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40023" y="5753640"/>
            <a:ext cx="8633304" cy="1018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600" b="1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Не ранее 10:00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начинается вторая часть инструктажа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3"/>
          <p:cNvSpPr txBox="1">
            <a:spLocks noChangeArrowheads="1"/>
          </p:cNvSpPr>
          <p:nvPr/>
        </p:nvSpPr>
        <p:spPr bwMode="auto">
          <a:xfrm>
            <a:off x="1331640" y="6906"/>
            <a:ext cx="7488832" cy="139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6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На этапе проведения экзамена руководитель ППЭ </a:t>
            </a:r>
            <a:r>
              <a:rPr lang="ru-RU" sz="36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должен</a:t>
            </a:r>
            <a:endParaRPr lang="ru-RU" sz="36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142844" y="1619237"/>
            <a:ext cx="8786874" cy="46360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44000" rIns="90000" bIns="180000">
            <a:spAutoFit/>
          </a:bodyPr>
          <a:lstStyle/>
          <a:p>
            <a:pPr marL="342900" indent="-342900" algn="just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Осуществлять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 контроль за ходом проведения экзамена</a:t>
            </a:r>
          </a:p>
          <a:p>
            <a:pPr marL="342900" indent="-342900" algn="just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Проверять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 помещения ППЭ на предмет присутствия посторонних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лиц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MS Gothic" panose="020B0609070205080204" pitchFamily="49" charset="-128"/>
              <a:cs typeface="+mn-cs"/>
            </a:endParaRPr>
          </a:p>
          <a:p>
            <a:pPr marL="342900" indent="-342900" algn="just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Решать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 все возникающие вопросы </a:t>
            </a:r>
          </a:p>
          <a:p>
            <a:pPr marL="342900" indent="-342900" algn="just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Сотрудничать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с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лицами, имеющими право присутствовать во время экзамена в ППЭ</a:t>
            </a:r>
          </a:p>
          <a:p>
            <a:pPr marL="342900" indent="-342900" algn="just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Выдавать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ответственному организатору в аудитории в случае необходимости резервный доставочный пакет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971600" y="116632"/>
            <a:ext cx="8005010" cy="100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6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На этапе завершения экзамена  руководитель ППЭ </a:t>
            </a:r>
            <a:r>
              <a:rPr lang="ru-RU" sz="36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должен</a:t>
            </a:r>
            <a:endParaRPr lang="ru-RU" sz="36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Text Box 7"/>
          <p:cNvSpPr txBox="1">
            <a:spLocks noChangeArrowheads="1"/>
          </p:cNvSpPr>
          <p:nvPr/>
        </p:nvSpPr>
        <p:spPr bwMode="auto">
          <a:xfrm>
            <a:off x="324839" y="1988840"/>
            <a:ext cx="8496944" cy="3662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108000" rIns="90000" bIns="108000">
            <a:spAutoFit/>
          </a:bodyPr>
          <a:lstStyle>
            <a:lvl1pPr marL="457200" indent="-457200"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Принять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экзаменационные материалы </a:t>
            </a:r>
          </a:p>
          <a:p>
            <a:pPr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Начать упаковку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 экзаменационных материалов</a:t>
            </a:r>
          </a:p>
          <a:p>
            <a:pPr marL="504190" indent="-4318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None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не позднее чем через один час тридцать минут</a:t>
            </a:r>
            <a:r>
              <a:rPr lang="ru-RU" sz="2800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после окончания экзамена в ППЭ</a:t>
            </a:r>
          </a:p>
          <a:p>
            <a:pPr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Передать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 помещения, оборудование руководителю ОО, на базе которой организован ППЭ (или уполномоченному им лицу)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907704" y="1844824"/>
            <a:ext cx="5472608" cy="32883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Отдельные этапы проведения экзамена</a:t>
            </a:r>
            <a:endParaRPr lang="ru-RU" sz="5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907704" y="1844824"/>
            <a:ext cx="5472608" cy="32883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Приём экзаменационных материалов</a:t>
            </a:r>
          </a:p>
          <a:p>
            <a:pPr algn="ctr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позднее 8:00</a:t>
            </a:r>
            <a:endParaRPr lang="ru-RU" sz="4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2" descr="http://gkspt.ru/images/products/1545/p_145370564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8768"/>
          <a:stretch>
            <a:fillRect/>
          </a:stretch>
        </p:blipFill>
        <p:spPr bwMode="auto">
          <a:xfrm>
            <a:off x="7380312" y="4824097"/>
            <a:ext cx="1763688" cy="203390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8679" name="Заголовок 1"/>
          <p:cNvSpPr>
            <a:spLocks noGrp="1"/>
          </p:cNvSpPr>
          <p:nvPr>
            <p:ph type="ctrTitle"/>
          </p:nvPr>
        </p:nvSpPr>
        <p:spPr>
          <a:xfrm>
            <a:off x="2581545" y="768377"/>
            <a:ext cx="4070145" cy="4572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Сейф-пакет  с ЭМ</a:t>
            </a:r>
            <a:r>
              <a:rPr lang="ru-RU" sz="2400" dirty="0" smtClean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</a:t>
            </a:r>
          </a:p>
        </p:txBody>
      </p:sp>
      <p:grpSp>
        <p:nvGrpSpPr>
          <p:cNvPr id="3" name="Группа 22"/>
          <p:cNvGrpSpPr/>
          <p:nvPr/>
        </p:nvGrpSpPr>
        <p:grpSpPr>
          <a:xfrm>
            <a:off x="2221434" y="1690707"/>
            <a:ext cx="1702494" cy="1605703"/>
            <a:chOff x="762000" y="1600200"/>
            <a:chExt cx="1535983" cy="962025"/>
          </a:xfrm>
        </p:grpSpPr>
        <p:pic>
          <p:nvPicPr>
            <p:cNvPr id="27657" name="Рисунок 6" descr="http://www.my-office.ua/foto/tovar/2016/09/11202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6F4E7"/>
                </a:clrFrom>
                <a:clrTo>
                  <a:srgbClr val="F6F4E7">
                    <a:alpha val="0"/>
                  </a:srgbClr>
                </a:clrTo>
              </a:clrChange>
              <a:lum bright="-10000"/>
            </a:blip>
            <a:srcRect l="3770" t="2469" r="4662" b="6419"/>
            <a:stretch>
              <a:fillRect/>
            </a:stretch>
          </p:blipFill>
          <p:spPr bwMode="auto">
            <a:xfrm>
              <a:off x="762000" y="1600200"/>
              <a:ext cx="1348654" cy="96202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pic>
        <p:sp>
          <p:nvSpPr>
            <p:cNvPr id="28681" name="TextBox 8"/>
            <p:cNvSpPr txBox="1">
              <a:spLocks noChangeArrowheads="1"/>
            </p:cNvSpPr>
            <p:nvPr/>
          </p:nvSpPr>
          <p:spPr bwMode="auto">
            <a:xfrm>
              <a:off x="850183" y="1893573"/>
              <a:ext cx="1447800" cy="51631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ru-RU" sz="1200" b="1" dirty="0">
                  <a:solidFill>
                    <a:srgbClr val="002060"/>
                  </a:solidFill>
                </a:rPr>
                <a:t>Доставочные </a:t>
              </a:r>
              <a:r>
                <a:rPr lang="ru-RU" sz="1200" b="1" dirty="0" err="1" smtClean="0">
                  <a:solidFill>
                    <a:srgbClr val="002060"/>
                  </a:solidFill>
                </a:rPr>
                <a:t>спецпакеты</a:t>
              </a:r>
              <a:r>
                <a:rPr lang="ru-RU" sz="1200" b="1" dirty="0" smtClean="0">
                  <a:solidFill>
                    <a:srgbClr val="002060"/>
                  </a:solidFill>
                </a:rPr>
                <a:t> с ИК ОГЭ</a:t>
              </a:r>
              <a:endParaRPr lang="ru-RU" sz="1200" b="1" dirty="0">
                <a:solidFill>
                  <a:srgbClr val="002060"/>
                </a:solidFill>
              </a:endParaRPr>
            </a:p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28694" name="TextBox 23"/>
          <p:cNvSpPr txBox="1">
            <a:spLocks noChangeArrowheads="1"/>
          </p:cNvSpPr>
          <p:nvPr/>
        </p:nvSpPr>
        <p:spPr bwMode="auto">
          <a:xfrm>
            <a:off x="2684876" y="122046"/>
            <a:ext cx="3780202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6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Прием ЭМ в </a:t>
            </a:r>
            <a:r>
              <a:rPr lang="ru-RU" sz="36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ППЭ</a:t>
            </a:r>
            <a:endParaRPr lang="ru-RU" sz="36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2"/>
          <p:cNvGrpSpPr/>
          <p:nvPr/>
        </p:nvGrpSpPr>
        <p:grpSpPr>
          <a:xfrm>
            <a:off x="3571868" y="1484784"/>
            <a:ext cx="1792219" cy="3443725"/>
            <a:chOff x="1327780" y="3752453"/>
            <a:chExt cx="1567873" cy="2495947"/>
          </a:xfrm>
        </p:grpSpPr>
        <p:pic>
          <p:nvPicPr>
            <p:cNvPr id="21" name="Picture 2" descr="http://gkspt.ru/images/products/1545/p_1453705646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t="8768"/>
            <a:stretch>
              <a:fillRect/>
            </a:stretch>
          </p:blipFill>
          <p:spPr bwMode="auto">
            <a:xfrm>
              <a:off x="1432599" y="4394906"/>
              <a:ext cx="1463054" cy="1853494"/>
            </a:xfrm>
            <a:prstGeom prst="rect">
              <a:avLst/>
            </a:prstGeom>
            <a:noFill/>
            <a:ln w="9525">
              <a:solidFill>
                <a:schemeClr val="accent2">
                  <a:lumMod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28685" name="TextBox 15"/>
            <p:cNvSpPr txBox="1">
              <a:spLocks noChangeArrowheads="1"/>
            </p:cNvSpPr>
            <p:nvPr/>
          </p:nvSpPr>
          <p:spPr bwMode="auto">
            <a:xfrm>
              <a:off x="1327780" y="3752453"/>
              <a:ext cx="1450345" cy="4684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8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</a:rPr>
                <a:t>Пакет</a:t>
              </a:r>
              <a:r>
                <a:rPr lang="ru-RU" sz="1800" b="1" dirty="0">
                  <a:solidFill>
                    <a:schemeClr val="accent2">
                      <a:lumMod val="50000"/>
                    </a:schemeClr>
                  </a:solidFill>
                </a:rPr>
                <a:t> руководителя</a:t>
              </a:r>
            </a:p>
          </p:txBody>
        </p:sp>
      </p:grpSp>
      <p:grpSp>
        <p:nvGrpSpPr>
          <p:cNvPr id="5" name="Группа 27"/>
          <p:cNvGrpSpPr/>
          <p:nvPr/>
        </p:nvGrpSpPr>
        <p:grpSpPr>
          <a:xfrm>
            <a:off x="5168414" y="1325943"/>
            <a:ext cx="2499930" cy="3426508"/>
            <a:chOff x="5413369" y="886960"/>
            <a:chExt cx="1875847" cy="1788507"/>
          </a:xfrm>
        </p:grpSpPr>
        <p:grpSp>
          <p:nvGrpSpPr>
            <p:cNvPr id="6" name="Группа 26"/>
            <p:cNvGrpSpPr/>
            <p:nvPr/>
          </p:nvGrpSpPr>
          <p:grpSpPr>
            <a:xfrm>
              <a:off x="5413369" y="886960"/>
              <a:ext cx="1875847" cy="1788507"/>
              <a:chOff x="5413369" y="886960"/>
              <a:chExt cx="1875847" cy="1788507"/>
            </a:xfrm>
          </p:grpSpPr>
          <p:pic>
            <p:nvPicPr>
              <p:cNvPr id="28686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gray">
              <a:xfrm>
                <a:off x="5722291" y="1245314"/>
                <a:ext cx="1135709" cy="1430153"/>
              </a:xfrm>
              <a:prstGeom prst="rect">
                <a:avLst/>
              </a:prstGeom>
              <a:noFill/>
              <a:ln w="9525">
                <a:solidFill>
                  <a:schemeClr val="accent2">
                    <a:lumMod val="50000"/>
                  </a:schemeClr>
                </a:solidFill>
                <a:miter lim="800000"/>
                <a:headEnd/>
                <a:tailEnd/>
              </a:ln>
            </p:spPr>
          </p:pic>
          <p:sp>
            <p:nvSpPr>
              <p:cNvPr id="28690" name="TextBox 26"/>
              <p:cNvSpPr txBox="1">
                <a:spLocks noChangeArrowheads="1"/>
              </p:cNvSpPr>
              <p:nvPr/>
            </p:nvSpPr>
            <p:spPr bwMode="auto">
              <a:xfrm>
                <a:off x="5413369" y="886960"/>
                <a:ext cx="1875847" cy="42177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800" b="1" dirty="0" smtClean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</a:rPr>
                  <a:t>Новый сейф-пакет </a:t>
                </a:r>
                <a:r>
                  <a:rPr lang="ru-RU" sz="18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</a:rPr>
                  <a:t>для </a:t>
                </a:r>
                <a:r>
                  <a:rPr lang="ru-RU" sz="1800" b="1" dirty="0" smtClean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</a:rPr>
                  <a:t>экз. работ</a:t>
                </a:r>
                <a:endParaRPr lang="ru-RU" sz="18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28687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gray">
            <a:xfrm>
              <a:off x="5832473" y="1894693"/>
              <a:ext cx="915344" cy="410518"/>
            </a:xfrm>
            <a:prstGeom prst="rect">
              <a:avLst/>
            </a:prstGeom>
            <a:noFill/>
            <a:ln w="25400" algn="ctr">
              <a:solidFill>
                <a:schemeClr val="accent2">
                  <a:lumMod val="50000"/>
                </a:schemeClr>
              </a:solidFill>
              <a:miter lim="800000"/>
              <a:headEnd/>
              <a:tailEnd/>
            </a:ln>
          </p:spPr>
        </p:pic>
      </p:grpSp>
      <p:sp>
        <p:nvSpPr>
          <p:cNvPr id="34" name="TextBox 33"/>
          <p:cNvSpPr txBox="1"/>
          <p:nvPr/>
        </p:nvSpPr>
        <p:spPr>
          <a:xfrm>
            <a:off x="539552" y="5550586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Сейф-пакет с дополнительными бланками ответов №2 ОГЭ будет передан в первый день проведения экзамена в ППЭ</a:t>
            </a:r>
            <a:endParaRPr lang="ru-RU" sz="2400" b="1" dirty="0">
              <a:solidFill>
                <a:srgbClr val="C0000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6" name="Picture 2" descr="http://gkspt.ru/images/products/1545/p_145370564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8768"/>
          <a:stretch>
            <a:fillRect/>
          </a:stretch>
        </p:blipFill>
        <p:spPr bwMode="auto">
          <a:xfrm>
            <a:off x="0" y="1340769"/>
            <a:ext cx="2182270" cy="3652912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7" cstate="print"/>
          <a:srcRect l="22917" t="19444" r="24306" b="12963"/>
          <a:stretch>
            <a:fillRect/>
          </a:stretch>
        </p:blipFill>
        <p:spPr bwMode="auto">
          <a:xfrm>
            <a:off x="7668344" y="5455674"/>
            <a:ext cx="1224136" cy="57812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grpSp>
        <p:nvGrpSpPr>
          <p:cNvPr id="7" name="Группа 38"/>
          <p:cNvGrpSpPr/>
          <p:nvPr/>
        </p:nvGrpSpPr>
        <p:grpSpPr>
          <a:xfrm>
            <a:off x="2181182" y="3592837"/>
            <a:ext cx="1406902" cy="1231258"/>
            <a:chOff x="762000" y="1600200"/>
            <a:chExt cx="1581222" cy="737684"/>
          </a:xfrm>
        </p:grpSpPr>
        <p:pic>
          <p:nvPicPr>
            <p:cNvPr id="40" name="Рисунок 6" descr="http://www.my-office.ua/foto/tovar/2016/09/11202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6F4E7"/>
                </a:clrFrom>
                <a:clrTo>
                  <a:srgbClr val="F6F4E7">
                    <a:alpha val="0"/>
                  </a:srgbClr>
                </a:clrTo>
              </a:clrChange>
              <a:lum bright="-10000"/>
            </a:blip>
            <a:srcRect l="3770" t="2469" r="4662" b="6419"/>
            <a:stretch>
              <a:fillRect/>
            </a:stretch>
          </p:blipFill>
          <p:spPr bwMode="auto">
            <a:xfrm>
              <a:off x="762000" y="1600200"/>
              <a:ext cx="1581222" cy="73768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pic>
        <p:sp>
          <p:nvSpPr>
            <p:cNvPr id="41" name="TextBox 8"/>
            <p:cNvSpPr txBox="1">
              <a:spLocks noChangeArrowheads="1"/>
            </p:cNvSpPr>
            <p:nvPr/>
          </p:nvSpPr>
          <p:spPr bwMode="auto">
            <a:xfrm>
              <a:off x="850183" y="1893573"/>
              <a:ext cx="1447800" cy="18439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28682" name="TextBox 9"/>
          <p:cNvSpPr txBox="1">
            <a:spLocks noChangeArrowheads="1"/>
          </p:cNvSpPr>
          <p:nvPr/>
        </p:nvSpPr>
        <p:spPr bwMode="auto">
          <a:xfrm>
            <a:off x="2226479" y="3977287"/>
            <a:ext cx="117081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Комплекты </a:t>
            </a:r>
            <a:r>
              <a:rPr lang="ru-RU" b="1" dirty="0" smtClean="0">
                <a:solidFill>
                  <a:srgbClr val="002060"/>
                </a:solidFill>
              </a:rPr>
              <a:t>ВДП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9" name="Picture 7" descr="http://denasosteo.ru/supload/delivery/%D0%B4%D1%8D%D0%BD%D0%B0%D1%81_%D0%B4%D0%BE%D1%81%D1%82%D0%B0%D0%B2%D0%BA%D0%B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344" y="1340769"/>
            <a:ext cx="2329076" cy="206084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7668344" y="122046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ОГЭ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07504" y="52190"/>
            <a:ext cx="2088232" cy="100054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Не позднее 8:00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333" t="25926" r="27083" b="37963"/>
          <a:stretch>
            <a:fillRect/>
          </a:stretch>
        </p:blipFill>
        <p:spPr bwMode="auto">
          <a:xfrm>
            <a:off x="96170" y="2493558"/>
            <a:ext cx="1955550" cy="124878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516982" y="2526969"/>
            <a:ext cx="43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Р</a:t>
            </a:r>
            <a:endParaRPr lang="ru-RU" sz="44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7"/>
          <p:cNvSpPr txBox="1">
            <a:spLocks noChangeArrowheads="1"/>
          </p:cNvSpPr>
          <p:nvPr/>
        </p:nvSpPr>
        <p:spPr bwMode="auto">
          <a:xfrm>
            <a:off x="571473" y="1333486"/>
            <a:ext cx="8069015" cy="45269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Под ППЭ можно занять часть здания образовательной организации (крыло или этаж), при этом  ППЭ должен быть изолирован от остальной части здания.</a:t>
            </a:r>
          </a:p>
          <a:p>
            <a:pPr marL="360680" indent="-36068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Входом в ППЭ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 является место проверки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организаторами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 документов обучающихся и наличия их в списках распределения в данный ППЭ.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Экзамены в форме ОГЭ и ГВЭ могут проводиться в одном ППЭ.</a:t>
            </a:r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559641" y="116632"/>
            <a:ext cx="8523288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Cambria" panose="02040503050406030204" pitchFamily="18" charset="0"/>
                <a:cs typeface="+mn-cs"/>
              </a:rPr>
              <a:t>Организация ППЭ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53658" y="0"/>
            <a:ext cx="7056784" cy="131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Акт 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приемки-передачи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(ППЭ-9 </a:t>
            </a: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14-01 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ОГЭ)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668344" y="122046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ОГЭ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10" y="1335625"/>
            <a:ext cx="8892480" cy="542931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51380" y="3897193"/>
            <a:ext cx="2880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3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1043607" y="0"/>
            <a:ext cx="6480721" cy="1804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Доставка в ППЭ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дополнительных бланков ответов №2  </a:t>
            </a: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основной период</a:t>
            </a:r>
            <a:endParaRPr lang="ru-RU" sz="2800" b="1" dirty="0">
              <a:solidFill>
                <a:srgbClr val="C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Text Box 7"/>
          <p:cNvSpPr txBox="1">
            <a:spLocks noChangeArrowheads="1"/>
          </p:cNvSpPr>
          <p:nvPr/>
        </p:nvSpPr>
        <p:spPr bwMode="auto">
          <a:xfrm>
            <a:off x="251520" y="1970729"/>
            <a:ext cx="8630197" cy="28984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216000" rIns="90000" bIns="216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Дополнительные бланки ответов № 2,  рассчитанные на </a:t>
            </a:r>
            <a:r>
              <a:rPr lang="ru-RU" sz="3200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весь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+mn-cs"/>
              </a:rPr>
              <a:t> </a:t>
            </a:r>
            <a:r>
              <a:rPr lang="ru-RU" sz="3200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основной период проведения ГИА-9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+mn-cs"/>
              </a:rPr>
              <a:t>,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доставляются в ППЭ в первый день проведения экзаменов в данном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 в отдельном 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сейф-пакете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endParaRPr lang="ru-RU" sz="32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2295" name="Picture 7" descr="http://denasosteo.ru/supload/delivery/%D0%B4%D1%8D%D0%BD%D0%B0%D1%81_%D0%B4%D0%BE%D1%81%D1%82%D0%B0%D0%B2%D0%BA%D0%B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46" y="4746848"/>
            <a:ext cx="2329076" cy="206084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7668344" y="122046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ОГЭ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http://gkspt.ru/images/products/1545/p_145370564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8768"/>
          <a:stretch>
            <a:fillRect/>
          </a:stretch>
        </p:blipFill>
        <p:spPr bwMode="auto">
          <a:xfrm>
            <a:off x="3923928" y="4691376"/>
            <a:ext cx="1907704" cy="219998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22917" t="19444" r="24306" b="12963"/>
          <a:stretch>
            <a:fillRect/>
          </a:stretch>
        </p:blipFill>
        <p:spPr bwMode="auto">
          <a:xfrm>
            <a:off x="4265712" y="5373216"/>
            <a:ext cx="1224136" cy="57812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153" y="91805"/>
            <a:ext cx="3707470" cy="1632180"/>
          </a:xfr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txBody>
          <a:bodyPr/>
          <a:lstStyle/>
          <a:p>
            <a:pPr eaLnBrk="1" hangingPunct="1"/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Учет расходования дополнительных бланков ответов №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 ОГЭ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основной период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323528" y="2426359"/>
            <a:ext cx="2895600" cy="4419600"/>
          </a:xfrm>
          <a:prstGeom prst="rect">
            <a:avLst/>
          </a:prstGeom>
          <a:noFill/>
          <a:ln w="25400" algn="ctr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623" y="116632"/>
            <a:ext cx="5418377" cy="659087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74" y="3789040"/>
            <a:ext cx="2276307" cy="276888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Заголовок 1"/>
          <p:cNvSpPr>
            <a:spLocks noGrp="1"/>
          </p:cNvSpPr>
          <p:nvPr>
            <p:ph type="ctrTitle"/>
          </p:nvPr>
        </p:nvSpPr>
        <p:spPr>
          <a:xfrm>
            <a:off x="2745944" y="768377"/>
            <a:ext cx="3941863" cy="457200"/>
          </a:xfrm>
        </p:spPr>
        <p:txBody>
          <a:bodyPr>
            <a:normAutofit fontScale="90000"/>
          </a:bodyPr>
          <a:lstStyle/>
          <a:p>
            <a:r>
              <a:rPr lang="ru-RU" sz="2600" dirty="0" smtClean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Сейф-пакет с ЭМ  </a:t>
            </a:r>
          </a:p>
        </p:txBody>
      </p:sp>
      <p:grpSp>
        <p:nvGrpSpPr>
          <p:cNvPr id="2" name="Группа 22"/>
          <p:cNvGrpSpPr/>
          <p:nvPr/>
        </p:nvGrpSpPr>
        <p:grpSpPr>
          <a:xfrm>
            <a:off x="2418701" y="1759382"/>
            <a:ext cx="1443515" cy="2018081"/>
            <a:chOff x="762000" y="1600200"/>
            <a:chExt cx="1348654" cy="962025"/>
          </a:xfrm>
        </p:grpSpPr>
        <p:pic>
          <p:nvPicPr>
            <p:cNvPr id="27657" name="Рисунок 6" descr="http://www.my-office.ua/foto/tovar/2016/09/11202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6F4E7"/>
                </a:clrFrom>
                <a:clrTo>
                  <a:srgbClr val="F6F4E7">
                    <a:alpha val="0"/>
                  </a:srgbClr>
                </a:clrTo>
              </a:clrChange>
              <a:lum bright="-10000"/>
            </a:blip>
            <a:srcRect l="3770" t="2469" r="4662" b="6419"/>
            <a:stretch>
              <a:fillRect/>
            </a:stretch>
          </p:blipFill>
          <p:spPr bwMode="auto">
            <a:xfrm>
              <a:off x="762000" y="1600200"/>
              <a:ext cx="1348654" cy="96202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pic>
        <p:sp>
          <p:nvSpPr>
            <p:cNvPr id="28681" name="TextBox 8"/>
            <p:cNvSpPr txBox="1">
              <a:spLocks noChangeArrowheads="1"/>
            </p:cNvSpPr>
            <p:nvPr/>
          </p:nvSpPr>
          <p:spPr bwMode="auto">
            <a:xfrm>
              <a:off x="790481" y="1893573"/>
              <a:ext cx="1320173" cy="45482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</a:rPr>
                <a:t>Доставочные спецпакеты</a:t>
              </a:r>
            </a:p>
            <a:p>
              <a:r>
                <a:rPr lang="ru-RU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</a:rPr>
                <a:t>с бланками ГВЭ</a:t>
              </a:r>
              <a:endParaRPr lang="ru-RU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8694" name="TextBox 23"/>
          <p:cNvSpPr txBox="1">
            <a:spLocks noChangeArrowheads="1"/>
          </p:cNvSpPr>
          <p:nvPr/>
        </p:nvSpPr>
        <p:spPr bwMode="auto">
          <a:xfrm>
            <a:off x="2361516" y="122046"/>
            <a:ext cx="4742841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6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Прием ЭМ в </a:t>
            </a:r>
            <a:r>
              <a:rPr lang="ru-RU" sz="36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ППЭ </a:t>
            </a:r>
            <a:endParaRPr lang="ru-RU" sz="36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32"/>
          <p:cNvGrpSpPr/>
          <p:nvPr/>
        </p:nvGrpSpPr>
        <p:grpSpPr>
          <a:xfrm>
            <a:off x="5643571" y="2571744"/>
            <a:ext cx="1714149" cy="2428773"/>
            <a:chOff x="1447800" y="4495800"/>
            <a:chExt cx="1330325" cy="1752600"/>
          </a:xfrm>
        </p:grpSpPr>
        <p:pic>
          <p:nvPicPr>
            <p:cNvPr id="21" name="Picture 2" descr="http://gkspt.ru/images/products/1545/p_1453705646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t="8768"/>
            <a:stretch>
              <a:fillRect/>
            </a:stretch>
          </p:blipFill>
          <p:spPr bwMode="auto">
            <a:xfrm>
              <a:off x="1447800" y="4495800"/>
              <a:ext cx="1330325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5" name="TextBox 15"/>
            <p:cNvSpPr txBox="1">
              <a:spLocks noChangeArrowheads="1"/>
            </p:cNvSpPr>
            <p:nvPr/>
          </p:nvSpPr>
          <p:spPr bwMode="auto">
            <a:xfrm>
              <a:off x="1447801" y="5053574"/>
              <a:ext cx="1330324" cy="37755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Пакет руководителя</a:t>
              </a:r>
            </a:p>
          </p:txBody>
        </p:sp>
      </p:grpSp>
      <p:grpSp>
        <p:nvGrpSpPr>
          <p:cNvPr id="4" name="Группа 27"/>
          <p:cNvGrpSpPr/>
          <p:nvPr/>
        </p:nvGrpSpPr>
        <p:grpSpPr>
          <a:xfrm>
            <a:off x="7222071" y="1267246"/>
            <a:ext cx="2046753" cy="3281511"/>
            <a:chOff x="5802133" y="1041241"/>
            <a:chExt cx="1197334" cy="1634226"/>
          </a:xfrm>
        </p:grpSpPr>
        <p:grpSp>
          <p:nvGrpSpPr>
            <p:cNvPr id="5" name="Группа 26"/>
            <p:cNvGrpSpPr/>
            <p:nvPr/>
          </p:nvGrpSpPr>
          <p:grpSpPr>
            <a:xfrm>
              <a:off x="5802133" y="1041241"/>
              <a:ext cx="1197334" cy="1634226"/>
              <a:chOff x="5802133" y="1041241"/>
              <a:chExt cx="1197334" cy="1634226"/>
            </a:xfrm>
          </p:grpSpPr>
          <p:pic>
            <p:nvPicPr>
              <p:cNvPr id="28686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gray">
              <a:xfrm>
                <a:off x="5943600" y="1524000"/>
                <a:ext cx="914400" cy="1151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690" name="TextBox 26"/>
              <p:cNvSpPr txBox="1">
                <a:spLocks noChangeArrowheads="1"/>
              </p:cNvSpPr>
              <p:nvPr/>
            </p:nvSpPr>
            <p:spPr bwMode="auto">
              <a:xfrm>
                <a:off x="5802133" y="1041241"/>
                <a:ext cx="1197334" cy="45982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800" b="1" dirty="0" smtClean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</a:rPr>
                  <a:t>Новый сейф-пакет </a:t>
                </a:r>
                <a:r>
                  <a:rPr lang="ru-RU" sz="18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</a:rPr>
                  <a:t>для </a:t>
                </a:r>
                <a:r>
                  <a:rPr lang="ru-RU" sz="1800" b="1" dirty="0" smtClean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</a:rPr>
                  <a:t>экз. </a:t>
                </a:r>
                <a:r>
                  <a:rPr lang="ru-RU" sz="18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</a:rPr>
                  <a:t>работ</a:t>
                </a:r>
              </a:p>
            </p:txBody>
          </p:sp>
        </p:grpSp>
        <p:pic>
          <p:nvPicPr>
            <p:cNvPr id="28687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gray">
            <a:xfrm>
              <a:off x="6183252" y="2300330"/>
              <a:ext cx="457200" cy="245534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</p:grpSp>
      <p:sp>
        <p:nvSpPr>
          <p:cNvPr id="32" name="TextBox 31"/>
          <p:cNvSpPr txBox="1"/>
          <p:nvPr/>
        </p:nvSpPr>
        <p:spPr>
          <a:xfrm>
            <a:off x="5643570" y="1428736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Пакет  руководителя</a:t>
            </a:r>
            <a:endParaRPr lang="ru-RU" sz="1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6" name="Picture 2" descr="http://gkspt.ru/images/products/1545/p_145370564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8768"/>
          <a:stretch>
            <a:fillRect/>
          </a:stretch>
        </p:blipFill>
        <p:spPr bwMode="auto">
          <a:xfrm>
            <a:off x="10545" y="1757279"/>
            <a:ext cx="2376264" cy="4277111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49" name="Picture 7" descr="http://denasosteo.ru/supload/delivery/%D0%B4%D1%8D%D0%BD%D0%B0%D1%81_%D0%B4%D0%BE%D1%81%D1%82%D0%B0%D0%B2%D0%BA%D0%B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001" y="4745041"/>
            <a:ext cx="2329076" cy="206084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29"/>
          <p:cNvGrpSpPr/>
          <p:nvPr/>
        </p:nvGrpSpPr>
        <p:grpSpPr>
          <a:xfrm>
            <a:off x="2449185" y="3895836"/>
            <a:ext cx="1443515" cy="2018081"/>
            <a:chOff x="762000" y="1600200"/>
            <a:chExt cx="1348654" cy="962025"/>
          </a:xfrm>
        </p:grpSpPr>
        <p:pic>
          <p:nvPicPr>
            <p:cNvPr id="31" name="Рисунок 6" descr="http://www.my-office.ua/foto/tovar/2016/09/11202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6F4E7"/>
                </a:clrFrom>
                <a:clrTo>
                  <a:srgbClr val="F6F4E7">
                    <a:alpha val="0"/>
                  </a:srgbClr>
                </a:clrTo>
              </a:clrChange>
              <a:lum bright="-10000"/>
            </a:blip>
            <a:srcRect l="3770" t="2469" r="4662" b="6419"/>
            <a:stretch>
              <a:fillRect/>
            </a:stretch>
          </p:blipFill>
          <p:spPr bwMode="auto">
            <a:xfrm>
              <a:off x="762000" y="1600200"/>
              <a:ext cx="1348654" cy="96202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pic>
        <p:sp>
          <p:nvSpPr>
            <p:cNvPr id="35" name="TextBox 8"/>
            <p:cNvSpPr txBox="1">
              <a:spLocks noChangeArrowheads="1"/>
            </p:cNvSpPr>
            <p:nvPr/>
          </p:nvSpPr>
          <p:spPr bwMode="auto">
            <a:xfrm>
              <a:off x="790481" y="1893573"/>
              <a:ext cx="1320173" cy="35212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</a:rPr>
                <a:t>Доставочные спецпакеты</a:t>
              </a:r>
            </a:p>
            <a:p>
              <a:r>
                <a:rPr lang="ru-RU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</a:rPr>
                <a:t>с КИМ ГВЭ</a:t>
              </a:r>
              <a:endParaRPr lang="ru-RU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Группа 41"/>
          <p:cNvGrpSpPr/>
          <p:nvPr/>
        </p:nvGrpSpPr>
        <p:grpSpPr>
          <a:xfrm>
            <a:off x="4026422" y="1786274"/>
            <a:ext cx="1443515" cy="2018081"/>
            <a:chOff x="762000" y="1600200"/>
            <a:chExt cx="1348654" cy="962025"/>
          </a:xfrm>
        </p:grpSpPr>
        <p:pic>
          <p:nvPicPr>
            <p:cNvPr id="43" name="Рисунок 6" descr="http://www.my-office.ua/foto/tovar/2016/09/11202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6F4E7"/>
                </a:clrFrom>
                <a:clrTo>
                  <a:srgbClr val="F6F4E7">
                    <a:alpha val="0"/>
                  </a:srgbClr>
                </a:clrTo>
              </a:clrChange>
              <a:lum bright="-10000"/>
            </a:blip>
            <a:srcRect l="3770" t="2469" r="4662" b="6419"/>
            <a:stretch>
              <a:fillRect/>
            </a:stretch>
          </p:blipFill>
          <p:spPr bwMode="auto">
            <a:xfrm>
              <a:off x="762000" y="1600200"/>
              <a:ext cx="1348654" cy="96202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pic>
        <p:sp>
          <p:nvSpPr>
            <p:cNvPr id="44" name="TextBox 8"/>
            <p:cNvSpPr txBox="1">
              <a:spLocks noChangeArrowheads="1"/>
            </p:cNvSpPr>
            <p:nvPr/>
          </p:nvSpPr>
          <p:spPr bwMode="auto">
            <a:xfrm>
              <a:off x="790481" y="1893573"/>
              <a:ext cx="1320173" cy="2494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</a:rPr>
                <a:t>Комплекты ВДП</a:t>
              </a:r>
              <a:endParaRPr lang="ru-RU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Группа 49"/>
          <p:cNvGrpSpPr/>
          <p:nvPr/>
        </p:nvGrpSpPr>
        <p:grpSpPr>
          <a:xfrm>
            <a:off x="4021687" y="3867933"/>
            <a:ext cx="1417764" cy="2073883"/>
            <a:chOff x="3886200" y="3124200"/>
            <a:chExt cx="1087812" cy="1143000"/>
          </a:xfrm>
        </p:grpSpPr>
        <p:pic>
          <p:nvPicPr>
            <p:cNvPr id="51" name="Picture 4" descr="http://3.bp.blogspot.com/-a2zBClRWCtM/UPkOH0oZjeI/AAAAAAAAAPU/c7MiS5CPZx8/s1600/7259.jpg"/>
            <p:cNvPicPr>
              <a:picLocks noChangeAspect="1" noChangeArrowheads="1"/>
            </p:cNvPicPr>
            <p:nvPr/>
          </p:nvPicPr>
          <p:blipFill>
            <a:blip r:embed="rId8" cstate="print"/>
            <a:srcRect l="9091" t="14815" r="9091" b="14815"/>
            <a:stretch>
              <a:fillRect/>
            </a:stretch>
          </p:blipFill>
          <p:spPr bwMode="auto">
            <a:xfrm>
              <a:off x="3886200" y="3124200"/>
              <a:ext cx="10668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TextBox 19"/>
            <p:cNvSpPr txBox="1">
              <a:spLocks noChangeArrowheads="1"/>
            </p:cNvSpPr>
            <p:nvPr/>
          </p:nvSpPr>
          <p:spPr bwMode="auto">
            <a:xfrm>
              <a:off x="3907212" y="3280201"/>
              <a:ext cx="1066800" cy="28836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ru-RU" b="1" dirty="0" err="1" smtClean="0">
                  <a:solidFill>
                    <a:srgbClr val="002060"/>
                  </a:solidFill>
                  <a:latin typeface="Cambria" panose="02040503050406030204" pitchFamily="18" charset="0"/>
                </a:rPr>
                <a:t>Доп.бланки</a:t>
              </a:r>
              <a:r>
                <a:rPr lang="ru-RU" b="1" dirty="0" smtClean="0">
                  <a:solidFill>
                    <a:srgbClr val="002060"/>
                  </a:solidFill>
                  <a:latin typeface="Cambria" panose="02040503050406030204" pitchFamily="18" charset="0"/>
                </a:rPr>
                <a:t> ответов</a:t>
              </a:r>
              <a:endParaRPr lang="ru-RU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333" t="25000" r="27778" b="38889"/>
          <a:stretch>
            <a:fillRect/>
          </a:stretch>
        </p:blipFill>
        <p:spPr bwMode="auto">
          <a:xfrm>
            <a:off x="251522" y="3345895"/>
            <a:ext cx="1944215" cy="116536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28" name="Скругленный прямоугольник 27"/>
          <p:cNvSpPr/>
          <p:nvPr/>
        </p:nvSpPr>
        <p:spPr>
          <a:xfrm>
            <a:off x="7668344" y="122046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ГВЭ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1115616" y="0"/>
            <a:ext cx="7416824" cy="131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   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Акт приемки-передачи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(ППЭ-9 </a:t>
            </a: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14-01 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ГВЭ)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820472" cy="5661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2953917" y="1545366"/>
            <a:ext cx="2991817" cy="648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rgbClr val="002060"/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457200" indent="-4572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Формы ППЭ</a:t>
            </a:r>
          </a:p>
        </p:txBody>
      </p:sp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576262" y="111955"/>
            <a:ext cx="8567739" cy="100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Пакет </a:t>
            </a:r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руководителя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14351" y="5157192"/>
            <a:ext cx="8378129" cy="1018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rgbClr val="002060"/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457200" indent="-457200"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Список произведений, необходимых для выполнения заданий по литературе</a:t>
            </a: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495301" y="2588495"/>
            <a:ext cx="8397179" cy="19392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rgbClr val="002060"/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457200" indent="-4572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Пароль для открытия архива с заданиями</a:t>
            </a:r>
          </a:p>
          <a:p>
            <a:pPr marL="457200" indent="-4572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Флэш-накопитель для копирования файлов с ответами обучающихся</a:t>
            </a:r>
          </a:p>
          <a:p>
            <a:pPr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(при проведении экзамена по информатике и ИКТ)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179512" y="1340768"/>
            <a:ext cx="8856984" cy="53887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Формы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ППЭ-02 и ППЭ-03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(апелляция о нарушении установленного порядка и протокол ее рассмотрения)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Форма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ППЭ-07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 «Список работников ППЭ и общественных  наблюдателей»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Форма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ППЭ-06-01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 «Список участников ГИА-9 образовательной организации»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Форма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ППЭ-06-02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«Список участников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ГИА-9 в ППЭ по алфавиту»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Форма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ППЭ-05-01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 «Список участников ГИА-9  в аудитории ППЭ»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(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форма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ППЭ-05-01 ГВЭ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)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Форма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ППЭ-05-02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 «Протокол проведения ГИА-9 в аудитории»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(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форма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ППЭ-05-02 ГВЭ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)</a:t>
            </a:r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699380" y="-102179"/>
            <a:ext cx="8439149" cy="131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Пакет 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руководителя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Формы ППЭ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174421" y="1312049"/>
            <a:ext cx="8862075" cy="54195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ru-RU" sz="2600" dirty="0">
                <a:solidFill>
                  <a:srgbClr val="002060"/>
                </a:solidFill>
                <a:latin typeface="Cambria" panose="02040503050406030204" pitchFamily="18" charset="0"/>
              </a:rPr>
              <a:t>Форма </a:t>
            </a:r>
            <a:r>
              <a:rPr lang="ru-RU" sz="2600" b="1" dirty="0">
                <a:solidFill>
                  <a:srgbClr val="002060"/>
                </a:solidFill>
                <a:latin typeface="Cambria" panose="02040503050406030204" pitchFamily="18" charset="0"/>
              </a:rPr>
              <a:t>ППЭ-10</a:t>
            </a:r>
            <a:r>
              <a:rPr lang="ru-RU" sz="2600" dirty="0">
                <a:solidFill>
                  <a:srgbClr val="002060"/>
                </a:solidFill>
                <a:latin typeface="Cambria" panose="02040503050406030204" pitchFamily="18" charset="0"/>
              </a:rPr>
              <a:t> «Отчет члена ГЭК о проведении ГИА-9 в ППЭ</a:t>
            </a:r>
            <a:r>
              <a:rPr lang="ru-RU" sz="26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»</a:t>
            </a:r>
            <a:endParaRPr lang="ru-RU" sz="2600" dirty="0" smtClean="0">
              <a:solidFill>
                <a:srgbClr val="002060"/>
              </a:solidFill>
              <a:latin typeface="Cambria" panose="02040503050406030204" pitchFamily="18" charset="0"/>
              <a:cs typeface="+mn-cs"/>
            </a:endParaRP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ru-RU" sz="2600" dirty="0" smtClean="0">
                <a:solidFill>
                  <a:srgbClr val="002060"/>
                </a:solidFill>
                <a:latin typeface="Cambria" panose="02040503050406030204" pitchFamily="18" charset="0"/>
                <a:cs typeface="+mn-cs"/>
              </a:rPr>
              <a:t>Форма </a:t>
            </a:r>
            <a:r>
              <a:rPr lang="ru-RU" sz="2600" b="1" dirty="0">
                <a:solidFill>
                  <a:srgbClr val="002060"/>
                </a:solidFill>
                <a:latin typeface="Cambria" panose="02040503050406030204" pitchFamily="18" charset="0"/>
                <a:cs typeface="+mn-cs"/>
              </a:rPr>
              <a:t>ППЭ-12-02</a:t>
            </a:r>
            <a:r>
              <a:rPr lang="ru-RU" sz="2600" dirty="0">
                <a:solidFill>
                  <a:srgbClr val="002060"/>
                </a:solidFill>
                <a:latin typeface="Cambria" panose="02040503050406030204" pitchFamily="18" charset="0"/>
                <a:cs typeface="+mn-cs"/>
              </a:rPr>
              <a:t> «Ведомость коррекции персональных данных участников ГИА-9 в аудитории</a:t>
            </a:r>
            <a:r>
              <a:rPr lang="ru-RU" sz="2600" dirty="0" smtClean="0">
                <a:solidFill>
                  <a:srgbClr val="002060"/>
                </a:solidFill>
                <a:latin typeface="Cambria" panose="02040503050406030204" pitchFamily="18" charset="0"/>
                <a:cs typeface="+mn-cs"/>
              </a:rPr>
              <a:t>»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Форма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ППЭ-12-04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МАШ «Ведомость учета времени отсутствия участников экзамена в аудитории»</a:t>
            </a:r>
            <a:endParaRPr lang="ru-RU" sz="26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+mn-cs"/>
            </a:endParaRP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ru-RU" sz="2600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26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ППЭ-13-01 </a:t>
            </a:r>
            <a:r>
              <a:rPr lang="ru-RU" sz="2600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«Протокол проведения ГИА-9 в ППЭ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» (</a:t>
            </a: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ППЭ-13-01 ГВЭ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ru-RU" sz="2600" dirty="0" smtClean="0">
                <a:solidFill>
                  <a:srgbClr val="002060"/>
                </a:solidFill>
                <a:latin typeface="Cambria" panose="02040503050406030204" pitchFamily="18" charset="0"/>
                <a:cs typeface="+mn-cs"/>
              </a:rPr>
              <a:t>Форма </a:t>
            </a:r>
            <a:r>
              <a:rPr lang="ru-RU" sz="2600" b="1" dirty="0" smtClean="0">
                <a:solidFill>
                  <a:srgbClr val="002060"/>
                </a:solidFill>
                <a:latin typeface="Cambria" panose="02040503050406030204" pitchFamily="18" charset="0"/>
                <a:cs typeface="+mn-cs"/>
              </a:rPr>
              <a:t>ППЭ-13-02</a:t>
            </a:r>
            <a:r>
              <a:rPr lang="ru-RU" sz="2600" dirty="0" smtClean="0">
                <a:solidFill>
                  <a:srgbClr val="002060"/>
                </a:solidFill>
                <a:latin typeface="Cambria" panose="02040503050406030204" pitchFamily="18" charset="0"/>
                <a:cs typeface="+mn-cs"/>
              </a:rPr>
              <a:t> «Сводная ведомость учета участников и использования экзаменационных материалов в ППЭ»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ru-RU" sz="2600" dirty="0" smtClean="0">
                <a:solidFill>
                  <a:srgbClr val="002060"/>
                </a:solidFill>
                <a:latin typeface="Cambria" panose="02040503050406030204" pitchFamily="18" charset="0"/>
                <a:cs typeface="+mn-cs"/>
              </a:rPr>
              <a:t>Форма </a:t>
            </a:r>
            <a:r>
              <a:rPr lang="ru-RU" sz="2600" b="1" dirty="0" smtClean="0">
                <a:solidFill>
                  <a:srgbClr val="002060"/>
                </a:solidFill>
                <a:latin typeface="Cambria" panose="02040503050406030204" pitchFamily="18" charset="0"/>
                <a:cs typeface="+mn-cs"/>
              </a:rPr>
              <a:t>ППЭ-14-02</a:t>
            </a:r>
            <a:r>
              <a:rPr lang="ru-RU" sz="2600" dirty="0" smtClean="0">
                <a:solidFill>
                  <a:srgbClr val="002060"/>
                </a:solidFill>
                <a:latin typeface="Cambria" panose="02040503050406030204" pitchFamily="18" charset="0"/>
                <a:cs typeface="+mn-cs"/>
              </a:rPr>
              <a:t> «Ведомость учета экзаменационных материалов» 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+mn-cs"/>
              </a:rPr>
              <a:t>(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+mn-cs"/>
              </a:rPr>
              <a:t>форма ППЭ-14-02 ГВЭ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+mn-cs"/>
              </a:rPr>
              <a:t>)</a:t>
            </a:r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652216" y="0"/>
            <a:ext cx="8518603" cy="131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Пакет 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руководителя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Формы ППЭ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236699" y="1321524"/>
            <a:ext cx="8786874" cy="4619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Форма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ППЭ-16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«Расшифровка кодов образовательных организаций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»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Форма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ППЭ-18 МАШ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«Акт общественного наблюдения за проведением  ГИА-9 в ППЭ»</a:t>
            </a:r>
            <a:endParaRPr lang="ru-RU" sz="26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Форма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ППЭ-19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«Контроль изменения состава работников в день экзамена»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Форма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ППЭ-20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 «Акт об идентификации личности участника ГИА-9»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Форма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ППЭ-21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 «Акт об удалении участника ГИА-9»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Форма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ППЭ-22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 «Акт о досрочном завершении экзамена по объективным причинам»</a:t>
            </a:r>
          </a:p>
        </p:txBody>
      </p:sp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583355" y="22937"/>
            <a:ext cx="8439149" cy="131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Пакет 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руководителя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Формы ППЭ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90812" y="2084851"/>
            <a:ext cx="5256584" cy="29534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Допуск работников в ППЭ</a:t>
            </a:r>
            <a:endParaRPr lang="ru-RU" sz="44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425546" y="961804"/>
            <a:ext cx="8406088" cy="44542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342900" indent="-342900" algn="ctr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Помещения для хранения </a:t>
            </a: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личных</a:t>
            </a:r>
            <a:r>
              <a:rPr lang="ru-RU" sz="2800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вещей: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участников ГИА-9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организаторов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ассистентов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технических специалистов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специалистов по проведению инструктажа 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экспертов, оценивающих выполнение лабораторной работы по химии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экзаменаторов-собеседников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медицинских работников</a:t>
            </a:r>
          </a:p>
        </p:txBody>
      </p:sp>
      <p:sp>
        <p:nvSpPr>
          <p:cNvPr id="9221" name="Text Box 3"/>
          <p:cNvSpPr txBox="1">
            <a:spLocks noChangeArrowheads="1"/>
          </p:cNvSpPr>
          <p:nvPr/>
        </p:nvSpPr>
        <p:spPr bwMode="auto">
          <a:xfrm>
            <a:off x="419055" y="188640"/>
            <a:ext cx="8523287" cy="77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 входа в ППЭ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27584" y="5641262"/>
            <a:ext cx="6782432" cy="10071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342900" indent="-3429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Помещение для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представителей СМИ</a:t>
            </a:r>
          </a:p>
          <a:p>
            <a:pPr marL="342900" indent="-3429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Помещение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для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сопровождающих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91700" y="1132415"/>
            <a:ext cx="3156164" cy="5265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chemeClr val="accent2">
                  <a:lumMod val="75000"/>
                </a:schemeClr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Допуск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работника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в ППЭ осуществляется на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основании</a:t>
            </a:r>
          </a:p>
          <a:p>
            <a:pPr algn="ctr">
              <a:buClr>
                <a:schemeClr val="accent2">
                  <a:lumMod val="75000"/>
                </a:schemeClr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457200" indent="-457200" algn="l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документа, удостоверяющего личность;</a:t>
            </a:r>
          </a:p>
          <a:p>
            <a:pPr marL="342900" indent="-342900" algn="l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457200" indent="-457200" algn="l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наличия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его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в списках распределения в данный ППЭ (Форма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ППЭ-07)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1" y="29789"/>
            <a:ext cx="5425319" cy="6828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308304" y="3118417"/>
            <a:ext cx="504056" cy="100811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931115" y="369514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х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31115" y="371882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х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0" y="29790"/>
            <a:ext cx="2855996" cy="9509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Форма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ППЭ-07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5876" y="4725144"/>
            <a:ext cx="1944216" cy="5232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д</a:t>
            </a:r>
            <a:r>
              <a:rPr lang="ru-RU" dirty="0" smtClean="0">
                <a:solidFill>
                  <a:srgbClr val="C00000"/>
                </a:solidFill>
              </a:rPr>
              <a:t>ежурный на этаже</a:t>
            </a:r>
          </a:p>
          <a:p>
            <a:r>
              <a:rPr lang="ru-RU" dirty="0">
                <a:solidFill>
                  <a:srgbClr val="C00000"/>
                </a:solidFill>
              </a:rPr>
              <a:t>д</a:t>
            </a:r>
            <a:r>
              <a:rPr lang="ru-RU" dirty="0" smtClean="0">
                <a:solidFill>
                  <a:srgbClr val="C00000"/>
                </a:solidFill>
              </a:rPr>
              <a:t>ежурный  на входе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804216" y="17657"/>
            <a:ext cx="5256584" cy="783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Замена работника ППЭ  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069541"/>
            <a:ext cx="5429255" cy="578845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 bwMode="auto">
          <a:xfrm>
            <a:off x="3635896" y="2536644"/>
            <a:ext cx="1502880" cy="792088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52122" y="2049913"/>
            <a:ext cx="3456383" cy="22489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В случае неявки работника ППЭ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 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заменить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 его, заполнив форму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ППЭ-19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MS Gothic" panose="020B0609070205080204" pitchFamily="49" charset="-128"/>
              <a:cs typeface="+mn-cs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300192" y="548680"/>
            <a:ext cx="2304256" cy="6480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Форма ППЭ-19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90812" y="2084851"/>
            <a:ext cx="5256584" cy="29534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44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Краткий инструктаж</a:t>
            </a:r>
            <a:endParaRPr lang="ru-RU" sz="44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259632" y="0"/>
            <a:ext cx="7560840" cy="987425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Образец записи в бланке ответов №2 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по физике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6" y="1104055"/>
            <a:ext cx="4405348" cy="56472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2426985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Задание № 17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Использовался комплект 1 А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15516" y="2204864"/>
            <a:ext cx="3564396" cy="11521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30" descr="http://www.uchmarket.ru/catalog/photo/192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107318"/>
            <a:ext cx="2160959" cy="164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24328" y="3284984"/>
            <a:ext cx="1296144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884368" y="2426985"/>
            <a:ext cx="288032" cy="209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50696"/>
            <a:ext cx="4787374" cy="57539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6" y="0"/>
            <a:ext cx="4333875" cy="6153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4392488" cy="56604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548680"/>
            <a:ext cx="504056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784363" y="1360513"/>
            <a:ext cx="504056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596336" y="1695433"/>
            <a:ext cx="1008112" cy="268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594" y="116632"/>
            <a:ext cx="4856406" cy="65801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231" y="1125210"/>
            <a:ext cx="4483131" cy="55602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00392" y="728700"/>
            <a:ext cx="360040" cy="30777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71184" y="1642252"/>
            <a:ext cx="360040" cy="30777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4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0" y="404663"/>
            <a:ext cx="4204928" cy="61931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2991" y="1685502"/>
            <a:ext cx="338437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800"/>
              </a:spcBef>
              <a:buClr>
                <a:schemeClr val="accent2">
                  <a:lumMod val="75000"/>
                </a:schemeClr>
              </a:buClr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14_2160000000045</a:t>
            </a:r>
            <a:endParaRPr lang="ru-RU" sz="2400" b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>
              <a:spcBef>
                <a:spcPts val="800"/>
              </a:spcBef>
              <a:buClr>
                <a:schemeClr val="accent2">
                  <a:lumMod val="75000"/>
                </a:schemeClr>
              </a:buClr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15.1_2160000000045 </a:t>
            </a:r>
          </a:p>
          <a:p>
            <a:pPr>
              <a:spcBef>
                <a:spcPts val="800"/>
              </a:spcBef>
              <a:buClr>
                <a:schemeClr val="accent2">
                  <a:lumMod val="75000"/>
                </a:schemeClr>
              </a:buClr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  или </a:t>
            </a:r>
            <a:endParaRPr lang="ru-RU" sz="2400" b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>
              <a:spcBef>
                <a:spcPts val="800"/>
              </a:spcBef>
              <a:buClr>
                <a:schemeClr val="accent2">
                  <a:lumMod val="75000"/>
                </a:schemeClr>
              </a:buClr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15.1_2160000000045   </a:t>
            </a:r>
            <a:endParaRPr lang="ru-RU" sz="20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0" y="1668491"/>
            <a:ext cx="3211897" cy="46436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4527" y="2132856"/>
            <a:ext cx="3211897" cy="6480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23" y="260649"/>
            <a:ext cx="5467377" cy="660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860032" y="3966175"/>
            <a:ext cx="2238612" cy="11302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defRPr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Форма </a:t>
            </a:r>
          </a:p>
          <a:p>
            <a:pPr algn="ctr" eaLnBrk="1" hangingPunct="1">
              <a:defRPr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ИКТ-5.1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4" name="Text Box 4"/>
          <p:cNvSpPr txBox="1">
            <a:spLocks noChangeArrowheads="1"/>
          </p:cNvSpPr>
          <p:nvPr/>
        </p:nvSpPr>
        <p:spPr bwMode="auto">
          <a:xfrm>
            <a:off x="389089" y="548680"/>
            <a:ext cx="8748463" cy="1195861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sz="2600" b="1" i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0" y="0"/>
            <a:ext cx="4625088" cy="6669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08720"/>
            <a:ext cx="4422601" cy="2961925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31464" y="4149080"/>
            <a:ext cx="2431856" cy="14401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7038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691680" y="0"/>
            <a:ext cx="6120680" cy="5455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defRPr/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Безопасность в ППЭ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239303" y="797866"/>
            <a:ext cx="7025434" cy="17150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Инструкции по: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эвакуации  из помещений в ППЭ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оказанию первой помощи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применению тревожной кнопки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28596" y="2952748"/>
            <a:ext cx="8567242" cy="37156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Порядок действий работников ППЭ при: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обнаружении подозрительного предмета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поступлении угрозы по телефону или в письменной форме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возникновении чрезвычайных ситуаций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обнаружении угрозы химического или биологического терроризма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совершении террористических актов путем захвата заложников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179512" y="764704"/>
            <a:ext cx="8856984" cy="58811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300" b="1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Ответственному организатору</a:t>
            </a:r>
            <a:r>
              <a:rPr lang="ru-RU" sz="2300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 в аудитории: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форму 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ППЭ-05-01 </a:t>
            </a: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«Список участников ГИА-9 в аудитории» </a:t>
            </a:r>
            <a:r>
              <a:rPr lang="ru-RU" sz="2300" dirty="0" smtClean="0">
                <a:solidFill>
                  <a:srgbClr val="00B0F0"/>
                </a:solidFill>
                <a:latin typeface="Cambria" panose="02040503050406030204" pitchFamily="18" charset="0"/>
                <a:cs typeface="+mn-cs"/>
              </a:rPr>
              <a:t>(</a:t>
            </a:r>
            <a:r>
              <a:rPr lang="ru-RU" sz="2300" b="1" dirty="0" smtClean="0">
                <a:solidFill>
                  <a:srgbClr val="00B0F0"/>
                </a:solidFill>
                <a:latin typeface="Cambria" panose="02040503050406030204" pitchFamily="18" charset="0"/>
                <a:cs typeface="+mn-cs"/>
              </a:rPr>
              <a:t>ППЭ-05-01 ГВЭ</a:t>
            </a:r>
            <a:r>
              <a:rPr lang="ru-RU" sz="2300" dirty="0" smtClean="0">
                <a:solidFill>
                  <a:srgbClr val="00B0F0"/>
                </a:solidFill>
                <a:latin typeface="Cambria" panose="02040503050406030204" pitchFamily="18" charset="0"/>
                <a:cs typeface="+mn-cs"/>
              </a:rPr>
              <a:t>)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форму 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ППЭ-05-02 </a:t>
            </a: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«Протокол проведения ГИА-9 в аудитории ППЭ» </a:t>
            </a:r>
            <a:r>
              <a:rPr lang="ru-RU" sz="2300" dirty="0" smtClean="0">
                <a:solidFill>
                  <a:srgbClr val="00B0F0"/>
                </a:solidFill>
                <a:latin typeface="Cambria" panose="02040503050406030204" pitchFamily="18" charset="0"/>
                <a:cs typeface="+mn-cs"/>
              </a:rPr>
              <a:t>(</a:t>
            </a:r>
            <a:r>
              <a:rPr lang="ru-RU" sz="2300" b="1" dirty="0" smtClean="0">
                <a:solidFill>
                  <a:srgbClr val="00B0F0"/>
                </a:solidFill>
                <a:latin typeface="Cambria" panose="02040503050406030204" pitchFamily="18" charset="0"/>
                <a:cs typeface="+mn-cs"/>
              </a:rPr>
              <a:t>ППЭ-05-02 ГВЭ</a:t>
            </a:r>
            <a:r>
              <a:rPr lang="ru-RU" sz="2300" dirty="0" smtClean="0">
                <a:solidFill>
                  <a:srgbClr val="00B0F0"/>
                </a:solidFill>
                <a:latin typeface="Cambria" panose="02040503050406030204" pitchFamily="18" charset="0"/>
                <a:cs typeface="+mn-cs"/>
              </a:rPr>
              <a:t>)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форму 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ППЭ-12-02 </a:t>
            </a: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«Ведомость коррекции персональных данных участников ГИА-9 в аудитории»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Форму ППЭ-12-04 МАШ «Ведомость учета времени отсутствия участников экзамена в аудитории»</a:t>
            </a:r>
            <a:endParaRPr lang="ru-RU" sz="23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+mn-cs"/>
            </a:endParaRP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форму 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ППЭ-16</a:t>
            </a: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 « Расшифровка кодов образовательных организаций»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3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сопроводительный бланк к </a:t>
            </a: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ЭМ </a:t>
            </a:r>
            <a:r>
              <a:rPr lang="ru-RU" sz="23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(Форма </a:t>
            </a:r>
            <a:r>
              <a:rPr lang="ru-RU" sz="23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ППЭ-9 11-01</a:t>
            </a:r>
            <a:r>
              <a:rPr lang="ru-RU" sz="23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)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бумагу для черновиков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инструкцию для участников экзамена, зачитываемую организатором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конверт для упаковки использованных черновиков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74605" y="30931"/>
            <a:ext cx="4999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Выдача форм и инструкций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156112" y="1124744"/>
            <a:ext cx="8880384" cy="39114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Ответственному организатору</a:t>
            </a:r>
            <a:r>
              <a:rPr lang="ru-RU" sz="2400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 в аудитории:</a:t>
            </a:r>
          </a:p>
          <a:p>
            <a:pPr eaLnBrk="1" hangingPunct="1">
              <a:buClr>
                <a:schemeClr val="tx2">
                  <a:lumMod val="50000"/>
                </a:schemeClr>
              </a:buClr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н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а ОГЭ по химии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ф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орму «Ведомость  учета очередности выполнения лабораторной работы участниками</a:t>
            </a:r>
          </a:p>
          <a:p>
            <a:pPr eaLnBrk="1" hangingPunct="1">
              <a:buClr>
                <a:schemeClr val="tx2">
                  <a:lumMod val="50000"/>
                </a:schemeClr>
              </a:buClr>
              <a:defRPr/>
            </a:pP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+mn-cs"/>
            </a:endParaRPr>
          </a:p>
          <a:p>
            <a:pPr eaLnBrk="1" hangingPunct="1">
              <a:buClr>
                <a:schemeClr val="tx2">
                  <a:lumMod val="50000"/>
                </a:schemeClr>
              </a:buClr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н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а ОГЭ по информатике и ИКТ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инструкции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для участников практической части экзамена по информатике и ИКТ при проведении ГИА-9 в форме ОГЭ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(на каждого участника) 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форму ИКТ-5.1 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74605" y="30931"/>
            <a:ext cx="4999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Выдача форм и инструкций</a:t>
            </a:r>
          </a:p>
        </p:txBody>
      </p:sp>
    </p:spTree>
    <p:extLst>
      <p:ext uri="{BB962C8B-B14F-4D97-AF65-F5344CB8AC3E}">
        <p14:creationId xmlns:p14="http://schemas.microsoft.com/office/powerpoint/2010/main" val="7166778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1691680" y="3068960"/>
            <a:ext cx="5972175" cy="5147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проведения инструктажа организаторов</a:t>
            </a:r>
          </a:p>
        </p:txBody>
      </p:sp>
      <p:sp>
        <p:nvSpPr>
          <p:cNvPr id="10244" name="Text Box 8"/>
          <p:cNvSpPr txBox="1">
            <a:spLocks noChangeArrowheads="1"/>
          </p:cNvSpPr>
          <p:nvPr/>
        </p:nvSpPr>
        <p:spPr bwMode="auto">
          <a:xfrm>
            <a:off x="2391992" y="3758296"/>
            <a:ext cx="4320752" cy="5147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общественных наблюдателей</a:t>
            </a:r>
          </a:p>
        </p:txBody>
      </p:sp>
      <p:sp>
        <p:nvSpPr>
          <p:cNvPr id="10245" name="Text Box 9"/>
          <p:cNvSpPr txBox="1">
            <a:spLocks noChangeArrowheads="1"/>
          </p:cNvSpPr>
          <p:nvPr/>
        </p:nvSpPr>
        <p:spPr bwMode="auto">
          <a:xfrm>
            <a:off x="755578" y="1496180"/>
            <a:ext cx="3252748" cy="9456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руководителя ППЭ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штаб</a:t>
            </a:r>
          </a:p>
        </p:txBody>
      </p:sp>
      <p:sp>
        <p:nvSpPr>
          <p:cNvPr id="10246" name="Text Box 10"/>
          <p:cNvSpPr txBox="1">
            <a:spLocks noChangeArrowheads="1"/>
          </p:cNvSpPr>
          <p:nvPr/>
        </p:nvSpPr>
        <p:spPr bwMode="auto">
          <a:xfrm>
            <a:off x="4702486" y="1496180"/>
            <a:ext cx="4214767" cy="9456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участников ГИА-9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аудитории проведения</a:t>
            </a:r>
          </a:p>
        </p:txBody>
      </p:sp>
      <p:pic>
        <p:nvPicPr>
          <p:cNvPr id="7175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60" y="5589298"/>
            <a:ext cx="1368425" cy="100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8" name="Text Box 13"/>
          <p:cNvSpPr txBox="1">
            <a:spLocks noChangeArrowheads="1"/>
          </p:cNvSpPr>
          <p:nvPr/>
        </p:nvSpPr>
        <p:spPr bwMode="auto">
          <a:xfrm>
            <a:off x="2391992" y="4443067"/>
            <a:ext cx="4320752" cy="5147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медицинского работника</a:t>
            </a:r>
          </a:p>
        </p:txBody>
      </p:sp>
      <p:sp>
        <p:nvSpPr>
          <p:cNvPr id="7177" name="Rectangle 11"/>
          <p:cNvSpPr>
            <a:spLocks noChangeArrowheads="1"/>
          </p:cNvSpPr>
          <p:nvPr/>
        </p:nvSpPr>
        <p:spPr bwMode="auto">
          <a:xfrm>
            <a:off x="683822" y="5444850"/>
            <a:ext cx="6793383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Помещения, не использующиеся для проведения экзамена, должны быть заперты и опечатаны</a:t>
            </a:r>
          </a:p>
        </p:txBody>
      </p:sp>
      <p:sp>
        <p:nvSpPr>
          <p:cNvPr id="10251" name="Text Box 3"/>
          <p:cNvSpPr txBox="1">
            <a:spLocks noChangeArrowheads="1"/>
          </p:cNvSpPr>
          <p:nvPr/>
        </p:nvSpPr>
        <p:spPr bwMode="auto">
          <a:xfrm>
            <a:off x="1304819" y="116632"/>
            <a:ext cx="7753432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В ППЭ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должны быть организованы помещения для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36552" y="1214422"/>
            <a:ext cx="8855928" cy="4619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600" b="1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Организатору вне аудитории - дежурному на входе в ППЭ</a:t>
            </a:r>
            <a:r>
              <a:rPr lang="ru-RU" sz="2600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:</a:t>
            </a:r>
          </a:p>
          <a:p>
            <a:pPr marL="457200" indent="-457200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форму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ППЭ-06-01 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«Список участников ГИА-9 образовательной организации»</a:t>
            </a:r>
          </a:p>
          <a:p>
            <a:pPr marL="457200" indent="-457200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форму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ППЭ-06-02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 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«Список участников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ГИА-9 в ППЭ по алфавиту»</a:t>
            </a:r>
            <a:endParaRPr lang="ru-RU" sz="26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457200" indent="-457200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форму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ППЭ-18 МАШ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«Акт общественного наблюдения»</a:t>
            </a:r>
          </a:p>
          <a:p>
            <a:pPr marL="457200" indent="-457200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форму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ППЭ-20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«Акт об идентификации личности участника ГИА-9» </a:t>
            </a:r>
            <a:endParaRPr lang="ru-RU" sz="26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457200" indent="-457200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металлоискатель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2171" y="292541"/>
            <a:ext cx="5684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Выдача форм и инструкций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121426" y="1700808"/>
            <a:ext cx="8641646" cy="22186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600" b="1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Организатору вне аудитории - дежурному на входе, ответственному за термометрию</a:t>
            </a:r>
            <a:r>
              <a:rPr lang="ru-RU" sz="2600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:</a:t>
            </a:r>
          </a:p>
          <a:p>
            <a:pPr marL="457200" indent="-457200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Бесконтактный термометр</a:t>
            </a:r>
          </a:p>
          <a:p>
            <a:pPr marL="457200" indent="-457200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Журнал учета «Входного фильтра участников экзамена»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2171" y="292541"/>
            <a:ext cx="5684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Выдача форм и инструкций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1426" y="4581128"/>
            <a:ext cx="8641646" cy="14184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600" b="1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Организатору вне аудитории - дежурному на входе, ответственному за упаковку личных вещей</a:t>
            </a:r>
            <a:r>
              <a:rPr lang="ru-RU" sz="2600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:</a:t>
            </a:r>
          </a:p>
          <a:p>
            <a:pPr marL="457200" indent="-457200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Мешки для упаковки личных вещей, </a:t>
            </a:r>
            <a:r>
              <a:rPr lang="ru-RU" sz="2600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степлеры</a:t>
            </a:r>
            <a:endParaRPr lang="ru-RU" sz="26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267032" y="1268760"/>
            <a:ext cx="8677690" cy="49578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800" b="1" i="1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Специалисту по проведению инструктажа и обеспечению лабораторных работ по физике</a:t>
            </a:r>
            <a:endParaRPr lang="ru-RU" sz="2800" i="1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cs typeface="+mn-cs"/>
            </a:endParaRPr>
          </a:p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заполненный бланк «Характеристика лабораторного оборудования» (2 экз.)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инструкцию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ведомость проведения инструктажа по правилам безопасности при проведении ОГЭ по физике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лист выдачи лабораторного оборудования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инструкцию  по правилам безопасности труда при проведении ОГЭ по физике (для каждого участника)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688" y="116632"/>
            <a:ext cx="5684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Выдача форм и инструкций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97393" y="1052736"/>
            <a:ext cx="8712968" cy="31727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Специалисту по проведению инструктажа и обеспечению лабораторных работ по химии</a:t>
            </a:r>
            <a:endParaRPr lang="ru-RU" sz="2400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cs typeface="+mn-cs"/>
            </a:endParaRPr>
          </a:p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инструкцию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инструкцию по технике безопасности при выполнении лабораторной работы при проведении ОГЭ по химии (для каждого участника)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форму ППЭ-04-01-Х «Ведомость проведения инструктажа по технике безопасности»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9385" y="116632"/>
            <a:ext cx="5684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Выдача форм и инструкций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7504" y="4581128"/>
            <a:ext cx="8568952" cy="2064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Эксперту, оценивающему выполнение лабораторной работы по химии</a:t>
            </a:r>
            <a:endParaRPr lang="ru-RU" sz="2400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cs typeface="+mn-cs"/>
            </a:endParaRPr>
          </a:p>
          <a:p>
            <a:pPr marL="457200" indent="-4572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инструкцию для эксперта</a:t>
            </a:r>
          </a:p>
          <a:p>
            <a:pPr marL="457200" indent="-4572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форму ППЭ-04-02-Х «Ведомость оценивания лабораторной работы в аудитории» (каждому эксперту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179512" y="1556792"/>
            <a:ext cx="8784976" cy="3234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i="1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Техническому специалисту при проведении экзамена по информатике и ИКТ</a:t>
            </a:r>
            <a:endParaRPr lang="ru-RU" sz="2800" i="1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cs typeface="+mn-cs"/>
            </a:endParaRPr>
          </a:p>
          <a:p>
            <a:pPr marL="457200" indent="-457200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инструкцию</a:t>
            </a:r>
          </a:p>
          <a:p>
            <a:pPr marL="457200" lvl="0" indent="-457200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ароль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для открытия архива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с экзаменационными заданиями</a:t>
            </a:r>
            <a:endParaRPr lang="ru-RU" sz="2800" dirty="0" smtClean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cs typeface="+mn-cs"/>
            </a:endParaRPr>
          </a:p>
          <a:p>
            <a:pPr marL="457200" indent="-457200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съемный носитель информации  для копирования файлов с выполненными заданиями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3688" y="332656"/>
            <a:ext cx="5684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Выдача форм и инструкций</a:t>
            </a:r>
          </a:p>
        </p:txBody>
      </p:sp>
      <p:pic>
        <p:nvPicPr>
          <p:cNvPr id="5" name="Picture 2" descr="USB-токен КриптоПро Рутокен CS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325" y="4581128"/>
            <a:ext cx="2255482" cy="99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179512" y="1484784"/>
            <a:ext cx="8821644" cy="50194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600" b="1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Медицинскому работнику:</a:t>
            </a:r>
          </a:p>
          <a:p>
            <a:pPr marL="457200" indent="-457200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инструкцию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, определяющую порядок работы медицинского работника  во время проведения ГИА-9 в ППЭ</a:t>
            </a:r>
            <a:endParaRPr lang="ru-RU" sz="26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+mn-cs"/>
            </a:endParaRPr>
          </a:p>
          <a:p>
            <a:pPr marL="457200" indent="-457200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журнал учета участников ГИА-9, обратившихся к медицинскому работнику во время проведения экзамена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форму «Ведомость  наличия лекарственных препаратов у участников экзамена в ППЭ в день проведения экзамена»</a:t>
            </a:r>
          </a:p>
          <a:p>
            <a:pPr marL="457200" indent="-457200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копии выписок из протоколов ГЭК о создании специальных условий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2171" y="292541"/>
            <a:ext cx="5684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Выдача форм и инструкций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803458"/>
            <a:ext cx="5076056" cy="350105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  <a:effectLst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10353" y="116632"/>
            <a:ext cx="8523294" cy="81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Медицинский журнал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953" y="3101427"/>
            <a:ext cx="5604683" cy="37565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445371" y="2987615"/>
            <a:ext cx="1296144" cy="148811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90812" y="2084851"/>
            <a:ext cx="5256584" cy="29534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48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Допуск участников</a:t>
            </a:r>
          </a:p>
          <a:p>
            <a:pPr algn="ctr" eaLnBrk="1" hangingPunct="1"/>
            <a:r>
              <a:rPr lang="ru-RU" sz="48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ГИА-9 в ППЭ</a:t>
            </a:r>
            <a:endParaRPr lang="ru-RU" sz="48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Text Box 3"/>
          <p:cNvSpPr txBox="1">
            <a:spLocks noChangeArrowheads="1"/>
          </p:cNvSpPr>
          <p:nvPr/>
        </p:nvSpPr>
        <p:spPr bwMode="auto">
          <a:xfrm>
            <a:off x="500034" y="241664"/>
            <a:ext cx="8677275" cy="81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Допуск 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участников ГИА-9 в </a:t>
            </a: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ППЭ</a:t>
            </a: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434415" y="1268513"/>
            <a:ext cx="8559800" cy="19411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 algn="just">
              <a:buClr>
                <a:schemeClr val="tx2">
                  <a:lumMod val="50000"/>
                </a:schemeClr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Допуск участника ГИА-9 в ППЭ осуществляется на основании:</a:t>
            </a:r>
          </a:p>
          <a:p>
            <a:pPr marL="342900" indent="-342900" algn="just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документа, удостоверяющего личность</a:t>
            </a:r>
          </a:p>
          <a:p>
            <a:pPr marL="342900" indent="-342900" algn="just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наличия его в списках распределения в данный ППЭ (Форма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ППЭ-06-01, ППЭ-06-02)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34629" y="3861436"/>
            <a:ext cx="8515350" cy="24341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chemeClr val="tx2">
                  <a:lumMod val="50000"/>
                </a:schemeClr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800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При себе обучающийся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должен иметь: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документ, удостоверяющий личность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ручку с чернилами черного цвета</a:t>
            </a:r>
          </a:p>
          <a:p>
            <a:pPr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При себе обучающийся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может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иметь: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+mn-cs"/>
            </a:endParaRP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средства обучения и воспитания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лекарственные средства и питание  (при необходимости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)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cs typeface="+mn-cs"/>
              </a:rPr>
              <a:t>  </a:t>
            </a: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421" y="3501266"/>
            <a:ext cx="3267074" cy="2424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79512" y="1414180"/>
            <a:ext cx="4032446" cy="5265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Отсутствие документа,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удостоверяющего личность</a:t>
            </a:r>
          </a:p>
          <a:p>
            <a:pPr marL="457200" indent="-457200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Обучающийся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допускается в ППЭ</a:t>
            </a:r>
          </a:p>
          <a:p>
            <a:pPr marL="457200" indent="-457200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Сопровождающий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заполняет форму ППЭ-20 «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Акт об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идентификации личности участника ГИА-9» </a:t>
            </a:r>
          </a:p>
        </p:txBody>
      </p:sp>
      <p:pic>
        <p:nvPicPr>
          <p:cNvPr id="5" name="Рисунок 4" descr="паспорт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-243408"/>
            <a:ext cx="1804802" cy="180480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58049"/>
            <a:ext cx="4626460" cy="59218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220072" y="116632"/>
            <a:ext cx="3168352" cy="6414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Форма ППЭ-20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48064" y="5589240"/>
            <a:ext cx="2952328" cy="5846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890956" y="3576226"/>
            <a:ext cx="1800200" cy="391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745234" y="1604797"/>
            <a:ext cx="7840859" cy="10071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для сотрудников, осуществляющих охрану правопорядка</a:t>
            </a:r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755647" y="2982209"/>
            <a:ext cx="7895669" cy="10071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для организаторов вне аудитории – дежурных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на входе в ППЭ</a:t>
            </a:r>
          </a:p>
        </p:txBody>
      </p:sp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772078" y="4401907"/>
            <a:ext cx="7939736" cy="10071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для организаторов вне аудитории – дежурных на этаже</a:t>
            </a:r>
          </a:p>
        </p:txBody>
      </p:sp>
      <p:sp>
        <p:nvSpPr>
          <p:cNvPr id="8199" name="Text Box 3"/>
          <p:cNvSpPr txBox="1">
            <a:spLocks noChangeArrowheads="1"/>
          </p:cNvSpPr>
          <p:nvPr/>
        </p:nvSpPr>
        <p:spPr bwMode="auto">
          <a:xfrm>
            <a:off x="1126152" y="116632"/>
            <a:ext cx="7895036" cy="886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 ППЭ должны быть организованы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места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Рисунок 9" descr="Рисунок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5665" y="5227853"/>
            <a:ext cx="3286149" cy="161923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07504" y="42438"/>
            <a:ext cx="3672408" cy="31415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buSzPct val="10000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Отсутствие обучающегося в списках распределения  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Обучающийся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не допускается</a:t>
            </a:r>
            <a:r>
              <a:rPr lang="ru-RU" sz="2200" b="1" dirty="0">
                <a:solidFill>
                  <a:srgbClr val="00B050"/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в ППЭ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Руководитель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ППЭ:</a:t>
            </a:r>
          </a:p>
          <a:p>
            <a:pPr marL="363855">
              <a:buClr>
                <a:schemeClr val="tx2">
                  <a:lumMod val="50000"/>
                </a:schemeClr>
              </a:buClr>
              <a:buSzPct val="100000"/>
              <a:tabLst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заполняет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форму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ППЭ- 9 21-1 «Акт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о недопуске участника ГИА-9 в ППЭ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»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315" y="3429000"/>
            <a:ext cx="3672840" cy="31394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chemeClr val="tx2">
                  <a:lumMod val="50000"/>
                </a:schemeClr>
              </a:buClr>
              <a:buSzPct val="10000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Отказ от сдачи запрещенного средства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Обучающийся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не допускается</a:t>
            </a:r>
            <a:r>
              <a:rPr lang="ru-RU" sz="2200" b="1" dirty="0">
                <a:solidFill>
                  <a:srgbClr val="00B050"/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в ППЭ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Руководитель ППЭ составляет акт о </a:t>
            </a:r>
            <a:r>
              <a:rPr lang="ru-RU" sz="22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недопуске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указанного участника в ППЭ (форма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ППЭ-9 21-1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766330" y="84002"/>
            <a:ext cx="3456384" cy="5062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Форма ППЭ-9 21-1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009" y="619125"/>
            <a:ext cx="5153025" cy="6238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0" y="3716655"/>
            <a:ext cx="3996055" cy="28009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Пронос лекарственного средства в ППЭ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Медицинская справка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Штамп и печать медицинской организации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Подпись и печать врача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3996055" cy="3416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buSzPct val="10000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Опоздание на </a:t>
            </a: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экзамен 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Обучающийся допускается в ППЭ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Руководитель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ППЭ составляет акт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о допуске указанного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участника в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ППЭ после начала экзамена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(форма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ППЭ-9 21-2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581" y="567014"/>
            <a:ext cx="4608513" cy="62909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148063" y="75069"/>
            <a:ext cx="3168352" cy="6414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Форма ППЭ-9 21-2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411760" y="2372883"/>
            <a:ext cx="4752528" cy="20162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Выдача ЭМ</a:t>
            </a:r>
          </a:p>
          <a:p>
            <a:pPr algn="ctr"/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аудитории </a:t>
            </a:r>
            <a:endParaRPr lang="ru-RU" sz="5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4" y="2786058"/>
            <a:ext cx="1210185" cy="1606421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32" y="2928934"/>
            <a:ext cx="1210185" cy="1606421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36" y="2928934"/>
            <a:ext cx="1210185" cy="1606421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30725" name="Text Box 3"/>
          <p:cNvSpPr txBox="1">
            <a:spLocks noChangeArrowheads="1"/>
          </p:cNvSpPr>
          <p:nvPr/>
        </p:nvSpPr>
        <p:spPr bwMode="auto">
          <a:xfrm>
            <a:off x="1931906" y="-65355"/>
            <a:ext cx="5472609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8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Выдача </a:t>
            </a: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ЭМ </a:t>
            </a:r>
            <a:r>
              <a:rPr lang="ru-RU" sz="28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аудитории </a:t>
            </a:r>
            <a:endParaRPr lang="ru-RU" sz="28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31431" y="5228830"/>
            <a:ext cx="6166219" cy="1449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на экзаменах по русскому языку и иностранным языкам (письменная часть)  аудио файл с заданием устанавливается  на средство воспроизведения аудиозаписи техническим специалистом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668344" y="122046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ОГЭ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63981"/>
            <a:ext cx="1824402" cy="963621"/>
          </a:xfrm>
          <a:prstGeom prst="roundRect">
            <a:avLst/>
          </a:prstGeom>
          <a:solidFill>
            <a:srgbClr val="FFFFC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  <a:t>Не позднее 09:45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1906" y="677045"/>
            <a:ext cx="62522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</a:rPr>
              <a:t>в</a:t>
            </a: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ыдать ответственным организаторам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endParaRPr lang="ru-RU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20293" y="1556793"/>
            <a:ext cx="4811747" cy="1018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доставочные </a:t>
            </a:r>
            <a:r>
              <a:rPr lang="ru-RU" sz="2600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спецпакеты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 с ИК ОГЭ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7504" y="2780928"/>
            <a:ext cx="4950550" cy="1018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дополнительные бланки ответов № 2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07502" y="4006461"/>
            <a:ext cx="4950551" cy="1018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комплекты ВДП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(по 2 на каждую аудиторию)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5992">
            <a:off x="5127397" y="1343363"/>
            <a:ext cx="2129982" cy="1225284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902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77806">
            <a:off x="5347653" y="4234411"/>
            <a:ext cx="2367978" cy="1474773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566225">
            <a:off x="6349515" y="4736805"/>
            <a:ext cx="2393536" cy="1490691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Text Box 3"/>
          <p:cNvSpPr txBox="1">
            <a:spLocks noChangeArrowheads="1"/>
          </p:cNvSpPr>
          <p:nvPr/>
        </p:nvSpPr>
        <p:spPr bwMode="auto">
          <a:xfrm>
            <a:off x="1931906" y="-65355"/>
            <a:ext cx="5472609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8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Выдача </a:t>
            </a: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ЭМ </a:t>
            </a:r>
            <a:r>
              <a:rPr lang="ru-RU" sz="28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аудитории </a:t>
            </a:r>
            <a:endParaRPr lang="ru-RU" sz="28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31177" y="2818352"/>
            <a:ext cx="4811941" cy="1018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доставочные </a:t>
            </a:r>
            <a:r>
              <a:rPr lang="ru-RU" sz="26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спецпакеты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с КИМ ГВЭ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668344" y="122046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ГВЭ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63981"/>
            <a:ext cx="1824402" cy="963621"/>
          </a:xfrm>
          <a:prstGeom prst="roundRect">
            <a:avLst/>
          </a:prstGeom>
          <a:solidFill>
            <a:srgbClr val="FFFFC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  <a:t>Не позднее 09:45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1906" y="677045"/>
            <a:ext cx="62522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</a:rPr>
              <a:t>в</a:t>
            </a: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ыдать ответственным организаторам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endParaRPr lang="ru-RU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31445" y="1374775"/>
            <a:ext cx="4811395" cy="1016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доставочные </a:t>
            </a:r>
            <a:r>
              <a:rPr lang="ru-RU" sz="26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спецпакеты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с комплектами бланков ГВЭ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31445" y="4203700"/>
            <a:ext cx="4859020" cy="1016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дополнительные бланки ответов ГВЭ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07315" y="5549900"/>
            <a:ext cx="4882515" cy="1016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комплекты ВДП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(по 2 на каждую аудиторию)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6267">
            <a:off x="5502336" y="3965594"/>
            <a:ext cx="1018827" cy="14570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3978">
            <a:off x="5327710" y="1375083"/>
            <a:ext cx="1915446" cy="1189821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784">
            <a:off x="5796136" y="2542142"/>
            <a:ext cx="2146205" cy="129614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6540">
            <a:off x="5476162" y="4964846"/>
            <a:ext cx="2138131" cy="1519095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1955">
            <a:off x="6708364" y="5201575"/>
            <a:ext cx="2088344" cy="1483722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51" y="772877"/>
            <a:ext cx="8941449" cy="602129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 bwMode="auto">
          <a:xfrm>
            <a:off x="3143240" y="2666995"/>
            <a:ext cx="928694" cy="3143272"/>
          </a:xfrm>
          <a:prstGeom prst="rect">
            <a:avLst/>
          </a:prstGeom>
          <a:noFill/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75857" y="151614"/>
            <a:ext cx="3178580" cy="3620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Форма ППЭ-14-02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3645"/>
            <a:ext cx="9165136" cy="5984355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275856" y="151614"/>
            <a:ext cx="3744415" cy="5410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Форма ППЭ-14-02 ГВЭ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23728" y="2060848"/>
            <a:ext cx="4752528" cy="23042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Особые ситуации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Text Box 3"/>
          <p:cNvSpPr txBox="1">
            <a:spLocks noChangeArrowheads="1"/>
          </p:cNvSpPr>
          <p:nvPr/>
        </p:nvSpPr>
        <p:spPr bwMode="auto">
          <a:xfrm>
            <a:off x="536654" y="13684"/>
            <a:ext cx="8355827" cy="201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Удаление обучающегося с экзамена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Досрочное завершение экзамена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 объективным причинам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2800" b="1" i="1" dirty="0">
              <a:solidFill>
                <a:schemeClr val="accent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379862" y="1785927"/>
            <a:ext cx="8512619" cy="22186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457200" indent="-4572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Руководитель ППЭ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участвует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при составлении акта об удалении участника ГИА-9 с экзамена (форма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ППЭ-21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Составляет служебную записку по факту удаления участника ГИА-9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57772" y="4122861"/>
            <a:ext cx="8515384" cy="2618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457200" indent="-4572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Руководитель ППЭ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участвует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при составлении акта о досрочном завершении экзамена по объективным причинам (форма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ППЭ-22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Составляет служебную записку по факту досрочного завершения экзамена по объективным причинам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 Box 3"/>
          <p:cNvSpPr txBox="1">
            <a:spLocks noChangeArrowheads="1"/>
          </p:cNvSpPr>
          <p:nvPr/>
        </p:nvSpPr>
        <p:spPr bwMode="auto">
          <a:xfrm>
            <a:off x="1259631" y="0"/>
            <a:ext cx="7560841" cy="1768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Подача обучающимся </a:t>
            </a: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апелляции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 нарушении порядка проведения ГИА-9</a:t>
            </a:r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301947" y="2120973"/>
            <a:ext cx="4054029" cy="2372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Руководитель ППЭ должен содействовать члену ГЭК в проведении проверки изложенных фактов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05402"/>
            <a:ext cx="4108660" cy="5069031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58" y="789782"/>
            <a:ext cx="9610750" cy="651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2865711" y="1116016"/>
            <a:ext cx="647700" cy="5581651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2800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В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Х</a:t>
            </a:r>
            <a:endParaRPr lang="ru-RU" sz="2800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О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Д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2800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1800" b="1" dirty="0">
                <a:solidFill>
                  <a:srgbClr val="C00000"/>
                </a:solidFill>
                <a:latin typeface="Cambria" panose="02040503050406030204" pitchFamily="18" charset="0"/>
              </a:rPr>
              <a:t>В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1800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П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П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Э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3200" b="1" dirty="0">
              <a:solidFill>
                <a:srgbClr val="008000"/>
              </a:solidFill>
            </a:endParaRPr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259339" y="1116017"/>
            <a:ext cx="2498725" cy="1657351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Помещения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 для личных вещей</a:t>
            </a:r>
          </a:p>
        </p:txBody>
      </p:sp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277565" y="3098999"/>
            <a:ext cx="2525712" cy="1584325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Помещение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 для сопровождающих</a:t>
            </a:r>
          </a:p>
        </p:txBody>
      </p:sp>
      <p:sp>
        <p:nvSpPr>
          <p:cNvPr id="9222" name="Rectangle 5"/>
          <p:cNvSpPr>
            <a:spLocks noChangeArrowheads="1"/>
          </p:cNvSpPr>
          <p:nvPr/>
        </p:nvSpPr>
        <p:spPr bwMode="auto">
          <a:xfrm>
            <a:off x="4305300" y="1301753"/>
            <a:ext cx="2040732" cy="1657351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Помещение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 для медработника</a:t>
            </a:r>
          </a:p>
        </p:txBody>
      </p:sp>
      <p:sp>
        <p:nvSpPr>
          <p:cNvPr id="9223" name="Rectangle 6"/>
          <p:cNvSpPr>
            <a:spLocks noChangeArrowheads="1"/>
          </p:cNvSpPr>
          <p:nvPr/>
        </p:nvSpPr>
        <p:spPr bwMode="auto">
          <a:xfrm>
            <a:off x="4335464" y="5151589"/>
            <a:ext cx="1846261" cy="1657351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Помещение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 для инструктажа</a:t>
            </a:r>
          </a:p>
        </p:txBody>
      </p:sp>
      <p:sp>
        <p:nvSpPr>
          <p:cNvPr id="9224" name="Rectangle 7"/>
          <p:cNvSpPr>
            <a:spLocks noChangeArrowheads="1"/>
          </p:cNvSpPr>
          <p:nvPr/>
        </p:nvSpPr>
        <p:spPr bwMode="auto">
          <a:xfrm>
            <a:off x="4368109" y="3121630"/>
            <a:ext cx="2025650" cy="1854200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Помещение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 для общественных </a:t>
            </a:r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наблюдателей</a:t>
            </a:r>
            <a:endParaRPr lang="ru-RU" sz="20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9225" name="Rectangle 8"/>
          <p:cNvSpPr>
            <a:spLocks noChangeArrowheads="1"/>
          </p:cNvSpPr>
          <p:nvPr/>
        </p:nvSpPr>
        <p:spPr bwMode="auto">
          <a:xfrm>
            <a:off x="6593535" y="1116016"/>
            <a:ext cx="2376487" cy="2365373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>
                <a:solidFill>
                  <a:srgbClr val="008000"/>
                </a:solidFill>
              </a:rPr>
              <a:t>Аудитории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>
                <a:solidFill>
                  <a:srgbClr val="008000"/>
                </a:solidFill>
              </a:rPr>
              <a:t> для участников ГИА-9</a:t>
            </a:r>
          </a:p>
        </p:txBody>
      </p:sp>
      <p:sp>
        <p:nvSpPr>
          <p:cNvPr id="9226" name="Rectangle 9"/>
          <p:cNvSpPr>
            <a:spLocks noChangeArrowheads="1"/>
          </p:cNvSpPr>
          <p:nvPr/>
        </p:nvSpPr>
        <p:spPr bwMode="auto">
          <a:xfrm>
            <a:off x="6593536" y="4683326"/>
            <a:ext cx="2550469" cy="2119313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Помещение для руководителя ППЭ</a:t>
            </a:r>
          </a:p>
        </p:txBody>
      </p:sp>
      <p:sp>
        <p:nvSpPr>
          <p:cNvPr id="9227" name="Rectangle 10"/>
          <p:cNvSpPr>
            <a:spLocks noChangeArrowheads="1"/>
          </p:cNvSpPr>
          <p:nvPr/>
        </p:nvSpPr>
        <p:spPr bwMode="auto">
          <a:xfrm>
            <a:off x="6708576" y="1256505"/>
            <a:ext cx="2376489" cy="2332041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>
                <a:solidFill>
                  <a:srgbClr val="008000"/>
                </a:solidFill>
              </a:rPr>
              <a:t>Аудитории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>
                <a:solidFill>
                  <a:srgbClr val="008000"/>
                </a:solidFill>
              </a:rPr>
              <a:t> для участников ГИА-9</a:t>
            </a:r>
          </a:p>
        </p:txBody>
      </p:sp>
      <p:sp>
        <p:nvSpPr>
          <p:cNvPr id="9228" name="Rectangle 11"/>
          <p:cNvSpPr>
            <a:spLocks noChangeArrowheads="1"/>
          </p:cNvSpPr>
          <p:nvPr/>
        </p:nvSpPr>
        <p:spPr bwMode="auto">
          <a:xfrm>
            <a:off x="6799065" y="1339852"/>
            <a:ext cx="2257426" cy="2373315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Аудитории</a:t>
            </a:r>
            <a:endParaRPr lang="ru-RU" sz="20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 для участников ГИА-9</a:t>
            </a:r>
          </a:p>
        </p:txBody>
      </p:sp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154" y="3183088"/>
            <a:ext cx="1673225" cy="272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339851"/>
            <a:ext cx="288924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251520" y="4869160"/>
            <a:ext cx="2525712" cy="158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Помещение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 для </a:t>
            </a:r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представителей СМИ</a:t>
            </a:r>
            <a:endParaRPr lang="ru-RU" sz="20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64585" y="78431"/>
            <a:ext cx="8713788" cy="71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/>
            <a:r>
              <a:rPr lang="ru-RU" sz="3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Схема ППЭ</a:t>
            </a:r>
            <a:endParaRPr lang="ru-RU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7409532" y="4722022"/>
            <a:ext cx="1482948" cy="520329"/>
          </a:xfrm>
          <a:prstGeom prst="rect">
            <a:avLst/>
          </a:prstGeom>
          <a:solidFill>
            <a:srgbClr val="FFFFCC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Вещи</a:t>
            </a:r>
            <a:endParaRPr lang="ru-RU" sz="2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6818112" y="1339854"/>
            <a:ext cx="2257426" cy="790575"/>
          </a:xfrm>
          <a:prstGeom prst="rect">
            <a:avLst/>
          </a:prstGeom>
          <a:solidFill>
            <a:srgbClr val="FFFFCC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Закрыта справочно-познавательная информация</a:t>
            </a:r>
            <a:endParaRPr lang="ru-RU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21" name="Рисунок 1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132" y="3182958"/>
            <a:ext cx="166052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4" y="6162672"/>
            <a:ext cx="792088" cy="695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8" name="Text Box 4"/>
          <p:cNvSpPr txBox="1">
            <a:spLocks noChangeArrowheads="1"/>
          </p:cNvSpPr>
          <p:nvPr/>
        </p:nvSpPr>
        <p:spPr bwMode="auto">
          <a:xfrm>
            <a:off x="595485" y="144080"/>
            <a:ext cx="8437562" cy="783255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44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Замена ИК</a:t>
            </a:r>
          </a:p>
        </p:txBody>
      </p:sp>
      <p:sp>
        <p:nvSpPr>
          <p:cNvPr id="410629" name="Text Box 5"/>
          <p:cNvSpPr txBox="1">
            <a:spLocks noChangeArrowheads="1"/>
          </p:cNvSpPr>
          <p:nvPr/>
        </p:nvSpPr>
        <p:spPr bwMode="auto">
          <a:xfrm>
            <a:off x="632619" y="2238775"/>
            <a:ext cx="8280400" cy="18689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При замене можно использовать ИК:</a:t>
            </a:r>
          </a:p>
          <a:p>
            <a:pPr marL="457200" indent="-45720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невостребованные 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участниками экзамена в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аудиториях;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457200" indent="-45720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из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резервного доставочного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спецпакета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10630" name="Text Box 6"/>
          <p:cNvSpPr txBox="1">
            <a:spLocks noChangeArrowheads="1"/>
          </p:cNvSpPr>
          <p:nvPr/>
        </p:nvSpPr>
        <p:spPr bwMode="auto">
          <a:xfrm>
            <a:off x="2843808" y="1316767"/>
            <a:ext cx="4140200" cy="5762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Служебная записка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2619" y="4797152"/>
            <a:ext cx="8280400" cy="14380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Вскрытие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резервного доставочного </a:t>
            </a:r>
            <a:r>
              <a:rPr lang="ru-RU" sz="28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спецпакета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с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ЭМ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происходит в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аудитории проведения экзамена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ext Box 3"/>
          <p:cNvSpPr txBox="1">
            <a:spLocks noChangeArrowheads="1"/>
          </p:cNvSpPr>
          <p:nvPr/>
        </p:nvSpPr>
        <p:spPr bwMode="auto">
          <a:xfrm>
            <a:off x="971600" y="0"/>
            <a:ext cx="8028385" cy="158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/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Организация экзамена для обучающихся, отказавшихся дать согласие на обработку персональных данных</a:t>
            </a:r>
            <a:endParaRPr lang="ru-RU" sz="28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07505" y="1449462"/>
            <a:ext cx="8913410" cy="45269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457200" indent="-4572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Руководитель ППЭ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день экзамена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получает выписку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из протокола ГЭК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 распределении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обучающихся, отказавшихся дать согласие на обработку персональных данных,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 аудиториям и местам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Организатор в аудитории:</a:t>
            </a:r>
          </a:p>
          <a:p>
            <a:pPr marL="457200" indent="-457200" algn="l" eaLnBrk="1" hangingPunct="1">
              <a:buClr>
                <a:schemeClr val="tx2">
                  <a:lumMod val="50000"/>
                </a:schemeClr>
              </a:buClr>
              <a:buFontTx/>
              <a:buChar char="-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выдает ЭМ –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обычным порядком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 algn="l" eaLnBrk="1" hangingPunct="1">
              <a:buClr>
                <a:schemeClr val="tx2">
                  <a:lumMod val="50000"/>
                </a:schemeClr>
              </a:buClr>
              <a:buFontTx/>
              <a:buChar char="-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после окончания экзамена  упаковывает:  бланки ответов, КИМ, черновики –</a:t>
            </a:r>
          </a:p>
          <a:p>
            <a:pPr indent="450850" algn="l" eaLnBrk="1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отдельный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индивидуальный ВДП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172000"/>
            <a:ext cx="2381078" cy="16088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411760" y="2276872"/>
            <a:ext cx="4248472" cy="21842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Приём ЭМ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6" name="Text Box 3"/>
          <p:cNvSpPr txBox="1">
            <a:spLocks noChangeArrowheads="1"/>
          </p:cNvSpPr>
          <p:nvPr/>
        </p:nvSpPr>
        <p:spPr bwMode="auto">
          <a:xfrm>
            <a:off x="1115615" y="10296"/>
            <a:ext cx="6336705" cy="123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Прием материалов из аудиторий </a:t>
            </a:r>
          </a:p>
        </p:txBody>
      </p:sp>
      <p:sp>
        <p:nvSpPr>
          <p:cNvPr id="38942" name="Text Box 6"/>
          <p:cNvSpPr txBox="1">
            <a:spLocks noChangeArrowheads="1"/>
          </p:cNvSpPr>
          <p:nvPr/>
        </p:nvSpPr>
        <p:spPr bwMode="auto">
          <a:xfrm>
            <a:off x="4406900" y="1468439"/>
            <a:ext cx="2228850" cy="808036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Использованные КИМ</a:t>
            </a:r>
          </a:p>
        </p:txBody>
      </p:sp>
      <p:sp>
        <p:nvSpPr>
          <p:cNvPr id="38940" name="Text Box 9"/>
          <p:cNvSpPr txBox="1">
            <a:spLocks noChangeArrowheads="1"/>
          </p:cNvSpPr>
          <p:nvPr/>
        </p:nvSpPr>
        <p:spPr bwMode="auto">
          <a:xfrm>
            <a:off x="4429124" y="3071810"/>
            <a:ext cx="2239074" cy="725488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Неиспользованные ИК</a:t>
            </a:r>
          </a:p>
        </p:txBody>
      </p:sp>
      <p:sp>
        <p:nvSpPr>
          <p:cNvPr id="38934" name="Text Box 18"/>
          <p:cNvSpPr txBox="1">
            <a:spLocks noChangeArrowheads="1"/>
          </p:cNvSpPr>
          <p:nvPr/>
        </p:nvSpPr>
        <p:spPr bwMode="auto">
          <a:xfrm>
            <a:off x="4381486" y="5643562"/>
            <a:ext cx="4651391" cy="809624"/>
          </a:xfrm>
          <a:prstGeom prst="rect">
            <a:avLst/>
          </a:prstGeom>
          <a:solidFill>
            <a:srgbClr val="FFFFCC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Заполненные формы ППЭ </a:t>
            </a:r>
          </a:p>
        </p:txBody>
      </p:sp>
      <p:sp>
        <p:nvSpPr>
          <p:cNvPr id="38921" name="Rectangle 25"/>
          <p:cNvSpPr>
            <a:spLocks noChangeArrowheads="1"/>
          </p:cNvSpPr>
          <p:nvPr/>
        </p:nvSpPr>
        <p:spPr bwMode="auto">
          <a:xfrm>
            <a:off x="539750" y="3733800"/>
            <a:ext cx="3671888" cy="25755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ea typeface="MS Gothic" panose="020B0609070205080204" pitchFamily="49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000" dirty="0">
              <a:solidFill>
                <a:schemeClr val="accent2">
                  <a:lumMod val="50000"/>
                </a:schemeClr>
              </a:solidFill>
              <a:ea typeface="MS Gothic" panose="020B0609070205080204" pitchFamily="49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Бланки ответов №2  и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 дополнительные 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бланки ответов № 2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(запечатанные в 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ВДП)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MS Gothic" panose="020B0609070205080204" pitchFamily="49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ea typeface="MS Gothic" panose="020B0609070205080204" pitchFamily="49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ea typeface="MS Gothic" panose="020B0609070205080204" pitchFamily="49" charset="-128"/>
              <a:cs typeface="+mn-cs"/>
            </a:endParaRPr>
          </a:p>
        </p:txBody>
      </p:sp>
      <p:sp>
        <p:nvSpPr>
          <p:cNvPr id="38924" name="Rectangle 30"/>
          <p:cNvSpPr>
            <a:spLocks noChangeArrowheads="1"/>
          </p:cNvSpPr>
          <p:nvPr/>
        </p:nvSpPr>
        <p:spPr bwMode="auto">
          <a:xfrm>
            <a:off x="520700" y="1790702"/>
            <a:ext cx="3671888" cy="16621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ea typeface="MS Gothic" panose="020B0609070205080204" pitchFamily="49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Бланки ответов №1  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    (запечатанные в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ВДП)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MS Gothic" panose="020B0609070205080204" pitchFamily="49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ea typeface="MS Gothic" panose="020B0609070205080204" pitchFamily="49" charset="-128"/>
              <a:cs typeface="+mn-cs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4408489" y="2307433"/>
            <a:ext cx="2247900" cy="655639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Замененные ИК</a:t>
            </a: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4408489" y="4740277"/>
            <a:ext cx="2247900" cy="655639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Черновики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406108" y="3808415"/>
            <a:ext cx="2247900" cy="868724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Неиспользованные доп. бланки 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851730" y="188640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ОГЭ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758798" y="1833683"/>
            <a:ext cx="2185864" cy="1174751"/>
          </a:xfrm>
          <a:prstGeom prst="rect">
            <a:avLst/>
          </a:prstGeom>
          <a:solidFill>
            <a:srgbClr val="CCCCFF"/>
          </a:solidFill>
          <a:ln w="9360">
            <a:solidFill>
              <a:srgbClr val="002060"/>
            </a:solidFill>
            <a:miter lim="800000"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Форма ИКТ-5-1 (информатика и ИКТ)</a:t>
            </a:r>
            <a:endParaRPr lang="ru-RU" sz="2000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380"/>
            <a:ext cx="8916986" cy="658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908720"/>
            <a:ext cx="5904656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628800"/>
            <a:ext cx="5112568" cy="4320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471502" y="908720"/>
            <a:ext cx="1445486" cy="11521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711173" y="1647065"/>
            <a:ext cx="1205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п</a:t>
            </a:r>
            <a:r>
              <a:rPr lang="ru-RU" sz="1600" b="1" dirty="0" smtClean="0">
                <a:solidFill>
                  <a:srgbClr val="C00000"/>
                </a:solidFill>
              </a:rPr>
              <a:t>о факту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72000" y="4725144"/>
            <a:ext cx="1080120" cy="587441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ctr" defTabSz="1028700">
              <a:tabLst>
                <a:tab pos="130175" algn="l"/>
              </a:tabLst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ОТМЕТКА</a:t>
            </a:r>
          </a:p>
          <a:p>
            <a:pPr algn="ctr" defTabSz="1028700">
              <a:tabLst>
                <a:tab pos="130175" algn="l"/>
              </a:tabLst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«+» или «</a:t>
            </a:r>
            <a:r>
              <a:rPr lang="en-US" sz="1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X</a:t>
            </a:r>
            <a:r>
              <a:rPr lang="ru-RU" sz="1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»</a:t>
            </a:r>
            <a:endParaRPr lang="ru-RU" sz="1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934723" y="4509120"/>
            <a:ext cx="1776450" cy="679774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ctr" defTabSz="1028700">
              <a:tabLst>
                <a:tab pos="130175" algn="l"/>
              </a:tabLs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Количество  ЭМ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- цифры</a:t>
            </a:r>
            <a:endParaRPr lang="ru-RU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026014" y="5373216"/>
            <a:ext cx="2975141" cy="987551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just" defTabSz="1028700">
              <a:tabLst>
                <a:tab pos="130175" algn="l"/>
              </a:tabLst>
              <a:defRPr/>
            </a:pPr>
            <a:r>
              <a:rPr lang="ru-RU" sz="1800" dirty="0">
                <a:solidFill>
                  <a:srgbClr val="0033CC"/>
                </a:solidFill>
                <a:cs typeface="+mn-cs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УЧАСТНИК не явился 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в аудиторию - пустые 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клеточки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613694" y="278370"/>
            <a:ext cx="8066087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Коррекция персональных данных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44579"/>
            <a:ext cx="8677628" cy="5725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Овал 9"/>
          <p:cNvSpPr/>
          <p:nvPr/>
        </p:nvSpPr>
        <p:spPr bwMode="auto">
          <a:xfrm>
            <a:off x="971600" y="3103046"/>
            <a:ext cx="918356" cy="2667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2" name="Овал 11"/>
          <p:cNvSpPr/>
          <p:nvPr/>
        </p:nvSpPr>
        <p:spPr bwMode="auto">
          <a:xfrm>
            <a:off x="4427984" y="3103046"/>
            <a:ext cx="918356" cy="2667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 bwMode="auto">
          <a:xfrm>
            <a:off x="1050186" y="3882723"/>
            <a:ext cx="1656184" cy="219720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Овал 13"/>
          <p:cNvSpPr/>
          <p:nvPr/>
        </p:nvSpPr>
        <p:spPr bwMode="auto">
          <a:xfrm>
            <a:off x="4445908" y="3865858"/>
            <a:ext cx="1656184" cy="283220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1050186" y="4065374"/>
            <a:ext cx="1656184" cy="371738"/>
          </a:xfrm>
          <a:prstGeom prst="ellipse">
            <a:avLst/>
          </a:prstGeom>
          <a:noFill/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 bwMode="auto">
          <a:xfrm>
            <a:off x="4427984" y="4120229"/>
            <a:ext cx="1656184" cy="316883"/>
          </a:xfrm>
          <a:prstGeom prst="ellipse">
            <a:avLst/>
          </a:prstGeom>
          <a:noFill/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 bwMode="auto">
          <a:xfrm>
            <a:off x="2705665" y="4812397"/>
            <a:ext cx="918356" cy="2667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6317957" y="4791802"/>
            <a:ext cx="918356" cy="2667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8" name="Овал 17"/>
          <p:cNvSpPr/>
          <p:nvPr/>
        </p:nvSpPr>
        <p:spPr bwMode="auto">
          <a:xfrm>
            <a:off x="3516594" y="5396227"/>
            <a:ext cx="936104" cy="300239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7020272" y="5420941"/>
            <a:ext cx="936104" cy="300239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887162" y="4653136"/>
            <a:ext cx="3141222" cy="20882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>В графу «Измененные </a:t>
            </a:r>
            <a:r>
              <a:rPr lang="ru-RU" sz="2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данные*»</a:t>
            </a: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/>
            </a:r>
            <a:b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> вносятся только те  сведения, которые не соответствуют  данным в РИС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868145" y="980728"/>
            <a:ext cx="3133012" cy="5040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Форма ППЭ-12-02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230132" y="116632"/>
            <a:ext cx="4761457" cy="57606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Форма ППЭ 12-04 МАШ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0" y="944389"/>
            <a:ext cx="4355976" cy="5816268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Организаторы в аудитории фиксируют каждый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 участника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аудитории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форме ППЭ-12-04-МАШ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и тот же участник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выходит несколько раз,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его выход фиксируется в ведомости в новой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строке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нехватке места на одном листе записи продолжаются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следующем листе (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выдается  в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Штабе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ППЭ)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/>
          </a:p>
        </p:txBody>
      </p:sp>
      <p:pic>
        <p:nvPicPr>
          <p:cNvPr id="9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3949">
            <a:off x="522227" y="766709"/>
            <a:ext cx="1373362" cy="174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35961"/>
            <a:ext cx="4644008" cy="58018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4476463" y="4725144"/>
            <a:ext cx="2111761" cy="20789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 «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формах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ставить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460432" y="1636820"/>
            <a:ext cx="576064" cy="4240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244408" y="2204864"/>
            <a:ext cx="792088" cy="41764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457067" cy="4021453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2472992"/>
            <a:ext cx="6429388" cy="4385007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000364" y="1785926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1   4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2066" y="2000240"/>
            <a:ext cx="1214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0     1   4 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3570" y="5000636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1    4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43570" y="5429264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1     4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86446" y="5857892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0   3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43834" y="4643446"/>
            <a:ext cx="1357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0   3    1 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" y="119802"/>
            <a:ext cx="5934075" cy="66215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939083" y="119802"/>
            <a:ext cx="3096344" cy="18722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Сопроводительный бланк к ЭМ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ППЭ-9 11-01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481016" y="687388"/>
            <a:ext cx="8437563" cy="71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1"/>
            <a:ext cx="5288601" cy="68580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268606" y="0"/>
            <a:ext cx="3747892" cy="18722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Служебная записка 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по поводу претензии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по содержанию КИМ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>
            <a:spLocks noChangeArrowheads="1"/>
          </p:cNvSpPr>
          <p:nvPr/>
        </p:nvSpPr>
        <p:spPr bwMode="auto">
          <a:xfrm>
            <a:off x="357358" y="182751"/>
            <a:ext cx="863600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3600" b="1" dirty="0">
                <a:solidFill>
                  <a:srgbClr val="002060"/>
                </a:solidFill>
                <a:latin typeface="Cambria" panose="02040503050406030204" pitchFamily="18" charset="0"/>
                <a:ea typeface="MS Gothic" panose="020B0609070205080204" pitchFamily="49" charset="-128"/>
                <a:cs typeface="+mn-cs"/>
              </a:rPr>
              <a:t>Требования к подготовке ППЭ</a:t>
            </a:r>
          </a:p>
        </p:txBody>
      </p:sp>
      <p:sp>
        <p:nvSpPr>
          <p:cNvPr id="10244" name="Text Box 8"/>
          <p:cNvSpPr txBox="1">
            <a:spLocks noChangeArrowheads="1"/>
          </p:cNvSpPr>
          <p:nvPr/>
        </p:nvSpPr>
        <p:spPr bwMode="auto">
          <a:xfrm>
            <a:off x="642910" y="1333486"/>
            <a:ext cx="8064896" cy="13457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/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Все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помещения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и оборудованные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места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должны быть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обозначены табличками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с указанием названия помещения</a:t>
            </a:r>
          </a:p>
        </p:txBody>
      </p:sp>
      <p:sp>
        <p:nvSpPr>
          <p:cNvPr id="10245" name="Text Box 9"/>
          <p:cNvSpPr txBox="1">
            <a:spLocks noChangeArrowheads="1"/>
          </p:cNvSpPr>
          <p:nvPr/>
        </p:nvSpPr>
        <p:spPr bwMode="auto">
          <a:xfrm>
            <a:off x="642911" y="3238499"/>
            <a:ext cx="8058119" cy="17458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/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коридорах/рекреациях должны быть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указатели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с номерами аудиторий и названиями помещений. </a:t>
            </a:r>
          </a:p>
          <a:p>
            <a:pPr algn="just" eaLnBrk="1" hangingPunct="1"/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Подготовлены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ограничительные ленты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с табличкой «Прохода нет»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11478" y="5597168"/>
            <a:ext cx="8058119" cy="9456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/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Размещена информация о запрещении </a:t>
            </a:r>
          </a:p>
          <a:p>
            <a:pPr algn="just" eaLnBrk="1" hangingPunct="1"/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иметь при себе средства связи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Запрет-пользования-телефон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312" y="5597168"/>
            <a:ext cx="1099500" cy="108238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 bwMode="auto">
          <a:xfrm>
            <a:off x="2975467" y="2490225"/>
            <a:ext cx="914400" cy="1465411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5214950"/>
            <a:ext cx="8286808" cy="8572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004048" y="2276872"/>
            <a:ext cx="1008112" cy="194421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4" name="Text Box 3"/>
          <p:cNvSpPr txBox="1">
            <a:spLocks noChangeArrowheads="1"/>
          </p:cNvSpPr>
          <p:nvPr/>
        </p:nvSpPr>
        <p:spPr bwMode="auto">
          <a:xfrm>
            <a:off x="1043609" y="0"/>
            <a:ext cx="6624736" cy="96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Прием материалов из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аудиторий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8942" name="Text Box 6"/>
          <p:cNvSpPr txBox="1">
            <a:spLocks noChangeArrowheads="1"/>
          </p:cNvSpPr>
          <p:nvPr/>
        </p:nvSpPr>
        <p:spPr bwMode="auto">
          <a:xfrm>
            <a:off x="4184478" y="1730157"/>
            <a:ext cx="2370198" cy="914279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Использованные КИМ</a:t>
            </a:r>
          </a:p>
        </p:txBody>
      </p:sp>
      <p:sp>
        <p:nvSpPr>
          <p:cNvPr id="38940" name="Text Box 9"/>
          <p:cNvSpPr txBox="1">
            <a:spLocks noChangeArrowheads="1"/>
          </p:cNvSpPr>
          <p:nvPr/>
        </p:nvSpPr>
        <p:spPr bwMode="auto">
          <a:xfrm>
            <a:off x="6604992" y="1945245"/>
            <a:ext cx="2464869" cy="725488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Неиспользованные бланки</a:t>
            </a:r>
          </a:p>
        </p:txBody>
      </p:sp>
      <p:sp>
        <p:nvSpPr>
          <p:cNvPr id="38936" name="Text Box 15"/>
          <p:cNvSpPr txBox="1">
            <a:spLocks noChangeArrowheads="1"/>
          </p:cNvSpPr>
          <p:nvPr/>
        </p:nvSpPr>
        <p:spPr bwMode="auto">
          <a:xfrm>
            <a:off x="6627816" y="4113214"/>
            <a:ext cx="2419351" cy="1125549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Неиспользованные  доп. бланки ответов </a:t>
            </a:r>
          </a:p>
        </p:txBody>
      </p:sp>
      <p:sp>
        <p:nvSpPr>
          <p:cNvPr id="38934" name="Text Box 18"/>
          <p:cNvSpPr txBox="1">
            <a:spLocks noChangeArrowheads="1"/>
          </p:cNvSpPr>
          <p:nvPr/>
        </p:nvSpPr>
        <p:spPr bwMode="auto">
          <a:xfrm>
            <a:off x="4371676" y="5733256"/>
            <a:ext cx="4651391" cy="809625"/>
          </a:xfrm>
          <a:prstGeom prst="rect">
            <a:avLst/>
          </a:prstGeom>
          <a:solidFill>
            <a:srgbClr val="FFFFCC"/>
          </a:solidFill>
          <a:ln w="9360">
            <a:solidFill>
              <a:srgbClr val="00008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Заполненные формы ППЭ</a:t>
            </a:r>
          </a:p>
        </p:txBody>
      </p:sp>
      <p:sp>
        <p:nvSpPr>
          <p:cNvPr id="38921" name="Rectangle 25"/>
          <p:cNvSpPr>
            <a:spLocks noChangeArrowheads="1"/>
          </p:cNvSpPr>
          <p:nvPr/>
        </p:nvSpPr>
        <p:spPr bwMode="auto">
          <a:xfrm>
            <a:off x="440896" y="3507133"/>
            <a:ext cx="3671888" cy="25193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ea typeface="MS Gothic" panose="020B0609070205080204" pitchFamily="49" charset="-128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000" dirty="0">
              <a:solidFill>
                <a:schemeClr val="accent2">
                  <a:lumMod val="50000"/>
                </a:schemeClr>
              </a:solidFill>
              <a:ea typeface="MS Gothic" panose="020B0609070205080204" pitchFamily="49" charset="-128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Бланки ответов и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 дополнительные 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бланки ответов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(запечатанные в 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ВДП)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MS Gothic" panose="020B0609070205080204" pitchFamily="49" charset="-128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ea typeface="MS Gothic" panose="020B0609070205080204" pitchFamily="49" charset="-128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ea typeface="MS Gothic" panose="020B0609070205080204" pitchFamily="49" charset="-128"/>
            </a:endParaRPr>
          </a:p>
        </p:txBody>
      </p:sp>
      <p:sp>
        <p:nvSpPr>
          <p:cNvPr id="38924" name="Rectangle 30"/>
          <p:cNvSpPr>
            <a:spLocks noChangeArrowheads="1"/>
          </p:cNvSpPr>
          <p:nvPr/>
        </p:nvSpPr>
        <p:spPr bwMode="auto">
          <a:xfrm>
            <a:off x="454781" y="1643658"/>
            <a:ext cx="3671888" cy="16240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ea typeface="MS Gothic" panose="020B0609070205080204" pitchFamily="49" charset="-128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Бланки регистрации  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    (запечатанные в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ВДП)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MS Gothic" panose="020B0609070205080204" pitchFamily="49" charset="-128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ea typeface="MS Gothic" panose="020B0609070205080204" pitchFamily="49" charset="-128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4196835" y="2740283"/>
            <a:ext cx="2370198" cy="766851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Замененные бланки</a:t>
            </a: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4209192" y="4516825"/>
            <a:ext cx="2370198" cy="655639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Черновики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4184478" y="3663568"/>
            <a:ext cx="2371846" cy="655637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Замененные КИМ </a:t>
            </a: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6627816" y="2785335"/>
            <a:ext cx="2419351" cy="725488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Неиспользованные КИМ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807847" y="141475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ГВЭ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43636" y="4429132"/>
            <a:ext cx="1071570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72000" y="4725144"/>
            <a:ext cx="1080120" cy="587441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ctr" defTabSz="1028700">
              <a:tabLst>
                <a:tab pos="130175" algn="l"/>
              </a:tabLst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ОТМЕТКА</a:t>
            </a:r>
          </a:p>
          <a:p>
            <a:pPr algn="ctr" defTabSz="1028700">
              <a:tabLst>
                <a:tab pos="130175" algn="l"/>
              </a:tabLst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«+» или «</a:t>
            </a:r>
            <a:r>
              <a:rPr lang="en-US" sz="1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X</a:t>
            </a:r>
            <a:r>
              <a:rPr lang="ru-RU" sz="1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»</a:t>
            </a:r>
            <a:endParaRPr lang="ru-RU" sz="1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857884" y="5143512"/>
            <a:ext cx="1776450" cy="679774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ctr" defTabSz="1028700">
              <a:tabLst>
                <a:tab pos="130175" algn="l"/>
              </a:tabLs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Количество  ЭМ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- цифры</a:t>
            </a:r>
            <a:endParaRPr lang="ru-RU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000628" y="5870449"/>
            <a:ext cx="2975141" cy="987551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just" defTabSz="1028700">
              <a:tabLst>
                <a:tab pos="130175" algn="l"/>
              </a:tabLst>
              <a:defRPr/>
            </a:pPr>
            <a:r>
              <a:rPr lang="ru-RU" sz="1800" dirty="0">
                <a:solidFill>
                  <a:srgbClr val="0033CC"/>
                </a:solidFill>
                <a:cs typeface="+mn-cs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УЧАСТНИК не явился 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в аудиторию - пустые 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клеточки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86710" y="1643050"/>
            <a:ext cx="1205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п</a:t>
            </a:r>
            <a:r>
              <a:rPr lang="ru-RU" sz="1600" b="1" dirty="0" smtClean="0">
                <a:solidFill>
                  <a:srgbClr val="C00000"/>
                </a:solidFill>
              </a:rPr>
              <a:t>о факту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715272" y="785794"/>
            <a:ext cx="1285884" cy="121444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7222"/>
            <a:ext cx="5820663" cy="398784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796323"/>
            <a:ext cx="6120680" cy="405136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96136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796136" y="0"/>
            <a:ext cx="3168352" cy="18722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Сопроводительный бланк к ЭМ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ППЭ-9 11-01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794"/>
            <a:ext cx="9144000" cy="60722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059832" y="65714"/>
            <a:ext cx="4104456" cy="720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Форма ППЭ-14-02 ГВЭ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6" name="Text Box 3"/>
          <p:cNvSpPr txBox="1">
            <a:spLocks noChangeArrowheads="1"/>
          </p:cNvSpPr>
          <p:nvPr/>
        </p:nvSpPr>
        <p:spPr bwMode="auto">
          <a:xfrm>
            <a:off x="1115615" y="10296"/>
            <a:ext cx="6336705" cy="123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После проведения экзамена в аудитории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851730" y="188640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ОГЭ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5528" y="1242960"/>
            <a:ext cx="7426202" cy="2893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Технический специалист должен передать (на экзамене по информатике):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флеш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-накопитель с ответами обучающихся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опроводительный бланк и протокол к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флеш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-накопителю</a:t>
            </a:r>
          </a:p>
          <a:p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14" name="Picture 2" descr="USB-токен КриптоПро Рутокен CS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83" y="4653127"/>
            <a:ext cx="1367881" cy="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4112374"/>
            <a:ext cx="5760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chemeClr val="accent2">
                    <a:lumMod val="50000"/>
                  </a:schemeClr>
                </a:solidFill>
              </a:rPr>
              <a:t>+</a:t>
            </a:r>
            <a:endParaRPr lang="ru-RU" sz="9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5528" y="5987171"/>
            <a:ext cx="7168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Упаковать в ВДП для съемного носителя с ответами обучающихся</a:t>
            </a:r>
            <a:endParaRPr lang="ru-RU" sz="24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315378"/>
            <a:ext cx="1296143" cy="13666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760888" y="4115272"/>
            <a:ext cx="5760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chemeClr val="accent2">
                    <a:lumMod val="50000"/>
                  </a:schemeClr>
                </a:solidFill>
              </a:rPr>
              <a:t>+</a:t>
            </a:r>
            <a:endParaRPr lang="ru-RU" sz="9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15378"/>
            <a:ext cx="1192175" cy="1561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>
            <a:off x="5764175" y="5095890"/>
            <a:ext cx="1152128" cy="0"/>
          </a:xfrm>
          <a:prstGeom prst="straightConnector1">
            <a:avLst/>
          </a:prstGeom>
          <a:ln w="762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053" y="4508990"/>
            <a:ext cx="1999058" cy="1466116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409559" y="2276872"/>
            <a:ext cx="4248472" cy="21842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форм ППЭ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869" y="928671"/>
            <a:ext cx="8861133" cy="5000659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8" name="Овал 7"/>
          <p:cNvSpPr/>
          <p:nvPr/>
        </p:nvSpPr>
        <p:spPr bwMode="auto">
          <a:xfrm>
            <a:off x="142844" y="1571612"/>
            <a:ext cx="9001156" cy="857256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134606" y="2643183"/>
            <a:ext cx="9001156" cy="1214445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 bwMode="auto">
          <a:xfrm>
            <a:off x="357158" y="5286388"/>
            <a:ext cx="9001156" cy="857256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139952" y="188640"/>
            <a:ext cx="4104456" cy="5040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Форма ППЭ-13-02 МАШ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48064" y="928671"/>
            <a:ext cx="2016224" cy="412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482637" y="0"/>
            <a:ext cx="2664296" cy="115212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Форма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ППЭ-13-01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482637" cy="6848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49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1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Тема11</Template>
  <TotalTime>1093</TotalTime>
  <Words>4368</Words>
  <Application>Microsoft Office PowerPoint</Application>
  <PresentationFormat>Экран (4:3)</PresentationFormat>
  <Paragraphs>942</Paragraphs>
  <Slides>133</Slides>
  <Notes>125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133</vt:i4>
      </vt:variant>
    </vt:vector>
  </HeadingPairs>
  <TitlesOfParts>
    <vt:vector size="135" baseType="lpstr">
      <vt:lpstr>Тема11</vt:lpstr>
      <vt:lpstr>Bitmap 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Сейф-пакет  с ЭМ   </vt:lpstr>
      <vt:lpstr>Презентация PowerPoint</vt:lpstr>
      <vt:lpstr>Презентация PowerPoint</vt:lpstr>
      <vt:lpstr>Учет расходования дополнительных бланков ответов №2 ОГЭ в основной период</vt:lpstr>
      <vt:lpstr>Сейф-пакет с ЭМ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Особые категории участников экзаменов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Платон</dc:creator>
  <cp:lastModifiedBy>СмирноваМВ</cp:lastModifiedBy>
  <cp:revision>1461</cp:revision>
  <cp:lastPrinted>2019-03-22T13:41:00Z</cp:lastPrinted>
  <dcterms:created xsi:type="dcterms:W3CDTF">2113-01-01T00:00:00Z</dcterms:created>
  <dcterms:modified xsi:type="dcterms:W3CDTF">2022-04-05T08:58:16Z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ICV">
    <vt:lpwstr>DDA25BD0C7A84C8E826167D82DE0A812</vt:lpwstr>
  </property>
  <property fmtid="{D5CDD505-2E9C-101B-9397-08002B2CF9AE}" pid="4" name="KSOProductBuildVer">
    <vt:lpwstr>1049-11.2.0.10351</vt:lpwstr>
  </property>
</Properties>
</file>