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121"/>
  </p:notesMasterIdLst>
  <p:handoutMasterIdLst>
    <p:handoutMasterId r:id="rId122"/>
  </p:handoutMasterIdLst>
  <p:sldIdLst>
    <p:sldId id="256" r:id="rId2"/>
    <p:sldId id="436" r:id="rId3"/>
    <p:sldId id="645" r:id="rId4"/>
    <p:sldId id="374" r:id="rId5"/>
    <p:sldId id="289" r:id="rId6"/>
    <p:sldId id="346" r:id="rId7"/>
    <p:sldId id="502" r:id="rId8"/>
    <p:sldId id="683" r:id="rId9"/>
    <p:sldId id="353" r:id="rId10"/>
    <p:sldId id="501" r:id="rId11"/>
    <p:sldId id="455" r:id="rId12"/>
    <p:sldId id="457" r:id="rId13"/>
    <p:sldId id="458" r:id="rId14"/>
    <p:sldId id="460" r:id="rId15"/>
    <p:sldId id="646" r:id="rId16"/>
    <p:sldId id="684" r:id="rId17"/>
    <p:sldId id="685" r:id="rId18"/>
    <p:sldId id="500" r:id="rId19"/>
    <p:sldId id="816" r:id="rId20"/>
    <p:sldId id="526" r:id="rId21"/>
    <p:sldId id="686" r:id="rId22"/>
    <p:sldId id="375" r:id="rId23"/>
    <p:sldId id="749" r:id="rId24"/>
    <p:sldId id="750" r:id="rId25"/>
    <p:sldId id="751" r:id="rId26"/>
    <p:sldId id="443" r:id="rId27"/>
    <p:sldId id="688" r:id="rId28"/>
    <p:sldId id="439" r:id="rId29"/>
    <p:sldId id="647" r:id="rId30"/>
    <p:sldId id="648" r:id="rId31"/>
    <p:sldId id="451" r:id="rId32"/>
    <p:sldId id="650" r:id="rId33"/>
    <p:sldId id="474" r:id="rId34"/>
    <p:sldId id="651" r:id="rId35"/>
    <p:sldId id="708" r:id="rId36"/>
    <p:sldId id="709" r:id="rId37"/>
    <p:sldId id="622" r:id="rId38"/>
    <p:sldId id="821" r:id="rId39"/>
    <p:sldId id="391" r:id="rId40"/>
    <p:sldId id="634" r:id="rId41"/>
    <p:sldId id="523" r:id="rId42"/>
    <p:sldId id="552" r:id="rId43"/>
    <p:sldId id="704" r:id="rId44"/>
    <p:sldId id="499" r:id="rId45"/>
    <p:sldId id="706" r:id="rId46"/>
    <p:sldId id="817" r:id="rId47"/>
    <p:sldId id="818" r:id="rId48"/>
    <p:sldId id="680" r:id="rId49"/>
    <p:sldId id="819" r:id="rId50"/>
    <p:sldId id="635" r:id="rId51"/>
    <p:sldId id="738" r:id="rId52"/>
    <p:sldId id="681" r:id="rId53"/>
    <p:sldId id="553" r:id="rId54"/>
    <p:sldId id="752" r:id="rId55"/>
    <p:sldId id="753" r:id="rId56"/>
    <p:sldId id="825" r:id="rId57"/>
    <p:sldId id="826" r:id="rId58"/>
    <p:sldId id="827" r:id="rId59"/>
    <p:sldId id="757" r:id="rId60"/>
    <p:sldId id="828" r:id="rId61"/>
    <p:sldId id="829" r:id="rId62"/>
    <p:sldId id="830" r:id="rId63"/>
    <p:sldId id="831" r:id="rId64"/>
    <p:sldId id="832" r:id="rId65"/>
    <p:sldId id="833" r:id="rId66"/>
    <p:sldId id="834" r:id="rId67"/>
    <p:sldId id="765" r:id="rId68"/>
    <p:sldId id="766" r:id="rId69"/>
    <p:sldId id="835" r:id="rId70"/>
    <p:sldId id="768" r:id="rId71"/>
    <p:sldId id="836" r:id="rId72"/>
    <p:sldId id="770" r:id="rId73"/>
    <p:sldId id="837" r:id="rId74"/>
    <p:sldId id="772" r:id="rId75"/>
    <p:sldId id="773" r:id="rId76"/>
    <p:sldId id="838" r:id="rId77"/>
    <p:sldId id="775" r:id="rId78"/>
    <p:sldId id="776" r:id="rId79"/>
    <p:sldId id="777" r:id="rId80"/>
    <p:sldId id="778" r:id="rId81"/>
    <p:sldId id="779" r:id="rId82"/>
    <p:sldId id="780" r:id="rId83"/>
    <p:sldId id="781" r:id="rId84"/>
    <p:sldId id="782" r:id="rId85"/>
    <p:sldId id="783" r:id="rId86"/>
    <p:sldId id="839" r:id="rId87"/>
    <p:sldId id="824" r:id="rId88"/>
    <p:sldId id="823" r:id="rId89"/>
    <p:sldId id="787" r:id="rId90"/>
    <p:sldId id="788" r:id="rId91"/>
    <p:sldId id="789" r:id="rId92"/>
    <p:sldId id="790" r:id="rId93"/>
    <p:sldId id="840" r:id="rId94"/>
    <p:sldId id="792" r:id="rId95"/>
    <p:sldId id="793" r:id="rId96"/>
    <p:sldId id="794" r:id="rId97"/>
    <p:sldId id="820" r:id="rId98"/>
    <p:sldId id="841" r:id="rId99"/>
    <p:sldId id="796" r:id="rId100"/>
    <p:sldId id="797" r:id="rId101"/>
    <p:sldId id="798" r:id="rId102"/>
    <p:sldId id="799" r:id="rId103"/>
    <p:sldId id="800" r:id="rId104"/>
    <p:sldId id="801" r:id="rId105"/>
    <p:sldId id="802" r:id="rId106"/>
    <p:sldId id="739" r:id="rId107"/>
    <p:sldId id="804" r:id="rId108"/>
    <p:sldId id="805" r:id="rId109"/>
    <p:sldId id="806" r:id="rId110"/>
    <p:sldId id="807" r:id="rId111"/>
    <p:sldId id="808" r:id="rId112"/>
    <p:sldId id="809" r:id="rId113"/>
    <p:sldId id="810" r:id="rId114"/>
    <p:sldId id="811" r:id="rId115"/>
    <p:sldId id="812" r:id="rId116"/>
    <p:sldId id="813" r:id="rId117"/>
    <p:sldId id="814" r:id="rId118"/>
    <p:sldId id="815" r:id="rId119"/>
    <p:sldId id="555" r:id="rId120"/>
  </p:sldIdLst>
  <p:sldSz cx="9144000" cy="6858000" type="screen4x3"/>
  <p:notesSz cx="6797675" cy="9928225"/>
  <p:defaultTextStyle>
    <a:defPPr>
      <a:defRPr lang="en-GB"/>
    </a:defPPr>
    <a:lvl1pPr algn="ctr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ctr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ctr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ctr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ctr" defTabSz="44958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FFD1"/>
    <a:srgbClr val="FFFFDD"/>
    <a:srgbClr val="009900"/>
    <a:srgbClr val="FF9900"/>
    <a:srgbClr val="CC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1" autoAdjust="0"/>
    <p:restoredTop sz="91264" autoAdjust="0"/>
  </p:normalViewPr>
  <p:slideViewPr>
    <p:cSldViewPr>
      <p:cViewPr>
        <p:scale>
          <a:sx n="80" d="100"/>
          <a:sy n="80" d="100"/>
        </p:scale>
        <p:origin x="-2598" y="-576"/>
      </p:cViewPr>
      <p:guideLst>
        <p:guide orient="horz" pos="2160"/>
        <p:guide pos="2901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0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29"/>
        <p:guide pos="21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B7D49-02D3-40A3-BCCF-F1204D210A6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29CAF-235C-4AB1-9162-FCD38FF8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9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0" y="0"/>
            <a:ext cx="29464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851275" y="0"/>
            <a:ext cx="29464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6" name="Rectangle 1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69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7" name="Rectangle 1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229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/>
          <a:lstStyle/>
          <a:p>
            <a:pPr lvl="0"/>
            <a:endParaRPr lang="ru-RU" smtClean="0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0" y="9428163"/>
            <a:ext cx="2946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ldNum"/>
          </p:nvPr>
        </p:nvSpPr>
        <p:spPr bwMode="auto">
          <a:xfrm>
            <a:off x="3851275" y="9429750"/>
            <a:ext cx="2928938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/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825C74A1-A2D5-42FC-838A-B0E2F993A49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7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E030EE40-453F-4D62-A5B4-C46D43298759}" type="slidenum">
              <a:rPr lang="ru-RU"/>
              <a:t>1</a:t>
            </a:fld>
            <a:endParaRPr lang="ru-RU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133475" y="744538"/>
            <a:ext cx="4532313" cy="3722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8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5AB86A6-9DE1-46A1-8C8E-B0C90FFCC4F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0BF159AD-55E6-4F89-8FF3-8A49A4066C1E}" type="slidenum">
              <a:rPr lang="ru-RU"/>
              <a:t>11</a:t>
            </a:fld>
            <a:endParaRPr lang="ru-RU"/>
          </a:p>
        </p:txBody>
      </p:sp>
      <p:sp>
        <p:nvSpPr>
          <p:cNvPr id="38297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20725"/>
            <a:ext cx="4984750" cy="3738563"/>
          </a:xfrm>
        </p:spPr>
      </p:sp>
      <p:sp>
        <p:nvSpPr>
          <p:cNvPr id="3829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pPr marL="0" indent="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None/>
            </a:pP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898893" y="721254"/>
            <a:ext cx="4986846" cy="374076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E38AA30-624C-4665-8679-50120803F297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</a:rPr>
              <a:t>119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54BD0512-8BD3-49C5-AA43-E8A686784AEA}" type="slidenum">
              <a:rPr lang="ru-RU"/>
              <a:t>12</a:t>
            </a:fld>
            <a:endParaRPr lang="ru-RU"/>
          </a:p>
        </p:txBody>
      </p:sp>
      <p:sp>
        <p:nvSpPr>
          <p:cNvPr id="3870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20725"/>
            <a:ext cx="4984750" cy="3738563"/>
          </a:xfrm>
        </p:spPr>
      </p:sp>
      <p:sp>
        <p:nvSpPr>
          <p:cNvPr id="38707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pPr marL="0" indent="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None/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B90DB29-05DD-496D-8375-2A1DDA8E2FC2}" type="slidenum">
              <a:rPr lang="ru-RU"/>
              <a:t>13</a:t>
            </a:fld>
            <a:endParaRPr lang="ru-RU"/>
          </a:p>
        </p:txBody>
      </p:sp>
      <p:sp>
        <p:nvSpPr>
          <p:cNvPr id="391170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117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 30 минут и за 5 минут 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до окончания экзамена</a:t>
            </a:r>
          </a:p>
          <a:p>
            <a:pPr algn="l">
              <a:buClr>
                <a:schemeClr val="accent2">
                  <a:lumMod val="75000"/>
                </a:schemeClr>
              </a:buCl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уведомить</a:t>
            </a: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участников ГИА-9 о скором завершении </a:t>
            </a:r>
          </a:p>
          <a:p>
            <a:pPr algn="l">
              <a:buClr>
                <a:schemeClr val="accent2">
                  <a:lumMod val="75000"/>
                </a:schemeClr>
              </a:buCl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экзамена и о необходимости перенести ответы из</a:t>
            </a:r>
          </a:p>
          <a:p>
            <a:pPr algn="l">
              <a:buClr>
                <a:schemeClr val="accent2">
                  <a:lumMod val="75000"/>
                </a:schemeClr>
              </a:buCl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черновиков, текстов работы в бланки ответов</a:t>
            </a: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sz="1200" b="1" i="1" dirty="0" smtClean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21E7341-D129-4B15-B9B8-AF60FEAFDF3E}" type="slidenum">
              <a:rPr lang="ru-RU"/>
              <a:t>14</a:t>
            </a:fld>
            <a:endParaRPr lang="ru-RU"/>
          </a:p>
        </p:txBody>
      </p:sp>
      <p:sp>
        <p:nvSpPr>
          <p:cNvPr id="395266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52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11" y="4716465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38A684E-E6D2-4687-A130-C03E3AE520C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38A684E-E6D2-4687-A130-C03E3AE520C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898526" y="720727"/>
            <a:ext cx="4987925" cy="37401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680793F4-F309-461C-85C7-A9D4839EA135}" type="slidenum">
              <a:rPr lang="ru-RU"/>
              <a:t>18</a:t>
            </a:fld>
            <a:endParaRPr lang="ru-RU"/>
          </a:p>
        </p:txBody>
      </p:sp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841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1B980DA-17F4-4D11-9D34-DC6B87B143DB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121B152D-5600-472F-A1AE-0E5A90CD67A1}" type="slidenum">
              <a:rPr lang="ru-RU"/>
              <a:t>2</a:t>
            </a:fld>
            <a:endParaRPr lang="ru-RU"/>
          </a:p>
        </p:txBody>
      </p:sp>
      <p:sp>
        <p:nvSpPr>
          <p:cNvPr id="347138" name="Text Box 2"/>
          <p:cNvSpPr txBox="1">
            <a:spLocks noChangeArrowheads="1"/>
          </p:cNvSpPr>
          <p:nvPr/>
        </p:nvSpPr>
        <p:spPr bwMode="auto">
          <a:xfrm>
            <a:off x="1133475" y="720725"/>
            <a:ext cx="4516438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713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endParaRPr lang="ru-RU" sz="1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25C74A1-A2D5-42FC-838A-B0E2F993A499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3977007-2E49-4814-B7C4-961216794D50}" type="slidenum">
              <a:rPr lang="ru-RU"/>
              <a:t>22</a:t>
            </a:fld>
            <a:endParaRPr lang="ru-RU"/>
          </a:p>
        </p:txBody>
      </p:sp>
      <p:sp>
        <p:nvSpPr>
          <p:cNvPr id="2396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20725"/>
            <a:ext cx="4984750" cy="3738563"/>
          </a:xfrm>
        </p:spPr>
      </p:sp>
      <p:sp>
        <p:nvSpPr>
          <p:cNvPr id="2396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AA3FF74F-E4B6-478E-B1A9-59EB168DD99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AA3FF74F-E4B6-478E-B1A9-59EB168DD99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AA3FF74F-E4B6-478E-B1A9-59EB168DD99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AC4511AF-CFD8-4C68-84E1-EA5D025C82E9}" type="slidenum">
              <a:rPr lang="ru-RU"/>
              <a:t>26</a:t>
            </a:fld>
            <a:endParaRPr lang="ru-RU"/>
          </a:p>
        </p:txBody>
      </p:sp>
      <p:sp>
        <p:nvSpPr>
          <p:cNvPr id="361474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147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7C78479-DFB6-43BF-AE25-77D8B6689CA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79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6075" cy="44513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dirty="0" smtClean="0"/>
              <a:t>Организатор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719EBDA2-585D-4912-8761-F432D47C6D8E}" type="slidenum">
              <a:rPr lang="ru-RU"/>
              <a:t>28</a:t>
            </a:fld>
            <a:endParaRPr lang="ru-RU"/>
          </a:p>
        </p:txBody>
      </p:sp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328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0BF8106-2041-482C-AF12-29719C518634}" type="slidenum">
              <a:rPr lang="ru-RU"/>
              <a:t>31</a:t>
            </a:fld>
            <a:endParaRPr lang="ru-RU"/>
          </a:p>
        </p:txBody>
      </p:sp>
      <p:sp>
        <p:nvSpPr>
          <p:cNvPr id="374786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478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6075" cy="4451350"/>
          </a:xfrm>
        </p:spPr>
        <p:txBody>
          <a:bodyPr anchor="ctr" anchorCtr="1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ru-RU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7E10389-7DDF-4524-A51D-F8502B0D7DD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25C74A1-A2D5-42FC-838A-B0E2F993A499}" type="slidenum">
              <a:rPr lang="ru-RU" smtClean="0"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7EE3B3D-CC2C-4D90-9025-64E26E26A816}" type="slidenum">
              <a:rPr lang="ru-RU"/>
              <a:t>34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97D660C-86D1-4AA3-B935-D336BFD071B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97D660C-86D1-4AA3-B935-D336BFD071B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5AB86A6-9DE1-46A1-8C8E-B0C90FFCC4F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7EE3B3D-CC2C-4D90-9025-64E26E26A816}" type="slidenum">
              <a:rPr lang="ru-RU"/>
              <a:t>38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200" dirty="0" smtClean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25C74A1-A2D5-42FC-838A-B0E2F993A499}" type="slidenum">
              <a:rPr lang="ru-RU" smtClean="0"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DBE2E7A1-E3D8-4746-AADF-156E481DDEA7}" type="slidenum">
              <a:rPr lang="ru-RU"/>
              <a:t>4</a:t>
            </a:fld>
            <a:endParaRPr lang="ru-RU"/>
          </a:p>
        </p:txBody>
      </p:sp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1133475" y="731838"/>
            <a:ext cx="4527550" cy="37417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654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200" dirty="0" smtClean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25C74A1-A2D5-42FC-838A-B0E2F993A499}" type="slidenum">
              <a:rPr lang="ru-RU" smtClean="0"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5B489A6-C731-47FC-BC51-519EDA06A461}" type="slidenum">
              <a:rPr lang="ru-RU"/>
              <a:t>41</a:t>
            </a:fld>
            <a:endParaRPr lang="ru-RU"/>
          </a:p>
        </p:txBody>
      </p:sp>
      <p:sp>
        <p:nvSpPr>
          <p:cNvPr id="357378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79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737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200" dirty="0" smtClean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25C74A1-A2D5-42FC-838A-B0E2F993A499}" type="slidenum">
              <a:rPr lang="ru-RU" smtClean="0"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7263E05-F9B7-4487-8685-3F46C624683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23E62E9-E84E-4375-AA81-0F4772D0EE9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indent="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D613E76E-19D8-4BAE-B382-6803C0D3FD6B}" type="slidenum">
              <a:rPr lang="ru-RU"/>
              <a:t>5</a:t>
            </a:fld>
            <a:endParaRPr lang="ru-RU"/>
          </a:p>
        </p:txBody>
      </p:sp>
      <p:sp>
        <p:nvSpPr>
          <p:cNvPr id="110593" name="Text Box 1"/>
          <p:cNvSpPr txBox="1">
            <a:spLocks noChangeArrowheads="1"/>
          </p:cNvSpPr>
          <p:nvPr/>
        </p:nvSpPr>
        <p:spPr bwMode="auto">
          <a:xfrm>
            <a:off x="1133475" y="720725"/>
            <a:ext cx="45180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059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indent="0"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None/>
            </a:pPr>
            <a:endParaRPr lang="ru-RU" sz="1200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8D31A65A-C811-483F-998E-E31A814BFDF7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73242B19-A1DE-4436-83D7-2374EC590AD4}" type="slidenum">
              <a:rPr lang="ru-RU"/>
              <a:t>53</a:t>
            </a:fld>
            <a:endParaRPr lang="ru-RU"/>
          </a:p>
        </p:txBody>
      </p:sp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094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8DD2142-DF97-42DD-9BA5-AEE6BFF7AF5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3E644910-DADB-48DB-AAF2-9E886B88FF8A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25C74A1-A2D5-42FC-838A-B0E2F993A499}" type="slidenum">
              <a:rPr lang="ru-RU" smtClean="0"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680793F4-F309-461C-85C7-A9D4839EA135}" type="slidenum">
              <a:rPr lang="ru-RU"/>
              <a:t>6</a:t>
            </a:fld>
            <a:endParaRPr lang="ru-RU"/>
          </a:p>
        </p:txBody>
      </p:sp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841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7A8F4CA0-4511-4C1C-888A-DA1703A6E32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545AB84F-DCAC-46DB-8232-765B058FB0D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20725"/>
            <a:ext cx="4986338" cy="3740150"/>
          </a:xfrm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8DD2142-DF97-42DD-9BA5-AEE6BFF7AF5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AC4511AF-CFD8-4C68-84E1-EA5D025C82E9}" type="slidenum">
              <a:rPr lang="ru-RU"/>
              <a:t>7</a:t>
            </a:fld>
            <a:endParaRPr lang="ru-RU"/>
          </a:p>
        </p:txBody>
      </p:sp>
      <p:sp>
        <p:nvSpPr>
          <p:cNvPr id="361474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147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E07E7459-526F-4E47-9D37-D35224CC830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20725"/>
            <a:ext cx="4986338" cy="3740150"/>
          </a:xfrm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E07E7459-526F-4E47-9D37-D35224CC830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20725"/>
            <a:ext cx="4986338" cy="3740150"/>
          </a:xfrm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06A19A9-45EB-48A8-A05C-9389091104B5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24C769D9-176D-416F-B692-CBD9D4B88DC5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24C769D9-176D-416F-B692-CBD9D4B88DC5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D086072-0C3B-4014-B3DF-68E58BCAD29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D086072-0C3B-4014-B3DF-68E58BCAD29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0B9F4DC7-00C8-4A3F-BA5D-41A5392DCF4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D086072-0C3B-4014-B3DF-68E58BCAD29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83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6" y="720726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5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AC4511AF-CFD8-4C68-84E1-EA5D025C82E9}" type="slidenum">
              <a:rPr lang="ru-RU"/>
              <a:t>8</a:t>
            </a:fld>
            <a:endParaRPr lang="ru-RU"/>
          </a:p>
        </p:txBody>
      </p:sp>
      <p:sp>
        <p:nvSpPr>
          <p:cNvPr id="361474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147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545AB84F-DCAC-46DB-8232-765B058FB0D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20725"/>
            <a:ext cx="4986338" cy="3740150"/>
          </a:xfrm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BC29CB0-500E-429B-91C7-6DE7FE9E1ACE}" type="slidenum">
              <a:rPr lang="ru-RU" smtClean="0"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BC29CB0-500E-429B-91C7-6DE7FE9E1ACE}" type="slidenum">
              <a:rPr lang="ru-RU" smtClean="0"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70BA050-D484-4468-A4F6-D2EAAB97AF95}" type="slidenum">
              <a:rPr lang="ru-RU"/>
              <a:t>89</a:t>
            </a:fld>
            <a:endParaRPr lang="ru-RU" dirty="0"/>
          </a:p>
        </p:txBody>
      </p:sp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72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0E48EF75-904F-4EE7-ACD5-253042A1322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898736" y="720727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610" y="4716465"/>
            <a:ext cx="5420991" cy="44481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200" b="0" dirty="0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91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(при необходимости в присутствии технического специалиста). В случае обнаружения поврежденного файла, участнику экзамена предоставляется возможность его исправить. Неисправные файлы с практическими ответами не принимаются и в дальнейшую обработку не допускаются;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93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94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6" y="720726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4"/>
            <a:ext cx="5421313" cy="4448175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20725"/>
            <a:ext cx="4981575" cy="3736975"/>
          </a:xfrm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8DD2142-DF97-42DD-9BA5-AEE6BFF7AF5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96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6C87FD5B-7DDD-4113-8CB8-18762FBC56BA}" type="slidenum">
              <a:rPr lang="ru-RU"/>
              <a:t>9</a:t>
            </a:fld>
            <a:endParaRPr lang="ru-RU"/>
          </a:p>
        </p:txBody>
      </p:sp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1133475" y="715963"/>
            <a:ext cx="451167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070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pPr marL="0" indent="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97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98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F136B773-009F-449C-9FC6-5E3EEA1E62E8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898894" y="721252"/>
            <a:ext cx="4985758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333" y="4717126"/>
            <a:ext cx="5421619" cy="444810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21E7341-D129-4B15-B9B8-AF60FEAFDF3E}" type="slidenum">
              <a:rPr lang="ru-RU"/>
              <a:t>100</a:t>
            </a:fld>
            <a:endParaRPr lang="ru-RU"/>
          </a:p>
        </p:txBody>
      </p:sp>
      <p:sp>
        <p:nvSpPr>
          <p:cNvPr id="395266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52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21E7341-D129-4B15-B9B8-AF60FEAFDF3E}" type="slidenum">
              <a:rPr lang="ru-RU"/>
              <a:t>101</a:t>
            </a:fld>
            <a:endParaRPr lang="ru-RU"/>
          </a:p>
        </p:txBody>
      </p:sp>
      <p:sp>
        <p:nvSpPr>
          <p:cNvPr id="395266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52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21E7341-D129-4B15-B9B8-AF60FEAFDF3E}" type="slidenum">
              <a:rPr lang="ru-RU"/>
              <a:t>102</a:t>
            </a:fld>
            <a:endParaRPr lang="ru-RU"/>
          </a:p>
        </p:txBody>
      </p:sp>
      <p:sp>
        <p:nvSpPr>
          <p:cNvPr id="395266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52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C182D21-D169-46AD-8908-8E7641B57AF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104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811AD999-F61B-4205-B354-898C1971837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pka"/>
          <p:cNvPicPr>
            <a:picLocks noChangeAspect="1" noChangeArrowheads="1"/>
          </p:cNvPicPr>
          <p:nvPr userDrawn="1"/>
        </p:nvPicPr>
        <p:blipFill>
          <a:blip r:embed="rId2" cstate="print"/>
          <a:srcRect t="20197" b="5771"/>
          <a:stretch>
            <a:fillRect/>
          </a:stretch>
        </p:blipFill>
        <p:spPr bwMode="auto">
          <a:xfrm>
            <a:off x="1066800" y="0"/>
            <a:ext cx="7543800" cy="5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</a:ln>
        </p:spPr>
        <p:txBody>
          <a:bodyPr/>
          <a:lstStyle/>
          <a:p>
            <a:pPr algn="l">
              <a:buClrTx/>
              <a:buSzTx/>
              <a:buFontTx/>
              <a:buNone/>
              <a:defRPr/>
            </a:pPr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</a:ln>
        </p:spPr>
        <p:txBody>
          <a:bodyPr/>
          <a:lstStyle/>
          <a:p>
            <a:pPr algn="l">
              <a:buClrTx/>
              <a:buSzTx/>
              <a:buFontTx/>
              <a:buNone/>
              <a:defRPr/>
            </a:pPr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457200" y="228600"/>
            <a:ext cx="0" cy="6096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</a:ln>
        </p:spPr>
        <p:txBody>
          <a:bodyPr/>
          <a:lstStyle/>
          <a:p>
            <a:pPr algn="l">
              <a:buClrTx/>
              <a:buSzTx/>
              <a:buFontTx/>
              <a:buNone/>
              <a:defRPr/>
            </a:pPr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295401"/>
            <a:ext cx="77724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6553200"/>
            <a:ext cx="6400800" cy="304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0"/>
          </p:nvPr>
        </p:nvSpPr>
        <p:spPr>
          <a:xfrm>
            <a:off x="762000" y="2133600"/>
            <a:ext cx="3429000" cy="42672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4648200" y="2133600"/>
            <a:ext cx="3733800" cy="42672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pka"/>
          <p:cNvPicPr>
            <a:picLocks noChangeAspect="1" noChangeArrowheads="1"/>
          </p:cNvPicPr>
          <p:nvPr userDrawn="1"/>
        </p:nvPicPr>
        <p:blipFill>
          <a:blip r:embed="rId2" cstate="print"/>
          <a:srcRect t="20197" b="5771"/>
          <a:stretch>
            <a:fillRect/>
          </a:stretch>
        </p:blipFill>
        <p:spPr bwMode="auto">
          <a:xfrm>
            <a:off x="1066800" y="0"/>
            <a:ext cx="7543800" cy="5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</a:ln>
        </p:spPr>
        <p:txBody>
          <a:bodyPr/>
          <a:lstStyle/>
          <a:p>
            <a:pPr algn="l">
              <a:buClrTx/>
              <a:buSzTx/>
              <a:buFontTx/>
              <a:buNone/>
              <a:defRPr/>
            </a:pPr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</a:ln>
        </p:spPr>
        <p:txBody>
          <a:bodyPr/>
          <a:lstStyle/>
          <a:p>
            <a:pPr algn="l">
              <a:buClrTx/>
              <a:buSzTx/>
              <a:buFontTx/>
              <a:buNone/>
              <a:defRPr/>
            </a:pPr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457200" y="228600"/>
            <a:ext cx="0" cy="6096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</a:ln>
        </p:spPr>
        <p:txBody>
          <a:bodyPr/>
          <a:lstStyle/>
          <a:p>
            <a:pPr algn="l">
              <a:buClrTx/>
              <a:buSzTx/>
              <a:buFontTx/>
              <a:buNone/>
              <a:defRPr/>
            </a:pPr>
            <a:endParaRPr lang="ru-RU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295401"/>
            <a:ext cx="77724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6553200"/>
            <a:ext cx="6400800" cy="304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0"/>
          </p:nvPr>
        </p:nvSpPr>
        <p:spPr>
          <a:xfrm>
            <a:off x="762000" y="2133600"/>
            <a:ext cx="3429000" cy="42672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4648200" y="2133600"/>
            <a:ext cx="3733800" cy="42672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177" cy="115406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7E4FF"/>
            </a:gs>
            <a:gs pos="82000">
              <a:schemeClr val="bg1"/>
            </a:gs>
            <a:gs pos="21000">
              <a:schemeClr val="bg1"/>
            </a:gs>
            <a:gs pos="100000">
              <a:srgbClr val="9BE5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AD17-563A-4D54-8B8C-8FC706E23AA8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73B1F-1EF3-46FE-827E-9018ABE54B9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177" cy="1154063"/>
          </a:xfrm>
          <a:prstGeom prst="rect">
            <a:avLst/>
          </a:prstGeom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98.png"/><Relationship Id="rId4" Type="http://schemas.microsoft.com/office/2007/relationships/hdphoto" Target="../media/hdphoto8.wdp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06.png"/><Relationship Id="rId3" Type="http://schemas.openxmlformats.org/officeDocument/2006/relationships/image" Target="../media/image30.png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microsoft.com/office/2007/relationships/hdphoto" Target="../media/hdphoto9.wdp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09.png"/><Relationship Id="rId4" Type="http://schemas.microsoft.com/office/2007/relationships/hdphoto" Target="../media/hdphoto10.wdp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97.png"/><Relationship Id="rId4" Type="http://schemas.microsoft.com/office/2007/relationships/hdphoto" Target="../media/hdphoto9.wdp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11.png"/><Relationship Id="rId4" Type="http://schemas.microsoft.com/office/2007/relationships/hdphoto" Target="../media/hdphoto9.wdp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12.png"/><Relationship Id="rId4" Type="http://schemas.microsoft.com/office/2007/relationships/hdphoto" Target="../media/hdphoto9.wdp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tif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5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4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55650" y="1844675"/>
            <a:ext cx="80772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3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563888" y="5715000"/>
            <a:ext cx="53515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Смирнова Марина Владимировна,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главный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специалист ГУ ЯО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ЦОиККО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1676400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57158" y="2214554"/>
            <a:ext cx="84963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Подготовка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организаторов ППЭ</a:t>
            </a:r>
            <a:endParaRPr lang="ru-RU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16632"/>
            <a:ext cx="655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</a:rPr>
              <a:t>Государственная итоговая аттестация 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по </a:t>
            </a:r>
            <a:r>
              <a:rPr lang="ru-RU" sz="2200" b="1" dirty="0">
                <a:solidFill>
                  <a:srgbClr val="002060"/>
                </a:solidFill>
              </a:rPr>
              <a:t>образовательным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</a:rPr>
              <a:t>программам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основного общего образования в </a:t>
            </a:r>
            <a:r>
              <a:rPr lang="ru-RU" sz="2200" b="1" dirty="0" smtClean="0">
                <a:solidFill>
                  <a:srgbClr val="002060"/>
                </a:solidFill>
              </a:rPr>
              <a:t>2022 году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3"/>
          <p:cNvSpPr txBox="1">
            <a:spLocks noChangeArrowheads="1"/>
          </p:cNvSpPr>
          <p:nvPr/>
        </p:nvSpPr>
        <p:spPr bwMode="auto">
          <a:xfrm>
            <a:off x="908652" y="116632"/>
            <a:ext cx="815248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Ответственный организатор в аудитории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должен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8305" y="2493010"/>
            <a:ext cx="8472805" cy="646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В 09:50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начать первую часть инструктажа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5605" y="4364990"/>
            <a:ext cx="8513445" cy="1939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После проведения инструктажа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объявить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время начала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окончания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выполнения экзаменационной работы и зафиксировать это на доске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5536" y="1555866"/>
            <a:ext cx="8485356" cy="648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Не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позднее 09:45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получить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 руководителя ЭМ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08462" y="3429000"/>
            <a:ext cx="8500844" cy="648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Не ранее 10:00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начать вторую часть инструктажа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868144" y="3388335"/>
            <a:ext cx="3118048" cy="25572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Участники ГВЭ без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ОВЗ (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сжатое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изложение)</a:t>
            </a:r>
          </a:p>
          <a:p>
            <a:pPr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ru-RU" sz="2200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Участники ГВЭ (диабет, онкология, и др.)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сжатое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изложение)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07504" y="3356992"/>
            <a:ext cx="5328592" cy="26495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Участники ГВЭ с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нарушениями ОДА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сжатое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изложение)</a:t>
            </a:r>
          </a:p>
          <a:p>
            <a:pPr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Слепые, слабовидящие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сжатое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изложение)</a:t>
            </a:r>
          </a:p>
          <a:p>
            <a:pPr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ЗПР, с тяжелыми нарушениями речи, глухие, слабослышащие (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подробное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или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сжатое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изложение)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23528" y="1412776"/>
            <a:ext cx="5112568" cy="136815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Текст для изложения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выдается для чтения на 40 мин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580112" y="1412776"/>
            <a:ext cx="3563888" cy="165618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Текст для изложения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зачитывается организатором дважды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42908" y="0"/>
            <a:ext cx="8523287" cy="1296144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Организационные особенности проведения экзамена по русскому языку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Изложение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17108" y="476672"/>
            <a:ext cx="1169084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50" name="Text Box 10"/>
          <p:cNvSpPr txBox="1">
            <a:spLocks noChangeArrowheads="1"/>
          </p:cNvSpPr>
          <p:nvPr/>
        </p:nvSpPr>
        <p:spPr bwMode="auto">
          <a:xfrm>
            <a:off x="251520" y="1556792"/>
            <a:ext cx="8524875" cy="2372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Комплект тем сочинений содержит: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четыре темы разной проблематики, сгруппированные в соответствии с определенной структурой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инструкцию для обучающегося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64537" y="1052737"/>
            <a:ext cx="8535447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Сочинение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51519" y="4797152"/>
            <a:ext cx="8524875" cy="18185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Изложение с творческим заданием содержит: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текст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творческое задание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инструкцию для обучающегося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0102" y="4035002"/>
            <a:ext cx="2184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Изложение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9" name="Picture 2" descr="http://psychscene.com/wp-content/uploads/2012/03/iStock_000015358019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72" y="2743064"/>
            <a:ext cx="2267744" cy="206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50543" y="91516"/>
            <a:ext cx="662473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Особенности проведения экзамена 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по русскому языку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75280" y="9151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50" name="Text Box 10"/>
          <p:cNvSpPr txBox="1">
            <a:spLocks noChangeArrowheads="1"/>
          </p:cNvSpPr>
          <p:nvPr/>
        </p:nvSpPr>
        <p:spPr bwMode="auto">
          <a:xfrm>
            <a:off x="467360" y="2204720"/>
            <a:ext cx="8345170" cy="10775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200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-</a:t>
            </a: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ые номера (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</a:t>
            </a: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) – для обучающихся с ЗПР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10 заданий с кратким ответом</a:t>
            </a:r>
            <a:endParaRPr lang="ru-RU" sz="28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187623" y="43768"/>
            <a:ext cx="6624737" cy="12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Особенности КИМ и проведения письменного экзамена по математике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67338" y="3860795"/>
            <a:ext cx="8387308" cy="1510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100</a:t>
            </a: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-ые номера (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А</a:t>
            </a: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) – для всех остальных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12 заданий, из которых 10 заданий с кратким ответом и 2 задания с развернутым ответом</a:t>
            </a:r>
            <a:endParaRPr lang="ru-RU" sz="28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803417" y="188640"/>
            <a:ext cx="1169084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71600" y="188640"/>
            <a:ext cx="748883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КИМ и особенности проведения письменных  экзаменов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3561" name="Text Box 6"/>
          <p:cNvSpPr txBox="1">
            <a:spLocks noChangeArrowheads="1"/>
          </p:cNvSpPr>
          <p:nvPr/>
        </p:nvSpPr>
        <p:spPr bwMode="auto">
          <a:xfrm>
            <a:off x="3544673" y="4706435"/>
            <a:ext cx="4756149" cy="884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indent="-262255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Задание №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11 и 12 – выполняется на компьютере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629" name="Text Box 11"/>
          <p:cNvSpPr txBox="1">
            <a:spLocks noChangeArrowheads="1"/>
          </p:cNvSpPr>
          <p:nvPr/>
        </p:nvSpPr>
        <p:spPr bwMode="auto">
          <a:xfrm>
            <a:off x="115867" y="4644880"/>
            <a:ext cx="3097212" cy="1007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Информатика и ИКТ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6630" name="Text Box 11"/>
          <p:cNvSpPr txBox="1">
            <a:spLocks noChangeArrowheads="1"/>
          </p:cNvSpPr>
          <p:nvPr/>
        </p:nvSpPr>
        <p:spPr bwMode="auto">
          <a:xfrm>
            <a:off x="251520" y="1858787"/>
            <a:ext cx="3097212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2800" b="1">
                <a:solidFill>
                  <a:srgbClr val="C00000"/>
                </a:solidFill>
                <a:latin typeface="Cambria" panose="02040503050406030204" pitchFamily="18" charset="0"/>
              </a:rPr>
              <a:t>Литература</a:t>
            </a:r>
            <a:endParaRPr lang="ru-RU" sz="2800" b="1" i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563887" y="1628800"/>
            <a:ext cx="4756149" cy="1253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indent="-262255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Отсутствует тестовая часть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Все задания требуют развернутого ответа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6632" name="Picture 6" descr="http://www.omsafetysolutions.com/temp/wp-content/uploads/2014/10/46-DSE-Assessmen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68" y="5373216"/>
            <a:ext cx="1960072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http://powerpoint.su/_ld/1/154_reading_a_book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15" y="2787650"/>
            <a:ext cx="24479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956375" y="188640"/>
            <a:ext cx="1016125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ГВЭ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1115615" y="233528"/>
            <a:ext cx="7056785" cy="82232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проведения экзамена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 информатике 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ИКТ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54" descr="http://vamotkrytka.ru/_ph/158/2/23273677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5" y="1628778"/>
            <a:ext cx="193506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555779" y="1438482"/>
            <a:ext cx="6416722" cy="2094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Simplified Arabic" panose="02020603050405020304" pitchFamily="18" charset="-78"/>
              </a:rPr>
              <a:t>В бланке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Simplified Arabic" panose="02020603050405020304" pitchFamily="18" charset="-78"/>
              </a:rPr>
              <a:t>ответов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Simplified Arabic" panose="02020603050405020304" pitchFamily="18" charset="-78"/>
              </a:rPr>
              <a:t>надо записать наименование файла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Simplified Arabic" panose="02020603050405020304" pitchFamily="18" charset="-78"/>
              </a:rPr>
              <a:t>с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Simplified Arabic" panose="02020603050405020304" pitchFamily="18" charset="-78"/>
              </a:rPr>
              <a:t>выполненным заданием</a:t>
            </a:r>
          </a:p>
          <a:p>
            <a:pPr eaLnBrk="0" hangingPunct="0">
              <a:spcBef>
                <a:spcPts val="800"/>
              </a:spcBef>
              <a:buClr>
                <a:schemeClr val="accent2">
                  <a:lumMod val="75000"/>
                </a:schemeClr>
              </a:buClr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случае наличия файлов с заданиями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12.1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12.2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предложить убрать один из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них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82363" y="4365104"/>
            <a:ext cx="8523288" cy="20536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Файлу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присваивается имя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формате:</a:t>
            </a: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&lt;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номер задания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&gt;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_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&lt;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код работы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&gt;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_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&lt;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номер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варианта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&gt;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Например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:     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11_1000045_ 152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12.1_1000045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_ 152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03417" y="375957"/>
            <a:ext cx="1169084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Text Box 3"/>
          <p:cNvSpPr txBox="1">
            <a:spLocks noChangeArrowheads="1"/>
          </p:cNvSpPr>
          <p:nvPr/>
        </p:nvSpPr>
        <p:spPr bwMode="auto">
          <a:xfrm>
            <a:off x="1107441" y="10510"/>
            <a:ext cx="8006668" cy="1080120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КИМ и особенности проведения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устных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экзаменов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eaLnBrk="1" hangingPunct="1">
              <a:defRPr/>
            </a:pPr>
            <a:endParaRPr lang="ru-RU" sz="20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lvl="0" eaLnBrk="1" hangingPunct="1">
              <a:defRPr/>
            </a:pPr>
            <a:endParaRPr lang="ru-RU" sz="2400" i="1" dirty="0" smtClean="0">
              <a:solidFill>
                <a:srgbClr val="3333CC">
                  <a:lumMod val="75000"/>
                </a:srgbClr>
              </a:solidFill>
              <a:latin typeface="Cambria" panose="02040503050406030204" pitchFamily="18" charset="0"/>
              <a:ea typeface="MS Gothic" panose="020B0609070205080204" pitchFamily="49" charset="-128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526989" y="2132807"/>
            <a:ext cx="7019192" cy="1312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ЭМ – билеты 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(не учитывают возможности разных категорий обучающихся)</a:t>
            </a:r>
          </a:p>
        </p:txBody>
      </p:sp>
      <p:sp>
        <p:nvSpPr>
          <p:cNvPr id="24587" name="Text Box 7"/>
          <p:cNvSpPr txBox="1">
            <a:spLocks noChangeArrowheads="1"/>
          </p:cNvSpPr>
          <p:nvPr/>
        </p:nvSpPr>
        <p:spPr bwMode="auto">
          <a:xfrm>
            <a:off x="507938" y="4541298"/>
            <a:ext cx="7939881" cy="1253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Ответы записываются на аудионосители или записываются на аудионосители с одновременным протоколированием</a:t>
            </a:r>
          </a:p>
        </p:txBody>
      </p:sp>
      <p:pic>
        <p:nvPicPr>
          <p:cNvPr id="27657" name="Picture 6" descr="http://static8.depositphotos.com/1359161/831/i/950/depositphotos_8318439-Busy-man-with-a-lot-of-work-to-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64" y="2439701"/>
            <a:ext cx="18208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863277" y="750682"/>
            <a:ext cx="1169084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62263" y="1488441"/>
            <a:ext cx="6048672" cy="3816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Особенности проведения отдельных этапов экзамена для участников  с ОВЗ,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участников-детей инвалидов и инвалидов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5" y="1050268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95130" y="0"/>
            <a:ext cx="759791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слабовидящих 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0" y="1340768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59" y="4242810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4" y="4365193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4326390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 rot="1930543">
            <a:off x="770177" y="2007579"/>
            <a:ext cx="4381822" cy="514738"/>
          </a:xfrm>
          <a:prstGeom prst="rect">
            <a:avLst/>
          </a:prstGeom>
          <a:noFill/>
          <a:ln w="9360">
            <a:solidFill>
              <a:schemeClr val="accent5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Стандартный ИК ОГЭ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 rot="1945581">
            <a:off x="319776" y="2539660"/>
            <a:ext cx="4381822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КИМ ОГЭ, увеличенный до формата А3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1934516">
            <a:off x="-260559" y="3385727"/>
            <a:ext cx="4448277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Бланк ответов №1, увеличенный до формата А3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colorTemperature colorTemp="47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99" y="4437391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7807847" y="141475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28" y="1031422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6" y="1805851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15615" y="90324"/>
            <a:ext cx="6495617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Проведение экзамена в аудитории для слабовидящих 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179512" y="1124744"/>
            <a:ext cx="8748464" cy="55622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 экзамена: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- заполняет регистрационные поля и записывает результаты выполнения заданий с  кратким ответом в </a:t>
            </a:r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масштабированном бланке ответов №1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выполняет задания с развернутым ответом на стандартном бланке ответов №2.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 или организатор: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переносит информацию с масштабированного бланка ответов №1 на стандартный бланк ответов №1;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 поле «Подпись участника» пишет «Копия верна» и ставит свою подпись.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запечатывает: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стандартные бланки ответов №1 и бланки ответов №2 (лист 1 и лист 2) в возвратные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масштабированные бланки ответов №1 в соответствующие индивидуальные возвратные </a:t>
            </a:r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474" y="1156434"/>
            <a:ext cx="2865955" cy="178491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33176" y="24960"/>
            <a:ext cx="7812360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ЭМ из аудитории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для слабовидящих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13" y="430986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04" y="432428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79" y="4416191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68921"/>
            <a:ext cx="3751162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1" y="23243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1" y="24767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29152"/>
            <a:ext cx="1190830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34" y="4517479"/>
            <a:ext cx="1623063" cy="229075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 rot="19301329" flipH="1">
            <a:off x="6225302" y="548179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Формат А 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09" y="2170794"/>
            <a:ext cx="1030379" cy="146327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58" y="2529376"/>
            <a:ext cx="1053880" cy="145170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78" y="2184331"/>
            <a:ext cx="1032117" cy="142172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56" y="2249505"/>
            <a:ext cx="1068062" cy="14712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87" y="2433924"/>
            <a:ext cx="1046608" cy="14863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56" y="2504043"/>
            <a:ext cx="1068062" cy="151678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555747" y="-171400"/>
            <a:ext cx="8437563" cy="1275698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этапе проведения экзамена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аудитории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должны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1957" name="Text Box 5"/>
          <p:cNvSpPr txBox="1">
            <a:spLocks noChangeArrowheads="1"/>
          </p:cNvSpPr>
          <p:nvPr/>
        </p:nvSpPr>
        <p:spPr bwMode="auto">
          <a:xfrm>
            <a:off x="179512" y="980728"/>
            <a:ext cx="8813798" cy="58196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Следить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 порядком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 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Организовать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сопровождение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участника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buClr>
                <a:schemeClr val="tx2">
                  <a:lumMod val="50000"/>
                </a:schemeClr>
              </a:buClr>
              <a:buSzPct val="130000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  ГИА- 9 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случае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его выхода из аудитории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Проверять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комплектность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оставленных на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buClr>
                <a:schemeClr val="tx2">
                  <a:lumMod val="50000"/>
                </a:schemeClr>
              </a:buClr>
              <a:buSzPct val="130000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  столе ЭМ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60000"/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Принимать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фиксировать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суть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претензий  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 содержанию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КИМ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Следить за состоянием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участников ГИА-9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60000"/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Выдавать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по просьбе участника ГИА-9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дополнительные бланки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ответов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60000"/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Участвовать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процедуре удаления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обучающегося из ППЭ при нарушении им  установленного порядка проведения экзамена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60000"/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Участвовать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процедуре досрочного завершения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экзамена по объективным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причинам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0" y="1255804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0" y="4310264"/>
            <a:ext cx="4392488" cy="2547736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7" y="1441464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00623" y="66866"/>
            <a:ext cx="6667722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слабовидящих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568"/>
            <a:ext cx="4332494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 rot="1156932">
            <a:off x="838169" y="1792242"/>
            <a:ext cx="3853952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Стандартный КИМ ГВЭ</a:t>
            </a:r>
            <a:endParaRPr lang="ru-RU" sz="2400" b="1" i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1107604">
            <a:off x="616877" y="2612993"/>
            <a:ext cx="3552369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КИМ ГВЭ формата А3</a:t>
            </a:r>
            <a:endParaRPr lang="ru-RU" sz="24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00881"/>
            <a:ext cx="3845944" cy="2715194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55692"/>
            <a:ext cx="3845944" cy="2715194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15616" y="90324"/>
            <a:ext cx="6480720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Проведение экзамена в аудитории для слабовидящих 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179512" y="1484784"/>
            <a:ext cx="8604448" cy="4762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 экзамена: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- заполняет регистрационные поля в стандартном бланке регистрации;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выполняет все задания на стандартном бланке ответов.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endParaRPr lang="ru-RU" sz="25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 или организатор заполняет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регистрационные поля в стандартном бланке регистрации, если обучающийся не может это сделать самостоятельно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endParaRPr lang="ru-RU" sz="25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запечатывает  стандартные бланки регистрации и бланки ответов в возвратные </a:t>
            </a:r>
            <a:r>
              <a:rPr lang="ru-RU" sz="25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12360" y="90324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43608" y="0"/>
            <a:ext cx="8029958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слепых участников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43" y="4295181"/>
            <a:ext cx="4469298" cy="25234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12" y="1268760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22" y="1148205"/>
            <a:ext cx="4469298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32" y="1148204"/>
            <a:ext cx="4267626" cy="255108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00" y="4221088"/>
            <a:ext cx="4469298" cy="25234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32" y="4077072"/>
            <a:ext cx="4469298" cy="25234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1123" y="-13987"/>
            <a:ext cx="7741926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слепых участников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41696"/>
            <a:ext cx="4320480" cy="258268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62488" y="4007183"/>
            <a:ext cx="4211960" cy="514738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Стандартный ИК ОГЭ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45910" y="4763084"/>
            <a:ext cx="8555055" cy="499349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КИМ ОГЭ (ГВЭ), напечатанный шрифтом Брайля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853687" y="5316345"/>
            <a:ext cx="4256798" cy="499349"/>
          </a:xfrm>
          <a:prstGeom prst="rect">
            <a:avLst/>
          </a:prstGeom>
          <a:noFill/>
          <a:ln w="9360">
            <a:solidFill>
              <a:srgbClr val="C000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Тетрадь для ответов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870712" y="5865740"/>
            <a:ext cx="4239772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Памятка по заполнению тетради шрифтом Брайля 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854710" y="3804325"/>
            <a:ext cx="4211960" cy="884070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Стандартный КИМ ГВЭ и комплект бланков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23108" y="84741"/>
            <a:ext cx="7265315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Проведение экзамена в аудитории для слепых участников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252027" y="1196752"/>
            <a:ext cx="8748464" cy="5454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заполняет регистрационные поля стандартных бланков;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заполняет регистрационную часть тетради для ответов на задания ГИА-9 для письма шрифтом Брайля.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endParaRPr lang="ru-RU" sz="23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 экзамена 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- заполняет шрифтом Брайля регистрационные поля на второй странице тетради для ответов на задания ГИА-9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выполняет задания в тетради для ответов на задания ГИА-9.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endParaRPr lang="ru-RU" sz="23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запечатывает  в каждый соответствующий индивидуальный ВДП: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тетрадь для ответов на задания ГИА-9;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дополнительные листы, если они использовались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стандартные бланки с заполненной регистрационной частью</a:t>
            </a:r>
            <a:endParaRPr lang="ru-RU" sz="23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4536504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54015" y="90324"/>
            <a:ext cx="7488832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материалов из аудитории для слепых участников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4536504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04" y="2852936"/>
            <a:ext cx="4536504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5616" y="116632"/>
            <a:ext cx="795795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ЭМ в аудиторию для обучающихся, выполняющих работу на компьютере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49080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47" y="4365104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9" y="1441019"/>
            <a:ext cx="4104456" cy="251207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8" y="4465956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428736"/>
            <a:ext cx="3500462" cy="257176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714488"/>
            <a:ext cx="3357554" cy="255813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030614" y="116632"/>
            <a:ext cx="8113386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+mn-cs"/>
              </a:rPr>
              <a:t>Проведение экзамена с использованием компьютера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323528" y="1235193"/>
            <a:ext cx="8585602" cy="53160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выполняет задания, записывая ответы в текстовом редакторе.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распечатывает ответы и нумерует листы с ответами.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Ассистент или 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заполняет регистрационную часть бланков;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переносит информацию с распечатанных листов на стандартный бланк;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поле «Подпись участника» пишет «Копия верна» и ставит свою подпись.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запечатывает: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стандартные бланки в ВДП;</a:t>
            </a:r>
          </a:p>
          <a:p>
            <a:pPr algn="just" eaLnBrk="1" hangingPunct="1">
              <a:buClr>
                <a:schemeClr val="accent2">
                  <a:lumMod val="75000"/>
                </a:schemeClr>
              </a:buClr>
              <a:buSzPct val="100000"/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распечатанные листы в соответствующий индивидуальный ВДП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0656" y="25802"/>
            <a:ext cx="8640960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Прием ЭМ из аудитории для обучающихся, выполняющих работу на компьютере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88" y="4149080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60" y="4337737"/>
            <a:ext cx="410427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colorTemperature colorTemp="47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508822"/>
            <a:ext cx="3960440" cy="230821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1156591"/>
            <a:ext cx="4286280" cy="284391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3"/>
            <a:ext cx="4214842" cy="279651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90600" y="836612"/>
            <a:ext cx="7543800" cy="57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Материалы располагаются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на сайте ГУ ЯО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ЦОиККО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http://coikko.ru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в разделе «ГИА-9»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«Инструктивные методические материалы».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При возникновении вопросов по организации и проведению государственной итоговой аттестации по образовательным программам основного общего образования просим присылать их на адрес электронной почты: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smv@coikko.ru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 hangingPunct="1">
              <a:defRPr/>
            </a:pPr>
            <a:r>
              <a:rPr lang="ru-RU" sz="280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28-08-83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 hangingPunct="1"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 eaLnBrk="1" hangingPunct="1">
              <a:defRPr/>
            </a:pP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2" name="Text Box 4"/>
          <p:cNvSpPr txBox="1">
            <a:spLocks noChangeArrowheads="1"/>
          </p:cNvSpPr>
          <p:nvPr/>
        </p:nvSpPr>
        <p:spPr bwMode="auto">
          <a:xfrm>
            <a:off x="1043608" y="116632"/>
            <a:ext cx="7994710" cy="1768140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этапе проведения экзамена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вне 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 – дежурные на этаже 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должны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053" name="Text Box 5"/>
          <p:cNvSpPr txBox="1">
            <a:spLocks noChangeArrowheads="1"/>
          </p:cNvSpPr>
          <p:nvPr/>
        </p:nvSpPr>
        <p:spPr bwMode="auto">
          <a:xfrm>
            <a:off x="576437" y="2132856"/>
            <a:ext cx="8353281" cy="3234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Осуществлять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контроль за перемещением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присутствующих 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Сопровождать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участников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ГИА-9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при выходе из аудитории во время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экзамена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Заменять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организатора в аудитории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, в случае его выхода из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аудитории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Контролировать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выход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участников из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                                         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9" name="Rectangle 5"/>
          <p:cNvSpPr>
            <a:spLocks noChangeArrowheads="1"/>
          </p:cNvSpPr>
          <p:nvPr/>
        </p:nvSpPr>
        <p:spPr bwMode="auto">
          <a:xfrm>
            <a:off x="251520" y="1484783"/>
            <a:ext cx="8568952" cy="51023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marL="457200" indent="-457200" algn="just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Уведомить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участников ГИА-9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30 минут </a:t>
            </a:r>
            <a:endParaRPr lang="ru-RU" sz="2400" b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just">
              <a:buClr>
                <a:schemeClr val="tx2">
                  <a:lumMod val="50000"/>
                </a:schemeClr>
              </a:buClr>
              <a:buSzPct val="13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и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за 5 минут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окончания экзамена о скором</a:t>
            </a:r>
          </a:p>
          <a:p>
            <a:pPr algn="just">
              <a:buClr>
                <a:schemeClr val="tx2">
                  <a:lumMod val="50000"/>
                </a:schemeClr>
              </a:buClr>
              <a:buSzPct val="13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завершении  экзамена 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 15 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минут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окончания экзамена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пересчитать </a:t>
            </a:r>
          </a:p>
          <a:p>
            <a:pPr algn="just">
              <a:buClr>
                <a:schemeClr val="tx2">
                  <a:lumMod val="50000"/>
                </a:schemeClr>
              </a:buClr>
              <a:buSzPct val="13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неиспользованные  ИК</a:t>
            </a:r>
          </a:p>
          <a:p>
            <a:pPr marL="342900" indent="-342900" algn="just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Объявить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, что экзамен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окончен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Собрать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 участников ГИА-9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организованном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buClr>
                <a:schemeClr val="tx2">
                  <a:lumMod val="50000"/>
                </a:schemeClr>
              </a:buClr>
              <a:buSzPct val="13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порядке под подпись ЭМ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Упаковать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ЭМ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установленном порядке и </a:t>
            </a:r>
          </a:p>
          <a:p>
            <a:pPr algn="just">
              <a:buClr>
                <a:schemeClr val="tx2">
                  <a:lumMod val="50000"/>
                </a:schemeClr>
              </a:buClr>
              <a:buSzPct val="13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передать  их руководителю ППЭ не позднее 15 мин</a:t>
            </a:r>
          </a:p>
          <a:p>
            <a:pPr algn="just">
              <a:buClr>
                <a:schemeClr val="tx2">
                  <a:lumMod val="50000"/>
                </a:schemeClr>
              </a:buClr>
              <a:buSzPct val="13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после окончания экзамена в аудитории 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Покинуть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по указанию руководителя ППЭ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63069" y="-99392"/>
            <a:ext cx="8437562" cy="1275698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этапе завершения экзамена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организаторы в аудитории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должны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7" name="Rectangle 7"/>
          <p:cNvSpPr>
            <a:spLocks noChangeArrowheads="1"/>
          </p:cNvSpPr>
          <p:nvPr/>
        </p:nvSpPr>
        <p:spPr bwMode="auto">
          <a:xfrm>
            <a:off x="548640" y="3213100"/>
            <a:ext cx="7948295" cy="11525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0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40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394246" name="Rectangle 6"/>
          <p:cNvSpPr>
            <a:spLocks noChangeArrowheads="1"/>
          </p:cNvSpPr>
          <p:nvPr/>
        </p:nvSpPr>
        <p:spPr bwMode="auto">
          <a:xfrm>
            <a:off x="592972" y="3284984"/>
            <a:ext cx="89475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Контролировать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незамедлительный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>
              <a:buClr>
                <a:schemeClr val="tx2">
                  <a:lumMod val="50000"/>
                </a:schemeClr>
              </a:buClr>
              <a:buSzPct val="130000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выход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участников из ППЭ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942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0570"/>
            <a:ext cx="2789527" cy="224079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50" name="Text Box 10"/>
          <p:cNvSpPr txBox="1">
            <a:spLocks noChangeArrowheads="1"/>
          </p:cNvSpPr>
          <p:nvPr/>
        </p:nvSpPr>
        <p:spPr bwMode="auto">
          <a:xfrm>
            <a:off x="539750" y="1772920"/>
            <a:ext cx="7948930" cy="10775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Сдать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руководителю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списки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участников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ГИА-9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8580" y="116632"/>
            <a:ext cx="8535448" cy="87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этапе завершения экзамена </a:t>
            </a:r>
            <a:endParaRPr lang="ru-RU" sz="3200" b="1" dirty="0" smtClean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вне аудитории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должны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07704" y="1844824"/>
            <a:ext cx="5472608" cy="32883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Отдельные этапы проведения экзамена</a:t>
            </a:r>
            <a:endParaRPr lang="ru-RU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07504" y="0"/>
            <a:ext cx="85232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Проведении ГИА-9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679">
            <a:off x="-75445" y="486446"/>
            <a:ext cx="1373361" cy="17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2550" y="2364740"/>
            <a:ext cx="2550795" cy="400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marL="342900" indent="-342900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indent="0" eaLnBrk="1" hangingPunct="1">
              <a:buClr>
                <a:schemeClr val="accent2">
                  <a:lumMod val="75000"/>
                </a:schemeClr>
              </a:buClr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Наличие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списках распределения в данный ППЭ </a:t>
            </a:r>
            <a:r>
              <a:rPr lang="ru-RU" sz="25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и/или</a:t>
            </a:r>
          </a:p>
          <a:p>
            <a:pPr marL="0" indent="0" eaLnBrk="1" hangingPunct="1">
              <a:buClr>
                <a:schemeClr val="accent2">
                  <a:lumMod val="75000"/>
                </a:schemeClr>
              </a:buClr>
              <a:defRPr/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документ, подтверждающий полномочия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marL="0" indent="0" eaLnBrk="1" hangingPunct="1">
              <a:buClr>
                <a:schemeClr val="accent2">
                  <a:lumMod val="75000"/>
                </a:schemeClr>
              </a:buClr>
              <a:defRPr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38581" y="1089815"/>
            <a:ext cx="6825390" cy="1007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marL="342900" indent="-342900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indent="0" eaLnBrk="1" hangingPunct="1">
              <a:buClr>
                <a:schemeClr val="accent2">
                  <a:lumMod val="75000"/>
                </a:schemeClr>
              </a:buClr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У всех</a:t>
            </a:r>
          </a:p>
          <a:p>
            <a:pPr marL="0" indent="0" eaLnBrk="1" hangingPunct="1">
              <a:buClr>
                <a:schemeClr val="accent2">
                  <a:lumMod val="75000"/>
                </a:schemeClr>
              </a:buClr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документ удостоверяющий личность</a:t>
            </a:r>
          </a:p>
        </p:txBody>
      </p:sp>
      <p:sp>
        <p:nvSpPr>
          <p:cNvPr id="2" name="Овал 1"/>
          <p:cNvSpPr/>
          <p:nvPr/>
        </p:nvSpPr>
        <p:spPr bwMode="auto">
          <a:xfrm>
            <a:off x="1342486" y="526168"/>
            <a:ext cx="6397866" cy="59857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Допуск в ППЭ</a:t>
            </a:r>
          </a:p>
        </p:txBody>
      </p:sp>
      <p:pic>
        <p:nvPicPr>
          <p:cNvPr id="8" name="Рисунок 7" descr="паспорт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4612" y="57505"/>
            <a:ext cx="2047868" cy="153590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71800" y="2204864"/>
            <a:ext cx="6264696" cy="3838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Руководитель и организаторы ППЭ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Член ГЭК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Технический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специалист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Специалист по проведению инструктажа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Эксперт, оценивающий выполнение лабораторной работы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Медицинский работник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Экзаменатор-собеседник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Ассистент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71800" y="6004708"/>
            <a:ext cx="5976664" cy="8532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Общественные наблюдатели</a:t>
            </a:r>
          </a:p>
          <a:p>
            <a:pPr algn="l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1 общественный наблюдатель  - 1 аудитория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35599" y="0"/>
            <a:ext cx="85232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Проведение ГИА-9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66406" y="1303827"/>
            <a:ext cx="3419873" cy="44542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marL="342900" indent="-342900"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Должностные лица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Рособрнадзора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, а также иные лица, определенные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Рособрнадзором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Специалисты отдела контроля и надзора в сфере образования ДО</a:t>
            </a:r>
          </a:p>
          <a:p>
            <a:pPr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Представители СМИ</a:t>
            </a:r>
          </a:p>
          <a:p>
            <a:pPr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Общественные наблюдатели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2295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6" y="5365879"/>
            <a:ext cx="1381258" cy="147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93277"/>
            <a:ext cx="1296144" cy="12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166406" y="548680"/>
            <a:ext cx="8908902" cy="5760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Лица, имеющие право присутствовать в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ППЭ: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51919" y="1203674"/>
            <a:ext cx="5206967" cy="5636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Должностные лица </a:t>
            </a:r>
            <a:r>
              <a:rPr lang="ru-RU" sz="21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Рособрнадзора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100" dirty="0" smtClean="0">
                <a:solidFill>
                  <a:schemeClr val="accent2"/>
                </a:solidFill>
                <a:latin typeface="Cambria" panose="02040503050406030204" pitchFamily="18" charset="0"/>
              </a:rPr>
              <a:t>– </a:t>
            </a:r>
            <a:r>
              <a:rPr lang="ru-RU" sz="21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удостоверение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Федеральный инспектор – </a:t>
            </a:r>
            <a:r>
              <a:rPr lang="ru-RU" sz="2100" b="1" dirty="0">
                <a:solidFill>
                  <a:srgbClr val="C00000"/>
                </a:solidFill>
                <a:latin typeface="Cambria" panose="02040503050406030204" pitchFamily="18" charset="0"/>
              </a:rPr>
              <a:t>приказ ДО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 введении в состав ГЭК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Специалисты отдела контроля и надзора ДО – </a:t>
            </a:r>
            <a:r>
              <a:rPr lang="ru-RU" sz="2100" b="1" dirty="0">
                <a:solidFill>
                  <a:srgbClr val="C00000"/>
                </a:solidFill>
                <a:latin typeface="Cambria" panose="02040503050406030204" pitchFamily="18" charset="0"/>
              </a:rPr>
              <a:t>приказ ДО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 осуществлении контроля за соблюдением порядка проведения ГИА-9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Представители СМИ – </a:t>
            </a:r>
            <a:r>
              <a:rPr lang="ru-RU" sz="2100" b="1" dirty="0">
                <a:solidFill>
                  <a:srgbClr val="C00000"/>
                </a:solidFill>
                <a:latin typeface="Cambria" panose="02040503050406030204" pitchFamily="18" charset="0"/>
              </a:rPr>
              <a:t>удостоверение</a:t>
            </a:r>
            <a:r>
              <a:rPr lang="ru-RU" sz="2100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ru-RU" sz="2100" b="1" dirty="0">
                <a:solidFill>
                  <a:srgbClr val="C00000"/>
                </a:solidFill>
                <a:latin typeface="Cambria" panose="02040503050406030204" pitchFamily="18" charset="0"/>
              </a:rPr>
              <a:t>об аккредитации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Общественные наблюдатели – </a:t>
            </a:r>
            <a:r>
              <a:rPr lang="ru-RU" sz="2100" b="1" dirty="0">
                <a:solidFill>
                  <a:srgbClr val="C00000"/>
                </a:solidFill>
                <a:latin typeface="Cambria" panose="02040503050406030204" pitchFamily="18" charset="0"/>
              </a:rPr>
              <a:t>удостоверение</a:t>
            </a:r>
            <a:r>
              <a:rPr lang="ru-RU" sz="2100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ru-RU" sz="2100" b="1" dirty="0">
                <a:solidFill>
                  <a:srgbClr val="C00000"/>
                </a:solidFill>
                <a:latin typeface="Cambria" panose="02040503050406030204" pitchFamily="18" charset="0"/>
              </a:rPr>
              <a:t>об аккредитации</a:t>
            </a:r>
            <a:r>
              <a:rPr lang="ru-RU" sz="2100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 наличие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списках распределения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данный ППЭ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Сотрудники, осуществляющие охрану правопорядка – </a:t>
            </a:r>
            <a:r>
              <a:rPr lang="ru-RU" sz="2100" b="1" dirty="0">
                <a:solidFill>
                  <a:srgbClr val="C00000"/>
                </a:solidFill>
                <a:latin typeface="Cambria" panose="02040503050406030204" pitchFamily="18" charset="0"/>
              </a:rPr>
              <a:t>приказ </a:t>
            </a:r>
            <a:r>
              <a:rPr lang="ru-RU" sz="21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ОО</a:t>
            </a:r>
          </a:p>
        </p:txBody>
      </p:sp>
      <p:pic>
        <p:nvPicPr>
          <p:cNvPr id="11" name="Рисунок 10" descr="паспорт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3504" y="105298"/>
            <a:ext cx="1471804" cy="11038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6985" y="798615"/>
            <a:ext cx="9137650" cy="59427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361950" algn="l">
              <a:tabLst>
                <a:tab pos="36195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ответственный организатор 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должен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получить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marL="361950" algn="l">
              <a:tabLst>
                <a:tab pos="36195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ППЭ-05-01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«Список участников ГИА-9 в аудитории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»</a:t>
            </a: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21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ППЭ-05-01 ГВЭ</a:t>
            </a:r>
            <a:r>
              <a:rPr lang="ru-RU" sz="21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21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ППЭ-05-02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«Протокол проведения ГИА-9 в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аудитории» </a:t>
            </a: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rgbClr val="008000"/>
                </a:solidFill>
                <a:latin typeface="Cambria" panose="02040503050406030204" pitchFamily="18" charset="0"/>
              </a:rPr>
              <a:t>(</a:t>
            </a:r>
            <a:r>
              <a:rPr lang="ru-RU" sz="21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ППЭ-05-02 ГВЭ</a:t>
            </a:r>
            <a:r>
              <a:rPr lang="ru-RU" sz="2100" dirty="0" smtClean="0">
                <a:solidFill>
                  <a:srgbClr val="008000"/>
                </a:solidFill>
                <a:latin typeface="Cambria" panose="02040503050406030204" pitchFamily="18" charset="0"/>
              </a:rPr>
              <a:t>)</a:t>
            </a:r>
            <a:endParaRPr lang="ru-RU" sz="2100" dirty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ППЭ-12-02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«Ведомость коррекции персональных данных участников ГИА-9 в аудитории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»</a:t>
            </a: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ППЭ-12-04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МАШ «Ведомость учета времени отсутствия участников экзамена в аудитории»</a:t>
            </a:r>
            <a:endParaRPr lang="ru-RU" sz="21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ППЭ-16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« Расшифровка кодов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ОО»</a:t>
            </a:r>
            <a:endParaRPr lang="ru-RU" sz="21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ч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ерновики (два листа на каждого участника)</a:t>
            </a:r>
            <a:endParaRPr lang="ru-RU" sz="21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инструкцию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для организаторов в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аудитории</a:t>
            </a:r>
            <a:endParaRPr lang="ru-RU" sz="21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lvl="0" indent="-342900" algn="l"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инструкцию для участников экзамена, зачитываемую организатором</a:t>
            </a: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сопроводительный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к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ЭМ (форма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ППЭ-9 11-01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21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конверт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для упаковки использованных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черновиков</a:t>
            </a:r>
            <a:endParaRPr lang="ru-RU" sz="21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памятку </a:t>
            </a:r>
            <a:r>
              <a:rPr lang="ru-RU" sz="2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 сроками ознакомления обучающихся с результатами </a:t>
            </a:r>
            <a:r>
              <a:rPr lang="ru-RU" sz="21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экзамена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9792" y="107921"/>
            <a:ext cx="598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Получение форм и инструкций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978" y="72009"/>
            <a:ext cx="2473790" cy="7647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08:50 </a:t>
            </a:r>
            <a:endParaRPr lang="ru-RU" sz="2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56112" y="1124744"/>
            <a:ext cx="8880384" cy="3911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61950" algn="l">
              <a:tabLst>
                <a:tab pos="36195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ответственный организатор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должен  получить:</a:t>
            </a:r>
          </a:p>
          <a:p>
            <a:pPr algn="l" eaLnBrk="1" hangingPunct="1">
              <a:buClr>
                <a:schemeClr val="tx2">
                  <a:lumMod val="50000"/>
                </a:schemeClr>
              </a:buClr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 ОГЭ по химии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ф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орму «Ведомость  учета очередности выполнения лабораторной работы участниками</a:t>
            </a:r>
          </a:p>
          <a:p>
            <a:pPr algn="l" eaLnBrk="1" hangingPunct="1">
              <a:buClr>
                <a:schemeClr val="tx2">
                  <a:lumMod val="50000"/>
                </a:schemeClr>
              </a:buClr>
              <a:defRPr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algn="l" eaLnBrk="1" hangingPunct="1">
              <a:buClr>
                <a:schemeClr val="tx2">
                  <a:lumMod val="50000"/>
                </a:schemeClr>
              </a:buClr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а ОГЭ по информатике и ИКТ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для участников практической части экзамена по информатике и ИКТ при проведении ГИА-9 в форме ОГЭ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(на каждого участника)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ИКТ-5.1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4605" y="30931"/>
            <a:ext cx="4999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</p:spTree>
    <p:extLst>
      <p:ext uri="{BB962C8B-B14F-4D97-AF65-F5344CB8AC3E}">
        <p14:creationId xmlns:p14="http://schemas.microsoft.com/office/powerpoint/2010/main" val="571609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5000628" y="3214686"/>
            <a:ext cx="3932469" cy="514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Дежурные 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этаже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5084624" y="1000108"/>
            <a:ext cx="3849589" cy="9188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Организаторы </a:t>
            </a: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вне аудитории</a:t>
            </a:r>
            <a:endParaRPr lang="ru-RU" sz="24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5000628" y="3929066"/>
            <a:ext cx="3933585" cy="884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Дежурные на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входе в ППЭ</a:t>
            </a:r>
          </a:p>
        </p:txBody>
      </p:sp>
      <p:sp>
        <p:nvSpPr>
          <p:cNvPr id="346127" name="Text Box 15"/>
          <p:cNvSpPr txBox="1">
            <a:spLocks noChangeArrowheads="1"/>
          </p:cNvSpPr>
          <p:nvPr/>
        </p:nvSpPr>
        <p:spPr bwMode="auto">
          <a:xfrm>
            <a:off x="571472" y="4516915"/>
            <a:ext cx="4096503" cy="822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Организатор 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аудитории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46126" name="Text Box 14"/>
          <p:cNvSpPr txBox="1">
            <a:spLocks noChangeArrowheads="1"/>
          </p:cNvSpPr>
          <p:nvPr/>
        </p:nvSpPr>
        <p:spPr bwMode="auto">
          <a:xfrm>
            <a:off x="642910" y="3357562"/>
            <a:ext cx="4101359" cy="822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Ответственный организатор </a:t>
            </a:r>
          </a:p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аудитории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6116" name="Text Box 4"/>
          <p:cNvSpPr txBox="1">
            <a:spLocks noChangeArrowheads="1"/>
          </p:cNvSpPr>
          <p:nvPr/>
        </p:nvSpPr>
        <p:spPr bwMode="auto">
          <a:xfrm>
            <a:off x="1187625" y="116632"/>
            <a:ext cx="7560840" cy="658813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Роли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организаторов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520700" y="1271789"/>
            <a:ext cx="4191000" cy="10180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Организаторы в аудитории </a:t>
            </a:r>
          </a:p>
        </p:txBody>
      </p:sp>
      <p:sp>
        <p:nvSpPr>
          <p:cNvPr id="346125" name="Text Box 13"/>
          <p:cNvSpPr txBox="1">
            <a:spLocks noChangeArrowheads="1"/>
          </p:cNvSpPr>
          <p:nvPr/>
        </p:nvSpPr>
        <p:spPr bwMode="auto">
          <a:xfrm>
            <a:off x="3988240" y="2587543"/>
            <a:ext cx="962025" cy="73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6" name="Group 11"/>
          <p:cNvGrpSpPr/>
          <p:nvPr/>
        </p:nvGrpSpPr>
        <p:grpSpPr bwMode="auto">
          <a:xfrm>
            <a:off x="6215074" y="2000240"/>
            <a:ext cx="1682798" cy="1316184"/>
            <a:chOff x="3515" y="1460"/>
            <a:chExt cx="1285" cy="1054"/>
          </a:xfrm>
        </p:grpSpPr>
        <p:pic>
          <p:nvPicPr>
            <p:cNvPr id="27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460"/>
              <a:ext cx="1286" cy="1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3856" y="1488"/>
              <a:ext cx="606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" name="Group 11"/>
          <p:cNvGrpSpPr/>
          <p:nvPr/>
        </p:nvGrpSpPr>
        <p:grpSpPr bwMode="auto">
          <a:xfrm>
            <a:off x="2000232" y="2325583"/>
            <a:ext cx="1515124" cy="1032958"/>
            <a:chOff x="3515" y="1460"/>
            <a:chExt cx="1286" cy="1055"/>
          </a:xfrm>
        </p:grpSpPr>
        <p:pic>
          <p:nvPicPr>
            <p:cNvPr id="29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460"/>
              <a:ext cx="1286" cy="1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3856" y="1488"/>
              <a:ext cx="606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000628" y="4929198"/>
            <a:ext cx="3933585" cy="884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Ответственные за термометрию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000628" y="5973930"/>
            <a:ext cx="3933585" cy="884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Ответственные за упаковку личных вещей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380"/>
            <a:ext cx="8916986" cy="65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908720"/>
            <a:ext cx="59046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628800"/>
            <a:ext cx="5112568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471502" y="908720"/>
            <a:ext cx="1445486" cy="11521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711173" y="1647065"/>
            <a:ext cx="120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</a:rPr>
              <a:t>о факту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0" y="4725144"/>
            <a:ext cx="1080120" cy="58744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ОТМЕТКА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«+» или «</a:t>
            </a:r>
            <a:r>
              <a:rPr lang="en-US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X</a:t>
            </a: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»</a:t>
            </a:r>
            <a:endParaRPr lang="ru-RU" sz="1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34723" y="4509120"/>
            <a:ext cx="1776450" cy="679774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Количество  ЭМ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- цифры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26014" y="5373216"/>
            <a:ext cx="2975141" cy="98755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cs typeface="+mn-c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УЧАСТНИК не явился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аудиторию - пустые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клеточки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8518525" cy="3976688"/>
          </a:xfrm>
        </p:spPr>
        <p:txBody>
          <a:bodyPr anchor="t"/>
          <a:lstStyle/>
          <a:p>
            <a:pPr marL="342900" indent="-342900" algn="l">
              <a:spcBef>
                <a:spcPts val="800"/>
              </a:spcBef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3200" b="0"/>
          </a:p>
          <a:p>
            <a:pPr marL="342900" indent="-342900" algn="l">
              <a:spcBef>
                <a:spcPts val="800"/>
              </a:spcBef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3200" b="0"/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611560" y="13039"/>
            <a:ext cx="8635013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Получение форм и инструкций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212090" y="1557020"/>
            <a:ext cx="8719820" cy="507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lvl="0" algn="l"/>
            <a:endParaRPr lang="ru-RU" sz="2000" i="1" dirty="0" smtClean="0">
              <a:solidFill>
                <a:srgbClr val="3333CC">
                  <a:lumMod val="75000"/>
                </a:srgbClr>
              </a:solidFill>
              <a:latin typeface="Cambria" panose="02040503050406030204" pitchFamily="18" charset="0"/>
            </a:endParaRPr>
          </a:p>
          <a:p>
            <a:pPr lvl="0" algn="l"/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организатор - дежурный </a:t>
            </a:r>
            <a:r>
              <a:rPr lang="ru-RU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на </a:t>
            </a: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входе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должен 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получить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:</a:t>
            </a:r>
          </a:p>
          <a:p>
            <a:pPr lvl="0" algn="l"/>
            <a:endParaRPr lang="ru-RU" sz="1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lvl="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форму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ППЭ-06-01 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«Список участников ГИА-9 образовательной организации»</a:t>
            </a:r>
          </a:p>
          <a:p>
            <a:pPr marL="457200" lvl="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форму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ППЭ-06-02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  «Список участников ГИА-9 в ППЭ по алфавиту»</a:t>
            </a:r>
          </a:p>
          <a:p>
            <a:pPr marL="457200" lvl="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форму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ППЭ-18 МАШ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«Акт общественного наблюдения»</a:t>
            </a:r>
          </a:p>
          <a:p>
            <a:pPr marL="457200" lvl="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Инструкцию для организатора вне аудитории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457200" lvl="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форму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ППЭ-20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«Акт об идентификации личности участника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ГИА-9» </a:t>
            </a:r>
          </a:p>
          <a:p>
            <a:pPr marL="457200" lvl="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Arial" panose="020B0604020202020204" pitchFamily="34" charset="0"/>
              </a:rPr>
              <a:t>металлоискатель</a:t>
            </a:r>
            <a:endParaRPr lang="ru-RU" sz="26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4087" y="1124958"/>
            <a:ext cx="2473790" cy="8046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08:50 </a:t>
            </a:r>
            <a:endParaRPr lang="ru-RU" sz="2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67032" y="1268760"/>
            <a:ext cx="8677690" cy="53887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с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пециалист по проведению инструктажа и обеспечению лабораторных работ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(ОГЭ по физике) должен получить:</a:t>
            </a: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заполненный бланк «Характеристика лабораторного оборудования» (2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экз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)</a:t>
            </a: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</a:t>
            </a: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ведомость проведения инструктажа по правилам безопасности при проведении ОГЭ по физике</a:t>
            </a: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лист выдачи лабораторного оборудования</a:t>
            </a: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инструкцию  по правилам безопасности труда при проведении ОГЭ по физике (для каждого участника)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188640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78686"/>
            <a:ext cx="2473790" cy="9020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08:50 </a:t>
            </a:r>
            <a:endParaRPr lang="ru-RU" sz="2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97393" y="1052736"/>
            <a:ext cx="8712968" cy="31727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Специалист по проведению инструктажа и обеспечению лабораторных работ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(ОГЭ по химии) должен получить:</a:t>
            </a:r>
          </a:p>
          <a:p>
            <a:pPr marL="457200" indent="-457200" algn="l" eaLnBrk="1" hangingPunct="1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</a:t>
            </a:r>
          </a:p>
          <a:p>
            <a:pPr marL="457200" indent="-457200" algn="l" eaLnBrk="1" hangingPunct="1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инструкцию по технике безопасности при выполнении лабораторной работы при проведении ОГЭ по химии (для каждого участника)</a:t>
            </a:r>
          </a:p>
          <a:p>
            <a:pPr marL="457200" indent="-457200" algn="l" eaLnBrk="1" hangingPunct="1">
              <a:buClr>
                <a:srgbClr val="00206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ППЭ-04-01-Х «Ведомость проведения инструктажа по технике безопасности»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2472" y="152405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315" y="4580890"/>
            <a:ext cx="8703310" cy="2062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Эксперт, оценивающий выполнение лабораторной работы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(ОГЭ по химии) должен получить:</a:t>
            </a:r>
          </a:p>
          <a:p>
            <a:pPr marL="457200" indent="-457200" algn="l" eaLnBrk="1" hangingPunct="1">
              <a:buClr>
                <a:srgbClr val="00206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 для эксперта</a:t>
            </a:r>
          </a:p>
          <a:p>
            <a:pPr marL="457200" indent="-457200" algn="l" eaLnBrk="1" hangingPunct="1">
              <a:buClr>
                <a:srgbClr val="00206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форму ППЭ-04-02-Х «Ведомость оценивания лабораторной работы в аудитории» (каждому эксперту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42451"/>
            <a:ext cx="2473790" cy="1010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08:50 </a:t>
            </a:r>
            <a:endParaRPr lang="ru-RU" sz="2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36455" y="2348880"/>
            <a:ext cx="8820472" cy="3234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+mn-cs"/>
              </a:rPr>
              <a:t>Технический специалисту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(при проведении экзамена по информатике и ИКТ) должен получить</a:t>
            </a: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инструкцию</a:t>
            </a:r>
          </a:p>
          <a:p>
            <a:pPr marL="457200" lvl="0" indent="-457200" algn="l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пароль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для открытия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архива с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экзаменационными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заданиями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съемный носитель информации  для копирования файлов с выполненными заданиями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332656"/>
            <a:ext cx="5684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Выдача форм и инструкций</a:t>
            </a:r>
          </a:p>
        </p:txBody>
      </p:sp>
      <p:pic>
        <p:nvPicPr>
          <p:cNvPr id="5" name="Picture 2" descr="USB-токен КриптоПро Рутокен CS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537740"/>
            <a:ext cx="1871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1309794"/>
            <a:ext cx="2473790" cy="1010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08:50 </a:t>
            </a:r>
            <a:endParaRPr lang="ru-RU" sz="2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Text Box 4"/>
          <p:cNvSpPr txBox="1">
            <a:spLocks noChangeArrowheads="1"/>
          </p:cNvSpPr>
          <p:nvPr/>
        </p:nvSpPr>
        <p:spPr bwMode="auto">
          <a:xfrm>
            <a:off x="755576" y="467674"/>
            <a:ext cx="8511050" cy="75807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endParaRPr lang="ru-RU" sz="2800" b="1" i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261045" y="1218747"/>
            <a:ext cx="8540750" cy="1387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1800" dirty="0"/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По указанию руководителя ППЭ организаторы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дежурные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 входе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должны начать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допуск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 ППЭ участников ГИА-9                  </a:t>
            </a:r>
          </a:p>
        </p:txBody>
      </p:sp>
      <p:sp>
        <p:nvSpPr>
          <p:cNvPr id="360454" name="Rectangle 6"/>
          <p:cNvSpPr>
            <a:spLocks noChangeArrowheads="1"/>
          </p:cNvSpPr>
          <p:nvPr/>
        </p:nvSpPr>
        <p:spPr bwMode="auto">
          <a:xfrm>
            <a:off x="266760" y="2875539"/>
            <a:ext cx="8559800" cy="21574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buClr>
                <a:schemeClr val="tx2">
                  <a:lumMod val="50000"/>
                </a:schemeClr>
              </a:buCl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Допуск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участника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ГИА-9 в ППЭ осуществляется на основании: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документа, удостоверяющего личность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наличия его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списках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распределения </a:t>
            </a:r>
          </a:p>
          <a:p>
            <a:pPr algn="just">
              <a:buClr>
                <a:schemeClr val="tx2">
                  <a:lumMod val="50000"/>
                </a:schemeClr>
              </a:buCl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данный ППЭ (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формы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ППЭ-06-01, ППЭ-06-02)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456" name="Text Box 8"/>
          <p:cNvSpPr txBox="1">
            <a:spLocks noChangeArrowheads="1"/>
          </p:cNvSpPr>
          <p:nvPr/>
        </p:nvSpPr>
        <p:spPr bwMode="auto">
          <a:xfrm>
            <a:off x="250825" y="5301615"/>
            <a:ext cx="8591550" cy="1416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1076325"/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Дежурный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 входе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указывает обучающимся 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необходимость оставить личные вещи в подготовленном помещении до входа в ППЭ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0133" y="144508"/>
            <a:ext cx="7244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Допуск </a:t>
            </a:r>
            <a:r>
              <a:rPr lang="ru-RU" sz="3600" b="1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участников ГИА-9 </a:t>
            </a: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ППЭ</a:t>
            </a:r>
          </a:p>
        </p:txBody>
      </p:sp>
      <p:pic>
        <p:nvPicPr>
          <p:cNvPr id="10" name="Рисунок 9" descr="па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3000372"/>
            <a:ext cx="2047868" cy="1535901"/>
          </a:xfrm>
          <a:prstGeom prst="rect">
            <a:avLst/>
          </a:prstGeom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1" y="5126512"/>
            <a:ext cx="1039654" cy="131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96091" y="231773"/>
            <a:ext cx="8702676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Проведение ГИА-9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Овал 1"/>
          <p:cNvSpPr/>
          <p:nvPr/>
        </p:nvSpPr>
        <p:spPr bwMode="auto">
          <a:xfrm>
            <a:off x="2394198" y="888998"/>
            <a:ext cx="4464496" cy="86724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Участники ГИА-9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04186" y="2312396"/>
            <a:ext cx="3997324" cy="34693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Должны взять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документ, удостоверяющий личность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гелевую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или капиллярную ручку с чернилами черного цвета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средства обучения и воспитания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55662" y="2564903"/>
            <a:ext cx="4236818" cy="2730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Можно взять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лекарственные средства и питание  </a:t>
            </a:r>
          </a:p>
          <a:p>
            <a:pPr algn="l" eaLnBrk="1" hangingPunct="1">
              <a:buClr>
                <a:schemeClr val="tx2">
                  <a:lumMod val="50000"/>
                </a:schemeClr>
              </a:buClr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(при необходимости) </a:t>
            </a:r>
          </a:p>
          <a:p>
            <a:pPr marL="342900" indent="-3429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специальные технические средства  </a:t>
            </a:r>
          </a:p>
          <a:p>
            <a:pPr algn="l" eaLnBrk="1" hangingPunct="1">
              <a:buClr>
                <a:schemeClr val="tx2">
                  <a:lumMod val="50000"/>
                </a:schemeClr>
              </a:buClr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(при необходимости)                </a:t>
            </a:r>
          </a:p>
        </p:txBody>
      </p:sp>
      <p:pic>
        <p:nvPicPr>
          <p:cNvPr id="7" name="Рисунок 6" descr="па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338" y="5517232"/>
            <a:ext cx="1656184" cy="1242138"/>
          </a:xfrm>
          <a:prstGeom prst="rect">
            <a:avLst/>
          </a:prstGeom>
        </p:spPr>
      </p:pic>
      <p:pic>
        <p:nvPicPr>
          <p:cNvPr id="8" name="Picture 4" descr="http://kancler30.ru/item_pics/i_gak1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22" y="5643087"/>
            <a:ext cx="1083708" cy="66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7076">
            <a:off x="3155560" y="5608519"/>
            <a:ext cx="14160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5052"/>
            <a:ext cx="6097141" cy="6858000"/>
          </a:xfrm>
          <a:prstGeom prst="rect">
            <a:avLst/>
          </a:prstGeom>
          <a:noFill/>
          <a:ln w="3175">
            <a:solidFill>
              <a:srgbClr val="00206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300192" y="158673"/>
            <a:ext cx="2473790" cy="80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Форма</a:t>
            </a: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ППЭ-06-01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512" y="908720"/>
            <a:ext cx="4032446" cy="526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Отсутствие документа,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удостоверяющего личность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допускается в ППЭ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Сопровождающий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заполняет форму ППЭ-20 «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Акт об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идентификации личности участника ГИА-9» </a:t>
            </a:r>
          </a:p>
        </p:txBody>
      </p:sp>
      <p:pic>
        <p:nvPicPr>
          <p:cNvPr id="5" name="Рисунок 4" descr="па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-243408"/>
            <a:ext cx="1804802" cy="18048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58049"/>
            <a:ext cx="4626460" cy="5921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220072" y="116632"/>
            <a:ext cx="3168352" cy="641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ППЭ-20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5589240"/>
            <a:ext cx="2952328" cy="5846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3645024"/>
            <a:ext cx="165618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051720" y="2276872"/>
            <a:ext cx="5256584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0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Этапы действий организаторов ППЭ</a:t>
            </a:r>
            <a:endParaRPr lang="ru-RU" sz="40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7504" y="42438"/>
            <a:ext cx="3672408" cy="31415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Отсутствие обучающегося в списках распределения  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не допускается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в ППЭ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ППЭ:</a:t>
            </a:r>
          </a:p>
          <a:p>
            <a:pPr algn="l">
              <a:buClr>
                <a:schemeClr val="tx2">
                  <a:lumMod val="50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заполняет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форму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ППЭ- 9 21-1 «Акт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 недопуске участника ГИА-9 в ППЭ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»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010" y="3429000"/>
            <a:ext cx="3923928" cy="31415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tx2">
                  <a:lumMod val="50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Отказ от сдачи запрещенного средства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 smtClean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не допускается </a:t>
            </a:r>
            <a:r>
              <a:rPr lang="ru-RU" sz="2200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в ППЭ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ППЭ составляет акт о </a:t>
            </a:r>
            <a:r>
              <a:rPr lang="ru-RU" sz="2200" dirty="0" err="1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недопуске</a:t>
            </a:r>
            <a:r>
              <a:rPr lang="ru-RU" sz="2200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указанного участника в ППЭ (форма </a:t>
            </a:r>
            <a:r>
              <a:rPr lang="ru-RU" sz="2200" dirty="0" smtClean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ППЭ-9 21-1</a:t>
            </a:r>
            <a:r>
              <a:rPr lang="ru-RU" sz="2200" dirty="0">
                <a:solidFill>
                  <a:srgbClr val="002060"/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5045" y="659157"/>
            <a:ext cx="5298955" cy="612967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4766330" y="84002"/>
            <a:ext cx="3456384" cy="506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ППЭ-9 21-1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653541" y="116632"/>
            <a:ext cx="8518526" cy="59372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endParaRPr lang="ru-RU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Допуск </a:t>
            </a: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участников ГИА-9 в </a:t>
            </a: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 </a:t>
            </a:r>
            <a:b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765" name="Rectangle 5"/>
          <p:cNvSpPr>
            <a:spLocks noChangeArrowheads="1"/>
          </p:cNvSpPr>
          <p:nvPr/>
        </p:nvSpPr>
        <p:spPr bwMode="auto">
          <a:xfrm>
            <a:off x="241995" y="1196324"/>
            <a:ext cx="8719414" cy="956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Пронос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участником ГИА-9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лекарственного средства в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</a:t>
            </a:r>
          </a:p>
        </p:txBody>
      </p:sp>
      <p:sp>
        <p:nvSpPr>
          <p:cNvPr id="373766" name="Text Box 6"/>
          <p:cNvSpPr txBox="1">
            <a:spLocks noChangeArrowheads="1"/>
          </p:cNvSpPr>
          <p:nvPr/>
        </p:nvSpPr>
        <p:spPr bwMode="auto">
          <a:xfrm>
            <a:off x="251520" y="2349174"/>
            <a:ext cx="8700364" cy="1510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Медицинская справка</a:t>
            </a:r>
            <a:endParaRPr lang="ru-RU" sz="2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Штамп </a:t>
            </a:r>
            <a:r>
              <a:rPr lang="ru-RU" sz="2800" dirty="0">
                <a:solidFill>
                  <a:srgbClr val="002060"/>
                </a:solidFill>
                <a:latin typeface="Cambria" panose="02040503050406030204" pitchFamily="18" charset="0"/>
              </a:rPr>
              <a:t>и печать медицинской </a:t>
            </a: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организации</a:t>
            </a:r>
            <a:endParaRPr lang="ru-RU" sz="2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457200" indent="-457200"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Подпись </a:t>
            </a:r>
            <a:r>
              <a:rPr lang="ru-RU" sz="2800" dirty="0">
                <a:solidFill>
                  <a:srgbClr val="002060"/>
                </a:solidFill>
                <a:latin typeface="Cambria" panose="02040503050406030204" pitchFamily="18" charset="0"/>
              </a:rPr>
              <a:t>и печать врача</a:t>
            </a:r>
          </a:p>
        </p:txBody>
      </p:sp>
      <p:sp>
        <p:nvSpPr>
          <p:cNvPr id="373767" name="Text Box 7"/>
          <p:cNvSpPr txBox="1">
            <a:spLocks noChangeArrowheads="1"/>
          </p:cNvSpPr>
          <p:nvPr/>
        </p:nvSpPr>
        <p:spPr bwMode="auto">
          <a:xfrm>
            <a:off x="270570" y="4076385"/>
            <a:ext cx="8700364" cy="2372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ru-RU" sz="2800" dirty="0">
                <a:solidFill>
                  <a:srgbClr val="002060"/>
                </a:solidFill>
                <a:latin typeface="Cambria" panose="02040503050406030204" pitchFamily="18" charset="0"/>
              </a:rPr>
              <a:t>Дежурный на входе должен пригласить медицинского работника, который подтвердит, что проносимое лекарственное средство соответствует назначению </a:t>
            </a: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врача и зафиксирует это в ведомости наличия лекарственных препаратов</a:t>
            </a:r>
            <a:endParaRPr lang="ru-RU" sz="28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600" y="1052736"/>
            <a:ext cx="4211960" cy="526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l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Опоздание на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экзамен</a:t>
            </a:r>
          </a:p>
          <a:p>
            <a:pPr algn="l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 допускается в ППЭ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 составляет акт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о допуске указанного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участника 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 после начала экзамена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(форма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ППЭ-9 21-2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16632"/>
            <a:ext cx="4608513" cy="6747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89597" y="116632"/>
            <a:ext cx="3168352" cy="641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Форма ППЭ-9 21-2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629852" y="96176"/>
            <a:ext cx="8431100" cy="78325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Вход участников ГИА-9 в аудиторию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575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" y="1052736"/>
            <a:ext cx="9036297" cy="580526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760" name="Oval 16"/>
          <p:cNvSpPr>
            <a:spLocks noChangeArrowheads="1"/>
          </p:cNvSpPr>
          <p:nvPr/>
        </p:nvSpPr>
        <p:spPr bwMode="auto">
          <a:xfrm>
            <a:off x="3275856" y="4965700"/>
            <a:ext cx="1079376" cy="22959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Рисунок 6" descr="паспорт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142984"/>
            <a:ext cx="3571868" cy="267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13694" y="278370"/>
            <a:ext cx="806608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Коррекция персональных данных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0" y="827762"/>
            <a:ext cx="8530530" cy="5744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763485" y="4437112"/>
            <a:ext cx="3141222" cy="20882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В графу «Измененные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данные*»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 вносятся только те  сведения, которые не соответствуют  данным в РИС</a:t>
            </a:r>
          </a:p>
        </p:txBody>
      </p:sp>
      <p:sp>
        <p:nvSpPr>
          <p:cNvPr id="3" name="Овал 2"/>
          <p:cNvSpPr/>
          <p:nvPr/>
        </p:nvSpPr>
        <p:spPr>
          <a:xfrm>
            <a:off x="683568" y="2780928"/>
            <a:ext cx="1152128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211960" y="2780928"/>
            <a:ext cx="1152128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27584" y="3573016"/>
            <a:ext cx="1656184" cy="504056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273162" y="3573016"/>
            <a:ext cx="1811006" cy="504056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2786058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2928934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2928934"/>
            <a:ext cx="1210185" cy="16064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1931906" y="-65355"/>
            <a:ext cx="547260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ЭМ </a:t>
            </a: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 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7315" y="5373370"/>
            <a:ext cx="6166485" cy="14465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на экзаменах по русскому языку  и иностранным языкам (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писменная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часть) аудиофайл с заданием устанавливается  на средство воспроизведения аудиозаписи техническим специалистом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12360" y="122046"/>
            <a:ext cx="1136570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3981"/>
            <a:ext cx="1824402" cy="963621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09:45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7394" y="545791"/>
            <a:ext cx="62522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ответственный организатор должен получить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0293" y="1556793"/>
            <a:ext cx="4811747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 с ИК ОГЭ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7504" y="2780928"/>
            <a:ext cx="4950550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дополнительные бланки ответов № 2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7502" y="4006461"/>
            <a:ext cx="4950551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комплекты ВДП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(по 2 на каждую аудиторию)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992">
            <a:off x="5244072" y="1650589"/>
            <a:ext cx="2129982" cy="1225284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77806">
            <a:off x="5347653" y="4234411"/>
            <a:ext cx="2367978" cy="147477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66225">
            <a:off x="6349515" y="4736805"/>
            <a:ext cx="2393536" cy="149069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1931906" y="-65355"/>
            <a:ext cx="547260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Выдача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ЭМ </a:t>
            </a: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 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1445" y="2823210"/>
            <a:ext cx="4812665" cy="101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доставочные </a:t>
            </a:r>
            <a:r>
              <a:rPr lang="ru-RU" sz="2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 КИМ ГВЭ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85268" y="12204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3981"/>
            <a:ext cx="1824402" cy="963621"/>
          </a:xfrm>
          <a:prstGeom prst="roundRect">
            <a:avLst/>
          </a:prstGeom>
          <a:solidFill>
            <a:srgbClr val="FFFFC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09:45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1591" y="1375083"/>
            <a:ext cx="4811747" cy="1018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доставочные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спецпакеты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 комплектами бланков ГВЭ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2080" y="4241165"/>
            <a:ext cx="4811395" cy="101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дополнительные бланки ответов ГВЭ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2080" y="5661660"/>
            <a:ext cx="4811395" cy="101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комплекты ВДП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+mn-cs"/>
              </a:rPr>
              <a:t>(по 2 на каждую аудиторию)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6267">
            <a:off x="5502336" y="3965594"/>
            <a:ext cx="1018827" cy="1457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978">
            <a:off x="5327710" y="1375083"/>
            <a:ext cx="1915446" cy="118982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784">
            <a:off x="5796136" y="2542142"/>
            <a:ext cx="2146205" cy="129614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540">
            <a:off x="5476162" y="4964846"/>
            <a:ext cx="2138131" cy="1519095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955">
            <a:off x="6708364" y="5201575"/>
            <a:ext cx="2088344" cy="1483722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80615" y="489672"/>
            <a:ext cx="5700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ответственный организатор должен получить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3"/>
          <p:cNvSpPr txBox="1">
            <a:spLocks noChangeArrowheads="1"/>
          </p:cNvSpPr>
          <p:nvPr/>
        </p:nvSpPr>
        <p:spPr bwMode="auto">
          <a:xfrm>
            <a:off x="683568" y="217293"/>
            <a:ext cx="8698812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Инструктаж обучающихся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3720" y="1844675"/>
            <a:ext cx="8429625" cy="892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  <a:cs typeface="+mn-cs"/>
              </a:rPr>
              <a:t>09:50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cs typeface="+mn-cs"/>
              </a:rPr>
              <a:t>  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-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первая часть инструктажа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53720" y="3355975"/>
            <a:ext cx="8430260" cy="892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cs typeface="+mn-cs"/>
              </a:rPr>
              <a:t>Не ранее </a:t>
            </a:r>
            <a:r>
              <a:rPr lang="ru-RU" sz="3600" b="1" dirty="0" smtClean="0">
                <a:solidFill>
                  <a:srgbClr val="C00000"/>
                </a:solidFill>
                <a:cs typeface="+mn-cs"/>
              </a:rPr>
              <a:t>10:00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cs typeface="+mn-cs"/>
              </a:rPr>
              <a:t>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 вторая часть инструктажа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0132" y="116632"/>
            <a:ext cx="4761457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Форма ППЭ 12-04 МАШ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0" y="944389"/>
            <a:ext cx="4355976" cy="5816268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в аудитории фиксируют каждый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 участника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аудитории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ППЭ-12-04-МАШ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 тот же участник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 несколько раз,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его выход фиксируется в ведомости в новой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строке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нехватке места на одном листе записи продолжаются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следующем листе (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выдается  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ППЭ)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949">
            <a:off x="522227" y="766709"/>
            <a:ext cx="1373362" cy="17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35961"/>
            <a:ext cx="4644008" cy="5801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476463" y="4725144"/>
            <a:ext cx="2111761" cy="2078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«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формах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ставить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60432" y="1636820"/>
            <a:ext cx="576064" cy="4240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44408" y="2204864"/>
            <a:ext cx="792088" cy="41764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30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75750" y="68773"/>
            <a:ext cx="4211959" cy="59008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00000"/>
              </a:buClr>
              <a:buSzPct val="160000"/>
            </a:pPr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УДАЛЕНИЕ участника ГИА-9:</a:t>
            </a:r>
            <a:endParaRPr lang="ru-RU" sz="2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indent="3556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255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Пригласить члена ГЭК</a:t>
            </a:r>
          </a:p>
          <a:p>
            <a:pPr indent="3556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255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Расписаться в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акте об удалении (форма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ППЭ-21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indent="3556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255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Зафиксировать удаление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форме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ППЭ-05-02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(</a:t>
            </a:r>
            <a:r>
              <a:rPr lang="ru-RU" sz="22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ППЭ-05-02 ГВЭ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), бланке ответов №1 ОГЭ (</a:t>
            </a:r>
            <a:r>
              <a:rPr lang="ru-RU" sz="22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Бланке регистрации ГВЭ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indent="3556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255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Получить подпись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участника в форме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ППЭ-05-02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(</a:t>
            </a:r>
            <a:r>
              <a:rPr lang="ru-RU" sz="22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ППЭ-05-02 ГВЭ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indent="3556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255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Поставить подпись ответственного организатора в бланке ответов № 1 ОГЭ </a:t>
            </a:r>
            <a:r>
              <a:rPr lang="ru-RU" sz="22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(бланке регистрации ГВЭ)</a:t>
            </a:r>
            <a:endParaRPr lang="ru-RU" sz="2200" b="1" dirty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indent="3556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255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Составить служебную записка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3" y="68773"/>
            <a:ext cx="4824537" cy="681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103">
            <a:off x="3528513" y="246720"/>
            <a:ext cx="1295913" cy="14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443589" y="2498"/>
            <a:ext cx="8640762" cy="96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этапе подготовки к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проведению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ГИА-9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организаторы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обязаны 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285720" y="1857364"/>
            <a:ext cx="8504139" cy="3234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Пройти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подготовку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процедуре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экзамена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правилам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заполнения бланков ответов участников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экзамена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порядку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оформления ведомостей, протоколов, актов и служебных документов в аудитории и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0" y="0"/>
            <a:ext cx="4139952" cy="69164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00000"/>
              </a:buClr>
              <a:buSzPct val="160000"/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ДОСРОЧНОЕ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ЗАВЕРШЕНИЕ ЭКЗАМЕНА ПО УВАЖИТЕЛЬНОЙ </a:t>
            </a: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ПРИЧИНЕ</a:t>
            </a:r>
          </a:p>
          <a:p>
            <a:pPr indent="1778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Пригласить организатора вне аудитории для сопровождения обучающегося в медкабинет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indent="1778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Расписаться в акте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 досрочном завершении экзамена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(форма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ППЭ-22)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indent="1778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Зафиксировать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досрочное завершение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форме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ППЭ-05-02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(</a:t>
            </a:r>
            <a:r>
              <a:rPr lang="ru-RU" sz="2000" b="1" dirty="0">
                <a:solidFill>
                  <a:srgbClr val="008000"/>
                </a:solidFill>
                <a:latin typeface="Cambria" panose="02040503050406030204" pitchFamily="18" charset="0"/>
              </a:rPr>
              <a:t>ППЭ-05-02 ГВЭ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бланке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ответов №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1 ОГЭ (</a:t>
            </a:r>
            <a:r>
              <a:rPr lang="ru-RU" sz="20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Бланке регистрации ГВЭ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indent="1778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Получить подпись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участника в форме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ППЭ-05-02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(</a:t>
            </a:r>
            <a:r>
              <a:rPr lang="ru-RU" sz="2000" b="1" dirty="0">
                <a:solidFill>
                  <a:srgbClr val="008000"/>
                </a:solidFill>
                <a:latin typeface="Cambria" panose="02040503050406030204" pitchFamily="18" charset="0"/>
              </a:rPr>
              <a:t>ППЭ-05-02 ГВЭ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indent="1778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Поставить подпись ответственного организатора в бланке ответов № 1 ОГЭ </a:t>
            </a:r>
            <a:r>
              <a:rPr lang="ru-RU" sz="20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(бланке регистрации ГВЭ)</a:t>
            </a:r>
            <a:endParaRPr lang="ru-RU" sz="2000" b="1" dirty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indent="1778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0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Составить служебную записку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488860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103">
            <a:off x="7952720" y="1055761"/>
            <a:ext cx="1295913" cy="170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840" cy="68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65216" y="3861046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Х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78364" y="2988444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Х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052096" y="3182144"/>
            <a:ext cx="1080120" cy="216024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064796" y="4020344"/>
            <a:ext cx="1080120" cy="216024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62228" y="3017788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962228" y="3861046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713164" y="3017788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15558" y="3861046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386064" y="3028961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350114" y="3848345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169224" y="3030487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0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169224" y="3839544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0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35390" y="3035791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566320" y="3835645"/>
            <a:ext cx="678732" cy="598589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98241" y="116262"/>
            <a:ext cx="4220338" cy="3446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C00000"/>
              </a:buClr>
              <a:buSzPct val="152000"/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АПЕЛЛЯЦИЯ О НАРУШЕНИИ УСТАНОВЛЕННОГО ПОРЯДКА ПРОВЕДЕНИЯ</a:t>
            </a:r>
          </a:p>
          <a:p>
            <a:pPr>
              <a:buClr>
                <a:srgbClr val="C00000"/>
              </a:buClr>
              <a:buSzPct val="152000"/>
            </a:pPr>
            <a:endParaRPr lang="ru-RU" sz="1050" b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Пригласить члена ГЭК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Зафиксировать подачу апелляции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форме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ППЭ-05-02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(</a:t>
            </a:r>
            <a:r>
              <a:rPr lang="ru-RU" sz="2400" b="1" dirty="0">
                <a:solidFill>
                  <a:srgbClr val="008000"/>
                </a:solidFill>
                <a:latin typeface="Cambria" panose="02040503050406030204" pitchFamily="18" charset="0"/>
              </a:rPr>
              <a:t>ППЭ-05-02 ГВЭ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Составить служебную записку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1" y="4005064"/>
            <a:ext cx="2331631" cy="1821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45" y="188595"/>
            <a:ext cx="4581525" cy="6264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103">
            <a:off x="2882847" y="3874410"/>
            <a:ext cx="129591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971600" y="0"/>
            <a:ext cx="8028385" cy="1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Организация экзамена для обучающихся, отказавшихся дать согласие на обработку персональных данных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02637" y="1449462"/>
            <a:ext cx="8718277" cy="45269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Руководитель ППЭ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день экзамена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получает выписку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из протокола ГЭК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 распределении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обучающихся, отказавшихся дать согласие на обработку персональных данных,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аудиториям и местам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 в аудитории:</a:t>
            </a: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выдает ЭМ –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обычным порядком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l" eaLnBrk="1" hangingPunct="1"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После окончания экзамена  упаковывает:  бланки ответов, КИМ, черновики –</a:t>
            </a:r>
          </a:p>
          <a:p>
            <a:pPr algn="l" eaLnBrk="1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отдельный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индивидуальный ВДП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44725"/>
            <a:ext cx="2195736" cy="166343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6" name="Text Box 3"/>
          <p:cNvSpPr txBox="1">
            <a:spLocks noChangeArrowheads="1"/>
          </p:cNvSpPr>
          <p:nvPr/>
        </p:nvSpPr>
        <p:spPr bwMode="auto">
          <a:xfrm>
            <a:off x="330383" y="13379"/>
            <a:ext cx="8456459" cy="82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Сбор материалов в аудитории 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357370" y="1143000"/>
            <a:ext cx="2472055" cy="655320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Использованные КИМ</a:t>
            </a:r>
          </a:p>
        </p:txBody>
      </p:sp>
      <p:sp>
        <p:nvSpPr>
          <p:cNvPr id="38940" name="Text Box 9"/>
          <p:cNvSpPr txBox="1">
            <a:spLocks noChangeArrowheads="1"/>
          </p:cNvSpPr>
          <p:nvPr/>
        </p:nvSpPr>
        <p:spPr bwMode="auto">
          <a:xfrm>
            <a:off x="4356100" y="2613025"/>
            <a:ext cx="2463165" cy="725805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ИК</a:t>
            </a:r>
          </a:p>
        </p:txBody>
      </p: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107504" y="1857364"/>
            <a:ext cx="4135856" cy="220306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ответов №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2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(лист 1и лист 2)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дополнительные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бланки ответов № 2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запечатать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107505" y="737060"/>
            <a:ext cx="4135855" cy="112030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Бланки ответов №1 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   (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запечатать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357370" y="1857375"/>
            <a:ext cx="2461895" cy="655955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Замененные ИК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6949972" y="1286619"/>
            <a:ext cx="2014514" cy="500066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Черновики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363720" y="3439160"/>
            <a:ext cx="2456180" cy="655955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доп. бланки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3" y="4221088"/>
            <a:ext cx="8856983" cy="2554545"/>
          </a:xfrm>
          <a:prstGeom prst="rect">
            <a:avLst/>
          </a:prstGeom>
          <a:solidFill>
            <a:srgbClr val="FFFFD1"/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ППЭ-05-02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«Протокол проведения ГИА-9 в  аудитории ППЭ»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ППЭ-05-01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«Список участников ГИА-9 в аудитории»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ППЭ-12-02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«Ведомость коррекции персональных данных участников ГИА-9 в аудитории»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ППЭ-12-04 МАШ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«Ведомость учета времени отсутствия участников экзамена в аудитории»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ИКТ-5-</a:t>
            </a:r>
            <a:r>
              <a:rPr lang="ru-RU" sz="2000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1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«Ведомость выполнения практических заданий по информатике и ИКТ в аудитории»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51730" y="188640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57067" cy="402145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472992"/>
            <a:ext cx="6429388" cy="43850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00364" y="178592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2000240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0     1   4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3570" y="500063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3570" y="542926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6446" y="585789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0   3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3834" y="4643446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0   3    1 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57067" cy="402145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00364" y="178592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2000240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0     1   4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8460432" cy="42210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8" y="12466"/>
            <a:ext cx="5966832" cy="40695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771800" y="238023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800" y="276368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1     4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7007" y="313301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0   3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2047232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0   3    1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372520" cy="6188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953125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047656" y="0"/>
            <a:ext cx="3096344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Сопроводительный бланк к ЭМ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ППЭ-9 11-01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95363"/>
            <a:ext cx="8845996" cy="5529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4208" y="3573016"/>
            <a:ext cx="576064" cy="27363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24588" y="188640"/>
            <a:ext cx="2160240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ОГЭ по физике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5157192"/>
            <a:ext cx="1440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  <a:p>
            <a:endParaRPr lang="ru-RU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224" y="5632563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2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6055" y="42905"/>
            <a:ext cx="8439149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день проведения экзамена </a:t>
            </a:r>
            <a:endParaRPr lang="ru-RU" sz="3200" b="1" dirty="0" smtClean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организаторы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должны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512067" y="2492896"/>
            <a:ext cx="8459787" cy="34189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algn="just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Оставить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личные вещи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специальной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аудитории до входа в ППЭ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Зарегистрироваться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(при себе иметь паспорт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Пройти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краткий инструктаж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Получить информацию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распределении в аудитории и по местам дежурства, о назначении ответственных организаторов  в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Получить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формы ППЭ, инструктивные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материалы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12068" y="1382670"/>
            <a:ext cx="8459787" cy="618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Не </a:t>
            </a:r>
            <a:r>
              <a:rPr lang="ru-RU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позднее </a:t>
            </a: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08:00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явиться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4" name="Text Box 3"/>
          <p:cNvSpPr txBox="1">
            <a:spLocks noChangeArrowheads="1"/>
          </p:cNvSpPr>
          <p:nvPr/>
        </p:nvSpPr>
        <p:spPr bwMode="auto">
          <a:xfrm>
            <a:off x="521017" y="142238"/>
            <a:ext cx="8456459" cy="96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Сбор материалов в аудитории 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143372" y="1142984"/>
            <a:ext cx="2370198" cy="91427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Использованные КИМ</a:t>
            </a:r>
          </a:p>
        </p:txBody>
      </p:sp>
      <p:sp>
        <p:nvSpPr>
          <p:cNvPr id="38940" name="Text Box 9"/>
          <p:cNvSpPr txBox="1">
            <a:spLocks noChangeArrowheads="1"/>
          </p:cNvSpPr>
          <p:nvPr/>
        </p:nvSpPr>
        <p:spPr bwMode="auto">
          <a:xfrm>
            <a:off x="6679131" y="1142984"/>
            <a:ext cx="2464869" cy="725488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бланки</a:t>
            </a:r>
          </a:p>
        </p:txBody>
      </p:sp>
      <p:sp>
        <p:nvSpPr>
          <p:cNvPr id="38936" name="Text Box 15"/>
          <p:cNvSpPr txBox="1">
            <a:spLocks noChangeArrowheads="1"/>
          </p:cNvSpPr>
          <p:nvPr/>
        </p:nvSpPr>
        <p:spPr bwMode="auto">
          <a:xfrm>
            <a:off x="6724649" y="2857496"/>
            <a:ext cx="2419351" cy="1000132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 доп. бланки ответов </a:t>
            </a:r>
          </a:p>
        </p:txBody>
      </p: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571472" y="2857495"/>
            <a:ext cx="3429024" cy="20002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0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Бланки ответов 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бланки ответов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571472" y="1142984"/>
            <a:ext cx="3429024" cy="1624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Бланки регистрации 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ВДП)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MS Gothic" panose="020B0609070205080204" pitchFamily="49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  <a:ea typeface="MS Gothic" panose="020B0609070205080204" pitchFamily="49" charset="-128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143372" y="2143116"/>
            <a:ext cx="2370198" cy="65563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Замененные бланки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143372" y="3714752"/>
            <a:ext cx="2370198" cy="655639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Черновики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43372" y="2928934"/>
            <a:ext cx="2371846" cy="655637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Замененные КИМ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724649" y="2000240"/>
            <a:ext cx="2419351" cy="725488"/>
          </a:xfrm>
          <a:prstGeom prst="rect">
            <a:avLst/>
          </a:prstGeom>
          <a:solidFill>
            <a:srgbClr val="CCCCFF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Неиспользованные КИМ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8662" y="4929199"/>
            <a:ext cx="7715304" cy="1754326"/>
          </a:xfrm>
          <a:prstGeom prst="rect">
            <a:avLst/>
          </a:prstGeom>
          <a:solidFill>
            <a:srgbClr val="FFFFD1"/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ППЭ-05-02 ГВЭ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«Протокол проведения ГВЭ в  аудитории ППЭ»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ППЭ-05-01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«Список участников ГИА-9 в аудитории»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ППЭ-12-02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«Ведомость коррекции персональных данных участников ГИА-9 в аудитории»</a:t>
            </a:r>
          </a:p>
          <a:p>
            <a:pPr algn="l">
              <a:buClr>
                <a:schemeClr val="accent2">
                  <a:lumMod val="75000"/>
                </a:schemeClr>
              </a:buClr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ППЭ-12-04 МАШ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«Ведомость учета времени отсутствия участников экзамена в аудитории»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1730" y="188640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222"/>
            <a:ext cx="5820663" cy="39878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96323"/>
            <a:ext cx="6120680" cy="405136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796136" y="0"/>
            <a:ext cx="3168352" cy="18722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Сопроводительный бланк к ЭМ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ППЭ-9 11-01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697631" y="215465"/>
            <a:ext cx="8437563" cy="842963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Упаковка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экзаменационных материалов</a:t>
            </a:r>
          </a:p>
        </p:txBody>
      </p:sp>
      <p:sp>
        <p:nvSpPr>
          <p:cNvPr id="209925" name="AutoShape 5"/>
          <p:cNvSpPr>
            <a:spLocks noChangeArrowheads="1"/>
          </p:cNvSpPr>
          <p:nvPr/>
        </p:nvSpPr>
        <p:spPr bwMode="auto">
          <a:xfrm>
            <a:off x="323528" y="3386584"/>
            <a:ext cx="2304256" cy="31387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chemeClr val="accent2">
                <a:lumMod val="50000"/>
              </a:schemeClr>
            </a:solidFill>
            <a:miter lim="800000"/>
          </a:ln>
          <a:effectLst>
            <a:outerShdw dist="107933" dir="2700000" algn="ctr" rotWithShape="0">
              <a:srgbClr val="000000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Использовать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какие-либо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иные пакеты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вместо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выданных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возвратных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доставочных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пакетов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9926" name="AutoShape 6"/>
          <p:cNvSpPr>
            <a:spLocks noChangeArrowheads="1"/>
          </p:cNvSpPr>
          <p:nvPr/>
        </p:nvSpPr>
        <p:spPr bwMode="auto">
          <a:xfrm>
            <a:off x="2733675" y="3073400"/>
            <a:ext cx="1981200" cy="28194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chemeClr val="accent2">
                <a:lumMod val="50000"/>
              </a:schemeClr>
            </a:solidFill>
            <a:miter lim="800000"/>
          </a:ln>
          <a:effectLst>
            <a:outerShdw dist="107933" dir="2700000" algn="ctr" rotWithShape="0">
              <a:srgbClr val="000000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Вкладывать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вместе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 бланками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какие-либо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другие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материалы</a:t>
            </a:r>
          </a:p>
        </p:txBody>
      </p:sp>
      <p:sp>
        <p:nvSpPr>
          <p:cNvPr id="209927" name="AutoShape 7"/>
          <p:cNvSpPr>
            <a:spLocks noChangeArrowheads="1"/>
          </p:cNvSpPr>
          <p:nvPr/>
        </p:nvSpPr>
        <p:spPr bwMode="auto">
          <a:xfrm>
            <a:off x="4786314" y="2714620"/>
            <a:ext cx="1981200" cy="28194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chemeClr val="accent2">
                <a:lumMod val="50000"/>
              </a:schemeClr>
            </a:solidFill>
            <a:miter lim="800000"/>
          </a:ln>
          <a:effectLst>
            <a:outerShdw dist="107933" dir="2700000" algn="ctr" rotWithShape="0">
              <a:srgbClr val="000000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Скреплять 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бланки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(скрепками,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степлерами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 т.п.)</a:t>
            </a:r>
          </a:p>
        </p:txBody>
      </p:sp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6858016" y="2500306"/>
            <a:ext cx="2057400" cy="28194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560">
            <a:solidFill>
              <a:schemeClr val="accent2">
                <a:lumMod val="50000"/>
              </a:schemeClr>
            </a:solidFill>
            <a:miter lim="800000"/>
          </a:ln>
          <a:effectLst>
            <a:outerShdw dist="107933" dir="2700000" algn="ctr" rotWithShape="0">
              <a:srgbClr val="000000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Менять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ориентацию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бланков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пакете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(верх-низ,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лицевая-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оборотная</a:t>
            </a:r>
          </a:p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сторона)</a:t>
            </a: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2903811" y="1428740"/>
            <a:ext cx="3863703" cy="4349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ЗАПРЕЩАЕТСЯ</a:t>
            </a:r>
            <a:endParaRPr lang="ru-RU" sz="3200" b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23728" y="2060848"/>
            <a:ext cx="4752528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Бланки ОГЭ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40"/>
            <a:ext cx="4305300" cy="6057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04850"/>
            <a:ext cx="4333875" cy="615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38742"/>
            <a:ext cx="4248472" cy="5876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17" y="1634516"/>
            <a:ext cx="4432206" cy="525658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"/>
            <a:ext cx="3456384" cy="1130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 №1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268760"/>
            <a:ext cx="3456384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односторонний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107"/>
            <a:ext cx="5112568" cy="6794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375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15617" y="116632"/>
            <a:ext cx="784887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Регистрационная часть </a:t>
            </a:r>
          </a:p>
          <a:p>
            <a:pPr eaLnBrk="1" hangingPunct="1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бланка ответов №1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55709"/>
            <a:ext cx="8856985" cy="5413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1340768"/>
            <a:ext cx="1692188" cy="17281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2954422"/>
            <a:ext cx="2426882" cy="10081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028384" y="1340768"/>
            <a:ext cx="1008112" cy="26217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78937" y="2733708"/>
            <a:ext cx="172819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Цифровой </a:t>
            </a:r>
            <a:r>
              <a:rPr lang="ru-RU" sz="2000" b="1" dirty="0" err="1" smtClean="0">
                <a:solidFill>
                  <a:srgbClr val="C00000"/>
                </a:solidFill>
              </a:rPr>
              <a:t>шрихкод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48264" y="1340768"/>
            <a:ext cx="64807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5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4" name="Text Box 4"/>
          <p:cNvSpPr txBox="1">
            <a:spLocks noChangeArrowheads="1"/>
          </p:cNvSpPr>
          <p:nvPr/>
        </p:nvSpPr>
        <p:spPr bwMode="auto">
          <a:xfrm>
            <a:off x="1098922" y="-75356"/>
            <a:ext cx="7336848" cy="1275698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Исправление ошибок в регистрационной части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732" name="Text Box 12"/>
          <p:cNvSpPr txBox="1">
            <a:spLocks noChangeArrowheads="1"/>
          </p:cNvSpPr>
          <p:nvPr/>
        </p:nvSpPr>
        <p:spPr bwMode="auto">
          <a:xfrm>
            <a:off x="596136" y="1052736"/>
            <a:ext cx="8280400" cy="1345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ClrTx/>
              <a:buSzTx/>
              <a:buFontTx/>
              <a:buNone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Ячейку, в которую внесены некорректные данные, необходимо заштриховать и новые данные внести над заштрихованной ячейкой</a:t>
            </a:r>
          </a:p>
        </p:txBody>
      </p:sp>
      <p:sp>
        <p:nvSpPr>
          <p:cNvPr id="414736" name="Text Box 16"/>
          <p:cNvSpPr txBox="1">
            <a:spLocks noChangeArrowheads="1"/>
          </p:cNvSpPr>
          <p:nvPr/>
        </p:nvSpPr>
        <p:spPr bwMode="auto">
          <a:xfrm>
            <a:off x="596136" y="2492896"/>
            <a:ext cx="8280400" cy="945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ClrTx/>
              <a:buSzTx/>
              <a:buFontTx/>
              <a:buNone/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Неверные данные в ячейке зачеркнуть и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сверху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записать верное значение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4502"/>
            <a:ext cx="8136904" cy="309485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843808" y="4293096"/>
            <a:ext cx="1620180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80112" y="4293096"/>
            <a:ext cx="1008112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3717032"/>
            <a:ext cx="50405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0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59294" y="188640"/>
            <a:ext cx="76376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Поля бланка ответов №1 для записи ответов на задания с кратким ответом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0" y="1268760"/>
            <a:ext cx="8621985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522576" y="185980"/>
            <a:ext cx="8564112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Организаторы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аудитории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должны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5536" y="2096117"/>
            <a:ext cx="8485356" cy="2618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algn="l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Проверить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готовность аудитории к экзамену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Вывесить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списки участников ГИА-9 в аудитории (форма ППЭ 05-01)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Разложить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черновики</a:t>
            </a: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40000"/>
              <a:buFont typeface="Wingdings" panose="05000000000000000000" pitchFamily="2" charset="2"/>
              <a:buChar char="ü"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Оформить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образцы регистрационных полей бланков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7" y="4571403"/>
            <a:ext cx="2143125" cy="1627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14612" y="4714884"/>
            <a:ext cx="2448272" cy="1764096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84" y="4929196"/>
            <a:ext cx="3851920" cy="1780349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95536" y="1159847"/>
            <a:ext cx="8485356" cy="618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2600" b="1" dirty="0">
                <a:solidFill>
                  <a:srgbClr val="C00000"/>
                </a:solidFill>
                <a:latin typeface="Cambria" panose="02040503050406030204" pitchFamily="18" charset="0"/>
              </a:rPr>
              <a:t>Не позднее </a:t>
            </a:r>
            <a:r>
              <a:rPr lang="ru-RU" sz="2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08:50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пройти в аудиторию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2080" y="116632"/>
            <a:ext cx="319055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Замена ошибочных ответов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83568" y="3212976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0" y="4835407"/>
            <a:ext cx="8640959" cy="1795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51480" y="6077398"/>
            <a:ext cx="1728192" cy="4320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604" y="5981107"/>
            <a:ext cx="2038428" cy="56640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4139952" y="5935634"/>
            <a:ext cx="1728192" cy="7155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1" y="-2381"/>
            <a:ext cx="4248150" cy="52315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5771" y="4293096"/>
            <a:ext cx="4356188" cy="7920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5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327" y="116632"/>
            <a:ext cx="63353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Замена ошибочных ответов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5576" y="3645024"/>
            <a:ext cx="7776864" cy="3096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35305"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Если  участник экзамена осуществлял замену ошибочных ответов, организатор должен посчитать количество замен и в поле «Количество заполненных полей  «Замена ошибочных ответов» поставить соответствующее цифровое значение, а также поставить подпись в специально отведенном месте</a:t>
            </a:r>
          </a:p>
          <a:p>
            <a:pPr indent="535305"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Если участник экзамена не использовал  поле «Замена ошибочных ответов» организатор в поле «Количество заполненных поле «Замена ошибочных ответов» ставит «Х» и подпись в специально отведенном месте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4854"/>
            <a:ext cx="8568952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1213729"/>
            <a:ext cx="2664296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44740" y="1183700"/>
            <a:ext cx="1800200" cy="21602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5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5245" y="23495"/>
            <a:ext cx="72790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Отметка об удалении и досрочном завершении экзамена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2130" y="3933056"/>
            <a:ext cx="8044326" cy="25922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35305"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Отметка организатора об удалении с экзамена в связи с нарушением порядка проведения ОГЭ или досрочном завершении экзамена по объективным причинам заверяется подписью организатора в специально отведенном для этого поле «Подпись ответственного организатора»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2" y="1196752"/>
            <a:ext cx="8508454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2130" y="1196752"/>
            <a:ext cx="2139670" cy="23762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1412776"/>
            <a:ext cx="1872208" cy="21602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237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44877"/>
            <a:ext cx="3456384" cy="1130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Бланк ответов №2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6975" y="3068960"/>
            <a:ext cx="3188881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односторонний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6795" y="2132856"/>
            <a:ext cx="2120949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Лист 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2400" y="1340768"/>
            <a:ext cx="1971328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Лист 1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45" y="95250"/>
            <a:ext cx="4405630" cy="6012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90" y="1341120"/>
            <a:ext cx="4278630" cy="55137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567" y="836712"/>
            <a:ext cx="1368152" cy="5622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44216" y="1989093"/>
            <a:ext cx="1368152" cy="5622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164288" y="188640"/>
            <a:ext cx="2880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740352" y="1399001"/>
            <a:ext cx="288032" cy="8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5245" y="0"/>
            <a:ext cx="544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Бланк ответов № 2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6" y="620849"/>
            <a:ext cx="7668852" cy="32147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23602" y="620849"/>
            <a:ext cx="1512168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л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ист 1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860"/>
            <a:ext cx="8280920" cy="3026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5462" y="3277062"/>
            <a:ext cx="1512168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л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ист 2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628800"/>
            <a:ext cx="3168352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96" y="4797281"/>
            <a:ext cx="3168352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1786240" y="2579500"/>
            <a:ext cx="2281704" cy="201622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6156177" y="3637102"/>
            <a:ext cx="1296143" cy="469197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156177" y="980889"/>
            <a:ext cx="1296143" cy="51506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75856" y="4221470"/>
            <a:ext cx="3312368" cy="72008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92280" y="764704"/>
            <a:ext cx="360040" cy="21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016379" y="3429000"/>
            <a:ext cx="360040" cy="208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809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86976" y="23752"/>
            <a:ext cx="3771750" cy="1130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tx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Дополнительный бланк ответов №2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8410" y="1412776"/>
            <a:ext cx="3188881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односторонний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314"/>
            <a:ext cx="4956383" cy="6805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6"/>
            <a:ext cx="5436096" cy="34076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9"/>
            <a:ext cx="6336704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764704"/>
            <a:ext cx="792088" cy="7200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2276872"/>
            <a:ext cx="937929" cy="5620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781263"/>
            <a:ext cx="2160240" cy="57606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2810721"/>
            <a:ext cx="2160240" cy="576065"/>
          </a:xfrm>
          <a:prstGeom prst="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2351083" y="1484784"/>
            <a:ext cx="378296" cy="1254147"/>
          </a:xfrm>
          <a:prstGeom prst="up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3" y="3458098"/>
            <a:ext cx="6541397" cy="339990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32710" y="4581128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3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4509120"/>
            <a:ext cx="720080" cy="6489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40231" y="4833584"/>
            <a:ext cx="2391809" cy="899672"/>
          </a:xfrm>
          <a:prstGeom prst="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4015122" y="2934599"/>
            <a:ext cx="403817" cy="1914206"/>
          </a:xfrm>
          <a:prstGeom prst="up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2276872"/>
            <a:ext cx="2592288" cy="657727"/>
          </a:xfrm>
          <a:prstGeom prst="rect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17030" y="116632"/>
            <a:ext cx="31896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868144" y="1484784"/>
            <a:ext cx="46896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308304" y="3645024"/>
            <a:ext cx="504056" cy="246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1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196752"/>
            <a:ext cx="35283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 smtClean="0">
                <a:solidFill>
                  <a:schemeClr val="tx1"/>
                </a:solidFill>
              </a:rPr>
              <a:t>Z</a:t>
            </a:r>
            <a:endParaRPr lang="ru-RU" sz="25000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427984" y="1726362"/>
            <a:ext cx="3600400" cy="35748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Знак 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Z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» ставиться после завершения всей работы участника 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ext Box 4"/>
          <p:cNvSpPr txBox="1">
            <a:spLocks noChangeArrowheads="1"/>
          </p:cNvSpPr>
          <p:nvPr/>
        </p:nvSpPr>
        <p:spPr bwMode="auto">
          <a:xfrm>
            <a:off x="454820" y="116632"/>
            <a:ext cx="852328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Индивидуальный комплект ОГЭ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168651" y="2996952"/>
            <a:ext cx="3095625" cy="490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КИМ</a:t>
            </a:r>
          </a:p>
        </p:txBody>
      </p:sp>
      <p:sp>
        <p:nvSpPr>
          <p:cNvPr id="17413" name="Text Box 20"/>
          <p:cNvSpPr txBox="1">
            <a:spLocks noChangeArrowheads="1"/>
          </p:cNvSpPr>
          <p:nvPr/>
        </p:nvSpPr>
        <p:spPr bwMode="auto">
          <a:xfrm>
            <a:off x="1943894" y="962417"/>
            <a:ext cx="5545138" cy="533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 № 1</a:t>
            </a:r>
          </a:p>
        </p:txBody>
      </p:sp>
      <p:sp>
        <p:nvSpPr>
          <p:cNvPr id="17414" name="Text Box 21"/>
          <p:cNvSpPr txBox="1">
            <a:spLocks noChangeArrowheads="1"/>
          </p:cNvSpPr>
          <p:nvPr/>
        </p:nvSpPr>
        <p:spPr bwMode="auto">
          <a:xfrm>
            <a:off x="1921342" y="2349501"/>
            <a:ext cx="5545138" cy="533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 № 2 лист 2</a:t>
            </a:r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2031240" y="3546116"/>
            <a:ext cx="5562601" cy="8132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Справочные материалы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(математика)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921342" y="1628800"/>
            <a:ext cx="5545138" cy="533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 № 2 лист 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63015" y="4509135"/>
            <a:ext cx="6863715" cy="19443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Контрольный  лист</a:t>
            </a:r>
          </a:p>
          <a:p>
            <a:pPr marL="342900" indent="-342900" algn="ctr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Номер КИМ</a:t>
            </a:r>
          </a:p>
          <a:p>
            <a:pPr marL="342900" indent="-342900" algn="ctr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Цифровой штрихкод бланка ответов № 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1373362" cy="174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3533" cy="6144483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" y="658078"/>
            <a:ext cx="4353533" cy="618258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33725"/>
            <a:ext cx="4212020" cy="547260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2241"/>
            <a:ext cx="5966627" cy="37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12" y="980728"/>
            <a:ext cx="4254052" cy="5365566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0580" y="260350"/>
            <a:ext cx="4107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Контрольный лист</a:t>
            </a:r>
            <a:endParaRPr lang="ru-RU" sz="3200" b="1" dirty="0">
              <a:solidFill>
                <a:srgbClr val="C000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44624"/>
            <a:ext cx="2880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1233725"/>
            <a:ext cx="213581" cy="251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527884" y="775508"/>
            <a:ext cx="216024" cy="136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Text Box 4"/>
          <p:cNvSpPr txBox="1">
            <a:spLocks noChangeArrowheads="1"/>
          </p:cNvSpPr>
          <p:nvPr/>
        </p:nvSpPr>
        <p:spPr bwMode="auto">
          <a:xfrm>
            <a:off x="530736" y="116632"/>
            <a:ext cx="8511050" cy="81960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Организаторы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вне аудитории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должны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238261" y="1196752"/>
            <a:ext cx="8626335" cy="1510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Дежурные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на входе </a:t>
            </a:r>
            <a:endParaRPr lang="ru-RU" sz="2800" b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l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По указанию руководителя ППЭ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начать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допуск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в ППЭ участников ГИА-9                 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38125" y="2925445"/>
            <a:ext cx="8625840" cy="2985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Clr>
                <a:schemeClr val="tx2">
                  <a:lumMod val="50000"/>
                </a:schemeClr>
              </a:buClr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Дежурные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на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этаже</a:t>
            </a:r>
          </a:p>
          <a:p>
            <a:pPr algn="l">
              <a:buClr>
                <a:schemeClr val="tx2">
                  <a:lumMod val="50000"/>
                </a:schemeClr>
              </a:buClr>
            </a:pPr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Помогать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присутствующим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ППЭ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ориентироваться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помещениях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Осуществлять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контроль за перемещением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ППЭ лиц, имеющих право присутствовать 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ППЭ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23728" y="2060848"/>
            <a:ext cx="4752528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Бланки ГВЭ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204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4680519" cy="60932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880" y="1196752"/>
            <a:ext cx="4680520" cy="566124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5856" y="116632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44009" y="764704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740352" y="1196752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984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769938" y="4346575"/>
            <a:ext cx="8064500" cy="17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>
              <a:spcBef>
                <a:spcPts val="7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Бланк регистрации и бланк ответов</a:t>
            </a:r>
          </a:p>
          <a:p>
            <a:pPr algn="ctr" eaLnBrk="0" hangingPunct="0">
              <a:spcBef>
                <a:spcPts val="7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rgbClr val="CC0000"/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связаны кодом работы</a:t>
            </a:r>
          </a:p>
          <a:p>
            <a:pPr eaLnBrk="0" hangingPunct="0">
              <a:spcBef>
                <a:spcPts val="7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rgbClr val="CC0000"/>
                </a:solidFill>
                <a:latin typeface="Cambria" panose="02040503050406030204" pitchFamily="18" charset="0"/>
                <a:ea typeface="MS Gothic" panose="020B0609070205080204" pitchFamily="49" charset="-128"/>
              </a:rPr>
              <a:t> </a:t>
            </a:r>
          </a:p>
        </p:txBody>
      </p:sp>
      <p:sp>
        <p:nvSpPr>
          <p:cNvPr id="17413" name="Text Box 20"/>
          <p:cNvSpPr txBox="1">
            <a:spLocks noChangeArrowheads="1"/>
          </p:cNvSpPr>
          <p:nvPr/>
        </p:nvSpPr>
        <p:spPr bwMode="auto">
          <a:xfrm>
            <a:off x="2058988" y="1830388"/>
            <a:ext cx="5545137" cy="590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700"/>
              </a:spcBef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регистрации</a:t>
            </a:r>
          </a:p>
        </p:txBody>
      </p:sp>
      <p:sp>
        <p:nvSpPr>
          <p:cNvPr id="17414" name="Text Box 21"/>
          <p:cNvSpPr txBox="1">
            <a:spLocks noChangeArrowheads="1"/>
          </p:cNvSpPr>
          <p:nvPr/>
        </p:nvSpPr>
        <p:spPr bwMode="auto">
          <a:xfrm>
            <a:off x="2058988" y="2889126"/>
            <a:ext cx="5545138" cy="590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700"/>
              </a:spcBef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</a:t>
            </a: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769938" y="260648"/>
            <a:ext cx="8548428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Комплект 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бланков ГВЭ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6012160" y="0"/>
            <a:ext cx="3131840" cy="13088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Выдача комплекта бланков ГВЭ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2031761"/>
            <a:ext cx="432048" cy="24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" y="0"/>
            <a:ext cx="6144807" cy="5103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66" y="2276872"/>
            <a:ext cx="6842460" cy="4666686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01" y="1683941"/>
            <a:ext cx="11398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04248" y="2276872"/>
            <a:ext cx="360040" cy="274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322618" y="1470607"/>
            <a:ext cx="1841912" cy="6863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316930" y="3645024"/>
            <a:ext cx="1841912" cy="6863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Text Box 3"/>
          <p:cNvSpPr txBox="1">
            <a:spLocks noChangeArrowheads="1"/>
          </p:cNvSpPr>
          <p:nvPr/>
        </p:nvSpPr>
        <p:spPr bwMode="auto">
          <a:xfrm>
            <a:off x="496891" y="476253"/>
            <a:ext cx="8523287" cy="823913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57224" y="4286256"/>
            <a:ext cx="2571768" cy="18689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Метки об удалении и досрочном завершении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0"/>
            <a:ext cx="4071934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регистрации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7125" y="576293"/>
            <a:ext cx="3114583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односторонний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0"/>
            <a:ext cx="5010150" cy="6741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 bwMode="auto">
          <a:xfrm>
            <a:off x="4228300" y="5683896"/>
            <a:ext cx="4736188" cy="84144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cxnSp>
        <p:nvCxnSpPr>
          <p:cNvPr id="13" name="Прямая со стрелкой 2"/>
          <p:cNvCxnSpPr>
            <a:cxnSpLocks noChangeShapeType="1"/>
          </p:cNvCxnSpPr>
          <p:nvPr/>
        </p:nvCxnSpPr>
        <p:spPr bwMode="auto">
          <a:xfrm>
            <a:off x="3105899" y="5502644"/>
            <a:ext cx="1206276" cy="362503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949390" y="-26127"/>
            <a:ext cx="8160817" cy="127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Заполнение регистрационных полей ГВЭ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568951" cy="58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1956496" y="2071801"/>
            <a:ext cx="2556283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427984" y="2071801"/>
            <a:ext cx="2556283" cy="5651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2636912"/>
            <a:ext cx="1152128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Text Box 3"/>
          <p:cNvSpPr txBox="1">
            <a:spLocks noChangeArrowheads="1"/>
          </p:cNvSpPr>
          <p:nvPr/>
        </p:nvSpPr>
        <p:spPr bwMode="auto">
          <a:xfrm>
            <a:off x="395536" y="156815"/>
            <a:ext cx="8523287" cy="823913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0"/>
            <a:ext cx="4214810" cy="6994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8092" y="728906"/>
            <a:ext cx="3397359" cy="6378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двусторонний</a:t>
            </a:r>
          </a:p>
        </p:txBody>
      </p:sp>
      <p:pic>
        <p:nvPicPr>
          <p:cNvPr id="3074" name="Picture 2" descr="E:\Рабочий стол\ГИА-9_2021\2021_ Февральские сроки\Рисунки\Бланки ГВЭ ГИА9 2020 версия 1 ЧБ_автоматизированное заполнение_БО_Ав_Од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707" y="49936"/>
            <a:ext cx="5032293" cy="680806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 bwMode="auto">
          <a:xfrm>
            <a:off x="7600781" y="476672"/>
            <a:ext cx="936104" cy="81738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00781" y="156815"/>
            <a:ext cx="283587" cy="192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627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8956"/>
            <a:ext cx="11398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71600" y="103285"/>
            <a:ext cx="8437563" cy="84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Записи в бланке ответов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2994818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29" y="1126655"/>
            <a:ext cx="7562850" cy="56866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2200" y="1340768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Text Box 3"/>
          <p:cNvSpPr txBox="1">
            <a:spLocks noChangeArrowheads="1"/>
          </p:cNvSpPr>
          <p:nvPr/>
        </p:nvSpPr>
        <p:spPr bwMode="auto">
          <a:xfrm>
            <a:off x="395536" y="156815"/>
            <a:ext cx="8523287" cy="823913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0"/>
            <a:ext cx="4214810" cy="12534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Дополнительный бланк ответов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1903" y="1412775"/>
            <a:ext cx="3397359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двусторонний</a:t>
            </a:r>
          </a:p>
        </p:txBody>
      </p:sp>
      <p:pic>
        <p:nvPicPr>
          <p:cNvPr id="2050" name="Picture 2" descr="E:\Рабочий стол\ГИА-9_2021\2021_ Февральские сроки\Рисунки\ДБО ГВЭ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076056" cy="6858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4288" y="572698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" name="Овал 2"/>
          <p:cNvSpPr/>
          <p:nvPr/>
        </p:nvSpPr>
        <p:spPr bwMode="auto">
          <a:xfrm>
            <a:off x="6842261" y="503590"/>
            <a:ext cx="1008112" cy="69998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96336" y="83783"/>
            <a:ext cx="254037" cy="20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65126" y="620713"/>
            <a:ext cx="87947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23728" y="2060848"/>
            <a:ext cx="4752528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Особенности проведения  экзаменов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Text Box 4"/>
          <p:cNvSpPr txBox="1">
            <a:spLocks noChangeArrowheads="1"/>
          </p:cNvSpPr>
          <p:nvPr/>
        </p:nvSpPr>
        <p:spPr bwMode="auto">
          <a:xfrm>
            <a:off x="530736" y="116632"/>
            <a:ext cx="8511050" cy="81960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Организаторы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вне аудитории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должны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238261" y="1196752"/>
            <a:ext cx="8626335" cy="1510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Дежурные </a:t>
            </a:r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на входе </a:t>
            </a: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, ответственные за термометрию,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проводить термометрию участников ГИА-9, работников ППЭ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4282" y="3143248"/>
            <a:ext cx="8641646" cy="2372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Дежурные на входе, ответственные за упаковку личных вещей</a:t>
            </a:r>
            <a:r>
              <a:rPr lang="ru-RU" sz="28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, 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помогать участникам ГИА-9 упаковывать личные вещи и контролировать, чтобы участники ГИА-9 оставляли их в местах хранения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142335" y="26947"/>
            <a:ext cx="653294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КИМ по отдельным предметам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539041" y="1636038"/>
            <a:ext cx="3097212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Русский язык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539115" y="3284855"/>
            <a:ext cx="3096895" cy="574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Литература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995936" y="2852936"/>
            <a:ext cx="4449762" cy="1992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Отсутствует 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тестовая часть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Анализ 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художественного текста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Сочинение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995937" y="1556792"/>
            <a:ext cx="4104456" cy="884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Изложение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(аудиозапись)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3560" name="Picture 10" descr="http://powerpoint.su/_ld/1/154_reading_a_book_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70" y="4376420"/>
            <a:ext cx="2202180" cy="152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http://www.keramzit-aleksin.ru/i/news/93-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30" y="1203325"/>
            <a:ext cx="2028825" cy="17214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39750" y="5300980"/>
            <a:ext cx="3095625" cy="574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Физика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987824" y="5661248"/>
            <a:ext cx="5040560" cy="822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Задание №17 – на лабораторном оборудовании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675280" y="9151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222420" y="112708"/>
            <a:ext cx="648072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КИМ по отдельным предметам </a:t>
            </a: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395789" y="1628800"/>
            <a:ext cx="3097212" cy="1007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Иностранный язык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4581" name="Text Box 11"/>
          <p:cNvSpPr txBox="1">
            <a:spLocks noChangeArrowheads="1"/>
          </p:cNvSpPr>
          <p:nvPr/>
        </p:nvSpPr>
        <p:spPr bwMode="auto">
          <a:xfrm>
            <a:off x="395605" y="3212465"/>
            <a:ext cx="3096895" cy="574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Химия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3560" name="Text Box 11"/>
          <p:cNvSpPr txBox="1">
            <a:spLocks noChangeArrowheads="1"/>
          </p:cNvSpPr>
          <p:nvPr/>
        </p:nvSpPr>
        <p:spPr bwMode="auto">
          <a:xfrm>
            <a:off x="3059832" y="3429000"/>
            <a:ext cx="5411787" cy="822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Задание №24 – на лабораторном оборудовании</a:t>
            </a:r>
          </a:p>
        </p:txBody>
      </p:sp>
      <p:sp>
        <p:nvSpPr>
          <p:cNvPr id="24583" name="Text Box 11"/>
          <p:cNvSpPr txBox="1">
            <a:spLocks noChangeArrowheads="1"/>
          </p:cNvSpPr>
          <p:nvPr/>
        </p:nvSpPr>
        <p:spPr bwMode="auto">
          <a:xfrm>
            <a:off x="395605" y="4725035"/>
            <a:ext cx="3096895" cy="1005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/>
            <a:r>
              <a:rPr lang="ru-RU" sz="2800" b="1">
                <a:solidFill>
                  <a:srgbClr val="C00000"/>
                </a:solidFill>
                <a:latin typeface="Cambria" panose="02040503050406030204" pitchFamily="18" charset="0"/>
              </a:rPr>
              <a:t>Информатика и ИКТ</a:t>
            </a:r>
            <a:endParaRPr lang="ru-RU" sz="2800" b="1" i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851920" y="1556792"/>
            <a:ext cx="4718050" cy="4839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Письменная часть (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аудирование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851910" y="2204720"/>
            <a:ext cx="4718050" cy="820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Устная часть (запись на аудионоситель)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555776" y="5301208"/>
            <a:ext cx="4718050" cy="822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Задание №11, №12, №13, №14 и №15 – на компьютере</a:t>
            </a:r>
          </a:p>
        </p:txBody>
      </p:sp>
      <p:pic>
        <p:nvPicPr>
          <p:cNvPr id="24587" name="Picture 6" descr="http://www.omsafetysolutions.com/temp/wp-content/uploads/2014/10/46-DSE-Assessmen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90" y="5229225"/>
            <a:ext cx="2161540" cy="163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https://voday.ru/wp-content/uploads/2017/03/chemistry-306977_960_7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140" y="3789040"/>
            <a:ext cx="1440860" cy="1426987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7792043" y="18471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50543" y="91516"/>
            <a:ext cx="662473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Особенности проведения экзамена 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по русскому языку 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407666" y="1019332"/>
            <a:ext cx="4609813" cy="453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Изложение (аудиозапись)</a:t>
            </a:r>
            <a:endParaRPr lang="ru-RU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675280" y="91516"/>
            <a:ext cx="1224136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ОГЭ</a:t>
            </a:r>
            <a:endParaRPr lang="ru-RU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13" name="Group 58"/>
          <p:cNvGraphicFramePr>
            <a:graphicFrameLocks noGrp="1"/>
          </p:cNvGraphicFramePr>
          <p:nvPr>
            <p:ph/>
          </p:nvPr>
        </p:nvGraphicFramePr>
        <p:xfrm>
          <a:off x="251520" y="1697570"/>
          <a:ext cx="8641609" cy="496674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7295"/>
                <a:gridCol w="3233985"/>
                <a:gridCol w="3569090"/>
                <a:gridCol w="1451239"/>
              </a:tblGrid>
              <a:tr h="221743"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№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Действия организатора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defRPr/>
                      </a:pPr>
                      <a:r>
                        <a:rPr lang="ru-RU" noProof="0" dirty="0" smtClean="0">
                          <a:solidFill>
                            <a:srgbClr val="002060"/>
                          </a:solidFill>
                        </a:rPr>
                        <a:t>Действия участников ОГЭ</a:t>
                      </a:r>
                      <a:endParaRPr lang="ru-RU" noProof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Время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25621"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1.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Поставить аудиозапись первый раз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Прослушивают исходный текст.</a:t>
                      </a:r>
                    </a:p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Делают записи в черновике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3-4 мин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14827"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2.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Дать время на осмысление текста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Работают с черновиком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5-6 мин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14827"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3.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Поставить аудиозапись второй  раз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Прослушивают исходный текст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3-4 мин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41407"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4.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Выключить запись.</a:t>
                      </a:r>
                    </a:p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Сообщить о начале написания изложения и возможности пользоваться словарем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30268"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Пишут сжатое изложение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58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389088" y="-17237"/>
            <a:ext cx="8748463" cy="119586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проведения экзамена </a:t>
            </a:r>
          </a:p>
          <a:p>
            <a:pPr algn="ctr"/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по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физике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7162" y="1188784"/>
            <a:ext cx="8064896" cy="13765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95250" indent="12700" algn="just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ОГЭ по физике проводится в кабинетах физики, либо  в других кабинетах, отвечающих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требованиям безопасного труда при выполнении экспериментальных заданий экзаменационной работы. В этом случае используются батарейные источники электрического тока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67995" y="3933190"/>
            <a:ext cx="8084185" cy="758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81280" indent="12700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Комплекты лабораторного оборудования формируются заблаговременно (за 1 день до экзамена).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8630" y="5013325"/>
            <a:ext cx="8143240" cy="1374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81280" indent="12700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Во время проведения экзамена в аудитории присутствует специалист по проведению инструктажа и обеспечению лабораторных</a:t>
            </a:r>
          </a:p>
          <a:p>
            <a:pPr marL="81280" indent="12700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работ (проводит инструктаж участников по технике</a:t>
            </a:r>
          </a:p>
          <a:p>
            <a:pPr marL="81280" indent="12700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безопасности).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30" descr="http://www.uchmarket.ru/catalog/photo/19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266162"/>
            <a:ext cx="2045271" cy="155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67995" y="2853055"/>
            <a:ext cx="8063865" cy="758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92075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 КИМ по физике входит задание № 17 – экспериментальное, выполняется при помощи лабораторного оборудования. 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956376" y="91516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ext Box 4"/>
          <p:cNvSpPr txBox="1">
            <a:spLocks noChangeArrowheads="1"/>
          </p:cNvSpPr>
          <p:nvPr/>
        </p:nvSpPr>
        <p:spPr bwMode="auto">
          <a:xfrm>
            <a:off x="1313846" y="106363"/>
            <a:ext cx="6930562" cy="87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Индивидуальный комплект ОГЭ по физике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267871" y="4435227"/>
            <a:ext cx="3095625" cy="5393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КИМ</a:t>
            </a:r>
          </a:p>
        </p:txBody>
      </p:sp>
      <p:sp>
        <p:nvSpPr>
          <p:cNvPr id="17413" name="Text Box 20"/>
          <p:cNvSpPr txBox="1">
            <a:spLocks noChangeArrowheads="1"/>
          </p:cNvSpPr>
          <p:nvPr/>
        </p:nvSpPr>
        <p:spPr bwMode="auto">
          <a:xfrm>
            <a:off x="1971421" y="1196752"/>
            <a:ext cx="5545138" cy="533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 № 1</a:t>
            </a:r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802230" y="3212976"/>
            <a:ext cx="7632847" cy="110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Специальный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Дополнительный бланк ответов №2 </a:t>
            </a:r>
            <a:r>
              <a:rPr lang="ru-RU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 физике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с перечнем комплектов лабораторного оборудования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62710" y="5157470"/>
            <a:ext cx="6775450" cy="1440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Контрольный  лист</a:t>
            </a:r>
          </a:p>
          <a:p>
            <a:pPr marL="342900" indent="-342900" algn="ctr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Номер КИМ</a:t>
            </a:r>
          </a:p>
          <a:p>
            <a:pPr marL="342900" indent="-342900" algn="ctr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Цифровой штрихкод бланка ответов № 1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1921342" y="2590539"/>
            <a:ext cx="5545138" cy="533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 № 2 лист 2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943447" y="1895402"/>
            <a:ext cx="5545138" cy="533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Бланк ответов № 2 лист 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00392" y="106363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" y="0"/>
            <a:ext cx="4856406" cy="6580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60548"/>
            <a:ext cx="4979151" cy="6175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2"/>
            <a:ext cx="4915178" cy="673172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78184"/>
            <a:ext cx="5040560" cy="564509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380312" y="1628800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3657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" y="0"/>
            <a:ext cx="4333875" cy="615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4392488" cy="5660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548680"/>
            <a:ext cx="5040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84363" y="1360513"/>
            <a:ext cx="5040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96336" y="1695433"/>
            <a:ext cx="1008112" cy="26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31" y="548680"/>
            <a:ext cx="4483131" cy="6136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971184" y="1052736"/>
            <a:ext cx="360040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83868" y="116632"/>
            <a:ext cx="25202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141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" y="0"/>
            <a:ext cx="4333875" cy="615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4392488" cy="5660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548680"/>
            <a:ext cx="5040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84363" y="1360513"/>
            <a:ext cx="504056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96336" y="1695433"/>
            <a:ext cx="1008112" cy="26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94" y="116632"/>
            <a:ext cx="4856406" cy="6580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31" y="1125210"/>
            <a:ext cx="4483131" cy="5560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0392" y="728700"/>
            <a:ext cx="360040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71184" y="1642252"/>
            <a:ext cx="360040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141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187624" y="44242"/>
            <a:ext cx="7560840" cy="98742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Образец записи в бланке ответов №2 по физике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5688632" cy="57705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2290761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Задание № 17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Использовался комплект 1 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331640" y="2132856"/>
            <a:ext cx="4248472" cy="12961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0" descr="http://www.uchmarket.ru/catalog/photo/19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2160959" cy="164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650875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4128" y="1031667"/>
            <a:ext cx="360040" cy="165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23528" y="1700808"/>
            <a:ext cx="8528050" cy="35416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buClr>
                <a:srgbClr val="C00000"/>
              </a:buClr>
              <a:buSzPct val="16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800" b="1" i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Обеспечить вход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обучающихся в аудиторию</a:t>
            </a:r>
          </a:p>
          <a:p>
            <a:pPr algn="l">
              <a:buClr>
                <a:schemeClr val="tx2">
                  <a:lumMod val="50000"/>
                </a:schemeClr>
              </a:buClr>
              <a:buSzPct val="13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Сообщить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участникам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ГИА-9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номер места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аудитории</a:t>
            </a:r>
          </a:p>
          <a:p>
            <a:pPr algn="l">
              <a:buClr>
                <a:schemeClr val="tx2">
                  <a:lumMod val="50000"/>
                </a:schemeClr>
              </a:buClr>
              <a:buSzPct val="13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8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tx2">
                  <a:lumMod val="50000"/>
                </a:schemeClr>
              </a:buClr>
              <a:buSzPct val="13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Проконтролировать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, чтобы у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обучающихся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не было с собой запрещенных средств</a:t>
            </a:r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546100" y="173433"/>
            <a:ext cx="8521700" cy="72337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Организаторы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в аудитории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должны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22"/>
          <p:cNvSpPr>
            <a:spLocks noChangeArrowheads="1"/>
          </p:cNvSpPr>
          <p:nvPr/>
        </p:nvSpPr>
        <p:spPr bwMode="auto">
          <a:xfrm>
            <a:off x="3929063" y="2997200"/>
            <a:ext cx="374650" cy="9144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987675" y="1700213"/>
            <a:ext cx="5905500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l" eaLnBrk="0" hangingPunct="0">
              <a:spcBef>
                <a:spcPts val="8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36870" name="Прямоугольник 2"/>
          <p:cNvSpPr>
            <a:spLocks noChangeArrowheads="1"/>
          </p:cNvSpPr>
          <p:nvPr/>
        </p:nvSpPr>
        <p:spPr bwMode="auto">
          <a:xfrm>
            <a:off x="6613525" y="2997200"/>
            <a:ext cx="366713" cy="887413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1" name="Прямоугольник 20"/>
          <p:cNvSpPr>
            <a:spLocks noChangeArrowheads="1"/>
          </p:cNvSpPr>
          <p:nvPr/>
        </p:nvSpPr>
        <p:spPr bwMode="auto">
          <a:xfrm>
            <a:off x="5961063" y="2962275"/>
            <a:ext cx="374650" cy="9144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2" name="Прямоугольник 21"/>
          <p:cNvSpPr>
            <a:spLocks noChangeArrowheads="1"/>
          </p:cNvSpPr>
          <p:nvPr/>
        </p:nvSpPr>
        <p:spPr bwMode="auto">
          <a:xfrm>
            <a:off x="5307013" y="2962275"/>
            <a:ext cx="374650" cy="903288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3" name="Прямоугольник 22"/>
          <p:cNvSpPr>
            <a:spLocks noChangeArrowheads="1"/>
          </p:cNvSpPr>
          <p:nvPr/>
        </p:nvSpPr>
        <p:spPr bwMode="auto">
          <a:xfrm>
            <a:off x="4605338" y="2962275"/>
            <a:ext cx="374650" cy="9144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4" name="Прямоугольник 27"/>
          <p:cNvSpPr>
            <a:spLocks noChangeArrowheads="1"/>
          </p:cNvSpPr>
          <p:nvPr/>
        </p:nvSpPr>
        <p:spPr bwMode="auto">
          <a:xfrm>
            <a:off x="6605588" y="4295775"/>
            <a:ext cx="374650" cy="9144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5" name="Прямоугольник 28"/>
          <p:cNvSpPr>
            <a:spLocks noChangeArrowheads="1"/>
          </p:cNvSpPr>
          <p:nvPr/>
        </p:nvSpPr>
        <p:spPr bwMode="auto">
          <a:xfrm>
            <a:off x="5916613" y="4303713"/>
            <a:ext cx="373062" cy="9144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6" name="Прямоугольник 29"/>
          <p:cNvSpPr>
            <a:spLocks noChangeArrowheads="1"/>
          </p:cNvSpPr>
          <p:nvPr/>
        </p:nvSpPr>
        <p:spPr bwMode="auto">
          <a:xfrm>
            <a:off x="5246688" y="4313238"/>
            <a:ext cx="373062" cy="9144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7" name="Прямоугольник 30"/>
          <p:cNvSpPr>
            <a:spLocks noChangeArrowheads="1"/>
          </p:cNvSpPr>
          <p:nvPr/>
        </p:nvSpPr>
        <p:spPr bwMode="auto">
          <a:xfrm>
            <a:off x="4567238" y="4321175"/>
            <a:ext cx="373062" cy="9144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8" name="Прямоугольник 31"/>
          <p:cNvSpPr>
            <a:spLocks noChangeArrowheads="1"/>
          </p:cNvSpPr>
          <p:nvPr/>
        </p:nvSpPr>
        <p:spPr bwMode="auto">
          <a:xfrm>
            <a:off x="3906838" y="4329113"/>
            <a:ext cx="374650" cy="91440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687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2943225" y="1628775"/>
            <a:ext cx="12239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4092575" y="1668463"/>
            <a:ext cx="12239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5272088" y="1614488"/>
            <a:ext cx="12239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6421438" y="1612900"/>
            <a:ext cx="12239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1403350" y="3155950"/>
            <a:ext cx="12239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1435100" y="4343400"/>
            <a:ext cx="12239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2892425" y="5534025"/>
            <a:ext cx="12239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4114800" y="5583238"/>
            <a:ext cx="12239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5303838" y="5632450"/>
            <a:ext cx="12239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"/>
          <a:stretch>
            <a:fillRect/>
          </a:stretch>
        </p:blipFill>
        <p:spPr bwMode="auto">
          <a:xfrm>
            <a:off x="6462713" y="5672138"/>
            <a:ext cx="12239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9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5" name="Text Box 13"/>
          <p:cNvSpPr txBox="1">
            <a:spLocks noChangeArrowheads="1"/>
          </p:cNvSpPr>
          <p:nvPr/>
        </p:nvSpPr>
        <p:spPr bwMode="auto">
          <a:xfrm rot="5400000">
            <a:off x="6457950" y="3244850"/>
            <a:ext cx="7112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1:А</a:t>
            </a:r>
          </a:p>
        </p:txBody>
      </p:sp>
      <p:sp>
        <p:nvSpPr>
          <p:cNvPr id="51226" name="Text Box 13"/>
          <p:cNvSpPr txBox="1">
            <a:spLocks noChangeArrowheads="1"/>
          </p:cNvSpPr>
          <p:nvPr/>
        </p:nvSpPr>
        <p:spPr bwMode="auto">
          <a:xfrm rot="5400000">
            <a:off x="5779294" y="3239294"/>
            <a:ext cx="722312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2:А</a:t>
            </a:r>
          </a:p>
        </p:txBody>
      </p:sp>
      <p:sp>
        <p:nvSpPr>
          <p:cNvPr id="51227" name="Text Box 13"/>
          <p:cNvSpPr txBox="1">
            <a:spLocks noChangeArrowheads="1"/>
          </p:cNvSpPr>
          <p:nvPr/>
        </p:nvSpPr>
        <p:spPr bwMode="auto">
          <a:xfrm rot="5400000">
            <a:off x="5133181" y="3250407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3:А</a:t>
            </a:r>
          </a:p>
        </p:txBody>
      </p:sp>
      <p:sp>
        <p:nvSpPr>
          <p:cNvPr id="51228" name="Text Box 13"/>
          <p:cNvSpPr txBox="1">
            <a:spLocks noChangeArrowheads="1"/>
          </p:cNvSpPr>
          <p:nvPr/>
        </p:nvSpPr>
        <p:spPr bwMode="auto">
          <a:xfrm rot="5400000">
            <a:off x="4433094" y="3229769"/>
            <a:ext cx="722312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4:А</a:t>
            </a:r>
          </a:p>
        </p:txBody>
      </p:sp>
      <p:sp>
        <p:nvSpPr>
          <p:cNvPr id="51230" name="Text Box 13"/>
          <p:cNvSpPr txBox="1">
            <a:spLocks noChangeArrowheads="1"/>
          </p:cNvSpPr>
          <p:nvPr/>
        </p:nvSpPr>
        <p:spPr bwMode="auto">
          <a:xfrm rot="5400000">
            <a:off x="6417468" y="4568032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1:В</a:t>
            </a:r>
          </a:p>
        </p:txBody>
      </p:sp>
      <p:sp>
        <p:nvSpPr>
          <p:cNvPr id="51231" name="Text Box 13"/>
          <p:cNvSpPr txBox="1">
            <a:spLocks noChangeArrowheads="1"/>
          </p:cNvSpPr>
          <p:nvPr/>
        </p:nvSpPr>
        <p:spPr bwMode="auto">
          <a:xfrm rot="5400000">
            <a:off x="5726906" y="4574382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2:В</a:t>
            </a:r>
          </a:p>
        </p:txBody>
      </p:sp>
      <p:sp>
        <p:nvSpPr>
          <p:cNvPr id="51232" name="Text Box 13"/>
          <p:cNvSpPr txBox="1">
            <a:spLocks noChangeArrowheads="1"/>
          </p:cNvSpPr>
          <p:nvPr/>
        </p:nvSpPr>
        <p:spPr bwMode="auto">
          <a:xfrm rot="5400000">
            <a:off x="5082382" y="4579144"/>
            <a:ext cx="722312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3:В</a:t>
            </a:r>
          </a:p>
        </p:txBody>
      </p:sp>
      <p:sp>
        <p:nvSpPr>
          <p:cNvPr id="51233" name="Text Box 13"/>
          <p:cNvSpPr txBox="1">
            <a:spLocks noChangeArrowheads="1"/>
          </p:cNvSpPr>
          <p:nvPr/>
        </p:nvSpPr>
        <p:spPr bwMode="auto">
          <a:xfrm rot="5400000">
            <a:off x="4382293" y="4587082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4:В</a:t>
            </a:r>
          </a:p>
        </p:txBody>
      </p:sp>
      <p:sp>
        <p:nvSpPr>
          <p:cNvPr id="51234" name="Text Box 13"/>
          <p:cNvSpPr txBox="1">
            <a:spLocks noChangeArrowheads="1"/>
          </p:cNvSpPr>
          <p:nvPr/>
        </p:nvSpPr>
        <p:spPr bwMode="auto">
          <a:xfrm rot="5400000">
            <a:off x="3733007" y="4585494"/>
            <a:ext cx="722312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j-lt"/>
              </a:rPr>
              <a:t>5:В</a:t>
            </a: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537325" y="1819275"/>
            <a:ext cx="722313" cy="419100"/>
          </a:xfrm>
          <a:prstGeom prst="rect">
            <a:avLst/>
          </a:prstGeom>
          <a:noFill/>
          <a:ln>
            <a:noFill/>
          </a:ln>
          <a:effectLst/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j-lt"/>
              </a:rPr>
              <a:t>1:А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5373688" y="1874838"/>
            <a:ext cx="722312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j-lt"/>
              </a:rPr>
              <a:t>2:А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4205288" y="1920875"/>
            <a:ext cx="7239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3:А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057525" y="1895475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4:А</a:t>
            </a: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1524000" y="3413125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5:А</a:t>
            </a: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1574800" y="4613275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5:В</a:t>
            </a: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3028950" y="5792788"/>
            <a:ext cx="7318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4:В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4244975" y="5848350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3:В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5438775" y="5897563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2:В</a:t>
            </a: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6594475" y="5934075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1:В</a:t>
            </a:r>
          </a:p>
        </p:txBody>
      </p:sp>
      <p:sp>
        <p:nvSpPr>
          <p:cNvPr id="51229" name="Text Box 13"/>
          <p:cNvSpPr txBox="1">
            <a:spLocks noChangeArrowheads="1"/>
          </p:cNvSpPr>
          <p:nvPr/>
        </p:nvSpPr>
        <p:spPr bwMode="auto">
          <a:xfrm rot="5400000">
            <a:off x="3755231" y="3258209"/>
            <a:ext cx="72231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l" eaLnBrk="1" hangingPunct="1">
              <a:defRPr/>
            </a:pPr>
            <a:r>
              <a:rPr lang="ru-RU" sz="2400" b="1" dirty="0" smtClean="0">
                <a:solidFill>
                  <a:srgbClr val="E2001A"/>
                </a:solidFill>
                <a:latin typeface="+mn-lt"/>
              </a:rPr>
              <a:t>5:А</a:t>
            </a:r>
          </a:p>
        </p:txBody>
      </p:sp>
      <p:pic>
        <p:nvPicPr>
          <p:cNvPr id="36910" name="Picture 54" descr="http://vamotkrytka.ru/_ph/158/2/23273677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819275"/>
            <a:ext cx="167163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1574800" y="157163"/>
            <a:ext cx="7119938" cy="98742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проведения экзамена по информатике и ИКТ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956376" y="650875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1075036" y="116632"/>
            <a:ext cx="7924947" cy="119586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проведения экзамена </a:t>
            </a:r>
          </a:p>
          <a:p>
            <a:pPr algn="ct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 информатике и ИКТ </a:t>
            </a:r>
          </a:p>
        </p:txBody>
      </p:sp>
      <p:pic>
        <p:nvPicPr>
          <p:cNvPr id="8" name="Picture 54" descr="http://vamotkrytka.ru/_ph/158/2/23273677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82730"/>
            <a:ext cx="193506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833049" y="1325493"/>
            <a:ext cx="7300366" cy="29153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Проверить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наличие файлов с выполненными заданиями в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папке «Ответы» на рабочем столе компьютера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случае наличия файлов с заданиями 13.1 и 13.2 предложить убрать один из них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случае наличия файлов с заданиями 15.1 и 15.2 предложить убрать один из них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Убедиться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их целостности, открыв каждый файл на компьютере </a:t>
            </a:r>
          </a:p>
          <a:p>
            <a:pPr marL="342900" indent="-342900" algn="l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Проверить  правильность присвоения имен этим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файлам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77652" y="4581128"/>
            <a:ext cx="8566348" cy="1992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Каждому файлу присваивается имя (для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одного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задания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– один файл) в формате:</a:t>
            </a: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&lt;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номер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задания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&gt;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_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&lt;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цифровое значение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штрихкода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бланка ответов № 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&gt;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Например: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14_2160000000045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                    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15.1_2160000000045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74208" y="336720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15617" y="116633"/>
            <a:ext cx="7848872" cy="1060028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Образец записи в бланке ответов №2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по информатике и ИКТ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24178"/>
            <a:ext cx="5688632" cy="5427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530667"/>
            <a:ext cx="4572000" cy="9335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14_2160000000045</a:t>
            </a: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15.1_2160000000045</a:t>
            </a:r>
          </a:p>
        </p:txBody>
      </p:sp>
      <p:sp>
        <p:nvSpPr>
          <p:cNvPr id="3" name="Овал 2"/>
          <p:cNvSpPr/>
          <p:nvPr/>
        </p:nvSpPr>
        <p:spPr>
          <a:xfrm>
            <a:off x="1331639" y="2368274"/>
            <a:ext cx="3708413" cy="12583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35321" y="652086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1331982"/>
            <a:ext cx="360040" cy="22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038" y="0"/>
            <a:ext cx="3096965" cy="1130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Форма </a:t>
            </a:r>
          </a:p>
          <a:p>
            <a:pPr eaLnBrk="1" hangingPunct="1"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ИКТ-5.1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24966"/>
            <a:ext cx="5769079" cy="6882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450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389089" y="102316"/>
            <a:ext cx="8748463" cy="119586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Особенности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проведения экзамена </a:t>
            </a:r>
          </a:p>
          <a:p>
            <a:pPr algn="ctr"/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по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</a:rPr>
              <a:t>химии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3040" y="2810510"/>
            <a:ext cx="8281035" cy="758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95250" indent="12700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КИМ ОГЭ по химии содержит задание 24, предусматривающее выполнение химического эксперимента.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3040" y="3789045"/>
            <a:ext cx="8305165" cy="758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95250" indent="12700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Комплекты лабораторного оборудования и реактивов формируются заблаговременно.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01930" y="4741545"/>
            <a:ext cx="8289290" cy="758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95250" indent="12700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Во время проведения экзамена в аудитории присутствует специалист по проведению инструктажа и обеспечению лабораторных работ.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01930" y="5733415"/>
            <a:ext cx="8272145" cy="758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95250" indent="-3175" algn="l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За ходом проведения химического эксперимента  наблюдают </a:t>
            </a:r>
            <a:r>
              <a:rPr lang="ru-RU" sz="2000" b="1" dirty="0" smtClean="0">
                <a:solidFill>
                  <a:srgbClr val="C00000"/>
                </a:solidFill>
              </a:rPr>
              <a:t>2 эксперта,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которые оценивают его выполнение.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02565" y="1484630"/>
            <a:ext cx="828802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rgbClr val="002060"/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95250" indent="12700" algn="just">
              <a:buClr>
                <a:schemeClr val="accent6">
                  <a:lumMod val="75000"/>
                </a:schemeClr>
              </a:buClr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Экзаменационная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работа по химии проводится в кабинетах химии. При необходимости  можно использовать другие кабинеты, отвечающие требованиям СанПиН к кабинетам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химии.               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6" descr="https://voday.ru/wp-content/uploads/2017/03/chemistry-306977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2693873"/>
            <a:ext cx="1187046" cy="1472234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7898420" y="241938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40"/>
            <a:ext cx="4305300" cy="6057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04850"/>
            <a:ext cx="4333875" cy="615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38742"/>
            <a:ext cx="4248472" cy="5876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 descr="химия_перечен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71879" y="3501008"/>
            <a:ext cx="6872121" cy="26783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4840166"/>
            <a:ext cx="1944216" cy="893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4293096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389089" y="548680"/>
            <a:ext cx="8748463" cy="119586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sz="26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7652" y="3861048"/>
            <a:ext cx="8314828" cy="1171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 Заполняется участником экзамена</a:t>
            </a: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  Передается специалисту по проведению инструктажа и обеспечению лабораторных работ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 descr="химия_перечен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8136904" cy="26783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5940152" y="1340768"/>
            <a:ext cx="2952328" cy="2376264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2348880"/>
            <a:ext cx="244827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744541"/>
            <a:ext cx="1224136" cy="24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78120" y="190930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389089" y="548680"/>
            <a:ext cx="8748463" cy="119586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sz="26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2348880"/>
            <a:ext cx="244827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744541"/>
            <a:ext cx="1224136" cy="24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78120" y="190930"/>
            <a:ext cx="929168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ОГЭ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53"/>
            <a:ext cx="4932040" cy="67018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6" descr="https://voday.ru/wp-content/uploads/2017/03/chemistry-306977_960_7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1144" y="5107640"/>
            <a:ext cx="1296144" cy="1607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0503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389089" y="548680"/>
            <a:ext cx="8748463" cy="1195861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sz="26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" y="-24230"/>
            <a:ext cx="4625088" cy="6669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167" y="1484783"/>
            <a:ext cx="4633478" cy="52320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63310" y="4100826"/>
            <a:ext cx="2232504" cy="15604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2592288" cy="216024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594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Text Box 3"/>
          <p:cNvSpPr txBox="1">
            <a:spLocks noChangeArrowheads="1"/>
          </p:cNvSpPr>
          <p:nvPr/>
        </p:nvSpPr>
        <p:spPr bwMode="auto">
          <a:xfrm>
            <a:off x="1037311" y="99589"/>
            <a:ext cx="6693021" cy="648072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Особенности КИМ по русскому языку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6707854" y="848937"/>
            <a:ext cx="2046288" cy="57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cs typeface="+mn-cs"/>
              </a:rPr>
              <a:t>Изложение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822241" y="807574"/>
            <a:ext cx="2046288" cy="57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cs typeface="+mn-cs"/>
              </a:rPr>
              <a:t>Сочинение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1259632" y="6281738"/>
            <a:ext cx="6768753" cy="576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00B050"/>
                </a:solidFill>
              </a:rPr>
              <a:t>Диктант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аутизм, 700-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ые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номера</a:t>
            </a: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307378" y="4386757"/>
            <a:ext cx="2969045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cs typeface="+mn-cs"/>
              </a:rPr>
              <a:t>К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  </a:t>
            </a:r>
            <a:r>
              <a:rPr lang="ru-RU" sz="2800" b="1" dirty="0" smtClean="0">
                <a:solidFill>
                  <a:srgbClr val="C00000"/>
                </a:solidFill>
                <a:cs typeface="+mn-cs"/>
              </a:rPr>
              <a:t>200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-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ые номера</a:t>
            </a:r>
          </a:p>
        </p:txBody>
      </p:sp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356568" y="1556791"/>
            <a:ext cx="3006203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А   100-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ые номера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56728" y="1556792"/>
            <a:ext cx="2892251" cy="5762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А 400-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ые номера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89797" y="4386757"/>
            <a:ext cx="2883867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cs typeface="+mn-cs"/>
              </a:rPr>
              <a:t>К  500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-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ые номера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39960" y="3352539"/>
            <a:ext cx="3006203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С   300-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ые номера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096694" y="3342560"/>
            <a:ext cx="2892251" cy="576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С 600-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ые номера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1056067" y="4938820"/>
            <a:ext cx="7344816" cy="11521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ЗПР,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тяжелые нарушения речи,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глухие, позднооглохшие, слабослышащие</a:t>
            </a:r>
          </a:p>
        </p:txBody>
      </p:sp>
      <p:sp>
        <p:nvSpPr>
          <p:cNvPr id="16" name="Овал 15"/>
          <p:cNvSpPr/>
          <p:nvPr/>
        </p:nvSpPr>
        <p:spPr>
          <a:xfrm>
            <a:off x="1037312" y="2133085"/>
            <a:ext cx="7416824" cy="11521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Участники без ОВЗ,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 нарушениями ОДА, </a:t>
            </a:r>
          </a:p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участники ГВЭ (диабет, онкология и др.)</a:t>
            </a:r>
          </a:p>
          <a:p>
            <a:pPr algn="ctr">
              <a:defRPr/>
            </a:pPr>
            <a:endParaRPr lang="ru-RU" sz="20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496227" y="3801225"/>
            <a:ext cx="4464496" cy="5040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Слепые, слабовидящие</a:t>
            </a:r>
          </a:p>
          <a:p>
            <a:pPr algn="ctr">
              <a:defRPr/>
            </a:pPr>
            <a:endParaRPr lang="ru-RU" sz="20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819861" y="91516"/>
            <a:ext cx="1169084" cy="679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ГВЭ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1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Тема11</Template>
  <TotalTime>419</TotalTime>
  <Words>4034</Words>
  <Application>Microsoft Office PowerPoint</Application>
  <PresentationFormat>Экран (4:3)</PresentationFormat>
  <Paragraphs>878</Paragraphs>
  <Slides>119</Slides>
  <Notes>112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119</vt:i4>
      </vt:variant>
    </vt:vector>
  </HeadingPairs>
  <TitlesOfParts>
    <vt:vector size="120" baseType="lpstr">
      <vt:lpstr>Тема11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Платон</dc:creator>
  <cp:lastModifiedBy>СмирноваМВ</cp:lastModifiedBy>
  <cp:revision>1456</cp:revision>
  <cp:lastPrinted>2019-04-15T08:03:00Z</cp:lastPrinted>
  <dcterms:created xsi:type="dcterms:W3CDTF">2113-01-01T00:00:00Z</dcterms:created>
  <dcterms:modified xsi:type="dcterms:W3CDTF">2022-04-11T10:46:40Z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A9E4438975F04C86A6D934A3B51FB774</vt:lpwstr>
  </property>
  <property fmtid="{D5CDD505-2E9C-101B-9397-08002B2CF9AE}" pid="4" name="KSOProductBuildVer">
    <vt:lpwstr>1049-11.2.0.10351</vt:lpwstr>
  </property>
</Properties>
</file>