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Default Extension="wdp" ContentType="image/vnd.ms-photo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  <p:sldMasterId id="2147483695" r:id="rId2"/>
  </p:sldMasterIdLst>
  <p:notesMasterIdLst>
    <p:notesMasterId r:id="rId124"/>
  </p:notesMasterIdLst>
  <p:sldIdLst>
    <p:sldId id="257" r:id="rId3"/>
    <p:sldId id="299" r:id="rId4"/>
    <p:sldId id="504" r:id="rId5"/>
    <p:sldId id="574" r:id="rId6"/>
    <p:sldId id="304" r:id="rId7"/>
    <p:sldId id="503" r:id="rId8"/>
    <p:sldId id="258" r:id="rId9"/>
    <p:sldId id="259" r:id="rId10"/>
    <p:sldId id="260" r:id="rId11"/>
    <p:sldId id="518" r:id="rId12"/>
    <p:sldId id="508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309" r:id="rId21"/>
    <p:sldId id="271" r:id="rId22"/>
    <p:sldId id="300" r:id="rId23"/>
    <p:sldId id="519" r:id="rId24"/>
    <p:sldId id="273" r:id="rId25"/>
    <p:sldId id="509" r:id="rId26"/>
    <p:sldId id="521" r:id="rId27"/>
    <p:sldId id="522" r:id="rId28"/>
    <p:sldId id="523" r:id="rId29"/>
    <p:sldId id="407" r:id="rId30"/>
    <p:sldId id="512" r:id="rId31"/>
    <p:sldId id="513" r:id="rId32"/>
    <p:sldId id="524" r:id="rId33"/>
    <p:sldId id="525" r:id="rId34"/>
    <p:sldId id="408" r:id="rId35"/>
    <p:sldId id="534" r:id="rId36"/>
    <p:sldId id="409" r:id="rId37"/>
    <p:sldId id="410" r:id="rId38"/>
    <p:sldId id="526" r:id="rId39"/>
    <p:sldId id="527" r:id="rId40"/>
    <p:sldId id="528" r:id="rId41"/>
    <p:sldId id="529" r:id="rId42"/>
    <p:sldId id="530" r:id="rId43"/>
    <p:sldId id="281" r:id="rId44"/>
    <p:sldId id="532" r:id="rId45"/>
    <p:sldId id="580" r:id="rId46"/>
    <p:sldId id="282" r:id="rId47"/>
    <p:sldId id="283" r:id="rId48"/>
    <p:sldId id="536" r:id="rId49"/>
    <p:sldId id="583" r:id="rId50"/>
    <p:sldId id="475" r:id="rId51"/>
    <p:sldId id="535" r:id="rId52"/>
    <p:sldId id="578" r:id="rId53"/>
    <p:sldId id="579" r:id="rId54"/>
    <p:sldId id="286" r:id="rId55"/>
    <p:sldId id="287" r:id="rId56"/>
    <p:sldId id="288" r:id="rId57"/>
    <p:sldId id="289" r:id="rId58"/>
    <p:sldId id="584" r:id="rId59"/>
    <p:sldId id="585" r:id="rId60"/>
    <p:sldId id="582" r:id="rId61"/>
    <p:sldId id="581" r:id="rId62"/>
    <p:sldId id="290" r:id="rId63"/>
    <p:sldId id="573" r:id="rId64"/>
    <p:sldId id="434" r:id="rId65"/>
    <p:sldId id="537" r:id="rId66"/>
    <p:sldId id="538" r:id="rId67"/>
    <p:sldId id="539" r:id="rId68"/>
    <p:sldId id="540" r:id="rId69"/>
    <p:sldId id="541" r:id="rId70"/>
    <p:sldId id="542" r:id="rId71"/>
    <p:sldId id="543" r:id="rId72"/>
    <p:sldId id="544" r:id="rId73"/>
    <p:sldId id="292" r:id="rId74"/>
    <p:sldId id="545" r:id="rId75"/>
    <p:sldId id="546" r:id="rId76"/>
    <p:sldId id="547" r:id="rId77"/>
    <p:sldId id="548" r:id="rId78"/>
    <p:sldId id="575" r:id="rId79"/>
    <p:sldId id="576" r:id="rId80"/>
    <p:sldId id="549" r:id="rId81"/>
    <p:sldId id="550" r:id="rId82"/>
    <p:sldId id="551" r:id="rId83"/>
    <p:sldId id="552" r:id="rId84"/>
    <p:sldId id="553" r:id="rId85"/>
    <p:sldId id="554" r:id="rId86"/>
    <p:sldId id="555" r:id="rId87"/>
    <p:sldId id="556" r:id="rId88"/>
    <p:sldId id="557" r:id="rId89"/>
    <p:sldId id="558" r:id="rId90"/>
    <p:sldId id="559" r:id="rId91"/>
    <p:sldId id="560" r:id="rId92"/>
    <p:sldId id="561" r:id="rId93"/>
    <p:sldId id="562" r:id="rId94"/>
    <p:sldId id="563" r:id="rId95"/>
    <p:sldId id="564" r:id="rId96"/>
    <p:sldId id="565" r:id="rId97"/>
    <p:sldId id="566" r:id="rId98"/>
    <p:sldId id="494" r:id="rId99"/>
    <p:sldId id="495" r:id="rId100"/>
    <p:sldId id="577" r:id="rId101"/>
    <p:sldId id="496" r:id="rId102"/>
    <p:sldId id="567" r:id="rId103"/>
    <p:sldId id="342" r:id="rId104"/>
    <p:sldId id="569" r:id="rId105"/>
    <p:sldId id="350" r:id="rId106"/>
    <p:sldId id="351" r:id="rId107"/>
    <p:sldId id="570" r:id="rId108"/>
    <p:sldId id="361" r:id="rId109"/>
    <p:sldId id="362" r:id="rId110"/>
    <p:sldId id="363" r:id="rId111"/>
    <p:sldId id="364" r:id="rId112"/>
    <p:sldId id="571" r:id="rId113"/>
    <p:sldId id="365" r:id="rId114"/>
    <p:sldId id="366" r:id="rId115"/>
    <p:sldId id="367" r:id="rId116"/>
    <p:sldId id="368" r:id="rId117"/>
    <p:sldId id="572" r:id="rId118"/>
    <p:sldId id="381" r:id="rId119"/>
    <p:sldId id="401" r:id="rId120"/>
    <p:sldId id="435" r:id="rId121"/>
    <p:sldId id="471" r:id="rId122"/>
    <p:sldId id="502" r:id="rId123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90759"/>
    <a:srgbClr val="10065A"/>
  </p:clrMru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-159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tableStyles" Target="tableStyle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2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73242-1933-47F1-A8BE-839772759B83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AFAA93-9B8A-4763-B0CF-E0349EAF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2FDCCD2-F56F-4D9C-98D2-EDFBA1A58811}" type="slidenum">
              <a:rPr lang="ru-RU" sz="1200">
                <a:latin typeface="Arial" charset="0"/>
              </a:rPr>
              <a:pPr algn="r"/>
              <a:t>57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7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7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7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bg>
      <p:bgPr>
        <a:solidFill>
          <a:srgbClr val="F55D4B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;p2"/>
          <p:cNvGrpSpPr/>
          <p:nvPr/>
        </p:nvGrpSpPr>
        <p:grpSpPr>
          <a:xfrm>
            <a:off x="-7997" y="-6006"/>
            <a:ext cx="9159994" cy="6870012"/>
            <a:chOff x="328725" y="2891150"/>
            <a:chExt cx="3447625" cy="2585725"/>
          </a:xfrm>
        </p:grpSpPr>
        <p:sp>
          <p:nvSpPr>
            <p:cNvPr id="10" name="Google Shape;10;p2"/>
            <p:cNvSpPr/>
            <p:nvPr/>
          </p:nvSpPr>
          <p:spPr>
            <a:xfrm>
              <a:off x="1720050" y="5007200"/>
              <a:ext cx="58100" cy="55575"/>
            </a:xfrm>
            <a:custGeom>
              <a:avLst/>
              <a:gdLst/>
              <a:ahLst/>
              <a:cxnLst/>
              <a:rect l="0" t="0" r="0" b="0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28725" y="4577925"/>
              <a:ext cx="118700" cy="33700"/>
            </a:xfrm>
            <a:custGeom>
              <a:avLst/>
              <a:gdLst/>
              <a:ahLst/>
              <a:cxnLst/>
              <a:rect l="0" t="0" r="0" b="0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679650" y="4953325"/>
              <a:ext cx="58100" cy="57250"/>
            </a:xfrm>
            <a:custGeom>
              <a:avLst/>
              <a:gdLst/>
              <a:ahLst/>
              <a:cxnLst/>
              <a:rect l="0" t="0" r="0" b="0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725" y="4540050"/>
              <a:ext cx="117000" cy="36225"/>
            </a:xfrm>
            <a:custGeom>
              <a:avLst/>
              <a:gdLst/>
              <a:ahLst/>
              <a:cxnLst/>
              <a:rect l="0" t="0" r="0" b="0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28725" y="4469350"/>
              <a:ext cx="96800" cy="23600"/>
            </a:xfrm>
            <a:custGeom>
              <a:avLst/>
              <a:gdLst/>
              <a:ahLst/>
              <a:cxnLst/>
              <a:rect l="0" t="0" r="0" b="0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8725" y="4488700"/>
              <a:ext cx="98500" cy="32025"/>
            </a:xfrm>
            <a:custGeom>
              <a:avLst/>
              <a:gdLst/>
              <a:ahLst/>
              <a:cxnLst/>
              <a:rect l="0" t="0" r="0" b="0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18200" y="5157850"/>
              <a:ext cx="15175" cy="14350"/>
            </a:xfrm>
            <a:custGeom>
              <a:avLst/>
              <a:gdLst/>
              <a:ahLst/>
              <a:cxnLst/>
              <a:rect l="0" t="0" r="0" b="0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741075" y="5063575"/>
              <a:ext cx="55600" cy="57275"/>
            </a:xfrm>
            <a:custGeom>
              <a:avLst/>
              <a:gdLst/>
              <a:ahLst/>
              <a:cxnLst/>
              <a:rect l="0" t="0" r="0" b="0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78800" y="5072850"/>
              <a:ext cx="59775" cy="56425"/>
            </a:xfrm>
            <a:custGeom>
              <a:avLst/>
              <a:gdLst/>
              <a:ahLst/>
              <a:cxnLst/>
              <a:rect l="0" t="0" r="0" b="0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59450" y="5014775"/>
              <a:ext cx="58100" cy="63150"/>
            </a:xfrm>
            <a:custGeom>
              <a:avLst/>
              <a:gdLst/>
              <a:ahLst/>
              <a:cxnLst/>
              <a:rect l="0" t="0" r="0" b="0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28725" y="4637675"/>
              <a:ext cx="140575" cy="37075"/>
            </a:xfrm>
            <a:custGeom>
              <a:avLst/>
              <a:gdLst/>
              <a:ahLst/>
              <a:cxnLst/>
              <a:rect l="0" t="0" r="0" b="0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83700" y="5002975"/>
              <a:ext cx="12650" cy="16875"/>
            </a:xfrm>
            <a:custGeom>
              <a:avLst/>
              <a:gdLst/>
              <a:ahLst/>
              <a:cxnLst/>
              <a:rect l="0" t="0" r="0" b="0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558450" y="4970150"/>
              <a:ext cx="57250" cy="63150"/>
            </a:xfrm>
            <a:custGeom>
              <a:avLst/>
              <a:gdLst/>
              <a:ahLst/>
              <a:cxnLst/>
              <a:rect l="0" t="0" r="0" b="0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318550" y="5127550"/>
              <a:ext cx="52225" cy="57275"/>
            </a:xfrm>
            <a:custGeom>
              <a:avLst/>
              <a:gdLst/>
              <a:ahLst/>
              <a:cxnLst/>
              <a:rect l="0" t="0" r="0" b="0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28725" y="4609075"/>
              <a:ext cx="85025" cy="26100"/>
            </a:xfrm>
            <a:custGeom>
              <a:avLst/>
              <a:gdLst/>
              <a:ahLst/>
              <a:cxnLst/>
              <a:rect l="0" t="0" r="0" b="0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8725" y="4657050"/>
              <a:ext cx="143950" cy="35375"/>
            </a:xfrm>
            <a:custGeom>
              <a:avLst/>
              <a:gdLst/>
              <a:ahLst/>
              <a:cxnLst/>
              <a:rect l="0" t="0" r="0" b="0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955775" y="4552675"/>
              <a:ext cx="143950" cy="126275"/>
            </a:xfrm>
            <a:custGeom>
              <a:avLst/>
              <a:gdLst/>
              <a:ahLst/>
              <a:cxnLst/>
              <a:rect l="0" t="0" r="0" b="0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28725" y="4675575"/>
              <a:ext cx="141425" cy="38725"/>
            </a:xfrm>
            <a:custGeom>
              <a:avLst/>
              <a:gdLst/>
              <a:ahLst/>
              <a:cxnLst/>
              <a:rect l="0" t="0" r="0" b="0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320225" y="5209200"/>
              <a:ext cx="16875" cy="13500"/>
            </a:xfrm>
            <a:custGeom>
              <a:avLst/>
              <a:gdLst/>
              <a:ahLst/>
              <a:cxnLst/>
              <a:rect l="0" t="0" r="0" b="0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28725" y="4393600"/>
              <a:ext cx="81650" cy="27800"/>
            </a:xfrm>
            <a:custGeom>
              <a:avLst/>
              <a:gdLst/>
              <a:ahLst/>
              <a:cxnLst/>
              <a:rect l="0" t="0" r="0" b="0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261325" y="5218450"/>
              <a:ext cx="13475" cy="13500"/>
            </a:xfrm>
            <a:custGeom>
              <a:avLst/>
              <a:gdLst/>
              <a:ahLst/>
              <a:cxnLst/>
              <a:rect l="0" t="0" r="0" b="0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28725" y="4558575"/>
              <a:ext cx="122050" cy="35375"/>
            </a:xfrm>
            <a:custGeom>
              <a:avLst/>
              <a:gdLst/>
              <a:ahLst/>
              <a:cxnLst/>
              <a:rect l="0" t="0" r="0" b="0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98350" y="5189850"/>
              <a:ext cx="59800" cy="55575"/>
            </a:xfrm>
            <a:custGeom>
              <a:avLst/>
              <a:gdLst/>
              <a:ahLst/>
              <a:cxnLst/>
              <a:rect l="0" t="0" r="0" b="0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41950" y="5199100"/>
              <a:ext cx="54750" cy="55575"/>
            </a:xfrm>
            <a:custGeom>
              <a:avLst/>
              <a:gdLst/>
              <a:ahLst/>
              <a:cxnLst/>
              <a:rect l="0" t="0" r="0" b="0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238600" y="5205825"/>
              <a:ext cx="11800" cy="50525"/>
            </a:xfrm>
            <a:custGeom>
              <a:avLst/>
              <a:gdLst/>
              <a:ahLst/>
              <a:cxnLst/>
              <a:rect l="0" t="0" r="0" b="0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279825" y="5156175"/>
              <a:ext cx="16025" cy="23600"/>
            </a:xfrm>
            <a:custGeom>
              <a:avLst/>
              <a:gdLst/>
              <a:ahLst/>
              <a:cxnLst/>
              <a:rect l="0" t="0" r="0" b="0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57100" y="5134300"/>
              <a:ext cx="58950" cy="58925"/>
            </a:xfrm>
            <a:custGeom>
              <a:avLst/>
              <a:gdLst/>
              <a:ahLst/>
              <a:cxnLst/>
              <a:rect l="0" t="0" r="0" b="0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010500" y="2891150"/>
              <a:ext cx="2237250" cy="272750"/>
            </a:xfrm>
            <a:custGeom>
              <a:avLst/>
              <a:gdLst/>
              <a:ahLst/>
              <a:cxnLst/>
              <a:rect l="0" t="0" r="0" b="0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28725" y="4410425"/>
              <a:ext cx="81650" cy="25275"/>
            </a:xfrm>
            <a:custGeom>
              <a:avLst/>
              <a:gdLst/>
              <a:ahLst/>
              <a:cxnLst/>
              <a:rect l="0" t="0" r="0" b="0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28725" y="4446625"/>
              <a:ext cx="90075" cy="27800"/>
            </a:xfrm>
            <a:custGeom>
              <a:avLst/>
              <a:gdLst/>
              <a:ahLst/>
              <a:cxnLst/>
              <a:rect l="0" t="0" r="0" b="0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28725" y="4515650"/>
              <a:ext cx="53875" cy="20225"/>
            </a:xfrm>
            <a:custGeom>
              <a:avLst/>
              <a:gdLst/>
              <a:ahLst/>
              <a:cxnLst/>
              <a:rect l="0" t="0" r="0" b="0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80150" y="5161225"/>
              <a:ext cx="58950" cy="58100"/>
            </a:xfrm>
            <a:custGeom>
              <a:avLst/>
              <a:gdLst/>
              <a:ahLst/>
              <a:cxnLst/>
              <a:rect l="0" t="0" r="0" b="0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599675" y="5145225"/>
              <a:ext cx="59800" cy="54750"/>
            </a:xfrm>
            <a:custGeom>
              <a:avLst/>
              <a:gdLst/>
              <a:ahLst/>
              <a:cxnLst/>
              <a:rect l="0" t="0" r="0" b="0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358950" y="5178900"/>
              <a:ext cx="57275" cy="63150"/>
            </a:xfrm>
            <a:custGeom>
              <a:avLst/>
              <a:gdLst/>
              <a:ahLst/>
              <a:cxnLst/>
              <a:rect l="0" t="0" r="0" b="0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28725" y="4427250"/>
              <a:ext cx="93450" cy="34550"/>
            </a:xfrm>
            <a:custGeom>
              <a:avLst/>
              <a:gdLst/>
              <a:ahLst/>
              <a:cxnLst/>
              <a:rect l="0" t="0" r="0" b="0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379150" y="5199100"/>
              <a:ext cx="16025" cy="19375"/>
            </a:xfrm>
            <a:custGeom>
              <a:avLst/>
              <a:gdLst/>
              <a:ahLst/>
              <a:cxnLst/>
              <a:rect l="0" t="0" r="0" b="0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8200" y="4963425"/>
              <a:ext cx="58100" cy="54725"/>
            </a:xfrm>
            <a:custGeom>
              <a:avLst/>
              <a:gdLst/>
              <a:ahLst/>
              <a:cxnLst/>
              <a:rect l="0" t="0" r="0" b="0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077825" y="5125025"/>
              <a:ext cx="18550" cy="21075"/>
            </a:xfrm>
            <a:custGeom>
              <a:avLst/>
              <a:gdLst/>
              <a:ahLst/>
              <a:cxnLst/>
              <a:rect l="0" t="0" r="0" b="0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853825" y="4795925"/>
              <a:ext cx="42100" cy="569025"/>
            </a:xfrm>
            <a:custGeom>
              <a:avLst/>
              <a:gdLst/>
              <a:ahLst/>
              <a:cxnLst/>
              <a:rect l="0" t="0" r="0" b="0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628175" y="4015675"/>
              <a:ext cx="10125" cy="12650"/>
            </a:xfrm>
            <a:custGeom>
              <a:avLst/>
              <a:gdLst/>
              <a:ahLst/>
              <a:cxnLst/>
              <a:rect l="0" t="0" r="0" b="0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049200" y="5284950"/>
              <a:ext cx="58950" cy="70725"/>
            </a:xfrm>
            <a:custGeom>
              <a:avLst/>
              <a:gdLst/>
              <a:ahLst/>
              <a:cxnLst/>
              <a:rect l="0" t="0" r="0" b="0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599550" y="4372550"/>
              <a:ext cx="38750" cy="44625"/>
            </a:xfrm>
            <a:custGeom>
              <a:avLst/>
              <a:gdLst/>
              <a:ahLst/>
              <a:cxnLst/>
              <a:rect l="0" t="0" r="0" b="0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076150" y="5162900"/>
              <a:ext cx="59775" cy="56425"/>
            </a:xfrm>
            <a:custGeom>
              <a:avLst/>
              <a:gdLst/>
              <a:ahLst/>
              <a:cxnLst/>
              <a:rect l="0" t="0" r="0" b="0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762075" y="4700825"/>
              <a:ext cx="125425" cy="712925"/>
            </a:xfrm>
            <a:custGeom>
              <a:avLst/>
              <a:gdLst/>
              <a:ahLst/>
              <a:cxnLst/>
              <a:rect l="0" t="0" r="0" b="0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056775" y="5104825"/>
              <a:ext cx="57275" cy="63150"/>
            </a:xfrm>
            <a:custGeom>
              <a:avLst/>
              <a:gdLst/>
              <a:ahLst/>
              <a:cxnLst/>
              <a:rect l="0" t="0" r="0" b="0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645850" y="4022400"/>
              <a:ext cx="40425" cy="10125"/>
            </a:xfrm>
            <a:custGeom>
              <a:avLst/>
              <a:gdLst/>
              <a:ahLst/>
              <a:cxnLst/>
              <a:rect l="0" t="0" r="0" b="0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509500" y="3976950"/>
              <a:ext cx="259275" cy="457900"/>
            </a:xfrm>
            <a:custGeom>
              <a:avLst/>
              <a:gdLst/>
              <a:ahLst/>
              <a:cxnLst/>
              <a:rect l="0" t="0" r="0" b="0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25150" y="2891150"/>
              <a:ext cx="2679175" cy="790400"/>
            </a:xfrm>
            <a:custGeom>
              <a:avLst/>
              <a:gdLst/>
              <a:ahLst/>
              <a:cxnLst/>
              <a:rect l="0" t="0" r="0" b="0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5175" y="4197475"/>
              <a:ext cx="269375" cy="75775"/>
            </a:xfrm>
            <a:custGeom>
              <a:avLst/>
              <a:gdLst/>
              <a:ahLst/>
              <a:cxnLst/>
              <a:rect l="0" t="0" r="0" b="0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33575" y="4522375"/>
              <a:ext cx="19375" cy="10125"/>
            </a:xfrm>
            <a:custGeom>
              <a:avLst/>
              <a:gdLst/>
              <a:ahLst/>
              <a:cxnLst/>
              <a:rect l="0" t="0" r="0" b="0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440600" y="4990350"/>
              <a:ext cx="55575" cy="55575"/>
            </a:xfrm>
            <a:custGeom>
              <a:avLst/>
              <a:gdLst/>
              <a:ahLst/>
              <a:cxnLst/>
              <a:rect l="0" t="0" r="0" b="0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530550" y="4035875"/>
              <a:ext cx="219700" cy="344275"/>
            </a:xfrm>
            <a:custGeom>
              <a:avLst/>
              <a:gdLst/>
              <a:ahLst/>
              <a:cxnLst/>
              <a:rect l="0" t="0" r="0" b="0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88600" y="5295900"/>
              <a:ext cx="60625" cy="64000"/>
            </a:xfrm>
            <a:custGeom>
              <a:avLst/>
              <a:gdLst/>
              <a:ahLst/>
              <a:cxnLst/>
              <a:rect l="0" t="0" r="0" b="0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00550" y="4580450"/>
              <a:ext cx="24425" cy="9275"/>
            </a:xfrm>
            <a:custGeom>
              <a:avLst/>
              <a:gdLst/>
              <a:ahLst/>
              <a:cxnLst/>
              <a:rect l="0" t="0" r="0" b="0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38050" y="4972675"/>
              <a:ext cx="222225" cy="368700"/>
            </a:xfrm>
            <a:custGeom>
              <a:avLst/>
              <a:gdLst/>
              <a:ahLst/>
              <a:cxnLst/>
              <a:rect l="0" t="0" r="0" b="0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257100" y="5015600"/>
              <a:ext cx="57275" cy="62325"/>
            </a:xfrm>
            <a:custGeom>
              <a:avLst/>
              <a:gdLst/>
              <a:ahLst/>
              <a:cxnLst/>
              <a:rect l="0" t="0" r="0" b="0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30375" y="2891150"/>
              <a:ext cx="183500" cy="267700"/>
            </a:xfrm>
            <a:custGeom>
              <a:avLst/>
              <a:gdLst/>
              <a:ahLst/>
              <a:cxnLst/>
              <a:rect l="0" t="0" r="0" b="0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316875" y="5008025"/>
              <a:ext cx="58100" cy="55575"/>
            </a:xfrm>
            <a:custGeom>
              <a:avLst/>
              <a:gdLst/>
              <a:ahLst/>
              <a:cxnLst/>
              <a:rect l="0" t="0" r="0" b="0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138425" y="5119150"/>
              <a:ext cx="19400" cy="16000"/>
            </a:xfrm>
            <a:custGeom>
              <a:avLst/>
              <a:gdLst/>
              <a:ahLst/>
              <a:cxnLst/>
              <a:rect l="0" t="0" r="0" b="0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384075" y="4763100"/>
              <a:ext cx="22775" cy="22750"/>
            </a:xfrm>
            <a:custGeom>
              <a:avLst/>
              <a:gdLst/>
              <a:ahLst/>
              <a:cxnLst/>
              <a:rect l="0" t="0" r="0" b="0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378325" y="4997925"/>
              <a:ext cx="58100" cy="57275"/>
            </a:xfrm>
            <a:custGeom>
              <a:avLst/>
              <a:gdLst/>
              <a:ahLst/>
              <a:cxnLst/>
              <a:rect l="0" t="0" r="0" b="0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402725" y="5029925"/>
              <a:ext cx="10125" cy="15175"/>
            </a:xfrm>
            <a:custGeom>
              <a:avLst/>
              <a:gdLst/>
              <a:ahLst/>
              <a:cxnLst/>
              <a:rect l="0" t="0" r="0" b="0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28725" y="4115825"/>
              <a:ext cx="825725" cy="756725"/>
            </a:xfrm>
            <a:custGeom>
              <a:avLst/>
              <a:gdLst/>
              <a:ahLst/>
              <a:cxnLst/>
              <a:rect l="0" t="0" r="0" b="0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342950" y="5039175"/>
              <a:ext cx="12675" cy="15175"/>
            </a:xfrm>
            <a:custGeom>
              <a:avLst/>
              <a:gdLst/>
              <a:ahLst/>
              <a:cxnLst/>
              <a:rect l="0" t="0" r="0" b="0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17375" y="5097250"/>
              <a:ext cx="58125" cy="55575"/>
            </a:xfrm>
            <a:custGeom>
              <a:avLst/>
              <a:gdLst/>
              <a:ahLst/>
              <a:cxnLst/>
              <a:rect l="0" t="0" r="0" b="0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28725" y="4697450"/>
              <a:ext cx="135525" cy="41275"/>
            </a:xfrm>
            <a:custGeom>
              <a:avLst/>
              <a:gdLst/>
              <a:ahLst/>
              <a:cxnLst/>
              <a:rect l="0" t="0" r="0" b="0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661000" y="4008100"/>
              <a:ext cx="7600" cy="7600"/>
            </a:xfrm>
            <a:custGeom>
              <a:avLst/>
              <a:gdLst/>
              <a:ahLst/>
              <a:cxnLst/>
              <a:rect l="0" t="0" r="0" b="0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890000" y="4783300"/>
              <a:ext cx="886350" cy="58950"/>
            </a:xfrm>
            <a:custGeom>
              <a:avLst/>
              <a:gdLst/>
              <a:ahLst/>
              <a:cxnLst/>
              <a:rect l="0" t="0" r="0" b="0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885800" y="4699125"/>
              <a:ext cx="890550" cy="64000"/>
            </a:xfrm>
            <a:custGeom>
              <a:avLst/>
              <a:gdLst/>
              <a:ahLst/>
              <a:cxnLst/>
              <a:rect l="0" t="0" r="0" b="0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352100" y="4769000"/>
              <a:ext cx="11800" cy="11800"/>
            </a:xfrm>
            <a:custGeom>
              <a:avLst/>
              <a:gdLst/>
              <a:ahLst/>
              <a:cxnLst/>
              <a:rect l="0" t="0" r="0" b="0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281525" y="504675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139275" y="5035800"/>
              <a:ext cx="55575" cy="54750"/>
            </a:xfrm>
            <a:custGeom>
              <a:avLst/>
              <a:gdLst/>
              <a:ahLst/>
              <a:cxnLst/>
              <a:rect l="0" t="0" r="0" b="0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81025" y="5147750"/>
              <a:ext cx="24450" cy="20225"/>
            </a:xfrm>
            <a:custGeom>
              <a:avLst/>
              <a:gdLst/>
              <a:ahLst/>
              <a:cxnLst/>
              <a:rect l="0" t="0" r="0" b="0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325275" y="4965950"/>
              <a:ext cx="60650" cy="42100"/>
            </a:xfrm>
            <a:custGeom>
              <a:avLst/>
              <a:gdLst/>
              <a:ahLst/>
              <a:cxnLst/>
              <a:rect l="0" t="0" r="0" b="0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385050" y="4957525"/>
              <a:ext cx="60625" cy="42125"/>
            </a:xfrm>
            <a:custGeom>
              <a:avLst/>
              <a:gdLst/>
              <a:ahLst/>
              <a:cxnLst/>
              <a:rect l="0" t="0" r="0" b="0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635025" y="4922175"/>
              <a:ext cx="57275" cy="37900"/>
            </a:xfrm>
            <a:custGeom>
              <a:avLst/>
              <a:gdLst/>
              <a:ahLst/>
              <a:cxnLst/>
              <a:rect l="0" t="0" r="0" b="0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453225" y="4947425"/>
              <a:ext cx="54725" cy="42125"/>
            </a:xfrm>
            <a:custGeom>
              <a:avLst/>
              <a:gdLst/>
              <a:ahLst/>
              <a:cxnLst/>
              <a:rect l="0" t="0" r="0" b="0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199025" y="4985300"/>
              <a:ext cx="61475" cy="39600"/>
            </a:xfrm>
            <a:custGeom>
              <a:avLst/>
              <a:gdLst/>
              <a:ahLst/>
              <a:cxnLst/>
              <a:rect l="0" t="0" r="0" b="0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573600" y="4930600"/>
              <a:ext cx="58925" cy="38750"/>
            </a:xfrm>
            <a:custGeom>
              <a:avLst/>
              <a:gdLst/>
              <a:ahLst/>
              <a:cxnLst/>
              <a:rect l="0" t="0" r="0" b="0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512150" y="4939850"/>
              <a:ext cx="58950" cy="38750"/>
            </a:xfrm>
            <a:custGeom>
              <a:avLst/>
              <a:gdLst/>
              <a:ahLst/>
              <a:cxnLst/>
              <a:rect l="0" t="0" r="0" b="0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012175" y="5015600"/>
              <a:ext cx="57250" cy="37900"/>
            </a:xfrm>
            <a:custGeom>
              <a:avLst/>
              <a:gdLst/>
              <a:ahLst/>
              <a:cxnLst/>
              <a:rect l="0" t="0" r="0" b="0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73625" y="5003825"/>
              <a:ext cx="61450" cy="40425"/>
            </a:xfrm>
            <a:custGeom>
              <a:avLst/>
              <a:gdLst/>
              <a:ahLst/>
              <a:cxnLst/>
              <a:rect l="0" t="0" r="0" b="0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015550" y="5053475"/>
              <a:ext cx="58100" cy="55600"/>
            </a:xfrm>
            <a:custGeom>
              <a:avLst/>
              <a:gdLst/>
              <a:ahLst/>
              <a:cxnLst/>
              <a:rect l="0" t="0" r="0" b="0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102225" y="5070325"/>
              <a:ext cx="16025" cy="19375"/>
            </a:xfrm>
            <a:custGeom>
              <a:avLst/>
              <a:gdLst/>
              <a:ahLst/>
              <a:cxnLst/>
              <a:rect l="0" t="0" r="0" b="0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135900" y="4995400"/>
              <a:ext cx="59800" cy="40425"/>
            </a:xfrm>
            <a:custGeom>
              <a:avLst/>
              <a:gdLst/>
              <a:ahLst/>
              <a:cxnLst/>
              <a:rect l="0" t="0" r="0" b="0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076975" y="5043375"/>
              <a:ext cx="58100" cy="57275"/>
            </a:xfrm>
            <a:custGeom>
              <a:avLst/>
              <a:gdLst/>
              <a:ahLst/>
              <a:cxnLst/>
              <a:rect l="0" t="0" r="0" b="0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219225" y="5053475"/>
              <a:ext cx="16875" cy="18550"/>
            </a:xfrm>
            <a:custGeom>
              <a:avLst/>
              <a:gdLst/>
              <a:ahLst/>
              <a:cxnLst/>
              <a:rect l="0" t="0" r="0" b="0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196500" y="5026550"/>
              <a:ext cx="58950" cy="55575"/>
            </a:xfrm>
            <a:custGeom>
              <a:avLst/>
              <a:gdLst/>
              <a:ahLst/>
              <a:cxnLst/>
              <a:rect l="0" t="0" r="0" b="0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262150" y="4976900"/>
              <a:ext cx="59800" cy="39575"/>
            </a:xfrm>
            <a:custGeom>
              <a:avLst/>
              <a:gdLst/>
              <a:ahLst/>
              <a:cxnLst/>
              <a:rect l="0" t="0" r="0" b="0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830300" y="5214250"/>
              <a:ext cx="10975" cy="16025"/>
            </a:xfrm>
            <a:custGeom>
              <a:avLst/>
              <a:gdLst/>
              <a:ahLst/>
              <a:cxnLst/>
              <a:rect l="0" t="0" r="0" b="0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807575" y="5213400"/>
              <a:ext cx="6775" cy="29500"/>
            </a:xfrm>
            <a:custGeom>
              <a:avLst/>
              <a:gdLst/>
              <a:ahLst/>
              <a:cxnLst/>
              <a:rect l="0" t="0" r="0" b="0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807575" y="5201625"/>
              <a:ext cx="58100" cy="38750"/>
            </a:xfrm>
            <a:custGeom>
              <a:avLst/>
              <a:gdLst/>
              <a:ahLst/>
              <a:cxnLst/>
              <a:rect l="0" t="0" r="0" b="0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763825" y="5194050"/>
              <a:ext cx="18525" cy="11800"/>
            </a:xfrm>
            <a:custGeom>
              <a:avLst/>
              <a:gdLst/>
              <a:ahLst/>
              <a:cxnLst/>
              <a:rect l="0" t="0" r="0" b="0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695625" y="4910400"/>
              <a:ext cx="62325" cy="41275"/>
            </a:xfrm>
            <a:custGeom>
              <a:avLst/>
              <a:gdLst/>
              <a:ahLst/>
              <a:cxnLst/>
              <a:rect l="0" t="0" r="0" b="0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744450" y="5182275"/>
              <a:ext cx="58100" cy="68200"/>
            </a:xfrm>
            <a:custGeom>
              <a:avLst/>
              <a:gdLst/>
              <a:ahLst/>
              <a:cxnLst/>
              <a:rect l="0" t="0" r="0" b="0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768875" y="5223500"/>
              <a:ext cx="17700" cy="11825"/>
            </a:xfrm>
            <a:custGeom>
              <a:avLst/>
              <a:gdLst/>
              <a:ahLst/>
              <a:cxnLst/>
              <a:rect l="0" t="0" r="0" b="0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88900" y="5216775"/>
              <a:ext cx="58100" cy="40425"/>
            </a:xfrm>
            <a:custGeom>
              <a:avLst/>
              <a:gdLst/>
              <a:ahLst/>
              <a:cxnLst/>
              <a:rect l="0" t="0" r="0" b="0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737725" y="4941550"/>
              <a:ext cx="90075" cy="58100"/>
            </a:xfrm>
            <a:custGeom>
              <a:avLst/>
              <a:gdLst/>
              <a:ahLst/>
              <a:cxnLst/>
              <a:rect l="0" t="0" r="0" b="0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789900" y="4970150"/>
              <a:ext cx="23600" cy="16025"/>
            </a:xfrm>
            <a:custGeom>
              <a:avLst/>
              <a:gdLst/>
              <a:ahLst/>
              <a:cxnLst/>
              <a:rect l="0" t="0" r="0" b="0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758750" y="4901975"/>
              <a:ext cx="58950" cy="41275"/>
            </a:xfrm>
            <a:custGeom>
              <a:avLst/>
              <a:gdLst/>
              <a:ahLst/>
              <a:cxnLst/>
              <a:rect l="0" t="0" r="0" b="0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04225" y="5028225"/>
              <a:ext cx="22750" cy="21075"/>
            </a:xfrm>
            <a:custGeom>
              <a:avLst/>
              <a:gdLst/>
              <a:ahLst/>
              <a:cxnLst/>
              <a:rect l="0" t="0" r="0" b="0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19200" y="5112400"/>
              <a:ext cx="133850" cy="72425"/>
            </a:xfrm>
            <a:custGeom>
              <a:avLst/>
              <a:gdLst/>
              <a:ahLst/>
              <a:cxnLst/>
              <a:rect l="0" t="0" r="0" b="0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778125" y="4997925"/>
              <a:ext cx="69875" cy="111975"/>
            </a:xfrm>
            <a:custGeom>
              <a:avLst/>
              <a:gdLst/>
              <a:ahLst/>
              <a:cxnLst/>
              <a:rect l="0" t="0" r="0" b="0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981025" y="5233600"/>
              <a:ext cx="74950" cy="60650"/>
            </a:xfrm>
            <a:custGeom>
              <a:avLst/>
              <a:gdLst/>
              <a:ahLst/>
              <a:cxnLst/>
              <a:rect l="0" t="0" r="0" b="0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837100" y="3663850"/>
              <a:ext cx="44625" cy="40425"/>
            </a:xfrm>
            <a:custGeom>
              <a:avLst/>
              <a:gdLst/>
              <a:ahLst/>
              <a:cxnLst/>
              <a:rect l="0" t="0" r="0" b="0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62350" y="3691625"/>
              <a:ext cx="13500" cy="13475"/>
            </a:xfrm>
            <a:custGeom>
              <a:avLst/>
              <a:gdLst/>
              <a:ahLst/>
              <a:cxnLst/>
              <a:rect l="0" t="0" r="0" b="0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950725" y="5023175"/>
              <a:ext cx="58950" cy="38750"/>
            </a:xfrm>
            <a:custGeom>
              <a:avLst/>
              <a:gdLst/>
              <a:ahLst/>
              <a:cxnLst/>
              <a:rect l="0" t="0" r="0" b="0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30050" y="3368400"/>
              <a:ext cx="233175" cy="212975"/>
            </a:xfrm>
            <a:custGeom>
              <a:avLst/>
              <a:gdLst/>
              <a:ahLst/>
              <a:cxnLst/>
              <a:rect l="0" t="0" r="0" b="0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96525" y="3543475"/>
              <a:ext cx="79150" cy="20225"/>
            </a:xfrm>
            <a:custGeom>
              <a:avLst/>
              <a:gdLst/>
              <a:ahLst/>
              <a:cxnLst/>
              <a:rect l="0" t="0" r="0" b="0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08800" y="3646150"/>
              <a:ext cx="23600" cy="50550"/>
            </a:xfrm>
            <a:custGeom>
              <a:avLst/>
              <a:gdLst/>
              <a:ahLst/>
              <a:cxnLst/>
              <a:rect l="0" t="0" r="0" b="0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82400" y="3562000"/>
              <a:ext cx="27800" cy="11800"/>
            </a:xfrm>
            <a:custGeom>
              <a:avLst/>
              <a:gdLst/>
              <a:ahLst/>
              <a:cxnLst/>
              <a:rect l="0" t="0" r="0" b="0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432900" y="5444025"/>
              <a:ext cx="35375" cy="25275"/>
            </a:xfrm>
            <a:custGeom>
              <a:avLst/>
              <a:gdLst/>
              <a:ahLst/>
              <a:cxnLst/>
              <a:rect l="0" t="0" r="0" b="0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291500" y="5425525"/>
              <a:ext cx="109450" cy="36200"/>
            </a:xfrm>
            <a:custGeom>
              <a:avLst/>
              <a:gdLst/>
              <a:ahLst/>
              <a:cxnLst/>
              <a:rect l="0" t="0" r="0" b="0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32575" y="3558625"/>
              <a:ext cx="24425" cy="12650"/>
            </a:xfrm>
            <a:custGeom>
              <a:avLst/>
              <a:gdLst/>
              <a:ahLst/>
              <a:cxnLst/>
              <a:rect l="0" t="0" r="0" b="0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855500" y="5364075"/>
              <a:ext cx="920850" cy="71575"/>
            </a:xfrm>
            <a:custGeom>
              <a:avLst/>
              <a:gdLst/>
              <a:ahLst/>
              <a:cxnLst/>
              <a:rect l="0" t="0" r="0" b="0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219125" y="5439825"/>
              <a:ext cx="32000" cy="8450"/>
            </a:xfrm>
            <a:custGeom>
              <a:avLst/>
              <a:gdLst/>
              <a:ahLst/>
              <a:cxnLst/>
              <a:rect l="0" t="0" r="0" b="0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21650" y="5413725"/>
              <a:ext cx="32850" cy="7600"/>
            </a:xfrm>
            <a:custGeom>
              <a:avLst/>
              <a:gdLst/>
              <a:ahLst/>
              <a:cxnLst/>
              <a:rect l="0" t="0" r="0" b="0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225000" y="5426350"/>
              <a:ext cx="34550" cy="10975"/>
            </a:xfrm>
            <a:custGeom>
              <a:avLst/>
              <a:gdLst/>
              <a:ahLst/>
              <a:cxnLst/>
              <a:rect l="0" t="0" r="0" b="0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757850" y="5409525"/>
              <a:ext cx="584175" cy="67350"/>
            </a:xfrm>
            <a:custGeom>
              <a:avLst/>
              <a:gdLst/>
              <a:ahLst/>
              <a:cxnLst/>
              <a:rect l="0" t="0" r="0" b="0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829525" y="3584725"/>
              <a:ext cx="53900" cy="19375"/>
            </a:xfrm>
            <a:custGeom>
              <a:avLst/>
              <a:gdLst/>
              <a:ahLst/>
              <a:cxnLst/>
              <a:rect l="0" t="0" r="0" b="0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711625" y="5231075"/>
              <a:ext cx="10125" cy="15175"/>
            </a:xfrm>
            <a:custGeom>
              <a:avLst/>
              <a:gdLst/>
              <a:ahLst/>
              <a:cxnLst/>
              <a:rect l="0" t="0" r="0" b="0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23800" y="4840525"/>
              <a:ext cx="959550" cy="542925"/>
            </a:xfrm>
            <a:custGeom>
              <a:avLst/>
              <a:gdLst/>
              <a:ahLst/>
              <a:cxnLst/>
              <a:rect l="0" t="0" r="0" b="0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965875" y="3714350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954950" y="5060225"/>
              <a:ext cx="58100" cy="63150"/>
            </a:xfrm>
            <a:custGeom>
              <a:avLst/>
              <a:gdLst/>
              <a:ahLst/>
              <a:cxnLst/>
              <a:rect l="0" t="0" r="0" b="0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56625" y="3705925"/>
              <a:ext cx="10125" cy="10125"/>
            </a:xfrm>
            <a:custGeom>
              <a:avLst/>
              <a:gdLst/>
              <a:ahLst/>
              <a:cxnLst/>
              <a:rect l="0" t="0" r="0" b="0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973450" y="5173850"/>
              <a:ext cx="103550" cy="63150"/>
            </a:xfrm>
            <a:custGeom>
              <a:avLst/>
              <a:gdLst/>
              <a:ahLst/>
              <a:cxnLst/>
              <a:rect l="0" t="0" r="0" b="0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14050" y="3595650"/>
              <a:ext cx="114500" cy="94300"/>
            </a:xfrm>
            <a:custGeom>
              <a:avLst/>
              <a:gdLst/>
              <a:ahLst/>
              <a:cxnLst/>
              <a:rect l="0" t="0" r="0" b="0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63350" y="5113250"/>
              <a:ext cx="90100" cy="63150"/>
            </a:xfrm>
            <a:custGeom>
              <a:avLst/>
              <a:gdLst/>
              <a:ahLst/>
              <a:cxnLst/>
              <a:rect l="0" t="0" r="0" b="0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947375" y="3694975"/>
              <a:ext cx="33675" cy="37900"/>
            </a:xfrm>
            <a:custGeom>
              <a:avLst/>
              <a:gdLst/>
              <a:ahLst/>
              <a:cxnLst/>
              <a:rect l="0" t="0" r="0" b="0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59500" y="3640275"/>
              <a:ext cx="14325" cy="13475"/>
            </a:xfrm>
            <a:custGeom>
              <a:avLst/>
              <a:gdLst/>
              <a:ahLst/>
              <a:cxnLst/>
              <a:rect l="0" t="0" r="0" b="0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70950" y="3557775"/>
              <a:ext cx="100200" cy="96825"/>
            </a:xfrm>
            <a:custGeom>
              <a:avLst/>
              <a:gdLst/>
              <a:ahLst/>
              <a:cxnLst/>
              <a:rect l="0" t="0" r="0" b="0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46550" y="3524950"/>
              <a:ext cx="579125" cy="253375"/>
            </a:xfrm>
            <a:custGeom>
              <a:avLst/>
              <a:gdLst/>
              <a:ahLst/>
              <a:cxnLst/>
              <a:rect l="0" t="0" r="0" b="0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92850" y="3578825"/>
              <a:ext cx="53900" cy="58950"/>
            </a:xfrm>
            <a:custGeom>
              <a:avLst/>
              <a:gdLst/>
              <a:ahLst/>
              <a:cxnLst/>
              <a:rect l="0" t="0" r="0" b="0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928850" y="3674775"/>
              <a:ext cx="71575" cy="75775"/>
            </a:xfrm>
            <a:custGeom>
              <a:avLst/>
              <a:gdLst/>
              <a:ahLst/>
              <a:cxnLst/>
              <a:rect l="0" t="0" r="0" b="0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366525" y="5127550"/>
              <a:ext cx="8450" cy="50525"/>
            </a:xfrm>
            <a:custGeom>
              <a:avLst/>
              <a:gdLst/>
              <a:ahLst/>
              <a:cxnLst/>
              <a:rect l="0" t="0" r="0" b="0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542450" y="5034975"/>
              <a:ext cx="55575" cy="55575"/>
            </a:xfrm>
            <a:custGeom>
              <a:avLst/>
              <a:gdLst/>
              <a:ahLst/>
              <a:cxnLst/>
              <a:rect l="0" t="0" r="0" b="0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618200" y="5046750"/>
              <a:ext cx="18550" cy="16025"/>
            </a:xfrm>
            <a:custGeom>
              <a:avLst/>
              <a:gdLst/>
              <a:ahLst/>
              <a:cxnLst/>
              <a:rect l="0" t="0" r="0" b="0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667850" y="5082100"/>
              <a:ext cx="9300" cy="50525"/>
            </a:xfrm>
            <a:custGeom>
              <a:avLst/>
              <a:gdLst/>
              <a:ahLst/>
              <a:cxnLst/>
              <a:rect l="0" t="0" r="0" b="0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599675" y="5025700"/>
              <a:ext cx="58950" cy="55600"/>
            </a:xfrm>
            <a:custGeom>
              <a:avLst/>
              <a:gdLst/>
              <a:ahLst/>
              <a:cxnLst/>
              <a:rect l="0" t="0" r="0" b="0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619875" y="5082100"/>
              <a:ext cx="52225" cy="58100"/>
            </a:xfrm>
            <a:custGeom>
              <a:avLst/>
              <a:gdLst/>
              <a:ahLst/>
              <a:cxnLst/>
              <a:rect l="0" t="0" r="0" b="0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540750" y="5161225"/>
              <a:ext cx="10975" cy="49675"/>
            </a:xfrm>
            <a:custGeom>
              <a:avLst/>
              <a:gdLst/>
              <a:ahLst/>
              <a:cxnLst/>
              <a:rect l="0" t="0" r="0" b="0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550025" y="5212575"/>
              <a:ext cx="58950" cy="10125"/>
            </a:xfrm>
            <a:custGeom>
              <a:avLst/>
              <a:gdLst/>
              <a:ahLst/>
              <a:cxnLst/>
              <a:rect l="0" t="0" r="0" b="0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65000" y="5020650"/>
              <a:ext cx="10975" cy="16875"/>
            </a:xfrm>
            <a:custGeom>
              <a:avLst/>
              <a:gdLst/>
              <a:ahLst/>
              <a:cxnLst/>
              <a:rect l="0" t="0" r="0" b="0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557600" y="5166275"/>
              <a:ext cx="19375" cy="10975"/>
            </a:xfrm>
            <a:custGeom>
              <a:avLst/>
              <a:gdLst/>
              <a:ahLst/>
              <a:cxnLst/>
              <a:rect l="0" t="0" r="0" b="0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075" y="4997925"/>
              <a:ext cx="11800" cy="49700"/>
            </a:xfrm>
            <a:custGeom>
              <a:avLst/>
              <a:gdLst/>
              <a:ahLst/>
              <a:cxnLst/>
              <a:rect l="0" t="0" r="0" b="0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502875" y="5066100"/>
              <a:ext cx="5075" cy="15200"/>
            </a:xfrm>
            <a:custGeom>
              <a:avLst/>
              <a:gdLst/>
              <a:ahLst/>
              <a:cxnLst/>
              <a:rect l="0" t="0" r="0" b="0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97825" y="4981950"/>
              <a:ext cx="58950" cy="54725"/>
            </a:xfrm>
            <a:custGeom>
              <a:avLst/>
              <a:gdLst/>
              <a:ahLst/>
              <a:cxnLst/>
              <a:rect l="0" t="0" r="0" b="0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560125" y="5056850"/>
              <a:ext cx="16025" cy="16850"/>
            </a:xfrm>
            <a:custGeom>
              <a:avLst/>
              <a:gdLst/>
              <a:ahLst/>
              <a:cxnLst/>
              <a:rect l="0" t="0" r="0" b="0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524775" y="5011400"/>
              <a:ext cx="13475" cy="14325"/>
            </a:xfrm>
            <a:custGeom>
              <a:avLst/>
              <a:gdLst/>
              <a:ahLst/>
              <a:cxnLst/>
              <a:rect l="0" t="0" r="0" b="0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38925" y="5074525"/>
              <a:ext cx="17700" cy="15175"/>
            </a:xfrm>
            <a:custGeom>
              <a:avLst/>
              <a:gdLst/>
              <a:ahLst/>
              <a:cxnLst/>
              <a:rect l="0" t="0" r="0" b="0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80150" y="5042550"/>
              <a:ext cx="58100" cy="57250"/>
            </a:xfrm>
            <a:custGeom>
              <a:avLst/>
              <a:gdLst/>
              <a:ahLst/>
              <a:cxnLst/>
              <a:rect l="0" t="0" r="0" b="0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440600" y="5193200"/>
              <a:ext cx="17700" cy="14350"/>
            </a:xfrm>
            <a:custGeom>
              <a:avLst/>
              <a:gdLst/>
              <a:ahLst/>
              <a:cxnLst/>
              <a:rect l="0" t="0" r="0" b="0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439750" y="5109050"/>
              <a:ext cx="55575" cy="56400"/>
            </a:xfrm>
            <a:custGeom>
              <a:avLst/>
              <a:gdLst/>
              <a:ahLst/>
              <a:cxnLst/>
              <a:rect l="0" t="0" r="0" b="0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460800" y="5130075"/>
              <a:ext cx="11800" cy="16875"/>
            </a:xfrm>
            <a:custGeom>
              <a:avLst/>
              <a:gdLst/>
              <a:ahLst/>
              <a:cxnLst/>
              <a:rect l="0" t="0" r="0" b="0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419550" y="5171325"/>
              <a:ext cx="57275" cy="55575"/>
            </a:xfrm>
            <a:custGeom>
              <a:avLst/>
              <a:gdLst/>
              <a:ahLst/>
              <a:cxnLst/>
              <a:rect l="0" t="0" r="0" b="0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39600" y="5147750"/>
              <a:ext cx="21900" cy="19400"/>
            </a:xfrm>
            <a:custGeom>
              <a:avLst/>
              <a:gdLst/>
              <a:ahLst/>
              <a:cxnLst/>
              <a:rect l="0" t="0" r="0" b="0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77475" y="5118300"/>
              <a:ext cx="59775" cy="56425"/>
            </a:xfrm>
            <a:custGeom>
              <a:avLst/>
              <a:gdLst/>
              <a:ahLst/>
              <a:cxnLst/>
              <a:rect l="0" t="0" r="0" b="0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403575" y="5140175"/>
              <a:ext cx="16000" cy="16025"/>
            </a:xfrm>
            <a:custGeom>
              <a:avLst/>
              <a:gdLst/>
              <a:ahLst/>
              <a:cxnLst/>
              <a:rect l="0" t="0" r="0" b="0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543275" y="5153650"/>
              <a:ext cx="54750" cy="55575"/>
            </a:xfrm>
            <a:custGeom>
              <a:avLst/>
              <a:gdLst/>
              <a:ahLst/>
              <a:cxnLst/>
              <a:rect l="0" t="0" r="0" b="0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559275" y="5089675"/>
              <a:ext cx="58100" cy="58950"/>
            </a:xfrm>
            <a:custGeom>
              <a:avLst/>
              <a:gdLst/>
              <a:ahLst/>
              <a:cxnLst/>
              <a:rect l="0" t="0" r="0" b="0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584525" y="5112400"/>
              <a:ext cx="16025" cy="18550"/>
            </a:xfrm>
            <a:custGeom>
              <a:avLst/>
              <a:gdLst/>
              <a:ahLst/>
              <a:cxnLst/>
              <a:rect l="0" t="0" r="0" b="0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539925" y="5041700"/>
              <a:ext cx="10950" cy="50525"/>
            </a:xfrm>
            <a:custGeom>
              <a:avLst/>
              <a:gdLst/>
              <a:ahLst/>
              <a:cxnLst/>
              <a:rect l="0" t="0" r="0" b="0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21400" y="5122500"/>
              <a:ext cx="17700" cy="16875"/>
            </a:xfrm>
            <a:custGeom>
              <a:avLst/>
              <a:gdLst/>
              <a:ahLst/>
              <a:cxnLst/>
              <a:rect l="0" t="0" r="0" b="0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496150" y="5182275"/>
              <a:ext cx="21900" cy="16850"/>
            </a:xfrm>
            <a:custGeom>
              <a:avLst/>
              <a:gdLst/>
              <a:ahLst/>
              <a:cxnLst/>
              <a:rect l="0" t="0" r="0" b="0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498675" y="5098950"/>
              <a:ext cx="58100" cy="59775"/>
            </a:xfrm>
            <a:custGeom>
              <a:avLst/>
              <a:gdLst/>
              <a:ahLst/>
              <a:cxnLst/>
              <a:rect l="0" t="0" r="0" b="0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619050" y="5212575"/>
              <a:ext cx="9275" cy="56400"/>
            </a:xfrm>
            <a:custGeom>
              <a:avLst/>
              <a:gdLst/>
              <a:ahLst/>
              <a:cxnLst/>
              <a:rect l="0" t="0" r="0" b="0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136750" y="5042550"/>
              <a:ext cx="11800" cy="50525"/>
            </a:xfrm>
            <a:custGeom>
              <a:avLst/>
              <a:gdLst/>
              <a:ahLst/>
              <a:cxnLst/>
              <a:rect l="0" t="0" r="0" b="0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160325" y="5061050"/>
              <a:ext cx="16850" cy="22775"/>
            </a:xfrm>
            <a:custGeom>
              <a:avLst/>
              <a:gdLst/>
              <a:ahLst/>
              <a:cxnLst/>
              <a:rect l="0" t="0" r="0" b="0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103925" y="5181425"/>
              <a:ext cx="12650" cy="18550"/>
            </a:xfrm>
            <a:custGeom>
              <a:avLst/>
              <a:gdLst/>
              <a:ahLst/>
              <a:cxnLst/>
              <a:rect l="0" t="0" r="0" b="0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057625" y="5223500"/>
              <a:ext cx="57250" cy="63175"/>
            </a:xfrm>
            <a:custGeom>
              <a:avLst/>
              <a:gdLst/>
              <a:ahLst/>
              <a:cxnLst/>
              <a:rect l="0" t="0" r="0" b="0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204075" y="5109050"/>
              <a:ext cx="11825" cy="5075"/>
            </a:xfrm>
            <a:custGeom>
              <a:avLst/>
              <a:gdLst/>
              <a:ahLst/>
              <a:cxnLst/>
              <a:rect l="0" t="0" r="0" b="0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78825" y="5088000"/>
              <a:ext cx="58100" cy="57250"/>
            </a:xfrm>
            <a:custGeom>
              <a:avLst/>
              <a:gdLst/>
              <a:ahLst/>
              <a:cxnLst/>
              <a:rect l="0" t="0" r="0" b="0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202400" y="5112400"/>
              <a:ext cx="13500" cy="16025"/>
            </a:xfrm>
            <a:custGeom>
              <a:avLst/>
              <a:gdLst/>
              <a:ahLst/>
              <a:cxnLst/>
              <a:rect l="0" t="0" r="0" b="0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9800" y="5277375"/>
              <a:ext cx="58950" cy="64000"/>
            </a:xfrm>
            <a:custGeom>
              <a:avLst/>
              <a:gdLst/>
              <a:ahLst/>
              <a:cxnLst/>
              <a:rect l="0" t="0" r="0" b="0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660275" y="5133450"/>
              <a:ext cx="57275" cy="63150"/>
            </a:xfrm>
            <a:custGeom>
              <a:avLst/>
              <a:gdLst/>
              <a:ahLst/>
              <a:cxnLst/>
              <a:rect l="0" t="0" r="0" b="0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620725" y="5199100"/>
              <a:ext cx="60625" cy="69875"/>
            </a:xfrm>
            <a:custGeom>
              <a:avLst/>
              <a:gdLst/>
              <a:ahLst/>
              <a:cxnLst/>
              <a:rect l="0" t="0" r="0" b="0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201550" y="5226875"/>
              <a:ext cx="16025" cy="17700"/>
            </a:xfrm>
            <a:custGeom>
              <a:avLst/>
              <a:gdLst/>
              <a:ahLst/>
              <a:cxnLst/>
              <a:rect l="0" t="0" r="0" b="0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546650" y="5208350"/>
              <a:ext cx="73250" cy="67375"/>
            </a:xfrm>
            <a:custGeom>
              <a:avLst/>
              <a:gdLst/>
              <a:ahLst/>
              <a:cxnLst/>
              <a:rect l="0" t="0" r="0" b="0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246175" y="5223500"/>
              <a:ext cx="300500" cy="101875"/>
            </a:xfrm>
            <a:custGeom>
              <a:avLst/>
              <a:gdLst/>
              <a:ahLst/>
              <a:cxnLst/>
              <a:rect l="0" t="0" r="0" b="0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69575" y="5265600"/>
              <a:ext cx="79975" cy="69875"/>
            </a:xfrm>
            <a:custGeom>
              <a:avLst/>
              <a:gdLst/>
              <a:ahLst/>
              <a:cxnLst/>
              <a:rect l="0" t="0" r="0" b="0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418725" y="5052650"/>
              <a:ext cx="58100" cy="55575"/>
            </a:xfrm>
            <a:custGeom>
              <a:avLst/>
              <a:gdLst/>
              <a:ahLst/>
              <a:cxnLst/>
              <a:rect l="0" t="0" r="0" b="0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241125" y="5079575"/>
              <a:ext cx="55575" cy="55575"/>
            </a:xfrm>
            <a:custGeom>
              <a:avLst/>
              <a:gdLst/>
              <a:ahLst/>
              <a:cxnLst/>
              <a:rect l="0" t="0" r="0" b="0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318550" y="5092200"/>
              <a:ext cx="18550" cy="16025"/>
            </a:xfrm>
            <a:custGeom>
              <a:avLst/>
              <a:gdLst/>
              <a:ahLst/>
              <a:cxnLst/>
              <a:rect l="0" t="0" r="0" b="0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38425" y="5153650"/>
              <a:ext cx="55575" cy="57250"/>
            </a:xfrm>
            <a:custGeom>
              <a:avLst/>
              <a:gdLst/>
              <a:ahLst/>
              <a:cxnLst/>
              <a:rect l="0" t="0" r="0" b="0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238600" y="5087150"/>
              <a:ext cx="10950" cy="49700"/>
            </a:xfrm>
            <a:custGeom>
              <a:avLst/>
              <a:gdLst/>
              <a:ahLst/>
              <a:cxnLst/>
              <a:rect l="0" t="0" r="0" b="0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382525" y="5082950"/>
              <a:ext cx="12650" cy="16025"/>
            </a:xfrm>
            <a:custGeom>
              <a:avLst/>
              <a:gdLst/>
              <a:ahLst/>
              <a:cxnLst/>
              <a:rect l="0" t="0" r="0" b="0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298350" y="5071175"/>
              <a:ext cx="58950" cy="55575"/>
            </a:xfrm>
            <a:custGeom>
              <a:avLst/>
              <a:gdLst/>
              <a:ahLst/>
              <a:cxnLst/>
              <a:rect l="0" t="0" r="0" b="0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358125" y="5059375"/>
              <a:ext cx="58100" cy="63150"/>
            </a:xfrm>
            <a:custGeom>
              <a:avLst/>
              <a:gdLst/>
              <a:ahLst/>
              <a:cxnLst/>
              <a:rect l="0" t="0" r="0" b="0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262150" y="5100625"/>
              <a:ext cx="13500" cy="17700"/>
            </a:xfrm>
            <a:custGeom>
              <a:avLst/>
              <a:gdLst/>
              <a:ahLst/>
              <a:cxnLst/>
              <a:rect l="0" t="0" r="0" b="0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118225" y="5216775"/>
              <a:ext cx="57275" cy="55575"/>
            </a:xfrm>
            <a:custGeom>
              <a:avLst/>
              <a:gdLst/>
              <a:ahLst/>
              <a:cxnLst/>
              <a:rect l="0" t="0" r="0" b="0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162000" y="5176375"/>
              <a:ext cx="12650" cy="18550"/>
            </a:xfrm>
            <a:custGeom>
              <a:avLst/>
              <a:gdLst/>
              <a:ahLst/>
              <a:cxnLst/>
              <a:rect l="0" t="0" r="0" b="0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219225" y="5164600"/>
              <a:ext cx="16025" cy="22750"/>
            </a:xfrm>
            <a:custGeom>
              <a:avLst/>
              <a:gdLst/>
              <a:ahLst/>
              <a:cxnLst/>
              <a:rect l="0" t="0" r="0" b="0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40100" y="5236975"/>
              <a:ext cx="16875" cy="18550"/>
            </a:xfrm>
            <a:custGeom>
              <a:avLst/>
              <a:gdLst/>
              <a:ahLst/>
              <a:cxnLst/>
              <a:rect l="0" t="0" r="0" b="0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97350" y="5143550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78825" y="5206675"/>
              <a:ext cx="58950" cy="57250"/>
            </a:xfrm>
            <a:custGeom>
              <a:avLst/>
              <a:gdLst/>
              <a:ahLst/>
              <a:cxnLst/>
              <a:rect l="0" t="0" r="0" b="0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5" name="Google Shape;205;p2"/>
          <p:cNvSpPr txBox="1">
            <a:spLocks noGrp="1"/>
          </p:cNvSpPr>
          <p:nvPr>
            <p:ph type="ctrTitle"/>
          </p:nvPr>
        </p:nvSpPr>
        <p:spPr>
          <a:xfrm>
            <a:off x="2191064" y="2427150"/>
            <a:ext cx="4761899" cy="15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matic SC"/>
              <a:buNone/>
              <a:defRPr sz="7200" b="0" i="0" u="none" strike="noStrike" cap="none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matic SC"/>
              <a:buNone/>
              <a:defRPr sz="7200" b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matic SC"/>
              <a:buNone/>
              <a:defRPr sz="7200" b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matic SC"/>
              <a:buNone/>
              <a:defRPr sz="7200" b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matic SC"/>
              <a:buNone/>
              <a:defRPr sz="7200" b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matic SC"/>
              <a:buNone/>
              <a:defRPr sz="7200" b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matic SC"/>
              <a:buNone/>
              <a:defRPr sz="7200" b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matic SC"/>
              <a:buNone/>
              <a:defRPr sz="7200" b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matic SC"/>
              <a:buNone/>
              <a:defRPr sz="7200" b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"/>
          <p:cNvSpPr txBox="1">
            <a:spLocks noGrp="1"/>
          </p:cNvSpPr>
          <p:nvPr>
            <p:ph type="title"/>
          </p:nvPr>
        </p:nvSpPr>
        <p:spPr>
          <a:xfrm>
            <a:off x="1131764" y="830700"/>
            <a:ext cx="6880499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 i="0" u="none" strike="noStrike" cap="none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83" name="Google Shape;383;p3"/>
          <p:cNvSpPr txBox="1">
            <a:spLocks noGrp="1"/>
          </p:cNvSpPr>
          <p:nvPr>
            <p:ph type="body" idx="1"/>
          </p:nvPr>
        </p:nvSpPr>
        <p:spPr>
          <a:xfrm>
            <a:off x="1131739" y="1773157"/>
            <a:ext cx="3339599" cy="4642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✖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○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■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●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○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■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●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○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■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84" name="Google Shape;384;p3"/>
          <p:cNvSpPr txBox="1">
            <a:spLocks noGrp="1"/>
          </p:cNvSpPr>
          <p:nvPr>
            <p:ph type="body" idx="2"/>
          </p:nvPr>
        </p:nvSpPr>
        <p:spPr>
          <a:xfrm>
            <a:off x="4672567" y="1773157"/>
            <a:ext cx="3339599" cy="4642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✖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○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■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●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○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■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●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○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■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E36C09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7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E36C09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7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7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7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7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7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7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7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grpSp>
        <p:nvGrpSpPr>
          <p:cNvPr id="4" name="Google Shape;207;p3"/>
          <p:cNvGrpSpPr/>
          <p:nvPr/>
        </p:nvGrpSpPr>
        <p:grpSpPr>
          <a:xfrm>
            <a:off x="138" y="104"/>
            <a:ext cx="9159994" cy="6870012"/>
            <a:chOff x="3843650" y="2891150"/>
            <a:chExt cx="3447625" cy="2585725"/>
          </a:xfrm>
        </p:grpSpPr>
        <p:sp>
          <p:nvSpPr>
            <p:cNvPr id="8" name="Google Shape;208;p3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0" t="0" r="0" b="0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09;p3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0" t="0" r="0" b="0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10;p3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0" t="0" r="0" b="0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11;p3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0" t="0" r="0" b="0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12;p3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0" t="0" r="0" b="0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13;p3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0" t="0" r="0" b="0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14;p3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0" t="0" r="0" b="0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15;p3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0" t="0" r="0" b="0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16;p3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0" t="0" r="0" b="0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17;p3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0" t="0" r="0" b="0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18;p3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0" t="0" r="0" b="0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19;p3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0" t="0" r="0" b="0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20;p3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0" t="0" r="0" b="0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21;p3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0" t="0" r="0" b="0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2;p3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0" t="0" r="0" b="0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23;p3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0" t="0" r="0" b="0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24;p3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0" t="0" r="0" b="0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25;p3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0" t="0" r="0" b="0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26;p3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0" t="0" r="0" b="0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27;p3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0" t="0" r="0" b="0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28;p3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0" t="0" r="0" b="0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29;p3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0" t="0" r="0" b="0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30;p3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231;p3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0" t="0" r="0" b="0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232;p3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0" t="0" r="0" b="0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33;p3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0" t="0" r="0" b="0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234;p3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0" t="0" r="0" b="0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35;p3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0" t="0" r="0" b="0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36;p3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0" t="0" r="0" b="0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37;p3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0" t="0" r="0" b="0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238;p3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0" t="0" r="0" b="0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39;p3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0" t="0" r="0" b="0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40;p3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0" t="0" r="0" b="0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41;p3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0" t="0" r="0" b="0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42;p3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0" t="0" r="0" b="0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44;p3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0" t="0" r="0" b="0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45;p3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0" t="0" r="0" b="0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46;p3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0" t="0" r="0" b="0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47;p3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0" t="0" r="0" b="0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48;p3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0" t="0" r="0" b="0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249;p3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0" t="0" r="0" b="0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250;p3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0" t="0" r="0" b="0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251;p3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0" t="0" r="0" b="0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252;p3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0" t="0" r="0" b="0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253;p3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0" t="0" r="0" b="0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254;p3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0" t="0" r="0" b="0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255;p3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0" t="0" r="0" b="0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256;p3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0" t="0" r="0" b="0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257;p3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0" t="0" r="0" b="0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258;p3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0" t="0" r="0" b="0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259;p3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0" t="0" r="0" b="0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260;p3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0" t="0" r="0" b="0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261;p3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0" t="0" r="0" b="0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262;p3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0" t="0" r="0" b="0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263;p3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0" t="0" r="0" b="0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264;p3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0" t="0" r="0" b="0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265;p3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0" t="0" r="0" b="0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266;p3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0" t="0" r="0" b="0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267;p3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0" t="0" r="0" b="0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268;p3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0" t="0" r="0" b="0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269;p3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0" t="0" r="0" b="0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270;p3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271;p3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0" t="0" r="0" b="0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272;p3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0" t="0" r="0" b="0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273;p3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0" t="0" r="0" b="0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274;p3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0" t="0" r="0" b="0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275;p3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276;p3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0" t="0" r="0" b="0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277;p3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0" t="0" r="0" b="0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278;p3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0" t="0" r="0" b="0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279;p3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0" t="0" r="0" b="0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280;p3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0" t="0" r="0" b="0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281;p3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0" t="0" r="0" b="0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282;p3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0" t="0" r="0" b="0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283;p3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0" t="0" r="0" b="0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284;p3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0" t="0" r="0" b="0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285;p3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0" t="0" r="0" b="0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286;p3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0" t="0" r="0" b="0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287;p3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0" t="0" r="0" b="0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288;p3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0" t="0" r="0" b="0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289;p3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0" t="0" r="0" b="0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290;p3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0" t="0" r="0" b="0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291;p3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0" t="0" r="0" b="0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292;p3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0" t="0" r="0" b="0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293;p3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0" t="0" r="0" b="0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294;p3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0" t="0" r="0" b="0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295;p3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0" t="0" r="0" b="0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296;p3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0" t="0" r="0" b="0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297;p3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0" t="0" r="0" b="0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298;p3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0" t="0" r="0" b="0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299;p3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0" t="0" r="0" b="0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00;p3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0" t="0" r="0" b="0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01;p3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0" t="0" r="0" b="0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02;p3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0" t="0" r="0" b="0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03;p3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0" t="0" r="0" b="0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04;p3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0" t="0" r="0" b="0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05;p3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0" t="0" r="0" b="0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06;p3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0" t="0" r="0" b="0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07;p3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0" t="0" r="0" b="0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308;p3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0" t="0" r="0" b="0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309;p3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0" t="0" r="0" b="0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310;p3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0" t="0" r="0" b="0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311;p3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0" t="0" r="0" b="0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312;p3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0" t="0" r="0" b="0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313;p3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0" t="0" r="0" b="0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314;p3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0" t="0" r="0" b="0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315;p3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0" t="0" r="0" b="0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316;p3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0" t="0" r="0" b="0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317;p3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0" t="0" r="0" b="0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318;p3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0" t="0" r="0" b="0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319;p3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0" t="0" r="0" b="0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320;p3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0" t="0" r="0" b="0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321;p3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0" t="0" r="0" b="0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322;p3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0" t="0" r="0" b="0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323;p3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0" t="0" r="0" b="0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324;p3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0" t="0" r="0" b="0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325;p3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0" t="0" r="0" b="0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326;p3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0" t="0" r="0" b="0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327;p3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0" t="0" r="0" b="0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328;p3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0" t="0" r="0" b="0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329;p3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0" t="0" r="0" b="0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330;p3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0" t="0" r="0" b="0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331;p3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0" t="0" r="0" b="0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332;p3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0" t="0" r="0" b="0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333;p3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0" t="0" r="0" b="0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334;p3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0" t="0" r="0" b="0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335;p3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0" t="0" r="0" b="0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336;p3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0" t="0" r="0" b="0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337;p3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0" t="0" r="0" b="0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338;p3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0" t="0" r="0" b="0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339;p3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340;p3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0" t="0" r="0" b="0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341;p3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0" t="0" r="0" b="0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342;p3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0" t="0" r="0" b="0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343;p3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0" t="0" r="0" b="0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344;p3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345;p3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0" t="0" r="0" b="0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346;p3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0" t="0" r="0" b="0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347;p3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0" t="0" r="0" b="0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348;p3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0" t="0" r="0" b="0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349;p3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0" t="0" r="0" b="0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350;p3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0" t="0" r="0" b="0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351;p3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0" t="0" r="0" b="0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352;p3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353;p3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0" t="0" r="0" b="0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354;p3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0" t="0" r="0" b="0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355;p3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0" t="0" r="0" b="0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356;p3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0" t="0" r="0" b="0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357;p3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0" t="0" r="0" b="0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358;p3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0" t="0" r="0" b="0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359;p3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0" t="0" r="0" b="0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360;p3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0" t="0" r="0" b="0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361;p3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0" t="0" r="0" b="0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362;p3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0" t="0" r="0" b="0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363;p3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0" t="0" r="0" b="0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364;p3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0" t="0" r="0" b="0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365;p3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0" t="0" r="0" b="0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366;p3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367;p3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0" t="0" r="0" b="0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368;p3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369;p3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0" t="0" r="0" b="0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370;p3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0" t="0" r="0" b="0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371;p3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0" t="0" r="0" b="0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372;p3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0" t="0" r="0" b="0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373;p3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0" t="0" r="0" b="0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374;p3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0" t="0" r="0" b="0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75;p3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0" t="0" r="0" b="0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76;p3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0" t="0" r="0" b="0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77;p3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0" t="0" r="0" b="0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78;p3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0" t="0" r="0" b="0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79;p3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0" t="0" r="0" b="0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80;p3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0" t="0" r="0" b="0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81;p3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0" t="0" r="0" b="0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DEC7A-9FE9-4F71-81D3-391FC03E1C10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7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899FE-6981-43B6-BA15-7E31321618A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9.png"/><Relationship Id="rId13" Type="http://schemas.openxmlformats.org/officeDocument/2006/relationships/image" Target="../media/image344.png"/><Relationship Id="rId3" Type="http://schemas.openxmlformats.org/officeDocument/2006/relationships/image" Target="../media/image334.png"/><Relationship Id="rId7" Type="http://schemas.openxmlformats.org/officeDocument/2006/relationships/image" Target="../media/image338.png"/><Relationship Id="rId12" Type="http://schemas.openxmlformats.org/officeDocument/2006/relationships/image" Target="../media/image343.png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7.png"/><Relationship Id="rId11" Type="http://schemas.openxmlformats.org/officeDocument/2006/relationships/image" Target="../media/image342.png"/><Relationship Id="rId5" Type="http://schemas.openxmlformats.org/officeDocument/2006/relationships/image" Target="../media/image336.jpeg"/><Relationship Id="rId15" Type="http://schemas.openxmlformats.org/officeDocument/2006/relationships/image" Target="../media/image346.png"/><Relationship Id="rId10" Type="http://schemas.openxmlformats.org/officeDocument/2006/relationships/image" Target="../media/image341.png"/><Relationship Id="rId4" Type="http://schemas.openxmlformats.org/officeDocument/2006/relationships/image" Target="../media/image335.png"/><Relationship Id="rId9" Type="http://schemas.openxmlformats.org/officeDocument/2006/relationships/image" Target="../media/image340.png"/><Relationship Id="rId14" Type="http://schemas.openxmlformats.org/officeDocument/2006/relationships/image" Target="../media/image34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9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jpeg"/><Relationship Id="rId1" Type="http://schemas.openxmlformats.org/officeDocument/2006/relationships/slideLayout" Target="../slideLayouts/slideLayout17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7.png"/><Relationship Id="rId3" Type="http://schemas.openxmlformats.org/officeDocument/2006/relationships/image" Target="../media/image352.png"/><Relationship Id="rId7" Type="http://schemas.openxmlformats.org/officeDocument/2006/relationships/image" Target="../media/image356.png"/><Relationship Id="rId2" Type="http://schemas.openxmlformats.org/officeDocument/2006/relationships/image" Target="../media/image35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5.png"/><Relationship Id="rId5" Type="http://schemas.openxmlformats.org/officeDocument/2006/relationships/image" Target="../media/image354.png"/><Relationship Id="rId4" Type="http://schemas.openxmlformats.org/officeDocument/2006/relationships/image" Target="../media/image353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jpeg"/><Relationship Id="rId1" Type="http://schemas.openxmlformats.org/officeDocument/2006/relationships/slideLayout" Target="../slideLayouts/slideLayout1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1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jpeg"/><Relationship Id="rId1" Type="http://schemas.openxmlformats.org/officeDocument/2006/relationships/slideLayout" Target="../slideLayouts/slideLayout2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jpeg"/><Relationship Id="rId1" Type="http://schemas.openxmlformats.org/officeDocument/2006/relationships/slideLayout" Target="../slideLayouts/slideLayout2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jpeg"/><Relationship Id="rId1" Type="http://schemas.openxmlformats.org/officeDocument/2006/relationships/slideLayout" Target="../slideLayouts/slideLayout2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2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1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jpeg"/><Relationship Id="rId1" Type="http://schemas.openxmlformats.org/officeDocument/2006/relationships/slideLayout" Target="../slideLayouts/slideLayout1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1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jpeg"/><Relationship Id="rId1" Type="http://schemas.openxmlformats.org/officeDocument/2006/relationships/slideLayout" Target="../slideLayouts/slideLayout1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69.png"/><Relationship Id="rId1" Type="http://schemas.openxmlformats.org/officeDocument/2006/relationships/slideLayout" Target="../slideLayouts/slideLayout2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1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.jpeg"/><Relationship Id="rId1" Type="http://schemas.openxmlformats.org/officeDocument/2006/relationships/slideLayout" Target="../slideLayouts/slideLayout1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2" Type="http://schemas.openxmlformats.org/officeDocument/2006/relationships/image" Target="../media/image373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77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mailto:smirnova@coikko.r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4.jpe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9.png"/><Relationship Id="rId11" Type="http://schemas.openxmlformats.org/officeDocument/2006/relationships/image" Target="../media/image104.jpe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10" Type="http://schemas.openxmlformats.org/officeDocument/2006/relationships/image" Target="../media/image130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3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4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6.gi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.png"/><Relationship Id="rId18" Type="http://schemas.openxmlformats.org/officeDocument/2006/relationships/image" Target="../media/image9.png"/><Relationship Id="rId21" Type="http://schemas.microsoft.com/office/2007/relationships/hdphoto" Target="../media/hdphoto9.wdp"/><Relationship Id="rId7" Type="http://schemas.openxmlformats.org/officeDocument/2006/relationships/image" Target="../media/image3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microsoft.com/office/2007/relationships/hdphoto" Target="../media/hdphoto6.wd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7" Type="http://schemas.openxmlformats.org/officeDocument/2006/relationships/image" Target="../media/image184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3.png"/><Relationship Id="rId5" Type="http://schemas.openxmlformats.org/officeDocument/2006/relationships/image" Target="../media/image34.jpeg"/><Relationship Id="rId4" Type="http://schemas.openxmlformats.org/officeDocument/2006/relationships/image" Target="../media/image18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eg"/><Relationship Id="rId3" Type="http://schemas.openxmlformats.org/officeDocument/2006/relationships/image" Target="../media/image186.png"/><Relationship Id="rId7" Type="http://schemas.openxmlformats.org/officeDocument/2006/relationships/image" Target="../media/image190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Relationship Id="rId9" Type="http://schemas.openxmlformats.org/officeDocument/2006/relationships/image" Target="../media/image5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13" Type="http://schemas.openxmlformats.org/officeDocument/2006/relationships/image" Target="../media/image218.png"/><Relationship Id="rId3" Type="http://schemas.openxmlformats.org/officeDocument/2006/relationships/image" Target="../media/image208.jpeg"/><Relationship Id="rId7" Type="http://schemas.openxmlformats.org/officeDocument/2006/relationships/image" Target="../media/image212.png"/><Relationship Id="rId12" Type="http://schemas.openxmlformats.org/officeDocument/2006/relationships/image" Target="../media/image217.png"/><Relationship Id="rId17" Type="http://schemas.openxmlformats.org/officeDocument/2006/relationships/image" Target="../media/image222.png"/><Relationship Id="rId2" Type="http://schemas.openxmlformats.org/officeDocument/2006/relationships/image" Target="../media/image207.png"/><Relationship Id="rId16" Type="http://schemas.openxmlformats.org/officeDocument/2006/relationships/image" Target="../media/image22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1.png"/><Relationship Id="rId11" Type="http://schemas.openxmlformats.org/officeDocument/2006/relationships/image" Target="../media/image216.png"/><Relationship Id="rId5" Type="http://schemas.openxmlformats.org/officeDocument/2006/relationships/image" Target="../media/image210.png"/><Relationship Id="rId15" Type="http://schemas.openxmlformats.org/officeDocument/2006/relationships/image" Target="../media/image220.png"/><Relationship Id="rId10" Type="http://schemas.openxmlformats.org/officeDocument/2006/relationships/image" Target="../media/image215.png"/><Relationship Id="rId4" Type="http://schemas.openxmlformats.org/officeDocument/2006/relationships/image" Target="../media/image209.jpeg"/><Relationship Id="rId9" Type="http://schemas.openxmlformats.org/officeDocument/2006/relationships/image" Target="../media/image214.png"/><Relationship Id="rId14" Type="http://schemas.openxmlformats.org/officeDocument/2006/relationships/image" Target="../media/image21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7.jpeg"/><Relationship Id="rId5" Type="http://schemas.openxmlformats.org/officeDocument/2006/relationships/image" Target="../media/image226.jpeg"/><Relationship Id="rId4" Type="http://schemas.openxmlformats.org/officeDocument/2006/relationships/image" Target="../media/image22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jpeg"/><Relationship Id="rId3" Type="http://schemas.openxmlformats.org/officeDocument/2006/relationships/image" Target="../media/image229.jpeg"/><Relationship Id="rId7" Type="http://schemas.openxmlformats.org/officeDocument/2006/relationships/image" Target="../media/image233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2.jpeg"/><Relationship Id="rId11" Type="http://schemas.openxmlformats.org/officeDocument/2006/relationships/image" Target="../media/image237.jpeg"/><Relationship Id="rId5" Type="http://schemas.openxmlformats.org/officeDocument/2006/relationships/image" Target="../media/image231.jpeg"/><Relationship Id="rId10" Type="http://schemas.openxmlformats.org/officeDocument/2006/relationships/image" Target="../media/image236.png"/><Relationship Id="rId4" Type="http://schemas.openxmlformats.org/officeDocument/2006/relationships/image" Target="../media/image230.png"/><Relationship Id="rId9" Type="http://schemas.openxmlformats.org/officeDocument/2006/relationships/image" Target="../media/image23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1.jpeg"/><Relationship Id="rId4" Type="http://schemas.openxmlformats.org/officeDocument/2006/relationships/image" Target="../media/image240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13" Type="http://schemas.openxmlformats.org/officeDocument/2006/relationships/image" Target="../media/image253.png"/><Relationship Id="rId18" Type="http://schemas.openxmlformats.org/officeDocument/2006/relationships/image" Target="../media/image258.png"/><Relationship Id="rId3" Type="http://schemas.openxmlformats.org/officeDocument/2006/relationships/image" Target="../media/image243.png"/><Relationship Id="rId21" Type="http://schemas.openxmlformats.org/officeDocument/2006/relationships/image" Target="../media/image261.png"/><Relationship Id="rId7" Type="http://schemas.openxmlformats.org/officeDocument/2006/relationships/image" Target="../media/image247.png"/><Relationship Id="rId12" Type="http://schemas.openxmlformats.org/officeDocument/2006/relationships/image" Target="../media/image252.png"/><Relationship Id="rId17" Type="http://schemas.openxmlformats.org/officeDocument/2006/relationships/image" Target="../media/image257.png"/><Relationship Id="rId2" Type="http://schemas.openxmlformats.org/officeDocument/2006/relationships/image" Target="../media/image242.png"/><Relationship Id="rId16" Type="http://schemas.openxmlformats.org/officeDocument/2006/relationships/image" Target="../media/image256.png"/><Relationship Id="rId20" Type="http://schemas.openxmlformats.org/officeDocument/2006/relationships/image" Target="../media/image26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6.png"/><Relationship Id="rId11" Type="http://schemas.openxmlformats.org/officeDocument/2006/relationships/image" Target="../media/image251.png"/><Relationship Id="rId5" Type="http://schemas.openxmlformats.org/officeDocument/2006/relationships/image" Target="../media/image245.png"/><Relationship Id="rId15" Type="http://schemas.openxmlformats.org/officeDocument/2006/relationships/image" Target="../media/image255.png"/><Relationship Id="rId10" Type="http://schemas.openxmlformats.org/officeDocument/2006/relationships/image" Target="../media/image250.png"/><Relationship Id="rId19" Type="http://schemas.openxmlformats.org/officeDocument/2006/relationships/image" Target="../media/image259.png"/><Relationship Id="rId4" Type="http://schemas.openxmlformats.org/officeDocument/2006/relationships/image" Target="../media/image244.png"/><Relationship Id="rId9" Type="http://schemas.openxmlformats.org/officeDocument/2006/relationships/image" Target="../media/image249.png"/><Relationship Id="rId14" Type="http://schemas.openxmlformats.org/officeDocument/2006/relationships/image" Target="../media/image254.png"/><Relationship Id="rId22" Type="http://schemas.openxmlformats.org/officeDocument/2006/relationships/image" Target="../media/image26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5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3" Type="http://schemas.openxmlformats.org/officeDocument/2006/relationships/image" Target="../media/image267.png"/><Relationship Id="rId7" Type="http://schemas.openxmlformats.org/officeDocument/2006/relationships/image" Target="../media/image271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0.png"/><Relationship Id="rId11" Type="http://schemas.openxmlformats.org/officeDocument/2006/relationships/image" Target="../media/image275.png"/><Relationship Id="rId5" Type="http://schemas.openxmlformats.org/officeDocument/2006/relationships/image" Target="../media/image269.png"/><Relationship Id="rId10" Type="http://schemas.openxmlformats.org/officeDocument/2006/relationships/image" Target="../media/image274.png"/><Relationship Id="rId4" Type="http://schemas.openxmlformats.org/officeDocument/2006/relationships/image" Target="../media/image268.png"/><Relationship Id="rId9" Type="http://schemas.openxmlformats.org/officeDocument/2006/relationships/image" Target="../media/image273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jpeg"/><Relationship Id="rId3" Type="http://schemas.openxmlformats.org/officeDocument/2006/relationships/image" Target="../media/image278.png"/><Relationship Id="rId7" Type="http://schemas.openxmlformats.org/officeDocument/2006/relationships/image" Target="../media/image282.jpe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1.png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3" Type="http://schemas.openxmlformats.org/officeDocument/2006/relationships/image" Target="../media/image286.png"/><Relationship Id="rId7" Type="http://schemas.openxmlformats.org/officeDocument/2006/relationships/image" Target="../media/image290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9.png"/><Relationship Id="rId5" Type="http://schemas.openxmlformats.org/officeDocument/2006/relationships/image" Target="../media/image288.png"/><Relationship Id="rId10" Type="http://schemas.openxmlformats.org/officeDocument/2006/relationships/image" Target="../media/image293.png"/><Relationship Id="rId4" Type="http://schemas.openxmlformats.org/officeDocument/2006/relationships/image" Target="../media/image287.png"/><Relationship Id="rId9" Type="http://schemas.openxmlformats.org/officeDocument/2006/relationships/image" Target="../media/image29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7.png"/><Relationship Id="rId4" Type="http://schemas.openxmlformats.org/officeDocument/2006/relationships/image" Target="../media/image296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7" Type="http://schemas.openxmlformats.org/officeDocument/2006/relationships/image" Target="../media/image306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5.png"/><Relationship Id="rId5" Type="http://schemas.openxmlformats.org/officeDocument/2006/relationships/image" Target="../media/image304.png"/><Relationship Id="rId4" Type="http://schemas.openxmlformats.org/officeDocument/2006/relationships/image" Target="../media/image303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png"/><Relationship Id="rId13" Type="http://schemas.openxmlformats.org/officeDocument/2006/relationships/image" Target="../media/image317.png"/><Relationship Id="rId18" Type="http://schemas.openxmlformats.org/officeDocument/2006/relationships/image" Target="../media/image322.png"/><Relationship Id="rId3" Type="http://schemas.openxmlformats.org/officeDocument/2006/relationships/image" Target="../media/image307.png"/><Relationship Id="rId21" Type="http://schemas.openxmlformats.org/officeDocument/2006/relationships/image" Target="../media/image325.png"/><Relationship Id="rId7" Type="http://schemas.openxmlformats.org/officeDocument/2006/relationships/image" Target="../media/image311.png"/><Relationship Id="rId12" Type="http://schemas.openxmlformats.org/officeDocument/2006/relationships/image" Target="../media/image316.png"/><Relationship Id="rId17" Type="http://schemas.openxmlformats.org/officeDocument/2006/relationships/image" Target="../media/image321.png"/><Relationship Id="rId2" Type="http://schemas.openxmlformats.org/officeDocument/2006/relationships/image" Target="../media/image266.png"/><Relationship Id="rId16" Type="http://schemas.openxmlformats.org/officeDocument/2006/relationships/image" Target="../media/image320.png"/><Relationship Id="rId20" Type="http://schemas.openxmlformats.org/officeDocument/2006/relationships/image" Target="../media/image3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0.png"/><Relationship Id="rId11" Type="http://schemas.openxmlformats.org/officeDocument/2006/relationships/image" Target="../media/image315.png"/><Relationship Id="rId24" Type="http://schemas.openxmlformats.org/officeDocument/2006/relationships/image" Target="../media/image328.png"/><Relationship Id="rId5" Type="http://schemas.openxmlformats.org/officeDocument/2006/relationships/image" Target="../media/image309.png"/><Relationship Id="rId15" Type="http://schemas.openxmlformats.org/officeDocument/2006/relationships/image" Target="../media/image319.png"/><Relationship Id="rId23" Type="http://schemas.openxmlformats.org/officeDocument/2006/relationships/image" Target="../media/image327.png"/><Relationship Id="rId10" Type="http://schemas.openxmlformats.org/officeDocument/2006/relationships/image" Target="../media/image314.png"/><Relationship Id="rId19" Type="http://schemas.openxmlformats.org/officeDocument/2006/relationships/image" Target="../media/image323.png"/><Relationship Id="rId4" Type="http://schemas.openxmlformats.org/officeDocument/2006/relationships/image" Target="../media/image308.png"/><Relationship Id="rId9" Type="http://schemas.openxmlformats.org/officeDocument/2006/relationships/image" Target="../media/image313.png"/><Relationship Id="rId14" Type="http://schemas.openxmlformats.org/officeDocument/2006/relationships/image" Target="../media/image318.png"/><Relationship Id="rId22" Type="http://schemas.openxmlformats.org/officeDocument/2006/relationships/image" Target="../media/image32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2.jpeg"/><Relationship Id="rId4" Type="http://schemas.openxmlformats.org/officeDocument/2006/relationships/image" Target="../media/image3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908616"/>
            <a:ext cx="7924800" cy="45679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lang="ru-RU" b="1" spc="-15" dirty="0" smtClean="0">
                <a:solidFill>
                  <a:schemeClr val="tx1"/>
                </a:solidFill>
                <a:latin typeface="+mn-lt"/>
                <a:cs typeface="Arial"/>
              </a:rPr>
              <a:t>ПОДГОТОВКА </a:t>
            </a:r>
            <a:r>
              <a:rPr lang="ru-RU" b="1" spc="-5" dirty="0" smtClean="0">
                <a:solidFill>
                  <a:schemeClr val="tx1"/>
                </a:solidFill>
                <a:latin typeface="+mn-lt"/>
                <a:cs typeface="Arial"/>
              </a:rPr>
              <a:t>ЛИЦ,</a:t>
            </a:r>
            <a:r>
              <a:rPr lang="ru-RU" dirty="0" smtClean="0">
                <a:solidFill>
                  <a:schemeClr val="tx1"/>
                </a:solidFill>
                <a:latin typeface="+mn-lt"/>
                <a:cs typeface="Arial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+mn-lt"/>
                <a:cs typeface="Arial"/>
              </a:rPr>
            </a:br>
            <a:r>
              <a:rPr lang="ru-RU" b="1" spc="-10" dirty="0" smtClean="0">
                <a:solidFill>
                  <a:schemeClr val="tx1"/>
                </a:solidFill>
                <a:latin typeface="+mn-lt"/>
                <a:cs typeface="Arial"/>
              </a:rPr>
              <a:t>ПРИВЛЕКАЕМЫХ</a:t>
            </a:r>
            <a:r>
              <a:rPr lang="ru-RU" b="1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ru-RU" b="1" spc="-5" dirty="0" smtClean="0">
                <a:solidFill>
                  <a:schemeClr val="tx1"/>
                </a:solidFill>
                <a:latin typeface="+mn-lt"/>
                <a:cs typeface="Arial"/>
              </a:rPr>
              <a:t>К</a:t>
            </a:r>
            <a:r>
              <a:rPr lang="ru-RU" b="1" spc="-1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ru-RU" b="1" spc="-5" dirty="0" smtClean="0">
                <a:solidFill>
                  <a:schemeClr val="tx1"/>
                </a:solidFill>
                <a:latin typeface="+mn-lt"/>
                <a:cs typeface="Arial"/>
              </a:rPr>
              <a:t>ПРОВЕДЕНИЮ</a:t>
            </a:r>
            <a:r>
              <a:rPr lang="ru-RU" b="1" spc="5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br>
              <a:rPr lang="ru-RU" b="1" spc="5" dirty="0" smtClean="0">
                <a:solidFill>
                  <a:schemeClr val="tx1"/>
                </a:solidFill>
                <a:latin typeface="+mn-lt"/>
                <a:cs typeface="Arial"/>
              </a:rPr>
            </a:br>
            <a:r>
              <a:rPr lang="ru-RU" b="1" spc="-25" dirty="0" smtClean="0">
                <a:solidFill>
                  <a:schemeClr val="tx1"/>
                </a:solidFill>
                <a:latin typeface="+mn-lt"/>
                <a:cs typeface="Arial"/>
              </a:rPr>
              <a:t>ГОСУДАРСТВЕННОЙ </a:t>
            </a:r>
            <a:r>
              <a:rPr lang="ru-RU" b="1" spc="-595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ru-RU" b="1" spc="-25" dirty="0" smtClean="0">
                <a:solidFill>
                  <a:schemeClr val="tx1"/>
                </a:solidFill>
                <a:latin typeface="+mn-lt"/>
                <a:cs typeface="Arial"/>
              </a:rPr>
              <a:t>ИТОГОВОЙ</a:t>
            </a:r>
            <a:r>
              <a:rPr lang="ru-RU" b="1" spc="4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ru-RU" b="1" spc="-35" dirty="0" smtClean="0">
                <a:solidFill>
                  <a:schemeClr val="tx1"/>
                </a:solidFill>
                <a:latin typeface="+mn-lt"/>
                <a:cs typeface="Arial"/>
              </a:rPr>
              <a:t>АТТЕСТАЦИИ</a:t>
            </a:r>
            <a:r>
              <a:rPr lang="ru-RU" b="1" spc="5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br>
              <a:rPr lang="ru-RU" b="1" spc="50" dirty="0" smtClean="0">
                <a:solidFill>
                  <a:schemeClr val="tx1"/>
                </a:solidFill>
                <a:latin typeface="+mn-lt"/>
                <a:cs typeface="Arial"/>
              </a:rPr>
            </a:br>
            <a:r>
              <a:rPr lang="ru-RU" b="1" spc="-5" dirty="0" smtClean="0">
                <a:solidFill>
                  <a:schemeClr val="tx1"/>
                </a:solidFill>
                <a:latin typeface="+mn-lt"/>
                <a:cs typeface="Arial"/>
              </a:rPr>
              <a:t>ПО</a:t>
            </a:r>
            <a:r>
              <a:rPr lang="ru-RU" b="1" spc="5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ru-RU" b="1" spc="-35" dirty="0" smtClean="0">
                <a:solidFill>
                  <a:schemeClr val="tx1"/>
                </a:solidFill>
                <a:latin typeface="+mn-lt"/>
                <a:cs typeface="Arial"/>
              </a:rPr>
              <a:t>ОБРАЗОВАТЕЛЬНЫМ </a:t>
            </a:r>
            <a:r>
              <a:rPr lang="ru-RU" b="1" spc="-30" dirty="0" smtClean="0">
                <a:solidFill>
                  <a:schemeClr val="tx1"/>
                </a:solidFill>
                <a:latin typeface="+mn-lt"/>
                <a:cs typeface="Arial"/>
              </a:rPr>
              <a:t> ПРОГРАММАМ</a:t>
            </a:r>
            <a:r>
              <a:rPr lang="ru-RU" b="1" spc="25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br>
              <a:rPr lang="ru-RU" b="1" spc="25" dirty="0" smtClean="0">
                <a:solidFill>
                  <a:schemeClr val="tx1"/>
                </a:solidFill>
                <a:latin typeface="+mn-lt"/>
                <a:cs typeface="Arial"/>
              </a:rPr>
            </a:br>
            <a:r>
              <a:rPr lang="ru-RU" b="1" spc="-10" dirty="0" smtClean="0">
                <a:solidFill>
                  <a:schemeClr val="tx1"/>
                </a:solidFill>
                <a:latin typeface="+mn-lt"/>
                <a:cs typeface="Arial"/>
              </a:rPr>
              <a:t>СРЕДНЕГО</a:t>
            </a:r>
            <a:r>
              <a:rPr lang="ru-RU" b="1" spc="5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ru-RU" b="1" spc="-10" dirty="0" smtClean="0">
                <a:solidFill>
                  <a:schemeClr val="tx1"/>
                </a:solidFill>
                <a:latin typeface="+mn-lt"/>
                <a:cs typeface="Arial"/>
              </a:rPr>
              <a:t>ОБЩЕГО</a:t>
            </a:r>
            <a:r>
              <a:rPr lang="ru-RU" b="1" spc="2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ru-RU" b="1" spc="-35" dirty="0" smtClean="0">
                <a:solidFill>
                  <a:schemeClr val="tx1"/>
                </a:solidFill>
                <a:latin typeface="+mn-lt"/>
                <a:cs typeface="Arial"/>
              </a:rPr>
              <a:t>ОБРАЗОВАНИЯ</a:t>
            </a:r>
            <a:r>
              <a:rPr lang="ru-RU" dirty="0" smtClean="0">
                <a:solidFill>
                  <a:schemeClr val="tx1"/>
                </a:solidFill>
                <a:latin typeface="+mn-lt"/>
                <a:cs typeface="Arial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+mn-lt"/>
                <a:cs typeface="Arial"/>
              </a:rPr>
            </a:br>
            <a:r>
              <a:rPr lang="ru-RU" b="1" spc="-5" dirty="0" smtClean="0">
                <a:solidFill>
                  <a:schemeClr val="tx1"/>
                </a:solidFill>
                <a:latin typeface="+mn-lt"/>
                <a:cs typeface="Arial"/>
              </a:rPr>
              <a:t>В </a:t>
            </a:r>
            <a:r>
              <a:rPr lang="ru-RU" b="1" spc="5" dirty="0" smtClean="0">
                <a:solidFill>
                  <a:schemeClr val="tx1"/>
                </a:solidFill>
                <a:latin typeface="+mn-lt"/>
                <a:cs typeface="Arial"/>
              </a:rPr>
              <a:t>ПУНКТЕ </a:t>
            </a:r>
            <a:r>
              <a:rPr lang="ru-RU" b="1" spc="-5" dirty="0" smtClean="0">
                <a:solidFill>
                  <a:schemeClr val="tx1"/>
                </a:solidFill>
                <a:latin typeface="+mn-lt"/>
                <a:cs typeface="Arial"/>
              </a:rPr>
              <a:t>ПРОВЕДЕНИЯ </a:t>
            </a:r>
            <a:r>
              <a:rPr lang="ru-RU" b="1" dirty="0" smtClean="0">
                <a:solidFill>
                  <a:schemeClr val="tx1"/>
                </a:solidFill>
                <a:latin typeface="+mn-lt"/>
                <a:cs typeface="Arial"/>
              </a:rPr>
              <a:t>ЭКЗАМЕНОВ </a:t>
            </a:r>
            <a:r>
              <a:rPr lang="ru-RU" sz="3200" b="1" dirty="0" smtClean="0">
                <a:solidFill>
                  <a:schemeClr val="tx1"/>
                </a:solidFill>
                <a:latin typeface="+mn-lt"/>
                <a:cs typeface="Arial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+mn-lt"/>
                <a:cs typeface="Arial"/>
              </a:rPr>
            </a:br>
            <a:r>
              <a:rPr lang="ru-RU" sz="3200" b="1" spc="-600" dirty="0" smtClean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br>
              <a:rPr lang="ru-RU" sz="3200" b="1" spc="-600" dirty="0" smtClean="0">
                <a:solidFill>
                  <a:srgbClr val="0000FF"/>
                </a:solidFill>
                <a:latin typeface="+mn-lt"/>
                <a:cs typeface="Arial"/>
              </a:rPr>
            </a:br>
            <a:r>
              <a:rPr lang="ru-RU" sz="3200" b="1" spc="-30" dirty="0" smtClean="0">
                <a:solidFill>
                  <a:srgbClr val="0000FF"/>
                </a:solidFill>
                <a:latin typeface="+mn-lt"/>
                <a:cs typeface="Arial"/>
              </a:rPr>
              <a:t>ОРГАНИЗАТОР</a:t>
            </a:r>
            <a:r>
              <a:rPr lang="ru-RU" sz="3200" b="1" spc="30" dirty="0" smtClean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lang="ru-RU" sz="3200" b="1" spc="-5" dirty="0" smtClean="0">
                <a:solidFill>
                  <a:srgbClr val="0000FF"/>
                </a:solidFill>
                <a:latin typeface="+mn-lt"/>
                <a:cs typeface="Arial"/>
              </a:rPr>
              <a:t>ППЭ</a:t>
            </a:r>
            <a:r>
              <a:rPr lang="ru-RU" sz="3200" dirty="0" smtClean="0">
                <a:solidFill>
                  <a:srgbClr val="0000FF"/>
                </a:solidFill>
                <a:latin typeface="+mn-lt"/>
                <a:cs typeface="Arial"/>
              </a:rPr>
              <a:t/>
            </a:r>
            <a:br>
              <a:rPr lang="ru-RU" sz="3200" dirty="0" smtClean="0">
                <a:solidFill>
                  <a:srgbClr val="0000FF"/>
                </a:solidFill>
                <a:latin typeface="+mn-lt"/>
                <a:cs typeface="Arial"/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Arial"/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Arial"/>
              </a:rPr>
            </a:br>
            <a:r>
              <a:rPr lang="ru-RU" sz="2000" spc="-1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(ТЕХНОЛОГИЯ</a:t>
            </a:r>
            <a:r>
              <a:rPr lang="ru-RU" sz="2000" spc="-2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2000" spc="-4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ПЕРЕДАЧИ</a:t>
            </a:r>
            <a:r>
              <a:rPr lang="ru-RU" sz="2000" spc="3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ЭМ</a:t>
            </a:r>
            <a:r>
              <a:rPr lang="ru-RU" sz="2000" spc="1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2000" spc="-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ПО</a:t>
            </a:r>
            <a:r>
              <a:rPr lang="ru-RU" sz="2000" spc="1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СЕТИ</a:t>
            </a:r>
            <a:r>
              <a:rPr lang="ru-RU" sz="2000" spc="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ИНТЕРНЕТ</a:t>
            </a:r>
            <a:b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ru-RU" sz="2000" spc="-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И</a:t>
            </a:r>
            <a:r>
              <a:rPr lang="ru-RU" sz="2000" spc="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2000" spc="-2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СКАНИРОВАНИЯ</a:t>
            </a:r>
            <a:r>
              <a:rPr lang="ru-RU" sz="2000" spc="3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ЭМ</a:t>
            </a:r>
            <a:r>
              <a:rPr lang="ru-RU" sz="2000" spc="-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В </a:t>
            </a:r>
            <a:r>
              <a:rPr lang="ru-RU" sz="2000" spc="1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ШТАБЕ</a:t>
            </a:r>
            <a:r>
              <a:rPr lang="ru-RU" sz="2000" spc="1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ППЭ)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endParaRPr b="1" spc="-25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732152" y="787845"/>
            <a:ext cx="3811904" cy="462306"/>
          </a:xfrm>
          <a:prstGeom prst="rect">
            <a:avLst/>
          </a:prstGeom>
          <a:solidFill>
            <a:srgbClr val="F8F9FA"/>
          </a:solidFill>
          <a:ln w="28575">
            <a:solidFill>
              <a:srgbClr val="F55B4A"/>
            </a:solidFill>
          </a:ln>
        </p:spPr>
        <p:txBody>
          <a:bodyPr vert="horz" wrap="square" lIns="0" tIns="153035" rIns="0" bIns="0" rtlCol="0">
            <a:spAutoFit/>
          </a:bodyPr>
          <a:lstStyle/>
          <a:p>
            <a:pPr marL="1113155">
              <a:lnSpc>
                <a:spcPct val="100000"/>
              </a:lnSpc>
              <a:spcBef>
                <a:spcPts val="1205"/>
              </a:spcBef>
            </a:pPr>
            <a:r>
              <a:rPr sz="2000" b="1" spc="-15" dirty="0">
                <a:solidFill>
                  <a:srgbClr val="FF0000"/>
                </a:solidFill>
                <a:cs typeface="Arial"/>
              </a:rPr>
              <a:t>ЗАПРЕЩАЕТСЯ</a:t>
            </a:r>
            <a:endParaRPr sz="2000" dirty="0">
              <a:solidFill>
                <a:srgbClr val="FF0000"/>
              </a:solidFill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6791" y="628967"/>
            <a:ext cx="871092" cy="8710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19557" y="1402861"/>
            <a:ext cx="8700135" cy="230640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780" algn="ctr">
              <a:lnSpc>
                <a:spcPct val="100000"/>
              </a:lnSpc>
              <a:spcBef>
                <a:spcPts val="105"/>
              </a:spcBef>
            </a:pPr>
            <a:r>
              <a:rPr sz="1600" spc="-20" dirty="0">
                <a:cs typeface="Microsoft Sans Serif"/>
              </a:rPr>
              <a:t>иметь </a:t>
            </a:r>
            <a:r>
              <a:rPr sz="1600" spc="-10" dirty="0">
                <a:cs typeface="Microsoft Sans Serif"/>
              </a:rPr>
              <a:t>при</a:t>
            </a:r>
            <a:r>
              <a:rPr sz="1600" spc="1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себе</a:t>
            </a:r>
            <a:r>
              <a:rPr sz="1600" spc="-2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и</a:t>
            </a:r>
            <a:r>
              <a:rPr sz="1600" spc="15" dirty="0">
                <a:cs typeface="Microsoft Sans Serif"/>
              </a:rPr>
              <a:t> </a:t>
            </a:r>
            <a:r>
              <a:rPr sz="1600" spc="-15" dirty="0" err="1">
                <a:cs typeface="Microsoft Sans Serif"/>
              </a:rPr>
              <a:t>использовать</a:t>
            </a:r>
            <a:r>
              <a:rPr sz="1600" spc="-30" dirty="0">
                <a:cs typeface="Microsoft Sans Serif"/>
              </a:rPr>
              <a:t> </a:t>
            </a:r>
            <a:r>
              <a:rPr lang="ru-RU" sz="1600" spc="-10" dirty="0" smtClean="0">
                <a:cs typeface="Microsoft Sans Serif"/>
              </a:rPr>
              <a:t>СРЕДСТВА СВЯЗИ</a:t>
            </a:r>
            <a:endParaRPr sz="1600" dirty="0">
              <a:cs typeface="Microsoft Sans Serif"/>
            </a:endParaRPr>
          </a:p>
          <a:p>
            <a:pPr marL="19685" algn="ctr">
              <a:lnSpc>
                <a:spcPct val="100000"/>
              </a:lnSpc>
            </a:pPr>
            <a:r>
              <a:rPr sz="1600" b="1" spc="-25" dirty="0">
                <a:solidFill>
                  <a:srgbClr val="C00000"/>
                </a:solidFill>
                <a:cs typeface="Microsoft Sans Serif"/>
              </a:rPr>
              <a:t>(кроме</a:t>
            </a:r>
            <a:r>
              <a:rPr sz="1600" b="1" spc="-5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600" b="1" spc="5" dirty="0">
                <a:solidFill>
                  <a:srgbClr val="C00000"/>
                </a:solidFill>
                <a:cs typeface="Microsoft Sans Serif"/>
              </a:rPr>
              <a:t>Штаба</a:t>
            </a:r>
            <a:r>
              <a:rPr sz="1600" b="1" dirty="0">
                <a:solidFill>
                  <a:srgbClr val="C00000"/>
                </a:solidFill>
                <a:cs typeface="Microsoft Sans Serif"/>
              </a:rPr>
              <a:t> ППЭ</a:t>
            </a:r>
            <a:r>
              <a:rPr sz="1600" b="1" spc="45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600" b="1" spc="-10" dirty="0">
                <a:solidFill>
                  <a:srgbClr val="C00000"/>
                </a:solidFill>
                <a:cs typeface="Microsoft Sans Serif"/>
              </a:rPr>
              <a:t>по</a:t>
            </a:r>
            <a:r>
              <a:rPr sz="1600" b="1" spc="3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600" b="1" spc="-10" dirty="0">
                <a:solidFill>
                  <a:srgbClr val="C00000"/>
                </a:solidFill>
                <a:cs typeface="Microsoft Sans Serif"/>
              </a:rPr>
              <a:t>служебной</a:t>
            </a:r>
            <a:r>
              <a:rPr sz="1600" b="1" spc="2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600" b="1" spc="-15" dirty="0">
                <a:solidFill>
                  <a:srgbClr val="C00000"/>
                </a:solidFill>
                <a:cs typeface="Microsoft Sans Serif"/>
              </a:rPr>
              <a:t>необходимости</a:t>
            </a:r>
            <a:r>
              <a:rPr sz="1600" b="1" spc="5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600" b="1" spc="-15" dirty="0">
                <a:solidFill>
                  <a:srgbClr val="C00000"/>
                </a:solidFill>
                <a:cs typeface="Microsoft Sans Serif"/>
              </a:rPr>
              <a:t>определенным</a:t>
            </a:r>
            <a:r>
              <a:rPr sz="1600" b="1" spc="1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600" b="1" spc="-25" dirty="0">
                <a:solidFill>
                  <a:srgbClr val="C00000"/>
                </a:solidFill>
                <a:cs typeface="Microsoft Sans Serif"/>
              </a:rPr>
              <a:t>категориям</a:t>
            </a:r>
            <a:r>
              <a:rPr sz="1600" b="1" spc="1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600" b="1" spc="-15" dirty="0">
                <a:solidFill>
                  <a:srgbClr val="C00000"/>
                </a:solidFill>
                <a:cs typeface="Microsoft Sans Serif"/>
              </a:rPr>
              <a:t>работников),</a:t>
            </a:r>
            <a:endParaRPr sz="1600" b="1" dirty="0">
              <a:solidFill>
                <a:srgbClr val="C00000"/>
              </a:solidFill>
              <a:cs typeface="Microsoft Sans Serif"/>
            </a:endParaRPr>
          </a:p>
          <a:p>
            <a:pPr marL="1393190" marR="1367790" algn="ctr">
              <a:lnSpc>
                <a:spcPct val="100000"/>
              </a:lnSpc>
            </a:pPr>
            <a:r>
              <a:rPr sz="1600" spc="-10" dirty="0">
                <a:cs typeface="Microsoft Sans Serif"/>
              </a:rPr>
              <a:t>электронно-вычислительную</a:t>
            </a:r>
            <a:r>
              <a:rPr sz="1600" spc="-20" dirty="0">
                <a:cs typeface="Microsoft Sans Serif"/>
              </a:rPr>
              <a:t> </a:t>
            </a:r>
            <a:r>
              <a:rPr sz="1600" spc="-40" dirty="0">
                <a:cs typeface="Microsoft Sans Serif"/>
              </a:rPr>
              <a:t>технику,</a:t>
            </a:r>
            <a:r>
              <a:rPr sz="1600" spc="3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фото-,</a:t>
            </a:r>
            <a:r>
              <a:rPr sz="1600" spc="-2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аудио-</a:t>
            </a:r>
            <a:r>
              <a:rPr sz="1600" spc="2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и</a:t>
            </a:r>
            <a:r>
              <a:rPr sz="1600" spc="1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видеоаппаратуру, </a:t>
            </a:r>
            <a:r>
              <a:rPr sz="1600" spc="-36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и иные</a:t>
            </a:r>
            <a:r>
              <a:rPr sz="1600" spc="1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средства</a:t>
            </a:r>
            <a:r>
              <a:rPr sz="1600" spc="-15" dirty="0">
                <a:cs typeface="Microsoft Sans Serif"/>
              </a:rPr>
              <a:t> передачи</a:t>
            </a:r>
            <a:r>
              <a:rPr sz="1600" spc="-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информации;</a:t>
            </a:r>
            <a:endParaRPr sz="1600" dirty="0"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 dirty="0"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600" dirty="0">
                <a:cs typeface="Microsoft Sans Serif"/>
              </a:rPr>
              <a:t>*</a:t>
            </a:r>
            <a:r>
              <a:rPr sz="1600" spc="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выносить</a:t>
            </a:r>
            <a:r>
              <a:rPr sz="1600" spc="5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из</a:t>
            </a:r>
            <a:r>
              <a:rPr sz="1600" spc="2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аудиторий</a:t>
            </a:r>
            <a:r>
              <a:rPr sz="1600" spc="2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и</a:t>
            </a:r>
            <a:r>
              <a:rPr sz="1600" spc="2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ППЭ</a:t>
            </a:r>
            <a:r>
              <a:rPr sz="1600" spc="2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экзаменационные</a:t>
            </a:r>
            <a:r>
              <a:rPr sz="1600" spc="-2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материалы</a:t>
            </a:r>
            <a:r>
              <a:rPr sz="1600" spc="-1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на</a:t>
            </a:r>
            <a:r>
              <a:rPr sz="1600" spc="2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бумажных</a:t>
            </a:r>
            <a:r>
              <a:rPr sz="1600" spc="3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или</a:t>
            </a:r>
            <a:r>
              <a:rPr sz="1600" spc="2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электронных</a:t>
            </a:r>
            <a:r>
              <a:rPr sz="1600" spc="-1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носителях;</a:t>
            </a:r>
            <a:endParaRPr sz="1600" dirty="0"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sz="1600" dirty="0">
                <a:cs typeface="Microsoft Sans Serif"/>
              </a:rPr>
              <a:t>* </a:t>
            </a:r>
            <a:r>
              <a:rPr sz="1600" spc="-15" dirty="0">
                <a:cs typeface="Microsoft Sans Serif"/>
              </a:rPr>
              <a:t>фотографировать</a:t>
            </a:r>
            <a:r>
              <a:rPr sz="1600" spc="-30" dirty="0">
                <a:cs typeface="Microsoft Sans Serif"/>
              </a:rPr>
              <a:t> </a:t>
            </a:r>
            <a:r>
              <a:rPr sz="1600" spc="-40" dirty="0">
                <a:cs typeface="Microsoft Sans Serif"/>
              </a:rPr>
              <a:t>КИМ</a:t>
            </a:r>
            <a:r>
              <a:rPr sz="1600" spc="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и</a:t>
            </a:r>
            <a:r>
              <a:rPr sz="1600" spc="2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бланки</a:t>
            </a:r>
            <a:r>
              <a:rPr sz="1600" spc="-1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ответов</a:t>
            </a:r>
            <a:r>
              <a:rPr sz="160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экзаменационных</a:t>
            </a:r>
            <a:r>
              <a:rPr sz="1600" spc="-3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работ;</a:t>
            </a:r>
            <a:endParaRPr sz="1600" dirty="0">
              <a:cs typeface="Microsoft Sans Serif"/>
            </a:endParaRPr>
          </a:p>
          <a:p>
            <a:pPr marL="4445" algn="ctr">
              <a:lnSpc>
                <a:spcPct val="100000"/>
              </a:lnSpc>
              <a:spcBef>
                <a:spcPts val="340"/>
              </a:spcBef>
            </a:pPr>
            <a:r>
              <a:rPr sz="1600" spc="-15" dirty="0">
                <a:cs typeface="Microsoft Sans Serif"/>
              </a:rPr>
              <a:t>*передавать</a:t>
            </a:r>
            <a:r>
              <a:rPr sz="1600" spc="-3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информацию</a:t>
            </a:r>
            <a:r>
              <a:rPr sz="1600" spc="-1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третьим</a:t>
            </a:r>
            <a:r>
              <a:rPr sz="1600" spc="-3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лицам</a:t>
            </a:r>
            <a:endParaRPr sz="1600" dirty="0">
              <a:cs typeface="Microsoft Sans Serif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49081" y="5503221"/>
            <a:ext cx="5253355" cy="1262380"/>
          </a:xfrm>
          <a:custGeom>
            <a:avLst/>
            <a:gdLst/>
            <a:ahLst/>
            <a:cxnLst/>
            <a:rect l="l" t="t" r="r" b="b"/>
            <a:pathLst>
              <a:path w="5253355" h="1262379">
                <a:moveTo>
                  <a:pt x="5252974" y="0"/>
                </a:moveTo>
                <a:lnTo>
                  <a:pt x="0" y="0"/>
                </a:lnTo>
                <a:lnTo>
                  <a:pt x="0" y="1261884"/>
                </a:lnTo>
                <a:lnTo>
                  <a:pt x="5252974" y="1261884"/>
                </a:lnTo>
                <a:lnTo>
                  <a:pt x="5252974" y="0"/>
                </a:lnTo>
                <a:close/>
              </a:path>
            </a:pathLst>
          </a:custGeom>
          <a:solidFill>
            <a:srgbClr val="F8F9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49081" y="5503221"/>
            <a:ext cx="5253355" cy="1205458"/>
          </a:xfrm>
          <a:prstGeom prst="rect">
            <a:avLst/>
          </a:prstGeom>
          <a:ln w="28575">
            <a:solidFill>
              <a:srgbClr val="F55B4A"/>
            </a:solidFill>
          </a:ln>
        </p:spPr>
        <p:txBody>
          <a:bodyPr vert="horz" wrap="square" lIns="0" tIns="6604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520"/>
              </a:spcBef>
            </a:pPr>
            <a:r>
              <a:rPr sz="1600" b="1" spc="-10" dirty="0">
                <a:cs typeface="Arial"/>
              </a:rPr>
              <a:t>Штраф:</a:t>
            </a:r>
            <a:endParaRPr sz="1600" dirty="0">
              <a:cs typeface="Arial"/>
            </a:endParaRPr>
          </a:p>
          <a:p>
            <a:pPr marL="635" algn="ctr">
              <a:lnSpc>
                <a:spcPct val="100000"/>
              </a:lnSpc>
              <a:spcBef>
                <a:spcPts val="385"/>
              </a:spcBef>
            </a:pPr>
            <a:r>
              <a:rPr sz="1600" b="1" spc="-5" dirty="0">
                <a:cs typeface="Arial"/>
              </a:rPr>
              <a:t>на</a:t>
            </a:r>
            <a:r>
              <a:rPr sz="1600" b="1" spc="-10" dirty="0">
                <a:cs typeface="Arial"/>
              </a:rPr>
              <a:t> граждан</a:t>
            </a:r>
            <a:r>
              <a:rPr sz="1600" b="1" spc="10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3</a:t>
            </a:r>
            <a:r>
              <a:rPr sz="1600" b="1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000–5</a:t>
            </a:r>
            <a:r>
              <a:rPr sz="1600" b="1" spc="5" dirty="0">
                <a:cs typeface="Arial"/>
              </a:rPr>
              <a:t> </a:t>
            </a:r>
            <a:r>
              <a:rPr sz="1600" b="1" spc="-10" dirty="0">
                <a:cs typeface="Arial"/>
              </a:rPr>
              <a:t>000</a:t>
            </a:r>
            <a:r>
              <a:rPr sz="1600" b="1" spc="-5" dirty="0">
                <a:cs typeface="Arial"/>
              </a:rPr>
              <a:t> </a:t>
            </a:r>
            <a:r>
              <a:rPr sz="1600" b="1" spc="-25" dirty="0">
                <a:cs typeface="Arial"/>
              </a:rPr>
              <a:t>рублей;</a:t>
            </a:r>
            <a:endParaRPr sz="1600" dirty="0"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85"/>
              </a:spcBef>
            </a:pPr>
            <a:r>
              <a:rPr sz="1600" b="1" spc="-5" dirty="0">
                <a:cs typeface="Arial"/>
              </a:rPr>
              <a:t>на</a:t>
            </a:r>
            <a:r>
              <a:rPr sz="1600" b="1" spc="-10" dirty="0">
                <a:cs typeface="Arial"/>
              </a:rPr>
              <a:t> </a:t>
            </a:r>
            <a:r>
              <a:rPr sz="1600" b="1" spc="-15" dirty="0">
                <a:cs typeface="Arial"/>
              </a:rPr>
              <a:t>должностных</a:t>
            </a:r>
            <a:r>
              <a:rPr sz="1600" b="1" spc="45" dirty="0">
                <a:cs typeface="Arial"/>
              </a:rPr>
              <a:t> </a:t>
            </a:r>
            <a:r>
              <a:rPr sz="1600" b="1" spc="-10" dirty="0">
                <a:cs typeface="Arial"/>
              </a:rPr>
              <a:t>лиц</a:t>
            </a:r>
            <a:r>
              <a:rPr sz="1600" b="1" spc="10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20</a:t>
            </a:r>
            <a:r>
              <a:rPr sz="1600" b="1" spc="15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000–40</a:t>
            </a:r>
            <a:r>
              <a:rPr sz="1600" b="1" dirty="0">
                <a:cs typeface="Arial"/>
              </a:rPr>
              <a:t> </a:t>
            </a:r>
            <a:r>
              <a:rPr sz="1600" b="1" spc="-10" dirty="0">
                <a:cs typeface="Arial"/>
              </a:rPr>
              <a:t>000</a:t>
            </a:r>
            <a:r>
              <a:rPr sz="1600" b="1" spc="-5" dirty="0">
                <a:cs typeface="Arial"/>
              </a:rPr>
              <a:t> </a:t>
            </a:r>
            <a:r>
              <a:rPr sz="1600" b="1" spc="-25" dirty="0">
                <a:cs typeface="Arial"/>
              </a:rPr>
              <a:t>рублей;</a:t>
            </a:r>
            <a:endParaRPr sz="1600" dirty="0"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85"/>
              </a:spcBef>
            </a:pPr>
            <a:r>
              <a:rPr sz="1600" b="1" spc="-5" dirty="0">
                <a:cs typeface="Arial"/>
              </a:rPr>
              <a:t>на </a:t>
            </a:r>
            <a:r>
              <a:rPr sz="1600" b="1" spc="-10" dirty="0">
                <a:cs typeface="Arial"/>
              </a:rPr>
              <a:t>юридических</a:t>
            </a:r>
            <a:r>
              <a:rPr sz="1600" b="1" spc="10" dirty="0">
                <a:cs typeface="Arial"/>
              </a:rPr>
              <a:t> </a:t>
            </a:r>
            <a:r>
              <a:rPr sz="1600" b="1" spc="-10" dirty="0">
                <a:cs typeface="Arial"/>
              </a:rPr>
              <a:t>лиц</a:t>
            </a:r>
            <a:r>
              <a:rPr sz="1600" b="1" spc="35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-</a:t>
            </a:r>
            <a:r>
              <a:rPr sz="1600" b="1" spc="10" dirty="0">
                <a:cs typeface="Arial"/>
              </a:rPr>
              <a:t> </a:t>
            </a:r>
            <a:r>
              <a:rPr sz="1600" b="1" spc="-25" dirty="0">
                <a:cs typeface="Arial"/>
              </a:rPr>
              <a:t>от</a:t>
            </a:r>
            <a:r>
              <a:rPr sz="1600" b="1" spc="5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50</a:t>
            </a:r>
            <a:r>
              <a:rPr sz="1600" b="1" spc="10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000–200</a:t>
            </a:r>
            <a:r>
              <a:rPr sz="1600" b="1" spc="10" dirty="0">
                <a:cs typeface="Arial"/>
              </a:rPr>
              <a:t> </a:t>
            </a:r>
            <a:r>
              <a:rPr sz="1600" b="1" spc="-10" dirty="0">
                <a:cs typeface="Arial"/>
              </a:rPr>
              <a:t>000</a:t>
            </a:r>
            <a:r>
              <a:rPr sz="1600" b="1" spc="-5" dirty="0">
                <a:cs typeface="Arial"/>
              </a:rPr>
              <a:t> </a:t>
            </a:r>
            <a:r>
              <a:rPr sz="1600" b="1" spc="-30" dirty="0">
                <a:cs typeface="Arial"/>
              </a:rPr>
              <a:t>рублей</a:t>
            </a:r>
            <a:endParaRPr sz="1600" dirty="0"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43101" y="3877171"/>
            <a:ext cx="6838950" cy="364843"/>
          </a:xfrm>
          <a:prstGeom prst="rect">
            <a:avLst/>
          </a:prstGeom>
          <a:solidFill>
            <a:srgbClr val="D1D5E0"/>
          </a:solidFill>
          <a:ln w="19050">
            <a:solidFill>
              <a:srgbClr val="394454"/>
            </a:solidFill>
          </a:ln>
        </p:spPr>
        <p:txBody>
          <a:bodyPr vert="horz" wrap="square" lIns="0" tIns="117475" rIns="0" bIns="0" rtlCol="0">
            <a:spAutoFit/>
          </a:bodyPr>
          <a:lstStyle/>
          <a:p>
            <a:pPr marL="438150">
              <a:lnSpc>
                <a:spcPct val="100000"/>
              </a:lnSpc>
              <a:spcBef>
                <a:spcPts val="925"/>
              </a:spcBef>
            </a:pPr>
            <a:r>
              <a:rPr sz="1600" b="1" spc="-15" dirty="0">
                <a:cs typeface="Arial"/>
              </a:rPr>
              <a:t>Нарушение</a:t>
            </a:r>
            <a:r>
              <a:rPr sz="1600" b="1" spc="55" dirty="0">
                <a:cs typeface="Arial"/>
              </a:rPr>
              <a:t> </a:t>
            </a:r>
            <a:r>
              <a:rPr sz="1600" b="1" spc="-10" dirty="0">
                <a:cs typeface="Arial"/>
              </a:rPr>
              <a:t>Порядка</a:t>
            </a:r>
            <a:r>
              <a:rPr sz="1600" b="1" spc="20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– административное</a:t>
            </a:r>
            <a:r>
              <a:rPr sz="1600" b="1" spc="45" dirty="0">
                <a:cs typeface="Arial"/>
              </a:rPr>
              <a:t> </a:t>
            </a:r>
            <a:r>
              <a:rPr sz="1600" b="1" spc="-15" dirty="0">
                <a:cs typeface="Arial"/>
              </a:rPr>
              <a:t>правонарушение</a:t>
            </a:r>
            <a:endParaRPr sz="1600" dirty="0"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049781" y="4355611"/>
            <a:ext cx="5062728" cy="1208531"/>
            <a:chOff x="2049779" y="4355591"/>
            <a:chExt cx="5062728" cy="1208531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18431" y="4355591"/>
              <a:ext cx="669036" cy="40690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279772" y="4383404"/>
              <a:ext cx="546735" cy="311150"/>
            </a:xfrm>
            <a:custGeom>
              <a:avLst/>
              <a:gdLst/>
              <a:ahLst/>
              <a:cxnLst/>
              <a:rect l="l" t="t" r="r" b="b"/>
              <a:pathLst>
                <a:path w="546735" h="311150">
                  <a:moveTo>
                    <a:pt x="372363" y="0"/>
                  </a:moveTo>
                  <a:lnTo>
                    <a:pt x="174371" y="0"/>
                  </a:lnTo>
                  <a:lnTo>
                    <a:pt x="174371" y="155575"/>
                  </a:lnTo>
                  <a:lnTo>
                    <a:pt x="0" y="155575"/>
                  </a:lnTo>
                  <a:lnTo>
                    <a:pt x="273430" y="311150"/>
                  </a:lnTo>
                  <a:lnTo>
                    <a:pt x="546735" y="155575"/>
                  </a:lnTo>
                  <a:lnTo>
                    <a:pt x="372363" y="155575"/>
                  </a:lnTo>
                  <a:lnTo>
                    <a:pt x="372363" y="0"/>
                  </a:lnTo>
                  <a:close/>
                </a:path>
              </a:pathLst>
            </a:custGeom>
            <a:solidFill>
              <a:srgbClr val="CDD4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279772" y="4383404"/>
              <a:ext cx="546735" cy="311150"/>
            </a:xfrm>
            <a:custGeom>
              <a:avLst/>
              <a:gdLst/>
              <a:ahLst/>
              <a:cxnLst/>
              <a:rect l="l" t="t" r="r" b="b"/>
              <a:pathLst>
                <a:path w="546735" h="311150">
                  <a:moveTo>
                    <a:pt x="0" y="155575"/>
                  </a:moveTo>
                  <a:lnTo>
                    <a:pt x="174371" y="155575"/>
                  </a:lnTo>
                  <a:lnTo>
                    <a:pt x="174371" y="0"/>
                  </a:lnTo>
                  <a:lnTo>
                    <a:pt x="372363" y="0"/>
                  </a:lnTo>
                  <a:lnTo>
                    <a:pt x="372363" y="155575"/>
                  </a:lnTo>
                  <a:lnTo>
                    <a:pt x="546735" y="155575"/>
                  </a:lnTo>
                  <a:lnTo>
                    <a:pt x="273430" y="311150"/>
                  </a:lnTo>
                  <a:lnTo>
                    <a:pt x="0" y="1555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9779" y="4690871"/>
              <a:ext cx="5062728" cy="55625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40863" y="4645151"/>
              <a:ext cx="4565903" cy="5943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97404" y="4718024"/>
              <a:ext cx="4967859" cy="46167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097404" y="4718024"/>
              <a:ext cx="4968240" cy="462280"/>
            </a:xfrm>
            <a:custGeom>
              <a:avLst/>
              <a:gdLst/>
              <a:ahLst/>
              <a:cxnLst/>
              <a:rect l="l" t="t" r="r" b="b"/>
              <a:pathLst>
                <a:path w="4968240" h="462279">
                  <a:moveTo>
                    <a:pt x="0" y="461670"/>
                  </a:moveTo>
                  <a:lnTo>
                    <a:pt x="4967859" y="461670"/>
                  </a:lnTo>
                  <a:lnTo>
                    <a:pt x="4967859" y="0"/>
                  </a:lnTo>
                  <a:lnTo>
                    <a:pt x="0" y="0"/>
                  </a:lnTo>
                  <a:lnTo>
                    <a:pt x="0" y="461670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68295" y="4654295"/>
              <a:ext cx="4503420" cy="53035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10811" y="5148071"/>
              <a:ext cx="704088" cy="41605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289170" y="5179694"/>
              <a:ext cx="546735" cy="311150"/>
            </a:xfrm>
            <a:custGeom>
              <a:avLst/>
              <a:gdLst/>
              <a:ahLst/>
              <a:cxnLst/>
              <a:rect l="l" t="t" r="r" b="b"/>
              <a:pathLst>
                <a:path w="546735" h="311150">
                  <a:moveTo>
                    <a:pt x="372363" y="0"/>
                  </a:moveTo>
                  <a:lnTo>
                    <a:pt x="174370" y="0"/>
                  </a:lnTo>
                  <a:lnTo>
                    <a:pt x="174370" y="155447"/>
                  </a:lnTo>
                  <a:lnTo>
                    <a:pt x="0" y="155447"/>
                  </a:lnTo>
                  <a:lnTo>
                    <a:pt x="273430" y="311022"/>
                  </a:lnTo>
                  <a:lnTo>
                    <a:pt x="546734" y="155447"/>
                  </a:lnTo>
                  <a:lnTo>
                    <a:pt x="372363" y="155447"/>
                  </a:lnTo>
                  <a:lnTo>
                    <a:pt x="372363" y="0"/>
                  </a:lnTo>
                  <a:close/>
                </a:path>
              </a:pathLst>
            </a:custGeom>
            <a:solidFill>
              <a:srgbClr val="CDD4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289170" y="5179694"/>
              <a:ext cx="546735" cy="311150"/>
            </a:xfrm>
            <a:custGeom>
              <a:avLst/>
              <a:gdLst/>
              <a:ahLst/>
              <a:cxnLst/>
              <a:rect l="l" t="t" r="r" b="b"/>
              <a:pathLst>
                <a:path w="546735" h="311150">
                  <a:moveTo>
                    <a:pt x="0" y="155447"/>
                  </a:moveTo>
                  <a:lnTo>
                    <a:pt x="174370" y="155447"/>
                  </a:lnTo>
                  <a:lnTo>
                    <a:pt x="174370" y="0"/>
                  </a:lnTo>
                  <a:lnTo>
                    <a:pt x="372363" y="0"/>
                  </a:lnTo>
                  <a:lnTo>
                    <a:pt x="372363" y="155447"/>
                  </a:lnTo>
                  <a:lnTo>
                    <a:pt x="546734" y="155447"/>
                  </a:lnTo>
                  <a:lnTo>
                    <a:pt x="273430" y="311022"/>
                  </a:lnTo>
                  <a:lnTo>
                    <a:pt x="0" y="155447"/>
                  </a:lnTo>
                  <a:close/>
                </a:path>
              </a:pathLst>
            </a:custGeom>
            <a:ln w="19050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9"/>
          <p:cNvSpPr txBox="1">
            <a:spLocks noGrp="1"/>
          </p:cNvSpPr>
          <p:nvPr>
            <p:ph type="title"/>
          </p:nvPr>
        </p:nvSpPr>
        <p:spPr>
          <a:xfrm>
            <a:off x="78739" y="39370"/>
            <a:ext cx="57226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85" dirty="0">
                <a:solidFill>
                  <a:schemeClr val="accent6">
                    <a:lumMod val="75000"/>
                  </a:schemeClr>
                </a:solidFill>
              </a:rPr>
              <a:t>ПОДГОТОВКА</a:t>
            </a:r>
            <a:r>
              <a:rPr sz="2400" b="1" spc="-4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</a:p>
          <a:p>
            <a:pPr marL="12700" algn="l">
              <a:lnSpc>
                <a:spcPct val="100000"/>
              </a:lnSpc>
            </a:pPr>
            <a:r>
              <a:rPr sz="2400" b="1" spc="-25" dirty="0">
                <a:solidFill>
                  <a:schemeClr val="accent6">
                    <a:lumMod val="75000"/>
                  </a:schemeClr>
                </a:solidFill>
              </a:rPr>
              <a:t>ИНФОРМАЦИОННАЯ</a:t>
            </a:r>
            <a:r>
              <a:rPr sz="2400" b="1" spc="2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0" dirty="0">
                <a:solidFill>
                  <a:schemeClr val="accent6">
                    <a:lumMod val="75000"/>
                  </a:schemeClr>
                </a:solidFill>
              </a:rPr>
              <a:t>БЕЗОПАСНОСТЬ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53" y="276609"/>
            <a:ext cx="3497579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spc="-60" dirty="0">
                <a:solidFill>
                  <a:srgbClr val="E36C09"/>
                </a:solidFill>
                <a:cs typeface="Microsoft Sans Serif"/>
              </a:rPr>
              <a:t>УПАКОВКА</a:t>
            </a:r>
            <a:r>
              <a:rPr sz="2400" spc="-5" dirty="0">
                <a:solidFill>
                  <a:srgbClr val="E36C09"/>
                </a:solidFill>
                <a:cs typeface="Microsoft Sans Serif"/>
              </a:rPr>
              <a:t> </a:t>
            </a:r>
            <a:r>
              <a:rPr sz="2400" spc="-30" dirty="0">
                <a:solidFill>
                  <a:srgbClr val="E36C09"/>
                </a:solidFill>
                <a:cs typeface="Microsoft Sans Serif"/>
              </a:rPr>
              <a:t>МАТЕРИАЛОВ</a:t>
            </a:r>
            <a:endParaRPr sz="2400" dirty="0">
              <a:cs typeface="Microsoft Sans Serif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0021" y="627915"/>
            <a:ext cx="8784590" cy="1496695"/>
            <a:chOff x="160020" y="627887"/>
            <a:chExt cx="8784590" cy="14966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9644" y="661415"/>
              <a:ext cx="8744712" cy="14630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020" y="627887"/>
              <a:ext cx="8412480" cy="14630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7789" y="689355"/>
              <a:ext cx="8649462" cy="136804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47791" y="689383"/>
            <a:ext cx="8649970" cy="1368425"/>
          </a:xfrm>
          <a:prstGeom prst="rect">
            <a:avLst/>
          </a:prstGeom>
          <a:ln w="9525">
            <a:solidFill>
              <a:srgbClr val="F6924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80"/>
              </a:spcBef>
            </a:pPr>
            <a:r>
              <a:rPr sz="1800" b="1" spc="-20" dirty="0">
                <a:solidFill>
                  <a:srgbClr val="394454"/>
                </a:solidFill>
                <a:latin typeface="Arial"/>
                <a:cs typeface="Arial"/>
              </a:rPr>
              <a:t>Технический</a:t>
            </a:r>
            <a:r>
              <a:rPr sz="1800" b="1" spc="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94454"/>
                </a:solidFill>
                <a:latin typeface="Arial"/>
                <a:cs typeface="Arial"/>
              </a:rPr>
              <a:t>специалист</a:t>
            </a:r>
            <a:r>
              <a:rPr sz="1800" b="1" spc="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394454"/>
                </a:solidFill>
                <a:latin typeface="Arial"/>
                <a:cs typeface="Arial"/>
              </a:rPr>
              <a:t>должен</a:t>
            </a:r>
            <a:r>
              <a:rPr sz="1800" b="1" spc="-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94454"/>
                </a:solidFill>
                <a:latin typeface="Arial"/>
                <a:cs typeface="Arial"/>
              </a:rPr>
              <a:t>прийти</a:t>
            </a:r>
            <a:r>
              <a:rPr sz="1800" b="1" spc="4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94454"/>
                </a:solidFill>
                <a:latin typeface="Arial"/>
                <a:cs typeface="Arial"/>
              </a:rPr>
              <a:t>в </a:t>
            </a:r>
            <a:r>
              <a:rPr sz="1800" b="1" spc="-15" dirty="0">
                <a:solidFill>
                  <a:srgbClr val="394454"/>
                </a:solidFill>
                <a:latin typeface="Arial"/>
                <a:cs typeface="Arial"/>
              </a:rPr>
              <a:t>аудиторию:</a:t>
            </a:r>
            <a:endParaRPr sz="1800">
              <a:latin typeface="Arial"/>
              <a:cs typeface="Arial"/>
            </a:endParaRPr>
          </a:p>
          <a:p>
            <a:pPr marL="172085" indent="-81280">
              <a:lnSpc>
                <a:spcPct val="100000"/>
              </a:lnSpc>
              <a:buSzPct val="94444"/>
              <a:buChar char="•"/>
              <a:tabLst>
                <a:tab pos="172720" algn="l"/>
              </a:tabLst>
            </a:pPr>
            <a:r>
              <a:rPr sz="18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завершить</a:t>
            </a:r>
            <a:r>
              <a:rPr sz="18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экзамен:</a:t>
            </a:r>
            <a:endParaRPr sz="1800">
              <a:latin typeface="Microsoft Sans Serif"/>
              <a:cs typeface="Microsoft Sans Serif"/>
            </a:endParaRPr>
          </a:p>
          <a:p>
            <a:pPr marL="492125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solidFill>
                  <a:srgbClr val="394454"/>
                </a:solidFill>
                <a:latin typeface="Courier New"/>
                <a:cs typeface="Courier New"/>
              </a:rPr>
              <a:t>o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6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станции</a:t>
            </a:r>
            <a:r>
              <a:rPr sz="16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печати</a:t>
            </a:r>
            <a:r>
              <a:rPr sz="16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ЭМ</a:t>
            </a:r>
            <a:r>
              <a:rPr sz="16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(с</a:t>
            </a:r>
            <a:r>
              <a:rPr sz="16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печатью</a:t>
            </a:r>
            <a:r>
              <a:rPr sz="16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протокола</a:t>
            </a:r>
            <a:r>
              <a:rPr sz="16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печати</a:t>
            </a:r>
            <a:r>
              <a:rPr sz="16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394454"/>
                </a:solidFill>
                <a:latin typeface="Microsoft Sans Serif"/>
                <a:cs typeface="Microsoft Sans Serif"/>
              </a:rPr>
              <a:t>ЭМ)</a:t>
            </a:r>
            <a:endParaRPr sz="1600">
              <a:latin typeface="Microsoft Sans Serif"/>
              <a:cs typeface="Microsoft Sans Serif"/>
            </a:endParaRPr>
          </a:p>
          <a:p>
            <a:pPr marL="492125">
              <a:lnSpc>
                <a:spcPts val="1914"/>
              </a:lnSpc>
              <a:spcBef>
                <a:spcPts val="5"/>
              </a:spcBef>
            </a:pPr>
            <a:r>
              <a:rPr sz="1600" spc="-10" dirty="0">
                <a:solidFill>
                  <a:srgbClr val="394454"/>
                </a:solidFill>
                <a:latin typeface="Courier New"/>
                <a:cs typeface="Courier New"/>
              </a:rPr>
              <a:t>o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 станции</a:t>
            </a:r>
            <a:r>
              <a:rPr sz="16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endParaRPr sz="1600">
              <a:latin typeface="Microsoft Sans Serif"/>
              <a:cs typeface="Microsoft Sans Serif"/>
            </a:endParaRPr>
          </a:p>
          <a:p>
            <a:pPr marL="172085" indent="-81280">
              <a:lnSpc>
                <a:spcPts val="2155"/>
              </a:lnSpc>
              <a:buSzPct val="94444"/>
              <a:buChar char="•"/>
              <a:tabLst>
                <a:tab pos="172720" algn="l"/>
              </a:tabLst>
            </a:pPr>
            <a:r>
              <a:rPr sz="18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выполнить</a:t>
            </a:r>
            <a:r>
              <a:rPr sz="18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экспорт</a:t>
            </a:r>
            <a:r>
              <a:rPr sz="18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ответов</a:t>
            </a:r>
            <a:r>
              <a:rPr sz="18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участников</a:t>
            </a:r>
            <a:r>
              <a:rPr sz="18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8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8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электронных</a:t>
            </a:r>
            <a:r>
              <a:rPr sz="18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журналов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62077" y="5972175"/>
            <a:ext cx="8600440" cy="659130"/>
          </a:xfrm>
          <a:custGeom>
            <a:avLst/>
            <a:gdLst/>
            <a:ahLst/>
            <a:cxnLst/>
            <a:rect l="l" t="t" r="r" b="b"/>
            <a:pathLst>
              <a:path w="8600440" h="659129">
                <a:moveTo>
                  <a:pt x="8599932" y="0"/>
                </a:moveTo>
                <a:lnTo>
                  <a:pt x="0" y="0"/>
                </a:lnTo>
                <a:lnTo>
                  <a:pt x="0" y="658520"/>
                </a:lnTo>
                <a:lnTo>
                  <a:pt x="8599932" y="658520"/>
                </a:lnTo>
                <a:lnTo>
                  <a:pt x="8599932" y="0"/>
                </a:lnTo>
                <a:close/>
              </a:path>
            </a:pathLst>
          </a:custGeom>
          <a:solidFill>
            <a:srgbClr val="D1D5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62077" y="5972202"/>
            <a:ext cx="8600440" cy="604653"/>
          </a:xfrm>
          <a:prstGeom prst="rect">
            <a:avLst/>
          </a:prstGeom>
          <a:ln w="19050">
            <a:solidFill>
              <a:srgbClr val="394454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2502535" marR="100330" indent="-2399665">
              <a:lnSpc>
                <a:spcPct val="100000"/>
              </a:lnSpc>
              <a:spcBef>
                <a:spcPts val="395"/>
              </a:spcBef>
            </a:pPr>
            <a:r>
              <a:rPr sz="18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8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целом</a:t>
            </a:r>
            <a:r>
              <a:rPr sz="18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схема</a:t>
            </a:r>
            <a:r>
              <a:rPr sz="18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упаковки</a:t>
            </a:r>
            <a:r>
              <a:rPr sz="18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материалов</a:t>
            </a:r>
            <a:r>
              <a:rPr sz="18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8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окончания</a:t>
            </a:r>
            <a:r>
              <a:rPr sz="18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8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8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аудитории</a:t>
            </a:r>
            <a:r>
              <a:rPr sz="18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та</a:t>
            </a:r>
            <a:r>
              <a:rPr sz="18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же, </a:t>
            </a:r>
            <a:r>
              <a:rPr sz="1800" spc="-4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что</a:t>
            </a:r>
            <a:r>
              <a:rPr sz="18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8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8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«стандартном»</a:t>
            </a:r>
            <a:r>
              <a:rPr sz="18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экзамене</a:t>
            </a:r>
            <a:endParaRPr sz="1800">
              <a:latin typeface="Microsoft Sans Serif"/>
              <a:cs typeface="Microsoft Sans Serif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3578" y="3643276"/>
            <a:ext cx="2563241" cy="224320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389647" y="4845205"/>
            <a:ext cx="119189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35" dirty="0">
                <a:solidFill>
                  <a:srgbClr val="3D4453"/>
                </a:solidFill>
                <a:latin typeface="Microsoft Sans Serif"/>
                <a:cs typeface="Microsoft Sans Serif"/>
              </a:rPr>
              <a:t>ВДП</a:t>
            </a:r>
            <a:r>
              <a:rPr sz="3200" spc="-65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3D4453"/>
                </a:solidFill>
                <a:latin typeface="Microsoft Sans Serif"/>
                <a:cs typeface="Microsoft Sans Serif"/>
              </a:rPr>
              <a:t>1</a:t>
            </a:r>
            <a:endParaRPr sz="3200">
              <a:latin typeface="Microsoft Sans Serif"/>
              <a:cs typeface="Microsoft Sans Serif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40664" y="2125979"/>
            <a:ext cx="2519680" cy="1705610"/>
            <a:chOff x="740663" y="2125979"/>
            <a:chExt cx="2519680" cy="170561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0663" y="2125979"/>
              <a:ext cx="2471928" cy="170535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5235" y="2310383"/>
              <a:ext cx="2514600" cy="70408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7920" y="2150744"/>
              <a:ext cx="2377935" cy="161010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87920" y="2150744"/>
              <a:ext cx="2378075" cy="1610360"/>
            </a:xfrm>
            <a:custGeom>
              <a:avLst/>
              <a:gdLst/>
              <a:ahLst/>
              <a:cxnLst/>
              <a:rect l="l" t="t" r="r" b="b"/>
              <a:pathLst>
                <a:path w="2378075" h="1610360">
                  <a:moveTo>
                    <a:pt x="0" y="0"/>
                  </a:moveTo>
                  <a:lnTo>
                    <a:pt x="2377935" y="0"/>
                  </a:lnTo>
                  <a:lnTo>
                    <a:pt x="2377935" y="1046226"/>
                  </a:lnTo>
                  <a:lnTo>
                    <a:pt x="1390256" y="1046226"/>
                  </a:lnTo>
                  <a:lnTo>
                    <a:pt x="1390256" y="1207642"/>
                  </a:lnTo>
                  <a:lnTo>
                    <a:pt x="1591551" y="1207642"/>
                  </a:lnTo>
                  <a:lnTo>
                    <a:pt x="1188961" y="1610105"/>
                  </a:lnTo>
                  <a:lnTo>
                    <a:pt x="786498" y="1207642"/>
                  </a:lnTo>
                  <a:lnTo>
                    <a:pt x="987666" y="1207642"/>
                  </a:lnTo>
                  <a:lnTo>
                    <a:pt x="987666" y="1046226"/>
                  </a:lnTo>
                  <a:lnTo>
                    <a:pt x="0" y="1046226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13282" y="2372083"/>
            <a:ext cx="21285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Бланки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регистрации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участников</a:t>
            </a:r>
            <a:r>
              <a:rPr sz="18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экзамена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37396" y="3671851"/>
            <a:ext cx="2563367" cy="2243201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4193798" y="4873574"/>
            <a:ext cx="119189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35" dirty="0">
                <a:solidFill>
                  <a:srgbClr val="3D4453"/>
                </a:solidFill>
                <a:latin typeface="Microsoft Sans Serif"/>
                <a:cs typeface="Microsoft Sans Serif"/>
              </a:rPr>
              <a:t>ВДП</a:t>
            </a:r>
            <a:r>
              <a:rPr sz="3200" spc="-65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3D4453"/>
                </a:solidFill>
                <a:latin typeface="Microsoft Sans Serif"/>
                <a:cs typeface="Microsoft Sans Serif"/>
              </a:rPr>
              <a:t>2</a:t>
            </a:r>
            <a:endParaRPr sz="3200">
              <a:latin typeface="Microsoft Sans Serif"/>
              <a:cs typeface="Microsoft Sans Serif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422149" y="2090927"/>
            <a:ext cx="2494915" cy="1750060"/>
            <a:chOff x="6422135" y="2090927"/>
            <a:chExt cx="2494915" cy="1750060"/>
          </a:xfrm>
        </p:grpSpPr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22135" y="2135123"/>
              <a:ext cx="2473452" cy="170535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46519" y="2090927"/>
              <a:ext cx="2470404" cy="116128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69760" y="2160269"/>
              <a:ext cx="2377947" cy="161010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469760" y="2160269"/>
              <a:ext cx="2378075" cy="1610360"/>
            </a:xfrm>
            <a:custGeom>
              <a:avLst/>
              <a:gdLst/>
              <a:ahLst/>
              <a:cxnLst/>
              <a:rect l="l" t="t" r="r" b="b"/>
              <a:pathLst>
                <a:path w="2378075" h="1610360">
                  <a:moveTo>
                    <a:pt x="0" y="0"/>
                  </a:moveTo>
                  <a:lnTo>
                    <a:pt x="2377947" y="0"/>
                  </a:lnTo>
                  <a:lnTo>
                    <a:pt x="2377947" y="1046226"/>
                  </a:lnTo>
                  <a:lnTo>
                    <a:pt x="1390268" y="1046226"/>
                  </a:lnTo>
                  <a:lnTo>
                    <a:pt x="1390268" y="1207642"/>
                  </a:lnTo>
                  <a:lnTo>
                    <a:pt x="1591564" y="1207642"/>
                  </a:lnTo>
                  <a:lnTo>
                    <a:pt x="1188973" y="1610105"/>
                  </a:lnTo>
                  <a:lnTo>
                    <a:pt x="786511" y="1207642"/>
                  </a:lnTo>
                  <a:lnTo>
                    <a:pt x="987806" y="1207642"/>
                  </a:lnTo>
                  <a:lnTo>
                    <a:pt x="987806" y="1046226"/>
                  </a:lnTo>
                  <a:lnTo>
                    <a:pt x="0" y="1046226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6599046" y="2152881"/>
            <a:ext cx="2120900" cy="1034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Все</a:t>
            </a:r>
            <a:r>
              <a:rPr sz="18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черновики</a:t>
            </a:r>
            <a:endParaRPr sz="180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  <a:spcBef>
                <a:spcPts val="20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(черновики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КЕГЭ,</a:t>
            </a:r>
            <a:endParaRPr sz="16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использованные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листы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бумаги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для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черновиков)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364991" y="2135123"/>
            <a:ext cx="2524125" cy="1705610"/>
            <a:chOff x="3364991" y="2135123"/>
            <a:chExt cx="2524125" cy="1705610"/>
          </a:xfrm>
        </p:grpSpPr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64991" y="2135123"/>
              <a:ext cx="2471928" cy="170535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66515" y="2182367"/>
              <a:ext cx="2522219" cy="97840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12108" y="2160269"/>
              <a:ext cx="2377948" cy="161010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412108" y="2160269"/>
              <a:ext cx="2378075" cy="1610360"/>
            </a:xfrm>
            <a:custGeom>
              <a:avLst/>
              <a:gdLst/>
              <a:ahLst/>
              <a:cxnLst/>
              <a:rect l="l" t="t" r="r" b="b"/>
              <a:pathLst>
                <a:path w="2378075" h="1610360">
                  <a:moveTo>
                    <a:pt x="0" y="0"/>
                  </a:moveTo>
                  <a:lnTo>
                    <a:pt x="2377948" y="0"/>
                  </a:lnTo>
                  <a:lnTo>
                    <a:pt x="2377948" y="1046226"/>
                  </a:lnTo>
                  <a:lnTo>
                    <a:pt x="1390268" y="1046226"/>
                  </a:lnTo>
                  <a:lnTo>
                    <a:pt x="1390268" y="1207642"/>
                  </a:lnTo>
                  <a:lnTo>
                    <a:pt x="1591564" y="1207642"/>
                  </a:lnTo>
                  <a:lnTo>
                    <a:pt x="1188974" y="1610105"/>
                  </a:lnTo>
                  <a:lnTo>
                    <a:pt x="786511" y="1207642"/>
                  </a:lnTo>
                  <a:lnTo>
                    <a:pt x="987805" y="1207642"/>
                  </a:lnTo>
                  <a:lnTo>
                    <a:pt x="987805" y="1046226"/>
                  </a:lnTo>
                  <a:lnTo>
                    <a:pt x="0" y="1046226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3534917" y="2244597"/>
            <a:ext cx="21336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8194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Испорченные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бракованные</a:t>
            </a:r>
            <a:r>
              <a:rPr sz="18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бланки</a:t>
            </a:r>
            <a:endParaRPr sz="1800">
              <a:latin typeface="Calibri"/>
              <a:cs typeface="Calibri"/>
            </a:endParaRPr>
          </a:p>
          <a:p>
            <a:pPr marL="44069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регистрации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129415" y="3519731"/>
            <a:ext cx="2910839" cy="2638425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7022097" y="4848225"/>
            <a:ext cx="13633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5" dirty="0">
                <a:solidFill>
                  <a:srgbClr val="3D4453"/>
                </a:solidFill>
                <a:latin typeface="Microsoft Sans Serif"/>
                <a:cs typeface="Microsoft Sans Serif"/>
              </a:rPr>
              <a:t>Конверт</a:t>
            </a:r>
            <a:endParaRPr sz="2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266189"/>
            <a:ext cx="603758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spc="-100" dirty="0">
                <a:solidFill>
                  <a:srgbClr val="E36C09"/>
                </a:solidFill>
              </a:rPr>
              <a:t>СДАЧА</a:t>
            </a:r>
            <a:r>
              <a:rPr sz="2400" spc="-5" dirty="0">
                <a:solidFill>
                  <a:srgbClr val="E36C09"/>
                </a:solidFill>
              </a:rPr>
              <a:t> </a:t>
            </a:r>
            <a:r>
              <a:rPr sz="2400" spc="-30" dirty="0">
                <a:solidFill>
                  <a:srgbClr val="E36C09"/>
                </a:solidFill>
              </a:rPr>
              <a:t>МАТЕРИАЛОВ</a:t>
            </a:r>
            <a:r>
              <a:rPr sz="2400" spc="20" dirty="0">
                <a:solidFill>
                  <a:srgbClr val="E36C09"/>
                </a:solidFill>
              </a:rPr>
              <a:t> </a:t>
            </a:r>
            <a:r>
              <a:rPr sz="2400" spc="-65" dirty="0">
                <a:solidFill>
                  <a:srgbClr val="E36C09"/>
                </a:solidFill>
              </a:rPr>
              <a:t>РУКОВОДИТЕЛЮ</a:t>
            </a:r>
            <a:r>
              <a:rPr sz="2400" spc="50" dirty="0">
                <a:solidFill>
                  <a:srgbClr val="E36C09"/>
                </a:solidFill>
              </a:rPr>
              <a:t> </a:t>
            </a:r>
            <a:r>
              <a:rPr sz="2400" spc="-5" dirty="0">
                <a:solidFill>
                  <a:srgbClr val="E36C09"/>
                </a:solidFill>
              </a:rPr>
              <a:t>ППЭ</a:t>
            </a:r>
            <a:endParaRPr sz="2400" dirty="0"/>
          </a:p>
        </p:txBody>
      </p:sp>
      <p:grpSp>
        <p:nvGrpSpPr>
          <p:cNvPr id="3" name="object 3"/>
          <p:cNvGrpSpPr/>
          <p:nvPr/>
        </p:nvGrpSpPr>
        <p:grpSpPr>
          <a:xfrm>
            <a:off x="198056" y="1623809"/>
            <a:ext cx="8742045" cy="4312920"/>
            <a:chOff x="198056" y="1623809"/>
            <a:chExt cx="8742045" cy="4312920"/>
          </a:xfrm>
        </p:grpSpPr>
        <p:sp>
          <p:nvSpPr>
            <p:cNvPr id="4" name="object 4"/>
            <p:cNvSpPr/>
            <p:nvPr/>
          </p:nvSpPr>
          <p:spPr>
            <a:xfrm>
              <a:off x="212344" y="1638096"/>
              <a:ext cx="8713470" cy="4284345"/>
            </a:xfrm>
            <a:custGeom>
              <a:avLst/>
              <a:gdLst/>
              <a:ahLst/>
              <a:cxnLst/>
              <a:rect l="l" t="t" r="r" b="b"/>
              <a:pathLst>
                <a:path w="8713470" h="4284345">
                  <a:moveTo>
                    <a:pt x="8713470" y="0"/>
                  </a:moveTo>
                  <a:lnTo>
                    <a:pt x="0" y="0"/>
                  </a:lnTo>
                  <a:lnTo>
                    <a:pt x="0" y="4283963"/>
                  </a:lnTo>
                  <a:lnTo>
                    <a:pt x="8713470" y="4283963"/>
                  </a:lnTo>
                  <a:lnTo>
                    <a:pt x="8713470" y="0"/>
                  </a:lnTo>
                  <a:close/>
                </a:path>
              </a:pathLst>
            </a:custGeom>
            <a:solidFill>
              <a:srgbClr val="F8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2344" y="1638096"/>
              <a:ext cx="8713470" cy="4284345"/>
            </a:xfrm>
            <a:custGeom>
              <a:avLst/>
              <a:gdLst/>
              <a:ahLst/>
              <a:cxnLst/>
              <a:rect l="l" t="t" r="r" b="b"/>
              <a:pathLst>
                <a:path w="8713470" h="4284345">
                  <a:moveTo>
                    <a:pt x="0" y="4283963"/>
                  </a:moveTo>
                  <a:lnTo>
                    <a:pt x="8713470" y="4283963"/>
                  </a:lnTo>
                  <a:lnTo>
                    <a:pt x="8713470" y="0"/>
                  </a:lnTo>
                  <a:lnTo>
                    <a:pt x="0" y="0"/>
                  </a:lnTo>
                  <a:lnTo>
                    <a:pt x="0" y="4283963"/>
                  </a:lnTo>
                  <a:close/>
                </a:path>
              </a:pathLst>
            </a:custGeom>
            <a:ln w="28575">
              <a:solidFill>
                <a:srgbClr val="F55B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91195" y="1616735"/>
            <a:ext cx="8480425" cy="4319771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84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25" dirty="0">
                <a:solidFill>
                  <a:srgbClr val="002E4A"/>
                </a:solidFill>
                <a:latin typeface="Microsoft Sans Serif"/>
                <a:cs typeface="Microsoft Sans Serif"/>
              </a:rPr>
              <a:t>запечатанный</a:t>
            </a:r>
            <a:r>
              <a:rPr sz="1600" spc="4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70" dirty="0">
                <a:solidFill>
                  <a:srgbClr val="002E4A"/>
                </a:solidFill>
                <a:latin typeface="Microsoft Sans Serif"/>
                <a:cs typeface="Microsoft Sans Serif"/>
              </a:rPr>
              <a:t>ВДП</a:t>
            </a:r>
            <a:r>
              <a:rPr sz="1600" spc="1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с</a:t>
            </a:r>
            <a:r>
              <a:rPr sz="1600" spc="3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002E4A"/>
                </a:solidFill>
                <a:latin typeface="Microsoft Sans Serif"/>
                <a:cs typeface="Microsoft Sans Serif"/>
              </a:rPr>
              <a:t>бланками</a:t>
            </a:r>
            <a:r>
              <a:rPr sz="1600" spc="5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регистрации;</a:t>
            </a:r>
            <a:endParaRPr sz="160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380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калибровочный</a:t>
            </a:r>
            <a:r>
              <a:rPr sz="1600" spc="4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2E4A"/>
                </a:solidFill>
                <a:latin typeface="Microsoft Sans Serif"/>
                <a:cs typeface="Microsoft Sans Serif"/>
              </a:rPr>
              <a:t>лист</a:t>
            </a:r>
            <a:r>
              <a:rPr sz="1600" spc="4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вместе</a:t>
            </a:r>
            <a:r>
              <a:rPr sz="1600" spc="1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с</a:t>
            </a:r>
            <a:r>
              <a:rPr sz="1600" spc="1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002E4A"/>
                </a:solidFill>
                <a:latin typeface="Microsoft Sans Serif"/>
                <a:cs typeface="Microsoft Sans Serif"/>
              </a:rPr>
              <a:t>протоколом</a:t>
            </a:r>
            <a:r>
              <a:rPr sz="1600" spc="3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002E4A"/>
                </a:solidFill>
                <a:latin typeface="Microsoft Sans Serif"/>
                <a:cs typeface="Microsoft Sans Serif"/>
              </a:rPr>
              <a:t>печати</a:t>
            </a:r>
            <a:r>
              <a:rPr sz="1600" spc="3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2E4A"/>
                </a:solidFill>
                <a:latin typeface="Microsoft Sans Serif"/>
                <a:cs typeface="Microsoft Sans Serif"/>
              </a:rPr>
              <a:t>ЭМ;</a:t>
            </a:r>
            <a:endParaRPr sz="1600">
              <a:latin typeface="Microsoft Sans Serif"/>
              <a:cs typeface="Microsoft Sans Serif"/>
            </a:endParaRPr>
          </a:p>
          <a:p>
            <a:pPr marL="354965" marR="5080" indent="-342900">
              <a:lnSpc>
                <a:spcPct val="100000"/>
              </a:lnSpc>
              <a:spcBef>
                <a:spcPts val="390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электронный</a:t>
            </a:r>
            <a:r>
              <a:rPr sz="1600" spc="5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носитель</a:t>
            </a:r>
            <a:r>
              <a:rPr sz="1600" spc="5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в</a:t>
            </a:r>
            <a:r>
              <a:rPr sz="1600" spc="3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сейф-пакете,</a:t>
            </a:r>
            <a:r>
              <a:rPr sz="1600" spc="6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в</a:t>
            </a:r>
            <a:r>
              <a:rPr sz="1600" spc="2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35" dirty="0">
                <a:solidFill>
                  <a:srgbClr val="002E4A"/>
                </a:solidFill>
                <a:latin typeface="Microsoft Sans Serif"/>
                <a:cs typeface="Microsoft Sans Serif"/>
              </a:rPr>
              <a:t>котором</a:t>
            </a:r>
            <a:r>
              <a:rPr sz="1600" spc="4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он</a:t>
            </a:r>
            <a:r>
              <a:rPr sz="1600" spc="4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5" dirty="0">
                <a:solidFill>
                  <a:srgbClr val="002E4A"/>
                </a:solidFill>
                <a:latin typeface="Microsoft Sans Serif"/>
                <a:cs typeface="Microsoft Sans Serif"/>
              </a:rPr>
              <a:t>был</a:t>
            </a:r>
            <a:r>
              <a:rPr sz="1600" spc="3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выдан</a:t>
            </a:r>
            <a:r>
              <a:rPr sz="1600" spc="3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(по</a:t>
            </a:r>
            <a:r>
              <a:rPr sz="1600" spc="4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форме</a:t>
            </a:r>
            <a:r>
              <a:rPr sz="1600" spc="3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ППЭ-14-04 </a:t>
            </a:r>
            <a:r>
              <a:rPr sz="1600" spc="-409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002E4A"/>
                </a:solidFill>
                <a:latin typeface="Microsoft Sans Serif"/>
                <a:cs typeface="Microsoft Sans Serif"/>
              </a:rPr>
              <a:t>под</a:t>
            </a:r>
            <a:r>
              <a:rPr sz="1600" spc="1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подпись</a:t>
            </a:r>
            <a:r>
              <a:rPr sz="1600" spc="2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ответственного</a:t>
            </a:r>
            <a:r>
              <a:rPr sz="1600" spc="4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организатора);</a:t>
            </a:r>
            <a:endParaRPr sz="1600">
              <a:latin typeface="Microsoft Sans Serif"/>
              <a:cs typeface="Microsoft Sans Serif"/>
            </a:endParaRPr>
          </a:p>
          <a:p>
            <a:pPr marL="354965" marR="930910" indent="-342900">
              <a:lnSpc>
                <a:spcPct val="100000"/>
              </a:lnSpc>
              <a:spcBef>
                <a:spcPts val="384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25" dirty="0">
                <a:solidFill>
                  <a:srgbClr val="002E4A"/>
                </a:solidFill>
                <a:latin typeface="Microsoft Sans Serif"/>
                <a:cs typeface="Microsoft Sans Serif"/>
              </a:rPr>
              <a:t>запечатанный</a:t>
            </a:r>
            <a:r>
              <a:rPr sz="1600" spc="5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70" dirty="0">
                <a:solidFill>
                  <a:srgbClr val="002E4A"/>
                </a:solidFill>
                <a:latin typeface="Microsoft Sans Serif"/>
                <a:cs typeface="Microsoft Sans Serif"/>
              </a:rPr>
              <a:t>ВДП</a:t>
            </a:r>
            <a:r>
              <a:rPr sz="1600" spc="2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с</a:t>
            </a:r>
            <a:r>
              <a:rPr sz="1600" spc="4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испорченными</a:t>
            </a:r>
            <a:r>
              <a:rPr sz="1600" spc="7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(бракованными)</a:t>
            </a:r>
            <a:r>
              <a:rPr sz="1600" spc="6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002E4A"/>
                </a:solidFill>
                <a:latin typeface="Microsoft Sans Serif"/>
                <a:cs typeface="Microsoft Sans Serif"/>
              </a:rPr>
              <a:t>бланками</a:t>
            </a:r>
            <a:r>
              <a:rPr sz="1600" spc="6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регистрации </a:t>
            </a:r>
            <a:r>
              <a:rPr sz="1600" spc="-409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(при</a:t>
            </a:r>
            <a:r>
              <a:rPr sz="1600" spc="1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наличии);</a:t>
            </a:r>
            <a:endParaRPr sz="160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385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25" dirty="0">
                <a:solidFill>
                  <a:srgbClr val="002E4A"/>
                </a:solidFill>
                <a:latin typeface="Microsoft Sans Serif"/>
                <a:cs typeface="Microsoft Sans Serif"/>
              </a:rPr>
              <a:t>запечатанный</a:t>
            </a:r>
            <a:r>
              <a:rPr sz="1600" spc="5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002E4A"/>
                </a:solidFill>
                <a:latin typeface="Microsoft Sans Serif"/>
                <a:cs typeface="Microsoft Sans Serif"/>
              </a:rPr>
              <a:t>конверт</a:t>
            </a:r>
            <a:r>
              <a:rPr sz="1600" spc="4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с</a:t>
            </a:r>
            <a:r>
              <a:rPr sz="1600" spc="3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использованными</a:t>
            </a:r>
            <a:r>
              <a:rPr sz="1600" spc="7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черновиками</a:t>
            </a:r>
            <a:r>
              <a:rPr sz="1600" spc="8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(черновиками</a:t>
            </a:r>
            <a:r>
              <a:rPr sz="1600" spc="6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0" dirty="0">
                <a:solidFill>
                  <a:srgbClr val="002E4A"/>
                </a:solidFill>
                <a:latin typeface="Microsoft Sans Serif"/>
                <a:cs typeface="Microsoft Sans Serif"/>
              </a:rPr>
              <a:t>КЕГЭ</a:t>
            </a:r>
            <a:r>
              <a:rPr sz="1600" spc="4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и</a:t>
            </a:r>
            <a:endParaRPr sz="1600">
              <a:latin typeface="Microsoft Sans Serif"/>
              <a:cs typeface="Microsoft Sans Serif"/>
            </a:endParaRPr>
          </a:p>
          <a:p>
            <a:pPr marL="354965">
              <a:lnSpc>
                <a:spcPct val="100000"/>
              </a:lnSpc>
            </a:pP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«обычными»</a:t>
            </a:r>
            <a:r>
              <a:rPr sz="1600" spc="1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черновиками);</a:t>
            </a:r>
            <a:endParaRPr sz="160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384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неиспользованные</a:t>
            </a:r>
            <a:r>
              <a:rPr sz="1600" spc="5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2E4A"/>
                </a:solidFill>
                <a:latin typeface="Microsoft Sans Serif"/>
                <a:cs typeface="Microsoft Sans Serif"/>
              </a:rPr>
              <a:t>листы</a:t>
            </a:r>
            <a:r>
              <a:rPr sz="1600" spc="3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002E4A"/>
                </a:solidFill>
                <a:latin typeface="Microsoft Sans Serif"/>
                <a:cs typeface="Microsoft Sans Serif"/>
              </a:rPr>
              <a:t>бумаги</a:t>
            </a:r>
            <a:r>
              <a:rPr sz="1600" spc="6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2E4A"/>
                </a:solidFill>
                <a:latin typeface="Microsoft Sans Serif"/>
                <a:cs typeface="Microsoft Sans Serif"/>
              </a:rPr>
              <a:t>для</a:t>
            </a:r>
            <a:r>
              <a:rPr sz="1600" spc="2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черновиков,</a:t>
            </a:r>
            <a:r>
              <a:rPr sz="1600" spc="7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черновики</a:t>
            </a:r>
            <a:r>
              <a:rPr sz="1600" spc="6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40" dirty="0">
                <a:solidFill>
                  <a:srgbClr val="002E4A"/>
                </a:solidFill>
                <a:latin typeface="Microsoft Sans Serif"/>
                <a:cs typeface="Microsoft Sans Serif"/>
              </a:rPr>
              <a:t>КЕГЭ;</a:t>
            </a:r>
            <a:endParaRPr sz="160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380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инструкции</a:t>
            </a:r>
            <a:r>
              <a:rPr sz="1600" spc="5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по</a:t>
            </a:r>
            <a:r>
              <a:rPr sz="1600" spc="1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использованию</a:t>
            </a:r>
            <a:r>
              <a:rPr sz="1600" spc="6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ПО</a:t>
            </a:r>
            <a:r>
              <a:rPr sz="1600" spc="2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2E4A"/>
                </a:solidFill>
                <a:latin typeface="Microsoft Sans Serif"/>
                <a:cs typeface="Microsoft Sans Serif"/>
              </a:rPr>
              <a:t>для</a:t>
            </a:r>
            <a:r>
              <a:rPr sz="1600" spc="2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сдачи</a:t>
            </a:r>
            <a:r>
              <a:rPr sz="1600" spc="2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40" dirty="0">
                <a:solidFill>
                  <a:srgbClr val="002E4A"/>
                </a:solidFill>
                <a:latin typeface="Microsoft Sans Serif"/>
                <a:cs typeface="Microsoft Sans Serif"/>
              </a:rPr>
              <a:t>КЕГЭ;</a:t>
            </a:r>
            <a:endParaRPr sz="160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385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приложения</a:t>
            </a:r>
            <a:r>
              <a:rPr sz="1600" spc="4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5" dirty="0">
                <a:solidFill>
                  <a:srgbClr val="002E4A"/>
                </a:solidFill>
                <a:latin typeface="Microsoft Sans Serif"/>
                <a:cs typeface="Microsoft Sans Serif"/>
              </a:rPr>
              <a:t>к</a:t>
            </a:r>
            <a:r>
              <a:rPr sz="1600" spc="2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паспортам</a:t>
            </a:r>
            <a:r>
              <a:rPr sz="1600" spc="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станций</a:t>
            </a:r>
            <a:r>
              <a:rPr sz="1600" spc="4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40" dirty="0">
                <a:solidFill>
                  <a:srgbClr val="002E4A"/>
                </a:solidFill>
                <a:latin typeface="Microsoft Sans Serif"/>
                <a:cs typeface="Microsoft Sans Serif"/>
              </a:rPr>
              <a:t>КЕГЭ;</a:t>
            </a:r>
            <a:endParaRPr sz="160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385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форму</a:t>
            </a:r>
            <a:r>
              <a:rPr sz="1600" spc="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ППЭ-05-02-К;</a:t>
            </a:r>
            <a:endParaRPr sz="160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385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форму</a:t>
            </a:r>
            <a:r>
              <a:rPr sz="1600" spc="1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ППЭ-12-02</a:t>
            </a:r>
            <a:r>
              <a:rPr sz="1600" spc="1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(при</a:t>
            </a:r>
            <a:r>
              <a:rPr sz="1600" spc="1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наличии);</a:t>
            </a:r>
            <a:endParaRPr sz="160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385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форму</a:t>
            </a:r>
            <a:r>
              <a:rPr sz="1600" spc="1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2E4A"/>
                </a:solidFill>
                <a:latin typeface="Microsoft Sans Serif"/>
                <a:cs typeface="Microsoft Sans Serif"/>
              </a:rPr>
              <a:t>ППЭ-12-04-МАШ;</a:t>
            </a:r>
            <a:endParaRPr sz="160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385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служебные</a:t>
            </a:r>
            <a:r>
              <a:rPr sz="1600" spc="2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35" dirty="0">
                <a:solidFill>
                  <a:srgbClr val="002E4A"/>
                </a:solidFill>
                <a:latin typeface="Microsoft Sans Serif"/>
                <a:cs typeface="Microsoft Sans Serif"/>
              </a:rPr>
              <a:t>записки</a:t>
            </a:r>
            <a:r>
              <a:rPr sz="1600" spc="3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(при</a:t>
            </a:r>
            <a:r>
              <a:rPr sz="1600" spc="1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наличии)</a:t>
            </a:r>
            <a:endParaRPr sz="1600">
              <a:latin typeface="Microsoft Sans Serif"/>
              <a:cs typeface="Microsoft Sans Serif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75261" y="740663"/>
            <a:ext cx="8860790" cy="821690"/>
            <a:chOff x="175260" y="740663"/>
            <a:chExt cx="8860790" cy="82169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9644" y="760475"/>
              <a:ext cx="8744712" cy="8016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260" y="740663"/>
              <a:ext cx="8860536" cy="76809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7789" y="787285"/>
              <a:ext cx="8649462" cy="70788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47791" y="787286"/>
            <a:ext cx="8649970" cy="657872"/>
          </a:xfrm>
          <a:prstGeom prst="rect">
            <a:avLst/>
          </a:prstGeom>
          <a:ln w="9525">
            <a:solidFill>
              <a:srgbClr val="F6924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1017905" marR="116839" indent="-896619">
              <a:lnSpc>
                <a:spcPct val="100000"/>
              </a:lnSpc>
              <a:spcBef>
                <a:spcPts val="330"/>
              </a:spcBef>
            </a:pPr>
            <a:r>
              <a:rPr sz="20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Организатор</a:t>
            </a:r>
            <a:r>
              <a:rPr sz="20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передаёт</a:t>
            </a:r>
            <a:r>
              <a:rPr sz="20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руководителю</a:t>
            </a:r>
            <a:r>
              <a:rPr sz="20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</a:t>
            </a:r>
            <a:r>
              <a:rPr sz="20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20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Штабе</a:t>
            </a:r>
            <a:r>
              <a:rPr sz="20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</a:t>
            </a:r>
            <a:r>
              <a:rPr sz="20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20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присутствии </a:t>
            </a:r>
            <a:r>
              <a:rPr sz="2000" spc="-5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94454"/>
                </a:solidFill>
                <a:latin typeface="Microsoft Sans Serif"/>
                <a:cs typeface="Microsoft Sans Serif"/>
              </a:rPr>
              <a:t>членов</a:t>
            </a:r>
            <a:r>
              <a:rPr sz="20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75" dirty="0">
                <a:solidFill>
                  <a:srgbClr val="394454"/>
                </a:solidFill>
                <a:latin typeface="Microsoft Sans Serif"/>
                <a:cs typeface="Microsoft Sans Serif"/>
              </a:rPr>
              <a:t>ГЭК</a:t>
            </a:r>
            <a:r>
              <a:rPr sz="20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20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зоне</a:t>
            </a:r>
            <a:r>
              <a:rPr sz="20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видимости</a:t>
            </a:r>
            <a:r>
              <a:rPr sz="20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 камер</a:t>
            </a:r>
            <a:r>
              <a:rPr sz="20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видеонаблюдения: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2077" y="6010294"/>
            <a:ext cx="8600440" cy="604653"/>
          </a:xfrm>
          <a:prstGeom prst="rect">
            <a:avLst/>
          </a:prstGeom>
          <a:solidFill>
            <a:srgbClr val="D1D5E0"/>
          </a:solidFill>
          <a:ln w="19050">
            <a:solidFill>
              <a:srgbClr val="394454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2432685" marR="311150" indent="-2117725">
              <a:lnSpc>
                <a:spcPct val="100000"/>
              </a:lnSpc>
              <a:spcBef>
                <a:spcPts val="395"/>
              </a:spcBef>
            </a:pPr>
            <a:r>
              <a:rPr sz="18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Организаторы</a:t>
            </a:r>
            <a:r>
              <a:rPr sz="18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покидают</a:t>
            </a:r>
            <a:r>
              <a:rPr sz="18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</a:t>
            </a:r>
            <a:r>
              <a:rPr sz="18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после</a:t>
            </a:r>
            <a:r>
              <a:rPr sz="18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передачи</a:t>
            </a:r>
            <a:r>
              <a:rPr sz="18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всех</a:t>
            </a:r>
            <a:r>
              <a:rPr sz="18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394454"/>
                </a:solidFill>
                <a:latin typeface="Microsoft Sans Serif"/>
                <a:cs typeface="Microsoft Sans Serif"/>
              </a:rPr>
              <a:t>ЭМ</a:t>
            </a:r>
            <a:r>
              <a:rPr sz="18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руководителю</a:t>
            </a:r>
            <a:r>
              <a:rPr sz="18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 </a:t>
            </a:r>
            <a:r>
              <a:rPr sz="1800" spc="-4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800" dirty="0">
                <a:solidFill>
                  <a:srgbClr val="394454"/>
                </a:solidFill>
                <a:latin typeface="Microsoft Sans Serif"/>
                <a:cs typeface="Microsoft Sans Serif"/>
              </a:rPr>
              <a:t> с</a:t>
            </a:r>
            <a:r>
              <a:rPr sz="18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разрешения</a:t>
            </a:r>
            <a:r>
              <a:rPr sz="18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руководителя</a:t>
            </a:r>
            <a:r>
              <a:rPr sz="18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2112138" y="2470059"/>
            <a:ext cx="5811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spc="-30" dirty="0" smtClean="0">
                <a:solidFill>
                  <a:srgbClr val="002060"/>
                </a:solidFill>
                <a:cs typeface="Arial"/>
              </a:rPr>
              <a:t>Работа</a:t>
            </a:r>
            <a:r>
              <a:rPr lang="ru-RU" sz="3600" b="1" spc="15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cs typeface="Arial"/>
              </a:rPr>
              <a:t>с</a:t>
            </a:r>
            <a:r>
              <a:rPr lang="ru-RU" sz="3600" b="1" spc="-20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ru-RU" sz="3600" b="1" spc="-15" dirty="0" smtClean="0">
                <a:solidFill>
                  <a:srgbClr val="002060"/>
                </a:solidFill>
                <a:cs typeface="Arial"/>
              </a:rPr>
              <a:t>формами</a:t>
            </a:r>
            <a:r>
              <a:rPr lang="ru-RU" sz="3600" b="1" spc="-25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cs typeface="Arial"/>
              </a:rPr>
              <a:t>ППЭ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183880" cy="626469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ru-RU" sz="2400" b="1" dirty="0" smtClean="0">
              <a:latin typeface="+mj-lt"/>
            </a:endParaRPr>
          </a:p>
          <a:p>
            <a:pPr algn="ctr">
              <a:buNone/>
            </a:pPr>
            <a:endParaRPr lang="ru-RU" sz="2400" b="1" dirty="0" smtClean="0">
              <a:latin typeface="+mj-lt"/>
            </a:endParaRPr>
          </a:p>
          <a:p>
            <a:pPr algn="ctr">
              <a:buNone/>
            </a:pPr>
            <a:r>
              <a:rPr lang="ru-RU" sz="2400" b="1" dirty="0" smtClean="0">
                <a:latin typeface="+mj-lt"/>
              </a:rPr>
              <a:t>В </a:t>
            </a:r>
            <a:r>
              <a:rPr lang="ru-RU" sz="2400" b="1" dirty="0">
                <a:latin typeface="+mj-lt"/>
              </a:rPr>
              <a:t>аудитории проведения формы заполняет ответственный организатор в </a:t>
            </a:r>
            <a:r>
              <a:rPr lang="ru-RU" sz="2400" b="1" dirty="0" smtClean="0">
                <a:latin typeface="+mj-lt"/>
              </a:rPr>
              <a:t>аудитории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endParaRPr lang="ru-RU" sz="24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endParaRPr lang="ru-RU" sz="24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endParaRPr lang="ru-RU" sz="24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endParaRPr lang="ru-RU" sz="24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endParaRPr lang="ru-RU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endParaRPr lang="ru-RU" sz="24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endParaRPr lang="en-US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Работники 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ППЭ заполняют формы черной </a:t>
            </a:r>
            <a:r>
              <a:rPr lang="ru-RU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гелевой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ручкой, без исправлений и ошибок.</a:t>
            </a:r>
          </a:p>
          <a:p>
            <a:pPr marL="0" indent="0" algn="ctr">
              <a:buNone/>
            </a:pPr>
            <a:endParaRPr lang="ru-RU" sz="2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endParaRPr lang="ru-RU" sz="24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577" y="1932747"/>
            <a:ext cx="4765431" cy="3276600"/>
          </a:xfrm>
          <a:prstGeom prst="rect">
            <a:avLst/>
          </a:prstGeom>
          <a:effectLst>
            <a:glow rad="63500">
              <a:schemeClr val="accent1">
                <a:alpha val="40000"/>
              </a:schemeClr>
            </a:glow>
            <a:softEdge rad="1016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04004" y="140680"/>
            <a:ext cx="5166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cs typeface="Calibri" pitchFamily="34" charset="0"/>
              </a:rPr>
              <a:t>РАБОТА С ФОРМАМИ ППЭ</a:t>
            </a:r>
            <a:endParaRPr lang="ru-RU" sz="3200" dirty="0">
              <a:solidFill>
                <a:schemeClr val="accent6">
                  <a:lumMod val="75000"/>
                </a:schemeClr>
              </a:solidFill>
              <a:cs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38092" y="2211097"/>
            <a:ext cx="2795955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a typeface="Cambria" pitchFamily="18" charset="0"/>
              </a:rPr>
              <a:t>В формах ППЭ 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ea typeface="Cambria" pitchFamily="18" charset="0"/>
              </a:rPr>
              <a:t>знак </a:t>
            </a:r>
            <a:r>
              <a:rPr lang="ru-RU" sz="4000" dirty="0" smtClean="0">
                <a:solidFill>
                  <a:srgbClr val="C00000"/>
                </a:solidFill>
                <a:cs typeface="Arial" pitchFamily="34" charset="0"/>
              </a:rPr>
              <a:t>«</a:t>
            </a:r>
            <a:r>
              <a:rPr lang="ru-RU" sz="4000" b="1" dirty="0" smtClean="0">
                <a:solidFill>
                  <a:srgbClr val="C00000"/>
                </a:solidFill>
                <a:cs typeface="Arial" pitchFamily="34" charset="0"/>
              </a:rPr>
              <a:t>Z</a:t>
            </a:r>
            <a:r>
              <a:rPr lang="ru-RU" sz="4000" dirty="0" smtClean="0">
                <a:solidFill>
                  <a:srgbClr val="C00000"/>
                </a:solidFill>
                <a:cs typeface="Arial" pitchFamily="34" charset="0"/>
              </a:rPr>
              <a:t>»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ea typeface="Cambria" pitchFamily="18" charset="0"/>
              </a:rPr>
              <a:t>не проставляем</a:t>
            </a:r>
            <a:endParaRPr lang="ru-RU" sz="2800" dirty="0">
              <a:solidFill>
                <a:srgbClr val="C00000"/>
              </a:solidFill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0889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970" y="749836"/>
            <a:ext cx="6426835" cy="4166235"/>
            <a:chOff x="44956" y="749808"/>
            <a:chExt cx="6426835" cy="41662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656" y="749808"/>
              <a:ext cx="6413881" cy="416623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77799" y="791464"/>
              <a:ext cx="5807710" cy="217170"/>
            </a:xfrm>
            <a:custGeom>
              <a:avLst/>
              <a:gdLst/>
              <a:ahLst/>
              <a:cxnLst/>
              <a:rect l="l" t="t" r="r" b="b"/>
              <a:pathLst>
                <a:path w="5807710" h="217169">
                  <a:moveTo>
                    <a:pt x="0" y="216915"/>
                  </a:moveTo>
                  <a:lnTo>
                    <a:pt x="4656" y="174734"/>
                  </a:lnTo>
                  <a:lnTo>
                    <a:pt x="17356" y="140255"/>
                  </a:lnTo>
                  <a:lnTo>
                    <a:pt x="36192" y="116992"/>
                  </a:lnTo>
                  <a:lnTo>
                    <a:pt x="59258" y="108458"/>
                  </a:lnTo>
                  <a:lnTo>
                    <a:pt x="2803499" y="108458"/>
                  </a:lnTo>
                  <a:lnTo>
                    <a:pt x="2826516" y="99941"/>
                  </a:lnTo>
                  <a:lnTo>
                    <a:pt x="2845330" y="76708"/>
                  </a:lnTo>
                  <a:lnTo>
                    <a:pt x="2858024" y="42235"/>
                  </a:lnTo>
                  <a:lnTo>
                    <a:pt x="2862681" y="0"/>
                  </a:lnTo>
                  <a:lnTo>
                    <a:pt x="2867340" y="42235"/>
                  </a:lnTo>
                  <a:lnTo>
                    <a:pt x="2880048" y="76708"/>
                  </a:lnTo>
                  <a:lnTo>
                    <a:pt x="2898900" y="99941"/>
                  </a:lnTo>
                  <a:lnTo>
                    <a:pt x="2921990" y="108458"/>
                  </a:lnTo>
                  <a:lnTo>
                    <a:pt x="5748375" y="108458"/>
                  </a:lnTo>
                  <a:lnTo>
                    <a:pt x="5771465" y="116992"/>
                  </a:lnTo>
                  <a:lnTo>
                    <a:pt x="5790317" y="140255"/>
                  </a:lnTo>
                  <a:lnTo>
                    <a:pt x="5803025" y="174734"/>
                  </a:lnTo>
                  <a:lnTo>
                    <a:pt x="5807684" y="216915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656" y="1375663"/>
              <a:ext cx="206375" cy="165100"/>
            </a:xfrm>
            <a:custGeom>
              <a:avLst/>
              <a:gdLst/>
              <a:ahLst/>
              <a:cxnLst/>
              <a:rect l="l" t="t" r="r" b="b"/>
              <a:pathLst>
                <a:path w="206375" h="165100">
                  <a:moveTo>
                    <a:pt x="0" y="82423"/>
                  </a:moveTo>
                  <a:lnTo>
                    <a:pt x="8092" y="50363"/>
                  </a:lnTo>
                  <a:lnTo>
                    <a:pt x="30160" y="24161"/>
                  </a:lnTo>
                  <a:lnTo>
                    <a:pt x="62891" y="6484"/>
                  </a:lnTo>
                  <a:lnTo>
                    <a:pt x="102972" y="0"/>
                  </a:lnTo>
                  <a:lnTo>
                    <a:pt x="143054" y="6484"/>
                  </a:lnTo>
                  <a:lnTo>
                    <a:pt x="175785" y="24161"/>
                  </a:lnTo>
                  <a:lnTo>
                    <a:pt x="197852" y="50363"/>
                  </a:lnTo>
                  <a:lnTo>
                    <a:pt x="205944" y="82423"/>
                  </a:lnTo>
                  <a:lnTo>
                    <a:pt x="197852" y="114482"/>
                  </a:lnTo>
                  <a:lnTo>
                    <a:pt x="175785" y="140684"/>
                  </a:lnTo>
                  <a:lnTo>
                    <a:pt x="143054" y="158361"/>
                  </a:lnTo>
                  <a:lnTo>
                    <a:pt x="102972" y="164846"/>
                  </a:lnTo>
                  <a:lnTo>
                    <a:pt x="62891" y="158361"/>
                  </a:lnTo>
                  <a:lnTo>
                    <a:pt x="30159" y="140684"/>
                  </a:lnTo>
                  <a:lnTo>
                    <a:pt x="8092" y="114482"/>
                  </a:lnTo>
                  <a:lnTo>
                    <a:pt x="0" y="82423"/>
                  </a:lnTo>
                  <a:close/>
                </a:path>
              </a:pathLst>
            </a:custGeom>
            <a:ln w="254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1887" y="167658"/>
            <a:ext cx="508960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10" dirty="0" smtClean="0">
                <a:solidFill>
                  <a:srgbClr val="E36C09"/>
                </a:solidFill>
                <a:latin typeface="+mn-lt"/>
                <a:cs typeface="Arial"/>
              </a:rPr>
              <a:t>Ф</a:t>
            </a:r>
            <a:r>
              <a:rPr lang="ru-RU" sz="2400" spc="-10" dirty="0" smtClean="0">
                <a:solidFill>
                  <a:srgbClr val="E36C09"/>
                </a:solidFill>
                <a:latin typeface="+mn-lt"/>
                <a:cs typeface="Arial"/>
              </a:rPr>
              <a:t>ОРМА </a:t>
            </a:r>
            <a:r>
              <a:rPr sz="2400" dirty="0" smtClean="0">
                <a:solidFill>
                  <a:srgbClr val="E36C09"/>
                </a:solidFill>
                <a:latin typeface="+mn-lt"/>
                <a:cs typeface="Arial"/>
              </a:rPr>
              <a:t>ППЭ-05-02</a:t>
            </a:r>
            <a:endParaRPr sz="2400" dirty="0">
              <a:latin typeface="+mn-lt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2631" y="1377189"/>
            <a:ext cx="7747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2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663" y="1573402"/>
            <a:ext cx="206375" cy="165100"/>
          </a:xfrm>
          <a:custGeom>
            <a:avLst/>
            <a:gdLst/>
            <a:ahLst/>
            <a:cxnLst/>
            <a:rect l="l" t="t" r="r" b="b"/>
            <a:pathLst>
              <a:path w="206375" h="165100">
                <a:moveTo>
                  <a:pt x="0" y="82423"/>
                </a:moveTo>
                <a:lnTo>
                  <a:pt x="8092" y="50363"/>
                </a:lnTo>
                <a:lnTo>
                  <a:pt x="30160" y="24161"/>
                </a:lnTo>
                <a:lnTo>
                  <a:pt x="62891" y="6484"/>
                </a:lnTo>
                <a:lnTo>
                  <a:pt x="102972" y="0"/>
                </a:lnTo>
                <a:lnTo>
                  <a:pt x="143054" y="6484"/>
                </a:lnTo>
                <a:lnTo>
                  <a:pt x="175785" y="24161"/>
                </a:lnTo>
                <a:lnTo>
                  <a:pt x="197852" y="50363"/>
                </a:lnTo>
                <a:lnTo>
                  <a:pt x="205944" y="82423"/>
                </a:lnTo>
                <a:lnTo>
                  <a:pt x="197852" y="114482"/>
                </a:lnTo>
                <a:lnTo>
                  <a:pt x="175785" y="140684"/>
                </a:lnTo>
                <a:lnTo>
                  <a:pt x="143054" y="158361"/>
                </a:lnTo>
                <a:lnTo>
                  <a:pt x="102972" y="164846"/>
                </a:lnTo>
                <a:lnTo>
                  <a:pt x="62891" y="158361"/>
                </a:lnTo>
                <a:lnTo>
                  <a:pt x="30159" y="140684"/>
                </a:lnTo>
                <a:lnTo>
                  <a:pt x="8092" y="114482"/>
                </a:lnTo>
                <a:lnTo>
                  <a:pt x="0" y="82423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2631" y="1575054"/>
            <a:ext cx="7747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3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66019" y="1375663"/>
            <a:ext cx="206375" cy="165100"/>
          </a:xfrm>
          <a:custGeom>
            <a:avLst/>
            <a:gdLst/>
            <a:ahLst/>
            <a:cxnLst/>
            <a:rect l="l" t="t" r="r" b="b"/>
            <a:pathLst>
              <a:path w="206375" h="165100">
                <a:moveTo>
                  <a:pt x="0" y="82423"/>
                </a:moveTo>
                <a:lnTo>
                  <a:pt x="8092" y="50363"/>
                </a:lnTo>
                <a:lnTo>
                  <a:pt x="30162" y="24161"/>
                </a:lnTo>
                <a:lnTo>
                  <a:pt x="62900" y="6484"/>
                </a:lnTo>
                <a:lnTo>
                  <a:pt x="102997" y="0"/>
                </a:lnTo>
                <a:lnTo>
                  <a:pt x="143093" y="6484"/>
                </a:lnTo>
                <a:lnTo>
                  <a:pt x="175831" y="24161"/>
                </a:lnTo>
                <a:lnTo>
                  <a:pt x="197901" y="50363"/>
                </a:lnTo>
                <a:lnTo>
                  <a:pt x="205994" y="82423"/>
                </a:lnTo>
                <a:lnTo>
                  <a:pt x="197901" y="114482"/>
                </a:lnTo>
                <a:lnTo>
                  <a:pt x="175831" y="140684"/>
                </a:lnTo>
                <a:lnTo>
                  <a:pt x="143093" y="158361"/>
                </a:lnTo>
                <a:lnTo>
                  <a:pt x="102997" y="164846"/>
                </a:lnTo>
                <a:lnTo>
                  <a:pt x="62900" y="158361"/>
                </a:lnTo>
                <a:lnTo>
                  <a:pt x="30162" y="140684"/>
                </a:lnTo>
                <a:lnTo>
                  <a:pt x="8092" y="114482"/>
                </a:lnTo>
                <a:lnTo>
                  <a:pt x="0" y="82423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431540" y="1377189"/>
            <a:ext cx="7747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4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66019" y="1573402"/>
            <a:ext cx="206375" cy="165100"/>
          </a:xfrm>
          <a:custGeom>
            <a:avLst/>
            <a:gdLst/>
            <a:ahLst/>
            <a:cxnLst/>
            <a:rect l="l" t="t" r="r" b="b"/>
            <a:pathLst>
              <a:path w="206375" h="165100">
                <a:moveTo>
                  <a:pt x="0" y="82423"/>
                </a:moveTo>
                <a:lnTo>
                  <a:pt x="8092" y="50363"/>
                </a:lnTo>
                <a:lnTo>
                  <a:pt x="30162" y="24161"/>
                </a:lnTo>
                <a:lnTo>
                  <a:pt x="62900" y="6484"/>
                </a:lnTo>
                <a:lnTo>
                  <a:pt x="102997" y="0"/>
                </a:lnTo>
                <a:lnTo>
                  <a:pt x="143093" y="6484"/>
                </a:lnTo>
                <a:lnTo>
                  <a:pt x="175831" y="24161"/>
                </a:lnTo>
                <a:lnTo>
                  <a:pt x="197901" y="50363"/>
                </a:lnTo>
                <a:lnTo>
                  <a:pt x="205994" y="82423"/>
                </a:lnTo>
                <a:lnTo>
                  <a:pt x="197901" y="114482"/>
                </a:lnTo>
                <a:lnTo>
                  <a:pt x="175831" y="140684"/>
                </a:lnTo>
                <a:lnTo>
                  <a:pt x="143093" y="158361"/>
                </a:lnTo>
                <a:lnTo>
                  <a:pt x="102997" y="164846"/>
                </a:lnTo>
                <a:lnTo>
                  <a:pt x="62900" y="158361"/>
                </a:lnTo>
                <a:lnTo>
                  <a:pt x="30162" y="140684"/>
                </a:lnTo>
                <a:lnTo>
                  <a:pt x="8092" y="114482"/>
                </a:lnTo>
                <a:lnTo>
                  <a:pt x="0" y="82423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431540" y="1575054"/>
            <a:ext cx="7747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5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727" y="1877948"/>
            <a:ext cx="231344" cy="190118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14402" y="1892300"/>
            <a:ext cx="7747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6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6185" y="3368933"/>
            <a:ext cx="231343" cy="190119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233883" y="3383661"/>
            <a:ext cx="7747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7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1142" y="3368933"/>
            <a:ext cx="231343" cy="190119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1028802" y="3383661"/>
            <a:ext cx="7747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8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24356" y="3372992"/>
            <a:ext cx="231267" cy="186055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1902332" y="3385566"/>
            <a:ext cx="7747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603119" y="3385698"/>
            <a:ext cx="436880" cy="173355"/>
          </a:xfrm>
          <a:custGeom>
            <a:avLst/>
            <a:gdLst/>
            <a:ahLst/>
            <a:cxnLst/>
            <a:rect l="l" t="t" r="r" b="b"/>
            <a:pathLst>
              <a:path w="436880" h="173354">
                <a:moveTo>
                  <a:pt x="0" y="86614"/>
                </a:moveTo>
                <a:lnTo>
                  <a:pt x="42135" y="35442"/>
                </a:lnTo>
                <a:lnTo>
                  <a:pt x="89400" y="16698"/>
                </a:lnTo>
                <a:lnTo>
                  <a:pt x="149327" y="4411"/>
                </a:lnTo>
                <a:lnTo>
                  <a:pt x="218312" y="0"/>
                </a:lnTo>
                <a:lnTo>
                  <a:pt x="287347" y="4411"/>
                </a:lnTo>
                <a:lnTo>
                  <a:pt x="347279" y="16698"/>
                </a:lnTo>
                <a:lnTo>
                  <a:pt x="394527" y="35442"/>
                </a:lnTo>
                <a:lnTo>
                  <a:pt x="425503" y="59220"/>
                </a:lnTo>
                <a:lnTo>
                  <a:pt x="436625" y="86614"/>
                </a:lnTo>
                <a:lnTo>
                  <a:pt x="425503" y="113945"/>
                </a:lnTo>
                <a:lnTo>
                  <a:pt x="394527" y="137686"/>
                </a:lnTo>
                <a:lnTo>
                  <a:pt x="347279" y="156410"/>
                </a:lnTo>
                <a:lnTo>
                  <a:pt x="287347" y="168690"/>
                </a:lnTo>
                <a:lnTo>
                  <a:pt x="218312" y="173101"/>
                </a:lnTo>
                <a:lnTo>
                  <a:pt x="149327" y="168690"/>
                </a:lnTo>
                <a:lnTo>
                  <a:pt x="89400" y="156410"/>
                </a:lnTo>
                <a:lnTo>
                  <a:pt x="42135" y="137686"/>
                </a:lnTo>
                <a:lnTo>
                  <a:pt x="11134" y="113945"/>
                </a:lnTo>
                <a:lnTo>
                  <a:pt x="0" y="86614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757056" y="3391916"/>
            <a:ext cx="129539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10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092830" y="3377570"/>
            <a:ext cx="436880" cy="173355"/>
          </a:xfrm>
          <a:custGeom>
            <a:avLst/>
            <a:gdLst/>
            <a:ahLst/>
            <a:cxnLst/>
            <a:rect l="l" t="t" r="r" b="b"/>
            <a:pathLst>
              <a:path w="436879" h="173354">
                <a:moveTo>
                  <a:pt x="0" y="86487"/>
                </a:moveTo>
                <a:lnTo>
                  <a:pt x="42098" y="35414"/>
                </a:lnTo>
                <a:lnTo>
                  <a:pt x="89346" y="16690"/>
                </a:lnTo>
                <a:lnTo>
                  <a:pt x="149278" y="4410"/>
                </a:lnTo>
                <a:lnTo>
                  <a:pt x="218313" y="0"/>
                </a:lnTo>
                <a:lnTo>
                  <a:pt x="287298" y="4410"/>
                </a:lnTo>
                <a:lnTo>
                  <a:pt x="347225" y="16690"/>
                </a:lnTo>
                <a:lnTo>
                  <a:pt x="394490" y="35414"/>
                </a:lnTo>
                <a:lnTo>
                  <a:pt x="425491" y="59155"/>
                </a:lnTo>
                <a:lnTo>
                  <a:pt x="436626" y="86487"/>
                </a:lnTo>
                <a:lnTo>
                  <a:pt x="425491" y="113818"/>
                </a:lnTo>
                <a:lnTo>
                  <a:pt x="394490" y="137559"/>
                </a:lnTo>
                <a:lnTo>
                  <a:pt x="347225" y="156283"/>
                </a:lnTo>
                <a:lnTo>
                  <a:pt x="287298" y="168563"/>
                </a:lnTo>
                <a:lnTo>
                  <a:pt x="218313" y="172974"/>
                </a:lnTo>
                <a:lnTo>
                  <a:pt x="149278" y="168563"/>
                </a:lnTo>
                <a:lnTo>
                  <a:pt x="89346" y="156283"/>
                </a:lnTo>
                <a:lnTo>
                  <a:pt x="42098" y="137559"/>
                </a:lnTo>
                <a:lnTo>
                  <a:pt x="11122" y="113818"/>
                </a:lnTo>
                <a:lnTo>
                  <a:pt x="0" y="86487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246896" y="3383661"/>
            <a:ext cx="129539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11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368803" y="3575185"/>
            <a:ext cx="436880" cy="173355"/>
          </a:xfrm>
          <a:custGeom>
            <a:avLst/>
            <a:gdLst/>
            <a:ahLst/>
            <a:cxnLst/>
            <a:rect l="l" t="t" r="r" b="b"/>
            <a:pathLst>
              <a:path w="436879" h="173354">
                <a:moveTo>
                  <a:pt x="0" y="86487"/>
                </a:moveTo>
                <a:lnTo>
                  <a:pt x="42098" y="35414"/>
                </a:lnTo>
                <a:lnTo>
                  <a:pt x="89346" y="16690"/>
                </a:lnTo>
                <a:lnTo>
                  <a:pt x="149278" y="4410"/>
                </a:lnTo>
                <a:lnTo>
                  <a:pt x="218312" y="0"/>
                </a:lnTo>
                <a:lnTo>
                  <a:pt x="287298" y="4410"/>
                </a:lnTo>
                <a:lnTo>
                  <a:pt x="347225" y="16690"/>
                </a:lnTo>
                <a:lnTo>
                  <a:pt x="394490" y="35414"/>
                </a:lnTo>
                <a:lnTo>
                  <a:pt x="425491" y="59155"/>
                </a:lnTo>
                <a:lnTo>
                  <a:pt x="436625" y="86487"/>
                </a:lnTo>
                <a:lnTo>
                  <a:pt x="425491" y="113880"/>
                </a:lnTo>
                <a:lnTo>
                  <a:pt x="394490" y="137658"/>
                </a:lnTo>
                <a:lnTo>
                  <a:pt x="347225" y="156402"/>
                </a:lnTo>
                <a:lnTo>
                  <a:pt x="287298" y="168689"/>
                </a:lnTo>
                <a:lnTo>
                  <a:pt x="218312" y="173100"/>
                </a:lnTo>
                <a:lnTo>
                  <a:pt x="149278" y="168689"/>
                </a:lnTo>
                <a:lnTo>
                  <a:pt x="89346" y="156402"/>
                </a:lnTo>
                <a:lnTo>
                  <a:pt x="42098" y="137658"/>
                </a:lnTo>
                <a:lnTo>
                  <a:pt x="11122" y="113880"/>
                </a:lnTo>
                <a:lnTo>
                  <a:pt x="0" y="86487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522740" y="3581146"/>
            <a:ext cx="129539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12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641092" y="3385698"/>
            <a:ext cx="436880" cy="173355"/>
          </a:xfrm>
          <a:custGeom>
            <a:avLst/>
            <a:gdLst/>
            <a:ahLst/>
            <a:cxnLst/>
            <a:rect l="l" t="t" r="r" b="b"/>
            <a:pathLst>
              <a:path w="436879" h="173354">
                <a:moveTo>
                  <a:pt x="0" y="86614"/>
                </a:moveTo>
                <a:lnTo>
                  <a:pt x="42135" y="35442"/>
                </a:lnTo>
                <a:lnTo>
                  <a:pt x="89400" y="16698"/>
                </a:lnTo>
                <a:lnTo>
                  <a:pt x="149327" y="4411"/>
                </a:lnTo>
                <a:lnTo>
                  <a:pt x="218312" y="0"/>
                </a:lnTo>
                <a:lnTo>
                  <a:pt x="287298" y="4411"/>
                </a:lnTo>
                <a:lnTo>
                  <a:pt x="347225" y="16698"/>
                </a:lnTo>
                <a:lnTo>
                  <a:pt x="394490" y="35442"/>
                </a:lnTo>
                <a:lnTo>
                  <a:pt x="425491" y="59220"/>
                </a:lnTo>
                <a:lnTo>
                  <a:pt x="436625" y="86614"/>
                </a:lnTo>
                <a:lnTo>
                  <a:pt x="425491" y="113945"/>
                </a:lnTo>
                <a:lnTo>
                  <a:pt x="394490" y="137686"/>
                </a:lnTo>
                <a:lnTo>
                  <a:pt x="347225" y="156410"/>
                </a:lnTo>
                <a:lnTo>
                  <a:pt x="287298" y="168690"/>
                </a:lnTo>
                <a:lnTo>
                  <a:pt x="218312" y="173101"/>
                </a:lnTo>
                <a:lnTo>
                  <a:pt x="149327" y="168690"/>
                </a:lnTo>
                <a:lnTo>
                  <a:pt x="89400" y="156410"/>
                </a:lnTo>
                <a:lnTo>
                  <a:pt x="42135" y="137686"/>
                </a:lnTo>
                <a:lnTo>
                  <a:pt x="11134" y="113945"/>
                </a:lnTo>
                <a:lnTo>
                  <a:pt x="0" y="86614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795154" y="3391916"/>
            <a:ext cx="129539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13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349623" y="3402208"/>
            <a:ext cx="436880" cy="173355"/>
          </a:xfrm>
          <a:custGeom>
            <a:avLst/>
            <a:gdLst/>
            <a:ahLst/>
            <a:cxnLst/>
            <a:rect l="l" t="t" r="r" b="b"/>
            <a:pathLst>
              <a:path w="436879" h="173354">
                <a:moveTo>
                  <a:pt x="0" y="86487"/>
                </a:moveTo>
                <a:lnTo>
                  <a:pt x="42098" y="35414"/>
                </a:lnTo>
                <a:lnTo>
                  <a:pt x="89346" y="16690"/>
                </a:lnTo>
                <a:lnTo>
                  <a:pt x="149278" y="4410"/>
                </a:lnTo>
                <a:lnTo>
                  <a:pt x="218312" y="0"/>
                </a:lnTo>
                <a:lnTo>
                  <a:pt x="287285" y="4410"/>
                </a:lnTo>
                <a:lnTo>
                  <a:pt x="347180" y="16690"/>
                </a:lnTo>
                <a:lnTo>
                  <a:pt x="394408" y="35414"/>
                </a:lnTo>
                <a:lnTo>
                  <a:pt x="425377" y="59155"/>
                </a:lnTo>
                <a:lnTo>
                  <a:pt x="436499" y="86487"/>
                </a:lnTo>
                <a:lnTo>
                  <a:pt x="425377" y="113818"/>
                </a:lnTo>
                <a:lnTo>
                  <a:pt x="394408" y="137559"/>
                </a:lnTo>
                <a:lnTo>
                  <a:pt x="347180" y="156283"/>
                </a:lnTo>
                <a:lnTo>
                  <a:pt x="287285" y="168563"/>
                </a:lnTo>
                <a:lnTo>
                  <a:pt x="218312" y="172974"/>
                </a:lnTo>
                <a:lnTo>
                  <a:pt x="149278" y="168563"/>
                </a:lnTo>
                <a:lnTo>
                  <a:pt x="89346" y="156283"/>
                </a:lnTo>
                <a:lnTo>
                  <a:pt x="42098" y="137559"/>
                </a:lnTo>
                <a:lnTo>
                  <a:pt x="11122" y="113818"/>
                </a:lnTo>
                <a:lnTo>
                  <a:pt x="0" y="86487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503815" y="3408427"/>
            <a:ext cx="129539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14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156836" y="3402208"/>
            <a:ext cx="436880" cy="173355"/>
          </a:xfrm>
          <a:custGeom>
            <a:avLst/>
            <a:gdLst/>
            <a:ahLst/>
            <a:cxnLst/>
            <a:rect l="l" t="t" r="r" b="b"/>
            <a:pathLst>
              <a:path w="436879" h="173354">
                <a:moveTo>
                  <a:pt x="0" y="86487"/>
                </a:moveTo>
                <a:lnTo>
                  <a:pt x="42135" y="35414"/>
                </a:lnTo>
                <a:lnTo>
                  <a:pt x="89400" y="16690"/>
                </a:lnTo>
                <a:lnTo>
                  <a:pt x="149327" y="4410"/>
                </a:lnTo>
                <a:lnTo>
                  <a:pt x="218312" y="0"/>
                </a:lnTo>
                <a:lnTo>
                  <a:pt x="287347" y="4410"/>
                </a:lnTo>
                <a:lnTo>
                  <a:pt x="347279" y="16690"/>
                </a:lnTo>
                <a:lnTo>
                  <a:pt x="394527" y="35414"/>
                </a:lnTo>
                <a:lnTo>
                  <a:pt x="425503" y="59155"/>
                </a:lnTo>
                <a:lnTo>
                  <a:pt x="436625" y="86487"/>
                </a:lnTo>
                <a:lnTo>
                  <a:pt x="425503" y="113818"/>
                </a:lnTo>
                <a:lnTo>
                  <a:pt x="394527" y="137559"/>
                </a:lnTo>
                <a:lnTo>
                  <a:pt x="347279" y="156283"/>
                </a:lnTo>
                <a:lnTo>
                  <a:pt x="287347" y="168563"/>
                </a:lnTo>
                <a:lnTo>
                  <a:pt x="218312" y="172974"/>
                </a:lnTo>
                <a:lnTo>
                  <a:pt x="149327" y="168563"/>
                </a:lnTo>
                <a:lnTo>
                  <a:pt x="89400" y="156283"/>
                </a:lnTo>
                <a:lnTo>
                  <a:pt x="42135" y="137559"/>
                </a:lnTo>
                <a:lnTo>
                  <a:pt x="11134" y="113818"/>
                </a:lnTo>
                <a:lnTo>
                  <a:pt x="0" y="86487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5311280" y="3408427"/>
            <a:ext cx="129539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15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741797" y="3402208"/>
            <a:ext cx="436880" cy="173355"/>
          </a:xfrm>
          <a:custGeom>
            <a:avLst/>
            <a:gdLst/>
            <a:ahLst/>
            <a:cxnLst/>
            <a:rect l="l" t="t" r="r" b="b"/>
            <a:pathLst>
              <a:path w="436879" h="173354">
                <a:moveTo>
                  <a:pt x="0" y="86487"/>
                </a:moveTo>
                <a:lnTo>
                  <a:pt x="42098" y="35414"/>
                </a:lnTo>
                <a:lnTo>
                  <a:pt x="89346" y="16690"/>
                </a:lnTo>
                <a:lnTo>
                  <a:pt x="149278" y="4410"/>
                </a:lnTo>
                <a:lnTo>
                  <a:pt x="218312" y="0"/>
                </a:lnTo>
                <a:lnTo>
                  <a:pt x="287298" y="4410"/>
                </a:lnTo>
                <a:lnTo>
                  <a:pt x="347225" y="16690"/>
                </a:lnTo>
                <a:lnTo>
                  <a:pt x="394490" y="35414"/>
                </a:lnTo>
                <a:lnTo>
                  <a:pt x="425491" y="59155"/>
                </a:lnTo>
                <a:lnTo>
                  <a:pt x="436625" y="86487"/>
                </a:lnTo>
                <a:lnTo>
                  <a:pt x="425491" y="113818"/>
                </a:lnTo>
                <a:lnTo>
                  <a:pt x="394490" y="137559"/>
                </a:lnTo>
                <a:lnTo>
                  <a:pt x="347225" y="156283"/>
                </a:lnTo>
                <a:lnTo>
                  <a:pt x="287298" y="168563"/>
                </a:lnTo>
                <a:lnTo>
                  <a:pt x="218312" y="172974"/>
                </a:lnTo>
                <a:lnTo>
                  <a:pt x="149278" y="168563"/>
                </a:lnTo>
                <a:lnTo>
                  <a:pt x="89346" y="156283"/>
                </a:lnTo>
                <a:lnTo>
                  <a:pt x="42098" y="137559"/>
                </a:lnTo>
                <a:lnTo>
                  <a:pt x="11122" y="113818"/>
                </a:lnTo>
                <a:lnTo>
                  <a:pt x="0" y="86487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5896104" y="3408427"/>
            <a:ext cx="129539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16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36" name="object 36"/>
          <p:cNvGraphicFramePr>
            <a:graphicFrameLocks noGrp="1"/>
          </p:cNvGraphicFramePr>
          <p:nvPr/>
        </p:nvGraphicFramePr>
        <p:xfrm>
          <a:off x="3444748" y="2973703"/>
          <a:ext cx="1609724" cy="2100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8180"/>
                <a:gridCol w="931544"/>
              </a:tblGrid>
              <a:tr h="104997">
                <a:tc>
                  <a:txBody>
                    <a:bodyPr/>
                    <a:lstStyle/>
                    <a:p>
                      <a:pPr marR="281940" algn="r">
                        <a:lnSpc>
                          <a:spcPts val="725"/>
                        </a:lnSpc>
                      </a:pPr>
                      <a:r>
                        <a:rPr sz="8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FF0000"/>
                      </a:solidFill>
                      <a:prstDash val="solid"/>
                    </a:lnR>
                    <a:lnT w="12700">
                      <a:solidFill>
                        <a:srgbClr val="FF0000"/>
                      </a:solidFill>
                      <a:prstDash val="solid"/>
                    </a:lnT>
                    <a:lnB w="12700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725"/>
                        </a:lnSpc>
                      </a:pPr>
                      <a:r>
                        <a:rPr sz="8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FF0000"/>
                      </a:solidFill>
                      <a:prstDash val="solid"/>
                    </a:lnR>
                    <a:lnT w="12700">
                      <a:solidFill>
                        <a:srgbClr val="FF0000"/>
                      </a:solidFill>
                      <a:prstDash val="solid"/>
                    </a:lnT>
                    <a:lnB w="12700">
                      <a:solidFill>
                        <a:srgbClr val="FF0000"/>
                      </a:solidFill>
                      <a:prstDash val="solid"/>
                    </a:lnB>
                  </a:tcPr>
                </a:tc>
              </a:tr>
              <a:tr h="105061">
                <a:tc>
                  <a:txBody>
                    <a:bodyPr/>
                    <a:lstStyle/>
                    <a:p>
                      <a:pPr marR="279400" algn="r">
                        <a:lnSpc>
                          <a:spcPts val="725"/>
                        </a:lnSpc>
                      </a:pPr>
                      <a:r>
                        <a:rPr sz="8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б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FF0000"/>
                      </a:solidFill>
                      <a:prstDash val="solid"/>
                    </a:lnR>
                    <a:lnT w="12700">
                      <a:solidFill>
                        <a:srgbClr val="FF0000"/>
                      </a:solidFill>
                      <a:prstDash val="solid"/>
                    </a:lnT>
                    <a:lnB w="12700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 algn="ctr">
                        <a:lnSpc>
                          <a:spcPts val="725"/>
                        </a:lnSpc>
                      </a:pPr>
                      <a:r>
                        <a:rPr sz="8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б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FF0000"/>
                      </a:solidFill>
                      <a:prstDash val="solid"/>
                    </a:lnR>
                    <a:lnT w="12700">
                      <a:solidFill>
                        <a:srgbClr val="FF0000"/>
                      </a:solidFill>
                      <a:prstDash val="solid"/>
                    </a:lnT>
                    <a:lnB w="12700">
                      <a:solidFill>
                        <a:srgbClr val="FF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pSp>
        <p:nvGrpSpPr>
          <p:cNvPr id="37" name="object 37"/>
          <p:cNvGrpSpPr/>
          <p:nvPr/>
        </p:nvGrpSpPr>
        <p:grpSpPr>
          <a:xfrm>
            <a:off x="228373" y="3060323"/>
            <a:ext cx="4384040" cy="1763395"/>
            <a:chOff x="228371" y="3060319"/>
            <a:chExt cx="4384040" cy="1763395"/>
          </a:xfrm>
        </p:grpSpPr>
        <p:sp>
          <p:nvSpPr>
            <p:cNvPr id="38" name="object 38"/>
            <p:cNvSpPr/>
            <p:nvPr/>
          </p:nvSpPr>
          <p:spPr>
            <a:xfrm>
              <a:off x="228371" y="3064382"/>
              <a:ext cx="887730" cy="317500"/>
            </a:xfrm>
            <a:custGeom>
              <a:avLst/>
              <a:gdLst/>
              <a:ahLst/>
              <a:cxnLst/>
              <a:rect l="l" t="t" r="r" b="b"/>
              <a:pathLst>
                <a:path w="887730" h="317500">
                  <a:moveTo>
                    <a:pt x="103403" y="88646"/>
                  </a:moveTo>
                  <a:lnTo>
                    <a:pt x="101638" y="85725"/>
                  </a:lnTo>
                  <a:lnTo>
                    <a:pt x="59093" y="12700"/>
                  </a:lnTo>
                  <a:lnTo>
                    <a:pt x="51701" y="0"/>
                  </a:lnTo>
                  <a:lnTo>
                    <a:pt x="1778" y="85725"/>
                  </a:lnTo>
                  <a:lnTo>
                    <a:pt x="0" y="88646"/>
                  </a:lnTo>
                  <a:lnTo>
                    <a:pt x="1028" y="92583"/>
                  </a:lnTo>
                  <a:lnTo>
                    <a:pt x="7086" y="96139"/>
                  </a:lnTo>
                  <a:lnTo>
                    <a:pt x="10972" y="95123"/>
                  </a:lnTo>
                  <a:lnTo>
                    <a:pt x="45351" y="36182"/>
                  </a:lnTo>
                  <a:lnTo>
                    <a:pt x="45351" y="313182"/>
                  </a:lnTo>
                  <a:lnTo>
                    <a:pt x="58051" y="313182"/>
                  </a:lnTo>
                  <a:lnTo>
                    <a:pt x="58051" y="36182"/>
                  </a:lnTo>
                  <a:lnTo>
                    <a:pt x="92443" y="95123"/>
                  </a:lnTo>
                  <a:lnTo>
                    <a:pt x="96329" y="96139"/>
                  </a:lnTo>
                  <a:lnTo>
                    <a:pt x="102387" y="92583"/>
                  </a:lnTo>
                  <a:lnTo>
                    <a:pt x="103403" y="88646"/>
                  </a:lnTo>
                  <a:close/>
                </a:path>
                <a:path w="887730" h="317500">
                  <a:moveTo>
                    <a:pt x="887171" y="92075"/>
                  </a:moveTo>
                  <a:lnTo>
                    <a:pt x="885367" y="89154"/>
                  </a:lnTo>
                  <a:lnTo>
                    <a:pt x="841781" y="16637"/>
                  </a:lnTo>
                  <a:lnTo>
                    <a:pt x="834313" y="4191"/>
                  </a:lnTo>
                  <a:lnTo>
                    <a:pt x="783780" y="93472"/>
                  </a:lnTo>
                  <a:lnTo>
                    <a:pt x="784847" y="97409"/>
                  </a:lnTo>
                  <a:lnTo>
                    <a:pt x="787908" y="99060"/>
                  </a:lnTo>
                  <a:lnTo>
                    <a:pt x="790956" y="100838"/>
                  </a:lnTo>
                  <a:lnTo>
                    <a:pt x="794829" y="99695"/>
                  </a:lnTo>
                  <a:lnTo>
                    <a:pt x="828433" y="40360"/>
                  </a:lnTo>
                  <a:lnTo>
                    <a:pt x="832078" y="317373"/>
                  </a:lnTo>
                  <a:lnTo>
                    <a:pt x="844778" y="317119"/>
                  </a:lnTo>
                  <a:lnTo>
                    <a:pt x="841133" y="40195"/>
                  </a:lnTo>
                  <a:lnTo>
                    <a:pt x="874483" y="95631"/>
                  </a:lnTo>
                  <a:lnTo>
                    <a:pt x="876287" y="98679"/>
                  </a:lnTo>
                  <a:lnTo>
                    <a:pt x="880186" y="99695"/>
                  </a:lnTo>
                  <a:lnTo>
                    <a:pt x="883196" y="97790"/>
                  </a:lnTo>
                  <a:lnTo>
                    <a:pt x="886206" y="96012"/>
                  </a:lnTo>
                  <a:lnTo>
                    <a:pt x="887171" y="9207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4172" y="3171571"/>
              <a:ext cx="103377" cy="214121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2603119" y="3060318"/>
              <a:ext cx="993140" cy="516255"/>
            </a:xfrm>
            <a:custGeom>
              <a:avLst/>
              <a:gdLst/>
              <a:ahLst/>
              <a:cxnLst/>
              <a:rect l="l" t="t" r="r" b="b"/>
              <a:pathLst>
                <a:path w="993139" h="516254">
                  <a:moveTo>
                    <a:pt x="436626" y="0"/>
                  </a:moveTo>
                  <a:lnTo>
                    <a:pt x="343916" y="44069"/>
                  </a:lnTo>
                  <a:lnTo>
                    <a:pt x="342646" y="47752"/>
                  </a:lnTo>
                  <a:lnTo>
                    <a:pt x="344170" y="50927"/>
                  </a:lnTo>
                  <a:lnTo>
                    <a:pt x="345567" y="54102"/>
                  </a:lnTo>
                  <a:lnTo>
                    <a:pt x="349377" y="55499"/>
                  </a:lnTo>
                  <a:lnTo>
                    <a:pt x="411086" y="26200"/>
                  </a:lnTo>
                  <a:lnTo>
                    <a:pt x="217030" y="310121"/>
                  </a:lnTo>
                  <a:lnTo>
                    <a:pt x="25450" y="26339"/>
                  </a:lnTo>
                  <a:lnTo>
                    <a:pt x="86995" y="56007"/>
                  </a:lnTo>
                  <a:lnTo>
                    <a:pt x="90805" y="54610"/>
                  </a:lnTo>
                  <a:lnTo>
                    <a:pt x="93853" y="48260"/>
                  </a:lnTo>
                  <a:lnTo>
                    <a:pt x="92456" y="44577"/>
                  </a:lnTo>
                  <a:lnTo>
                    <a:pt x="14211" y="6858"/>
                  </a:lnTo>
                  <a:lnTo>
                    <a:pt x="0" y="0"/>
                  </a:lnTo>
                  <a:lnTo>
                    <a:pt x="6604" y="98933"/>
                  </a:lnTo>
                  <a:lnTo>
                    <a:pt x="6731" y="102362"/>
                  </a:lnTo>
                  <a:lnTo>
                    <a:pt x="9779" y="105029"/>
                  </a:lnTo>
                  <a:lnTo>
                    <a:pt x="13335" y="104775"/>
                  </a:lnTo>
                  <a:lnTo>
                    <a:pt x="16764" y="104648"/>
                  </a:lnTo>
                  <a:lnTo>
                    <a:pt x="19431" y="101600"/>
                  </a:lnTo>
                  <a:lnTo>
                    <a:pt x="19177" y="98044"/>
                  </a:lnTo>
                  <a:lnTo>
                    <a:pt x="14986" y="33540"/>
                  </a:lnTo>
                  <a:lnTo>
                    <a:pt x="208915" y="320802"/>
                  </a:lnTo>
                  <a:lnTo>
                    <a:pt x="210439" y="319786"/>
                  </a:lnTo>
                  <a:lnTo>
                    <a:pt x="209042" y="321818"/>
                  </a:lnTo>
                  <a:lnTo>
                    <a:pt x="219456" y="329057"/>
                  </a:lnTo>
                  <a:lnTo>
                    <a:pt x="421487" y="33515"/>
                  </a:lnTo>
                  <a:lnTo>
                    <a:pt x="416687" y="101473"/>
                  </a:lnTo>
                  <a:lnTo>
                    <a:pt x="419354" y="104521"/>
                  </a:lnTo>
                  <a:lnTo>
                    <a:pt x="426339" y="105029"/>
                  </a:lnTo>
                  <a:lnTo>
                    <a:pt x="429387" y="102362"/>
                  </a:lnTo>
                  <a:lnTo>
                    <a:pt x="436130" y="6858"/>
                  </a:lnTo>
                  <a:lnTo>
                    <a:pt x="436626" y="0"/>
                  </a:lnTo>
                  <a:close/>
                </a:path>
                <a:path w="993139" h="516254">
                  <a:moveTo>
                    <a:pt x="776732" y="92710"/>
                  </a:moveTo>
                  <a:lnTo>
                    <a:pt x="774954" y="89789"/>
                  </a:lnTo>
                  <a:lnTo>
                    <a:pt x="732320" y="16764"/>
                  </a:lnTo>
                  <a:lnTo>
                    <a:pt x="724916" y="4064"/>
                  </a:lnTo>
                  <a:lnTo>
                    <a:pt x="675005" y="89789"/>
                  </a:lnTo>
                  <a:lnTo>
                    <a:pt x="673227" y="92710"/>
                  </a:lnTo>
                  <a:lnTo>
                    <a:pt x="674243" y="96647"/>
                  </a:lnTo>
                  <a:lnTo>
                    <a:pt x="680339" y="100203"/>
                  </a:lnTo>
                  <a:lnTo>
                    <a:pt x="684276" y="99187"/>
                  </a:lnTo>
                  <a:lnTo>
                    <a:pt x="718566" y="40411"/>
                  </a:lnTo>
                  <a:lnTo>
                    <a:pt x="718693" y="40195"/>
                  </a:lnTo>
                  <a:lnTo>
                    <a:pt x="718566" y="325374"/>
                  </a:lnTo>
                  <a:lnTo>
                    <a:pt x="731266" y="325374"/>
                  </a:lnTo>
                  <a:lnTo>
                    <a:pt x="731266" y="40195"/>
                  </a:lnTo>
                  <a:lnTo>
                    <a:pt x="731266" y="19939"/>
                  </a:lnTo>
                  <a:lnTo>
                    <a:pt x="731266" y="16764"/>
                  </a:lnTo>
                  <a:lnTo>
                    <a:pt x="731393" y="40411"/>
                  </a:lnTo>
                  <a:lnTo>
                    <a:pt x="765683" y="99187"/>
                  </a:lnTo>
                  <a:lnTo>
                    <a:pt x="769620" y="100203"/>
                  </a:lnTo>
                  <a:lnTo>
                    <a:pt x="772668" y="98425"/>
                  </a:lnTo>
                  <a:lnTo>
                    <a:pt x="775589" y="96647"/>
                  </a:lnTo>
                  <a:lnTo>
                    <a:pt x="776732" y="92710"/>
                  </a:lnTo>
                  <a:close/>
                </a:path>
                <a:path w="993139" h="516254">
                  <a:moveTo>
                    <a:pt x="993013" y="275717"/>
                  </a:moveTo>
                  <a:lnTo>
                    <a:pt x="935990" y="209042"/>
                  </a:lnTo>
                  <a:lnTo>
                    <a:pt x="926338" y="197739"/>
                  </a:lnTo>
                  <a:lnTo>
                    <a:pt x="892429" y="290830"/>
                  </a:lnTo>
                  <a:lnTo>
                    <a:pt x="891286" y="294132"/>
                  </a:lnTo>
                  <a:lnTo>
                    <a:pt x="892937" y="297815"/>
                  </a:lnTo>
                  <a:lnTo>
                    <a:pt x="896239" y="298958"/>
                  </a:lnTo>
                  <a:lnTo>
                    <a:pt x="899541" y="300228"/>
                  </a:lnTo>
                  <a:lnTo>
                    <a:pt x="903224" y="298450"/>
                  </a:lnTo>
                  <a:lnTo>
                    <a:pt x="904367" y="295148"/>
                  </a:lnTo>
                  <a:lnTo>
                    <a:pt x="926477" y="234315"/>
                  </a:lnTo>
                  <a:lnTo>
                    <a:pt x="977773" y="516013"/>
                  </a:lnTo>
                  <a:lnTo>
                    <a:pt x="990219" y="513727"/>
                  </a:lnTo>
                  <a:lnTo>
                    <a:pt x="939050" y="232232"/>
                  </a:lnTo>
                  <a:lnTo>
                    <a:pt x="983361" y="283972"/>
                  </a:lnTo>
                  <a:lnTo>
                    <a:pt x="987425" y="284226"/>
                  </a:lnTo>
                  <a:lnTo>
                    <a:pt x="992759" y="279654"/>
                  </a:lnTo>
                  <a:lnTo>
                    <a:pt x="993013" y="27571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03141" y="3171571"/>
              <a:ext cx="103378" cy="20599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166493" y="4637913"/>
              <a:ext cx="436880" cy="173355"/>
            </a:xfrm>
            <a:custGeom>
              <a:avLst/>
              <a:gdLst/>
              <a:ahLst/>
              <a:cxnLst/>
              <a:rect l="l" t="t" r="r" b="b"/>
              <a:pathLst>
                <a:path w="436880" h="173354">
                  <a:moveTo>
                    <a:pt x="0" y="86487"/>
                  </a:moveTo>
                  <a:lnTo>
                    <a:pt x="42135" y="35414"/>
                  </a:lnTo>
                  <a:lnTo>
                    <a:pt x="89400" y="16690"/>
                  </a:lnTo>
                  <a:lnTo>
                    <a:pt x="149327" y="4410"/>
                  </a:lnTo>
                  <a:lnTo>
                    <a:pt x="218312" y="0"/>
                  </a:lnTo>
                  <a:lnTo>
                    <a:pt x="287347" y="4410"/>
                  </a:lnTo>
                  <a:lnTo>
                    <a:pt x="347279" y="16690"/>
                  </a:lnTo>
                  <a:lnTo>
                    <a:pt x="394527" y="35414"/>
                  </a:lnTo>
                  <a:lnTo>
                    <a:pt x="425503" y="59155"/>
                  </a:lnTo>
                  <a:lnTo>
                    <a:pt x="436625" y="86487"/>
                  </a:lnTo>
                  <a:lnTo>
                    <a:pt x="425503" y="113818"/>
                  </a:lnTo>
                  <a:lnTo>
                    <a:pt x="394527" y="137559"/>
                  </a:lnTo>
                  <a:lnTo>
                    <a:pt x="347279" y="156283"/>
                  </a:lnTo>
                  <a:lnTo>
                    <a:pt x="287347" y="168563"/>
                  </a:lnTo>
                  <a:lnTo>
                    <a:pt x="218312" y="172974"/>
                  </a:lnTo>
                  <a:lnTo>
                    <a:pt x="149327" y="168563"/>
                  </a:lnTo>
                  <a:lnTo>
                    <a:pt x="89400" y="156283"/>
                  </a:lnTo>
                  <a:lnTo>
                    <a:pt x="42135" y="137559"/>
                  </a:lnTo>
                  <a:lnTo>
                    <a:pt x="11134" y="113818"/>
                  </a:lnTo>
                  <a:lnTo>
                    <a:pt x="0" y="86487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09008" y="3187954"/>
              <a:ext cx="103250" cy="214630"/>
            </a:xfrm>
            <a:prstGeom prst="rect">
              <a:avLst/>
            </a:prstGeom>
          </p:spPr>
        </p:pic>
      </p:grpSp>
      <p:grpSp>
        <p:nvGrpSpPr>
          <p:cNvPr id="44" name="object 44"/>
          <p:cNvGrpSpPr/>
          <p:nvPr/>
        </p:nvGrpSpPr>
        <p:grpSpPr>
          <a:xfrm>
            <a:off x="659002" y="3060323"/>
            <a:ext cx="5356860" cy="1763395"/>
            <a:chOff x="659002" y="3060319"/>
            <a:chExt cx="5356860" cy="1763395"/>
          </a:xfrm>
        </p:grpSpPr>
        <p:sp>
          <p:nvSpPr>
            <p:cNvPr id="45" name="object 45"/>
            <p:cNvSpPr/>
            <p:nvPr/>
          </p:nvSpPr>
          <p:spPr>
            <a:xfrm>
              <a:off x="659003" y="3060318"/>
              <a:ext cx="5356860" cy="1583690"/>
            </a:xfrm>
            <a:custGeom>
              <a:avLst/>
              <a:gdLst/>
              <a:ahLst/>
              <a:cxnLst/>
              <a:rect l="l" t="t" r="r" b="b"/>
              <a:pathLst>
                <a:path w="5356860" h="1583689">
                  <a:moveTo>
                    <a:pt x="1736217" y="1576324"/>
                  </a:moveTo>
                  <a:lnTo>
                    <a:pt x="1632204" y="1080058"/>
                  </a:lnTo>
                  <a:lnTo>
                    <a:pt x="1677924" y="1130681"/>
                  </a:lnTo>
                  <a:lnTo>
                    <a:pt x="1681861" y="1130808"/>
                  </a:lnTo>
                  <a:lnTo>
                    <a:pt x="1684528" y="1128522"/>
                  </a:lnTo>
                  <a:lnTo>
                    <a:pt x="1687068" y="1126109"/>
                  </a:lnTo>
                  <a:lnTo>
                    <a:pt x="1687322" y="1122172"/>
                  </a:lnTo>
                  <a:lnTo>
                    <a:pt x="1628457" y="1057021"/>
                  </a:lnTo>
                  <a:lnTo>
                    <a:pt x="1618488" y="1045972"/>
                  </a:lnTo>
                  <a:lnTo>
                    <a:pt x="1586103" y="1143381"/>
                  </a:lnTo>
                  <a:lnTo>
                    <a:pt x="1587881" y="1146937"/>
                  </a:lnTo>
                  <a:lnTo>
                    <a:pt x="1591183" y="1148080"/>
                  </a:lnTo>
                  <a:lnTo>
                    <a:pt x="1594612" y="1149096"/>
                  </a:lnTo>
                  <a:lnTo>
                    <a:pt x="1598168" y="1147318"/>
                  </a:lnTo>
                  <a:lnTo>
                    <a:pt x="1599311" y="1144016"/>
                  </a:lnTo>
                  <a:lnTo>
                    <a:pt x="1619732" y="1082535"/>
                  </a:lnTo>
                  <a:lnTo>
                    <a:pt x="1721015" y="1565770"/>
                  </a:lnTo>
                  <a:lnTo>
                    <a:pt x="35115" y="698766"/>
                  </a:lnTo>
                  <a:lnTo>
                    <a:pt x="99631" y="695325"/>
                  </a:lnTo>
                  <a:lnTo>
                    <a:pt x="103136" y="695071"/>
                  </a:lnTo>
                  <a:lnTo>
                    <a:pt x="105829" y="692150"/>
                  </a:lnTo>
                  <a:lnTo>
                    <a:pt x="105600" y="687959"/>
                  </a:lnTo>
                  <a:lnTo>
                    <a:pt x="105448" y="685165"/>
                  </a:lnTo>
                  <a:lnTo>
                    <a:pt x="102463" y="682498"/>
                  </a:lnTo>
                  <a:lnTo>
                    <a:pt x="98958" y="682625"/>
                  </a:lnTo>
                  <a:lnTo>
                    <a:pt x="0" y="687832"/>
                  </a:lnTo>
                  <a:lnTo>
                    <a:pt x="53365" y="771525"/>
                  </a:lnTo>
                  <a:lnTo>
                    <a:pt x="55168" y="774446"/>
                  </a:lnTo>
                  <a:lnTo>
                    <a:pt x="59093" y="775208"/>
                  </a:lnTo>
                  <a:lnTo>
                    <a:pt x="62052" y="773430"/>
                  </a:lnTo>
                  <a:lnTo>
                    <a:pt x="65011" y="771525"/>
                  </a:lnTo>
                  <a:lnTo>
                    <a:pt x="65874" y="767588"/>
                  </a:lnTo>
                  <a:lnTo>
                    <a:pt x="63995" y="764667"/>
                  </a:lnTo>
                  <a:lnTo>
                    <a:pt x="29133" y="709980"/>
                  </a:lnTo>
                  <a:lnTo>
                    <a:pt x="1612722" y="1524381"/>
                  </a:lnTo>
                  <a:lnTo>
                    <a:pt x="35890" y="901204"/>
                  </a:lnTo>
                  <a:lnTo>
                    <a:pt x="92405" y="892556"/>
                  </a:lnTo>
                  <a:lnTo>
                    <a:pt x="103352" y="890905"/>
                  </a:lnTo>
                  <a:lnTo>
                    <a:pt x="105727" y="887603"/>
                  </a:lnTo>
                  <a:lnTo>
                    <a:pt x="104673" y="880745"/>
                  </a:lnTo>
                  <a:lnTo>
                    <a:pt x="101422" y="878332"/>
                  </a:lnTo>
                  <a:lnTo>
                    <a:pt x="0" y="893826"/>
                  </a:lnTo>
                  <a:lnTo>
                    <a:pt x="61252" y="971677"/>
                  </a:lnTo>
                  <a:lnTo>
                    <a:pt x="63423" y="974471"/>
                  </a:lnTo>
                  <a:lnTo>
                    <a:pt x="67411" y="974979"/>
                  </a:lnTo>
                  <a:lnTo>
                    <a:pt x="72923" y="970661"/>
                  </a:lnTo>
                  <a:lnTo>
                    <a:pt x="73406" y="966597"/>
                  </a:lnTo>
                  <a:lnTo>
                    <a:pt x="71234" y="963930"/>
                  </a:lnTo>
                  <a:lnTo>
                    <a:pt x="31178" y="913003"/>
                  </a:lnTo>
                  <a:lnTo>
                    <a:pt x="1727581" y="1583436"/>
                  </a:lnTo>
                  <a:lnTo>
                    <a:pt x="1729714" y="1578076"/>
                  </a:lnTo>
                  <a:lnTo>
                    <a:pt x="1729955" y="1577606"/>
                  </a:lnTo>
                  <a:lnTo>
                    <a:pt x="1736217" y="1576324"/>
                  </a:lnTo>
                  <a:close/>
                </a:path>
                <a:path w="5356860" h="1583689">
                  <a:moveTo>
                    <a:pt x="4767834" y="88646"/>
                  </a:moveTo>
                  <a:lnTo>
                    <a:pt x="4723473" y="12573"/>
                  </a:lnTo>
                  <a:lnTo>
                    <a:pt x="4716145" y="0"/>
                  </a:lnTo>
                  <a:lnTo>
                    <a:pt x="4664456" y="88646"/>
                  </a:lnTo>
                  <a:lnTo>
                    <a:pt x="4665472" y="92583"/>
                  </a:lnTo>
                  <a:lnTo>
                    <a:pt x="4668520" y="94234"/>
                  </a:lnTo>
                  <a:lnTo>
                    <a:pt x="4671568" y="96012"/>
                  </a:lnTo>
                  <a:lnTo>
                    <a:pt x="4675505" y="94996"/>
                  </a:lnTo>
                  <a:lnTo>
                    <a:pt x="4677156" y="91948"/>
                  </a:lnTo>
                  <a:lnTo>
                    <a:pt x="4709795" y="36004"/>
                  </a:lnTo>
                  <a:lnTo>
                    <a:pt x="4709795" y="325374"/>
                  </a:lnTo>
                  <a:lnTo>
                    <a:pt x="4722495" y="325374"/>
                  </a:lnTo>
                  <a:lnTo>
                    <a:pt x="4722495" y="36004"/>
                  </a:lnTo>
                  <a:lnTo>
                    <a:pt x="4756912" y="94996"/>
                  </a:lnTo>
                  <a:lnTo>
                    <a:pt x="4760849" y="96012"/>
                  </a:lnTo>
                  <a:lnTo>
                    <a:pt x="4763897" y="94234"/>
                  </a:lnTo>
                  <a:lnTo>
                    <a:pt x="4766818" y="92583"/>
                  </a:lnTo>
                  <a:lnTo>
                    <a:pt x="4767834" y="88646"/>
                  </a:lnTo>
                  <a:close/>
                </a:path>
                <a:path w="5356860" h="1583689">
                  <a:moveTo>
                    <a:pt x="5356860" y="92710"/>
                  </a:moveTo>
                  <a:lnTo>
                    <a:pt x="5355082" y="89789"/>
                  </a:lnTo>
                  <a:lnTo>
                    <a:pt x="5312562" y="16764"/>
                  </a:lnTo>
                  <a:lnTo>
                    <a:pt x="5305171" y="4064"/>
                  </a:lnTo>
                  <a:lnTo>
                    <a:pt x="5255260" y="89789"/>
                  </a:lnTo>
                  <a:lnTo>
                    <a:pt x="5253482" y="92710"/>
                  </a:lnTo>
                  <a:lnTo>
                    <a:pt x="5254498" y="96647"/>
                  </a:lnTo>
                  <a:lnTo>
                    <a:pt x="5260594" y="100203"/>
                  </a:lnTo>
                  <a:lnTo>
                    <a:pt x="5264404" y="99187"/>
                  </a:lnTo>
                  <a:lnTo>
                    <a:pt x="5298821" y="40195"/>
                  </a:lnTo>
                  <a:lnTo>
                    <a:pt x="5298821" y="329565"/>
                  </a:lnTo>
                  <a:lnTo>
                    <a:pt x="5311521" y="329565"/>
                  </a:lnTo>
                  <a:lnTo>
                    <a:pt x="5311521" y="40195"/>
                  </a:lnTo>
                  <a:lnTo>
                    <a:pt x="5345938" y="99187"/>
                  </a:lnTo>
                  <a:lnTo>
                    <a:pt x="5349748" y="100203"/>
                  </a:lnTo>
                  <a:lnTo>
                    <a:pt x="5355844" y="96647"/>
                  </a:lnTo>
                  <a:lnTo>
                    <a:pt x="5356860" y="9271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852614" y="4637913"/>
              <a:ext cx="436880" cy="173355"/>
            </a:xfrm>
            <a:custGeom>
              <a:avLst/>
              <a:gdLst/>
              <a:ahLst/>
              <a:cxnLst/>
              <a:rect l="l" t="t" r="r" b="b"/>
              <a:pathLst>
                <a:path w="436880" h="173354">
                  <a:moveTo>
                    <a:pt x="0" y="86487"/>
                  </a:moveTo>
                  <a:lnTo>
                    <a:pt x="42120" y="35414"/>
                  </a:lnTo>
                  <a:lnTo>
                    <a:pt x="89376" y="16690"/>
                  </a:lnTo>
                  <a:lnTo>
                    <a:pt x="149301" y="4410"/>
                  </a:lnTo>
                  <a:lnTo>
                    <a:pt x="218300" y="0"/>
                  </a:lnTo>
                  <a:lnTo>
                    <a:pt x="287299" y="4410"/>
                  </a:lnTo>
                  <a:lnTo>
                    <a:pt x="347216" y="16690"/>
                  </a:lnTo>
                  <a:lnTo>
                    <a:pt x="394459" y="35414"/>
                  </a:lnTo>
                  <a:lnTo>
                    <a:pt x="425438" y="59155"/>
                  </a:lnTo>
                  <a:lnTo>
                    <a:pt x="436562" y="86487"/>
                  </a:lnTo>
                  <a:lnTo>
                    <a:pt x="425438" y="113818"/>
                  </a:lnTo>
                  <a:lnTo>
                    <a:pt x="394459" y="137559"/>
                  </a:lnTo>
                  <a:lnTo>
                    <a:pt x="347216" y="156283"/>
                  </a:lnTo>
                  <a:lnTo>
                    <a:pt x="287299" y="168563"/>
                  </a:lnTo>
                  <a:lnTo>
                    <a:pt x="218300" y="172974"/>
                  </a:lnTo>
                  <a:lnTo>
                    <a:pt x="149301" y="168563"/>
                  </a:lnTo>
                  <a:lnTo>
                    <a:pt x="89376" y="156283"/>
                  </a:lnTo>
                  <a:lnTo>
                    <a:pt x="42120" y="137559"/>
                  </a:lnTo>
                  <a:lnTo>
                    <a:pt x="11129" y="113818"/>
                  </a:lnTo>
                  <a:lnTo>
                    <a:pt x="0" y="86487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019213" y="4242435"/>
              <a:ext cx="103505" cy="395605"/>
            </a:xfrm>
            <a:custGeom>
              <a:avLst/>
              <a:gdLst/>
              <a:ahLst/>
              <a:cxnLst/>
              <a:rect l="l" t="t" r="r" b="b"/>
              <a:pathLst>
                <a:path w="103505" h="395604">
                  <a:moveTo>
                    <a:pt x="51701" y="25280"/>
                  </a:moveTo>
                  <a:lnTo>
                    <a:pt x="45351" y="36165"/>
                  </a:lnTo>
                  <a:lnTo>
                    <a:pt x="45351" y="395477"/>
                  </a:lnTo>
                  <a:lnTo>
                    <a:pt x="58051" y="395477"/>
                  </a:lnTo>
                  <a:lnTo>
                    <a:pt x="58051" y="36165"/>
                  </a:lnTo>
                  <a:lnTo>
                    <a:pt x="51701" y="25280"/>
                  </a:lnTo>
                  <a:close/>
                </a:path>
                <a:path w="103505" h="395604">
                  <a:moveTo>
                    <a:pt x="51701" y="0"/>
                  </a:moveTo>
                  <a:lnTo>
                    <a:pt x="0" y="88645"/>
                  </a:lnTo>
                  <a:lnTo>
                    <a:pt x="1028" y="92582"/>
                  </a:lnTo>
                  <a:lnTo>
                    <a:pt x="4051" y="94360"/>
                  </a:lnTo>
                  <a:lnTo>
                    <a:pt x="7086" y="96012"/>
                  </a:lnTo>
                  <a:lnTo>
                    <a:pt x="10972" y="94995"/>
                  </a:lnTo>
                  <a:lnTo>
                    <a:pt x="12738" y="92075"/>
                  </a:lnTo>
                  <a:lnTo>
                    <a:pt x="45351" y="36165"/>
                  </a:lnTo>
                  <a:lnTo>
                    <a:pt x="45351" y="12572"/>
                  </a:lnTo>
                  <a:lnTo>
                    <a:pt x="59034" y="12572"/>
                  </a:lnTo>
                  <a:lnTo>
                    <a:pt x="51701" y="0"/>
                  </a:lnTo>
                  <a:close/>
                </a:path>
                <a:path w="103505" h="395604">
                  <a:moveTo>
                    <a:pt x="59034" y="12572"/>
                  </a:moveTo>
                  <a:lnTo>
                    <a:pt x="58051" y="12572"/>
                  </a:lnTo>
                  <a:lnTo>
                    <a:pt x="58051" y="36165"/>
                  </a:lnTo>
                  <a:lnTo>
                    <a:pt x="90665" y="92075"/>
                  </a:lnTo>
                  <a:lnTo>
                    <a:pt x="92430" y="94995"/>
                  </a:lnTo>
                  <a:lnTo>
                    <a:pt x="96329" y="96012"/>
                  </a:lnTo>
                  <a:lnTo>
                    <a:pt x="99352" y="94360"/>
                  </a:lnTo>
                  <a:lnTo>
                    <a:pt x="102387" y="92582"/>
                  </a:lnTo>
                  <a:lnTo>
                    <a:pt x="103403" y="88645"/>
                  </a:lnTo>
                  <a:lnTo>
                    <a:pt x="59034" y="12572"/>
                  </a:lnTo>
                  <a:close/>
                </a:path>
                <a:path w="103505" h="395604">
                  <a:moveTo>
                    <a:pt x="58051" y="12572"/>
                  </a:moveTo>
                  <a:lnTo>
                    <a:pt x="45351" y="12572"/>
                  </a:lnTo>
                  <a:lnTo>
                    <a:pt x="45351" y="36165"/>
                  </a:lnTo>
                  <a:lnTo>
                    <a:pt x="51701" y="25280"/>
                  </a:lnTo>
                  <a:lnTo>
                    <a:pt x="46215" y="15875"/>
                  </a:lnTo>
                  <a:lnTo>
                    <a:pt x="58051" y="15875"/>
                  </a:lnTo>
                  <a:lnTo>
                    <a:pt x="58051" y="12572"/>
                  </a:lnTo>
                  <a:close/>
                </a:path>
                <a:path w="103505" h="395604">
                  <a:moveTo>
                    <a:pt x="58051" y="15875"/>
                  </a:moveTo>
                  <a:lnTo>
                    <a:pt x="57188" y="15875"/>
                  </a:lnTo>
                  <a:lnTo>
                    <a:pt x="51701" y="25280"/>
                  </a:lnTo>
                  <a:lnTo>
                    <a:pt x="58051" y="36165"/>
                  </a:lnTo>
                  <a:lnTo>
                    <a:pt x="58051" y="15875"/>
                  </a:lnTo>
                  <a:close/>
                </a:path>
                <a:path w="103505" h="395604">
                  <a:moveTo>
                    <a:pt x="57188" y="15875"/>
                  </a:moveTo>
                  <a:lnTo>
                    <a:pt x="46215" y="15875"/>
                  </a:lnTo>
                  <a:lnTo>
                    <a:pt x="51701" y="25280"/>
                  </a:lnTo>
                  <a:lnTo>
                    <a:pt x="57188" y="1587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311144" y="4637913"/>
              <a:ext cx="436880" cy="173355"/>
            </a:xfrm>
            <a:custGeom>
              <a:avLst/>
              <a:gdLst/>
              <a:ahLst/>
              <a:cxnLst/>
              <a:rect l="l" t="t" r="r" b="b"/>
              <a:pathLst>
                <a:path w="436879" h="173354">
                  <a:moveTo>
                    <a:pt x="0" y="86487"/>
                  </a:moveTo>
                  <a:lnTo>
                    <a:pt x="42098" y="35414"/>
                  </a:lnTo>
                  <a:lnTo>
                    <a:pt x="89346" y="16690"/>
                  </a:lnTo>
                  <a:lnTo>
                    <a:pt x="149278" y="4410"/>
                  </a:lnTo>
                  <a:lnTo>
                    <a:pt x="218312" y="0"/>
                  </a:lnTo>
                  <a:lnTo>
                    <a:pt x="287298" y="4410"/>
                  </a:lnTo>
                  <a:lnTo>
                    <a:pt x="347225" y="16690"/>
                  </a:lnTo>
                  <a:lnTo>
                    <a:pt x="394490" y="35414"/>
                  </a:lnTo>
                  <a:lnTo>
                    <a:pt x="425491" y="59155"/>
                  </a:lnTo>
                  <a:lnTo>
                    <a:pt x="436625" y="86487"/>
                  </a:lnTo>
                  <a:lnTo>
                    <a:pt x="425491" y="113818"/>
                  </a:lnTo>
                  <a:lnTo>
                    <a:pt x="394490" y="137559"/>
                  </a:lnTo>
                  <a:lnTo>
                    <a:pt x="347225" y="156283"/>
                  </a:lnTo>
                  <a:lnTo>
                    <a:pt x="287298" y="168563"/>
                  </a:lnTo>
                  <a:lnTo>
                    <a:pt x="218312" y="172974"/>
                  </a:lnTo>
                  <a:lnTo>
                    <a:pt x="149278" y="168563"/>
                  </a:lnTo>
                  <a:lnTo>
                    <a:pt x="89346" y="156283"/>
                  </a:lnTo>
                  <a:lnTo>
                    <a:pt x="42098" y="137559"/>
                  </a:lnTo>
                  <a:lnTo>
                    <a:pt x="11122" y="113818"/>
                  </a:lnTo>
                  <a:lnTo>
                    <a:pt x="0" y="86487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1006248" y="4644418"/>
            <a:ext cx="258826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26515" algn="l"/>
                <a:tab pos="2471420" algn="l"/>
              </a:tabLst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17	18	19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3216655" y="563272"/>
            <a:ext cx="364490" cy="4074795"/>
            <a:chOff x="3216655" y="563244"/>
            <a:chExt cx="364490" cy="4074795"/>
          </a:xfrm>
        </p:grpSpPr>
        <p:sp>
          <p:nvSpPr>
            <p:cNvPr id="51" name="object 51"/>
            <p:cNvSpPr/>
            <p:nvPr/>
          </p:nvSpPr>
          <p:spPr>
            <a:xfrm>
              <a:off x="3477767" y="4242435"/>
              <a:ext cx="103505" cy="395605"/>
            </a:xfrm>
            <a:custGeom>
              <a:avLst/>
              <a:gdLst/>
              <a:ahLst/>
              <a:cxnLst/>
              <a:rect l="l" t="t" r="r" b="b"/>
              <a:pathLst>
                <a:path w="103504" h="395604">
                  <a:moveTo>
                    <a:pt x="51688" y="25236"/>
                  </a:moveTo>
                  <a:lnTo>
                    <a:pt x="45339" y="36122"/>
                  </a:lnTo>
                  <a:lnTo>
                    <a:pt x="45339" y="395477"/>
                  </a:lnTo>
                  <a:lnTo>
                    <a:pt x="58039" y="395477"/>
                  </a:lnTo>
                  <a:lnTo>
                    <a:pt x="58039" y="36122"/>
                  </a:lnTo>
                  <a:lnTo>
                    <a:pt x="51688" y="25236"/>
                  </a:lnTo>
                  <a:close/>
                </a:path>
                <a:path w="103504" h="395604">
                  <a:moveTo>
                    <a:pt x="51689" y="0"/>
                  </a:moveTo>
                  <a:lnTo>
                    <a:pt x="0" y="88645"/>
                  </a:lnTo>
                  <a:lnTo>
                    <a:pt x="1016" y="92582"/>
                  </a:lnTo>
                  <a:lnTo>
                    <a:pt x="4064" y="94360"/>
                  </a:lnTo>
                  <a:lnTo>
                    <a:pt x="6985" y="96012"/>
                  </a:lnTo>
                  <a:lnTo>
                    <a:pt x="10922" y="94995"/>
                  </a:lnTo>
                  <a:lnTo>
                    <a:pt x="12700" y="92075"/>
                  </a:lnTo>
                  <a:lnTo>
                    <a:pt x="45338" y="36122"/>
                  </a:lnTo>
                  <a:lnTo>
                    <a:pt x="45339" y="12572"/>
                  </a:lnTo>
                  <a:lnTo>
                    <a:pt x="59020" y="12572"/>
                  </a:lnTo>
                  <a:lnTo>
                    <a:pt x="51689" y="0"/>
                  </a:lnTo>
                  <a:close/>
                </a:path>
                <a:path w="103504" h="395604">
                  <a:moveTo>
                    <a:pt x="59020" y="12572"/>
                  </a:moveTo>
                  <a:lnTo>
                    <a:pt x="58039" y="12572"/>
                  </a:lnTo>
                  <a:lnTo>
                    <a:pt x="58039" y="36122"/>
                  </a:lnTo>
                  <a:lnTo>
                    <a:pt x="90678" y="92075"/>
                  </a:lnTo>
                  <a:lnTo>
                    <a:pt x="92329" y="94995"/>
                  </a:lnTo>
                  <a:lnTo>
                    <a:pt x="96266" y="96012"/>
                  </a:lnTo>
                  <a:lnTo>
                    <a:pt x="99314" y="94360"/>
                  </a:lnTo>
                  <a:lnTo>
                    <a:pt x="102362" y="92582"/>
                  </a:lnTo>
                  <a:lnTo>
                    <a:pt x="103378" y="88645"/>
                  </a:lnTo>
                  <a:lnTo>
                    <a:pt x="59020" y="12572"/>
                  </a:lnTo>
                  <a:close/>
                </a:path>
                <a:path w="103504" h="395604">
                  <a:moveTo>
                    <a:pt x="58039" y="12572"/>
                  </a:moveTo>
                  <a:lnTo>
                    <a:pt x="45339" y="12572"/>
                  </a:lnTo>
                  <a:lnTo>
                    <a:pt x="45339" y="36122"/>
                  </a:lnTo>
                  <a:lnTo>
                    <a:pt x="51688" y="25236"/>
                  </a:lnTo>
                  <a:lnTo>
                    <a:pt x="46228" y="15875"/>
                  </a:lnTo>
                  <a:lnTo>
                    <a:pt x="58039" y="15875"/>
                  </a:lnTo>
                  <a:lnTo>
                    <a:pt x="58039" y="12572"/>
                  </a:lnTo>
                  <a:close/>
                </a:path>
                <a:path w="103504" h="395604">
                  <a:moveTo>
                    <a:pt x="58039" y="15875"/>
                  </a:moveTo>
                  <a:lnTo>
                    <a:pt x="57150" y="15875"/>
                  </a:lnTo>
                  <a:lnTo>
                    <a:pt x="51688" y="25236"/>
                  </a:lnTo>
                  <a:lnTo>
                    <a:pt x="58039" y="36122"/>
                  </a:lnTo>
                  <a:lnTo>
                    <a:pt x="58039" y="15875"/>
                  </a:lnTo>
                  <a:close/>
                </a:path>
                <a:path w="103504" h="395604">
                  <a:moveTo>
                    <a:pt x="57150" y="15875"/>
                  </a:moveTo>
                  <a:lnTo>
                    <a:pt x="46228" y="15875"/>
                  </a:lnTo>
                  <a:lnTo>
                    <a:pt x="51688" y="25236"/>
                  </a:lnTo>
                  <a:lnTo>
                    <a:pt x="57150" y="1587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229355" y="575944"/>
              <a:ext cx="231140" cy="182245"/>
            </a:xfrm>
            <a:custGeom>
              <a:avLst/>
              <a:gdLst/>
              <a:ahLst/>
              <a:cxnLst/>
              <a:rect l="l" t="t" r="r" b="b"/>
              <a:pathLst>
                <a:path w="231139" h="182245">
                  <a:moveTo>
                    <a:pt x="0" y="91058"/>
                  </a:moveTo>
                  <a:lnTo>
                    <a:pt x="9074" y="55614"/>
                  </a:lnTo>
                  <a:lnTo>
                    <a:pt x="33829" y="26669"/>
                  </a:lnTo>
                  <a:lnTo>
                    <a:pt x="70562" y="7155"/>
                  </a:lnTo>
                  <a:lnTo>
                    <a:pt x="115569" y="0"/>
                  </a:lnTo>
                  <a:lnTo>
                    <a:pt x="160524" y="7155"/>
                  </a:lnTo>
                  <a:lnTo>
                    <a:pt x="197262" y="26670"/>
                  </a:lnTo>
                  <a:lnTo>
                    <a:pt x="222047" y="55614"/>
                  </a:lnTo>
                  <a:lnTo>
                    <a:pt x="231140" y="91058"/>
                  </a:lnTo>
                  <a:lnTo>
                    <a:pt x="222047" y="126503"/>
                  </a:lnTo>
                  <a:lnTo>
                    <a:pt x="197262" y="155448"/>
                  </a:lnTo>
                  <a:lnTo>
                    <a:pt x="160524" y="174962"/>
                  </a:lnTo>
                  <a:lnTo>
                    <a:pt x="115569" y="182117"/>
                  </a:lnTo>
                  <a:lnTo>
                    <a:pt x="70562" y="174962"/>
                  </a:lnTo>
                  <a:lnTo>
                    <a:pt x="33829" y="155447"/>
                  </a:lnTo>
                  <a:lnTo>
                    <a:pt x="9074" y="126503"/>
                  </a:lnTo>
                  <a:lnTo>
                    <a:pt x="0" y="91058"/>
                  </a:lnTo>
                  <a:close/>
                </a:path>
              </a:pathLst>
            </a:custGeom>
            <a:ln w="254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6521971" y="769379"/>
            <a:ext cx="2502535" cy="4182427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314960">
              <a:lnSpc>
                <a:spcPts val="1190"/>
              </a:lnSpc>
              <a:spcBef>
                <a:spcPts val="250"/>
              </a:spcBef>
              <a:buAutoNum type="arabicPeriod"/>
              <a:tabLst>
                <a:tab pos="151765" algn="l"/>
              </a:tabLst>
            </a:pPr>
            <a:r>
              <a:rPr sz="1100" dirty="0">
                <a:latin typeface="Times New Roman"/>
                <a:cs typeface="Times New Roman"/>
              </a:rPr>
              <a:t>Код </a:t>
            </a:r>
            <a:r>
              <a:rPr sz="1100" spc="-5" dirty="0">
                <a:latin typeface="Times New Roman"/>
                <a:cs typeface="Times New Roman"/>
              </a:rPr>
              <a:t>региона, </a:t>
            </a:r>
            <a:r>
              <a:rPr sz="1100" dirty="0">
                <a:latin typeface="Times New Roman"/>
                <a:cs typeface="Times New Roman"/>
              </a:rPr>
              <a:t>код </a:t>
            </a:r>
            <a:r>
              <a:rPr sz="1100" spc="-5" dirty="0">
                <a:latin typeface="Times New Roman"/>
                <a:cs typeface="Times New Roman"/>
              </a:rPr>
              <a:t>МСУ, </a:t>
            </a:r>
            <a:r>
              <a:rPr sz="1100" dirty="0">
                <a:latin typeface="Times New Roman"/>
                <a:cs typeface="Times New Roman"/>
              </a:rPr>
              <a:t>код </a:t>
            </a:r>
            <a:r>
              <a:rPr sz="1100" spc="-5" dirty="0">
                <a:latin typeface="Times New Roman"/>
                <a:cs typeface="Times New Roman"/>
              </a:rPr>
              <a:t>ППЭ, </a:t>
            </a:r>
            <a:r>
              <a:rPr sz="1100" spc="-26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номер аудитории,</a:t>
            </a:r>
            <a:r>
              <a:rPr sz="1100" dirty="0">
                <a:latin typeface="Times New Roman"/>
                <a:cs typeface="Times New Roman"/>
              </a:rPr>
              <a:t> код и </a:t>
            </a:r>
            <a:r>
              <a:rPr sz="1100" spc="-5" dirty="0">
                <a:latin typeface="Times New Roman"/>
                <a:cs typeface="Times New Roman"/>
              </a:rPr>
              <a:t>название 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предмета,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дата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проведения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экзамена </a:t>
            </a:r>
            <a:r>
              <a:rPr sz="1100" spc="-2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заполняются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автоматически.</a:t>
            </a:r>
            <a:endParaRPr sz="1100" dirty="0">
              <a:latin typeface="Times New Roman"/>
              <a:cs typeface="Times New Roman"/>
            </a:endParaRPr>
          </a:p>
          <a:p>
            <a:pPr marL="151130" indent="-139065">
              <a:lnSpc>
                <a:spcPts val="1100"/>
              </a:lnSpc>
              <a:buAutoNum type="arabicPeriod"/>
              <a:tabLst>
                <a:tab pos="151765" algn="l"/>
              </a:tabLst>
            </a:pPr>
            <a:r>
              <a:rPr sz="1100" dirty="0">
                <a:latin typeface="Times New Roman"/>
                <a:cs typeface="Times New Roman"/>
              </a:rPr>
              <a:t>Указывается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время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вскрытия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сейф-</a:t>
            </a:r>
          </a:p>
          <a:p>
            <a:pPr marL="12700">
              <a:lnSpc>
                <a:spcPts val="1190"/>
              </a:lnSpc>
            </a:pPr>
            <a:r>
              <a:rPr sz="1100" spc="-5" dirty="0">
                <a:latin typeface="Times New Roman"/>
                <a:cs typeface="Times New Roman"/>
              </a:rPr>
              <a:t>пакетов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с </a:t>
            </a:r>
            <a:r>
              <a:rPr sz="1100" spc="-5" dirty="0">
                <a:latin typeface="Times New Roman"/>
                <a:cs typeface="Times New Roman"/>
              </a:rPr>
              <a:t>дисками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(при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штатном</a:t>
            </a:r>
          </a:p>
          <a:p>
            <a:pPr marL="12700">
              <a:lnSpc>
                <a:spcPts val="1190"/>
              </a:lnSpc>
            </a:pPr>
            <a:r>
              <a:rPr sz="1100" spc="-5" dirty="0">
                <a:latin typeface="Times New Roman"/>
                <a:cs typeface="Times New Roman"/>
              </a:rPr>
              <a:t>проведении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экзамена </a:t>
            </a:r>
            <a:r>
              <a:rPr sz="1100" spc="-5" dirty="0">
                <a:latin typeface="Times New Roman"/>
                <a:cs typeface="Times New Roman"/>
              </a:rPr>
              <a:t>указывается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10:00).</a:t>
            </a:r>
          </a:p>
          <a:p>
            <a:pPr marL="12700" marR="208915">
              <a:lnSpc>
                <a:spcPts val="1190"/>
              </a:lnSpc>
              <a:spcBef>
                <a:spcPts val="85"/>
              </a:spcBef>
              <a:buAutoNum type="arabicPeriod" startAt="3"/>
              <a:tabLst>
                <a:tab pos="151765" algn="l"/>
              </a:tabLst>
            </a:pPr>
            <a:r>
              <a:rPr sz="1100" spc="-5" dirty="0">
                <a:latin typeface="Times New Roman"/>
                <a:cs typeface="Times New Roman"/>
              </a:rPr>
              <a:t>Ставится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знак  </a:t>
            </a:r>
            <a:r>
              <a:rPr sz="1100" spc="-15" dirty="0">
                <a:latin typeface="Times New Roman"/>
                <a:cs typeface="Times New Roman"/>
              </a:rPr>
              <a:t>«х»,</a:t>
            </a:r>
            <a:r>
              <a:rPr sz="1100" spc="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если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печать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ЭМ </a:t>
            </a:r>
            <a:r>
              <a:rPr sz="1100" spc="-2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аудитории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не</a:t>
            </a:r>
            <a:r>
              <a:rPr sz="1100" dirty="0">
                <a:latin typeface="Times New Roman"/>
                <a:cs typeface="Times New Roman"/>
              </a:rPr>
              <a:t> осуществлялась.</a:t>
            </a:r>
          </a:p>
          <a:p>
            <a:pPr marL="151130" indent="-139065">
              <a:lnSpc>
                <a:spcPts val="1100"/>
              </a:lnSpc>
              <a:buAutoNum type="arabicPeriod" startAt="3"/>
              <a:tabLst>
                <a:tab pos="151765" algn="l"/>
              </a:tabLst>
            </a:pPr>
            <a:r>
              <a:rPr sz="1100" spc="-5" dirty="0">
                <a:latin typeface="Times New Roman"/>
                <a:cs typeface="Times New Roman"/>
              </a:rPr>
              <a:t>Ставится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время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фактического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начала</a:t>
            </a:r>
            <a:endParaRPr sz="1100" dirty="0">
              <a:latin typeface="Times New Roman"/>
              <a:cs typeface="Times New Roman"/>
            </a:endParaRPr>
          </a:p>
          <a:p>
            <a:pPr marL="12700" marR="288290">
              <a:lnSpc>
                <a:spcPct val="90100"/>
              </a:lnSpc>
              <a:spcBef>
                <a:spcPts val="60"/>
              </a:spcBef>
            </a:pPr>
            <a:r>
              <a:rPr sz="1100" dirty="0">
                <a:latin typeface="Times New Roman"/>
                <a:cs typeface="Times New Roman"/>
              </a:rPr>
              <a:t>экзамена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(которое</a:t>
            </a:r>
            <a:r>
              <a:rPr sz="1100" spc="-5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записано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на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доске </a:t>
            </a:r>
            <a:r>
              <a:rPr sz="1100" spc="-26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после </a:t>
            </a:r>
            <a:r>
              <a:rPr sz="1100" dirty="0">
                <a:latin typeface="Times New Roman"/>
                <a:cs typeface="Times New Roman"/>
              </a:rPr>
              <a:t>объявления </a:t>
            </a:r>
            <a:r>
              <a:rPr sz="1100" spc="-5" dirty="0">
                <a:latin typeface="Times New Roman"/>
                <a:cs typeface="Times New Roman"/>
              </a:rPr>
              <a:t>начала </a:t>
            </a:r>
            <a:r>
              <a:rPr sz="1100" dirty="0">
                <a:latin typeface="Times New Roman"/>
                <a:cs typeface="Times New Roman"/>
              </a:rPr>
              <a:t>экзамена, 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например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10:22,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10:28).</a:t>
            </a:r>
          </a:p>
          <a:p>
            <a:pPr marL="12700" marR="5080">
              <a:lnSpc>
                <a:spcPts val="1190"/>
              </a:lnSpc>
              <a:spcBef>
                <a:spcPts val="20"/>
              </a:spcBef>
              <a:buAutoNum type="arabicPeriod" startAt="5"/>
              <a:tabLst>
                <a:tab pos="151765" algn="l"/>
              </a:tabLst>
            </a:pPr>
            <a:r>
              <a:rPr sz="1100" dirty="0">
                <a:latin typeface="Times New Roman"/>
                <a:cs typeface="Times New Roman"/>
              </a:rPr>
              <a:t>Указывается фактическое время 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окончания экзамена: </a:t>
            </a:r>
            <a:r>
              <a:rPr sz="1100" spc="-5" dirty="0">
                <a:latin typeface="Times New Roman"/>
                <a:cs typeface="Times New Roman"/>
              </a:rPr>
              <a:t>либо </a:t>
            </a:r>
            <a:r>
              <a:rPr sz="1100" dirty="0">
                <a:latin typeface="Times New Roman"/>
                <a:cs typeface="Times New Roman"/>
              </a:rPr>
              <a:t>время, когда 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ушел последний участник </a:t>
            </a:r>
            <a:r>
              <a:rPr sz="1100" dirty="0">
                <a:latin typeface="Times New Roman"/>
                <a:cs typeface="Times New Roman"/>
              </a:rPr>
              <a:t>экзамена, </a:t>
            </a:r>
            <a:r>
              <a:rPr sz="1100" spc="-5" dirty="0">
                <a:latin typeface="Times New Roman"/>
                <a:cs typeface="Times New Roman"/>
              </a:rPr>
              <a:t>либо </a:t>
            </a:r>
            <a:r>
              <a:rPr sz="1100" spc="-2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время окончания экзамена </a:t>
            </a:r>
            <a:r>
              <a:rPr sz="1100" spc="-5" dirty="0">
                <a:latin typeface="Times New Roman"/>
                <a:cs typeface="Times New Roman"/>
              </a:rPr>
              <a:t>по истечении </a:t>
            </a:r>
            <a:r>
              <a:rPr sz="1100" dirty="0">
                <a:latin typeface="Times New Roman"/>
                <a:cs typeface="Times New Roman"/>
              </a:rPr>
              <a:t> его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продолжительности,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записанное</a:t>
            </a:r>
            <a:endParaRPr sz="1100" dirty="0">
              <a:latin typeface="Times New Roman"/>
              <a:cs typeface="Times New Roman"/>
            </a:endParaRPr>
          </a:p>
          <a:p>
            <a:pPr marL="12700">
              <a:lnSpc>
                <a:spcPts val="1095"/>
              </a:lnSpc>
            </a:pPr>
            <a:r>
              <a:rPr sz="1100" spc="-5" dirty="0">
                <a:latin typeface="Times New Roman"/>
                <a:cs typeface="Times New Roman"/>
              </a:rPr>
              <a:t>на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доске.</a:t>
            </a:r>
          </a:p>
          <a:p>
            <a:pPr marL="151130" indent="-139065">
              <a:lnSpc>
                <a:spcPts val="1190"/>
              </a:lnSpc>
              <a:buAutoNum type="arabicPeriod" startAt="6"/>
              <a:tabLst>
                <a:tab pos="151765" algn="l"/>
              </a:tabLst>
            </a:pPr>
            <a:r>
              <a:rPr sz="1100" spc="-5" dirty="0">
                <a:latin typeface="Times New Roman"/>
                <a:cs typeface="Times New Roman"/>
              </a:rPr>
              <a:t>Ставится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знак </a:t>
            </a:r>
            <a:r>
              <a:rPr sz="1100" spc="-10" dirty="0">
                <a:latin typeface="Times New Roman"/>
                <a:cs typeface="Times New Roman"/>
              </a:rPr>
              <a:t>«х»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 </a:t>
            </a:r>
            <a:r>
              <a:rPr sz="1100" spc="-5" dirty="0">
                <a:latin typeface="Times New Roman"/>
                <a:cs typeface="Times New Roman"/>
              </a:rPr>
              <a:t>случае</a:t>
            </a:r>
            <a:endParaRPr sz="1100" dirty="0">
              <a:latin typeface="Times New Roman"/>
              <a:cs typeface="Times New Roman"/>
            </a:endParaRPr>
          </a:p>
          <a:p>
            <a:pPr marL="12700" marR="568960">
              <a:lnSpc>
                <a:spcPts val="1190"/>
              </a:lnSpc>
              <a:spcBef>
                <a:spcPts val="80"/>
              </a:spcBef>
            </a:pPr>
            <a:r>
              <a:rPr sz="1100" spc="-5" dirty="0">
                <a:latin typeface="Times New Roman"/>
                <a:cs typeface="Times New Roman"/>
              </a:rPr>
              <a:t>специализированной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рассадки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 </a:t>
            </a:r>
            <a:r>
              <a:rPr sz="1100" spc="-26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аудитории</a:t>
            </a:r>
            <a:endParaRPr sz="1100" dirty="0">
              <a:latin typeface="Times New Roman"/>
              <a:cs typeface="Times New Roman"/>
            </a:endParaRPr>
          </a:p>
          <a:p>
            <a:pPr marL="12700">
              <a:lnSpc>
                <a:spcPts val="1105"/>
              </a:lnSpc>
            </a:pPr>
            <a:r>
              <a:rPr sz="1100" dirty="0">
                <a:latin typeface="Times New Roman"/>
                <a:cs typeface="Times New Roman"/>
              </a:rPr>
              <a:t>7,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8,9,10,11.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Поля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заполняются</a:t>
            </a:r>
          </a:p>
          <a:p>
            <a:pPr marL="12700">
              <a:lnSpc>
                <a:spcPts val="1190"/>
              </a:lnSpc>
            </a:pPr>
            <a:r>
              <a:rPr sz="1100" spc="-5" dirty="0">
                <a:latin typeface="Times New Roman"/>
                <a:cs typeface="Times New Roman"/>
              </a:rPr>
              <a:t>автоматически.</a:t>
            </a:r>
            <a:endParaRPr sz="1100" dirty="0">
              <a:latin typeface="Times New Roman"/>
              <a:cs typeface="Times New Roman"/>
            </a:endParaRPr>
          </a:p>
          <a:p>
            <a:pPr marL="12700" marR="207010">
              <a:lnSpc>
                <a:spcPts val="1190"/>
              </a:lnSpc>
              <a:spcBef>
                <a:spcPts val="80"/>
              </a:spcBef>
            </a:pPr>
            <a:r>
              <a:rPr sz="1100" dirty="0">
                <a:latin typeface="Times New Roman"/>
                <a:cs typeface="Times New Roman"/>
              </a:rPr>
              <a:t>12. </a:t>
            </a:r>
            <a:r>
              <a:rPr sz="1100" spc="-5" dirty="0">
                <a:latin typeface="Times New Roman"/>
                <a:cs typeface="Times New Roman"/>
              </a:rPr>
              <a:t>Подсчитывается </a:t>
            </a:r>
            <a:r>
              <a:rPr sz="1100" dirty="0">
                <a:latin typeface="Times New Roman"/>
                <a:cs typeface="Times New Roman"/>
              </a:rPr>
              <a:t>и </a:t>
            </a:r>
            <a:r>
              <a:rPr sz="1100" spc="-5" dirty="0">
                <a:latin typeface="Times New Roman"/>
                <a:cs typeface="Times New Roman"/>
              </a:rPr>
              <a:t>ставится </a:t>
            </a:r>
            <a:r>
              <a:rPr sz="1100" dirty="0">
                <a:latin typeface="Times New Roman"/>
                <a:cs typeface="Times New Roman"/>
              </a:rPr>
              <a:t> количество </a:t>
            </a:r>
            <a:r>
              <a:rPr sz="1100" spc="-5" dirty="0">
                <a:latin typeface="Times New Roman"/>
                <a:cs typeface="Times New Roman"/>
              </a:rPr>
              <a:t>участников, не явившихся </a:t>
            </a:r>
            <a:r>
              <a:rPr sz="1100" spc="-2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аудиторию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по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факту.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307461" y="585978"/>
            <a:ext cx="7747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1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893584" y="3575183"/>
            <a:ext cx="667385" cy="531495"/>
          </a:xfrm>
          <a:custGeom>
            <a:avLst/>
            <a:gdLst/>
            <a:ahLst/>
            <a:cxnLst/>
            <a:rect l="l" t="t" r="r" b="b"/>
            <a:pathLst>
              <a:path w="667385" h="531495">
                <a:moveTo>
                  <a:pt x="0" y="265556"/>
                </a:moveTo>
                <a:lnTo>
                  <a:pt x="4366" y="222507"/>
                </a:lnTo>
                <a:lnTo>
                  <a:pt x="17006" y="181660"/>
                </a:lnTo>
                <a:lnTo>
                  <a:pt x="37235" y="143564"/>
                </a:lnTo>
                <a:lnTo>
                  <a:pt x="64365" y="108767"/>
                </a:lnTo>
                <a:lnTo>
                  <a:pt x="97710" y="77819"/>
                </a:lnTo>
                <a:lnTo>
                  <a:pt x="136583" y="51267"/>
                </a:lnTo>
                <a:lnTo>
                  <a:pt x="180298" y="29660"/>
                </a:lnTo>
                <a:lnTo>
                  <a:pt x="228169" y="13548"/>
                </a:lnTo>
                <a:lnTo>
                  <a:pt x="279508" y="3478"/>
                </a:lnTo>
                <a:lnTo>
                  <a:pt x="333629" y="0"/>
                </a:lnTo>
                <a:lnTo>
                  <a:pt x="387749" y="3478"/>
                </a:lnTo>
                <a:lnTo>
                  <a:pt x="439088" y="13548"/>
                </a:lnTo>
                <a:lnTo>
                  <a:pt x="486959" y="29660"/>
                </a:lnTo>
                <a:lnTo>
                  <a:pt x="530674" y="51267"/>
                </a:lnTo>
                <a:lnTo>
                  <a:pt x="569547" y="77819"/>
                </a:lnTo>
                <a:lnTo>
                  <a:pt x="602892" y="108767"/>
                </a:lnTo>
                <a:lnTo>
                  <a:pt x="630022" y="143564"/>
                </a:lnTo>
                <a:lnTo>
                  <a:pt x="650251" y="181660"/>
                </a:lnTo>
                <a:lnTo>
                  <a:pt x="662891" y="222507"/>
                </a:lnTo>
                <a:lnTo>
                  <a:pt x="667257" y="265556"/>
                </a:lnTo>
                <a:lnTo>
                  <a:pt x="662891" y="308637"/>
                </a:lnTo>
                <a:lnTo>
                  <a:pt x="650251" y="349501"/>
                </a:lnTo>
                <a:lnTo>
                  <a:pt x="630022" y="387605"/>
                </a:lnTo>
                <a:lnTo>
                  <a:pt x="602892" y="422400"/>
                </a:lnTo>
                <a:lnTo>
                  <a:pt x="569547" y="453342"/>
                </a:lnTo>
                <a:lnTo>
                  <a:pt x="530674" y="479883"/>
                </a:lnTo>
                <a:lnTo>
                  <a:pt x="486959" y="501477"/>
                </a:lnTo>
                <a:lnTo>
                  <a:pt x="439088" y="517577"/>
                </a:lnTo>
                <a:lnTo>
                  <a:pt x="387749" y="527638"/>
                </a:lnTo>
                <a:lnTo>
                  <a:pt x="333629" y="531114"/>
                </a:lnTo>
                <a:lnTo>
                  <a:pt x="279508" y="527638"/>
                </a:lnTo>
                <a:lnTo>
                  <a:pt x="228169" y="517577"/>
                </a:lnTo>
                <a:lnTo>
                  <a:pt x="180298" y="501477"/>
                </a:lnTo>
                <a:lnTo>
                  <a:pt x="136583" y="479883"/>
                </a:lnTo>
                <a:lnTo>
                  <a:pt x="97710" y="453342"/>
                </a:lnTo>
                <a:lnTo>
                  <a:pt x="64365" y="422400"/>
                </a:lnTo>
                <a:lnTo>
                  <a:pt x="37235" y="387605"/>
                </a:lnTo>
                <a:lnTo>
                  <a:pt x="17006" y="349501"/>
                </a:lnTo>
                <a:lnTo>
                  <a:pt x="4366" y="308637"/>
                </a:lnTo>
                <a:lnTo>
                  <a:pt x="0" y="265556"/>
                </a:lnTo>
                <a:close/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36347" y="4843398"/>
            <a:ext cx="8926830" cy="2032608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134620">
              <a:lnSpc>
                <a:spcPts val="1190"/>
              </a:lnSpc>
              <a:spcBef>
                <a:spcPts val="250"/>
              </a:spcBef>
              <a:buAutoNum type="arabicPeriod" startAt="13"/>
              <a:tabLst>
                <a:tab pos="220345" algn="l"/>
              </a:tabLst>
            </a:pPr>
            <a:r>
              <a:rPr sz="1100" dirty="0">
                <a:latin typeface="Times New Roman"/>
                <a:cs typeface="Times New Roman"/>
              </a:rPr>
              <a:t>а)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ставится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отметка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(например,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«+»,</a:t>
            </a:r>
            <a:r>
              <a:rPr sz="1100" spc="8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«х»)</a:t>
            </a:r>
            <a:r>
              <a:rPr sz="1100" spc="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</a:t>
            </a:r>
            <a:r>
              <a:rPr sz="1100" spc="4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явке,</a:t>
            </a:r>
            <a:r>
              <a:rPr sz="1100" spc="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удалении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участников</a:t>
            </a:r>
            <a:r>
              <a:rPr sz="1100" spc="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с</a:t>
            </a:r>
            <a:r>
              <a:rPr sz="1100" spc="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экзамена,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окончании</a:t>
            </a:r>
            <a:r>
              <a:rPr sz="1100" spc="3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досрочно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по</a:t>
            </a:r>
            <a:r>
              <a:rPr sz="1100" spc="4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уважительной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причине,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об</a:t>
            </a:r>
            <a:r>
              <a:rPr sz="1100" spc="4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ошибке </a:t>
            </a:r>
            <a:r>
              <a:rPr sz="1100" dirty="0">
                <a:latin typeface="Times New Roman"/>
                <a:cs typeface="Times New Roman"/>
              </a:rPr>
              <a:t> в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документе, </a:t>
            </a:r>
            <a:r>
              <a:rPr sz="1100" dirty="0">
                <a:latin typeface="Times New Roman"/>
                <a:cs typeface="Times New Roman"/>
              </a:rPr>
              <a:t>удостоверяющем</a:t>
            </a:r>
            <a:r>
              <a:rPr sz="1100" spc="-5" dirty="0">
                <a:latin typeface="Times New Roman"/>
                <a:cs typeface="Times New Roman"/>
              </a:rPr>
              <a:t> личность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участника,</a:t>
            </a:r>
            <a:r>
              <a:rPr sz="1100" dirty="0">
                <a:latin typeface="Times New Roman"/>
                <a:cs typeface="Times New Roman"/>
              </a:rPr>
              <a:t> отметка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подаче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участником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апелляции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нарушении Порядка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проведения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ГИА,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замене</a:t>
            </a:r>
            <a:r>
              <a:rPr sz="1100" spc="-5" dirty="0">
                <a:latin typeface="Times New Roman"/>
                <a:cs typeface="Times New Roman"/>
              </a:rPr>
              <a:t> ИК;</a:t>
            </a:r>
            <a:endParaRPr sz="1100">
              <a:latin typeface="Times New Roman"/>
              <a:cs typeface="Times New Roman"/>
            </a:endParaRPr>
          </a:p>
          <a:p>
            <a:pPr marL="219710">
              <a:lnSpc>
                <a:spcPts val="1100"/>
              </a:lnSpc>
            </a:pPr>
            <a:r>
              <a:rPr sz="1100" dirty="0">
                <a:latin typeface="Times New Roman"/>
                <a:cs typeface="Times New Roman"/>
              </a:rPr>
              <a:t>б) </a:t>
            </a:r>
            <a:r>
              <a:rPr sz="1100" spc="-5" dirty="0">
                <a:latin typeface="Times New Roman"/>
                <a:cs typeface="Times New Roman"/>
              </a:rPr>
              <a:t>подсчитывается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количество</a:t>
            </a:r>
            <a:r>
              <a:rPr sz="1100" spc="-5" dirty="0">
                <a:latin typeface="Times New Roman"/>
                <a:cs typeface="Times New Roman"/>
              </a:rPr>
              <a:t> случаев,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указанных</a:t>
            </a:r>
            <a:r>
              <a:rPr sz="1100" dirty="0">
                <a:latin typeface="Times New Roman"/>
                <a:cs typeface="Times New Roman"/>
              </a:rPr>
              <a:t> в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п.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13а,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и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ставится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их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общее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количество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соответствующей </a:t>
            </a:r>
            <a:r>
              <a:rPr sz="1100" dirty="0">
                <a:latin typeface="Times New Roman"/>
                <a:cs typeface="Times New Roman"/>
              </a:rPr>
              <a:t>графе.</a:t>
            </a:r>
            <a:endParaRPr sz="1100">
              <a:latin typeface="Times New Roman"/>
              <a:cs typeface="Times New Roman"/>
            </a:endParaRPr>
          </a:p>
          <a:p>
            <a:pPr marL="12700" marR="5080">
              <a:lnSpc>
                <a:spcPts val="1190"/>
              </a:lnSpc>
              <a:spcBef>
                <a:spcPts val="85"/>
              </a:spcBef>
              <a:buAutoNum type="arabicPeriod" startAt="14"/>
              <a:tabLst>
                <a:tab pos="220345" algn="l"/>
              </a:tabLst>
            </a:pPr>
            <a:r>
              <a:rPr sz="1100" dirty="0">
                <a:latin typeface="Times New Roman"/>
                <a:cs typeface="Times New Roman"/>
              </a:rPr>
              <a:t>а)</a:t>
            </a:r>
            <a:r>
              <a:rPr sz="1100" spc="-5" dirty="0">
                <a:latin typeface="Times New Roman"/>
                <a:cs typeface="Times New Roman"/>
              </a:rPr>
              <a:t> ставится </a:t>
            </a:r>
            <a:r>
              <a:rPr sz="1100" dirty="0">
                <a:latin typeface="Times New Roman"/>
                <a:cs typeface="Times New Roman"/>
              </a:rPr>
              <a:t>количество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полученных</a:t>
            </a:r>
            <a:r>
              <a:rPr sz="1100" dirty="0">
                <a:latin typeface="Times New Roman"/>
                <a:cs typeface="Times New Roman"/>
              </a:rPr>
              <a:t> от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участников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материалов</a:t>
            </a:r>
            <a:r>
              <a:rPr sz="1100" spc="-5" dirty="0">
                <a:latin typeface="Times New Roman"/>
                <a:cs typeface="Times New Roman"/>
              </a:rPr>
              <a:t> после</a:t>
            </a:r>
            <a:r>
              <a:rPr sz="1100" dirty="0">
                <a:latin typeface="Times New Roman"/>
                <a:cs typeface="Times New Roman"/>
              </a:rPr>
              <a:t> окончания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экзамена.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При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этом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указывается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один</a:t>
            </a:r>
            <a:r>
              <a:rPr sz="1100" spc="-5" dirty="0">
                <a:latin typeface="Times New Roman"/>
                <a:cs typeface="Times New Roman"/>
              </a:rPr>
              <a:t> КИМ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на </a:t>
            </a:r>
            <a:r>
              <a:rPr sz="1100" spc="5" dirty="0">
                <a:latin typeface="Times New Roman"/>
                <a:cs typeface="Times New Roman"/>
              </a:rPr>
              <a:t>одного</a:t>
            </a:r>
            <a:r>
              <a:rPr sz="1100" spc="-5" dirty="0">
                <a:latin typeface="Times New Roman"/>
                <a:cs typeface="Times New Roman"/>
              </a:rPr>
              <a:t> участника, </a:t>
            </a:r>
            <a:r>
              <a:rPr sz="1100" spc="-26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независимо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от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количества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листов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КИМ.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Количество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листов</a:t>
            </a:r>
            <a:r>
              <a:rPr sz="1100" spc="-5" dirty="0">
                <a:latin typeface="Times New Roman"/>
                <a:cs typeface="Times New Roman"/>
              </a:rPr>
              <a:t> черновиков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ставится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по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количеству,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выданному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участнику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(не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менее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двух);</a:t>
            </a:r>
            <a:endParaRPr sz="1100">
              <a:latin typeface="Times New Roman"/>
              <a:cs typeface="Times New Roman"/>
            </a:endParaRPr>
          </a:p>
          <a:p>
            <a:pPr marL="219710">
              <a:lnSpc>
                <a:spcPts val="1105"/>
              </a:lnSpc>
            </a:pPr>
            <a:r>
              <a:rPr sz="1100" dirty="0">
                <a:latin typeface="Times New Roman"/>
                <a:cs typeface="Times New Roman"/>
              </a:rPr>
              <a:t>б) </a:t>
            </a:r>
            <a:r>
              <a:rPr sz="1100" spc="-5" dirty="0">
                <a:latin typeface="Times New Roman"/>
                <a:cs typeface="Times New Roman"/>
              </a:rPr>
              <a:t>проставляется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сумма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всех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принятых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от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участников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материалов</a:t>
            </a:r>
            <a:r>
              <a:rPr sz="1100" spc="-5" dirty="0">
                <a:latin typeface="Times New Roman"/>
                <a:cs typeface="Times New Roman"/>
              </a:rPr>
              <a:t> по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категориям,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например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15 </a:t>
            </a:r>
            <a:r>
              <a:rPr sz="1100" spc="-5" dirty="0">
                <a:latin typeface="Times New Roman"/>
                <a:cs typeface="Times New Roman"/>
              </a:rPr>
              <a:t>бланков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регистрации,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15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БО№1,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15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БО№2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лист </a:t>
            </a:r>
            <a:r>
              <a:rPr sz="1100" dirty="0">
                <a:latin typeface="Times New Roman"/>
                <a:cs typeface="Times New Roman"/>
              </a:rPr>
              <a:t>1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1190"/>
              </a:lnSpc>
            </a:pPr>
            <a:r>
              <a:rPr sz="1100" dirty="0">
                <a:latin typeface="Times New Roman"/>
                <a:cs typeface="Times New Roman"/>
              </a:rPr>
              <a:t>и</a:t>
            </a:r>
            <a:r>
              <a:rPr sz="1100" spc="-5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т.д.</a:t>
            </a:r>
            <a:endParaRPr sz="1100">
              <a:latin typeface="Times New Roman"/>
              <a:cs typeface="Times New Roman"/>
            </a:endParaRPr>
          </a:p>
          <a:p>
            <a:pPr marL="219710" indent="-207645">
              <a:lnSpc>
                <a:spcPts val="1190"/>
              </a:lnSpc>
              <a:buAutoNum type="arabicPeriod" startAt="15"/>
              <a:tabLst>
                <a:tab pos="220345" algn="l"/>
              </a:tabLst>
            </a:pPr>
            <a:r>
              <a:rPr sz="1100" spc="-5" dirty="0">
                <a:latin typeface="Times New Roman"/>
                <a:cs typeface="Times New Roman"/>
              </a:rPr>
              <a:t>Ставится</a:t>
            </a:r>
            <a:r>
              <a:rPr sz="1100" dirty="0">
                <a:latin typeface="Times New Roman"/>
                <a:cs typeface="Times New Roman"/>
              </a:rPr>
              <a:t> подпись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участника,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подтверждающая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факт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сдачи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им</a:t>
            </a:r>
            <a:r>
              <a:rPr sz="1100" dirty="0">
                <a:latin typeface="Times New Roman"/>
                <a:cs typeface="Times New Roman"/>
              </a:rPr>
              <a:t> материалов.</a:t>
            </a:r>
            <a:endParaRPr sz="1100">
              <a:latin typeface="Times New Roman"/>
              <a:cs typeface="Times New Roman"/>
            </a:endParaRPr>
          </a:p>
          <a:p>
            <a:pPr marL="12700" marR="5080">
              <a:lnSpc>
                <a:spcPts val="1190"/>
              </a:lnSpc>
              <a:spcBef>
                <a:spcPts val="80"/>
              </a:spcBef>
              <a:buAutoNum type="arabicPeriod" startAt="15"/>
              <a:tabLst>
                <a:tab pos="220345" algn="l"/>
              </a:tabLst>
            </a:pPr>
            <a:r>
              <a:rPr sz="1100" spc="-5" dirty="0">
                <a:latin typeface="Times New Roman"/>
                <a:cs typeface="Times New Roman"/>
              </a:rPr>
              <a:t>Ставится </a:t>
            </a:r>
            <a:r>
              <a:rPr sz="1100" dirty="0">
                <a:latin typeface="Times New Roman"/>
                <a:cs typeface="Times New Roman"/>
              </a:rPr>
              <a:t>подпись ответственного организатора в </a:t>
            </a:r>
            <a:r>
              <a:rPr sz="1100" spc="-5" dirty="0">
                <a:latin typeface="Times New Roman"/>
                <a:cs typeface="Times New Roman"/>
              </a:rPr>
              <a:t>аудитории, </a:t>
            </a:r>
            <a:r>
              <a:rPr sz="1100" dirty="0">
                <a:latin typeface="Times New Roman"/>
                <a:cs typeface="Times New Roman"/>
              </a:rPr>
              <a:t>подтверждающая факт </a:t>
            </a:r>
            <a:r>
              <a:rPr sz="1100" spc="-5" dirty="0">
                <a:latin typeface="Times New Roman"/>
                <a:cs typeface="Times New Roman"/>
              </a:rPr>
              <a:t>приема </a:t>
            </a:r>
            <a:r>
              <a:rPr sz="1100" dirty="0">
                <a:latin typeface="Times New Roman"/>
                <a:cs typeface="Times New Roman"/>
              </a:rPr>
              <a:t>материалов от каждого </a:t>
            </a:r>
            <a:r>
              <a:rPr sz="1100" spc="-5" dirty="0">
                <a:latin typeface="Times New Roman"/>
                <a:cs typeface="Times New Roman"/>
              </a:rPr>
              <a:t>участника. </a:t>
            </a:r>
            <a:r>
              <a:rPr sz="1100" dirty="0">
                <a:latin typeface="Times New Roman"/>
                <a:cs typeface="Times New Roman"/>
              </a:rPr>
              <a:t>Подпись </a:t>
            </a:r>
            <a:r>
              <a:rPr sz="1100" spc="-5" dirty="0">
                <a:latin typeface="Times New Roman"/>
                <a:cs typeface="Times New Roman"/>
              </a:rPr>
              <a:t>ставится </a:t>
            </a:r>
            <a:r>
              <a:rPr sz="1100" spc="-2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</a:t>
            </a:r>
            <a:r>
              <a:rPr sz="1100" spc="-5" dirty="0">
                <a:latin typeface="Times New Roman"/>
                <a:cs typeface="Times New Roman"/>
              </a:rPr>
              <a:t> присутствии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участника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экзамена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(напротив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отсутствующего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участника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подпись не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ставится).</a:t>
            </a:r>
            <a:endParaRPr sz="1100">
              <a:latin typeface="Times New Roman"/>
              <a:cs typeface="Times New Roman"/>
            </a:endParaRPr>
          </a:p>
          <a:p>
            <a:pPr marL="219710" indent="-207645">
              <a:lnSpc>
                <a:spcPts val="1100"/>
              </a:lnSpc>
              <a:buAutoNum type="arabicPeriod" startAt="15"/>
              <a:tabLst>
                <a:tab pos="220345" algn="l"/>
              </a:tabLst>
            </a:pPr>
            <a:r>
              <a:rPr sz="1100" spc="-5" dirty="0">
                <a:latin typeface="Times New Roman"/>
                <a:cs typeface="Times New Roman"/>
              </a:rPr>
              <a:t>Ставится</a:t>
            </a:r>
            <a:r>
              <a:rPr sz="1100" dirty="0">
                <a:latin typeface="Times New Roman"/>
                <a:cs typeface="Times New Roman"/>
              </a:rPr>
              <a:t> подпись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руководителя ППЭ.</a:t>
            </a:r>
            <a:endParaRPr sz="1100">
              <a:latin typeface="Times New Roman"/>
              <a:cs typeface="Times New Roman"/>
            </a:endParaRPr>
          </a:p>
          <a:p>
            <a:pPr marL="219710" indent="-207645">
              <a:lnSpc>
                <a:spcPts val="1190"/>
              </a:lnSpc>
              <a:buAutoNum type="arabicPeriod" startAt="15"/>
              <a:tabLst>
                <a:tab pos="220345" algn="l"/>
              </a:tabLst>
            </a:pPr>
            <a:r>
              <a:rPr sz="1100" spc="-5" dirty="0">
                <a:latin typeface="Times New Roman"/>
                <a:cs typeface="Times New Roman"/>
              </a:rPr>
              <a:t>Ставится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подпись,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расшифровка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подписи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организаторов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аудитории, </a:t>
            </a:r>
            <a:r>
              <a:rPr sz="1100" dirty="0">
                <a:latin typeface="Times New Roman"/>
                <a:cs typeface="Times New Roman"/>
              </a:rPr>
              <a:t>отметка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(знак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«х»)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об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ответственном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организаторе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аудитории.</a:t>
            </a:r>
            <a:endParaRPr sz="1100">
              <a:latin typeface="Times New Roman"/>
              <a:cs typeface="Times New Roman"/>
            </a:endParaRPr>
          </a:p>
          <a:p>
            <a:pPr marL="219710" indent="-207645">
              <a:lnSpc>
                <a:spcPts val="1255"/>
              </a:lnSpc>
              <a:buAutoNum type="arabicPeriod" startAt="15"/>
              <a:tabLst>
                <a:tab pos="220345" algn="l"/>
              </a:tabLst>
            </a:pPr>
            <a:r>
              <a:rPr sz="1100" spc="-5" dirty="0">
                <a:latin typeface="Times New Roman"/>
                <a:cs typeface="Times New Roman"/>
              </a:rPr>
              <a:t>Ставятся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подписи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членов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ГЭК.</a:t>
            </a: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3431" y="193318"/>
            <a:ext cx="647292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E36C09"/>
                </a:solidFill>
                <a:cs typeface="Arial"/>
              </a:rPr>
              <a:t>Форма</a:t>
            </a:r>
            <a:r>
              <a:rPr sz="2400" spc="-45" dirty="0">
                <a:solidFill>
                  <a:srgbClr val="E36C09"/>
                </a:solidFill>
                <a:cs typeface="Arial"/>
              </a:rPr>
              <a:t> </a:t>
            </a:r>
            <a:r>
              <a:rPr sz="2400" dirty="0">
                <a:solidFill>
                  <a:srgbClr val="E36C09"/>
                </a:solidFill>
                <a:cs typeface="Arial"/>
              </a:rPr>
              <a:t>ППЭ-</a:t>
            </a:r>
            <a:r>
              <a:rPr sz="2400" spc="-30" dirty="0">
                <a:solidFill>
                  <a:srgbClr val="E36C09"/>
                </a:solidFill>
                <a:cs typeface="Arial"/>
              </a:rPr>
              <a:t> </a:t>
            </a:r>
            <a:r>
              <a:rPr sz="2400" dirty="0">
                <a:solidFill>
                  <a:srgbClr val="E36C09"/>
                </a:solidFill>
                <a:cs typeface="Arial"/>
              </a:rPr>
              <a:t>05-02</a:t>
            </a:r>
            <a:r>
              <a:rPr sz="2400" spc="-35" dirty="0">
                <a:solidFill>
                  <a:srgbClr val="E36C09"/>
                </a:solidFill>
                <a:cs typeface="Arial"/>
              </a:rPr>
              <a:t> </a:t>
            </a:r>
            <a:r>
              <a:rPr sz="2400" dirty="0">
                <a:solidFill>
                  <a:srgbClr val="E36C09"/>
                </a:solidFill>
                <a:cs typeface="Arial"/>
              </a:rPr>
              <a:t>(образец</a:t>
            </a:r>
            <a:r>
              <a:rPr sz="2400" spc="-30" dirty="0">
                <a:solidFill>
                  <a:srgbClr val="E36C09"/>
                </a:solidFill>
                <a:cs typeface="Arial"/>
              </a:rPr>
              <a:t> </a:t>
            </a:r>
            <a:r>
              <a:rPr sz="2400" spc="-10" dirty="0">
                <a:solidFill>
                  <a:srgbClr val="E36C09"/>
                </a:solidFill>
                <a:cs typeface="Arial"/>
              </a:rPr>
              <a:t>заполнения)</a:t>
            </a:r>
            <a:endParaRPr sz="2400" dirty="0"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47267" y="673100"/>
            <a:ext cx="59842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Times New Roman"/>
                <a:cs typeface="Times New Roman"/>
              </a:rPr>
              <a:t>Технология передачи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ЭМ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по </a:t>
            </a:r>
            <a:r>
              <a:rPr sz="2400" spc="5" dirty="0">
                <a:latin typeface="Times New Roman"/>
                <a:cs typeface="Times New Roman"/>
              </a:rPr>
              <a:t>сети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«Интернет»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2395" y="1193355"/>
            <a:ext cx="7582408" cy="5336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57200"/>
            <a:ext cx="86868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ject 2"/>
          <p:cNvSpPr txBox="1"/>
          <p:nvPr/>
        </p:nvSpPr>
        <p:spPr>
          <a:xfrm>
            <a:off x="193431" y="193318"/>
            <a:ext cx="647292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E36C09"/>
                </a:solidFill>
                <a:cs typeface="Arial"/>
              </a:rPr>
              <a:t>Форма</a:t>
            </a:r>
            <a:r>
              <a:rPr sz="2400" spc="-45" dirty="0">
                <a:solidFill>
                  <a:srgbClr val="E36C09"/>
                </a:solidFill>
                <a:cs typeface="Arial"/>
              </a:rPr>
              <a:t> </a:t>
            </a:r>
            <a:r>
              <a:rPr sz="2400" dirty="0">
                <a:solidFill>
                  <a:srgbClr val="E36C09"/>
                </a:solidFill>
                <a:cs typeface="Arial"/>
              </a:rPr>
              <a:t>ППЭ-</a:t>
            </a:r>
            <a:r>
              <a:rPr sz="2400" spc="-30" dirty="0">
                <a:solidFill>
                  <a:srgbClr val="E36C09"/>
                </a:solidFill>
                <a:cs typeface="Arial"/>
              </a:rPr>
              <a:t> </a:t>
            </a:r>
            <a:r>
              <a:rPr sz="2400" dirty="0">
                <a:solidFill>
                  <a:srgbClr val="E36C09"/>
                </a:solidFill>
                <a:cs typeface="Arial"/>
              </a:rPr>
              <a:t>05-02</a:t>
            </a:r>
            <a:r>
              <a:rPr sz="2400" spc="-35" dirty="0">
                <a:solidFill>
                  <a:srgbClr val="E36C09"/>
                </a:solidFill>
                <a:cs typeface="Arial"/>
              </a:rPr>
              <a:t> </a:t>
            </a:r>
            <a:r>
              <a:rPr sz="2400" dirty="0">
                <a:solidFill>
                  <a:srgbClr val="E36C09"/>
                </a:solidFill>
                <a:cs typeface="Arial"/>
              </a:rPr>
              <a:t>(образец</a:t>
            </a:r>
            <a:r>
              <a:rPr sz="2400" spc="-30" dirty="0">
                <a:solidFill>
                  <a:srgbClr val="E36C09"/>
                </a:solidFill>
                <a:cs typeface="Arial"/>
              </a:rPr>
              <a:t> </a:t>
            </a:r>
            <a:r>
              <a:rPr sz="2400" spc="-10" dirty="0">
                <a:solidFill>
                  <a:srgbClr val="E36C09"/>
                </a:solidFill>
                <a:cs typeface="Arial"/>
              </a:rPr>
              <a:t>заполнения)</a:t>
            </a:r>
            <a:endParaRPr sz="2400" dirty="0"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10871" y="230130"/>
          <a:ext cx="8855708" cy="439795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670"/>
                <a:gridCol w="251459"/>
                <a:gridCol w="1974850"/>
                <a:gridCol w="3058160"/>
                <a:gridCol w="737235"/>
                <a:gridCol w="234314"/>
                <a:gridCol w="155575"/>
                <a:gridCol w="2290445"/>
              </a:tblGrid>
              <a:tr h="377775">
                <a:tc rowSpan="1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1500">
                        <a:lnSpc>
                          <a:spcPts val="2215"/>
                        </a:lnSpc>
                      </a:pPr>
                      <a:r>
                        <a:rPr sz="2400" b="0" spc="-10" dirty="0" smtClean="0">
                          <a:solidFill>
                            <a:srgbClr val="E36C09"/>
                          </a:solidFill>
                          <a:latin typeface="+mn-lt"/>
                          <a:cs typeface="Arial"/>
                        </a:rPr>
                        <a:t>Ф</a:t>
                      </a:r>
                      <a:r>
                        <a:rPr lang="ru-RU" sz="2400" b="0" spc="-10" dirty="0" smtClean="0">
                          <a:solidFill>
                            <a:srgbClr val="E36C09"/>
                          </a:solidFill>
                          <a:latin typeface="+mn-lt"/>
                          <a:cs typeface="Arial"/>
                        </a:rPr>
                        <a:t>ОРМА</a:t>
                      </a:r>
                      <a:r>
                        <a:rPr sz="2400" b="0" spc="-60" dirty="0" smtClean="0">
                          <a:solidFill>
                            <a:srgbClr val="E36C09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2400" b="0" dirty="0">
                          <a:solidFill>
                            <a:srgbClr val="E36C09"/>
                          </a:solidFill>
                          <a:latin typeface="+mn-lt"/>
                          <a:cs typeface="Arial"/>
                        </a:rPr>
                        <a:t>ППЭ-</a:t>
                      </a:r>
                      <a:r>
                        <a:rPr sz="2400" b="0" spc="-45" dirty="0">
                          <a:solidFill>
                            <a:srgbClr val="E36C09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2400" b="0" spc="-110" dirty="0">
                          <a:solidFill>
                            <a:srgbClr val="E36C09"/>
                          </a:solidFill>
                          <a:latin typeface="+mn-lt"/>
                          <a:cs typeface="Arial"/>
                        </a:rPr>
                        <a:t>11</a:t>
                      </a:r>
                      <a:endParaRPr sz="2400" b="0" dirty="0">
                        <a:latin typeface="+mn-lt"/>
                        <a:cs typeface="Arial"/>
                      </a:endParaRPr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541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280"/>
                        </a:lnSpc>
                        <a:spcBef>
                          <a:spcPts val="620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1.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Указываются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данные</a:t>
                      </a:r>
                      <a:r>
                        <a:rPr sz="10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ППЭ:</a:t>
                      </a:r>
                      <a:r>
                        <a:rPr sz="10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номер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78740" marB="0"/>
                </a:tc>
              </a:tr>
              <a:tr h="15167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095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ППЭ,</a:t>
                      </a:r>
                      <a:r>
                        <a:rPr sz="1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ППЭ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524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10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(наименование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ОО,</a:t>
                      </a:r>
                      <a:r>
                        <a:rPr sz="10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0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базе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которой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524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1F487C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10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организован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ППЭ),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адрес</a:t>
                      </a:r>
                      <a:r>
                        <a:rPr sz="10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места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714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135"/>
                        </a:lnSpc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нахождения</a:t>
                      </a:r>
                      <a:r>
                        <a:rPr sz="10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ППЭ.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9409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573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b="1" dirty="0">
                          <a:solidFill>
                            <a:srgbClr val="1F487C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b="1" dirty="0">
                          <a:solidFill>
                            <a:srgbClr val="1F487C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2.</a:t>
                      </a:r>
                      <a:r>
                        <a:rPr sz="10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Указывается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код</a:t>
                      </a:r>
                      <a:r>
                        <a:rPr sz="10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субъекта</a:t>
                      </a:r>
                      <a:r>
                        <a:rPr sz="10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РФ.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795" marB="0"/>
                </a:tc>
              </a:tr>
              <a:tr h="18728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3.</a:t>
                      </a:r>
                      <a:r>
                        <a:rPr sz="1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Указывается</a:t>
                      </a:r>
                      <a:r>
                        <a:rPr sz="10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номер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аудитории</a:t>
                      </a:r>
                      <a:r>
                        <a:rPr sz="10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ППЭ.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/>
                </a:tc>
              </a:tr>
              <a:tr h="36552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5735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1F487C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563880" algn="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1F487C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62940"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1F487C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2090" indent="-127000">
                        <a:lnSpc>
                          <a:spcPct val="100000"/>
                        </a:lnSpc>
                        <a:spcBef>
                          <a:spcPts val="85"/>
                        </a:spcBef>
                        <a:buAutoNum type="arabicPeriod" startAt="4"/>
                        <a:tabLst>
                          <a:tab pos="212725" algn="l"/>
                        </a:tabLst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Указывается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код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предмета.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12090" indent="-127000">
                        <a:lnSpc>
                          <a:spcPts val="1190"/>
                        </a:lnSpc>
                        <a:spcBef>
                          <a:spcPts val="300"/>
                        </a:spcBef>
                        <a:buAutoNum type="arabicPeriod" startAt="4"/>
                        <a:tabLst>
                          <a:tab pos="212725" algn="l"/>
                        </a:tabLst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Указывается</a:t>
                      </a:r>
                      <a:r>
                        <a:rPr sz="10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наименование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795" marB="0"/>
                </a:tc>
              </a:tr>
              <a:tr h="35837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FF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800" b="1" dirty="0">
                          <a:solidFill>
                            <a:srgbClr val="1F487C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8509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11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предмета.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6.</a:t>
                      </a:r>
                      <a:r>
                        <a:rPr sz="1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Ставится</a:t>
                      </a:r>
                      <a:r>
                        <a:rPr sz="10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дата</a:t>
                      </a:r>
                      <a:r>
                        <a:rPr sz="10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проведения</a:t>
                      </a:r>
                      <a:r>
                        <a:rPr sz="10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экзамена.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714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FF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165"/>
                        </a:lnSpc>
                        <a:spcBef>
                          <a:spcPts val="8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7.</a:t>
                      </a:r>
                      <a:r>
                        <a:rPr sz="1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Указывается</a:t>
                      </a:r>
                      <a:r>
                        <a:rPr sz="10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количество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материалов,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795" marB="0"/>
                </a:tc>
              </a:tr>
              <a:tr h="305086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800" b="1" dirty="0">
                          <a:solidFill>
                            <a:srgbClr val="1F487C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1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FF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160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800" b="1" dirty="0">
                          <a:solidFill>
                            <a:srgbClr val="1F487C"/>
                          </a:solidFill>
                          <a:latin typeface="Calibri"/>
                          <a:cs typeface="Calibri"/>
                        </a:rPr>
                        <a:t>9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1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находящихся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возвратном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5725">
                        <a:lnSpc>
                          <a:spcPts val="1165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доставочном</a:t>
                      </a:r>
                      <a:r>
                        <a:rPr sz="10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пакете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(далее</a:t>
                      </a:r>
                      <a:r>
                        <a:rPr sz="10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ВДП):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523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FF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10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отдельно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видам</a:t>
                      </a:r>
                      <a:r>
                        <a:rPr sz="10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бланков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(количество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FF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4826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1F487C"/>
                          </a:solidFill>
                          <a:latin typeface="Calibri"/>
                          <a:cs typeface="Calibri"/>
                        </a:rPr>
                        <a:t>10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бланков</a:t>
                      </a:r>
                      <a:r>
                        <a:rPr sz="10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регистрации,</a:t>
                      </a:r>
                      <a:r>
                        <a:rPr sz="10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бланков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ответов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5725">
                        <a:lnSpc>
                          <a:spcPts val="1165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№</a:t>
                      </a:r>
                      <a:r>
                        <a:rPr sz="1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1,</a:t>
                      </a:r>
                      <a:r>
                        <a:rPr sz="10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бланков</a:t>
                      </a:r>
                      <a:r>
                        <a:rPr sz="10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ответов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№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лист</a:t>
                      </a:r>
                      <a:r>
                        <a:rPr sz="10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1,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46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FF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05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бланков</a:t>
                      </a:r>
                      <a:r>
                        <a:rPr sz="10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ответов</a:t>
                      </a:r>
                      <a:r>
                        <a:rPr sz="10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№2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лист</a:t>
                      </a:r>
                      <a:r>
                        <a:rPr sz="10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должно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585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15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совпадать).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Отдельно</a:t>
                      </a:r>
                      <a:r>
                        <a:rPr sz="10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проставляется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59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количество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ДБО</a:t>
                      </a:r>
                      <a:r>
                        <a:rPr sz="10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№</a:t>
                      </a:r>
                      <a:r>
                        <a:rPr sz="1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2.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831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869"/>
                        </a:lnSpc>
                      </a:pPr>
                      <a:r>
                        <a:rPr sz="800" b="1" dirty="0">
                          <a:solidFill>
                            <a:srgbClr val="1F487C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57580">
                        <a:lnSpc>
                          <a:spcPts val="869"/>
                        </a:lnSpc>
                      </a:pPr>
                      <a:r>
                        <a:rPr sz="800" b="1" dirty="0">
                          <a:solidFill>
                            <a:srgbClr val="1F487C"/>
                          </a:solidFill>
                          <a:latin typeface="Calibri"/>
                          <a:cs typeface="Calibri"/>
                        </a:rPr>
                        <a:t>12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165"/>
                        </a:lnSpc>
                        <a:spcBef>
                          <a:spcPts val="17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Бланк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регистрации</a:t>
                      </a:r>
                      <a:r>
                        <a:rPr sz="10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устного</a:t>
                      </a:r>
                      <a:r>
                        <a:rPr sz="10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экзамена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2225" marB="0"/>
                </a:tc>
              </a:tr>
              <a:tr h="1527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105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указывается</a:t>
                      </a:r>
                      <a:r>
                        <a:rPr sz="10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только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при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проведении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523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100"/>
                        </a:lnSpc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устной</a:t>
                      </a:r>
                      <a:r>
                        <a:rPr sz="10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части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«Говорение»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46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05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иностранным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языкам.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grpSp>
        <p:nvGrpSpPr>
          <p:cNvPr id="3" name="object 3"/>
          <p:cNvGrpSpPr/>
          <p:nvPr/>
        </p:nvGrpSpPr>
        <p:grpSpPr>
          <a:xfrm>
            <a:off x="427571" y="1062482"/>
            <a:ext cx="4337685" cy="643890"/>
            <a:chOff x="427570" y="1062482"/>
            <a:chExt cx="4337685" cy="643890"/>
          </a:xfrm>
        </p:grpSpPr>
        <p:sp>
          <p:nvSpPr>
            <p:cNvPr id="4" name="object 4"/>
            <p:cNvSpPr/>
            <p:nvPr/>
          </p:nvSpPr>
          <p:spPr>
            <a:xfrm>
              <a:off x="474090" y="1143000"/>
              <a:ext cx="231775" cy="182245"/>
            </a:xfrm>
            <a:custGeom>
              <a:avLst/>
              <a:gdLst/>
              <a:ahLst/>
              <a:cxnLst/>
              <a:rect l="l" t="t" r="r" b="b"/>
              <a:pathLst>
                <a:path w="231775" h="182244">
                  <a:moveTo>
                    <a:pt x="0" y="91059"/>
                  </a:moveTo>
                  <a:lnTo>
                    <a:pt x="9081" y="55614"/>
                  </a:lnTo>
                  <a:lnTo>
                    <a:pt x="33848" y="26669"/>
                  </a:lnTo>
                  <a:lnTo>
                    <a:pt x="70583" y="7155"/>
                  </a:lnTo>
                  <a:lnTo>
                    <a:pt x="115570" y="0"/>
                  </a:lnTo>
                  <a:lnTo>
                    <a:pt x="160563" y="7155"/>
                  </a:lnTo>
                  <a:lnTo>
                    <a:pt x="197302" y="26670"/>
                  </a:lnTo>
                  <a:lnTo>
                    <a:pt x="222070" y="55614"/>
                  </a:lnTo>
                  <a:lnTo>
                    <a:pt x="231152" y="91059"/>
                  </a:lnTo>
                  <a:lnTo>
                    <a:pt x="222070" y="126503"/>
                  </a:lnTo>
                  <a:lnTo>
                    <a:pt x="197302" y="155448"/>
                  </a:lnTo>
                  <a:lnTo>
                    <a:pt x="160563" y="174962"/>
                  </a:lnTo>
                  <a:lnTo>
                    <a:pt x="115570" y="182117"/>
                  </a:lnTo>
                  <a:lnTo>
                    <a:pt x="70583" y="174962"/>
                  </a:lnTo>
                  <a:lnTo>
                    <a:pt x="33848" y="155447"/>
                  </a:lnTo>
                  <a:lnTo>
                    <a:pt x="9081" y="126503"/>
                  </a:lnTo>
                  <a:lnTo>
                    <a:pt x="0" y="91059"/>
                  </a:lnTo>
                  <a:close/>
                </a:path>
              </a:pathLst>
            </a:custGeom>
            <a:ln w="254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04875" y="1182369"/>
              <a:ext cx="3114040" cy="250825"/>
            </a:xfrm>
            <a:custGeom>
              <a:avLst/>
              <a:gdLst/>
              <a:ahLst/>
              <a:cxnLst/>
              <a:rect l="l" t="t" r="r" b="b"/>
              <a:pathLst>
                <a:path w="3114040" h="250825">
                  <a:moveTo>
                    <a:pt x="3113633" y="51689"/>
                  </a:moveTo>
                  <a:lnTo>
                    <a:pt x="3102737" y="45339"/>
                  </a:lnTo>
                  <a:lnTo>
                    <a:pt x="3024987" y="0"/>
                  </a:lnTo>
                  <a:lnTo>
                    <a:pt x="3021050" y="1016"/>
                  </a:lnTo>
                  <a:lnTo>
                    <a:pt x="3019272" y="4064"/>
                  </a:lnTo>
                  <a:lnTo>
                    <a:pt x="3017621" y="7112"/>
                  </a:lnTo>
                  <a:lnTo>
                    <a:pt x="3018637" y="10922"/>
                  </a:lnTo>
                  <a:lnTo>
                    <a:pt x="3021558" y="12700"/>
                  </a:lnTo>
                  <a:lnTo>
                    <a:pt x="3077489" y="45339"/>
                  </a:lnTo>
                  <a:lnTo>
                    <a:pt x="736" y="45339"/>
                  </a:lnTo>
                  <a:lnTo>
                    <a:pt x="368" y="45339"/>
                  </a:lnTo>
                  <a:lnTo>
                    <a:pt x="368" y="51689"/>
                  </a:lnTo>
                  <a:lnTo>
                    <a:pt x="0" y="58039"/>
                  </a:lnTo>
                  <a:lnTo>
                    <a:pt x="2586253" y="208330"/>
                  </a:lnTo>
                  <a:lnTo>
                    <a:pt x="2528417" y="237617"/>
                  </a:lnTo>
                  <a:lnTo>
                    <a:pt x="2525369" y="239268"/>
                  </a:lnTo>
                  <a:lnTo>
                    <a:pt x="2524099" y="243078"/>
                  </a:lnTo>
                  <a:lnTo>
                    <a:pt x="2525623" y="246253"/>
                  </a:lnTo>
                  <a:lnTo>
                    <a:pt x="2527274" y="249301"/>
                  </a:lnTo>
                  <a:lnTo>
                    <a:pt x="2531084" y="250571"/>
                  </a:lnTo>
                  <a:lnTo>
                    <a:pt x="2534259" y="249047"/>
                  </a:lnTo>
                  <a:lnTo>
                    <a:pt x="2611551" y="209677"/>
                  </a:lnTo>
                  <a:lnTo>
                    <a:pt x="2622524" y="204089"/>
                  </a:lnTo>
                  <a:lnTo>
                    <a:pt x="2539974" y="149225"/>
                  </a:lnTo>
                  <a:lnTo>
                    <a:pt x="2537053" y="147320"/>
                  </a:lnTo>
                  <a:lnTo>
                    <a:pt x="2533116" y="148082"/>
                  </a:lnTo>
                  <a:lnTo>
                    <a:pt x="2529306" y="153924"/>
                  </a:lnTo>
                  <a:lnTo>
                    <a:pt x="2530068" y="157861"/>
                  </a:lnTo>
                  <a:lnTo>
                    <a:pt x="2532989" y="159893"/>
                  </a:lnTo>
                  <a:lnTo>
                    <a:pt x="2586736" y="195618"/>
                  </a:lnTo>
                  <a:lnTo>
                    <a:pt x="219265" y="58039"/>
                  </a:lnTo>
                  <a:lnTo>
                    <a:pt x="3077489" y="58039"/>
                  </a:lnTo>
                  <a:lnTo>
                    <a:pt x="3021558" y="90678"/>
                  </a:lnTo>
                  <a:lnTo>
                    <a:pt x="3018637" y="92456"/>
                  </a:lnTo>
                  <a:lnTo>
                    <a:pt x="3017621" y="96266"/>
                  </a:lnTo>
                  <a:lnTo>
                    <a:pt x="3019272" y="99314"/>
                  </a:lnTo>
                  <a:lnTo>
                    <a:pt x="3021050" y="102362"/>
                  </a:lnTo>
                  <a:lnTo>
                    <a:pt x="3024987" y="103378"/>
                  </a:lnTo>
                  <a:lnTo>
                    <a:pt x="3102737" y="58039"/>
                  </a:lnTo>
                  <a:lnTo>
                    <a:pt x="3113633" y="5168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40270" y="1511427"/>
              <a:ext cx="231775" cy="182245"/>
            </a:xfrm>
            <a:custGeom>
              <a:avLst/>
              <a:gdLst/>
              <a:ahLst/>
              <a:cxnLst/>
              <a:rect l="l" t="t" r="r" b="b"/>
              <a:pathLst>
                <a:path w="231775" h="182244">
                  <a:moveTo>
                    <a:pt x="0" y="91059"/>
                  </a:moveTo>
                  <a:lnTo>
                    <a:pt x="9081" y="55614"/>
                  </a:lnTo>
                  <a:lnTo>
                    <a:pt x="33850" y="26670"/>
                  </a:lnTo>
                  <a:lnTo>
                    <a:pt x="70589" y="7155"/>
                  </a:lnTo>
                  <a:lnTo>
                    <a:pt x="115582" y="0"/>
                  </a:lnTo>
                  <a:lnTo>
                    <a:pt x="160568" y="7155"/>
                  </a:lnTo>
                  <a:lnTo>
                    <a:pt x="197304" y="26670"/>
                  </a:lnTo>
                  <a:lnTo>
                    <a:pt x="222071" y="55614"/>
                  </a:lnTo>
                  <a:lnTo>
                    <a:pt x="231152" y="91059"/>
                  </a:lnTo>
                  <a:lnTo>
                    <a:pt x="222071" y="126503"/>
                  </a:lnTo>
                  <a:lnTo>
                    <a:pt x="197304" y="155448"/>
                  </a:lnTo>
                  <a:lnTo>
                    <a:pt x="160568" y="174962"/>
                  </a:lnTo>
                  <a:lnTo>
                    <a:pt x="115582" y="182118"/>
                  </a:lnTo>
                  <a:lnTo>
                    <a:pt x="70589" y="174962"/>
                  </a:lnTo>
                  <a:lnTo>
                    <a:pt x="33850" y="155448"/>
                  </a:lnTo>
                  <a:lnTo>
                    <a:pt x="9081" y="126503"/>
                  </a:lnTo>
                  <a:lnTo>
                    <a:pt x="0" y="91059"/>
                  </a:lnTo>
                  <a:close/>
                </a:path>
              </a:pathLst>
            </a:custGeom>
            <a:ln w="254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04138" y="1227836"/>
              <a:ext cx="2014220" cy="400050"/>
            </a:xfrm>
            <a:custGeom>
              <a:avLst/>
              <a:gdLst/>
              <a:ahLst/>
              <a:cxnLst/>
              <a:rect l="l" t="t" r="r" b="b"/>
              <a:pathLst>
                <a:path w="2014220" h="400050">
                  <a:moveTo>
                    <a:pt x="1977034" y="364053"/>
                  </a:moveTo>
                  <a:lnTo>
                    <a:pt x="1916252" y="386334"/>
                  </a:lnTo>
                  <a:lnTo>
                    <a:pt x="1912950" y="387603"/>
                  </a:lnTo>
                  <a:lnTo>
                    <a:pt x="1911299" y="391160"/>
                  </a:lnTo>
                  <a:lnTo>
                    <a:pt x="1912569" y="394462"/>
                  </a:lnTo>
                  <a:lnTo>
                    <a:pt x="1913712" y="397763"/>
                  </a:lnTo>
                  <a:lnTo>
                    <a:pt x="1917395" y="399541"/>
                  </a:lnTo>
                  <a:lnTo>
                    <a:pt x="1920697" y="398272"/>
                  </a:lnTo>
                  <a:lnTo>
                    <a:pt x="2002602" y="368173"/>
                  </a:lnTo>
                  <a:lnTo>
                    <a:pt x="2000199" y="368173"/>
                  </a:lnTo>
                  <a:lnTo>
                    <a:pt x="1977034" y="364053"/>
                  </a:lnTo>
                  <a:close/>
                </a:path>
                <a:path w="2014220" h="400050">
                  <a:moveTo>
                    <a:pt x="1988858" y="359719"/>
                  </a:moveTo>
                  <a:lnTo>
                    <a:pt x="1977034" y="364053"/>
                  </a:lnTo>
                  <a:lnTo>
                    <a:pt x="2000199" y="368173"/>
                  </a:lnTo>
                  <a:lnTo>
                    <a:pt x="2000439" y="366775"/>
                  </a:lnTo>
                  <a:lnTo>
                    <a:pt x="1997151" y="366775"/>
                  </a:lnTo>
                  <a:lnTo>
                    <a:pt x="1988858" y="359719"/>
                  </a:lnTo>
                  <a:close/>
                </a:path>
                <a:path w="2014220" h="400050">
                  <a:moveTo>
                    <a:pt x="1935429" y="297688"/>
                  </a:moveTo>
                  <a:lnTo>
                    <a:pt x="1931492" y="298068"/>
                  </a:lnTo>
                  <a:lnTo>
                    <a:pt x="1926920" y="303402"/>
                  </a:lnTo>
                  <a:lnTo>
                    <a:pt x="1927301" y="307339"/>
                  </a:lnTo>
                  <a:lnTo>
                    <a:pt x="1979172" y="351477"/>
                  </a:lnTo>
                  <a:lnTo>
                    <a:pt x="2002358" y="355600"/>
                  </a:lnTo>
                  <a:lnTo>
                    <a:pt x="2000199" y="368173"/>
                  </a:lnTo>
                  <a:lnTo>
                    <a:pt x="2002602" y="368173"/>
                  </a:lnTo>
                  <a:lnTo>
                    <a:pt x="2013661" y="364109"/>
                  </a:lnTo>
                  <a:lnTo>
                    <a:pt x="1935429" y="297688"/>
                  </a:lnTo>
                  <a:close/>
                </a:path>
                <a:path w="2014220" h="400050">
                  <a:moveTo>
                    <a:pt x="1999056" y="355980"/>
                  </a:moveTo>
                  <a:lnTo>
                    <a:pt x="1988858" y="359719"/>
                  </a:lnTo>
                  <a:lnTo>
                    <a:pt x="1997151" y="366775"/>
                  </a:lnTo>
                  <a:lnTo>
                    <a:pt x="1999056" y="355980"/>
                  </a:lnTo>
                  <a:close/>
                </a:path>
                <a:path w="2014220" h="400050">
                  <a:moveTo>
                    <a:pt x="2002292" y="355980"/>
                  </a:moveTo>
                  <a:lnTo>
                    <a:pt x="1999056" y="355980"/>
                  </a:lnTo>
                  <a:lnTo>
                    <a:pt x="1997151" y="366775"/>
                  </a:lnTo>
                  <a:lnTo>
                    <a:pt x="2000439" y="366775"/>
                  </a:lnTo>
                  <a:lnTo>
                    <a:pt x="2002292" y="355980"/>
                  </a:lnTo>
                  <a:close/>
                </a:path>
                <a:path w="2014220" h="400050">
                  <a:moveTo>
                    <a:pt x="2222" y="0"/>
                  </a:moveTo>
                  <a:lnTo>
                    <a:pt x="0" y="12446"/>
                  </a:lnTo>
                  <a:lnTo>
                    <a:pt x="1977034" y="364053"/>
                  </a:lnTo>
                  <a:lnTo>
                    <a:pt x="1988858" y="359719"/>
                  </a:lnTo>
                  <a:lnTo>
                    <a:pt x="1979172" y="351477"/>
                  </a:lnTo>
                  <a:lnTo>
                    <a:pt x="2222" y="0"/>
                  </a:lnTo>
                  <a:close/>
                </a:path>
                <a:path w="2014220" h="400050">
                  <a:moveTo>
                    <a:pt x="1979172" y="351477"/>
                  </a:moveTo>
                  <a:lnTo>
                    <a:pt x="1988858" y="359719"/>
                  </a:lnTo>
                  <a:lnTo>
                    <a:pt x="1999056" y="355980"/>
                  </a:lnTo>
                  <a:lnTo>
                    <a:pt x="2002292" y="355980"/>
                  </a:lnTo>
                  <a:lnTo>
                    <a:pt x="2002358" y="355600"/>
                  </a:lnTo>
                  <a:lnTo>
                    <a:pt x="1979172" y="35147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01490" y="1068832"/>
              <a:ext cx="956944" cy="296545"/>
            </a:xfrm>
            <a:custGeom>
              <a:avLst/>
              <a:gdLst/>
              <a:ahLst/>
              <a:cxnLst/>
              <a:rect l="l" t="t" r="r" b="b"/>
              <a:pathLst>
                <a:path w="956945" h="296544">
                  <a:moveTo>
                    <a:pt x="0" y="148335"/>
                  </a:moveTo>
                  <a:lnTo>
                    <a:pt x="20260" y="105497"/>
                  </a:lnTo>
                  <a:lnTo>
                    <a:pt x="77089" y="67569"/>
                  </a:lnTo>
                  <a:lnTo>
                    <a:pt x="117365" y="51020"/>
                  </a:lnTo>
                  <a:lnTo>
                    <a:pt x="164561" y="36387"/>
                  </a:lnTo>
                  <a:lnTo>
                    <a:pt x="217935" y="23900"/>
                  </a:lnTo>
                  <a:lnTo>
                    <a:pt x="276748" y="13788"/>
                  </a:lnTo>
                  <a:lnTo>
                    <a:pt x="340259" y="6281"/>
                  </a:lnTo>
                  <a:lnTo>
                    <a:pt x="407726" y="1608"/>
                  </a:lnTo>
                  <a:lnTo>
                    <a:pt x="478409" y="0"/>
                  </a:lnTo>
                  <a:lnTo>
                    <a:pt x="549091" y="1608"/>
                  </a:lnTo>
                  <a:lnTo>
                    <a:pt x="616558" y="6281"/>
                  </a:lnTo>
                  <a:lnTo>
                    <a:pt x="680069" y="13788"/>
                  </a:lnTo>
                  <a:lnTo>
                    <a:pt x="738882" y="23900"/>
                  </a:lnTo>
                  <a:lnTo>
                    <a:pt x="792256" y="36387"/>
                  </a:lnTo>
                  <a:lnTo>
                    <a:pt x="839452" y="51020"/>
                  </a:lnTo>
                  <a:lnTo>
                    <a:pt x="879728" y="67569"/>
                  </a:lnTo>
                  <a:lnTo>
                    <a:pt x="936557" y="105497"/>
                  </a:lnTo>
                  <a:lnTo>
                    <a:pt x="956818" y="148335"/>
                  </a:lnTo>
                  <a:lnTo>
                    <a:pt x="951629" y="170251"/>
                  </a:lnTo>
                  <a:lnTo>
                    <a:pt x="936557" y="191163"/>
                  </a:lnTo>
                  <a:lnTo>
                    <a:pt x="879728" y="229064"/>
                  </a:lnTo>
                  <a:lnTo>
                    <a:pt x="839452" y="245596"/>
                  </a:lnTo>
                  <a:lnTo>
                    <a:pt x="792256" y="260212"/>
                  </a:lnTo>
                  <a:lnTo>
                    <a:pt x="738882" y="272683"/>
                  </a:lnTo>
                  <a:lnTo>
                    <a:pt x="680069" y="282780"/>
                  </a:lnTo>
                  <a:lnTo>
                    <a:pt x="616558" y="290274"/>
                  </a:lnTo>
                  <a:lnTo>
                    <a:pt x="549091" y="294939"/>
                  </a:lnTo>
                  <a:lnTo>
                    <a:pt x="478409" y="296544"/>
                  </a:lnTo>
                  <a:lnTo>
                    <a:pt x="407726" y="294939"/>
                  </a:lnTo>
                  <a:lnTo>
                    <a:pt x="340259" y="290274"/>
                  </a:lnTo>
                  <a:lnTo>
                    <a:pt x="276748" y="282780"/>
                  </a:lnTo>
                  <a:lnTo>
                    <a:pt x="217935" y="272683"/>
                  </a:lnTo>
                  <a:lnTo>
                    <a:pt x="164561" y="260212"/>
                  </a:lnTo>
                  <a:lnTo>
                    <a:pt x="117365" y="245596"/>
                  </a:lnTo>
                  <a:lnTo>
                    <a:pt x="77089" y="229064"/>
                  </a:lnTo>
                  <a:lnTo>
                    <a:pt x="20260" y="191163"/>
                  </a:lnTo>
                  <a:lnTo>
                    <a:pt x="0" y="148335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5206625" y="1437258"/>
            <a:ext cx="1207135" cy="309880"/>
            <a:chOff x="5206619" y="1437258"/>
            <a:chExt cx="1207135" cy="309880"/>
          </a:xfrm>
        </p:grpSpPr>
        <p:sp>
          <p:nvSpPr>
            <p:cNvPr id="10" name="object 10"/>
            <p:cNvSpPr/>
            <p:nvPr/>
          </p:nvSpPr>
          <p:spPr>
            <a:xfrm>
              <a:off x="6169660" y="1511426"/>
              <a:ext cx="231140" cy="182245"/>
            </a:xfrm>
            <a:custGeom>
              <a:avLst/>
              <a:gdLst/>
              <a:ahLst/>
              <a:cxnLst/>
              <a:rect l="l" t="t" r="r" b="b"/>
              <a:pathLst>
                <a:path w="231139" h="182244">
                  <a:moveTo>
                    <a:pt x="0" y="91059"/>
                  </a:moveTo>
                  <a:lnTo>
                    <a:pt x="9074" y="55614"/>
                  </a:lnTo>
                  <a:lnTo>
                    <a:pt x="33829" y="26670"/>
                  </a:lnTo>
                  <a:lnTo>
                    <a:pt x="70562" y="7155"/>
                  </a:lnTo>
                  <a:lnTo>
                    <a:pt x="115569" y="0"/>
                  </a:lnTo>
                  <a:lnTo>
                    <a:pt x="160577" y="7155"/>
                  </a:lnTo>
                  <a:lnTo>
                    <a:pt x="197310" y="26670"/>
                  </a:lnTo>
                  <a:lnTo>
                    <a:pt x="222065" y="55614"/>
                  </a:lnTo>
                  <a:lnTo>
                    <a:pt x="231139" y="91059"/>
                  </a:lnTo>
                  <a:lnTo>
                    <a:pt x="222065" y="126503"/>
                  </a:lnTo>
                  <a:lnTo>
                    <a:pt x="197310" y="155448"/>
                  </a:lnTo>
                  <a:lnTo>
                    <a:pt x="160577" y="174962"/>
                  </a:lnTo>
                  <a:lnTo>
                    <a:pt x="115569" y="182118"/>
                  </a:lnTo>
                  <a:lnTo>
                    <a:pt x="70562" y="174962"/>
                  </a:lnTo>
                  <a:lnTo>
                    <a:pt x="33829" y="155448"/>
                  </a:lnTo>
                  <a:lnTo>
                    <a:pt x="9074" y="126503"/>
                  </a:lnTo>
                  <a:lnTo>
                    <a:pt x="0" y="91059"/>
                  </a:lnTo>
                  <a:close/>
                </a:path>
              </a:pathLst>
            </a:custGeom>
            <a:ln w="254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12969" y="1443608"/>
              <a:ext cx="956944" cy="297180"/>
            </a:xfrm>
            <a:custGeom>
              <a:avLst/>
              <a:gdLst/>
              <a:ahLst/>
              <a:cxnLst/>
              <a:rect l="l" t="t" r="r" b="b"/>
              <a:pathLst>
                <a:path w="956945" h="297180">
                  <a:moveTo>
                    <a:pt x="0" y="148336"/>
                  </a:moveTo>
                  <a:lnTo>
                    <a:pt x="20249" y="105497"/>
                  </a:lnTo>
                  <a:lnTo>
                    <a:pt x="77051" y="67569"/>
                  </a:lnTo>
                  <a:lnTo>
                    <a:pt x="117310" y="51020"/>
                  </a:lnTo>
                  <a:lnTo>
                    <a:pt x="164488" y="36387"/>
                  </a:lnTo>
                  <a:lnTo>
                    <a:pt x="217847" y="23900"/>
                  </a:lnTo>
                  <a:lnTo>
                    <a:pt x="276645" y="13788"/>
                  </a:lnTo>
                  <a:lnTo>
                    <a:pt x="340143" y="6281"/>
                  </a:lnTo>
                  <a:lnTo>
                    <a:pt x="407602" y="1608"/>
                  </a:lnTo>
                  <a:lnTo>
                    <a:pt x="478281" y="0"/>
                  </a:lnTo>
                  <a:lnTo>
                    <a:pt x="548964" y="1608"/>
                  </a:lnTo>
                  <a:lnTo>
                    <a:pt x="616431" y="6281"/>
                  </a:lnTo>
                  <a:lnTo>
                    <a:pt x="679942" y="13788"/>
                  </a:lnTo>
                  <a:lnTo>
                    <a:pt x="738755" y="23900"/>
                  </a:lnTo>
                  <a:lnTo>
                    <a:pt x="792129" y="36387"/>
                  </a:lnTo>
                  <a:lnTo>
                    <a:pt x="839325" y="51020"/>
                  </a:lnTo>
                  <a:lnTo>
                    <a:pt x="879601" y="67569"/>
                  </a:lnTo>
                  <a:lnTo>
                    <a:pt x="936430" y="105497"/>
                  </a:lnTo>
                  <a:lnTo>
                    <a:pt x="956690" y="148336"/>
                  </a:lnTo>
                  <a:lnTo>
                    <a:pt x="951502" y="170254"/>
                  </a:lnTo>
                  <a:lnTo>
                    <a:pt x="936430" y="191174"/>
                  </a:lnTo>
                  <a:lnTo>
                    <a:pt x="879601" y="229102"/>
                  </a:lnTo>
                  <a:lnTo>
                    <a:pt x="839325" y="245651"/>
                  </a:lnTo>
                  <a:lnTo>
                    <a:pt x="792129" y="260284"/>
                  </a:lnTo>
                  <a:lnTo>
                    <a:pt x="738755" y="272771"/>
                  </a:lnTo>
                  <a:lnTo>
                    <a:pt x="679942" y="282883"/>
                  </a:lnTo>
                  <a:lnTo>
                    <a:pt x="616431" y="290390"/>
                  </a:lnTo>
                  <a:lnTo>
                    <a:pt x="548964" y="295063"/>
                  </a:lnTo>
                  <a:lnTo>
                    <a:pt x="478281" y="296671"/>
                  </a:lnTo>
                  <a:lnTo>
                    <a:pt x="407602" y="295063"/>
                  </a:lnTo>
                  <a:lnTo>
                    <a:pt x="340143" y="290390"/>
                  </a:lnTo>
                  <a:lnTo>
                    <a:pt x="276645" y="282883"/>
                  </a:lnTo>
                  <a:lnTo>
                    <a:pt x="217847" y="272771"/>
                  </a:lnTo>
                  <a:lnTo>
                    <a:pt x="164488" y="260284"/>
                  </a:lnTo>
                  <a:lnTo>
                    <a:pt x="117310" y="245651"/>
                  </a:lnTo>
                  <a:lnTo>
                    <a:pt x="77051" y="229102"/>
                  </a:lnTo>
                  <a:lnTo>
                    <a:pt x="20249" y="191174"/>
                  </a:lnTo>
                  <a:lnTo>
                    <a:pt x="0" y="148336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440284" y="1968374"/>
            <a:ext cx="231775" cy="182245"/>
          </a:xfrm>
          <a:custGeom>
            <a:avLst/>
            <a:gdLst/>
            <a:ahLst/>
            <a:cxnLst/>
            <a:rect l="l" t="t" r="r" b="b"/>
            <a:pathLst>
              <a:path w="231775" h="182244">
                <a:moveTo>
                  <a:pt x="0" y="91059"/>
                </a:moveTo>
                <a:lnTo>
                  <a:pt x="9081" y="55614"/>
                </a:lnTo>
                <a:lnTo>
                  <a:pt x="33850" y="26669"/>
                </a:lnTo>
                <a:lnTo>
                  <a:pt x="70589" y="7155"/>
                </a:lnTo>
                <a:lnTo>
                  <a:pt x="115582" y="0"/>
                </a:lnTo>
                <a:lnTo>
                  <a:pt x="160568" y="7155"/>
                </a:lnTo>
                <a:lnTo>
                  <a:pt x="197304" y="26670"/>
                </a:lnTo>
                <a:lnTo>
                  <a:pt x="222071" y="55614"/>
                </a:lnTo>
                <a:lnTo>
                  <a:pt x="231152" y="91059"/>
                </a:lnTo>
                <a:lnTo>
                  <a:pt x="222071" y="126503"/>
                </a:lnTo>
                <a:lnTo>
                  <a:pt x="197304" y="155448"/>
                </a:lnTo>
                <a:lnTo>
                  <a:pt x="160568" y="174962"/>
                </a:lnTo>
                <a:lnTo>
                  <a:pt x="115582" y="182117"/>
                </a:lnTo>
                <a:lnTo>
                  <a:pt x="70589" y="174962"/>
                </a:lnTo>
                <a:lnTo>
                  <a:pt x="33850" y="155447"/>
                </a:lnTo>
                <a:lnTo>
                  <a:pt x="9081" y="126503"/>
                </a:lnTo>
                <a:lnTo>
                  <a:pt x="0" y="91059"/>
                </a:lnTo>
                <a:close/>
              </a:path>
            </a:pathLst>
          </a:custGeom>
          <a:ln w="254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77062" y="1968374"/>
            <a:ext cx="231140" cy="182245"/>
          </a:xfrm>
          <a:custGeom>
            <a:avLst/>
            <a:gdLst/>
            <a:ahLst/>
            <a:cxnLst/>
            <a:rect l="l" t="t" r="r" b="b"/>
            <a:pathLst>
              <a:path w="231139" h="182244">
                <a:moveTo>
                  <a:pt x="0" y="91059"/>
                </a:moveTo>
                <a:lnTo>
                  <a:pt x="9074" y="55614"/>
                </a:lnTo>
                <a:lnTo>
                  <a:pt x="33829" y="26669"/>
                </a:lnTo>
                <a:lnTo>
                  <a:pt x="70562" y="7155"/>
                </a:lnTo>
                <a:lnTo>
                  <a:pt x="115569" y="0"/>
                </a:lnTo>
                <a:lnTo>
                  <a:pt x="160577" y="7155"/>
                </a:lnTo>
                <a:lnTo>
                  <a:pt x="197310" y="26670"/>
                </a:lnTo>
                <a:lnTo>
                  <a:pt x="222065" y="55614"/>
                </a:lnTo>
                <a:lnTo>
                  <a:pt x="231139" y="91059"/>
                </a:lnTo>
                <a:lnTo>
                  <a:pt x="222065" y="126503"/>
                </a:lnTo>
                <a:lnTo>
                  <a:pt x="197310" y="155448"/>
                </a:lnTo>
                <a:lnTo>
                  <a:pt x="160577" y="174962"/>
                </a:lnTo>
                <a:lnTo>
                  <a:pt x="115569" y="182117"/>
                </a:lnTo>
                <a:lnTo>
                  <a:pt x="70562" y="174962"/>
                </a:lnTo>
                <a:lnTo>
                  <a:pt x="33829" y="155447"/>
                </a:lnTo>
                <a:lnTo>
                  <a:pt x="9074" y="126503"/>
                </a:lnTo>
                <a:lnTo>
                  <a:pt x="0" y="91059"/>
                </a:lnTo>
                <a:close/>
              </a:path>
            </a:pathLst>
          </a:custGeom>
          <a:ln w="253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34904" y="1993774"/>
            <a:ext cx="231775" cy="182245"/>
          </a:xfrm>
          <a:custGeom>
            <a:avLst/>
            <a:gdLst/>
            <a:ahLst/>
            <a:cxnLst/>
            <a:rect l="l" t="t" r="r" b="b"/>
            <a:pathLst>
              <a:path w="231775" h="182244">
                <a:moveTo>
                  <a:pt x="0" y="91059"/>
                </a:moveTo>
                <a:lnTo>
                  <a:pt x="9092" y="55614"/>
                </a:lnTo>
                <a:lnTo>
                  <a:pt x="33877" y="26669"/>
                </a:lnTo>
                <a:lnTo>
                  <a:pt x="70615" y="7155"/>
                </a:lnTo>
                <a:lnTo>
                  <a:pt x="115570" y="0"/>
                </a:lnTo>
                <a:lnTo>
                  <a:pt x="160597" y="7155"/>
                </a:lnTo>
                <a:lnTo>
                  <a:pt x="197373" y="26670"/>
                </a:lnTo>
                <a:lnTo>
                  <a:pt x="222172" y="55614"/>
                </a:lnTo>
                <a:lnTo>
                  <a:pt x="231267" y="91059"/>
                </a:lnTo>
                <a:lnTo>
                  <a:pt x="222172" y="126503"/>
                </a:lnTo>
                <a:lnTo>
                  <a:pt x="197373" y="155448"/>
                </a:lnTo>
                <a:lnTo>
                  <a:pt x="160597" y="174962"/>
                </a:lnTo>
                <a:lnTo>
                  <a:pt x="115570" y="182117"/>
                </a:lnTo>
                <a:lnTo>
                  <a:pt x="70615" y="174962"/>
                </a:lnTo>
                <a:lnTo>
                  <a:pt x="33877" y="155447"/>
                </a:lnTo>
                <a:lnTo>
                  <a:pt x="9092" y="126503"/>
                </a:lnTo>
                <a:lnTo>
                  <a:pt x="0" y="91059"/>
                </a:lnTo>
                <a:close/>
              </a:path>
            </a:pathLst>
          </a:custGeom>
          <a:ln w="254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39700" y="651891"/>
            <a:ext cx="6656070" cy="4013200"/>
            <a:chOff x="139700" y="651891"/>
            <a:chExt cx="6656070" cy="4013200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651891"/>
              <a:ext cx="6643370" cy="40132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52400" y="2781173"/>
              <a:ext cx="231775" cy="182245"/>
            </a:xfrm>
            <a:custGeom>
              <a:avLst/>
              <a:gdLst/>
              <a:ahLst/>
              <a:cxnLst/>
              <a:rect l="l" t="t" r="r" b="b"/>
              <a:pathLst>
                <a:path w="231775" h="182244">
                  <a:moveTo>
                    <a:pt x="0" y="91059"/>
                  </a:moveTo>
                  <a:lnTo>
                    <a:pt x="9083" y="55614"/>
                  </a:lnTo>
                  <a:lnTo>
                    <a:pt x="33855" y="26669"/>
                  </a:lnTo>
                  <a:lnTo>
                    <a:pt x="70594" y="7155"/>
                  </a:lnTo>
                  <a:lnTo>
                    <a:pt x="115582" y="0"/>
                  </a:lnTo>
                  <a:lnTo>
                    <a:pt x="160570" y="7155"/>
                  </a:lnTo>
                  <a:lnTo>
                    <a:pt x="197310" y="26670"/>
                  </a:lnTo>
                  <a:lnTo>
                    <a:pt x="222081" y="55614"/>
                  </a:lnTo>
                  <a:lnTo>
                    <a:pt x="231165" y="91059"/>
                  </a:lnTo>
                  <a:lnTo>
                    <a:pt x="222081" y="126503"/>
                  </a:lnTo>
                  <a:lnTo>
                    <a:pt x="197310" y="155448"/>
                  </a:lnTo>
                  <a:lnTo>
                    <a:pt x="160570" y="174962"/>
                  </a:lnTo>
                  <a:lnTo>
                    <a:pt x="115582" y="182117"/>
                  </a:lnTo>
                  <a:lnTo>
                    <a:pt x="70594" y="174962"/>
                  </a:lnTo>
                  <a:lnTo>
                    <a:pt x="33855" y="155447"/>
                  </a:lnTo>
                  <a:lnTo>
                    <a:pt x="9083" y="126503"/>
                  </a:lnTo>
                  <a:lnTo>
                    <a:pt x="0" y="91059"/>
                  </a:lnTo>
                  <a:close/>
                </a:path>
              </a:pathLst>
            </a:custGeom>
            <a:ln w="254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6547867" y="2298601"/>
            <a:ext cx="231140" cy="182245"/>
          </a:xfrm>
          <a:custGeom>
            <a:avLst/>
            <a:gdLst/>
            <a:ahLst/>
            <a:cxnLst/>
            <a:rect l="l" t="t" r="r" b="b"/>
            <a:pathLst>
              <a:path w="231140" h="182244">
                <a:moveTo>
                  <a:pt x="0" y="91059"/>
                </a:moveTo>
                <a:lnTo>
                  <a:pt x="9074" y="55614"/>
                </a:lnTo>
                <a:lnTo>
                  <a:pt x="33829" y="26669"/>
                </a:lnTo>
                <a:lnTo>
                  <a:pt x="70562" y="7155"/>
                </a:lnTo>
                <a:lnTo>
                  <a:pt x="115569" y="0"/>
                </a:lnTo>
                <a:lnTo>
                  <a:pt x="160524" y="7155"/>
                </a:lnTo>
                <a:lnTo>
                  <a:pt x="197262" y="26670"/>
                </a:lnTo>
                <a:lnTo>
                  <a:pt x="222047" y="55614"/>
                </a:lnTo>
                <a:lnTo>
                  <a:pt x="231139" y="91059"/>
                </a:lnTo>
                <a:lnTo>
                  <a:pt x="222047" y="126503"/>
                </a:lnTo>
                <a:lnTo>
                  <a:pt x="197262" y="155448"/>
                </a:lnTo>
                <a:lnTo>
                  <a:pt x="160524" y="174962"/>
                </a:lnTo>
                <a:lnTo>
                  <a:pt x="115569" y="182117"/>
                </a:lnTo>
                <a:lnTo>
                  <a:pt x="70562" y="174962"/>
                </a:lnTo>
                <a:lnTo>
                  <a:pt x="33829" y="155447"/>
                </a:lnTo>
                <a:lnTo>
                  <a:pt x="9074" y="126503"/>
                </a:lnTo>
                <a:lnTo>
                  <a:pt x="0" y="91059"/>
                </a:lnTo>
                <a:close/>
              </a:path>
            </a:pathLst>
          </a:custGeom>
          <a:ln w="254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460111" y="2781201"/>
            <a:ext cx="231140" cy="182245"/>
          </a:xfrm>
          <a:custGeom>
            <a:avLst/>
            <a:gdLst/>
            <a:ahLst/>
            <a:cxnLst/>
            <a:rect l="l" t="t" r="r" b="b"/>
            <a:pathLst>
              <a:path w="231140" h="182244">
                <a:moveTo>
                  <a:pt x="0" y="91059"/>
                </a:moveTo>
                <a:lnTo>
                  <a:pt x="9074" y="55614"/>
                </a:lnTo>
                <a:lnTo>
                  <a:pt x="33829" y="26669"/>
                </a:lnTo>
                <a:lnTo>
                  <a:pt x="70562" y="7155"/>
                </a:lnTo>
                <a:lnTo>
                  <a:pt x="115569" y="0"/>
                </a:lnTo>
                <a:lnTo>
                  <a:pt x="160524" y="7155"/>
                </a:lnTo>
                <a:lnTo>
                  <a:pt x="197262" y="26670"/>
                </a:lnTo>
                <a:lnTo>
                  <a:pt x="222047" y="55614"/>
                </a:lnTo>
                <a:lnTo>
                  <a:pt x="231139" y="91059"/>
                </a:lnTo>
                <a:lnTo>
                  <a:pt x="222047" y="126503"/>
                </a:lnTo>
                <a:lnTo>
                  <a:pt x="197262" y="155448"/>
                </a:lnTo>
                <a:lnTo>
                  <a:pt x="160524" y="174962"/>
                </a:lnTo>
                <a:lnTo>
                  <a:pt x="115569" y="182117"/>
                </a:lnTo>
                <a:lnTo>
                  <a:pt x="70562" y="174962"/>
                </a:lnTo>
                <a:lnTo>
                  <a:pt x="33829" y="155447"/>
                </a:lnTo>
                <a:lnTo>
                  <a:pt x="9074" y="126503"/>
                </a:lnTo>
                <a:lnTo>
                  <a:pt x="0" y="91059"/>
                </a:lnTo>
                <a:close/>
              </a:path>
            </a:pathLst>
          </a:custGeom>
          <a:ln w="253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04660" y="3308250"/>
            <a:ext cx="415290" cy="182245"/>
          </a:xfrm>
          <a:custGeom>
            <a:avLst/>
            <a:gdLst/>
            <a:ahLst/>
            <a:cxnLst/>
            <a:rect l="l" t="t" r="r" b="b"/>
            <a:pathLst>
              <a:path w="415290" h="182245">
                <a:moveTo>
                  <a:pt x="0" y="91059"/>
                </a:moveTo>
                <a:lnTo>
                  <a:pt x="40010" y="37280"/>
                </a:lnTo>
                <a:lnTo>
                  <a:pt x="84902" y="17568"/>
                </a:lnTo>
                <a:lnTo>
                  <a:pt x="141833" y="4642"/>
                </a:lnTo>
                <a:lnTo>
                  <a:pt x="207390" y="0"/>
                </a:lnTo>
                <a:lnTo>
                  <a:pt x="272961" y="4642"/>
                </a:lnTo>
                <a:lnTo>
                  <a:pt x="329924" y="17568"/>
                </a:lnTo>
                <a:lnTo>
                  <a:pt x="374854" y="37280"/>
                </a:lnTo>
                <a:lnTo>
                  <a:pt x="404324" y="62276"/>
                </a:lnTo>
                <a:lnTo>
                  <a:pt x="414909" y="91059"/>
                </a:lnTo>
                <a:lnTo>
                  <a:pt x="404324" y="119841"/>
                </a:lnTo>
                <a:lnTo>
                  <a:pt x="374854" y="144837"/>
                </a:lnTo>
                <a:lnTo>
                  <a:pt x="329924" y="164549"/>
                </a:lnTo>
                <a:lnTo>
                  <a:pt x="272961" y="177475"/>
                </a:lnTo>
                <a:lnTo>
                  <a:pt x="207390" y="182117"/>
                </a:lnTo>
                <a:lnTo>
                  <a:pt x="141833" y="177475"/>
                </a:lnTo>
                <a:lnTo>
                  <a:pt x="84902" y="164549"/>
                </a:lnTo>
                <a:lnTo>
                  <a:pt x="40010" y="144837"/>
                </a:lnTo>
                <a:lnTo>
                  <a:pt x="10571" y="119841"/>
                </a:lnTo>
                <a:lnTo>
                  <a:pt x="0" y="91059"/>
                </a:lnTo>
                <a:close/>
              </a:path>
            </a:pathLst>
          </a:custGeom>
          <a:ln w="253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84169" y="3958089"/>
            <a:ext cx="434340" cy="182245"/>
          </a:xfrm>
          <a:custGeom>
            <a:avLst/>
            <a:gdLst/>
            <a:ahLst/>
            <a:cxnLst/>
            <a:rect l="l" t="t" r="r" b="b"/>
            <a:pathLst>
              <a:path w="434339" h="182245">
                <a:moveTo>
                  <a:pt x="0" y="91059"/>
                </a:moveTo>
                <a:lnTo>
                  <a:pt x="41879" y="37280"/>
                </a:lnTo>
                <a:lnTo>
                  <a:pt x="88879" y="17568"/>
                </a:lnTo>
                <a:lnTo>
                  <a:pt x="148498" y="4642"/>
                </a:lnTo>
                <a:lnTo>
                  <a:pt x="217169" y="0"/>
                </a:lnTo>
                <a:lnTo>
                  <a:pt x="285792" y="4642"/>
                </a:lnTo>
                <a:lnTo>
                  <a:pt x="345405" y="17568"/>
                </a:lnTo>
                <a:lnTo>
                  <a:pt x="392423" y="37280"/>
                </a:lnTo>
                <a:lnTo>
                  <a:pt x="423263" y="62276"/>
                </a:lnTo>
                <a:lnTo>
                  <a:pt x="434339" y="91059"/>
                </a:lnTo>
                <a:lnTo>
                  <a:pt x="423263" y="119841"/>
                </a:lnTo>
                <a:lnTo>
                  <a:pt x="392423" y="144837"/>
                </a:lnTo>
                <a:lnTo>
                  <a:pt x="345405" y="164549"/>
                </a:lnTo>
                <a:lnTo>
                  <a:pt x="285792" y="177475"/>
                </a:lnTo>
                <a:lnTo>
                  <a:pt x="217169" y="182118"/>
                </a:lnTo>
                <a:lnTo>
                  <a:pt x="148498" y="177475"/>
                </a:lnTo>
                <a:lnTo>
                  <a:pt x="88879" y="164549"/>
                </a:lnTo>
                <a:lnTo>
                  <a:pt x="41879" y="144837"/>
                </a:lnTo>
                <a:lnTo>
                  <a:pt x="11064" y="119841"/>
                </a:lnTo>
                <a:lnTo>
                  <a:pt x="0" y="91059"/>
                </a:lnTo>
                <a:close/>
              </a:path>
            </a:pathLst>
          </a:custGeom>
          <a:ln w="254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70929" y="3958089"/>
            <a:ext cx="434340" cy="182245"/>
          </a:xfrm>
          <a:custGeom>
            <a:avLst/>
            <a:gdLst/>
            <a:ahLst/>
            <a:cxnLst/>
            <a:rect l="l" t="t" r="r" b="b"/>
            <a:pathLst>
              <a:path w="434340" h="182245">
                <a:moveTo>
                  <a:pt x="0" y="91059"/>
                </a:moveTo>
                <a:lnTo>
                  <a:pt x="41900" y="37280"/>
                </a:lnTo>
                <a:lnTo>
                  <a:pt x="88909" y="17568"/>
                </a:lnTo>
                <a:lnTo>
                  <a:pt x="148521" y="4642"/>
                </a:lnTo>
                <a:lnTo>
                  <a:pt x="217157" y="0"/>
                </a:lnTo>
                <a:lnTo>
                  <a:pt x="285798" y="4642"/>
                </a:lnTo>
                <a:lnTo>
                  <a:pt x="345410" y="17568"/>
                </a:lnTo>
                <a:lnTo>
                  <a:pt x="392417" y="37280"/>
                </a:lnTo>
                <a:lnTo>
                  <a:pt x="423244" y="62276"/>
                </a:lnTo>
                <a:lnTo>
                  <a:pt x="434314" y="91059"/>
                </a:lnTo>
                <a:lnTo>
                  <a:pt x="423244" y="119841"/>
                </a:lnTo>
                <a:lnTo>
                  <a:pt x="392417" y="144837"/>
                </a:lnTo>
                <a:lnTo>
                  <a:pt x="345410" y="164549"/>
                </a:lnTo>
                <a:lnTo>
                  <a:pt x="285798" y="177475"/>
                </a:lnTo>
                <a:lnTo>
                  <a:pt x="217157" y="182118"/>
                </a:lnTo>
                <a:lnTo>
                  <a:pt x="148521" y="177475"/>
                </a:lnTo>
                <a:lnTo>
                  <a:pt x="88909" y="164549"/>
                </a:lnTo>
                <a:lnTo>
                  <a:pt x="41900" y="144837"/>
                </a:lnTo>
                <a:lnTo>
                  <a:pt x="11071" y="119841"/>
                </a:lnTo>
                <a:lnTo>
                  <a:pt x="0" y="91059"/>
                </a:lnTo>
                <a:close/>
              </a:path>
            </a:pathLst>
          </a:custGeom>
          <a:ln w="254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8739" y="4744592"/>
            <a:ext cx="5759450" cy="1854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7160" indent="-125095">
              <a:lnSpc>
                <a:spcPct val="100000"/>
              </a:lnSpc>
              <a:spcBef>
                <a:spcPts val="95"/>
              </a:spcBef>
              <a:buAutoNum type="arabicPeriod" startAt="8"/>
              <a:tabLst>
                <a:tab pos="137795" algn="l"/>
              </a:tabLst>
            </a:pPr>
            <a:r>
              <a:rPr sz="1000" spc="-5" dirty="0">
                <a:latin typeface="Times New Roman"/>
                <a:cs typeface="Times New Roman"/>
              </a:rPr>
              <a:t>Указывается</a:t>
            </a:r>
            <a:r>
              <a:rPr sz="1000" spc="4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общее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количество</a:t>
            </a:r>
            <a:r>
              <a:rPr sz="1000" spc="4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бланков</a:t>
            </a:r>
            <a:r>
              <a:rPr sz="1000" spc="3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в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ВДП. (сумма</a:t>
            </a:r>
            <a:r>
              <a:rPr sz="1000" spc="4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всех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позиций</a:t>
            </a:r>
            <a:r>
              <a:rPr sz="1000" spc="4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пункта</a:t>
            </a:r>
            <a:r>
              <a:rPr sz="1000" spc="5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Times New Roman"/>
                <a:cs typeface="Times New Roman"/>
              </a:rPr>
              <a:t>7).</a:t>
            </a:r>
            <a:endParaRPr sz="1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Важно:</a:t>
            </a:r>
            <a:r>
              <a:rPr sz="10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b="1" dirty="0">
                <a:solidFill>
                  <a:srgbClr val="FF0000"/>
                </a:solidFill>
                <a:latin typeface="Times New Roman"/>
                <a:cs typeface="Times New Roman"/>
              </a:rPr>
              <a:t>указывается</a:t>
            </a:r>
            <a:r>
              <a:rPr sz="1000" b="1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количество</a:t>
            </a:r>
            <a:r>
              <a:rPr sz="1000" b="1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b="1" dirty="0">
                <a:solidFill>
                  <a:srgbClr val="FF0000"/>
                </a:solidFill>
                <a:latin typeface="Times New Roman"/>
                <a:cs typeface="Times New Roman"/>
              </a:rPr>
              <a:t>листов.</a:t>
            </a:r>
            <a:endParaRPr sz="1000">
              <a:latin typeface="Times New Roman"/>
              <a:cs typeface="Times New Roman"/>
            </a:endParaRPr>
          </a:p>
          <a:p>
            <a:pPr marL="137160" indent="-125095">
              <a:lnSpc>
                <a:spcPct val="100000"/>
              </a:lnSpc>
              <a:spcBef>
                <a:spcPts val="300"/>
              </a:spcBef>
              <a:buAutoNum type="arabicPeriod" startAt="9"/>
              <a:tabLst>
                <a:tab pos="137795" algn="l"/>
              </a:tabLst>
            </a:pPr>
            <a:r>
              <a:rPr sz="1000" spc="-5" dirty="0">
                <a:latin typeface="Times New Roman"/>
                <a:cs typeface="Times New Roman"/>
              </a:rPr>
              <a:t>Указывается</a:t>
            </a:r>
            <a:r>
              <a:rPr sz="1000" spc="4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количество</a:t>
            </a:r>
            <a:r>
              <a:rPr sz="1000" spc="4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использованных</a:t>
            </a:r>
            <a:r>
              <a:rPr sz="1000" spc="4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участниками</a:t>
            </a:r>
            <a:r>
              <a:rPr sz="1000" spc="4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КИМ,</a:t>
            </a:r>
            <a:r>
              <a:rPr sz="1000" spc="254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упакованных</a:t>
            </a:r>
            <a:r>
              <a:rPr sz="1000" spc="4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в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ВДП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или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в </a:t>
            </a:r>
            <a:r>
              <a:rPr sz="1000" dirty="0">
                <a:latin typeface="Times New Roman"/>
                <a:cs typeface="Times New Roman"/>
              </a:rPr>
              <a:t>сейф-пакет.</a:t>
            </a:r>
            <a:endParaRPr sz="1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Важно:</a:t>
            </a:r>
            <a:r>
              <a:rPr sz="10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b="1" dirty="0">
                <a:solidFill>
                  <a:srgbClr val="FF0000"/>
                </a:solidFill>
                <a:latin typeface="Times New Roman"/>
                <a:cs typeface="Times New Roman"/>
              </a:rPr>
              <a:t>указывается</a:t>
            </a:r>
            <a:r>
              <a:rPr sz="1000" b="1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количество</a:t>
            </a:r>
            <a:r>
              <a:rPr sz="1000" b="1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b="1" dirty="0">
                <a:solidFill>
                  <a:srgbClr val="FF0000"/>
                </a:solidFill>
                <a:latin typeface="Times New Roman"/>
                <a:cs typeface="Times New Roman"/>
              </a:rPr>
              <a:t>комплектов.</a:t>
            </a:r>
            <a:endParaRPr sz="1000">
              <a:latin typeface="Times New Roman"/>
              <a:cs typeface="Times New Roman"/>
            </a:endParaRPr>
          </a:p>
          <a:p>
            <a:pPr marL="201295" indent="-188595">
              <a:lnSpc>
                <a:spcPct val="100000"/>
              </a:lnSpc>
              <a:spcBef>
                <a:spcPts val="300"/>
              </a:spcBef>
              <a:buAutoNum type="arabicPeriod" startAt="10"/>
              <a:tabLst>
                <a:tab pos="201295" algn="l"/>
              </a:tabLst>
            </a:pPr>
            <a:r>
              <a:rPr sz="1000" spc="-5" dirty="0">
                <a:latin typeface="Times New Roman"/>
                <a:cs typeface="Times New Roman"/>
              </a:rPr>
              <a:t>Указывается</a:t>
            </a:r>
            <a:r>
              <a:rPr sz="1000" spc="3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количество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испорченных</a:t>
            </a:r>
            <a:r>
              <a:rPr sz="1000" spc="4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(бракованных)</a:t>
            </a:r>
            <a:r>
              <a:rPr sz="1000" spc="4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ЭМ.</a:t>
            </a:r>
            <a:endParaRPr sz="1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Важно:</a:t>
            </a:r>
            <a:r>
              <a:rPr sz="10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b="1" dirty="0">
                <a:solidFill>
                  <a:srgbClr val="FF0000"/>
                </a:solidFill>
                <a:latin typeface="Times New Roman"/>
                <a:cs typeface="Times New Roman"/>
              </a:rPr>
              <a:t>указывается</a:t>
            </a:r>
            <a:r>
              <a:rPr sz="1000" b="1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количество</a:t>
            </a:r>
            <a:r>
              <a:rPr sz="1000" b="1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b="1" dirty="0">
                <a:solidFill>
                  <a:srgbClr val="FF0000"/>
                </a:solidFill>
                <a:latin typeface="Times New Roman"/>
                <a:cs typeface="Times New Roman"/>
              </a:rPr>
              <a:t>комплектов.</a:t>
            </a:r>
            <a:endParaRPr sz="1000">
              <a:latin typeface="Times New Roman"/>
              <a:cs typeface="Times New Roman"/>
            </a:endParaRPr>
          </a:p>
          <a:p>
            <a:pPr marL="241300" marR="5080" indent="-228600">
              <a:lnSpc>
                <a:spcPct val="100000"/>
              </a:lnSpc>
              <a:spcBef>
                <a:spcPts val="300"/>
              </a:spcBef>
              <a:buAutoNum type="arabicPeriod" startAt="11"/>
              <a:tabLst>
                <a:tab pos="241300" algn="l"/>
              </a:tabLst>
            </a:pPr>
            <a:r>
              <a:rPr sz="1000" spc="-5" dirty="0">
                <a:latin typeface="Times New Roman"/>
                <a:cs typeface="Times New Roman"/>
              </a:rPr>
              <a:t>Ставится</a:t>
            </a:r>
            <a:r>
              <a:rPr sz="1000" spc="4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дата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и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время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сдачи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материалов</a:t>
            </a:r>
            <a:r>
              <a:rPr sz="1000" spc="3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ответственным</a:t>
            </a:r>
            <a:r>
              <a:rPr sz="1000" spc="6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организатором</a:t>
            </a:r>
            <a:r>
              <a:rPr sz="1000" spc="3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руководителю</a:t>
            </a:r>
            <a:r>
              <a:rPr sz="1000" spc="5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ППЭ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в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Штабе </a:t>
            </a:r>
            <a:r>
              <a:rPr sz="1000" spc="-23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ППЭ,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подпись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и</a:t>
            </a:r>
            <a:r>
              <a:rPr sz="1000" spc="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расшифровка</a:t>
            </a:r>
            <a:r>
              <a:rPr sz="1000" spc="3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подписи</a:t>
            </a:r>
            <a:r>
              <a:rPr sz="1000" spc="4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ответственного</a:t>
            </a:r>
            <a:r>
              <a:rPr sz="1000" spc="5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организатора.</a:t>
            </a:r>
            <a:endParaRPr sz="1000">
              <a:latin typeface="Times New Roman"/>
              <a:cs typeface="Times New Roman"/>
            </a:endParaRPr>
          </a:p>
          <a:p>
            <a:pPr marL="241300" marR="585470" indent="-228600" algn="just">
              <a:lnSpc>
                <a:spcPct val="100000"/>
              </a:lnSpc>
              <a:spcBef>
                <a:spcPts val="300"/>
              </a:spcBef>
              <a:buAutoNum type="arabicPeriod" startAt="11"/>
              <a:tabLst>
                <a:tab pos="241300" algn="l"/>
              </a:tabLst>
            </a:pPr>
            <a:r>
              <a:rPr sz="1000" spc="-5" dirty="0">
                <a:latin typeface="Times New Roman"/>
                <a:cs typeface="Times New Roman"/>
              </a:rPr>
              <a:t>Заполняется техническим специалистом: ставится дата и время завершения сканирования 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техническим </a:t>
            </a:r>
            <a:r>
              <a:rPr sz="1000" spc="-5" dirty="0">
                <a:latin typeface="Times New Roman"/>
                <a:cs typeface="Times New Roman"/>
              </a:rPr>
              <a:t>специалистом бланков участников экзамена. Поле </a:t>
            </a:r>
            <a:r>
              <a:rPr sz="1000" spc="-10" dirty="0">
                <a:latin typeface="Times New Roman"/>
                <a:cs typeface="Times New Roman"/>
              </a:rPr>
              <a:t>не </a:t>
            </a:r>
            <a:r>
              <a:rPr sz="1000" spc="-5" dirty="0">
                <a:latin typeface="Times New Roman"/>
                <a:cs typeface="Times New Roman"/>
              </a:rPr>
              <a:t>заполняется </a:t>
            </a:r>
            <a:r>
              <a:rPr sz="1000" spc="-10" dirty="0">
                <a:latin typeface="Times New Roman"/>
                <a:cs typeface="Times New Roman"/>
              </a:rPr>
              <a:t>для </a:t>
            </a:r>
            <a:r>
              <a:rPr sz="1000" spc="-5" dirty="0">
                <a:latin typeface="Times New Roman"/>
                <a:cs typeface="Times New Roman"/>
              </a:rPr>
              <a:t>ВДП с 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использованными</a:t>
            </a:r>
            <a:r>
              <a:rPr sz="1000" spc="4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КИМ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и</a:t>
            </a:r>
            <a:r>
              <a:rPr sz="1000" spc="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для</a:t>
            </a:r>
            <a:r>
              <a:rPr sz="1000" spc="1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ВДП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с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испорченными</a:t>
            </a:r>
            <a:r>
              <a:rPr sz="1000" spc="4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(бракованными)</a:t>
            </a:r>
            <a:r>
              <a:rPr sz="1000" spc="5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ЭМ.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040629" y="4836503"/>
            <a:ext cx="3056890" cy="1696618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0"/>
              </a:spcBef>
            </a:pPr>
            <a:r>
              <a:rPr sz="1000" spc="-5" dirty="0">
                <a:latin typeface="Times New Roman"/>
                <a:cs typeface="Times New Roman"/>
              </a:rPr>
              <a:t>Примечание:</a:t>
            </a:r>
            <a:endParaRPr sz="1000">
              <a:latin typeface="Times New Roman"/>
              <a:cs typeface="Times New Roman"/>
            </a:endParaRPr>
          </a:p>
          <a:p>
            <a:pPr marL="92075" marR="310515">
              <a:lnSpc>
                <a:spcPct val="100000"/>
              </a:lnSpc>
              <a:spcBef>
                <a:spcPts val="300"/>
              </a:spcBef>
              <a:buChar char="-"/>
              <a:tabLst>
                <a:tab pos="165735" algn="l"/>
              </a:tabLst>
            </a:pPr>
            <a:r>
              <a:rPr sz="1000" spc="-5" dirty="0">
                <a:latin typeface="Times New Roman"/>
                <a:cs typeface="Times New Roman"/>
              </a:rPr>
              <a:t>если</a:t>
            </a:r>
            <a:r>
              <a:rPr sz="1000" spc="1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в</a:t>
            </a:r>
            <a:r>
              <a:rPr sz="1000" spc="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ВДП</a:t>
            </a:r>
            <a:r>
              <a:rPr sz="1000" spc="-1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находятся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бланки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участников 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экзамена,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то</a:t>
            </a:r>
            <a:r>
              <a:rPr sz="1000" spc="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заполняются</a:t>
            </a:r>
            <a:r>
              <a:rPr sz="1000" spc="4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позиции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пунктов</a:t>
            </a:r>
            <a:r>
              <a:rPr sz="1000" spc="5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7 и</a:t>
            </a:r>
            <a:r>
              <a:rPr sz="1000" spc="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8 </a:t>
            </a:r>
            <a:r>
              <a:rPr sz="1000" spc="-23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(п.</a:t>
            </a:r>
            <a:r>
              <a:rPr sz="1000" dirty="0">
                <a:latin typeface="Times New Roman"/>
                <a:cs typeface="Times New Roman"/>
              </a:rPr>
              <a:t> 9,</a:t>
            </a:r>
            <a:r>
              <a:rPr sz="1000" spc="-1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Times New Roman"/>
                <a:cs typeface="Times New Roman"/>
              </a:rPr>
              <a:t>10</a:t>
            </a:r>
            <a:r>
              <a:rPr sz="1000" spc="-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не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заполняются);</a:t>
            </a:r>
            <a:endParaRPr sz="1000">
              <a:latin typeface="Times New Roman"/>
              <a:cs typeface="Times New Roman"/>
            </a:endParaRPr>
          </a:p>
          <a:p>
            <a:pPr marL="92075" marR="308610">
              <a:lnSpc>
                <a:spcPct val="100000"/>
              </a:lnSpc>
              <a:spcBef>
                <a:spcPts val="300"/>
              </a:spcBef>
              <a:buChar char="-"/>
              <a:tabLst>
                <a:tab pos="165735" algn="l"/>
              </a:tabLst>
            </a:pPr>
            <a:r>
              <a:rPr sz="1000" spc="-5" dirty="0">
                <a:latin typeface="Times New Roman"/>
                <a:cs typeface="Times New Roman"/>
              </a:rPr>
              <a:t>если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в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ВДП </a:t>
            </a:r>
            <a:r>
              <a:rPr sz="1000" spc="-10" dirty="0">
                <a:latin typeface="Times New Roman"/>
                <a:cs typeface="Times New Roman"/>
              </a:rPr>
              <a:t>или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сейф-пакете</a:t>
            </a:r>
            <a:r>
              <a:rPr sz="1000" spc="5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упакованы</a:t>
            </a:r>
            <a:r>
              <a:rPr sz="1000" spc="5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только </a:t>
            </a:r>
            <a:r>
              <a:rPr sz="1000" spc="-23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использованные</a:t>
            </a:r>
            <a:r>
              <a:rPr sz="1000" spc="5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КИМ,</a:t>
            </a:r>
            <a:r>
              <a:rPr sz="1000" spc="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то</a:t>
            </a:r>
            <a:r>
              <a:rPr sz="1000" spc="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заполняется</a:t>
            </a:r>
            <a:r>
              <a:rPr sz="1000" spc="5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только </a:t>
            </a:r>
            <a:r>
              <a:rPr sz="1000" spc="-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позиция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spc="-15" dirty="0">
                <a:latin typeface="Times New Roman"/>
                <a:cs typeface="Times New Roman"/>
              </a:rPr>
              <a:t>пункта</a:t>
            </a:r>
            <a:r>
              <a:rPr sz="1000" spc="5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9</a:t>
            </a:r>
            <a:r>
              <a:rPr sz="1000" spc="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(п.7,8,10 </a:t>
            </a:r>
            <a:r>
              <a:rPr sz="1000" spc="-10" dirty="0">
                <a:latin typeface="Times New Roman"/>
                <a:cs typeface="Times New Roman"/>
              </a:rPr>
              <a:t>не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заполняются);</a:t>
            </a:r>
            <a:endParaRPr sz="1000">
              <a:latin typeface="Times New Roman"/>
              <a:cs typeface="Times New Roman"/>
            </a:endParaRPr>
          </a:p>
          <a:p>
            <a:pPr marL="92075" marR="143510" algn="just">
              <a:lnSpc>
                <a:spcPct val="100000"/>
              </a:lnSpc>
              <a:spcBef>
                <a:spcPts val="300"/>
              </a:spcBef>
            </a:pPr>
            <a:r>
              <a:rPr sz="1000" spc="-5" dirty="0">
                <a:latin typeface="Times New Roman"/>
                <a:cs typeface="Times New Roman"/>
              </a:rPr>
              <a:t>-если в ВДП упакованы испорченные, бракованные </a:t>
            </a:r>
            <a:r>
              <a:rPr sz="1000" spc="-23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(некомплектные) КИМ, то заполняется только </a:t>
            </a:r>
            <a:r>
              <a:rPr sz="1000" spc="-10" dirty="0">
                <a:latin typeface="Times New Roman"/>
                <a:cs typeface="Times New Roman"/>
              </a:rPr>
              <a:t>п. </a:t>
            </a:r>
            <a:r>
              <a:rPr sz="1000" dirty="0">
                <a:latin typeface="Times New Roman"/>
                <a:cs typeface="Times New Roman"/>
              </a:rPr>
              <a:t>10 </a:t>
            </a:r>
            <a:r>
              <a:rPr sz="1000" spc="-23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(п.7,8,9</a:t>
            </a:r>
            <a:r>
              <a:rPr sz="1000" spc="-2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не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заполняются).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3240" y="193318"/>
            <a:ext cx="606261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 err="1">
                <a:solidFill>
                  <a:srgbClr val="E36C09"/>
                </a:solidFill>
                <a:cs typeface="Arial"/>
              </a:rPr>
              <a:t>Форма</a:t>
            </a:r>
            <a:r>
              <a:rPr sz="2400" spc="-45" dirty="0">
                <a:solidFill>
                  <a:srgbClr val="E36C09"/>
                </a:solidFill>
                <a:cs typeface="Arial"/>
              </a:rPr>
              <a:t> </a:t>
            </a:r>
            <a:r>
              <a:rPr sz="2400" dirty="0" smtClean="0">
                <a:solidFill>
                  <a:srgbClr val="E36C09"/>
                </a:solidFill>
                <a:cs typeface="Arial"/>
              </a:rPr>
              <a:t>ППЭ-</a:t>
            </a:r>
            <a:r>
              <a:rPr sz="2400" spc="-55" dirty="0" smtClean="0">
                <a:solidFill>
                  <a:srgbClr val="E36C09"/>
                </a:solidFill>
                <a:cs typeface="Arial"/>
              </a:rPr>
              <a:t>11</a:t>
            </a:r>
            <a:r>
              <a:rPr sz="2400" spc="-25" dirty="0" smtClean="0">
                <a:solidFill>
                  <a:srgbClr val="E36C09"/>
                </a:solidFill>
                <a:cs typeface="Arial"/>
              </a:rPr>
              <a:t> </a:t>
            </a:r>
            <a:r>
              <a:rPr sz="2400" dirty="0">
                <a:solidFill>
                  <a:srgbClr val="E36C09"/>
                </a:solidFill>
                <a:cs typeface="Arial"/>
              </a:rPr>
              <a:t>(образец</a:t>
            </a:r>
            <a:r>
              <a:rPr sz="2400" spc="-30" dirty="0">
                <a:solidFill>
                  <a:srgbClr val="E36C09"/>
                </a:solidFill>
                <a:cs typeface="Arial"/>
              </a:rPr>
              <a:t> </a:t>
            </a:r>
            <a:r>
              <a:rPr sz="2400" spc="-10" dirty="0">
                <a:solidFill>
                  <a:srgbClr val="E36C09"/>
                </a:solidFill>
                <a:cs typeface="Arial"/>
              </a:rPr>
              <a:t>заполнения)</a:t>
            </a:r>
            <a:endParaRPr sz="2400" dirty="0"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90651" y="592658"/>
            <a:ext cx="687450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pc="-20" dirty="0" err="1" smtClean="0">
                <a:solidFill>
                  <a:schemeClr val="tx1"/>
                </a:solidFill>
              </a:rPr>
              <a:t>Технология</a:t>
            </a:r>
            <a:r>
              <a:rPr spc="-20" dirty="0" smtClean="0">
                <a:solidFill>
                  <a:schemeClr val="tx1"/>
                </a:solidFill>
              </a:rPr>
              <a:t> </a:t>
            </a:r>
            <a:r>
              <a:rPr spc="-20" dirty="0">
                <a:solidFill>
                  <a:schemeClr val="tx1"/>
                </a:solidFill>
              </a:rPr>
              <a:t>передачи</a:t>
            </a:r>
            <a:r>
              <a:rPr spc="-10" dirty="0">
                <a:solidFill>
                  <a:schemeClr val="tx1"/>
                </a:solidFill>
              </a:rPr>
              <a:t> </a:t>
            </a:r>
            <a:r>
              <a:rPr spc="-5" dirty="0">
                <a:solidFill>
                  <a:schemeClr val="tx1"/>
                </a:solidFill>
              </a:rPr>
              <a:t>ЭМ</a:t>
            </a:r>
            <a:r>
              <a:rPr spc="-15" dirty="0">
                <a:solidFill>
                  <a:schemeClr val="tx1"/>
                </a:solidFill>
              </a:rPr>
              <a:t> </a:t>
            </a:r>
            <a:r>
              <a:rPr spc="-5" dirty="0">
                <a:solidFill>
                  <a:schemeClr val="tx1"/>
                </a:solidFill>
              </a:rPr>
              <a:t>по</a:t>
            </a:r>
            <a:r>
              <a:rPr spc="5" dirty="0">
                <a:solidFill>
                  <a:schemeClr val="tx1"/>
                </a:solidFill>
              </a:rPr>
              <a:t> сети</a:t>
            </a:r>
            <a:r>
              <a:rPr spc="-10" dirty="0">
                <a:solidFill>
                  <a:schemeClr val="tx1"/>
                </a:solidFill>
              </a:rPr>
              <a:t> </a:t>
            </a:r>
            <a:r>
              <a:rPr spc="-5" dirty="0">
                <a:solidFill>
                  <a:schemeClr val="tx1"/>
                </a:solidFill>
              </a:rPr>
              <a:t>«Интернет»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6362" y="1387678"/>
            <a:ext cx="8243443" cy="4991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021" y="471169"/>
            <a:ext cx="7014209" cy="4587240"/>
            <a:chOff x="187007" y="471169"/>
            <a:chExt cx="7014209" cy="45872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007" y="665987"/>
              <a:ext cx="7014209" cy="43920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822191" y="483869"/>
              <a:ext cx="231775" cy="182245"/>
            </a:xfrm>
            <a:custGeom>
              <a:avLst/>
              <a:gdLst/>
              <a:ahLst/>
              <a:cxnLst/>
              <a:rect l="l" t="t" r="r" b="b"/>
              <a:pathLst>
                <a:path w="231775" h="182245">
                  <a:moveTo>
                    <a:pt x="0" y="91058"/>
                  </a:moveTo>
                  <a:lnTo>
                    <a:pt x="9092" y="55614"/>
                  </a:lnTo>
                  <a:lnTo>
                    <a:pt x="33877" y="26669"/>
                  </a:lnTo>
                  <a:lnTo>
                    <a:pt x="70615" y="7155"/>
                  </a:lnTo>
                  <a:lnTo>
                    <a:pt x="115570" y="0"/>
                  </a:lnTo>
                  <a:lnTo>
                    <a:pt x="160597" y="7155"/>
                  </a:lnTo>
                  <a:lnTo>
                    <a:pt x="197373" y="26670"/>
                  </a:lnTo>
                  <a:lnTo>
                    <a:pt x="222172" y="55614"/>
                  </a:lnTo>
                  <a:lnTo>
                    <a:pt x="231267" y="91058"/>
                  </a:lnTo>
                  <a:lnTo>
                    <a:pt x="222172" y="126503"/>
                  </a:lnTo>
                  <a:lnTo>
                    <a:pt x="197373" y="155448"/>
                  </a:lnTo>
                  <a:lnTo>
                    <a:pt x="160597" y="174962"/>
                  </a:lnTo>
                  <a:lnTo>
                    <a:pt x="115570" y="182117"/>
                  </a:lnTo>
                  <a:lnTo>
                    <a:pt x="70615" y="174962"/>
                  </a:lnTo>
                  <a:lnTo>
                    <a:pt x="33877" y="155447"/>
                  </a:lnTo>
                  <a:lnTo>
                    <a:pt x="9092" y="126503"/>
                  </a:lnTo>
                  <a:lnTo>
                    <a:pt x="0" y="91058"/>
                  </a:lnTo>
                  <a:close/>
                </a:path>
              </a:pathLst>
            </a:custGeom>
            <a:ln w="254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68216" y="199786"/>
            <a:ext cx="4553274" cy="4360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ts val="2385"/>
              </a:lnSpc>
              <a:spcBef>
                <a:spcPts val="100"/>
              </a:spcBef>
            </a:pPr>
            <a:r>
              <a:rPr sz="2400" spc="-10" dirty="0">
                <a:solidFill>
                  <a:srgbClr val="E36C09"/>
                </a:solidFill>
                <a:latin typeface="+mn-lt"/>
                <a:cs typeface="Arial"/>
              </a:rPr>
              <a:t>Форма</a:t>
            </a:r>
            <a:r>
              <a:rPr sz="2400" spc="-90" dirty="0">
                <a:solidFill>
                  <a:srgbClr val="E36C09"/>
                </a:solidFill>
                <a:latin typeface="+mn-lt"/>
                <a:cs typeface="Arial"/>
              </a:rPr>
              <a:t> </a:t>
            </a:r>
            <a:r>
              <a:rPr sz="2400" dirty="0">
                <a:solidFill>
                  <a:srgbClr val="E36C09"/>
                </a:solidFill>
                <a:latin typeface="+mn-lt"/>
                <a:cs typeface="Arial"/>
              </a:rPr>
              <a:t>ППЭ-12-02</a:t>
            </a:r>
            <a:endParaRPr sz="2400" dirty="0">
              <a:latin typeface="+mn-lt"/>
              <a:cs typeface="Arial"/>
            </a:endParaRPr>
          </a:p>
          <a:p>
            <a:pPr marR="327660" algn="ctr">
              <a:lnSpc>
                <a:spcPts val="944"/>
              </a:lnSpc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1</a:t>
            </a:r>
            <a:endParaRPr sz="800" dirty="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68198" y="693677"/>
            <a:ext cx="6108700" cy="2296795"/>
            <a:chOff x="768197" y="693673"/>
            <a:chExt cx="6108700" cy="2296795"/>
          </a:xfrm>
        </p:grpSpPr>
        <p:sp>
          <p:nvSpPr>
            <p:cNvPr id="7" name="object 7"/>
            <p:cNvSpPr/>
            <p:nvPr/>
          </p:nvSpPr>
          <p:spPr>
            <a:xfrm>
              <a:off x="774547" y="700023"/>
              <a:ext cx="6096000" cy="108585"/>
            </a:xfrm>
            <a:custGeom>
              <a:avLst/>
              <a:gdLst/>
              <a:ahLst/>
              <a:cxnLst/>
              <a:rect l="l" t="t" r="r" b="b"/>
              <a:pathLst>
                <a:path w="6096000" h="108584">
                  <a:moveTo>
                    <a:pt x="0" y="108458"/>
                  </a:moveTo>
                  <a:lnTo>
                    <a:pt x="2327" y="87340"/>
                  </a:lnTo>
                  <a:lnTo>
                    <a:pt x="8675" y="70103"/>
                  </a:lnTo>
                  <a:lnTo>
                    <a:pt x="18093" y="58487"/>
                  </a:lnTo>
                  <a:lnTo>
                    <a:pt x="29629" y="54228"/>
                  </a:lnTo>
                  <a:lnTo>
                    <a:pt x="2974873" y="54228"/>
                  </a:lnTo>
                  <a:lnTo>
                    <a:pt x="2986428" y="49952"/>
                  </a:lnTo>
                  <a:lnTo>
                    <a:pt x="2995876" y="38306"/>
                  </a:lnTo>
                  <a:lnTo>
                    <a:pt x="3002251" y="21064"/>
                  </a:lnTo>
                  <a:lnTo>
                    <a:pt x="3004591" y="0"/>
                  </a:lnTo>
                  <a:lnTo>
                    <a:pt x="3006911" y="21064"/>
                  </a:lnTo>
                  <a:lnTo>
                    <a:pt x="3013243" y="38306"/>
                  </a:lnTo>
                  <a:lnTo>
                    <a:pt x="3022647" y="49952"/>
                  </a:lnTo>
                  <a:lnTo>
                    <a:pt x="3034182" y="54228"/>
                  </a:lnTo>
                  <a:lnTo>
                    <a:pt x="6065799" y="54228"/>
                  </a:lnTo>
                  <a:lnTo>
                    <a:pt x="6077280" y="58487"/>
                  </a:lnTo>
                  <a:lnTo>
                    <a:pt x="6086690" y="70103"/>
                  </a:lnTo>
                  <a:lnTo>
                    <a:pt x="6093052" y="87340"/>
                  </a:lnTo>
                  <a:lnTo>
                    <a:pt x="6095390" y="108458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178938" y="2795143"/>
              <a:ext cx="231140" cy="182245"/>
            </a:xfrm>
            <a:custGeom>
              <a:avLst/>
              <a:gdLst/>
              <a:ahLst/>
              <a:cxnLst/>
              <a:rect l="l" t="t" r="r" b="b"/>
              <a:pathLst>
                <a:path w="231139" h="182244">
                  <a:moveTo>
                    <a:pt x="0" y="91059"/>
                  </a:moveTo>
                  <a:lnTo>
                    <a:pt x="9092" y="55614"/>
                  </a:lnTo>
                  <a:lnTo>
                    <a:pt x="33877" y="26670"/>
                  </a:lnTo>
                  <a:lnTo>
                    <a:pt x="70615" y="7155"/>
                  </a:lnTo>
                  <a:lnTo>
                    <a:pt x="115569" y="0"/>
                  </a:lnTo>
                  <a:lnTo>
                    <a:pt x="160577" y="7155"/>
                  </a:lnTo>
                  <a:lnTo>
                    <a:pt x="197310" y="26670"/>
                  </a:lnTo>
                  <a:lnTo>
                    <a:pt x="222065" y="55614"/>
                  </a:lnTo>
                  <a:lnTo>
                    <a:pt x="231140" y="91059"/>
                  </a:lnTo>
                  <a:lnTo>
                    <a:pt x="222065" y="126503"/>
                  </a:lnTo>
                  <a:lnTo>
                    <a:pt x="197310" y="155448"/>
                  </a:lnTo>
                  <a:lnTo>
                    <a:pt x="160577" y="174962"/>
                  </a:lnTo>
                  <a:lnTo>
                    <a:pt x="115569" y="182118"/>
                  </a:lnTo>
                  <a:lnTo>
                    <a:pt x="70615" y="174962"/>
                  </a:lnTo>
                  <a:lnTo>
                    <a:pt x="33877" y="155448"/>
                  </a:lnTo>
                  <a:lnTo>
                    <a:pt x="9092" y="126503"/>
                  </a:lnTo>
                  <a:lnTo>
                    <a:pt x="0" y="91059"/>
                  </a:lnTo>
                  <a:close/>
                </a:path>
              </a:pathLst>
            </a:custGeom>
            <a:ln w="254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256789" y="2805431"/>
            <a:ext cx="7747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2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78370" y="2011997"/>
            <a:ext cx="5295900" cy="946150"/>
            <a:chOff x="478370" y="2011997"/>
            <a:chExt cx="5295900" cy="946150"/>
          </a:xfrm>
        </p:grpSpPr>
        <p:sp>
          <p:nvSpPr>
            <p:cNvPr id="11" name="object 11"/>
            <p:cNvSpPr/>
            <p:nvPr/>
          </p:nvSpPr>
          <p:spPr>
            <a:xfrm>
              <a:off x="491070" y="2024697"/>
              <a:ext cx="2844165" cy="427990"/>
            </a:xfrm>
            <a:custGeom>
              <a:avLst/>
              <a:gdLst/>
              <a:ahLst/>
              <a:cxnLst/>
              <a:rect l="l" t="t" r="r" b="b"/>
              <a:pathLst>
                <a:path w="2844165" h="427989">
                  <a:moveTo>
                    <a:pt x="0" y="427672"/>
                  </a:moveTo>
                  <a:lnTo>
                    <a:pt x="2843784" y="427672"/>
                  </a:lnTo>
                  <a:lnTo>
                    <a:pt x="2843784" y="0"/>
                  </a:lnTo>
                  <a:lnTo>
                    <a:pt x="0" y="0"/>
                  </a:lnTo>
                  <a:lnTo>
                    <a:pt x="0" y="427672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29833" y="2762885"/>
              <a:ext cx="231140" cy="182245"/>
            </a:xfrm>
            <a:custGeom>
              <a:avLst/>
              <a:gdLst/>
              <a:ahLst/>
              <a:cxnLst/>
              <a:rect l="l" t="t" r="r" b="b"/>
              <a:pathLst>
                <a:path w="231139" h="182244">
                  <a:moveTo>
                    <a:pt x="0" y="91059"/>
                  </a:moveTo>
                  <a:lnTo>
                    <a:pt x="9092" y="55614"/>
                  </a:lnTo>
                  <a:lnTo>
                    <a:pt x="33877" y="26669"/>
                  </a:lnTo>
                  <a:lnTo>
                    <a:pt x="70615" y="7155"/>
                  </a:lnTo>
                  <a:lnTo>
                    <a:pt x="115569" y="0"/>
                  </a:lnTo>
                  <a:lnTo>
                    <a:pt x="160577" y="7155"/>
                  </a:lnTo>
                  <a:lnTo>
                    <a:pt x="197310" y="26670"/>
                  </a:lnTo>
                  <a:lnTo>
                    <a:pt x="222065" y="55614"/>
                  </a:lnTo>
                  <a:lnTo>
                    <a:pt x="231139" y="91059"/>
                  </a:lnTo>
                  <a:lnTo>
                    <a:pt x="222065" y="126503"/>
                  </a:lnTo>
                  <a:lnTo>
                    <a:pt x="197310" y="155448"/>
                  </a:lnTo>
                  <a:lnTo>
                    <a:pt x="160577" y="174962"/>
                  </a:lnTo>
                  <a:lnTo>
                    <a:pt x="115569" y="182117"/>
                  </a:lnTo>
                  <a:lnTo>
                    <a:pt x="70615" y="174962"/>
                  </a:lnTo>
                  <a:lnTo>
                    <a:pt x="33877" y="155447"/>
                  </a:lnTo>
                  <a:lnTo>
                    <a:pt x="9092" y="126503"/>
                  </a:lnTo>
                  <a:lnTo>
                    <a:pt x="0" y="91059"/>
                  </a:lnTo>
                  <a:close/>
                </a:path>
              </a:pathLst>
            </a:custGeom>
            <a:ln w="25399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608446" y="2773121"/>
            <a:ext cx="7747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3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458464" y="1994753"/>
            <a:ext cx="3187700" cy="978535"/>
            <a:chOff x="3458464" y="1994725"/>
            <a:chExt cx="3187700" cy="978535"/>
          </a:xfrm>
        </p:grpSpPr>
        <p:sp>
          <p:nvSpPr>
            <p:cNvPr id="15" name="object 15"/>
            <p:cNvSpPr/>
            <p:nvPr/>
          </p:nvSpPr>
          <p:spPr>
            <a:xfrm>
              <a:off x="3471164" y="2007425"/>
              <a:ext cx="2649855" cy="445134"/>
            </a:xfrm>
            <a:custGeom>
              <a:avLst/>
              <a:gdLst/>
              <a:ahLst/>
              <a:cxnLst/>
              <a:rect l="l" t="t" r="r" b="b"/>
              <a:pathLst>
                <a:path w="2649854" h="445135">
                  <a:moveTo>
                    <a:pt x="0" y="444944"/>
                  </a:moveTo>
                  <a:lnTo>
                    <a:pt x="2649855" y="444944"/>
                  </a:lnTo>
                  <a:lnTo>
                    <a:pt x="2649855" y="0"/>
                  </a:lnTo>
                  <a:lnTo>
                    <a:pt x="0" y="0"/>
                  </a:lnTo>
                  <a:lnTo>
                    <a:pt x="0" y="444944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401816" y="2778252"/>
              <a:ext cx="231140" cy="182245"/>
            </a:xfrm>
            <a:custGeom>
              <a:avLst/>
              <a:gdLst/>
              <a:ahLst/>
              <a:cxnLst/>
              <a:rect l="l" t="t" r="r" b="b"/>
              <a:pathLst>
                <a:path w="231140" h="182244">
                  <a:moveTo>
                    <a:pt x="0" y="91059"/>
                  </a:moveTo>
                  <a:lnTo>
                    <a:pt x="9074" y="55614"/>
                  </a:lnTo>
                  <a:lnTo>
                    <a:pt x="33829" y="26670"/>
                  </a:lnTo>
                  <a:lnTo>
                    <a:pt x="70562" y="7155"/>
                  </a:lnTo>
                  <a:lnTo>
                    <a:pt x="115569" y="0"/>
                  </a:lnTo>
                  <a:lnTo>
                    <a:pt x="160524" y="7155"/>
                  </a:lnTo>
                  <a:lnTo>
                    <a:pt x="197262" y="26670"/>
                  </a:lnTo>
                  <a:lnTo>
                    <a:pt x="222047" y="55614"/>
                  </a:lnTo>
                  <a:lnTo>
                    <a:pt x="231139" y="91059"/>
                  </a:lnTo>
                  <a:lnTo>
                    <a:pt x="222047" y="126503"/>
                  </a:lnTo>
                  <a:lnTo>
                    <a:pt x="197262" y="155448"/>
                  </a:lnTo>
                  <a:lnTo>
                    <a:pt x="160524" y="174962"/>
                  </a:lnTo>
                  <a:lnTo>
                    <a:pt x="115569" y="182118"/>
                  </a:lnTo>
                  <a:lnTo>
                    <a:pt x="70562" y="174962"/>
                  </a:lnTo>
                  <a:lnTo>
                    <a:pt x="33829" y="155448"/>
                  </a:lnTo>
                  <a:lnTo>
                    <a:pt x="9074" y="126503"/>
                  </a:lnTo>
                  <a:lnTo>
                    <a:pt x="0" y="91059"/>
                  </a:lnTo>
                  <a:close/>
                </a:path>
              </a:pathLst>
            </a:custGeom>
            <a:ln w="254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6480429" y="2788667"/>
            <a:ext cx="7747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4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13036" y="4720110"/>
            <a:ext cx="231775" cy="182245"/>
          </a:xfrm>
          <a:custGeom>
            <a:avLst/>
            <a:gdLst/>
            <a:ahLst/>
            <a:cxnLst/>
            <a:rect l="l" t="t" r="r" b="b"/>
            <a:pathLst>
              <a:path w="231775" h="182245">
                <a:moveTo>
                  <a:pt x="0" y="91059"/>
                </a:moveTo>
                <a:lnTo>
                  <a:pt x="9082" y="55614"/>
                </a:lnTo>
                <a:lnTo>
                  <a:pt x="33852" y="26670"/>
                </a:lnTo>
                <a:lnTo>
                  <a:pt x="70590" y="7155"/>
                </a:lnTo>
                <a:lnTo>
                  <a:pt x="115577" y="0"/>
                </a:lnTo>
                <a:lnTo>
                  <a:pt x="160571" y="7155"/>
                </a:lnTo>
                <a:lnTo>
                  <a:pt x="197310" y="26670"/>
                </a:lnTo>
                <a:lnTo>
                  <a:pt x="222078" y="55614"/>
                </a:lnTo>
                <a:lnTo>
                  <a:pt x="231160" y="91059"/>
                </a:lnTo>
                <a:lnTo>
                  <a:pt x="222078" y="126503"/>
                </a:lnTo>
                <a:lnTo>
                  <a:pt x="197310" y="155448"/>
                </a:lnTo>
                <a:lnTo>
                  <a:pt x="160571" y="174962"/>
                </a:lnTo>
                <a:lnTo>
                  <a:pt x="115577" y="182118"/>
                </a:lnTo>
                <a:lnTo>
                  <a:pt x="70590" y="174962"/>
                </a:lnTo>
                <a:lnTo>
                  <a:pt x="33852" y="155448"/>
                </a:lnTo>
                <a:lnTo>
                  <a:pt x="9082" y="126503"/>
                </a:lnTo>
                <a:lnTo>
                  <a:pt x="0" y="91059"/>
                </a:lnTo>
                <a:close/>
              </a:path>
            </a:pathLst>
          </a:custGeom>
          <a:ln w="254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90602" y="4730905"/>
            <a:ext cx="7747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6438" y="5067441"/>
            <a:ext cx="853059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317500" indent="-2286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241300" algn="l"/>
              </a:tabLst>
            </a:pPr>
            <a:r>
              <a:rPr sz="1200" spc="-35" dirty="0">
                <a:latin typeface="Times New Roman"/>
                <a:cs typeface="Times New Roman"/>
              </a:rPr>
              <a:t>Код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региона, </a:t>
            </a:r>
            <a:r>
              <a:rPr sz="1200" spc="-35" dirty="0">
                <a:latin typeface="Times New Roman"/>
                <a:cs typeface="Times New Roman"/>
              </a:rPr>
              <a:t>код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5" dirty="0">
                <a:latin typeface="Times New Roman"/>
                <a:cs typeface="Times New Roman"/>
              </a:rPr>
              <a:t>МСУ,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-35" dirty="0">
                <a:latin typeface="Times New Roman"/>
                <a:cs typeface="Times New Roman"/>
              </a:rPr>
              <a:t>код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ППЭ, </a:t>
            </a:r>
            <a:r>
              <a:rPr sz="1200" spc="-25" dirty="0">
                <a:latin typeface="Times New Roman"/>
                <a:cs typeface="Times New Roman"/>
              </a:rPr>
              <a:t>код,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наименование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предмета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 </a:t>
            </a:r>
            <a:r>
              <a:rPr sz="1200" spc="-10" dirty="0">
                <a:latin typeface="Times New Roman"/>
                <a:cs typeface="Times New Roman"/>
              </a:rPr>
              <a:t>дата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экзамена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заполняются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автоматически,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организатором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заполняется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номер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аудитории.</a:t>
            </a:r>
            <a:endParaRPr sz="1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1300" algn="l"/>
              </a:tabLst>
            </a:pPr>
            <a:r>
              <a:rPr sz="1200" dirty="0">
                <a:latin typeface="Times New Roman"/>
                <a:cs typeface="Times New Roman"/>
              </a:rPr>
              <a:t>Вносятся</a:t>
            </a:r>
            <a:r>
              <a:rPr sz="1200" spc="-5" dirty="0">
                <a:latin typeface="Times New Roman"/>
                <a:cs typeface="Times New Roman"/>
              </a:rPr>
              <a:t> данные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участника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экзамена</a:t>
            </a:r>
            <a:r>
              <a:rPr sz="1200" dirty="0">
                <a:latin typeface="Times New Roman"/>
                <a:cs typeface="Times New Roman"/>
              </a:rPr>
              <a:t> из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формы</a:t>
            </a:r>
            <a:r>
              <a:rPr sz="1200" dirty="0">
                <a:latin typeface="Times New Roman"/>
                <a:cs typeface="Times New Roman"/>
              </a:rPr>
              <a:t> ППЭ-05-02.</a:t>
            </a:r>
            <a:endParaRPr sz="1200">
              <a:latin typeface="Times New Roman"/>
              <a:cs typeface="Times New Roman"/>
            </a:endParaRPr>
          </a:p>
          <a:p>
            <a:pPr marL="241300" marR="5080" indent="-228600">
              <a:lnSpc>
                <a:spcPct val="100000"/>
              </a:lnSpc>
              <a:buAutoNum type="arabicPeriod"/>
              <a:tabLst>
                <a:tab pos="241300" algn="l"/>
              </a:tabLst>
            </a:pPr>
            <a:r>
              <a:rPr sz="1200" dirty="0">
                <a:latin typeface="Times New Roman"/>
                <a:cs typeface="Times New Roman"/>
              </a:rPr>
              <a:t>Вносятся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только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те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данные,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которые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необходимо</a:t>
            </a:r>
            <a:r>
              <a:rPr sz="1200" spc="-10" dirty="0">
                <a:latin typeface="Times New Roman"/>
                <a:cs typeface="Times New Roman"/>
              </a:rPr>
              <a:t> откорректировать.</a:t>
            </a:r>
            <a:r>
              <a:rPr sz="1200" spc="-5" dirty="0">
                <a:latin typeface="Times New Roman"/>
                <a:cs typeface="Times New Roman"/>
              </a:rPr>
              <a:t> Например,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если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выявлено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неправильное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написание</a:t>
            </a:r>
            <a:r>
              <a:rPr sz="1200" spc="28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только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имени</a:t>
            </a:r>
            <a:r>
              <a:rPr sz="1200" spc="28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участника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экзамена,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то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в позиции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2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указываются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все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данные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из</a:t>
            </a:r>
            <a:r>
              <a:rPr sz="1200" spc="-5" dirty="0">
                <a:latin typeface="Times New Roman"/>
                <a:cs typeface="Times New Roman"/>
              </a:rPr>
              <a:t> формы</a:t>
            </a:r>
            <a:r>
              <a:rPr sz="1200" dirty="0">
                <a:latin typeface="Times New Roman"/>
                <a:cs typeface="Times New Roman"/>
              </a:rPr>
              <a:t> ППЭ-05-02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(ФИО,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серия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номер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документа,</a:t>
            </a:r>
            <a:endParaRPr sz="1200">
              <a:latin typeface="Times New Roman"/>
              <a:cs typeface="Times New Roman"/>
            </a:endParaRPr>
          </a:p>
          <a:p>
            <a:pPr marL="241300">
              <a:lnSpc>
                <a:spcPct val="100000"/>
              </a:lnSpc>
            </a:pPr>
            <a:r>
              <a:rPr sz="1200" spc="-15" dirty="0">
                <a:latin typeface="Times New Roman"/>
                <a:cs typeface="Times New Roman"/>
              </a:rPr>
              <a:t>удостоверяющего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личность),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а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в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позиции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3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отражается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только</a:t>
            </a:r>
            <a:r>
              <a:rPr sz="1200" spc="-5" dirty="0">
                <a:latin typeface="Times New Roman"/>
                <a:cs typeface="Times New Roman"/>
              </a:rPr>
              <a:t> правильное написание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имени,</a:t>
            </a:r>
            <a:r>
              <a:rPr sz="1200" dirty="0">
                <a:latin typeface="Times New Roman"/>
                <a:cs typeface="Times New Roman"/>
              </a:rPr>
              <a:t> остальные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данные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(фамилия,</a:t>
            </a:r>
            <a:endParaRPr sz="1200">
              <a:latin typeface="Times New Roman"/>
              <a:cs typeface="Times New Roman"/>
            </a:endParaRPr>
          </a:p>
          <a:p>
            <a:pPr marL="241300">
              <a:lnSpc>
                <a:spcPct val="100000"/>
              </a:lnSpc>
            </a:pPr>
            <a:r>
              <a:rPr sz="1200" spc="-5" dirty="0">
                <a:latin typeface="Times New Roman"/>
                <a:cs typeface="Times New Roman"/>
              </a:rPr>
              <a:t>отчество, </a:t>
            </a:r>
            <a:r>
              <a:rPr sz="1200" dirty="0">
                <a:latin typeface="Times New Roman"/>
                <a:cs typeface="Times New Roman"/>
              </a:rPr>
              <a:t>серия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</a:t>
            </a:r>
            <a:r>
              <a:rPr sz="1200" spc="-10" dirty="0">
                <a:latin typeface="Times New Roman"/>
                <a:cs typeface="Times New Roman"/>
              </a:rPr>
              <a:t> номер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паспорта) </a:t>
            </a:r>
            <a:r>
              <a:rPr sz="1200" dirty="0">
                <a:latin typeface="Times New Roman"/>
                <a:cs typeface="Times New Roman"/>
              </a:rPr>
              <a:t>остаются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не</a:t>
            </a:r>
            <a:r>
              <a:rPr sz="1200" spc="-5" dirty="0">
                <a:latin typeface="Times New Roman"/>
                <a:cs typeface="Times New Roman"/>
              </a:rPr>
              <a:t> заполненными.</a:t>
            </a:r>
            <a:endParaRPr sz="1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AutoNum type="arabicPeriod" startAt="4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Ставится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подпись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участника.</a:t>
            </a:r>
            <a:endParaRPr sz="1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AutoNum type="arabicPeriod" startAt="4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Ставится </a:t>
            </a:r>
            <a:r>
              <a:rPr sz="1200" spc="-10" dirty="0">
                <a:latin typeface="Times New Roman"/>
                <a:cs typeface="Times New Roman"/>
              </a:rPr>
              <a:t>подпись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 </a:t>
            </a:r>
            <a:r>
              <a:rPr sz="1200" spc="-5" dirty="0">
                <a:latin typeface="Times New Roman"/>
                <a:cs typeface="Times New Roman"/>
              </a:rPr>
              <a:t>расшифровка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подписи ответственного</a:t>
            </a:r>
            <a:r>
              <a:rPr sz="1200" spc="-5" dirty="0">
                <a:latin typeface="Times New Roman"/>
                <a:cs typeface="Times New Roman"/>
              </a:rPr>
              <a:t> организатора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в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аудитории.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247265" y="1994715"/>
            <a:ext cx="4635500" cy="800735"/>
            <a:chOff x="2247264" y="1994687"/>
            <a:chExt cx="4635500" cy="800735"/>
          </a:xfrm>
        </p:grpSpPr>
        <p:sp>
          <p:nvSpPr>
            <p:cNvPr id="22" name="object 22"/>
            <p:cNvSpPr/>
            <p:nvPr/>
          </p:nvSpPr>
          <p:spPr>
            <a:xfrm>
              <a:off x="2247265" y="2456560"/>
              <a:ext cx="3449954" cy="339090"/>
            </a:xfrm>
            <a:custGeom>
              <a:avLst/>
              <a:gdLst/>
              <a:ahLst/>
              <a:cxnLst/>
              <a:rect l="l" t="t" r="r" b="b"/>
              <a:pathLst>
                <a:path w="3449954" h="339089">
                  <a:moveTo>
                    <a:pt x="103378" y="89535"/>
                  </a:moveTo>
                  <a:lnTo>
                    <a:pt x="101600" y="86487"/>
                  </a:lnTo>
                  <a:lnTo>
                    <a:pt x="60172" y="12446"/>
                  </a:lnTo>
                  <a:lnTo>
                    <a:pt x="53213" y="0"/>
                  </a:lnTo>
                  <a:lnTo>
                    <a:pt x="1778" y="84709"/>
                  </a:lnTo>
                  <a:lnTo>
                    <a:pt x="0" y="87757"/>
                  </a:lnTo>
                  <a:lnTo>
                    <a:pt x="889" y="91567"/>
                  </a:lnTo>
                  <a:lnTo>
                    <a:pt x="3937" y="93472"/>
                  </a:lnTo>
                  <a:lnTo>
                    <a:pt x="6858" y="95250"/>
                  </a:lnTo>
                  <a:lnTo>
                    <a:pt x="10795" y="94234"/>
                  </a:lnTo>
                  <a:lnTo>
                    <a:pt x="46189" y="35991"/>
                  </a:lnTo>
                  <a:lnTo>
                    <a:pt x="40894" y="338455"/>
                  </a:lnTo>
                  <a:lnTo>
                    <a:pt x="53594" y="338709"/>
                  </a:lnTo>
                  <a:lnTo>
                    <a:pt x="58889" y="36296"/>
                  </a:lnTo>
                  <a:lnTo>
                    <a:pt x="90957" y="93472"/>
                  </a:lnTo>
                  <a:lnTo>
                    <a:pt x="92202" y="95758"/>
                  </a:lnTo>
                  <a:lnTo>
                    <a:pt x="96139" y="96774"/>
                  </a:lnTo>
                  <a:lnTo>
                    <a:pt x="99187" y="95123"/>
                  </a:lnTo>
                  <a:lnTo>
                    <a:pt x="102235" y="93345"/>
                  </a:lnTo>
                  <a:lnTo>
                    <a:pt x="103378" y="89535"/>
                  </a:lnTo>
                  <a:close/>
                </a:path>
                <a:path w="3449954" h="339089">
                  <a:moveTo>
                    <a:pt x="3449701" y="88646"/>
                  </a:moveTo>
                  <a:lnTo>
                    <a:pt x="3447973" y="85471"/>
                  </a:lnTo>
                  <a:lnTo>
                    <a:pt x="3405467" y="12573"/>
                  </a:lnTo>
                  <a:lnTo>
                    <a:pt x="3398139" y="0"/>
                  </a:lnTo>
                  <a:lnTo>
                    <a:pt x="3346323" y="88519"/>
                  </a:lnTo>
                  <a:lnTo>
                    <a:pt x="3347339" y="92456"/>
                  </a:lnTo>
                  <a:lnTo>
                    <a:pt x="3353435" y="96012"/>
                  </a:lnTo>
                  <a:lnTo>
                    <a:pt x="3357372" y="94996"/>
                  </a:lnTo>
                  <a:lnTo>
                    <a:pt x="3391751" y="36055"/>
                  </a:lnTo>
                  <a:lnTo>
                    <a:pt x="3391408" y="306324"/>
                  </a:lnTo>
                  <a:lnTo>
                    <a:pt x="3404108" y="306324"/>
                  </a:lnTo>
                  <a:lnTo>
                    <a:pt x="3404451" y="36042"/>
                  </a:lnTo>
                  <a:lnTo>
                    <a:pt x="3404476" y="15748"/>
                  </a:lnTo>
                  <a:lnTo>
                    <a:pt x="3404463" y="36055"/>
                  </a:lnTo>
                  <a:lnTo>
                    <a:pt x="3438779" y="95123"/>
                  </a:lnTo>
                  <a:lnTo>
                    <a:pt x="3442716" y="96139"/>
                  </a:lnTo>
                  <a:lnTo>
                    <a:pt x="3445637" y="94361"/>
                  </a:lnTo>
                  <a:lnTo>
                    <a:pt x="3448685" y="92583"/>
                  </a:lnTo>
                  <a:lnTo>
                    <a:pt x="3449701" y="8864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175755" y="2007387"/>
              <a:ext cx="694690" cy="449580"/>
            </a:xfrm>
            <a:custGeom>
              <a:avLst/>
              <a:gdLst/>
              <a:ahLst/>
              <a:cxnLst/>
              <a:rect l="l" t="t" r="r" b="b"/>
              <a:pathLst>
                <a:path w="694690" h="449580">
                  <a:moveTo>
                    <a:pt x="0" y="449173"/>
                  </a:moveTo>
                  <a:lnTo>
                    <a:pt x="694156" y="449173"/>
                  </a:lnTo>
                  <a:lnTo>
                    <a:pt x="694156" y="0"/>
                  </a:lnTo>
                  <a:lnTo>
                    <a:pt x="0" y="0"/>
                  </a:lnTo>
                  <a:lnTo>
                    <a:pt x="0" y="449173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471030" y="2456560"/>
              <a:ext cx="103505" cy="339090"/>
            </a:xfrm>
            <a:custGeom>
              <a:avLst/>
              <a:gdLst/>
              <a:ahLst/>
              <a:cxnLst/>
              <a:rect l="l" t="t" r="r" b="b"/>
              <a:pathLst>
                <a:path w="103504" h="339089">
                  <a:moveTo>
                    <a:pt x="51752" y="25218"/>
                  </a:moveTo>
                  <a:lnTo>
                    <a:pt x="45466" y="35995"/>
                  </a:lnTo>
                  <a:lnTo>
                    <a:pt x="45466" y="338581"/>
                  </a:lnTo>
                  <a:lnTo>
                    <a:pt x="58166" y="338581"/>
                  </a:lnTo>
                  <a:lnTo>
                    <a:pt x="58166" y="36213"/>
                  </a:lnTo>
                  <a:lnTo>
                    <a:pt x="51752" y="25218"/>
                  </a:lnTo>
                  <a:close/>
                </a:path>
                <a:path w="103504" h="339089">
                  <a:moveTo>
                    <a:pt x="51816" y="0"/>
                  </a:moveTo>
                  <a:lnTo>
                    <a:pt x="0" y="88646"/>
                  </a:lnTo>
                  <a:lnTo>
                    <a:pt x="1143" y="92455"/>
                  </a:lnTo>
                  <a:lnTo>
                    <a:pt x="4064" y="94234"/>
                  </a:lnTo>
                  <a:lnTo>
                    <a:pt x="7112" y="96012"/>
                  </a:lnTo>
                  <a:lnTo>
                    <a:pt x="11049" y="94996"/>
                  </a:lnTo>
                  <a:lnTo>
                    <a:pt x="45466" y="35995"/>
                  </a:lnTo>
                  <a:lnTo>
                    <a:pt x="45466" y="12573"/>
                  </a:lnTo>
                  <a:lnTo>
                    <a:pt x="59147" y="12573"/>
                  </a:lnTo>
                  <a:lnTo>
                    <a:pt x="51816" y="0"/>
                  </a:lnTo>
                  <a:close/>
                </a:path>
                <a:path w="103504" h="339089">
                  <a:moveTo>
                    <a:pt x="59147" y="12573"/>
                  </a:moveTo>
                  <a:lnTo>
                    <a:pt x="58166" y="12573"/>
                  </a:lnTo>
                  <a:lnTo>
                    <a:pt x="58166" y="36213"/>
                  </a:lnTo>
                  <a:lnTo>
                    <a:pt x="92455" y="94996"/>
                  </a:lnTo>
                  <a:lnTo>
                    <a:pt x="96393" y="96012"/>
                  </a:lnTo>
                  <a:lnTo>
                    <a:pt x="102489" y="92455"/>
                  </a:lnTo>
                  <a:lnTo>
                    <a:pt x="103504" y="88646"/>
                  </a:lnTo>
                  <a:lnTo>
                    <a:pt x="59147" y="12573"/>
                  </a:lnTo>
                  <a:close/>
                </a:path>
                <a:path w="103504" h="339089">
                  <a:moveTo>
                    <a:pt x="58166" y="15748"/>
                  </a:moveTo>
                  <a:lnTo>
                    <a:pt x="57276" y="15748"/>
                  </a:lnTo>
                  <a:lnTo>
                    <a:pt x="51752" y="25218"/>
                  </a:lnTo>
                  <a:lnTo>
                    <a:pt x="58166" y="36213"/>
                  </a:lnTo>
                  <a:lnTo>
                    <a:pt x="58166" y="15748"/>
                  </a:lnTo>
                  <a:close/>
                </a:path>
                <a:path w="103504" h="339089">
                  <a:moveTo>
                    <a:pt x="58166" y="12573"/>
                  </a:moveTo>
                  <a:lnTo>
                    <a:pt x="45466" y="12573"/>
                  </a:lnTo>
                  <a:lnTo>
                    <a:pt x="45466" y="35995"/>
                  </a:lnTo>
                  <a:lnTo>
                    <a:pt x="51752" y="25218"/>
                  </a:lnTo>
                  <a:lnTo>
                    <a:pt x="46227" y="15748"/>
                  </a:lnTo>
                  <a:lnTo>
                    <a:pt x="58166" y="15748"/>
                  </a:lnTo>
                  <a:lnTo>
                    <a:pt x="58166" y="12573"/>
                  </a:lnTo>
                  <a:close/>
                </a:path>
                <a:path w="103504" h="339089">
                  <a:moveTo>
                    <a:pt x="57276" y="15748"/>
                  </a:moveTo>
                  <a:lnTo>
                    <a:pt x="46227" y="15748"/>
                  </a:lnTo>
                  <a:lnTo>
                    <a:pt x="51752" y="25218"/>
                  </a:lnTo>
                  <a:lnTo>
                    <a:pt x="57276" y="1574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1" y="913257"/>
            <a:ext cx="5713730" cy="493084"/>
          </a:xfrm>
          <a:prstGeom prst="rect">
            <a:avLst/>
          </a:prstGeom>
          <a:solidFill>
            <a:srgbClr val="FFFFFF"/>
          </a:solidFill>
          <a:ln w="28575">
            <a:solidFill>
              <a:srgbClr val="E36C09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85"/>
              </a:spcBef>
            </a:pPr>
            <a:r>
              <a:rPr sz="1400" spc="-40" dirty="0">
                <a:cs typeface="Microsoft Sans Serif"/>
              </a:rPr>
              <a:t>РУКОВОДИТЕЛЬ</a:t>
            </a:r>
            <a:r>
              <a:rPr sz="1400" spc="-2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ППЭ,</a:t>
            </a:r>
            <a:endParaRPr sz="1400" dirty="0">
              <a:cs typeface="Microsoft Sans Serif"/>
            </a:endParaRPr>
          </a:p>
          <a:p>
            <a:pPr marL="91440">
              <a:lnSpc>
                <a:spcPct val="100000"/>
              </a:lnSpc>
              <a:spcBef>
                <a:spcPts val="335"/>
              </a:spcBef>
            </a:pPr>
            <a:r>
              <a:rPr sz="1400" spc="-40" dirty="0">
                <a:cs typeface="Microsoft Sans Serif"/>
              </a:rPr>
              <a:t>РУКОВОДИТЕЛЬ</a:t>
            </a:r>
            <a:r>
              <a:rPr sz="1400" spc="-1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образовательной</a:t>
            </a:r>
            <a:r>
              <a:rPr sz="1400" spc="-5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организации</a:t>
            </a:r>
            <a:endParaRPr sz="1400" dirty="0"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83705" y="913312"/>
            <a:ext cx="2068830" cy="399468"/>
          </a:xfrm>
          <a:prstGeom prst="rect">
            <a:avLst/>
          </a:prstGeom>
          <a:solidFill>
            <a:srgbClr val="E36C09"/>
          </a:solidFill>
          <a:ln w="19050">
            <a:solidFill>
              <a:srgbClr val="FFFFFF"/>
            </a:solidFill>
          </a:ln>
        </p:spPr>
        <p:txBody>
          <a:bodyPr vert="horz" wrap="square" lIns="0" tIns="15176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195"/>
              </a:spcBef>
            </a:pPr>
            <a:r>
              <a:rPr sz="1600" spc="-5" dirty="0">
                <a:cs typeface="Microsoft Sans Serif"/>
              </a:rPr>
              <a:t>Не</a:t>
            </a:r>
            <a:r>
              <a:rPr sz="1600" spc="-30" dirty="0">
                <a:cs typeface="Microsoft Sans Serif"/>
              </a:rPr>
              <a:t> </a:t>
            </a:r>
            <a:r>
              <a:rPr sz="1600" spc="-20" dirty="0" err="1">
                <a:cs typeface="Microsoft Sans Serif"/>
              </a:rPr>
              <a:t>позднее</a:t>
            </a:r>
            <a:r>
              <a:rPr sz="1600" spc="-40" dirty="0">
                <a:cs typeface="Microsoft Sans Serif"/>
              </a:rPr>
              <a:t> </a:t>
            </a:r>
            <a:r>
              <a:rPr sz="1600" spc="-5" dirty="0" smtClean="0">
                <a:cs typeface="Microsoft Sans Serif"/>
              </a:rPr>
              <a:t>7.</a:t>
            </a:r>
            <a:r>
              <a:rPr lang="ru-RU" sz="1600" spc="-5" dirty="0" smtClean="0">
                <a:cs typeface="Microsoft Sans Serif"/>
              </a:rPr>
              <a:t>0</a:t>
            </a:r>
            <a:r>
              <a:rPr sz="1600" spc="-5" dirty="0" smtClean="0">
                <a:cs typeface="Microsoft Sans Serif"/>
              </a:rPr>
              <a:t>0</a:t>
            </a:r>
            <a:endParaRPr sz="1600" dirty="0">
              <a:cs typeface="Microsoft Sans Serif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232436" y="971628"/>
            <a:ext cx="473075" cy="410845"/>
            <a:chOff x="6232397" y="971550"/>
            <a:chExt cx="473075" cy="410845"/>
          </a:xfrm>
        </p:grpSpPr>
        <p:sp>
          <p:nvSpPr>
            <p:cNvPr id="5" name="object 5"/>
            <p:cNvSpPr/>
            <p:nvPr/>
          </p:nvSpPr>
          <p:spPr>
            <a:xfrm>
              <a:off x="6245097" y="984250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4">
                  <a:moveTo>
                    <a:pt x="255015" y="0"/>
                  </a:moveTo>
                  <a:lnTo>
                    <a:pt x="255015" y="96265"/>
                  </a:lnTo>
                  <a:lnTo>
                    <a:pt x="0" y="96265"/>
                  </a:lnTo>
                  <a:lnTo>
                    <a:pt x="0" y="288925"/>
                  </a:lnTo>
                  <a:lnTo>
                    <a:pt x="255015" y="288925"/>
                  </a:lnTo>
                  <a:lnTo>
                    <a:pt x="255015" y="385190"/>
                  </a:lnTo>
                  <a:lnTo>
                    <a:pt x="447675" y="192532"/>
                  </a:lnTo>
                  <a:lnTo>
                    <a:pt x="255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45097" y="984250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4">
                  <a:moveTo>
                    <a:pt x="0" y="96265"/>
                  </a:moveTo>
                  <a:lnTo>
                    <a:pt x="255015" y="96265"/>
                  </a:lnTo>
                  <a:lnTo>
                    <a:pt x="255015" y="0"/>
                  </a:lnTo>
                  <a:lnTo>
                    <a:pt x="447675" y="192532"/>
                  </a:lnTo>
                  <a:lnTo>
                    <a:pt x="255015" y="385190"/>
                  </a:lnTo>
                  <a:lnTo>
                    <a:pt x="255015" y="288925"/>
                  </a:lnTo>
                  <a:lnTo>
                    <a:pt x="0" y="288925"/>
                  </a:lnTo>
                  <a:lnTo>
                    <a:pt x="0" y="96265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42951" y="1516384"/>
            <a:ext cx="5742305" cy="554355"/>
            <a:chOff x="442912" y="1516380"/>
            <a:chExt cx="5742305" cy="554355"/>
          </a:xfrm>
        </p:grpSpPr>
        <p:sp>
          <p:nvSpPr>
            <p:cNvPr id="8" name="object 8"/>
            <p:cNvSpPr/>
            <p:nvPr/>
          </p:nvSpPr>
          <p:spPr>
            <a:xfrm>
              <a:off x="457200" y="1530667"/>
              <a:ext cx="5713730" cy="525780"/>
            </a:xfrm>
            <a:custGeom>
              <a:avLst/>
              <a:gdLst/>
              <a:ahLst/>
              <a:cxnLst/>
              <a:rect l="l" t="t" r="r" b="b"/>
              <a:pathLst>
                <a:path w="5713730" h="525780">
                  <a:moveTo>
                    <a:pt x="5713476" y="0"/>
                  </a:moveTo>
                  <a:lnTo>
                    <a:pt x="0" y="0"/>
                  </a:lnTo>
                  <a:lnTo>
                    <a:pt x="0" y="525462"/>
                  </a:lnTo>
                  <a:lnTo>
                    <a:pt x="5713476" y="525462"/>
                  </a:lnTo>
                  <a:lnTo>
                    <a:pt x="57134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7200" y="1530667"/>
              <a:ext cx="5713730" cy="525780"/>
            </a:xfrm>
            <a:custGeom>
              <a:avLst/>
              <a:gdLst/>
              <a:ahLst/>
              <a:cxnLst/>
              <a:rect l="l" t="t" r="r" b="b"/>
              <a:pathLst>
                <a:path w="5713730" h="525780">
                  <a:moveTo>
                    <a:pt x="0" y="525462"/>
                  </a:moveTo>
                  <a:lnTo>
                    <a:pt x="5713476" y="525462"/>
                  </a:lnTo>
                  <a:lnTo>
                    <a:pt x="5713476" y="0"/>
                  </a:lnTo>
                  <a:lnTo>
                    <a:pt x="0" y="0"/>
                  </a:lnTo>
                  <a:lnTo>
                    <a:pt x="0" y="525462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48679" y="1668274"/>
            <a:ext cx="262572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spc="-15" dirty="0">
                <a:cs typeface="Microsoft Sans Serif"/>
              </a:rPr>
              <a:t>ТЕХНИЧЕСКИЙ</a:t>
            </a:r>
            <a:r>
              <a:rPr sz="1400" spc="-2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СПЕЦИАЛИСТ</a:t>
            </a:r>
            <a:endParaRPr sz="1400" dirty="0"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83705" y="1530667"/>
            <a:ext cx="2068830" cy="367408"/>
          </a:xfrm>
          <a:prstGeom prst="rect">
            <a:avLst/>
          </a:prstGeom>
          <a:solidFill>
            <a:srgbClr val="E36C09"/>
          </a:solidFill>
          <a:ln w="19050">
            <a:solidFill>
              <a:srgbClr val="FFFFFF"/>
            </a:solidFill>
          </a:ln>
        </p:spPr>
        <p:txBody>
          <a:bodyPr vert="horz" wrap="square" lIns="0" tIns="15049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185"/>
              </a:spcBef>
            </a:pPr>
            <a:r>
              <a:rPr sz="1400" spc="-5" dirty="0">
                <a:latin typeface="Microsoft Sans Serif"/>
                <a:cs typeface="Microsoft Sans Serif"/>
              </a:rPr>
              <a:t>Не</a:t>
            </a:r>
            <a:r>
              <a:rPr sz="1400" spc="-3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позднее</a:t>
            </a:r>
            <a:r>
              <a:rPr sz="1400" spc="-3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8.00</a:t>
            </a:r>
          </a:p>
        </p:txBody>
      </p:sp>
      <p:grpSp>
        <p:nvGrpSpPr>
          <p:cNvPr id="12" name="object 12"/>
          <p:cNvGrpSpPr/>
          <p:nvPr/>
        </p:nvGrpSpPr>
        <p:grpSpPr>
          <a:xfrm>
            <a:off x="6232436" y="1588011"/>
            <a:ext cx="473075" cy="410845"/>
            <a:chOff x="6232397" y="1588008"/>
            <a:chExt cx="473075" cy="410845"/>
          </a:xfrm>
        </p:grpSpPr>
        <p:sp>
          <p:nvSpPr>
            <p:cNvPr id="13" name="object 13"/>
            <p:cNvSpPr/>
            <p:nvPr/>
          </p:nvSpPr>
          <p:spPr>
            <a:xfrm>
              <a:off x="6245097" y="1600708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4">
                  <a:moveTo>
                    <a:pt x="255015" y="0"/>
                  </a:moveTo>
                  <a:lnTo>
                    <a:pt x="255015" y="96392"/>
                  </a:lnTo>
                  <a:lnTo>
                    <a:pt x="0" y="96392"/>
                  </a:lnTo>
                  <a:lnTo>
                    <a:pt x="0" y="288925"/>
                  </a:lnTo>
                  <a:lnTo>
                    <a:pt x="255015" y="288925"/>
                  </a:lnTo>
                  <a:lnTo>
                    <a:pt x="255015" y="385317"/>
                  </a:lnTo>
                  <a:lnTo>
                    <a:pt x="447675" y="192658"/>
                  </a:lnTo>
                  <a:lnTo>
                    <a:pt x="255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245097" y="1600708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4">
                  <a:moveTo>
                    <a:pt x="0" y="96392"/>
                  </a:moveTo>
                  <a:lnTo>
                    <a:pt x="255015" y="96392"/>
                  </a:lnTo>
                  <a:lnTo>
                    <a:pt x="255015" y="0"/>
                  </a:lnTo>
                  <a:lnTo>
                    <a:pt x="447675" y="192658"/>
                  </a:lnTo>
                  <a:lnTo>
                    <a:pt x="255015" y="385317"/>
                  </a:lnTo>
                  <a:lnTo>
                    <a:pt x="255015" y="288925"/>
                  </a:lnTo>
                  <a:lnTo>
                    <a:pt x="0" y="288925"/>
                  </a:lnTo>
                  <a:lnTo>
                    <a:pt x="0" y="96392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442951" y="2132217"/>
            <a:ext cx="5742305" cy="555625"/>
            <a:chOff x="442912" y="2132139"/>
            <a:chExt cx="5742305" cy="555625"/>
          </a:xfrm>
        </p:grpSpPr>
        <p:sp>
          <p:nvSpPr>
            <p:cNvPr id="16" name="object 16"/>
            <p:cNvSpPr/>
            <p:nvPr/>
          </p:nvSpPr>
          <p:spPr>
            <a:xfrm>
              <a:off x="457200" y="2146426"/>
              <a:ext cx="5713730" cy="527050"/>
            </a:xfrm>
            <a:custGeom>
              <a:avLst/>
              <a:gdLst/>
              <a:ahLst/>
              <a:cxnLst/>
              <a:rect l="l" t="t" r="r" b="b"/>
              <a:pathLst>
                <a:path w="5713730" h="527050">
                  <a:moveTo>
                    <a:pt x="5713476" y="0"/>
                  </a:moveTo>
                  <a:lnTo>
                    <a:pt x="0" y="0"/>
                  </a:lnTo>
                  <a:lnTo>
                    <a:pt x="0" y="527050"/>
                  </a:lnTo>
                  <a:lnTo>
                    <a:pt x="5713476" y="527050"/>
                  </a:lnTo>
                  <a:lnTo>
                    <a:pt x="57134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57200" y="2146426"/>
              <a:ext cx="5713730" cy="527050"/>
            </a:xfrm>
            <a:custGeom>
              <a:avLst/>
              <a:gdLst/>
              <a:ahLst/>
              <a:cxnLst/>
              <a:rect l="l" t="t" r="r" b="b"/>
              <a:pathLst>
                <a:path w="5713730" h="527050">
                  <a:moveTo>
                    <a:pt x="0" y="527050"/>
                  </a:moveTo>
                  <a:lnTo>
                    <a:pt x="5713476" y="527050"/>
                  </a:lnTo>
                  <a:lnTo>
                    <a:pt x="5713476" y="0"/>
                  </a:lnTo>
                  <a:lnTo>
                    <a:pt x="0" y="0"/>
                  </a:lnTo>
                  <a:lnTo>
                    <a:pt x="0" y="527050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35979" y="2284935"/>
            <a:ext cx="104330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5" dirty="0">
                <a:latin typeface="Microsoft Sans Serif"/>
                <a:cs typeface="Microsoft Sans Serif"/>
              </a:rPr>
              <a:t>ЧЛЕНЫ</a:t>
            </a:r>
            <a:r>
              <a:rPr sz="1400" spc="-80" dirty="0">
                <a:latin typeface="Microsoft Sans Serif"/>
                <a:cs typeface="Microsoft Sans Serif"/>
              </a:rPr>
              <a:t> </a:t>
            </a:r>
            <a:r>
              <a:rPr sz="1400" spc="-50" dirty="0">
                <a:latin typeface="Microsoft Sans Serif"/>
                <a:cs typeface="Microsoft Sans Serif"/>
              </a:rPr>
              <a:t>ГЭК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783705" y="2146504"/>
            <a:ext cx="2068830" cy="368691"/>
          </a:xfrm>
          <a:prstGeom prst="rect">
            <a:avLst/>
          </a:prstGeom>
          <a:solidFill>
            <a:srgbClr val="E36C09"/>
          </a:solidFill>
          <a:ln w="19050">
            <a:solidFill>
              <a:srgbClr val="FFFFFF"/>
            </a:solidFill>
          </a:ln>
        </p:spPr>
        <p:txBody>
          <a:bodyPr vert="horz" wrap="square" lIns="0" tIns="15176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195"/>
              </a:spcBef>
            </a:pPr>
            <a:r>
              <a:rPr sz="1400" spc="-5" dirty="0">
                <a:latin typeface="Microsoft Sans Serif"/>
                <a:cs typeface="Microsoft Sans Serif"/>
              </a:rPr>
              <a:t>Не</a:t>
            </a:r>
            <a:r>
              <a:rPr sz="1400" spc="-30" dirty="0"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latin typeface="Microsoft Sans Serif"/>
                <a:cs typeface="Microsoft Sans Serif"/>
              </a:rPr>
              <a:t>позднее</a:t>
            </a:r>
            <a:r>
              <a:rPr sz="1400" spc="-40" dirty="0">
                <a:latin typeface="Microsoft Sans Serif"/>
                <a:cs typeface="Microsoft Sans Serif"/>
              </a:rPr>
              <a:t> </a:t>
            </a:r>
            <a:r>
              <a:rPr sz="1400" spc="-5" dirty="0" smtClean="0">
                <a:latin typeface="Microsoft Sans Serif"/>
                <a:cs typeface="Microsoft Sans Serif"/>
              </a:rPr>
              <a:t>7.</a:t>
            </a:r>
            <a:r>
              <a:rPr lang="ru-RU" sz="1400" spc="-5" dirty="0" smtClean="0">
                <a:latin typeface="Microsoft Sans Serif"/>
                <a:cs typeface="Microsoft Sans Serif"/>
              </a:rPr>
              <a:t>0</a:t>
            </a:r>
            <a:r>
              <a:rPr sz="1400" spc="-5" dirty="0" smtClean="0">
                <a:latin typeface="Microsoft Sans Serif"/>
                <a:cs typeface="Microsoft Sans Serif"/>
              </a:rPr>
              <a:t>0</a:t>
            </a:r>
            <a:endParaRPr sz="1400" dirty="0">
              <a:latin typeface="Microsoft Sans Serif"/>
              <a:cs typeface="Microsoft Sans Serif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232436" y="2204670"/>
            <a:ext cx="473075" cy="410845"/>
            <a:chOff x="6232397" y="2204592"/>
            <a:chExt cx="473075" cy="410845"/>
          </a:xfrm>
        </p:grpSpPr>
        <p:sp>
          <p:nvSpPr>
            <p:cNvPr id="21" name="object 21"/>
            <p:cNvSpPr/>
            <p:nvPr/>
          </p:nvSpPr>
          <p:spPr>
            <a:xfrm>
              <a:off x="6245097" y="2217292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4">
                  <a:moveTo>
                    <a:pt x="255015" y="0"/>
                  </a:moveTo>
                  <a:lnTo>
                    <a:pt x="255015" y="96266"/>
                  </a:lnTo>
                  <a:lnTo>
                    <a:pt x="0" y="96266"/>
                  </a:lnTo>
                  <a:lnTo>
                    <a:pt x="0" y="288925"/>
                  </a:lnTo>
                  <a:lnTo>
                    <a:pt x="255015" y="288925"/>
                  </a:lnTo>
                  <a:lnTo>
                    <a:pt x="255015" y="385191"/>
                  </a:lnTo>
                  <a:lnTo>
                    <a:pt x="447675" y="192659"/>
                  </a:lnTo>
                  <a:lnTo>
                    <a:pt x="255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245097" y="2217292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4">
                  <a:moveTo>
                    <a:pt x="0" y="96266"/>
                  </a:moveTo>
                  <a:lnTo>
                    <a:pt x="255015" y="96266"/>
                  </a:lnTo>
                  <a:lnTo>
                    <a:pt x="255015" y="0"/>
                  </a:lnTo>
                  <a:lnTo>
                    <a:pt x="447675" y="192659"/>
                  </a:lnTo>
                  <a:lnTo>
                    <a:pt x="255015" y="385191"/>
                  </a:lnTo>
                  <a:lnTo>
                    <a:pt x="255015" y="288925"/>
                  </a:lnTo>
                  <a:lnTo>
                    <a:pt x="0" y="288925"/>
                  </a:lnTo>
                  <a:lnTo>
                    <a:pt x="0" y="96266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457201" y="2763850"/>
            <a:ext cx="5713730" cy="368691"/>
          </a:xfrm>
          <a:prstGeom prst="rect">
            <a:avLst/>
          </a:prstGeom>
          <a:solidFill>
            <a:srgbClr val="FFFFFF"/>
          </a:solidFill>
          <a:ln w="28575">
            <a:solidFill>
              <a:srgbClr val="E36C09"/>
            </a:solidFill>
          </a:ln>
        </p:spPr>
        <p:txBody>
          <a:bodyPr vert="horz" wrap="square" lIns="0" tIns="15176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195"/>
              </a:spcBef>
            </a:pPr>
            <a:r>
              <a:rPr sz="1400" spc="-30" dirty="0">
                <a:latin typeface="Microsoft Sans Serif"/>
                <a:cs typeface="Microsoft Sans Serif"/>
              </a:rPr>
              <a:t>ОРГАНИЗАТОРЫ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40" dirty="0">
                <a:latin typeface="Microsoft Sans Serif"/>
                <a:cs typeface="Microsoft Sans Serif"/>
              </a:rPr>
              <a:t>АУДИТОРИИ</a:t>
            </a:r>
            <a:r>
              <a:rPr sz="1400" dirty="0">
                <a:latin typeface="Microsoft Sans Serif"/>
                <a:cs typeface="Microsoft Sans Serif"/>
              </a:rPr>
              <a:t> ППЭ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783705" y="2763850"/>
            <a:ext cx="2068830" cy="368691"/>
          </a:xfrm>
          <a:prstGeom prst="rect">
            <a:avLst/>
          </a:prstGeom>
          <a:solidFill>
            <a:srgbClr val="E36C09"/>
          </a:solidFill>
          <a:ln w="19050">
            <a:solidFill>
              <a:srgbClr val="FFFFFF"/>
            </a:solidFill>
          </a:ln>
        </p:spPr>
        <p:txBody>
          <a:bodyPr vert="horz" wrap="square" lIns="0" tIns="15176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195"/>
              </a:spcBef>
            </a:pPr>
            <a:r>
              <a:rPr sz="1400" spc="-5" dirty="0">
                <a:latin typeface="Microsoft Sans Serif"/>
                <a:cs typeface="Microsoft Sans Serif"/>
              </a:rPr>
              <a:t>Не</a:t>
            </a:r>
            <a:r>
              <a:rPr sz="1400" spc="-3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позднее</a:t>
            </a:r>
            <a:r>
              <a:rPr sz="1400" spc="-4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8.00</a:t>
            </a:r>
            <a:endParaRPr sz="1400">
              <a:latin typeface="Microsoft Sans Serif"/>
              <a:cs typeface="Microsoft Sans Serif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232436" y="2822017"/>
            <a:ext cx="473075" cy="410845"/>
            <a:chOff x="6232397" y="2821939"/>
            <a:chExt cx="473075" cy="410845"/>
          </a:xfrm>
        </p:grpSpPr>
        <p:sp>
          <p:nvSpPr>
            <p:cNvPr id="26" name="object 26"/>
            <p:cNvSpPr/>
            <p:nvPr/>
          </p:nvSpPr>
          <p:spPr>
            <a:xfrm>
              <a:off x="6245097" y="2834639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4">
                  <a:moveTo>
                    <a:pt x="255015" y="0"/>
                  </a:moveTo>
                  <a:lnTo>
                    <a:pt x="255015" y="96265"/>
                  </a:lnTo>
                  <a:lnTo>
                    <a:pt x="0" y="96265"/>
                  </a:lnTo>
                  <a:lnTo>
                    <a:pt x="0" y="288925"/>
                  </a:lnTo>
                  <a:lnTo>
                    <a:pt x="255015" y="288925"/>
                  </a:lnTo>
                  <a:lnTo>
                    <a:pt x="255015" y="385190"/>
                  </a:lnTo>
                  <a:lnTo>
                    <a:pt x="447675" y="192659"/>
                  </a:lnTo>
                  <a:lnTo>
                    <a:pt x="255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245097" y="2834639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4">
                  <a:moveTo>
                    <a:pt x="0" y="96265"/>
                  </a:moveTo>
                  <a:lnTo>
                    <a:pt x="255015" y="96265"/>
                  </a:lnTo>
                  <a:lnTo>
                    <a:pt x="255015" y="0"/>
                  </a:lnTo>
                  <a:lnTo>
                    <a:pt x="447675" y="192659"/>
                  </a:lnTo>
                  <a:lnTo>
                    <a:pt x="255015" y="385190"/>
                  </a:lnTo>
                  <a:lnTo>
                    <a:pt x="255015" y="288925"/>
                  </a:lnTo>
                  <a:lnTo>
                    <a:pt x="0" y="288925"/>
                  </a:lnTo>
                  <a:lnTo>
                    <a:pt x="0" y="96265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457201" y="3381058"/>
            <a:ext cx="5713730" cy="368049"/>
          </a:xfrm>
          <a:prstGeom prst="rect">
            <a:avLst/>
          </a:prstGeom>
          <a:solidFill>
            <a:srgbClr val="FFFFFF"/>
          </a:solidFill>
          <a:ln w="28575">
            <a:solidFill>
              <a:srgbClr val="E36C09"/>
            </a:solidFill>
          </a:ln>
        </p:spPr>
        <p:txBody>
          <a:bodyPr vert="horz" wrap="square" lIns="0" tIns="15113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190"/>
              </a:spcBef>
            </a:pPr>
            <a:r>
              <a:rPr sz="1400" spc="-30" dirty="0">
                <a:latin typeface="Microsoft Sans Serif"/>
                <a:cs typeface="Microsoft Sans Serif"/>
              </a:rPr>
              <a:t>ОРГАНИЗАТОРЫ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ВНЕ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40" dirty="0">
                <a:latin typeface="Microsoft Sans Serif"/>
                <a:cs typeface="Microsoft Sans Serif"/>
              </a:rPr>
              <a:t>АУДИТОРИИ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ППЭ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783705" y="3381058"/>
            <a:ext cx="2068830" cy="368049"/>
          </a:xfrm>
          <a:prstGeom prst="rect">
            <a:avLst/>
          </a:prstGeom>
          <a:solidFill>
            <a:srgbClr val="E36C09"/>
          </a:solidFill>
          <a:ln w="19050">
            <a:solidFill>
              <a:srgbClr val="FFFFFF"/>
            </a:solidFill>
          </a:ln>
        </p:spPr>
        <p:txBody>
          <a:bodyPr vert="horz" wrap="square" lIns="0" tIns="151130" rIns="0" bIns="0" rtlCol="0">
            <a:spAutoFit/>
          </a:bodyPr>
          <a:lstStyle/>
          <a:p>
            <a:pPr marL="569595">
              <a:lnSpc>
                <a:spcPct val="100000"/>
              </a:lnSpc>
              <a:spcBef>
                <a:spcPts val="1190"/>
              </a:spcBef>
            </a:pPr>
            <a:r>
              <a:rPr sz="1400" dirty="0">
                <a:latin typeface="Microsoft Sans Serif"/>
                <a:cs typeface="Microsoft Sans Serif"/>
              </a:rPr>
              <a:t>С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dirty="0" smtClean="0">
                <a:latin typeface="Microsoft Sans Serif"/>
                <a:cs typeface="Microsoft Sans Serif"/>
              </a:rPr>
              <a:t>7.</a:t>
            </a:r>
            <a:r>
              <a:rPr lang="ru-RU" sz="1400" dirty="0" smtClean="0">
                <a:latin typeface="Microsoft Sans Serif"/>
                <a:cs typeface="Microsoft Sans Serif"/>
              </a:rPr>
              <a:t>35</a:t>
            </a:r>
            <a:r>
              <a:rPr sz="1400" dirty="0" smtClean="0">
                <a:latin typeface="Microsoft Sans Serif"/>
                <a:cs typeface="Microsoft Sans Serif"/>
              </a:rPr>
              <a:t>-8.00</a:t>
            </a:r>
            <a:endParaRPr sz="1400" dirty="0">
              <a:latin typeface="Microsoft Sans Serif"/>
              <a:cs typeface="Microsoft Sans Serif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232436" y="3438533"/>
            <a:ext cx="473075" cy="410845"/>
            <a:chOff x="6232397" y="3438525"/>
            <a:chExt cx="473075" cy="410845"/>
          </a:xfrm>
        </p:grpSpPr>
        <p:sp>
          <p:nvSpPr>
            <p:cNvPr id="31" name="object 31"/>
            <p:cNvSpPr/>
            <p:nvPr/>
          </p:nvSpPr>
          <p:spPr>
            <a:xfrm>
              <a:off x="6245097" y="3451225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5">
                  <a:moveTo>
                    <a:pt x="255015" y="0"/>
                  </a:moveTo>
                  <a:lnTo>
                    <a:pt x="255015" y="96265"/>
                  </a:lnTo>
                  <a:lnTo>
                    <a:pt x="0" y="96265"/>
                  </a:lnTo>
                  <a:lnTo>
                    <a:pt x="0" y="288925"/>
                  </a:lnTo>
                  <a:lnTo>
                    <a:pt x="255015" y="288925"/>
                  </a:lnTo>
                  <a:lnTo>
                    <a:pt x="255015" y="385191"/>
                  </a:lnTo>
                  <a:lnTo>
                    <a:pt x="447675" y="192531"/>
                  </a:lnTo>
                  <a:lnTo>
                    <a:pt x="255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245097" y="3451225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5">
                  <a:moveTo>
                    <a:pt x="0" y="96265"/>
                  </a:moveTo>
                  <a:lnTo>
                    <a:pt x="255015" y="96265"/>
                  </a:lnTo>
                  <a:lnTo>
                    <a:pt x="255015" y="0"/>
                  </a:lnTo>
                  <a:lnTo>
                    <a:pt x="447675" y="192531"/>
                  </a:lnTo>
                  <a:lnTo>
                    <a:pt x="255015" y="385191"/>
                  </a:lnTo>
                  <a:lnTo>
                    <a:pt x="255015" y="288925"/>
                  </a:lnTo>
                  <a:lnTo>
                    <a:pt x="0" y="288925"/>
                  </a:lnTo>
                  <a:lnTo>
                    <a:pt x="0" y="96265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457201" y="3996822"/>
            <a:ext cx="5713730" cy="368691"/>
          </a:xfrm>
          <a:prstGeom prst="rect">
            <a:avLst/>
          </a:prstGeom>
          <a:solidFill>
            <a:srgbClr val="FFFFFF"/>
          </a:solidFill>
          <a:ln w="28575">
            <a:solidFill>
              <a:srgbClr val="E36C09"/>
            </a:solidFill>
          </a:ln>
        </p:spPr>
        <p:txBody>
          <a:bodyPr vert="horz" wrap="square" lIns="0" tIns="15176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195"/>
              </a:spcBef>
            </a:pPr>
            <a:r>
              <a:rPr sz="1400" dirty="0">
                <a:latin typeface="Microsoft Sans Serif"/>
                <a:cs typeface="Microsoft Sans Serif"/>
              </a:rPr>
              <a:t>ОБЩЕСТВЕННЫЕ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45" dirty="0">
                <a:latin typeface="Microsoft Sans Serif"/>
                <a:cs typeface="Microsoft Sans Serif"/>
              </a:rPr>
              <a:t>НАБЛЮДАТЕЛИ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783705" y="3996893"/>
            <a:ext cx="2068830" cy="477053"/>
          </a:xfrm>
          <a:prstGeom prst="rect">
            <a:avLst/>
          </a:prstGeom>
          <a:solidFill>
            <a:srgbClr val="E36C09"/>
          </a:solidFill>
          <a:ln w="19050">
            <a:solidFill>
              <a:srgbClr val="FFFFFF"/>
            </a:solidFill>
          </a:ln>
        </p:spPr>
        <p:txBody>
          <a:bodyPr vert="horz" wrap="square" lIns="0" tIns="45719" rIns="0" bIns="0" rtlCol="0">
            <a:spAutoFit/>
          </a:bodyPr>
          <a:lstStyle/>
          <a:p>
            <a:pPr marL="525780" marR="517525" indent="10160">
              <a:lnSpc>
                <a:spcPct val="100000"/>
              </a:lnSpc>
              <a:spcBef>
                <a:spcPts val="359"/>
              </a:spcBef>
            </a:pPr>
            <a:r>
              <a:rPr sz="1400" spc="-5" dirty="0">
                <a:latin typeface="Microsoft Sans Serif"/>
                <a:cs typeface="Microsoft Sans Serif"/>
              </a:rPr>
              <a:t>Не </a:t>
            </a:r>
            <a:r>
              <a:rPr sz="1400" spc="-20" dirty="0">
                <a:latin typeface="Microsoft Sans Serif"/>
                <a:cs typeface="Microsoft Sans Serif"/>
              </a:rPr>
              <a:t>позднее,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чем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за </a:t>
            </a:r>
            <a:r>
              <a:rPr sz="1400" dirty="0">
                <a:latin typeface="Microsoft Sans Serif"/>
                <a:cs typeface="Microsoft Sans Serif"/>
              </a:rPr>
              <a:t>1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час</a:t>
            </a:r>
            <a:endParaRPr sz="1400">
              <a:latin typeface="Microsoft Sans Serif"/>
              <a:cs typeface="Microsoft Sans Serif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6232436" y="4055061"/>
            <a:ext cx="473075" cy="410845"/>
            <a:chOff x="6232397" y="4054983"/>
            <a:chExt cx="473075" cy="410845"/>
          </a:xfrm>
        </p:grpSpPr>
        <p:sp>
          <p:nvSpPr>
            <p:cNvPr id="36" name="object 36"/>
            <p:cNvSpPr/>
            <p:nvPr/>
          </p:nvSpPr>
          <p:spPr>
            <a:xfrm>
              <a:off x="6245097" y="4067683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5">
                  <a:moveTo>
                    <a:pt x="255015" y="0"/>
                  </a:moveTo>
                  <a:lnTo>
                    <a:pt x="255015" y="96393"/>
                  </a:lnTo>
                  <a:lnTo>
                    <a:pt x="0" y="96393"/>
                  </a:lnTo>
                  <a:lnTo>
                    <a:pt x="0" y="288925"/>
                  </a:lnTo>
                  <a:lnTo>
                    <a:pt x="255015" y="288925"/>
                  </a:lnTo>
                  <a:lnTo>
                    <a:pt x="255015" y="385318"/>
                  </a:lnTo>
                  <a:lnTo>
                    <a:pt x="447675" y="192659"/>
                  </a:lnTo>
                  <a:lnTo>
                    <a:pt x="255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245097" y="4067683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5">
                  <a:moveTo>
                    <a:pt x="0" y="96393"/>
                  </a:moveTo>
                  <a:lnTo>
                    <a:pt x="255015" y="96393"/>
                  </a:lnTo>
                  <a:lnTo>
                    <a:pt x="255015" y="0"/>
                  </a:lnTo>
                  <a:lnTo>
                    <a:pt x="447675" y="192659"/>
                  </a:lnTo>
                  <a:lnTo>
                    <a:pt x="255015" y="385318"/>
                  </a:lnTo>
                  <a:lnTo>
                    <a:pt x="255015" y="288925"/>
                  </a:lnTo>
                  <a:lnTo>
                    <a:pt x="0" y="288925"/>
                  </a:lnTo>
                  <a:lnTo>
                    <a:pt x="0" y="96393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457201" y="4614177"/>
            <a:ext cx="5713730" cy="368691"/>
          </a:xfrm>
          <a:prstGeom prst="rect">
            <a:avLst/>
          </a:prstGeom>
          <a:solidFill>
            <a:srgbClr val="FFFFFF"/>
          </a:solidFill>
          <a:ln w="28575">
            <a:solidFill>
              <a:srgbClr val="E36C09"/>
            </a:solidFill>
          </a:ln>
        </p:spPr>
        <p:txBody>
          <a:bodyPr vert="horz" wrap="square" lIns="0" tIns="15176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195"/>
              </a:spcBef>
            </a:pPr>
            <a:r>
              <a:rPr sz="1400" spc="-30" dirty="0">
                <a:latin typeface="Microsoft Sans Serif"/>
                <a:cs typeface="Microsoft Sans Serif"/>
              </a:rPr>
              <a:t>МЕДИЦИНСКИЕ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РАБОТНИКИ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783705" y="4614178"/>
            <a:ext cx="2068830" cy="368691"/>
          </a:xfrm>
          <a:prstGeom prst="rect">
            <a:avLst/>
          </a:prstGeom>
          <a:solidFill>
            <a:srgbClr val="E36C09"/>
          </a:solidFill>
          <a:ln w="19050">
            <a:solidFill>
              <a:srgbClr val="FFFFFF"/>
            </a:solidFill>
          </a:ln>
        </p:spPr>
        <p:txBody>
          <a:bodyPr vert="horz" wrap="square" lIns="0" tIns="15176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195"/>
              </a:spcBef>
            </a:pPr>
            <a:r>
              <a:rPr sz="1400" dirty="0">
                <a:latin typeface="Microsoft Sans Serif"/>
                <a:cs typeface="Microsoft Sans Serif"/>
              </a:rPr>
              <a:t>С</a:t>
            </a:r>
            <a:r>
              <a:rPr sz="1400" spc="-35" dirty="0">
                <a:latin typeface="Microsoft Sans Serif"/>
                <a:cs typeface="Microsoft Sans Serif"/>
              </a:rPr>
              <a:t> </a:t>
            </a:r>
            <a:r>
              <a:rPr lang="ru-RU" sz="1400" spc="-35" dirty="0" smtClean="0">
                <a:latin typeface="Microsoft Sans Serif"/>
                <a:cs typeface="Microsoft Sans Serif"/>
              </a:rPr>
              <a:t>7</a:t>
            </a:r>
            <a:r>
              <a:rPr sz="1400" spc="-5" dirty="0" smtClean="0">
                <a:latin typeface="Microsoft Sans Serif"/>
                <a:cs typeface="Microsoft Sans Serif"/>
              </a:rPr>
              <a:t>.</a:t>
            </a:r>
            <a:r>
              <a:rPr lang="ru-RU" sz="1400" spc="-5" dirty="0" smtClean="0">
                <a:latin typeface="Microsoft Sans Serif"/>
                <a:cs typeface="Microsoft Sans Serif"/>
              </a:rPr>
              <a:t>0</a:t>
            </a:r>
            <a:r>
              <a:rPr sz="1400" spc="-5" dirty="0" smtClean="0">
                <a:latin typeface="Microsoft Sans Serif"/>
                <a:cs typeface="Microsoft Sans Serif"/>
              </a:rPr>
              <a:t>0</a:t>
            </a:r>
            <a:endParaRPr sz="1400" dirty="0">
              <a:latin typeface="Microsoft Sans Serif"/>
              <a:cs typeface="Microsoft Sans Serif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6232436" y="4671645"/>
            <a:ext cx="473075" cy="410845"/>
            <a:chOff x="6232397" y="4671567"/>
            <a:chExt cx="473075" cy="410845"/>
          </a:xfrm>
        </p:grpSpPr>
        <p:sp>
          <p:nvSpPr>
            <p:cNvPr id="41" name="object 41"/>
            <p:cNvSpPr/>
            <p:nvPr/>
          </p:nvSpPr>
          <p:spPr>
            <a:xfrm>
              <a:off x="6245097" y="4684267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5">
                  <a:moveTo>
                    <a:pt x="255015" y="0"/>
                  </a:moveTo>
                  <a:lnTo>
                    <a:pt x="255015" y="96265"/>
                  </a:lnTo>
                  <a:lnTo>
                    <a:pt x="0" y="96265"/>
                  </a:lnTo>
                  <a:lnTo>
                    <a:pt x="0" y="288924"/>
                  </a:lnTo>
                  <a:lnTo>
                    <a:pt x="255015" y="288924"/>
                  </a:lnTo>
                  <a:lnTo>
                    <a:pt x="255015" y="385190"/>
                  </a:lnTo>
                  <a:lnTo>
                    <a:pt x="447675" y="192658"/>
                  </a:lnTo>
                  <a:lnTo>
                    <a:pt x="255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245097" y="4684267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5">
                  <a:moveTo>
                    <a:pt x="0" y="96265"/>
                  </a:moveTo>
                  <a:lnTo>
                    <a:pt x="255015" y="96265"/>
                  </a:lnTo>
                  <a:lnTo>
                    <a:pt x="255015" y="0"/>
                  </a:lnTo>
                  <a:lnTo>
                    <a:pt x="447675" y="192658"/>
                  </a:lnTo>
                  <a:lnTo>
                    <a:pt x="255015" y="385190"/>
                  </a:lnTo>
                  <a:lnTo>
                    <a:pt x="255015" y="288924"/>
                  </a:lnTo>
                  <a:lnTo>
                    <a:pt x="0" y="288924"/>
                  </a:lnTo>
                  <a:lnTo>
                    <a:pt x="0" y="96265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457201" y="5229898"/>
            <a:ext cx="5713730" cy="369332"/>
          </a:xfrm>
          <a:prstGeom prst="rect">
            <a:avLst/>
          </a:prstGeom>
          <a:solidFill>
            <a:srgbClr val="FFFFFF"/>
          </a:solidFill>
          <a:ln w="28575">
            <a:solidFill>
              <a:srgbClr val="E36C09"/>
            </a:solidFill>
          </a:ln>
        </p:spPr>
        <p:txBody>
          <a:bodyPr vert="horz" wrap="square" lIns="0" tIns="1524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200"/>
              </a:spcBef>
            </a:pPr>
            <a:r>
              <a:rPr sz="1400" spc="-30" dirty="0">
                <a:latin typeface="Microsoft Sans Serif"/>
                <a:cs typeface="Microsoft Sans Serif"/>
              </a:rPr>
              <a:t>УЧАСТНИКИ</a:t>
            </a:r>
            <a:r>
              <a:rPr sz="1400" spc="-20" dirty="0">
                <a:latin typeface="Microsoft Sans Serif"/>
                <a:cs typeface="Microsoft Sans Serif"/>
              </a:rPr>
              <a:t> ЭКЗАМЕНОВ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783705" y="5229898"/>
            <a:ext cx="2068830" cy="369332"/>
          </a:xfrm>
          <a:prstGeom prst="rect">
            <a:avLst/>
          </a:prstGeom>
          <a:solidFill>
            <a:srgbClr val="E36C09"/>
          </a:solidFill>
          <a:ln w="19050">
            <a:solidFill>
              <a:srgbClr val="FFFFFF"/>
            </a:solidFill>
          </a:ln>
        </p:spPr>
        <p:txBody>
          <a:bodyPr vert="horz" wrap="square" lIns="0" tIns="1524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200"/>
              </a:spcBef>
            </a:pPr>
            <a:r>
              <a:rPr sz="1400" dirty="0">
                <a:latin typeface="Microsoft Sans Serif"/>
                <a:cs typeface="Microsoft Sans Serif"/>
              </a:rPr>
              <a:t>С</a:t>
            </a:r>
            <a:r>
              <a:rPr sz="1400" spc="-4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9.00</a:t>
            </a:r>
            <a:endParaRPr sz="1400">
              <a:latin typeface="Microsoft Sans Serif"/>
              <a:cs typeface="Microsoft Sans Serif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6232436" y="5288231"/>
            <a:ext cx="473075" cy="410845"/>
            <a:chOff x="6232397" y="5288153"/>
            <a:chExt cx="473075" cy="410845"/>
          </a:xfrm>
        </p:grpSpPr>
        <p:sp>
          <p:nvSpPr>
            <p:cNvPr id="46" name="object 46"/>
            <p:cNvSpPr/>
            <p:nvPr/>
          </p:nvSpPr>
          <p:spPr>
            <a:xfrm>
              <a:off x="6245097" y="5300853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5">
                  <a:moveTo>
                    <a:pt x="255015" y="0"/>
                  </a:moveTo>
                  <a:lnTo>
                    <a:pt x="255015" y="96266"/>
                  </a:lnTo>
                  <a:lnTo>
                    <a:pt x="0" y="96266"/>
                  </a:lnTo>
                  <a:lnTo>
                    <a:pt x="0" y="288874"/>
                  </a:lnTo>
                  <a:lnTo>
                    <a:pt x="255015" y="288874"/>
                  </a:lnTo>
                  <a:lnTo>
                    <a:pt x="255015" y="385178"/>
                  </a:lnTo>
                  <a:lnTo>
                    <a:pt x="447675" y="192532"/>
                  </a:lnTo>
                  <a:lnTo>
                    <a:pt x="255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245097" y="5300853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5">
                  <a:moveTo>
                    <a:pt x="0" y="96266"/>
                  </a:moveTo>
                  <a:lnTo>
                    <a:pt x="255015" y="96266"/>
                  </a:lnTo>
                  <a:lnTo>
                    <a:pt x="255015" y="0"/>
                  </a:lnTo>
                  <a:lnTo>
                    <a:pt x="447675" y="192532"/>
                  </a:lnTo>
                  <a:lnTo>
                    <a:pt x="255015" y="385178"/>
                  </a:lnTo>
                  <a:lnTo>
                    <a:pt x="255015" y="288874"/>
                  </a:lnTo>
                  <a:lnTo>
                    <a:pt x="0" y="288874"/>
                  </a:lnTo>
                  <a:lnTo>
                    <a:pt x="0" y="96266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" name="object 53"/>
          <p:cNvGrpSpPr/>
          <p:nvPr/>
        </p:nvGrpSpPr>
        <p:grpSpPr>
          <a:xfrm>
            <a:off x="3067811" y="1639823"/>
            <a:ext cx="3019425" cy="1003300"/>
            <a:chOff x="3067811" y="1639823"/>
            <a:chExt cx="3019425" cy="1003300"/>
          </a:xfrm>
        </p:grpSpPr>
        <p:pic>
          <p:nvPicPr>
            <p:cNvPr id="54" name="object 5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67811" y="1642871"/>
              <a:ext cx="3019043" cy="999743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96867" y="1639823"/>
              <a:ext cx="2189988" cy="964691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11042" y="1670049"/>
              <a:ext cx="2527807" cy="905509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3115563" y="1670557"/>
              <a:ext cx="2923540" cy="905510"/>
            </a:xfrm>
            <a:custGeom>
              <a:avLst/>
              <a:gdLst/>
              <a:ahLst/>
              <a:cxnLst/>
              <a:rect l="l" t="t" r="r" b="b"/>
              <a:pathLst>
                <a:path w="2923540" h="905510">
                  <a:moveTo>
                    <a:pt x="792352" y="0"/>
                  </a:moveTo>
                  <a:lnTo>
                    <a:pt x="1147445" y="0"/>
                  </a:lnTo>
                  <a:lnTo>
                    <a:pt x="1680210" y="0"/>
                  </a:lnTo>
                  <a:lnTo>
                    <a:pt x="2923286" y="0"/>
                  </a:lnTo>
                  <a:lnTo>
                    <a:pt x="2923286" y="150875"/>
                  </a:lnTo>
                  <a:lnTo>
                    <a:pt x="2923286" y="377063"/>
                  </a:lnTo>
                  <a:lnTo>
                    <a:pt x="2923286" y="905001"/>
                  </a:lnTo>
                  <a:lnTo>
                    <a:pt x="1680210" y="905001"/>
                  </a:lnTo>
                  <a:lnTo>
                    <a:pt x="1147445" y="905001"/>
                  </a:lnTo>
                  <a:lnTo>
                    <a:pt x="792352" y="905001"/>
                  </a:lnTo>
                  <a:lnTo>
                    <a:pt x="792352" y="377063"/>
                  </a:lnTo>
                  <a:lnTo>
                    <a:pt x="0" y="160781"/>
                  </a:lnTo>
                  <a:lnTo>
                    <a:pt x="792352" y="150875"/>
                  </a:lnTo>
                  <a:lnTo>
                    <a:pt x="792352" y="0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3965331" y="1687215"/>
            <a:ext cx="2004646" cy="8598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just">
              <a:spcBef>
                <a:spcPts val="105"/>
              </a:spcBef>
            </a:pPr>
            <a:r>
              <a:rPr sz="1100" spc="-15" dirty="0">
                <a:cs typeface="Microsoft Sans Serif"/>
              </a:rPr>
              <a:t>Технический</a:t>
            </a:r>
            <a:r>
              <a:rPr sz="1100" spc="-35" dirty="0">
                <a:cs typeface="Microsoft Sans Serif"/>
              </a:rPr>
              <a:t> </a:t>
            </a:r>
            <a:r>
              <a:rPr sz="1100" dirty="0" err="1">
                <a:cs typeface="Microsoft Sans Serif"/>
              </a:rPr>
              <a:t>специалист</a:t>
            </a:r>
            <a:r>
              <a:rPr sz="1100" dirty="0" smtClean="0">
                <a:cs typeface="Microsoft Sans Serif"/>
              </a:rPr>
              <a:t>,</a:t>
            </a:r>
            <a:r>
              <a:rPr lang="ru-RU" sz="1100" dirty="0" smtClean="0">
                <a:cs typeface="Microsoft Sans Serif"/>
              </a:rPr>
              <a:t> </a:t>
            </a:r>
            <a:r>
              <a:rPr lang="ru-RU" sz="1100" spc="-5" dirty="0" smtClean="0">
                <a:cs typeface="Microsoft Sans Serif"/>
              </a:rPr>
              <a:t>ответственный</a:t>
            </a:r>
            <a:r>
              <a:rPr lang="ru-RU" sz="1100" spc="-40" dirty="0" smtClean="0">
                <a:cs typeface="Microsoft Sans Serif"/>
              </a:rPr>
              <a:t> </a:t>
            </a:r>
            <a:r>
              <a:rPr lang="ru-RU" sz="1100" spc="-25" dirty="0" smtClean="0">
                <a:cs typeface="Microsoft Sans Serif"/>
              </a:rPr>
              <a:t>за  </a:t>
            </a:r>
            <a:r>
              <a:rPr lang="ru-RU" sz="1100" spc="-5" dirty="0" smtClean="0">
                <a:cs typeface="Microsoft Sans Serif"/>
              </a:rPr>
              <a:t>видеонаблюдение,</a:t>
            </a:r>
            <a:r>
              <a:rPr lang="ru-RU" sz="1100" spc="-55" dirty="0" smtClean="0">
                <a:cs typeface="Microsoft Sans Serif"/>
              </a:rPr>
              <a:t> </a:t>
            </a:r>
            <a:r>
              <a:rPr lang="ru-RU" sz="1100" spc="-10" dirty="0" smtClean="0">
                <a:cs typeface="Microsoft Sans Serif"/>
              </a:rPr>
              <a:t>должен </a:t>
            </a:r>
            <a:r>
              <a:rPr lang="ru-RU" sz="1100" dirty="0" smtClean="0">
                <a:cs typeface="Microsoft Sans Serif"/>
              </a:rPr>
              <a:t>явиться</a:t>
            </a:r>
            <a:r>
              <a:rPr lang="ru-RU" sz="1100" spc="-35" dirty="0" smtClean="0">
                <a:cs typeface="Microsoft Sans Serif"/>
              </a:rPr>
              <a:t> </a:t>
            </a:r>
            <a:r>
              <a:rPr lang="ru-RU" sz="1100" dirty="0" smtClean="0">
                <a:cs typeface="Microsoft Sans Serif"/>
              </a:rPr>
              <a:t>в</a:t>
            </a:r>
            <a:r>
              <a:rPr lang="ru-RU" sz="1100" spc="-5" dirty="0" smtClean="0">
                <a:cs typeface="Microsoft Sans Serif"/>
              </a:rPr>
              <a:t> ППЭ</a:t>
            </a:r>
            <a:r>
              <a:rPr lang="ru-RU" sz="1100" spc="-20" dirty="0" smtClean="0">
                <a:cs typeface="Microsoft Sans Serif"/>
              </a:rPr>
              <a:t> </a:t>
            </a:r>
            <a:r>
              <a:rPr lang="ru-RU" sz="1100" dirty="0" smtClean="0">
                <a:cs typeface="Microsoft Sans Serif"/>
              </a:rPr>
              <a:t>в</a:t>
            </a:r>
            <a:r>
              <a:rPr lang="ru-RU" sz="1100" spc="-5" dirty="0" smtClean="0">
                <a:cs typeface="Microsoft Sans Serif"/>
              </a:rPr>
              <a:t> одно</a:t>
            </a:r>
            <a:r>
              <a:rPr lang="ru-RU" sz="1100" spc="-20" dirty="0" smtClean="0">
                <a:cs typeface="Microsoft Sans Serif"/>
              </a:rPr>
              <a:t> </a:t>
            </a:r>
            <a:r>
              <a:rPr lang="ru-RU" sz="1100" spc="-10" dirty="0" smtClean="0">
                <a:cs typeface="Microsoft Sans Serif"/>
              </a:rPr>
              <a:t>время </a:t>
            </a:r>
            <a:r>
              <a:rPr lang="ru-RU" sz="1100" spc="-280" dirty="0" smtClean="0">
                <a:cs typeface="Microsoft Sans Serif"/>
              </a:rPr>
              <a:t> </a:t>
            </a:r>
            <a:r>
              <a:rPr lang="ru-RU" sz="1100" dirty="0" smtClean="0">
                <a:cs typeface="Microsoft Sans Serif"/>
              </a:rPr>
              <a:t>с</a:t>
            </a:r>
            <a:r>
              <a:rPr lang="ru-RU" sz="1100" spc="-15" dirty="0" smtClean="0">
                <a:cs typeface="Microsoft Sans Serif"/>
              </a:rPr>
              <a:t> </a:t>
            </a:r>
            <a:r>
              <a:rPr lang="ru-RU" sz="1100" spc="-10" dirty="0" smtClean="0">
                <a:cs typeface="Microsoft Sans Serif"/>
              </a:rPr>
              <a:t>руководителем </a:t>
            </a:r>
            <a:r>
              <a:rPr lang="ru-RU" sz="1100" spc="-5" dirty="0" smtClean="0">
                <a:cs typeface="Microsoft Sans Serif"/>
              </a:rPr>
              <a:t>ППЭ</a:t>
            </a:r>
            <a:endParaRPr sz="1100" dirty="0">
              <a:cs typeface="Microsoft Sans Serif"/>
            </a:endParaRPr>
          </a:p>
        </p:txBody>
      </p: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114301" y="153888"/>
            <a:ext cx="277876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55" dirty="0">
                <a:solidFill>
                  <a:schemeClr val="accent6">
                    <a:lumMod val="75000"/>
                  </a:schemeClr>
                </a:solidFill>
              </a:rPr>
              <a:t>ЯВКА</a:t>
            </a:r>
            <a:r>
              <a:rPr sz="2400" spc="-2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dirty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sz="2400" spc="-2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6">
                    <a:lumMod val="75000"/>
                  </a:schemeClr>
                </a:solidFill>
              </a:rPr>
              <a:t>ППЭ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578" y="193318"/>
            <a:ext cx="614798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E36C09"/>
                </a:solidFill>
                <a:cs typeface="Arial"/>
              </a:rPr>
              <a:t>Форма</a:t>
            </a:r>
            <a:r>
              <a:rPr sz="2400" spc="-50" dirty="0">
                <a:solidFill>
                  <a:srgbClr val="E36C09"/>
                </a:solidFill>
                <a:cs typeface="Arial"/>
              </a:rPr>
              <a:t> </a:t>
            </a:r>
            <a:r>
              <a:rPr sz="2400" dirty="0">
                <a:solidFill>
                  <a:srgbClr val="E36C09"/>
                </a:solidFill>
                <a:cs typeface="Arial"/>
              </a:rPr>
              <a:t>ППЭ-12-02</a:t>
            </a:r>
            <a:r>
              <a:rPr sz="2400" spc="-55" dirty="0">
                <a:solidFill>
                  <a:srgbClr val="E36C09"/>
                </a:solidFill>
                <a:cs typeface="Arial"/>
              </a:rPr>
              <a:t> </a:t>
            </a:r>
            <a:r>
              <a:rPr sz="2400" dirty="0">
                <a:solidFill>
                  <a:srgbClr val="E36C09"/>
                </a:solidFill>
                <a:cs typeface="Arial"/>
              </a:rPr>
              <a:t>(образец</a:t>
            </a:r>
            <a:r>
              <a:rPr sz="2400" spc="-30" dirty="0">
                <a:solidFill>
                  <a:srgbClr val="E36C09"/>
                </a:solidFill>
                <a:cs typeface="Arial"/>
              </a:rPr>
              <a:t> </a:t>
            </a:r>
            <a:r>
              <a:rPr sz="2400" spc="-10" dirty="0">
                <a:solidFill>
                  <a:srgbClr val="E36C09"/>
                </a:solidFill>
                <a:cs typeface="Arial"/>
              </a:rPr>
              <a:t>заполнения)</a:t>
            </a:r>
            <a:endParaRPr sz="2400" dirty="0"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90651" y="592658"/>
            <a:ext cx="687450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pc="-20" dirty="0" err="1" smtClean="0">
                <a:solidFill>
                  <a:schemeClr val="tx1"/>
                </a:solidFill>
              </a:rPr>
              <a:t>Технология</a:t>
            </a:r>
            <a:r>
              <a:rPr spc="-20" dirty="0" smtClean="0">
                <a:solidFill>
                  <a:schemeClr val="tx1"/>
                </a:solidFill>
              </a:rPr>
              <a:t> </a:t>
            </a:r>
            <a:r>
              <a:rPr spc="-20" dirty="0">
                <a:solidFill>
                  <a:schemeClr val="tx1"/>
                </a:solidFill>
              </a:rPr>
              <a:t>передачи</a:t>
            </a:r>
            <a:r>
              <a:rPr spc="-10" dirty="0">
                <a:solidFill>
                  <a:schemeClr val="tx1"/>
                </a:solidFill>
              </a:rPr>
              <a:t> </a:t>
            </a:r>
            <a:r>
              <a:rPr spc="-5" dirty="0">
                <a:solidFill>
                  <a:schemeClr val="tx1"/>
                </a:solidFill>
              </a:rPr>
              <a:t>ЭМ</a:t>
            </a:r>
            <a:r>
              <a:rPr spc="-15" dirty="0">
                <a:solidFill>
                  <a:schemeClr val="tx1"/>
                </a:solidFill>
              </a:rPr>
              <a:t> </a:t>
            </a:r>
            <a:r>
              <a:rPr spc="-5" dirty="0">
                <a:solidFill>
                  <a:schemeClr val="tx1"/>
                </a:solidFill>
              </a:rPr>
              <a:t>по</a:t>
            </a:r>
            <a:r>
              <a:rPr spc="5" dirty="0">
                <a:solidFill>
                  <a:schemeClr val="tx1"/>
                </a:solidFill>
              </a:rPr>
              <a:t> сети</a:t>
            </a:r>
            <a:r>
              <a:rPr spc="-10" dirty="0">
                <a:solidFill>
                  <a:schemeClr val="tx1"/>
                </a:solidFill>
              </a:rPr>
              <a:t> </a:t>
            </a:r>
            <a:r>
              <a:rPr spc="-5" dirty="0">
                <a:solidFill>
                  <a:schemeClr val="tx1"/>
                </a:solidFill>
              </a:rPr>
              <a:t>«Интернет»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13" y="1409706"/>
            <a:ext cx="7597394" cy="53647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4978" y="149392"/>
            <a:ext cx="637658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 smtClean="0">
                <a:solidFill>
                  <a:srgbClr val="E36C09"/>
                </a:solidFill>
                <a:cs typeface="Times New Roman" pitchFamily="18" charset="0"/>
              </a:rPr>
              <a:t>Ф</a:t>
            </a:r>
            <a:r>
              <a:rPr lang="ru-RU" sz="2400" spc="-10" dirty="0" smtClean="0">
                <a:solidFill>
                  <a:srgbClr val="E36C09"/>
                </a:solidFill>
                <a:cs typeface="Times New Roman" pitchFamily="18" charset="0"/>
              </a:rPr>
              <a:t>ОРМА</a:t>
            </a:r>
            <a:r>
              <a:rPr sz="2400" spc="-50" dirty="0" smtClean="0">
                <a:solidFill>
                  <a:srgbClr val="E36C09"/>
                </a:solidFill>
                <a:cs typeface="Times New Roman" pitchFamily="18" charset="0"/>
              </a:rPr>
              <a:t> </a:t>
            </a:r>
            <a:r>
              <a:rPr sz="2400" dirty="0">
                <a:solidFill>
                  <a:srgbClr val="E36C09"/>
                </a:solidFill>
                <a:cs typeface="Times New Roman" pitchFamily="18" charset="0"/>
              </a:rPr>
              <a:t>ППЭ-12-02</a:t>
            </a:r>
            <a:r>
              <a:rPr sz="2400" spc="-55" dirty="0">
                <a:solidFill>
                  <a:srgbClr val="E36C09"/>
                </a:solidFill>
                <a:cs typeface="Times New Roman" pitchFamily="18" charset="0"/>
              </a:rPr>
              <a:t> </a:t>
            </a:r>
            <a:r>
              <a:rPr sz="2400" dirty="0">
                <a:solidFill>
                  <a:srgbClr val="E36C09"/>
                </a:solidFill>
                <a:cs typeface="Times New Roman" pitchFamily="18" charset="0"/>
              </a:rPr>
              <a:t>(образец</a:t>
            </a:r>
            <a:r>
              <a:rPr sz="2400" spc="-30" dirty="0">
                <a:solidFill>
                  <a:srgbClr val="E36C09"/>
                </a:solidFill>
                <a:cs typeface="Times New Roman" pitchFamily="18" charset="0"/>
              </a:rPr>
              <a:t> </a:t>
            </a:r>
            <a:r>
              <a:rPr sz="2400" spc="-10" dirty="0">
                <a:solidFill>
                  <a:srgbClr val="E36C09"/>
                </a:solidFill>
                <a:cs typeface="Times New Roman" pitchFamily="18" charset="0"/>
              </a:rPr>
              <a:t>заполнения)</a:t>
            </a:r>
            <a:endParaRPr sz="2400" dirty="0"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1" y="457200"/>
            <a:ext cx="85725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1777" y="822421"/>
            <a:ext cx="4267581" cy="593356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9278" y="167658"/>
            <a:ext cx="485221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E36C09"/>
                </a:solidFill>
                <a:latin typeface="+mn-lt"/>
                <a:cs typeface="Arial"/>
              </a:rPr>
              <a:t>Форма</a:t>
            </a:r>
            <a:r>
              <a:rPr sz="2400" spc="-90" dirty="0">
                <a:solidFill>
                  <a:srgbClr val="E36C09"/>
                </a:solidFill>
                <a:latin typeface="+mn-lt"/>
                <a:cs typeface="Arial"/>
              </a:rPr>
              <a:t> </a:t>
            </a:r>
            <a:r>
              <a:rPr sz="2400" dirty="0">
                <a:solidFill>
                  <a:srgbClr val="E36C09"/>
                </a:solidFill>
                <a:latin typeface="+mn-lt"/>
                <a:cs typeface="Arial"/>
              </a:rPr>
              <a:t>ППЭ-12-03</a:t>
            </a:r>
            <a:endParaRPr sz="2400" dirty="0">
              <a:latin typeface="+mn-lt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79777" y="554509"/>
            <a:ext cx="231140" cy="182245"/>
          </a:xfrm>
          <a:custGeom>
            <a:avLst/>
            <a:gdLst/>
            <a:ahLst/>
            <a:cxnLst/>
            <a:rect l="l" t="t" r="r" b="b"/>
            <a:pathLst>
              <a:path w="231139" h="182245">
                <a:moveTo>
                  <a:pt x="0" y="91058"/>
                </a:moveTo>
                <a:lnTo>
                  <a:pt x="9074" y="55614"/>
                </a:lnTo>
                <a:lnTo>
                  <a:pt x="33829" y="26669"/>
                </a:lnTo>
                <a:lnTo>
                  <a:pt x="70562" y="7155"/>
                </a:lnTo>
                <a:lnTo>
                  <a:pt x="115569" y="0"/>
                </a:lnTo>
                <a:lnTo>
                  <a:pt x="160577" y="7155"/>
                </a:lnTo>
                <a:lnTo>
                  <a:pt x="197310" y="26670"/>
                </a:lnTo>
                <a:lnTo>
                  <a:pt x="222065" y="55614"/>
                </a:lnTo>
                <a:lnTo>
                  <a:pt x="231140" y="91058"/>
                </a:lnTo>
                <a:lnTo>
                  <a:pt x="222065" y="126503"/>
                </a:lnTo>
                <a:lnTo>
                  <a:pt x="197310" y="155448"/>
                </a:lnTo>
                <a:lnTo>
                  <a:pt x="160577" y="174962"/>
                </a:lnTo>
                <a:lnTo>
                  <a:pt x="115569" y="182117"/>
                </a:lnTo>
                <a:lnTo>
                  <a:pt x="70562" y="174962"/>
                </a:lnTo>
                <a:lnTo>
                  <a:pt x="33829" y="155447"/>
                </a:lnTo>
                <a:lnTo>
                  <a:pt x="9074" y="126503"/>
                </a:lnTo>
                <a:lnTo>
                  <a:pt x="0" y="91058"/>
                </a:lnTo>
                <a:close/>
              </a:path>
            </a:pathLst>
          </a:custGeom>
          <a:ln w="254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857626" y="564262"/>
            <a:ext cx="7747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1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123202" y="772187"/>
            <a:ext cx="3606165" cy="915669"/>
            <a:chOff x="1123200" y="772159"/>
            <a:chExt cx="3606165" cy="915669"/>
          </a:xfrm>
        </p:grpSpPr>
        <p:sp>
          <p:nvSpPr>
            <p:cNvPr id="7" name="object 7"/>
            <p:cNvSpPr/>
            <p:nvPr/>
          </p:nvSpPr>
          <p:spPr>
            <a:xfrm>
              <a:off x="1129550" y="778509"/>
              <a:ext cx="3593465" cy="217170"/>
            </a:xfrm>
            <a:custGeom>
              <a:avLst/>
              <a:gdLst/>
              <a:ahLst/>
              <a:cxnLst/>
              <a:rect l="l" t="t" r="r" b="b"/>
              <a:pathLst>
                <a:path w="3593465" h="217169">
                  <a:moveTo>
                    <a:pt x="0" y="216915"/>
                  </a:moveTo>
                  <a:lnTo>
                    <a:pt x="4656" y="174680"/>
                  </a:lnTo>
                  <a:lnTo>
                    <a:pt x="17356" y="140207"/>
                  </a:lnTo>
                  <a:lnTo>
                    <a:pt x="36192" y="116974"/>
                  </a:lnTo>
                  <a:lnTo>
                    <a:pt x="59258" y="108457"/>
                  </a:lnTo>
                  <a:lnTo>
                    <a:pt x="1711820" y="108457"/>
                  </a:lnTo>
                  <a:lnTo>
                    <a:pt x="1734910" y="99923"/>
                  </a:lnTo>
                  <a:lnTo>
                    <a:pt x="1753762" y="76660"/>
                  </a:lnTo>
                  <a:lnTo>
                    <a:pt x="1766469" y="42181"/>
                  </a:lnTo>
                  <a:lnTo>
                    <a:pt x="1771129" y="0"/>
                  </a:lnTo>
                  <a:lnTo>
                    <a:pt x="1775786" y="42181"/>
                  </a:lnTo>
                  <a:lnTo>
                    <a:pt x="1788480" y="76660"/>
                  </a:lnTo>
                  <a:lnTo>
                    <a:pt x="1807294" y="99923"/>
                  </a:lnTo>
                  <a:lnTo>
                    <a:pt x="1830311" y="108457"/>
                  </a:lnTo>
                  <a:lnTo>
                    <a:pt x="3533762" y="108457"/>
                  </a:lnTo>
                  <a:lnTo>
                    <a:pt x="3556852" y="116974"/>
                  </a:lnTo>
                  <a:lnTo>
                    <a:pt x="3575704" y="140208"/>
                  </a:lnTo>
                  <a:lnTo>
                    <a:pt x="3588411" y="174680"/>
                  </a:lnTo>
                  <a:lnTo>
                    <a:pt x="3593071" y="216915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36751" y="1492884"/>
              <a:ext cx="231140" cy="182245"/>
            </a:xfrm>
            <a:custGeom>
              <a:avLst/>
              <a:gdLst/>
              <a:ahLst/>
              <a:cxnLst/>
              <a:rect l="l" t="t" r="r" b="b"/>
              <a:pathLst>
                <a:path w="231139" h="182244">
                  <a:moveTo>
                    <a:pt x="0" y="91059"/>
                  </a:moveTo>
                  <a:lnTo>
                    <a:pt x="9074" y="55614"/>
                  </a:lnTo>
                  <a:lnTo>
                    <a:pt x="33829" y="26669"/>
                  </a:lnTo>
                  <a:lnTo>
                    <a:pt x="70562" y="7155"/>
                  </a:lnTo>
                  <a:lnTo>
                    <a:pt x="115570" y="0"/>
                  </a:lnTo>
                  <a:lnTo>
                    <a:pt x="160524" y="7155"/>
                  </a:lnTo>
                  <a:lnTo>
                    <a:pt x="197262" y="26670"/>
                  </a:lnTo>
                  <a:lnTo>
                    <a:pt x="222047" y="55614"/>
                  </a:lnTo>
                  <a:lnTo>
                    <a:pt x="231140" y="91059"/>
                  </a:lnTo>
                  <a:lnTo>
                    <a:pt x="222047" y="126503"/>
                  </a:lnTo>
                  <a:lnTo>
                    <a:pt x="197262" y="155448"/>
                  </a:lnTo>
                  <a:lnTo>
                    <a:pt x="160524" y="174962"/>
                  </a:lnTo>
                  <a:lnTo>
                    <a:pt x="115570" y="182117"/>
                  </a:lnTo>
                  <a:lnTo>
                    <a:pt x="70562" y="174962"/>
                  </a:lnTo>
                  <a:lnTo>
                    <a:pt x="33829" y="155447"/>
                  </a:lnTo>
                  <a:lnTo>
                    <a:pt x="9074" y="126503"/>
                  </a:lnTo>
                  <a:lnTo>
                    <a:pt x="0" y="91059"/>
                  </a:lnTo>
                  <a:close/>
                </a:path>
              </a:pathLst>
            </a:custGeom>
            <a:ln w="254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514349" y="1503046"/>
            <a:ext cx="7747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2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87236" y="5879086"/>
            <a:ext cx="231775" cy="182245"/>
          </a:xfrm>
          <a:custGeom>
            <a:avLst/>
            <a:gdLst/>
            <a:ahLst/>
            <a:cxnLst/>
            <a:rect l="l" t="t" r="r" b="b"/>
            <a:pathLst>
              <a:path w="231775" h="182245">
                <a:moveTo>
                  <a:pt x="0" y="91071"/>
                </a:moveTo>
                <a:lnTo>
                  <a:pt x="9083" y="55624"/>
                </a:lnTo>
                <a:lnTo>
                  <a:pt x="33855" y="26676"/>
                </a:lnTo>
                <a:lnTo>
                  <a:pt x="70594" y="7157"/>
                </a:lnTo>
                <a:lnTo>
                  <a:pt x="115582" y="0"/>
                </a:lnTo>
                <a:lnTo>
                  <a:pt x="160576" y="7157"/>
                </a:lnTo>
                <a:lnTo>
                  <a:pt x="197315" y="26676"/>
                </a:lnTo>
                <a:lnTo>
                  <a:pt x="222083" y="55624"/>
                </a:lnTo>
                <a:lnTo>
                  <a:pt x="231165" y="91071"/>
                </a:lnTo>
                <a:lnTo>
                  <a:pt x="222083" y="126518"/>
                </a:lnTo>
                <a:lnTo>
                  <a:pt x="197315" y="155467"/>
                </a:lnTo>
                <a:lnTo>
                  <a:pt x="160576" y="174985"/>
                </a:lnTo>
                <a:lnTo>
                  <a:pt x="115582" y="182143"/>
                </a:lnTo>
                <a:lnTo>
                  <a:pt x="70594" y="174985"/>
                </a:lnTo>
                <a:lnTo>
                  <a:pt x="33855" y="155467"/>
                </a:lnTo>
                <a:lnTo>
                  <a:pt x="9083" y="126518"/>
                </a:lnTo>
                <a:lnTo>
                  <a:pt x="0" y="91071"/>
                </a:lnTo>
                <a:close/>
              </a:path>
            </a:pathLst>
          </a:custGeom>
          <a:ln w="254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64897" y="5890389"/>
            <a:ext cx="7747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3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85318" y="6362448"/>
            <a:ext cx="231775" cy="182245"/>
          </a:xfrm>
          <a:custGeom>
            <a:avLst/>
            <a:gdLst/>
            <a:ahLst/>
            <a:cxnLst/>
            <a:rect l="l" t="t" r="r" b="b"/>
            <a:pathLst>
              <a:path w="231775" h="182245">
                <a:moveTo>
                  <a:pt x="0" y="91071"/>
                </a:moveTo>
                <a:lnTo>
                  <a:pt x="9083" y="55624"/>
                </a:lnTo>
                <a:lnTo>
                  <a:pt x="33855" y="26676"/>
                </a:lnTo>
                <a:lnTo>
                  <a:pt x="70594" y="7157"/>
                </a:lnTo>
                <a:lnTo>
                  <a:pt x="115582" y="0"/>
                </a:lnTo>
                <a:lnTo>
                  <a:pt x="160570" y="7157"/>
                </a:lnTo>
                <a:lnTo>
                  <a:pt x="197310" y="26676"/>
                </a:lnTo>
                <a:lnTo>
                  <a:pt x="222081" y="55624"/>
                </a:lnTo>
                <a:lnTo>
                  <a:pt x="231165" y="91071"/>
                </a:lnTo>
                <a:lnTo>
                  <a:pt x="222081" y="126516"/>
                </a:lnTo>
                <a:lnTo>
                  <a:pt x="197310" y="155460"/>
                </a:lnTo>
                <a:lnTo>
                  <a:pt x="160570" y="174975"/>
                </a:lnTo>
                <a:lnTo>
                  <a:pt x="115582" y="182130"/>
                </a:lnTo>
                <a:lnTo>
                  <a:pt x="70594" y="174975"/>
                </a:lnTo>
                <a:lnTo>
                  <a:pt x="33855" y="155460"/>
                </a:lnTo>
                <a:lnTo>
                  <a:pt x="9083" y="126516"/>
                </a:lnTo>
                <a:lnTo>
                  <a:pt x="0" y="91071"/>
                </a:lnTo>
                <a:close/>
              </a:path>
            </a:pathLst>
          </a:custGeom>
          <a:ln w="254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62764" y="6373802"/>
            <a:ext cx="7747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4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28920" y="1874294"/>
            <a:ext cx="3575050" cy="284372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300" spc="-40" dirty="0">
                <a:latin typeface="Times New Roman"/>
                <a:cs typeface="Times New Roman"/>
              </a:rPr>
              <a:t>Код</a:t>
            </a:r>
            <a:r>
              <a:rPr sz="1300" spc="-2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региона,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40" dirty="0">
                <a:latin typeface="Times New Roman"/>
                <a:cs typeface="Times New Roman"/>
              </a:rPr>
              <a:t>код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65" dirty="0">
                <a:latin typeface="Times New Roman"/>
                <a:cs typeface="Times New Roman"/>
              </a:rPr>
              <a:t>МСУ,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-40" dirty="0">
                <a:latin typeface="Times New Roman"/>
                <a:cs typeface="Times New Roman"/>
              </a:rPr>
              <a:t>код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ППЭ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заполняются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автоматически,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организатором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в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аудитории </a:t>
            </a:r>
            <a:r>
              <a:rPr sz="1300" spc="-2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заполняются</a:t>
            </a:r>
            <a:r>
              <a:rPr sz="1300" spc="-1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номер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аудитории,</a:t>
            </a:r>
            <a:r>
              <a:rPr sz="1300" spc="45" dirty="0">
                <a:latin typeface="Times New Roman"/>
                <a:cs typeface="Times New Roman"/>
              </a:rPr>
              <a:t> </a:t>
            </a:r>
            <a:r>
              <a:rPr sz="1300" spc="-30" dirty="0">
                <a:latin typeface="Times New Roman"/>
                <a:cs typeface="Times New Roman"/>
              </a:rPr>
              <a:t>код,</a:t>
            </a:r>
            <a:endParaRPr sz="13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</a:pPr>
            <a:r>
              <a:rPr sz="1300" spc="-5" dirty="0">
                <a:latin typeface="Times New Roman"/>
                <a:cs typeface="Times New Roman"/>
              </a:rPr>
              <a:t>наименование предмета и</a:t>
            </a:r>
            <a:r>
              <a:rPr sz="1300" spc="-1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дата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экзамена.</a:t>
            </a:r>
            <a:endParaRPr sz="1300">
              <a:latin typeface="Times New Roman"/>
              <a:cs typeface="Times New Roman"/>
            </a:endParaRPr>
          </a:p>
          <a:p>
            <a:pPr marL="355600" marR="32384" indent="-342900">
              <a:lnSpc>
                <a:spcPct val="100000"/>
              </a:lnSpc>
              <a:spcBef>
                <a:spcPts val="600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sz="1300" dirty="0">
                <a:latin typeface="Times New Roman"/>
                <a:cs typeface="Times New Roman"/>
              </a:rPr>
              <a:t>Вносятся</a:t>
            </a:r>
            <a:r>
              <a:rPr sz="1300" spc="-2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номера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дополнительных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бланков </a:t>
            </a:r>
            <a:r>
              <a:rPr sz="1300" spc="-1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ответов</a:t>
            </a:r>
            <a:r>
              <a:rPr sz="1300" spc="-2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№ 2 </a:t>
            </a:r>
            <a:r>
              <a:rPr sz="1300" spc="-10" dirty="0">
                <a:latin typeface="Times New Roman"/>
                <a:cs typeface="Times New Roman"/>
              </a:rPr>
              <a:t>(номер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Times New Roman"/>
                <a:cs typeface="Times New Roman"/>
              </a:rPr>
              <a:t>указан</a:t>
            </a:r>
            <a:r>
              <a:rPr sz="1300" spc="45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под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Times New Roman"/>
                <a:cs typeface="Times New Roman"/>
              </a:rPr>
              <a:t>штрихкодом),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которые</a:t>
            </a:r>
            <a:r>
              <a:rPr sz="1300" spc="4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были</a:t>
            </a:r>
            <a:r>
              <a:rPr sz="1300" spc="7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выданы</a:t>
            </a:r>
            <a:r>
              <a:rPr sz="1300" spc="7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участникам</a:t>
            </a:r>
            <a:r>
              <a:rPr sz="1300" spc="10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экзамена 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в</a:t>
            </a:r>
            <a:r>
              <a:rPr sz="1300" spc="-20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аудитории.</a:t>
            </a:r>
            <a:endParaRPr sz="1300">
              <a:latin typeface="Times New Roman"/>
              <a:cs typeface="Times New Roman"/>
            </a:endParaRPr>
          </a:p>
          <a:p>
            <a:pPr marL="355600" marR="211454" indent="-342900">
              <a:lnSpc>
                <a:spcPct val="100000"/>
              </a:lnSpc>
              <a:spcBef>
                <a:spcPts val="600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sz="1300" spc="-10" dirty="0">
                <a:latin typeface="Times New Roman"/>
                <a:cs typeface="Times New Roman"/>
              </a:rPr>
              <a:t>Подсчитывается</a:t>
            </a:r>
            <a:r>
              <a:rPr sz="1300" spc="-2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и</a:t>
            </a:r>
            <a:r>
              <a:rPr sz="1300" spc="-2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указывается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количество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выданных</a:t>
            </a:r>
            <a:r>
              <a:rPr sz="1300" spc="-1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участникам</a:t>
            </a:r>
            <a:r>
              <a:rPr sz="1300" spc="3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дополнительных 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бланков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ответов</a:t>
            </a:r>
            <a:r>
              <a:rPr sz="1300" spc="-5" dirty="0">
                <a:latin typeface="Times New Roman"/>
                <a:cs typeface="Times New Roman"/>
              </a:rPr>
              <a:t> № 2.</a:t>
            </a:r>
            <a:endParaRPr sz="1300">
              <a:latin typeface="Times New Roman"/>
              <a:cs typeface="Times New Roman"/>
            </a:endParaRPr>
          </a:p>
          <a:p>
            <a:pPr marL="355600" marR="207010" indent="-342900">
              <a:lnSpc>
                <a:spcPct val="100000"/>
              </a:lnSpc>
              <a:spcBef>
                <a:spcPts val="605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sz="1300" spc="-5" dirty="0">
                <a:latin typeface="Times New Roman"/>
                <a:cs typeface="Times New Roman"/>
              </a:rPr>
              <a:t>Ставится</a:t>
            </a:r>
            <a:r>
              <a:rPr sz="1300" spc="-2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подпись</a:t>
            </a:r>
            <a:r>
              <a:rPr sz="1300" spc="-5" dirty="0">
                <a:latin typeface="Times New Roman"/>
                <a:cs typeface="Times New Roman"/>
              </a:rPr>
              <a:t> и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расшифровка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подписи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ответственного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организатора</a:t>
            </a:r>
            <a:r>
              <a:rPr sz="1300" spc="2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в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аудитории.</a:t>
            </a:r>
            <a:endParaRPr sz="13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5462" y="193318"/>
            <a:ext cx="601609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E36C09"/>
                </a:solidFill>
                <a:cs typeface="Arial"/>
              </a:rPr>
              <a:t>Форма</a:t>
            </a:r>
            <a:r>
              <a:rPr sz="2400" spc="-50" dirty="0">
                <a:solidFill>
                  <a:srgbClr val="E36C09"/>
                </a:solidFill>
                <a:cs typeface="Arial"/>
              </a:rPr>
              <a:t> </a:t>
            </a:r>
            <a:r>
              <a:rPr sz="2400" dirty="0">
                <a:solidFill>
                  <a:srgbClr val="E36C09"/>
                </a:solidFill>
                <a:cs typeface="Arial"/>
              </a:rPr>
              <a:t>ППЭ-12-03</a:t>
            </a:r>
            <a:r>
              <a:rPr sz="2400" spc="-55" dirty="0">
                <a:solidFill>
                  <a:srgbClr val="E36C09"/>
                </a:solidFill>
                <a:cs typeface="Arial"/>
              </a:rPr>
              <a:t> </a:t>
            </a:r>
            <a:r>
              <a:rPr sz="2400" dirty="0">
                <a:solidFill>
                  <a:srgbClr val="E36C09"/>
                </a:solidFill>
                <a:cs typeface="Arial"/>
              </a:rPr>
              <a:t>(образец</a:t>
            </a:r>
            <a:r>
              <a:rPr sz="2400" spc="-30" dirty="0">
                <a:solidFill>
                  <a:srgbClr val="E36C09"/>
                </a:solidFill>
                <a:cs typeface="Arial"/>
              </a:rPr>
              <a:t> </a:t>
            </a:r>
            <a:r>
              <a:rPr sz="2400" spc="-10" dirty="0">
                <a:solidFill>
                  <a:srgbClr val="E36C09"/>
                </a:solidFill>
                <a:cs typeface="Arial"/>
              </a:rPr>
              <a:t>заполнения)</a:t>
            </a:r>
            <a:endParaRPr sz="2400" dirty="0"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92114" y="2535454"/>
            <a:ext cx="278892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0555">
              <a:lnSpc>
                <a:spcPct val="100000"/>
              </a:lnSpc>
            </a:pPr>
            <a:r>
              <a:rPr sz="2400" spc="-20" dirty="0" err="1" smtClean="0">
                <a:latin typeface="Times New Roman"/>
                <a:cs typeface="Times New Roman"/>
              </a:rPr>
              <a:t>Технология</a:t>
            </a:r>
            <a:r>
              <a:rPr sz="2400" spc="-20" dirty="0" smtClean="0">
                <a:latin typeface="Times New Roman"/>
                <a:cs typeface="Times New Roman"/>
              </a:rPr>
              <a:t> </a:t>
            </a:r>
            <a:r>
              <a:rPr sz="2400" spc="-15" dirty="0" smtClean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передачи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ЭМ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по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сети</a:t>
            </a:r>
            <a:endParaRPr sz="2400" dirty="0">
              <a:latin typeface="Times New Roman"/>
              <a:cs typeface="Times New Roman"/>
            </a:endParaRPr>
          </a:p>
          <a:p>
            <a:pPr marL="624840">
              <a:lnSpc>
                <a:spcPct val="100000"/>
              </a:lnSpc>
            </a:pPr>
            <a:r>
              <a:rPr sz="2400" spc="-5" dirty="0">
                <a:latin typeface="Times New Roman"/>
                <a:cs typeface="Times New Roman"/>
              </a:rPr>
              <a:t>«Интернет»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2" y="613202"/>
            <a:ext cx="5023449" cy="6080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3240" y="167658"/>
            <a:ext cx="517629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E36C09"/>
                </a:solidFill>
                <a:latin typeface="+mn-lt"/>
                <a:cs typeface="Arial"/>
              </a:rPr>
              <a:t>Форма</a:t>
            </a:r>
            <a:r>
              <a:rPr sz="2400" spc="-100" dirty="0">
                <a:solidFill>
                  <a:srgbClr val="E36C09"/>
                </a:solidFill>
                <a:latin typeface="+mn-lt"/>
                <a:cs typeface="Arial"/>
              </a:rPr>
              <a:t> </a:t>
            </a:r>
            <a:r>
              <a:rPr sz="2400" dirty="0">
                <a:solidFill>
                  <a:srgbClr val="E36C09"/>
                </a:solidFill>
                <a:latin typeface="+mn-lt"/>
                <a:cs typeface="Arial"/>
              </a:rPr>
              <a:t>ППЭ-12-04-МАШ</a:t>
            </a:r>
            <a:endParaRPr sz="2400" dirty="0">
              <a:latin typeface="+mn-lt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2402" y="550292"/>
            <a:ext cx="5100955" cy="6064885"/>
            <a:chOff x="152400" y="550291"/>
            <a:chExt cx="5100955" cy="60648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698817"/>
              <a:ext cx="5100574" cy="591616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528951" y="562991"/>
              <a:ext cx="231140" cy="182245"/>
            </a:xfrm>
            <a:custGeom>
              <a:avLst/>
              <a:gdLst/>
              <a:ahLst/>
              <a:cxnLst/>
              <a:rect l="l" t="t" r="r" b="b"/>
              <a:pathLst>
                <a:path w="231139" h="182245">
                  <a:moveTo>
                    <a:pt x="0" y="91059"/>
                  </a:moveTo>
                  <a:lnTo>
                    <a:pt x="9074" y="55614"/>
                  </a:lnTo>
                  <a:lnTo>
                    <a:pt x="33829" y="26670"/>
                  </a:lnTo>
                  <a:lnTo>
                    <a:pt x="70562" y="7155"/>
                  </a:lnTo>
                  <a:lnTo>
                    <a:pt x="115569" y="0"/>
                  </a:lnTo>
                  <a:lnTo>
                    <a:pt x="160577" y="7155"/>
                  </a:lnTo>
                  <a:lnTo>
                    <a:pt x="197310" y="26670"/>
                  </a:lnTo>
                  <a:lnTo>
                    <a:pt x="222065" y="55614"/>
                  </a:lnTo>
                  <a:lnTo>
                    <a:pt x="231140" y="91059"/>
                  </a:lnTo>
                  <a:lnTo>
                    <a:pt x="222065" y="126503"/>
                  </a:lnTo>
                  <a:lnTo>
                    <a:pt x="197310" y="155448"/>
                  </a:lnTo>
                  <a:lnTo>
                    <a:pt x="160577" y="174962"/>
                  </a:lnTo>
                  <a:lnTo>
                    <a:pt x="115569" y="182118"/>
                  </a:lnTo>
                  <a:lnTo>
                    <a:pt x="70562" y="174962"/>
                  </a:lnTo>
                  <a:lnTo>
                    <a:pt x="33829" y="155448"/>
                  </a:lnTo>
                  <a:lnTo>
                    <a:pt x="9074" y="126503"/>
                  </a:lnTo>
                  <a:lnTo>
                    <a:pt x="0" y="91059"/>
                  </a:lnTo>
                  <a:close/>
                </a:path>
              </a:pathLst>
            </a:custGeom>
            <a:ln w="254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494415" y="5600191"/>
            <a:ext cx="3390265" cy="1016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1300" spc="-15" dirty="0">
                <a:solidFill>
                  <a:srgbClr val="FF0000"/>
                </a:solidFill>
                <a:latin typeface="Times New Roman"/>
                <a:cs typeface="Times New Roman"/>
              </a:rPr>
              <a:t>Форма</a:t>
            </a:r>
            <a:r>
              <a:rPr sz="13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является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 машиночитаемой</a:t>
            </a:r>
            <a:endParaRPr sz="13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и</a:t>
            </a:r>
            <a:r>
              <a:rPr sz="1300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сканируется</a:t>
            </a:r>
            <a:r>
              <a:rPr sz="1300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вместе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с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другими</a:t>
            </a:r>
            <a:r>
              <a:rPr sz="1300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формами</a:t>
            </a:r>
            <a:r>
              <a:rPr sz="1300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ППЭ.</a:t>
            </a:r>
            <a:endParaRPr sz="1300">
              <a:latin typeface="Times New Roman"/>
              <a:cs typeface="Times New Roman"/>
            </a:endParaRPr>
          </a:p>
          <a:p>
            <a:pPr marL="190500" marR="182880" indent="105410">
              <a:lnSpc>
                <a:spcPct val="100000"/>
              </a:lnSpc>
            </a:pP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При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заполнении </a:t>
            </a:r>
            <a:r>
              <a:rPr sz="1300" spc="-20" dirty="0">
                <a:solidFill>
                  <a:srgbClr val="FF0000"/>
                </a:solidFill>
                <a:latin typeface="Times New Roman"/>
                <a:cs typeface="Times New Roman"/>
              </a:rPr>
              <a:t>необходимо</a:t>
            </a:r>
            <a:r>
              <a:rPr sz="1300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20" dirty="0">
                <a:solidFill>
                  <a:srgbClr val="FF0000"/>
                </a:solidFill>
                <a:latin typeface="Times New Roman"/>
                <a:cs typeface="Times New Roman"/>
              </a:rPr>
              <a:t>соблюдать </a:t>
            </a:r>
            <a:r>
              <a:rPr sz="1300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аккуратность,</a:t>
            </a:r>
            <a:r>
              <a:rPr sz="1300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для</a:t>
            </a:r>
            <a:r>
              <a:rPr sz="13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исправлений</a:t>
            </a:r>
            <a:r>
              <a:rPr sz="13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запрещено </a:t>
            </a:r>
            <a:r>
              <a:rPr sz="1300" spc="-3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использовать</a:t>
            </a:r>
            <a:r>
              <a:rPr sz="1300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5" dirty="0">
                <a:solidFill>
                  <a:srgbClr val="FF0000"/>
                </a:solidFill>
                <a:latin typeface="Times New Roman"/>
                <a:cs typeface="Times New Roman"/>
              </a:rPr>
              <a:t>корректор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 и</a:t>
            </a:r>
            <a:r>
              <a:rPr sz="1300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другие</a:t>
            </a:r>
            <a:r>
              <a:rPr sz="1300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средства.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03768" y="509073"/>
            <a:ext cx="6401435" cy="4870564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900" b="1" dirty="0">
                <a:solidFill>
                  <a:srgbClr val="1F487C"/>
                </a:solidFill>
                <a:latin typeface="Calibri"/>
                <a:cs typeface="Calibri"/>
              </a:rPr>
              <a:t>1</a:t>
            </a:r>
            <a:endParaRPr sz="900">
              <a:latin typeface="Calibri"/>
              <a:cs typeface="Calibri"/>
            </a:endParaRPr>
          </a:p>
          <a:p>
            <a:pPr marL="3064510" marR="591185" indent="-342900">
              <a:lnSpc>
                <a:spcPct val="100000"/>
              </a:lnSpc>
              <a:spcBef>
                <a:spcPts val="630"/>
              </a:spcBef>
              <a:buAutoNum type="arabicPeriod"/>
              <a:tabLst>
                <a:tab pos="3064510" algn="l"/>
                <a:tab pos="3065145" algn="l"/>
              </a:tabLst>
            </a:pPr>
            <a:r>
              <a:rPr sz="1300" spc="-40" dirty="0">
                <a:latin typeface="Times New Roman"/>
                <a:cs typeface="Times New Roman"/>
              </a:rPr>
              <a:t>Код</a:t>
            </a:r>
            <a:r>
              <a:rPr sz="1300" spc="-2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региона,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40" dirty="0">
                <a:latin typeface="Times New Roman"/>
                <a:cs typeface="Times New Roman"/>
              </a:rPr>
              <a:t>код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65" dirty="0">
                <a:latin typeface="Times New Roman"/>
                <a:cs typeface="Times New Roman"/>
              </a:rPr>
              <a:t>МСУ,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-40" dirty="0">
                <a:latin typeface="Times New Roman"/>
                <a:cs typeface="Times New Roman"/>
              </a:rPr>
              <a:t>код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ППЭ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и</a:t>
            </a:r>
            <a:r>
              <a:rPr sz="1300" spc="-10" dirty="0">
                <a:latin typeface="Times New Roman"/>
                <a:cs typeface="Times New Roman"/>
              </a:rPr>
              <a:t> дата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экзамена заполняются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Times New Roman"/>
                <a:cs typeface="Times New Roman"/>
              </a:rPr>
              <a:t>автоматически,</a:t>
            </a:r>
            <a:endParaRPr sz="1300">
              <a:latin typeface="Times New Roman"/>
              <a:cs typeface="Times New Roman"/>
            </a:endParaRPr>
          </a:p>
          <a:p>
            <a:pPr marL="3064510">
              <a:lnSpc>
                <a:spcPct val="100000"/>
              </a:lnSpc>
            </a:pPr>
            <a:r>
              <a:rPr sz="1300" spc="-10" dirty="0">
                <a:latin typeface="Times New Roman"/>
                <a:cs typeface="Times New Roman"/>
              </a:rPr>
              <a:t>организатором</a:t>
            </a:r>
            <a:r>
              <a:rPr sz="1300" spc="-1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в</a:t>
            </a:r>
            <a:r>
              <a:rPr sz="1300" spc="-15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аудитории</a:t>
            </a:r>
            <a:r>
              <a:rPr sz="1300" spc="3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заполняются</a:t>
            </a:r>
            <a:r>
              <a:rPr sz="1300" spc="-1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номер</a:t>
            </a:r>
            <a:endParaRPr sz="1300">
              <a:latin typeface="Times New Roman"/>
              <a:cs typeface="Times New Roman"/>
            </a:endParaRPr>
          </a:p>
          <a:p>
            <a:pPr marL="3064510">
              <a:lnSpc>
                <a:spcPct val="100000"/>
              </a:lnSpc>
              <a:spcBef>
                <a:spcPts val="5"/>
              </a:spcBef>
            </a:pPr>
            <a:r>
              <a:rPr sz="1300" spc="-25" dirty="0">
                <a:latin typeface="Times New Roman"/>
                <a:cs typeface="Times New Roman"/>
              </a:rPr>
              <a:t>аудитории,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spc="-40" dirty="0">
                <a:latin typeface="Times New Roman"/>
                <a:cs typeface="Times New Roman"/>
              </a:rPr>
              <a:t>код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и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наименование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предмета.</a:t>
            </a:r>
            <a:endParaRPr sz="1300">
              <a:latin typeface="Times New Roman"/>
              <a:cs typeface="Times New Roman"/>
            </a:endParaRPr>
          </a:p>
          <a:p>
            <a:pPr marL="3064510" marR="163830" indent="-342900">
              <a:lnSpc>
                <a:spcPct val="100000"/>
              </a:lnSpc>
              <a:spcBef>
                <a:spcPts val="600"/>
              </a:spcBef>
              <a:buAutoNum type="arabicPeriod" startAt="2"/>
              <a:tabLst>
                <a:tab pos="3064510" algn="l"/>
                <a:tab pos="3065145" algn="l"/>
              </a:tabLst>
            </a:pPr>
            <a:r>
              <a:rPr sz="1300" spc="-20" dirty="0">
                <a:latin typeface="Times New Roman"/>
                <a:cs typeface="Times New Roman"/>
              </a:rPr>
              <a:t>Указывается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фамилия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и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инициалы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участника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экзамена,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который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выходит</a:t>
            </a:r>
            <a:r>
              <a:rPr sz="1300" spc="-5" dirty="0">
                <a:latin typeface="Times New Roman"/>
                <a:cs typeface="Times New Roman"/>
              </a:rPr>
              <a:t> из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аудитории.</a:t>
            </a:r>
            <a:endParaRPr sz="1300">
              <a:latin typeface="Times New Roman"/>
              <a:cs typeface="Times New Roman"/>
            </a:endParaRPr>
          </a:p>
          <a:p>
            <a:pPr marL="3064510" marR="550545" indent="-342900">
              <a:lnSpc>
                <a:spcPct val="100000"/>
              </a:lnSpc>
              <a:spcBef>
                <a:spcPts val="600"/>
              </a:spcBef>
              <a:buAutoNum type="arabicPeriod" startAt="2"/>
              <a:tabLst>
                <a:tab pos="3064510" algn="l"/>
                <a:tab pos="3065145" algn="l"/>
              </a:tabLst>
            </a:pPr>
            <a:r>
              <a:rPr sz="1300" spc="-20" dirty="0">
                <a:latin typeface="Times New Roman"/>
                <a:cs typeface="Times New Roman"/>
              </a:rPr>
              <a:t>Указывается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номер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Times New Roman"/>
                <a:cs typeface="Times New Roman"/>
              </a:rPr>
              <a:t>бланка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регистрации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участника,</a:t>
            </a:r>
            <a:r>
              <a:rPr sz="1300" spc="40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выходящего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из </a:t>
            </a:r>
            <a:r>
              <a:rPr sz="1300" spc="-25" dirty="0">
                <a:latin typeface="Times New Roman"/>
                <a:cs typeface="Times New Roman"/>
              </a:rPr>
              <a:t>аудитории.</a:t>
            </a:r>
            <a:endParaRPr sz="1300">
              <a:latin typeface="Times New Roman"/>
              <a:cs typeface="Times New Roman"/>
            </a:endParaRPr>
          </a:p>
          <a:p>
            <a:pPr marL="3064510" marR="673100" indent="-342900">
              <a:lnSpc>
                <a:spcPct val="100000"/>
              </a:lnSpc>
              <a:spcBef>
                <a:spcPts val="600"/>
              </a:spcBef>
              <a:buAutoNum type="arabicPeriod" startAt="2"/>
              <a:tabLst>
                <a:tab pos="3064510" algn="l"/>
                <a:tab pos="3065145" algn="l"/>
              </a:tabLst>
            </a:pPr>
            <a:r>
              <a:rPr sz="1300" spc="-15" dirty="0">
                <a:latin typeface="Times New Roman"/>
                <a:cs typeface="Times New Roman"/>
              </a:rPr>
              <a:t>Фиксируется</a:t>
            </a:r>
            <a:r>
              <a:rPr sz="1300" spc="3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время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выхода</a:t>
            </a:r>
            <a:r>
              <a:rPr sz="1300" spc="-1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участника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из</a:t>
            </a:r>
            <a:r>
              <a:rPr sz="1300" spc="-15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аудитории.</a:t>
            </a:r>
            <a:endParaRPr sz="1300">
              <a:latin typeface="Times New Roman"/>
              <a:cs typeface="Times New Roman"/>
            </a:endParaRPr>
          </a:p>
          <a:p>
            <a:pPr marL="3064510" marR="260985" indent="-342900">
              <a:lnSpc>
                <a:spcPct val="100000"/>
              </a:lnSpc>
              <a:spcBef>
                <a:spcPts val="600"/>
              </a:spcBef>
              <a:buAutoNum type="arabicPeriod" startAt="2"/>
              <a:tabLst>
                <a:tab pos="3064510" algn="l"/>
                <a:tab pos="3065145" algn="l"/>
              </a:tabLst>
            </a:pPr>
            <a:r>
              <a:rPr sz="1300" spc="-15" dirty="0">
                <a:latin typeface="Times New Roman"/>
                <a:cs typeface="Times New Roman"/>
              </a:rPr>
              <a:t>Фиксируется</a:t>
            </a:r>
            <a:r>
              <a:rPr sz="1300" spc="4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время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возвращения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участника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в</a:t>
            </a:r>
            <a:r>
              <a:rPr sz="1300" spc="-20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аудиторию.</a:t>
            </a:r>
            <a:endParaRPr sz="1300">
              <a:latin typeface="Times New Roman"/>
              <a:cs typeface="Times New Roman"/>
            </a:endParaRPr>
          </a:p>
          <a:p>
            <a:pPr marL="3064510" marR="52069">
              <a:lnSpc>
                <a:spcPct val="100000"/>
              </a:lnSpc>
            </a:pP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Важно:</a:t>
            </a:r>
            <a:r>
              <a:rPr sz="1300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каждый</a:t>
            </a:r>
            <a:r>
              <a:rPr sz="1300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25" dirty="0">
                <a:solidFill>
                  <a:srgbClr val="FF0000"/>
                </a:solidFill>
                <a:latin typeface="Times New Roman"/>
                <a:cs typeface="Times New Roman"/>
              </a:rPr>
              <a:t>выход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 участника</a:t>
            </a:r>
            <a:r>
              <a:rPr sz="1300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из </a:t>
            </a:r>
            <a:r>
              <a:rPr sz="1300" spc="-25" dirty="0">
                <a:solidFill>
                  <a:srgbClr val="FF0000"/>
                </a:solidFill>
                <a:latin typeface="Times New Roman"/>
                <a:cs typeface="Times New Roman"/>
              </a:rPr>
              <a:t>аудитории </a:t>
            </a:r>
            <a:r>
              <a:rPr sz="1300" spc="-3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(включая</a:t>
            </a:r>
            <a:r>
              <a:rPr sz="13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25" dirty="0">
                <a:solidFill>
                  <a:srgbClr val="FF0000"/>
                </a:solidFill>
                <a:latin typeface="Times New Roman"/>
                <a:cs typeface="Times New Roman"/>
              </a:rPr>
              <a:t>выход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 в</a:t>
            </a:r>
            <a:r>
              <a:rPr sz="1300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медицинский</a:t>
            </a:r>
            <a:r>
              <a:rPr sz="1300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кабинет)</a:t>
            </a:r>
            <a:endParaRPr sz="1300">
              <a:latin typeface="Times New Roman"/>
              <a:cs typeface="Times New Roman"/>
            </a:endParaRPr>
          </a:p>
          <a:p>
            <a:pPr marL="3064510" marR="80645">
              <a:lnSpc>
                <a:spcPct val="100000"/>
              </a:lnSpc>
              <a:spcBef>
                <a:spcPts val="5"/>
              </a:spcBef>
            </a:pPr>
            <a:r>
              <a:rPr sz="1300" spc="-15" dirty="0">
                <a:solidFill>
                  <a:srgbClr val="FF0000"/>
                </a:solidFill>
                <a:latin typeface="Times New Roman"/>
                <a:cs typeface="Times New Roman"/>
              </a:rPr>
              <a:t>фиксируется</a:t>
            </a:r>
            <a:r>
              <a:rPr sz="1300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в</a:t>
            </a:r>
            <a:r>
              <a:rPr sz="13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новой</a:t>
            </a:r>
            <a:r>
              <a:rPr sz="13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строке</a:t>
            </a:r>
            <a:r>
              <a:rPr sz="1300" spc="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ведомости,</a:t>
            </a:r>
            <a:r>
              <a:rPr sz="1300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таким </a:t>
            </a:r>
            <a:r>
              <a:rPr sz="1300" spc="-3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образом,</a:t>
            </a:r>
            <a:r>
              <a:rPr sz="13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5" dirty="0">
                <a:solidFill>
                  <a:srgbClr val="FF0000"/>
                </a:solidFill>
                <a:latin typeface="Times New Roman"/>
                <a:cs typeface="Times New Roman"/>
              </a:rPr>
              <a:t>один</a:t>
            </a:r>
            <a:r>
              <a:rPr sz="1300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и </a:t>
            </a:r>
            <a:r>
              <a:rPr sz="1300" spc="-15" dirty="0">
                <a:solidFill>
                  <a:srgbClr val="FF0000"/>
                </a:solidFill>
                <a:latin typeface="Times New Roman"/>
                <a:cs typeface="Times New Roman"/>
              </a:rPr>
              <a:t>тот</a:t>
            </a:r>
            <a:r>
              <a:rPr sz="1300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же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участник</a:t>
            </a:r>
            <a:r>
              <a:rPr sz="1300" spc="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5" dirty="0">
                <a:solidFill>
                  <a:srgbClr val="FF0000"/>
                </a:solidFill>
                <a:latin typeface="Times New Roman"/>
                <a:cs typeface="Times New Roman"/>
              </a:rPr>
              <a:t>может</a:t>
            </a:r>
            <a:endParaRPr sz="1300">
              <a:latin typeface="Times New Roman"/>
              <a:cs typeface="Times New Roman"/>
            </a:endParaRPr>
          </a:p>
          <a:p>
            <a:pPr marL="3064510" marR="453390">
              <a:lnSpc>
                <a:spcPct val="100000"/>
              </a:lnSpc>
            </a:pP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фигурировать</a:t>
            </a:r>
            <a:r>
              <a:rPr sz="1300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в</a:t>
            </a:r>
            <a:r>
              <a:rPr sz="1300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ведомости</a:t>
            </a:r>
            <a:r>
              <a:rPr sz="13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20" dirty="0">
                <a:solidFill>
                  <a:srgbClr val="FF0000"/>
                </a:solidFill>
                <a:latin typeface="Times New Roman"/>
                <a:cs typeface="Times New Roman"/>
              </a:rPr>
              <a:t>несколько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 раз </a:t>
            </a:r>
            <a:r>
              <a:rPr sz="1300" spc="-3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в</a:t>
            </a:r>
            <a:r>
              <a:rPr sz="1300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зависимости</a:t>
            </a:r>
            <a:r>
              <a:rPr sz="1300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от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количества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5" dirty="0">
                <a:solidFill>
                  <a:srgbClr val="FF0000"/>
                </a:solidFill>
                <a:latin typeface="Times New Roman"/>
                <a:cs typeface="Times New Roman"/>
              </a:rPr>
              <a:t>выходов.</a:t>
            </a:r>
            <a:endParaRPr sz="1300">
              <a:latin typeface="Times New Roman"/>
              <a:cs typeface="Times New Roman"/>
            </a:endParaRPr>
          </a:p>
          <a:p>
            <a:pPr marL="3064510" indent="-343535">
              <a:lnSpc>
                <a:spcPct val="100000"/>
              </a:lnSpc>
              <a:spcBef>
                <a:spcPts val="600"/>
              </a:spcBef>
              <a:buAutoNum type="arabicPeriod" startAt="6"/>
              <a:tabLst>
                <a:tab pos="3064510" algn="l"/>
                <a:tab pos="3065145" algn="l"/>
              </a:tabLst>
            </a:pPr>
            <a:r>
              <a:rPr sz="1300" spc="-5" dirty="0">
                <a:latin typeface="Times New Roman"/>
                <a:cs typeface="Times New Roman"/>
              </a:rPr>
              <a:t>Ставятся</a:t>
            </a:r>
            <a:r>
              <a:rPr sz="1300" spc="-3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подписи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и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расшифровки</a:t>
            </a:r>
            <a:r>
              <a:rPr sz="1300" spc="2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подписи</a:t>
            </a:r>
            <a:endParaRPr sz="1300">
              <a:latin typeface="Times New Roman"/>
              <a:cs typeface="Times New Roman"/>
            </a:endParaRPr>
          </a:p>
          <a:p>
            <a:pPr marL="3064510">
              <a:lnSpc>
                <a:spcPct val="100000"/>
              </a:lnSpc>
            </a:pPr>
            <a:r>
              <a:rPr sz="1300" spc="-25" dirty="0">
                <a:latin typeface="Times New Roman"/>
                <a:cs typeface="Times New Roman"/>
              </a:rPr>
              <a:t>двух</a:t>
            </a:r>
            <a:r>
              <a:rPr sz="1300" spc="2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организаторов,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фиксируется,</a:t>
            </a:r>
            <a:r>
              <a:rPr sz="1300" spc="45" dirty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Times New Roman"/>
                <a:cs typeface="Times New Roman"/>
              </a:rPr>
              <a:t>кто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из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них</a:t>
            </a:r>
            <a:endParaRPr sz="1300">
              <a:latin typeface="Times New Roman"/>
              <a:cs typeface="Times New Roman"/>
            </a:endParaRPr>
          </a:p>
          <a:p>
            <a:pPr marL="3064510">
              <a:lnSpc>
                <a:spcPct val="100000"/>
              </a:lnSpc>
            </a:pPr>
            <a:r>
              <a:rPr sz="1300" spc="-5" dirty="0">
                <a:latin typeface="Times New Roman"/>
                <a:cs typeface="Times New Roman"/>
              </a:rPr>
              <a:t>ответственный.</a:t>
            </a:r>
            <a:endParaRPr sz="130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59322" y="772159"/>
            <a:ext cx="4441190" cy="2043430"/>
            <a:chOff x="459320" y="772159"/>
            <a:chExt cx="4441190" cy="2043430"/>
          </a:xfrm>
        </p:grpSpPr>
        <p:sp>
          <p:nvSpPr>
            <p:cNvPr id="9" name="object 9"/>
            <p:cNvSpPr/>
            <p:nvPr/>
          </p:nvSpPr>
          <p:spPr>
            <a:xfrm>
              <a:off x="465670" y="778509"/>
              <a:ext cx="4428490" cy="217170"/>
            </a:xfrm>
            <a:custGeom>
              <a:avLst/>
              <a:gdLst/>
              <a:ahLst/>
              <a:cxnLst/>
              <a:rect l="l" t="t" r="r" b="b"/>
              <a:pathLst>
                <a:path w="4428490" h="217169">
                  <a:moveTo>
                    <a:pt x="0" y="216915"/>
                  </a:moveTo>
                  <a:lnTo>
                    <a:pt x="4656" y="174680"/>
                  </a:lnTo>
                  <a:lnTo>
                    <a:pt x="17356" y="140207"/>
                  </a:lnTo>
                  <a:lnTo>
                    <a:pt x="36192" y="116974"/>
                  </a:lnTo>
                  <a:lnTo>
                    <a:pt x="59258" y="108457"/>
                  </a:lnTo>
                  <a:lnTo>
                    <a:pt x="2123351" y="108457"/>
                  </a:lnTo>
                  <a:lnTo>
                    <a:pt x="2146441" y="99923"/>
                  </a:lnTo>
                  <a:lnTo>
                    <a:pt x="2165292" y="76660"/>
                  </a:lnTo>
                  <a:lnTo>
                    <a:pt x="2178000" y="42181"/>
                  </a:lnTo>
                  <a:lnTo>
                    <a:pt x="2182660" y="0"/>
                  </a:lnTo>
                  <a:lnTo>
                    <a:pt x="2187319" y="42181"/>
                  </a:lnTo>
                  <a:lnTo>
                    <a:pt x="2200027" y="76660"/>
                  </a:lnTo>
                  <a:lnTo>
                    <a:pt x="2218878" y="99923"/>
                  </a:lnTo>
                  <a:lnTo>
                    <a:pt x="2241969" y="108457"/>
                  </a:lnTo>
                  <a:lnTo>
                    <a:pt x="4368838" y="108457"/>
                  </a:lnTo>
                  <a:lnTo>
                    <a:pt x="4391854" y="116974"/>
                  </a:lnTo>
                  <a:lnTo>
                    <a:pt x="4410668" y="140208"/>
                  </a:lnTo>
                  <a:lnTo>
                    <a:pt x="4423362" y="174680"/>
                  </a:lnTo>
                  <a:lnTo>
                    <a:pt x="4428020" y="216915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81176" y="2620771"/>
              <a:ext cx="231140" cy="182245"/>
            </a:xfrm>
            <a:custGeom>
              <a:avLst/>
              <a:gdLst/>
              <a:ahLst/>
              <a:cxnLst/>
              <a:rect l="l" t="t" r="r" b="b"/>
              <a:pathLst>
                <a:path w="231140" h="182244">
                  <a:moveTo>
                    <a:pt x="0" y="91058"/>
                  </a:moveTo>
                  <a:lnTo>
                    <a:pt x="9081" y="55614"/>
                  </a:lnTo>
                  <a:lnTo>
                    <a:pt x="33850" y="26669"/>
                  </a:lnTo>
                  <a:lnTo>
                    <a:pt x="70589" y="7155"/>
                  </a:lnTo>
                  <a:lnTo>
                    <a:pt x="115582" y="0"/>
                  </a:lnTo>
                  <a:lnTo>
                    <a:pt x="160562" y="7155"/>
                  </a:lnTo>
                  <a:lnTo>
                    <a:pt x="197284" y="26670"/>
                  </a:lnTo>
                  <a:lnTo>
                    <a:pt x="222038" y="55614"/>
                  </a:lnTo>
                  <a:lnTo>
                    <a:pt x="231114" y="91058"/>
                  </a:lnTo>
                  <a:lnTo>
                    <a:pt x="222038" y="126503"/>
                  </a:lnTo>
                  <a:lnTo>
                    <a:pt x="197284" y="155448"/>
                  </a:lnTo>
                  <a:lnTo>
                    <a:pt x="160562" y="174962"/>
                  </a:lnTo>
                  <a:lnTo>
                    <a:pt x="115582" y="182117"/>
                  </a:lnTo>
                  <a:lnTo>
                    <a:pt x="70589" y="174962"/>
                  </a:lnTo>
                  <a:lnTo>
                    <a:pt x="33850" y="155447"/>
                  </a:lnTo>
                  <a:lnTo>
                    <a:pt x="9081" y="126503"/>
                  </a:lnTo>
                  <a:lnTo>
                    <a:pt x="0" y="91058"/>
                  </a:lnTo>
                  <a:close/>
                </a:path>
              </a:pathLst>
            </a:custGeom>
            <a:ln w="254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151636" y="2615972"/>
            <a:ext cx="8953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1F487C"/>
                </a:solidFill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28953" y="2620800"/>
            <a:ext cx="231140" cy="182245"/>
          </a:xfrm>
          <a:custGeom>
            <a:avLst/>
            <a:gdLst/>
            <a:ahLst/>
            <a:cxnLst/>
            <a:rect l="l" t="t" r="r" b="b"/>
            <a:pathLst>
              <a:path w="231139" h="182244">
                <a:moveTo>
                  <a:pt x="0" y="91058"/>
                </a:moveTo>
                <a:lnTo>
                  <a:pt x="9074" y="55614"/>
                </a:lnTo>
                <a:lnTo>
                  <a:pt x="33829" y="26669"/>
                </a:lnTo>
                <a:lnTo>
                  <a:pt x="70562" y="7155"/>
                </a:lnTo>
                <a:lnTo>
                  <a:pt x="115569" y="0"/>
                </a:lnTo>
                <a:lnTo>
                  <a:pt x="160577" y="7155"/>
                </a:lnTo>
                <a:lnTo>
                  <a:pt x="197310" y="26670"/>
                </a:lnTo>
                <a:lnTo>
                  <a:pt x="222065" y="55614"/>
                </a:lnTo>
                <a:lnTo>
                  <a:pt x="231140" y="91058"/>
                </a:lnTo>
                <a:lnTo>
                  <a:pt x="222065" y="126503"/>
                </a:lnTo>
                <a:lnTo>
                  <a:pt x="197310" y="155448"/>
                </a:lnTo>
                <a:lnTo>
                  <a:pt x="160577" y="174962"/>
                </a:lnTo>
                <a:lnTo>
                  <a:pt x="115569" y="182117"/>
                </a:lnTo>
                <a:lnTo>
                  <a:pt x="70562" y="174962"/>
                </a:lnTo>
                <a:lnTo>
                  <a:pt x="33829" y="155447"/>
                </a:lnTo>
                <a:lnTo>
                  <a:pt x="9074" y="126503"/>
                </a:lnTo>
                <a:lnTo>
                  <a:pt x="0" y="91058"/>
                </a:lnTo>
                <a:close/>
              </a:path>
            </a:pathLst>
          </a:custGeom>
          <a:ln w="254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599691" y="2615972"/>
            <a:ext cx="8953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1F487C"/>
                </a:solidFill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629659" y="2637691"/>
            <a:ext cx="231140" cy="182245"/>
          </a:xfrm>
          <a:custGeom>
            <a:avLst/>
            <a:gdLst/>
            <a:ahLst/>
            <a:cxnLst/>
            <a:rect l="l" t="t" r="r" b="b"/>
            <a:pathLst>
              <a:path w="231139" h="182244">
                <a:moveTo>
                  <a:pt x="0" y="91186"/>
                </a:moveTo>
                <a:lnTo>
                  <a:pt x="9074" y="55721"/>
                </a:lnTo>
                <a:lnTo>
                  <a:pt x="33829" y="26733"/>
                </a:lnTo>
                <a:lnTo>
                  <a:pt x="70562" y="7175"/>
                </a:lnTo>
                <a:lnTo>
                  <a:pt x="115569" y="0"/>
                </a:lnTo>
                <a:lnTo>
                  <a:pt x="160577" y="7175"/>
                </a:lnTo>
                <a:lnTo>
                  <a:pt x="197310" y="26733"/>
                </a:lnTo>
                <a:lnTo>
                  <a:pt x="222065" y="55721"/>
                </a:lnTo>
                <a:lnTo>
                  <a:pt x="231139" y="91186"/>
                </a:lnTo>
                <a:lnTo>
                  <a:pt x="222065" y="126630"/>
                </a:lnTo>
                <a:lnTo>
                  <a:pt x="197310" y="155575"/>
                </a:lnTo>
                <a:lnTo>
                  <a:pt x="160577" y="175089"/>
                </a:lnTo>
                <a:lnTo>
                  <a:pt x="115569" y="182245"/>
                </a:lnTo>
                <a:lnTo>
                  <a:pt x="70562" y="175089"/>
                </a:lnTo>
                <a:lnTo>
                  <a:pt x="33829" y="155575"/>
                </a:lnTo>
                <a:lnTo>
                  <a:pt x="9074" y="126630"/>
                </a:lnTo>
                <a:lnTo>
                  <a:pt x="0" y="91186"/>
                </a:lnTo>
                <a:close/>
              </a:path>
            </a:pathLst>
          </a:custGeom>
          <a:ln w="254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700655" y="2632990"/>
            <a:ext cx="8953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1F487C"/>
                </a:solidFill>
                <a:latin typeface="Calibri"/>
                <a:cs typeface="Calibri"/>
              </a:rPr>
              <a:t>4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340860" y="2637691"/>
            <a:ext cx="231140" cy="182245"/>
          </a:xfrm>
          <a:custGeom>
            <a:avLst/>
            <a:gdLst/>
            <a:ahLst/>
            <a:cxnLst/>
            <a:rect l="l" t="t" r="r" b="b"/>
            <a:pathLst>
              <a:path w="231139" h="182244">
                <a:moveTo>
                  <a:pt x="0" y="91186"/>
                </a:moveTo>
                <a:lnTo>
                  <a:pt x="9092" y="55721"/>
                </a:lnTo>
                <a:lnTo>
                  <a:pt x="33877" y="26733"/>
                </a:lnTo>
                <a:lnTo>
                  <a:pt x="70615" y="7175"/>
                </a:lnTo>
                <a:lnTo>
                  <a:pt x="115569" y="0"/>
                </a:lnTo>
                <a:lnTo>
                  <a:pt x="160577" y="7175"/>
                </a:lnTo>
                <a:lnTo>
                  <a:pt x="197310" y="26733"/>
                </a:lnTo>
                <a:lnTo>
                  <a:pt x="222065" y="55721"/>
                </a:lnTo>
                <a:lnTo>
                  <a:pt x="231139" y="91186"/>
                </a:lnTo>
                <a:lnTo>
                  <a:pt x="222065" y="126630"/>
                </a:lnTo>
                <a:lnTo>
                  <a:pt x="197310" y="155575"/>
                </a:lnTo>
                <a:lnTo>
                  <a:pt x="160577" y="175089"/>
                </a:lnTo>
                <a:lnTo>
                  <a:pt x="115569" y="182245"/>
                </a:lnTo>
                <a:lnTo>
                  <a:pt x="70615" y="175089"/>
                </a:lnTo>
                <a:lnTo>
                  <a:pt x="33877" y="155575"/>
                </a:lnTo>
                <a:lnTo>
                  <a:pt x="9092" y="126630"/>
                </a:lnTo>
                <a:lnTo>
                  <a:pt x="0" y="91186"/>
                </a:lnTo>
                <a:close/>
              </a:path>
            </a:pathLst>
          </a:custGeom>
          <a:ln w="254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412108" y="2632990"/>
            <a:ext cx="8953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1F487C"/>
                </a:solidFill>
                <a:latin typeface="Calibri"/>
                <a:cs typeface="Calibri"/>
              </a:rPr>
              <a:t>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52414" y="5854626"/>
            <a:ext cx="231775" cy="182245"/>
          </a:xfrm>
          <a:custGeom>
            <a:avLst/>
            <a:gdLst/>
            <a:ahLst/>
            <a:cxnLst/>
            <a:rect l="l" t="t" r="r" b="b"/>
            <a:pathLst>
              <a:path w="231775" h="182245">
                <a:moveTo>
                  <a:pt x="0" y="91071"/>
                </a:moveTo>
                <a:lnTo>
                  <a:pt x="9083" y="55619"/>
                </a:lnTo>
                <a:lnTo>
                  <a:pt x="33855" y="26671"/>
                </a:lnTo>
                <a:lnTo>
                  <a:pt x="70594" y="7155"/>
                </a:lnTo>
                <a:lnTo>
                  <a:pt x="115582" y="0"/>
                </a:lnTo>
                <a:lnTo>
                  <a:pt x="160570" y="7155"/>
                </a:lnTo>
                <a:lnTo>
                  <a:pt x="197310" y="26671"/>
                </a:lnTo>
                <a:lnTo>
                  <a:pt x="222081" y="55619"/>
                </a:lnTo>
                <a:lnTo>
                  <a:pt x="231165" y="91071"/>
                </a:lnTo>
                <a:lnTo>
                  <a:pt x="222081" y="126516"/>
                </a:lnTo>
                <a:lnTo>
                  <a:pt x="197310" y="155460"/>
                </a:lnTo>
                <a:lnTo>
                  <a:pt x="160570" y="174975"/>
                </a:lnTo>
                <a:lnTo>
                  <a:pt x="115582" y="182130"/>
                </a:lnTo>
                <a:lnTo>
                  <a:pt x="70594" y="174975"/>
                </a:lnTo>
                <a:lnTo>
                  <a:pt x="33855" y="155460"/>
                </a:lnTo>
                <a:lnTo>
                  <a:pt x="9083" y="126516"/>
                </a:lnTo>
                <a:lnTo>
                  <a:pt x="0" y="91071"/>
                </a:lnTo>
                <a:close/>
              </a:path>
            </a:pathLst>
          </a:custGeom>
          <a:ln w="254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22911" y="5850459"/>
            <a:ext cx="8953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1F487C"/>
                </a:solidFill>
                <a:latin typeface="Calibri"/>
                <a:cs typeface="Calibri"/>
              </a:rPr>
              <a:t>6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11290" y="1960079"/>
            <a:ext cx="4159885" cy="678180"/>
            <a:chOff x="611276" y="1960079"/>
            <a:chExt cx="4159885" cy="678180"/>
          </a:xfrm>
        </p:grpSpPr>
        <p:sp>
          <p:nvSpPr>
            <p:cNvPr id="21" name="object 21"/>
            <p:cNvSpPr/>
            <p:nvPr/>
          </p:nvSpPr>
          <p:spPr>
            <a:xfrm>
              <a:off x="623976" y="1972779"/>
              <a:ext cx="4134485" cy="177800"/>
            </a:xfrm>
            <a:custGeom>
              <a:avLst/>
              <a:gdLst/>
              <a:ahLst/>
              <a:cxnLst/>
              <a:rect l="l" t="t" r="r" b="b"/>
              <a:pathLst>
                <a:path w="4134485" h="177800">
                  <a:moveTo>
                    <a:pt x="0" y="169329"/>
                  </a:moveTo>
                  <a:lnTo>
                    <a:pt x="1196365" y="169329"/>
                  </a:lnTo>
                  <a:lnTo>
                    <a:pt x="1196365" y="0"/>
                  </a:lnTo>
                  <a:lnTo>
                    <a:pt x="0" y="0"/>
                  </a:lnTo>
                  <a:lnTo>
                    <a:pt x="0" y="169329"/>
                  </a:lnTo>
                  <a:close/>
                </a:path>
                <a:path w="4134485" h="177800">
                  <a:moveTo>
                    <a:pt x="1255623" y="169329"/>
                  </a:moveTo>
                  <a:lnTo>
                    <a:pt x="2771114" y="169329"/>
                  </a:lnTo>
                  <a:lnTo>
                    <a:pt x="2771114" y="0"/>
                  </a:lnTo>
                  <a:lnTo>
                    <a:pt x="1255623" y="0"/>
                  </a:lnTo>
                  <a:lnTo>
                    <a:pt x="1255623" y="169329"/>
                  </a:lnTo>
                  <a:close/>
                </a:path>
                <a:path w="4134485" h="177800">
                  <a:moveTo>
                    <a:pt x="2836265" y="169329"/>
                  </a:moveTo>
                  <a:lnTo>
                    <a:pt x="3431489" y="169329"/>
                  </a:lnTo>
                  <a:lnTo>
                    <a:pt x="3431489" y="0"/>
                  </a:lnTo>
                  <a:lnTo>
                    <a:pt x="2836265" y="0"/>
                  </a:lnTo>
                  <a:lnTo>
                    <a:pt x="2836265" y="169329"/>
                  </a:lnTo>
                  <a:close/>
                </a:path>
                <a:path w="4134485" h="177800">
                  <a:moveTo>
                    <a:pt x="3539083" y="177711"/>
                  </a:moveTo>
                  <a:lnTo>
                    <a:pt x="4134307" y="177711"/>
                  </a:lnTo>
                  <a:lnTo>
                    <a:pt x="4134307" y="8381"/>
                  </a:lnTo>
                  <a:lnTo>
                    <a:pt x="3539083" y="8381"/>
                  </a:lnTo>
                  <a:lnTo>
                    <a:pt x="3539083" y="177711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45044" y="2099690"/>
              <a:ext cx="3368040" cy="538480"/>
            </a:xfrm>
            <a:custGeom>
              <a:avLst/>
              <a:gdLst/>
              <a:ahLst/>
              <a:cxnLst/>
              <a:rect l="l" t="t" r="r" b="b"/>
              <a:pathLst>
                <a:path w="3368040" h="538480">
                  <a:moveTo>
                    <a:pt x="103416" y="88646"/>
                  </a:moveTo>
                  <a:lnTo>
                    <a:pt x="59029" y="12573"/>
                  </a:lnTo>
                  <a:lnTo>
                    <a:pt x="51701" y="0"/>
                  </a:lnTo>
                  <a:lnTo>
                    <a:pt x="0" y="88646"/>
                  </a:lnTo>
                  <a:lnTo>
                    <a:pt x="1028" y="92583"/>
                  </a:lnTo>
                  <a:lnTo>
                    <a:pt x="4064" y="94361"/>
                  </a:lnTo>
                  <a:lnTo>
                    <a:pt x="7086" y="96012"/>
                  </a:lnTo>
                  <a:lnTo>
                    <a:pt x="10972" y="94996"/>
                  </a:lnTo>
                  <a:lnTo>
                    <a:pt x="12738" y="92075"/>
                  </a:lnTo>
                  <a:lnTo>
                    <a:pt x="45351" y="36169"/>
                  </a:lnTo>
                  <a:lnTo>
                    <a:pt x="45351" y="521081"/>
                  </a:lnTo>
                  <a:lnTo>
                    <a:pt x="58051" y="521081"/>
                  </a:lnTo>
                  <a:lnTo>
                    <a:pt x="58051" y="36144"/>
                  </a:lnTo>
                  <a:lnTo>
                    <a:pt x="90678" y="92075"/>
                  </a:lnTo>
                  <a:lnTo>
                    <a:pt x="92443" y="94996"/>
                  </a:lnTo>
                  <a:lnTo>
                    <a:pt x="96329" y="96012"/>
                  </a:lnTo>
                  <a:lnTo>
                    <a:pt x="99352" y="94361"/>
                  </a:lnTo>
                  <a:lnTo>
                    <a:pt x="102387" y="92583"/>
                  </a:lnTo>
                  <a:lnTo>
                    <a:pt x="103416" y="88646"/>
                  </a:lnTo>
                  <a:close/>
                </a:path>
                <a:path w="3368040" h="538480">
                  <a:moveTo>
                    <a:pt x="1544307" y="89154"/>
                  </a:moveTo>
                  <a:lnTo>
                    <a:pt x="1542656" y="86106"/>
                  </a:lnTo>
                  <a:lnTo>
                    <a:pt x="1500784" y="12573"/>
                  </a:lnTo>
                  <a:lnTo>
                    <a:pt x="1493634" y="0"/>
                  </a:lnTo>
                  <a:lnTo>
                    <a:pt x="1442707" y="85090"/>
                  </a:lnTo>
                  <a:lnTo>
                    <a:pt x="1440929" y="88138"/>
                  </a:lnTo>
                  <a:lnTo>
                    <a:pt x="1441945" y="91948"/>
                  </a:lnTo>
                  <a:lnTo>
                    <a:pt x="1444993" y="93726"/>
                  </a:lnTo>
                  <a:lnTo>
                    <a:pt x="1447914" y="95631"/>
                  </a:lnTo>
                  <a:lnTo>
                    <a:pt x="1451851" y="94615"/>
                  </a:lnTo>
                  <a:lnTo>
                    <a:pt x="1453629" y="91567"/>
                  </a:lnTo>
                  <a:lnTo>
                    <a:pt x="1486890" y="36029"/>
                  </a:lnTo>
                  <a:lnTo>
                    <a:pt x="1481696" y="512572"/>
                  </a:lnTo>
                  <a:lnTo>
                    <a:pt x="1494396" y="512699"/>
                  </a:lnTo>
                  <a:lnTo>
                    <a:pt x="1499590" y="36258"/>
                  </a:lnTo>
                  <a:lnTo>
                    <a:pt x="1531607" y="92456"/>
                  </a:lnTo>
                  <a:lnTo>
                    <a:pt x="1533258" y="95504"/>
                  </a:lnTo>
                  <a:lnTo>
                    <a:pt x="1537195" y="96520"/>
                  </a:lnTo>
                  <a:lnTo>
                    <a:pt x="1540243" y="94742"/>
                  </a:lnTo>
                  <a:lnTo>
                    <a:pt x="1543291" y="93091"/>
                  </a:lnTo>
                  <a:lnTo>
                    <a:pt x="1544307" y="89154"/>
                  </a:lnTo>
                  <a:close/>
                </a:path>
                <a:path w="3368040" h="538480">
                  <a:moveTo>
                    <a:pt x="2653525" y="114554"/>
                  </a:moveTo>
                  <a:lnTo>
                    <a:pt x="2651747" y="111506"/>
                  </a:lnTo>
                  <a:lnTo>
                    <a:pt x="2609875" y="37973"/>
                  </a:lnTo>
                  <a:lnTo>
                    <a:pt x="2602725" y="25400"/>
                  </a:lnTo>
                  <a:lnTo>
                    <a:pt x="2551925" y="110490"/>
                  </a:lnTo>
                  <a:lnTo>
                    <a:pt x="2550020" y="113411"/>
                  </a:lnTo>
                  <a:lnTo>
                    <a:pt x="2551036" y="117348"/>
                  </a:lnTo>
                  <a:lnTo>
                    <a:pt x="2554084" y="119126"/>
                  </a:lnTo>
                  <a:lnTo>
                    <a:pt x="2557132" y="121031"/>
                  </a:lnTo>
                  <a:lnTo>
                    <a:pt x="2560942" y="120015"/>
                  </a:lnTo>
                  <a:lnTo>
                    <a:pt x="2562720" y="116967"/>
                  </a:lnTo>
                  <a:lnTo>
                    <a:pt x="2595994" y="61417"/>
                  </a:lnTo>
                  <a:lnTo>
                    <a:pt x="2590914" y="537972"/>
                  </a:lnTo>
                  <a:lnTo>
                    <a:pt x="2603614" y="538099"/>
                  </a:lnTo>
                  <a:lnTo>
                    <a:pt x="2608694" y="61518"/>
                  </a:lnTo>
                  <a:lnTo>
                    <a:pt x="2640698" y="117856"/>
                  </a:lnTo>
                  <a:lnTo>
                    <a:pt x="2642476" y="120904"/>
                  </a:lnTo>
                  <a:lnTo>
                    <a:pt x="2646286" y="121920"/>
                  </a:lnTo>
                  <a:lnTo>
                    <a:pt x="2649334" y="120142"/>
                  </a:lnTo>
                  <a:lnTo>
                    <a:pt x="2652382" y="118491"/>
                  </a:lnTo>
                  <a:lnTo>
                    <a:pt x="2653525" y="114554"/>
                  </a:lnTo>
                  <a:close/>
                </a:path>
                <a:path w="3368040" h="538480">
                  <a:moveTo>
                    <a:pt x="3367646" y="114554"/>
                  </a:moveTo>
                  <a:lnTo>
                    <a:pt x="3365868" y="111506"/>
                  </a:lnTo>
                  <a:lnTo>
                    <a:pt x="3323996" y="37973"/>
                  </a:lnTo>
                  <a:lnTo>
                    <a:pt x="3316846" y="25400"/>
                  </a:lnTo>
                  <a:lnTo>
                    <a:pt x="3266046" y="110490"/>
                  </a:lnTo>
                  <a:lnTo>
                    <a:pt x="3264268" y="113411"/>
                  </a:lnTo>
                  <a:lnTo>
                    <a:pt x="3265157" y="117348"/>
                  </a:lnTo>
                  <a:lnTo>
                    <a:pt x="3271253" y="120904"/>
                  </a:lnTo>
                  <a:lnTo>
                    <a:pt x="3275190" y="120015"/>
                  </a:lnTo>
                  <a:lnTo>
                    <a:pt x="3276968" y="116967"/>
                  </a:lnTo>
                  <a:lnTo>
                    <a:pt x="3310115" y="61480"/>
                  </a:lnTo>
                  <a:lnTo>
                    <a:pt x="3305035" y="537972"/>
                  </a:lnTo>
                  <a:lnTo>
                    <a:pt x="3317735" y="538099"/>
                  </a:lnTo>
                  <a:lnTo>
                    <a:pt x="3322815" y="61518"/>
                  </a:lnTo>
                  <a:lnTo>
                    <a:pt x="3354819" y="117856"/>
                  </a:lnTo>
                  <a:lnTo>
                    <a:pt x="3356597" y="120904"/>
                  </a:lnTo>
                  <a:lnTo>
                    <a:pt x="3360407" y="121920"/>
                  </a:lnTo>
                  <a:lnTo>
                    <a:pt x="3363455" y="120142"/>
                  </a:lnTo>
                  <a:lnTo>
                    <a:pt x="3366503" y="118491"/>
                  </a:lnTo>
                  <a:lnTo>
                    <a:pt x="3367646" y="11455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4108" y="193318"/>
            <a:ext cx="666394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E36C09"/>
                </a:solidFill>
                <a:cs typeface="Arial"/>
              </a:rPr>
              <a:t>Форма</a:t>
            </a:r>
            <a:r>
              <a:rPr sz="2400" spc="-50" dirty="0">
                <a:solidFill>
                  <a:srgbClr val="E36C09"/>
                </a:solidFill>
                <a:cs typeface="Arial"/>
              </a:rPr>
              <a:t> </a:t>
            </a:r>
            <a:r>
              <a:rPr sz="2400" dirty="0">
                <a:solidFill>
                  <a:srgbClr val="E36C09"/>
                </a:solidFill>
                <a:cs typeface="Arial"/>
              </a:rPr>
              <a:t>ППЭ-12-04-МАШ</a:t>
            </a:r>
            <a:r>
              <a:rPr sz="2400" spc="-55" dirty="0">
                <a:solidFill>
                  <a:srgbClr val="E36C09"/>
                </a:solidFill>
                <a:cs typeface="Arial"/>
              </a:rPr>
              <a:t> </a:t>
            </a:r>
            <a:r>
              <a:rPr sz="2400" dirty="0">
                <a:solidFill>
                  <a:srgbClr val="E36C09"/>
                </a:solidFill>
                <a:cs typeface="Arial"/>
              </a:rPr>
              <a:t>(образец</a:t>
            </a:r>
            <a:r>
              <a:rPr sz="2400" spc="-35" dirty="0">
                <a:solidFill>
                  <a:srgbClr val="E36C09"/>
                </a:solidFill>
                <a:cs typeface="Arial"/>
              </a:rPr>
              <a:t> </a:t>
            </a:r>
            <a:r>
              <a:rPr sz="2400" spc="-10" dirty="0">
                <a:solidFill>
                  <a:srgbClr val="E36C09"/>
                </a:solidFill>
                <a:cs typeface="Arial"/>
              </a:rPr>
              <a:t>заполнения)</a:t>
            </a:r>
            <a:endParaRPr sz="2400" dirty="0"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23103" y="2673477"/>
            <a:ext cx="278892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0555">
              <a:lnSpc>
                <a:spcPct val="100000"/>
              </a:lnSpc>
            </a:pPr>
            <a:r>
              <a:rPr sz="2400" spc="-20" dirty="0" err="1" smtClean="0">
                <a:latin typeface="Times New Roman"/>
                <a:cs typeface="Times New Roman"/>
              </a:rPr>
              <a:t>Технология</a:t>
            </a:r>
            <a:r>
              <a:rPr sz="2400" spc="-20" dirty="0" smtClean="0">
                <a:latin typeface="Times New Roman"/>
                <a:cs typeface="Times New Roman"/>
              </a:rPr>
              <a:t> </a:t>
            </a:r>
            <a:r>
              <a:rPr sz="2400" spc="-15" dirty="0" smtClean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передачи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ЭМ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по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сети</a:t>
            </a:r>
            <a:endParaRPr sz="2400" dirty="0">
              <a:latin typeface="Times New Roman"/>
              <a:cs typeface="Times New Roman"/>
            </a:endParaRPr>
          </a:p>
          <a:p>
            <a:pPr marL="624840">
              <a:lnSpc>
                <a:spcPct val="100000"/>
              </a:lnSpc>
            </a:pPr>
            <a:r>
              <a:rPr sz="2400" spc="-5" dirty="0">
                <a:latin typeface="Times New Roman"/>
                <a:cs typeface="Times New Roman"/>
              </a:rPr>
              <a:t>«Интернет»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8296" y="602495"/>
            <a:ext cx="4336796" cy="6030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71450" y="152404"/>
            <a:ext cx="3486150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 smtClean="0">
                <a:solidFill>
                  <a:srgbClr val="E36C09"/>
                </a:solidFill>
                <a:cs typeface="Arial"/>
              </a:rPr>
              <a:t>Ф</a:t>
            </a:r>
            <a:r>
              <a:rPr lang="ru-RU" sz="2400" spc="-10" dirty="0" smtClean="0">
                <a:solidFill>
                  <a:srgbClr val="E36C09"/>
                </a:solidFill>
                <a:cs typeface="Arial"/>
              </a:rPr>
              <a:t>ОРМА</a:t>
            </a:r>
            <a:r>
              <a:rPr sz="2400" spc="-50" dirty="0" smtClean="0">
                <a:solidFill>
                  <a:srgbClr val="E36C09"/>
                </a:solidFill>
                <a:cs typeface="Arial"/>
              </a:rPr>
              <a:t> </a:t>
            </a:r>
            <a:r>
              <a:rPr sz="2400" dirty="0">
                <a:solidFill>
                  <a:srgbClr val="E36C09"/>
                </a:solidFill>
                <a:cs typeface="Arial"/>
              </a:rPr>
              <a:t>ППЭ-12-04-МАШ</a:t>
            </a:r>
            <a:r>
              <a:rPr sz="2400" spc="-55" dirty="0">
                <a:solidFill>
                  <a:srgbClr val="E36C09"/>
                </a:solidFill>
                <a:cs typeface="Arial"/>
              </a:rPr>
              <a:t> </a:t>
            </a:r>
            <a:endParaRPr lang="en-US" sz="2400" spc="-55" dirty="0" smtClean="0">
              <a:solidFill>
                <a:srgbClr val="E36C09"/>
              </a:solidFill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 smtClean="0">
                <a:solidFill>
                  <a:srgbClr val="E36C09"/>
                </a:solidFill>
                <a:cs typeface="Arial"/>
              </a:rPr>
              <a:t>(</a:t>
            </a:r>
            <a:r>
              <a:rPr sz="2400" dirty="0">
                <a:solidFill>
                  <a:srgbClr val="E36C09"/>
                </a:solidFill>
                <a:cs typeface="Arial"/>
              </a:rPr>
              <a:t>образец</a:t>
            </a:r>
            <a:r>
              <a:rPr sz="2400" spc="-35" dirty="0">
                <a:solidFill>
                  <a:srgbClr val="E36C09"/>
                </a:solidFill>
                <a:cs typeface="Arial"/>
              </a:rPr>
              <a:t> </a:t>
            </a:r>
            <a:r>
              <a:rPr sz="2400" spc="-10" dirty="0">
                <a:solidFill>
                  <a:srgbClr val="E36C09"/>
                </a:solidFill>
                <a:cs typeface="Arial"/>
              </a:rPr>
              <a:t>заполнения)</a:t>
            </a:r>
            <a:endParaRPr sz="2400" dirty="0">
              <a:cs typeface="Arial"/>
            </a:endParaRPr>
          </a:p>
        </p:txBody>
      </p:sp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2133615"/>
            <a:ext cx="4922044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8" y="228615"/>
            <a:ext cx="4421981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9955" y="167658"/>
            <a:ext cx="452763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E36C09"/>
                </a:solidFill>
                <a:latin typeface="+mn-lt"/>
                <a:cs typeface="Arial"/>
              </a:rPr>
              <a:t>Форма</a:t>
            </a:r>
            <a:r>
              <a:rPr sz="2400" spc="-95" dirty="0">
                <a:solidFill>
                  <a:srgbClr val="E36C09"/>
                </a:solidFill>
                <a:latin typeface="+mn-lt"/>
                <a:cs typeface="Arial"/>
              </a:rPr>
              <a:t> </a:t>
            </a:r>
            <a:r>
              <a:rPr sz="2400" dirty="0">
                <a:solidFill>
                  <a:srgbClr val="E36C09"/>
                </a:solidFill>
                <a:latin typeface="+mn-lt"/>
                <a:cs typeface="Arial"/>
              </a:rPr>
              <a:t>ППЭ-20</a:t>
            </a:r>
            <a:endParaRPr sz="2400" dirty="0">
              <a:latin typeface="+mn-lt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41303" y="779803"/>
            <a:ext cx="3261995" cy="559832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224790" indent="-34290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300" spc="-40" dirty="0">
                <a:latin typeface="Times New Roman"/>
                <a:cs typeface="Times New Roman"/>
              </a:rPr>
              <a:t>Код</a:t>
            </a:r>
            <a:r>
              <a:rPr sz="1300" spc="-2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региона,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40" dirty="0">
                <a:latin typeface="Times New Roman"/>
                <a:cs typeface="Times New Roman"/>
              </a:rPr>
              <a:t>код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65" dirty="0">
                <a:latin typeface="Times New Roman"/>
                <a:cs typeface="Times New Roman"/>
              </a:rPr>
              <a:t>МСУ,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-40" dirty="0">
                <a:latin typeface="Times New Roman"/>
                <a:cs typeface="Times New Roman"/>
              </a:rPr>
              <a:t>код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ППЭ,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дата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экзамена заполняются </a:t>
            </a:r>
            <a:r>
              <a:rPr sz="1300" spc="-15" dirty="0">
                <a:latin typeface="Times New Roman"/>
                <a:cs typeface="Times New Roman"/>
              </a:rPr>
              <a:t>автоматически.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40" dirty="0">
                <a:latin typeface="Times New Roman"/>
                <a:cs typeface="Times New Roman"/>
              </a:rPr>
              <a:t>Код</a:t>
            </a:r>
            <a:r>
              <a:rPr sz="1300" spc="-2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и </a:t>
            </a:r>
            <a:r>
              <a:rPr sz="1300" spc="-10" dirty="0">
                <a:latin typeface="Times New Roman"/>
                <a:cs typeface="Times New Roman"/>
              </a:rPr>
              <a:t>наименование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предмета 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заполняются</a:t>
            </a:r>
            <a:r>
              <a:rPr sz="1300" spc="-15" dirty="0">
                <a:latin typeface="Times New Roman"/>
                <a:cs typeface="Times New Roman"/>
              </a:rPr>
              <a:t> вручную.</a:t>
            </a:r>
            <a:endParaRPr sz="1300">
              <a:latin typeface="Times New Roman"/>
              <a:cs typeface="Times New Roman"/>
            </a:endParaRPr>
          </a:p>
          <a:p>
            <a:pPr marL="355600" marR="43815" indent="-342900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300" spc="-20" dirty="0">
                <a:latin typeface="Times New Roman"/>
                <a:cs typeface="Times New Roman"/>
              </a:rPr>
              <a:t>Указываются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данные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об </a:t>
            </a:r>
            <a:r>
              <a:rPr sz="1300" spc="-15" dirty="0">
                <a:latin typeface="Times New Roman"/>
                <a:cs typeface="Times New Roman"/>
              </a:rPr>
              <a:t>участнике</a:t>
            </a:r>
            <a:r>
              <a:rPr sz="1300" spc="4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ГИА,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пришедшем</a:t>
            </a:r>
            <a:r>
              <a:rPr sz="1300" spc="-5" dirty="0">
                <a:latin typeface="Times New Roman"/>
                <a:cs typeface="Times New Roman"/>
              </a:rPr>
              <a:t> в </a:t>
            </a:r>
            <a:r>
              <a:rPr sz="1300" spc="-10" dirty="0">
                <a:latin typeface="Times New Roman"/>
                <a:cs typeface="Times New Roman"/>
              </a:rPr>
              <a:t>ППЭ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в день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экзамена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без 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документа,</a:t>
            </a:r>
            <a:r>
              <a:rPr sz="1300" spc="30" dirty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Times New Roman"/>
                <a:cs typeface="Times New Roman"/>
              </a:rPr>
              <a:t>удостоверяющего</a:t>
            </a:r>
            <a:r>
              <a:rPr sz="1300" spc="3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личность: 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наименование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образовательной</a:t>
            </a:r>
            <a:endParaRPr sz="13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1300" spc="-5" dirty="0">
                <a:latin typeface="Times New Roman"/>
                <a:cs typeface="Times New Roman"/>
              </a:rPr>
              <a:t>организации,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где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Times New Roman"/>
                <a:cs typeface="Times New Roman"/>
              </a:rPr>
              <a:t>обучается</a:t>
            </a:r>
            <a:r>
              <a:rPr sz="1300" spc="4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участник</a:t>
            </a:r>
            <a:endParaRPr sz="13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</a:pPr>
            <a:r>
              <a:rPr sz="1300" spc="-10" dirty="0">
                <a:latin typeface="Times New Roman"/>
                <a:cs typeface="Times New Roman"/>
              </a:rPr>
              <a:t>ГИА,</a:t>
            </a:r>
            <a:r>
              <a:rPr sz="1300" spc="-2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класс,</a:t>
            </a:r>
            <a:r>
              <a:rPr sz="1300" spc="-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ФИО.</a:t>
            </a:r>
            <a:endParaRPr sz="1300">
              <a:latin typeface="Times New Roman"/>
              <a:cs typeface="Times New Roman"/>
            </a:endParaRPr>
          </a:p>
          <a:p>
            <a:pPr marL="355600" marR="73660" indent="-342900">
              <a:lnSpc>
                <a:spcPct val="100000"/>
              </a:lnSpc>
              <a:spcBef>
                <a:spcPts val="600"/>
              </a:spcBef>
              <a:buAutoNum type="arabicPeriod" startAt="3"/>
              <a:tabLst>
                <a:tab pos="354965" algn="l"/>
                <a:tab pos="355600" algn="l"/>
              </a:tabLst>
            </a:pPr>
            <a:r>
              <a:rPr sz="1300" spc="-20" dirty="0">
                <a:latin typeface="Times New Roman"/>
                <a:cs typeface="Times New Roman"/>
              </a:rPr>
              <a:t>Указываются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данные </a:t>
            </a:r>
            <a:r>
              <a:rPr sz="1300" spc="-10" dirty="0">
                <a:latin typeface="Times New Roman"/>
                <a:cs typeface="Times New Roman"/>
              </a:rPr>
              <a:t>сопровождающего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из</a:t>
            </a:r>
            <a:r>
              <a:rPr sz="1300" spc="-10" dirty="0">
                <a:latin typeface="Times New Roman"/>
                <a:cs typeface="Times New Roman"/>
              </a:rPr>
              <a:t> образовательной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организации, 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который </a:t>
            </a:r>
            <a:r>
              <a:rPr sz="1300" spc="-10" dirty="0">
                <a:latin typeface="Times New Roman"/>
                <a:cs typeface="Times New Roman"/>
              </a:rPr>
              <a:t>подтверждает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личность</a:t>
            </a:r>
            <a:endParaRPr sz="13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</a:pPr>
            <a:r>
              <a:rPr sz="1300" spc="-10" dirty="0">
                <a:latin typeface="Times New Roman"/>
                <a:cs typeface="Times New Roman"/>
              </a:rPr>
              <a:t>участника:</a:t>
            </a:r>
            <a:r>
              <a:rPr sz="1300" spc="3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ФИО, </a:t>
            </a:r>
            <a:r>
              <a:rPr sz="1300" spc="-5" dirty="0">
                <a:latin typeface="Times New Roman"/>
                <a:cs typeface="Times New Roman"/>
              </a:rPr>
              <a:t>реквизиты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документа,</a:t>
            </a:r>
            <a:endParaRPr sz="13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</a:pPr>
            <a:r>
              <a:rPr sz="1300" spc="-15" dirty="0">
                <a:latin typeface="Times New Roman"/>
                <a:cs typeface="Times New Roman"/>
              </a:rPr>
              <a:t>удостоверяющего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личность.</a:t>
            </a:r>
            <a:endParaRPr sz="1300">
              <a:latin typeface="Times New Roman"/>
              <a:cs typeface="Times New Roman"/>
            </a:endParaRPr>
          </a:p>
          <a:p>
            <a:pPr marL="355600" marR="182880" indent="-342900">
              <a:lnSpc>
                <a:spcPct val="100000"/>
              </a:lnSpc>
              <a:spcBef>
                <a:spcPts val="600"/>
              </a:spcBef>
              <a:buAutoNum type="arabicPeriod" startAt="4"/>
              <a:tabLst>
                <a:tab pos="354965" algn="l"/>
                <a:tab pos="355600" algn="l"/>
              </a:tabLst>
            </a:pPr>
            <a:r>
              <a:rPr sz="1300" spc="-20" dirty="0">
                <a:latin typeface="Times New Roman"/>
                <a:cs typeface="Times New Roman"/>
              </a:rPr>
              <a:t>Указываются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реквизиты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документа </a:t>
            </a:r>
            <a:r>
              <a:rPr sz="1300" spc="-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образовательной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организации</a:t>
            </a:r>
            <a:r>
              <a:rPr sz="1300" spc="5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(приказ,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распоряжение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и др.)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о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назначении</a:t>
            </a:r>
            <a:endParaRPr sz="1300">
              <a:latin typeface="Times New Roman"/>
              <a:cs typeface="Times New Roman"/>
            </a:endParaRPr>
          </a:p>
          <a:p>
            <a:pPr marR="344170" algn="r">
              <a:lnSpc>
                <a:spcPct val="100000"/>
              </a:lnSpc>
            </a:pPr>
            <a:r>
              <a:rPr sz="1300" spc="-10" dirty="0">
                <a:latin typeface="Times New Roman"/>
                <a:cs typeface="Times New Roman"/>
              </a:rPr>
              <a:t>сопровождающего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Times New Roman"/>
                <a:cs typeface="Times New Roman"/>
              </a:rPr>
              <a:t>участников</a:t>
            </a:r>
            <a:r>
              <a:rPr sz="1300" spc="3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ГИА.</a:t>
            </a:r>
            <a:endParaRPr sz="1300">
              <a:latin typeface="Times New Roman"/>
              <a:cs typeface="Times New Roman"/>
            </a:endParaRPr>
          </a:p>
          <a:p>
            <a:pPr marL="342265" marR="297815" indent="-342265" algn="r">
              <a:lnSpc>
                <a:spcPct val="100000"/>
              </a:lnSpc>
              <a:spcBef>
                <a:spcPts val="600"/>
              </a:spcBef>
              <a:buAutoNum type="arabicPeriod" startAt="5"/>
              <a:tabLst>
                <a:tab pos="342265" algn="l"/>
                <a:tab pos="355600" algn="l"/>
              </a:tabLst>
            </a:pPr>
            <a:r>
              <a:rPr sz="1300" spc="-5" dirty="0">
                <a:latin typeface="Times New Roman"/>
                <a:cs typeface="Times New Roman"/>
              </a:rPr>
              <a:t>Ставится </a:t>
            </a:r>
            <a:r>
              <a:rPr sz="1300" spc="-10" dirty="0">
                <a:latin typeface="Times New Roman"/>
                <a:cs typeface="Times New Roman"/>
              </a:rPr>
              <a:t>подпись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сопровождающего</a:t>
            </a:r>
            <a:endParaRPr sz="1300">
              <a:latin typeface="Times New Roman"/>
              <a:cs typeface="Times New Roman"/>
            </a:endParaRPr>
          </a:p>
          <a:p>
            <a:pPr marL="355600" marR="5080">
              <a:lnSpc>
                <a:spcPct val="100000"/>
              </a:lnSpc>
              <a:spcBef>
                <a:spcPts val="5"/>
              </a:spcBef>
            </a:pPr>
            <a:r>
              <a:rPr sz="1300" spc="-10" dirty="0">
                <a:latin typeface="Times New Roman"/>
                <a:cs typeface="Times New Roman"/>
              </a:rPr>
              <a:t>от</a:t>
            </a:r>
            <a:r>
              <a:rPr sz="1300" spc="-2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образовательной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организации</a:t>
            </a:r>
            <a:r>
              <a:rPr sz="1300" spc="2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в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Times New Roman"/>
                <a:cs typeface="Times New Roman"/>
              </a:rPr>
              <a:t>том, </a:t>
            </a:r>
            <a:r>
              <a:rPr sz="1300" spc="-10" dirty="0">
                <a:latin typeface="Times New Roman"/>
                <a:cs typeface="Times New Roman"/>
              </a:rPr>
              <a:t> что </a:t>
            </a:r>
            <a:r>
              <a:rPr sz="1300" spc="-5" dirty="0">
                <a:latin typeface="Times New Roman"/>
                <a:cs typeface="Times New Roman"/>
              </a:rPr>
              <a:t>он </a:t>
            </a:r>
            <a:r>
              <a:rPr sz="1300" spc="-10" dirty="0">
                <a:latin typeface="Times New Roman"/>
                <a:cs typeface="Times New Roman"/>
              </a:rPr>
              <a:t>подтверждает </a:t>
            </a:r>
            <a:r>
              <a:rPr sz="1300" dirty="0">
                <a:latin typeface="Times New Roman"/>
                <a:cs typeface="Times New Roman"/>
              </a:rPr>
              <a:t>личность </a:t>
            </a:r>
            <a:r>
              <a:rPr sz="1300" spc="-10" dirty="0">
                <a:latin typeface="Times New Roman"/>
                <a:cs typeface="Times New Roman"/>
              </a:rPr>
              <a:t>участника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ГИА, </a:t>
            </a:r>
            <a:r>
              <a:rPr sz="1300" spc="-5" dirty="0">
                <a:latin typeface="Times New Roman"/>
                <a:cs typeface="Times New Roman"/>
              </a:rPr>
              <a:t>и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расшифровка</a:t>
            </a:r>
            <a:r>
              <a:rPr sz="1300" spc="3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подписи.</a:t>
            </a:r>
            <a:endParaRPr sz="13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AutoNum type="arabicPeriod" startAt="6"/>
              <a:tabLst>
                <a:tab pos="354965" algn="l"/>
                <a:tab pos="355600" algn="l"/>
              </a:tabLst>
            </a:pPr>
            <a:r>
              <a:rPr sz="1300" spc="-20" dirty="0">
                <a:latin typeface="Times New Roman"/>
                <a:cs typeface="Times New Roman"/>
              </a:rPr>
              <a:t>Указывается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дата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составления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акта</a:t>
            </a:r>
            <a:endParaRPr sz="1300">
              <a:latin typeface="Times New Roman"/>
              <a:cs typeface="Times New Roman"/>
            </a:endParaRPr>
          </a:p>
          <a:p>
            <a:pPr marL="355600" marR="132715">
              <a:lnSpc>
                <a:spcPct val="100000"/>
              </a:lnSpc>
            </a:pPr>
            <a:r>
              <a:rPr sz="1300" spc="-5" dirty="0">
                <a:latin typeface="Times New Roman"/>
                <a:cs typeface="Times New Roman"/>
              </a:rPr>
              <a:t>об идентификации </a:t>
            </a:r>
            <a:r>
              <a:rPr sz="1300" dirty="0">
                <a:latin typeface="Times New Roman"/>
                <a:cs typeface="Times New Roman"/>
              </a:rPr>
              <a:t>личности </a:t>
            </a:r>
            <a:r>
              <a:rPr sz="1300" spc="-10" dirty="0">
                <a:latin typeface="Times New Roman"/>
                <a:cs typeface="Times New Roman"/>
              </a:rPr>
              <a:t>участника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ГИА.</a:t>
            </a:r>
            <a:endParaRPr sz="13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37235" y="659637"/>
            <a:ext cx="5256530" cy="5854065"/>
            <a:chOff x="337235" y="659637"/>
            <a:chExt cx="5256530" cy="58540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7235" y="661454"/>
              <a:ext cx="5256149" cy="585203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202686" y="672337"/>
              <a:ext cx="231140" cy="182245"/>
            </a:xfrm>
            <a:custGeom>
              <a:avLst/>
              <a:gdLst/>
              <a:ahLst/>
              <a:cxnLst/>
              <a:rect l="l" t="t" r="r" b="b"/>
              <a:pathLst>
                <a:path w="231139" h="182244">
                  <a:moveTo>
                    <a:pt x="0" y="91059"/>
                  </a:moveTo>
                  <a:lnTo>
                    <a:pt x="9092" y="55614"/>
                  </a:lnTo>
                  <a:lnTo>
                    <a:pt x="33877" y="26669"/>
                  </a:lnTo>
                  <a:lnTo>
                    <a:pt x="70615" y="7155"/>
                  </a:lnTo>
                  <a:lnTo>
                    <a:pt x="115569" y="0"/>
                  </a:lnTo>
                  <a:lnTo>
                    <a:pt x="160577" y="7155"/>
                  </a:lnTo>
                  <a:lnTo>
                    <a:pt x="197310" y="26670"/>
                  </a:lnTo>
                  <a:lnTo>
                    <a:pt x="222065" y="55614"/>
                  </a:lnTo>
                  <a:lnTo>
                    <a:pt x="231139" y="91059"/>
                  </a:lnTo>
                  <a:lnTo>
                    <a:pt x="222065" y="126503"/>
                  </a:lnTo>
                  <a:lnTo>
                    <a:pt x="197310" y="155448"/>
                  </a:lnTo>
                  <a:lnTo>
                    <a:pt x="160577" y="174962"/>
                  </a:lnTo>
                  <a:lnTo>
                    <a:pt x="115569" y="182117"/>
                  </a:lnTo>
                  <a:lnTo>
                    <a:pt x="70615" y="174962"/>
                  </a:lnTo>
                  <a:lnTo>
                    <a:pt x="33877" y="155447"/>
                  </a:lnTo>
                  <a:lnTo>
                    <a:pt x="9092" y="126503"/>
                  </a:lnTo>
                  <a:lnTo>
                    <a:pt x="0" y="91059"/>
                  </a:lnTo>
                  <a:close/>
                </a:path>
              </a:pathLst>
            </a:custGeom>
            <a:ln w="25399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277615" y="674650"/>
            <a:ext cx="8382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1F487C"/>
                </a:solidFill>
                <a:latin typeface="Calibri"/>
                <a:cs typeface="Calibri"/>
              </a:rPr>
              <a:t>1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11672" y="903350"/>
            <a:ext cx="5491480" cy="2028189"/>
            <a:chOff x="111671" y="903350"/>
            <a:chExt cx="5491480" cy="2028189"/>
          </a:xfrm>
        </p:grpSpPr>
        <p:sp>
          <p:nvSpPr>
            <p:cNvPr id="9" name="object 9"/>
            <p:cNvSpPr/>
            <p:nvPr/>
          </p:nvSpPr>
          <p:spPr>
            <a:xfrm>
              <a:off x="1118679" y="912875"/>
              <a:ext cx="4474845" cy="155575"/>
            </a:xfrm>
            <a:custGeom>
              <a:avLst/>
              <a:gdLst/>
              <a:ahLst/>
              <a:cxnLst/>
              <a:rect l="l" t="t" r="r" b="b"/>
              <a:pathLst>
                <a:path w="4474845" h="155575">
                  <a:moveTo>
                    <a:pt x="0" y="155575"/>
                  </a:moveTo>
                  <a:lnTo>
                    <a:pt x="3341" y="125301"/>
                  </a:lnTo>
                  <a:lnTo>
                    <a:pt x="12452" y="100552"/>
                  </a:lnTo>
                  <a:lnTo>
                    <a:pt x="25963" y="83851"/>
                  </a:lnTo>
                  <a:lnTo>
                    <a:pt x="42506" y="77724"/>
                  </a:lnTo>
                  <a:lnTo>
                    <a:pt x="2163127" y="77724"/>
                  </a:lnTo>
                  <a:lnTo>
                    <a:pt x="2179687" y="71616"/>
                  </a:lnTo>
                  <a:lnTo>
                    <a:pt x="2193210" y="54959"/>
                  </a:lnTo>
                  <a:lnTo>
                    <a:pt x="2202328" y="30253"/>
                  </a:lnTo>
                  <a:lnTo>
                    <a:pt x="2205672" y="0"/>
                  </a:lnTo>
                  <a:lnTo>
                    <a:pt x="2209016" y="30253"/>
                  </a:lnTo>
                  <a:lnTo>
                    <a:pt x="2218134" y="54959"/>
                  </a:lnTo>
                  <a:lnTo>
                    <a:pt x="2231657" y="71616"/>
                  </a:lnTo>
                  <a:lnTo>
                    <a:pt x="2248217" y="77724"/>
                  </a:lnTo>
                  <a:lnTo>
                    <a:pt x="4432236" y="77724"/>
                  </a:lnTo>
                  <a:lnTo>
                    <a:pt x="4448796" y="83851"/>
                  </a:lnTo>
                  <a:lnTo>
                    <a:pt x="4462319" y="100552"/>
                  </a:lnTo>
                  <a:lnTo>
                    <a:pt x="4471437" y="125301"/>
                  </a:lnTo>
                  <a:lnTo>
                    <a:pt x="4474781" y="15557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4371" y="2736215"/>
              <a:ext cx="231775" cy="182245"/>
            </a:xfrm>
            <a:custGeom>
              <a:avLst/>
              <a:gdLst/>
              <a:ahLst/>
              <a:cxnLst/>
              <a:rect l="l" t="t" r="r" b="b"/>
              <a:pathLst>
                <a:path w="231775" h="182244">
                  <a:moveTo>
                    <a:pt x="0" y="91059"/>
                  </a:moveTo>
                  <a:lnTo>
                    <a:pt x="9083" y="55614"/>
                  </a:lnTo>
                  <a:lnTo>
                    <a:pt x="33855" y="26670"/>
                  </a:lnTo>
                  <a:lnTo>
                    <a:pt x="70594" y="7155"/>
                  </a:lnTo>
                  <a:lnTo>
                    <a:pt x="115582" y="0"/>
                  </a:lnTo>
                  <a:lnTo>
                    <a:pt x="160570" y="7155"/>
                  </a:lnTo>
                  <a:lnTo>
                    <a:pt x="197310" y="26670"/>
                  </a:lnTo>
                  <a:lnTo>
                    <a:pt x="222081" y="55614"/>
                  </a:lnTo>
                  <a:lnTo>
                    <a:pt x="231165" y="91059"/>
                  </a:lnTo>
                  <a:lnTo>
                    <a:pt x="222081" y="126503"/>
                  </a:lnTo>
                  <a:lnTo>
                    <a:pt x="197310" y="155448"/>
                  </a:lnTo>
                  <a:lnTo>
                    <a:pt x="160570" y="174962"/>
                  </a:lnTo>
                  <a:lnTo>
                    <a:pt x="115582" y="182118"/>
                  </a:lnTo>
                  <a:lnTo>
                    <a:pt x="70594" y="174962"/>
                  </a:lnTo>
                  <a:lnTo>
                    <a:pt x="33855" y="155448"/>
                  </a:lnTo>
                  <a:lnTo>
                    <a:pt x="9083" y="126503"/>
                  </a:lnTo>
                  <a:lnTo>
                    <a:pt x="0" y="91059"/>
                  </a:lnTo>
                  <a:close/>
                </a:path>
              </a:pathLst>
            </a:custGeom>
            <a:ln w="254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98831" y="2739036"/>
            <a:ext cx="8382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1F487C"/>
                </a:solidFill>
                <a:latin typeface="Calibri"/>
                <a:cs typeface="Calibri"/>
              </a:rPr>
              <a:t>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4385" y="4535832"/>
            <a:ext cx="231775" cy="182245"/>
          </a:xfrm>
          <a:custGeom>
            <a:avLst/>
            <a:gdLst/>
            <a:ahLst/>
            <a:cxnLst/>
            <a:rect l="l" t="t" r="r" b="b"/>
            <a:pathLst>
              <a:path w="231775" h="182245">
                <a:moveTo>
                  <a:pt x="0" y="91059"/>
                </a:moveTo>
                <a:lnTo>
                  <a:pt x="9083" y="55614"/>
                </a:lnTo>
                <a:lnTo>
                  <a:pt x="33855" y="26670"/>
                </a:lnTo>
                <a:lnTo>
                  <a:pt x="70594" y="7155"/>
                </a:lnTo>
                <a:lnTo>
                  <a:pt x="115582" y="0"/>
                </a:lnTo>
                <a:lnTo>
                  <a:pt x="160570" y="7155"/>
                </a:lnTo>
                <a:lnTo>
                  <a:pt x="197310" y="26670"/>
                </a:lnTo>
                <a:lnTo>
                  <a:pt x="222081" y="55614"/>
                </a:lnTo>
                <a:lnTo>
                  <a:pt x="231165" y="91059"/>
                </a:lnTo>
                <a:lnTo>
                  <a:pt x="222081" y="126503"/>
                </a:lnTo>
                <a:lnTo>
                  <a:pt x="197310" y="155448"/>
                </a:lnTo>
                <a:lnTo>
                  <a:pt x="160570" y="174962"/>
                </a:lnTo>
                <a:lnTo>
                  <a:pt x="115582" y="182118"/>
                </a:lnTo>
                <a:lnTo>
                  <a:pt x="70594" y="174962"/>
                </a:lnTo>
                <a:lnTo>
                  <a:pt x="33855" y="155448"/>
                </a:lnTo>
                <a:lnTo>
                  <a:pt x="9083" y="126503"/>
                </a:lnTo>
                <a:lnTo>
                  <a:pt x="0" y="91059"/>
                </a:lnTo>
                <a:close/>
              </a:path>
            </a:pathLst>
          </a:custGeom>
          <a:ln w="254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98831" y="4538957"/>
            <a:ext cx="8382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1F487C"/>
                </a:solidFill>
                <a:latin typeface="Calibri"/>
                <a:cs typeface="Calibri"/>
              </a:rPr>
              <a:t>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4113" y="5313962"/>
            <a:ext cx="231775" cy="182245"/>
          </a:xfrm>
          <a:custGeom>
            <a:avLst/>
            <a:gdLst/>
            <a:ahLst/>
            <a:cxnLst/>
            <a:rect l="l" t="t" r="r" b="b"/>
            <a:pathLst>
              <a:path w="231775" h="182245">
                <a:moveTo>
                  <a:pt x="0" y="91185"/>
                </a:moveTo>
                <a:lnTo>
                  <a:pt x="9083" y="55721"/>
                </a:lnTo>
                <a:lnTo>
                  <a:pt x="33855" y="26733"/>
                </a:lnTo>
                <a:lnTo>
                  <a:pt x="70594" y="7175"/>
                </a:lnTo>
                <a:lnTo>
                  <a:pt x="115582" y="0"/>
                </a:lnTo>
                <a:lnTo>
                  <a:pt x="160570" y="7175"/>
                </a:lnTo>
                <a:lnTo>
                  <a:pt x="197310" y="26733"/>
                </a:lnTo>
                <a:lnTo>
                  <a:pt x="222081" y="55721"/>
                </a:lnTo>
                <a:lnTo>
                  <a:pt x="231165" y="91185"/>
                </a:lnTo>
                <a:lnTo>
                  <a:pt x="222081" y="126630"/>
                </a:lnTo>
                <a:lnTo>
                  <a:pt x="197310" y="155574"/>
                </a:lnTo>
                <a:lnTo>
                  <a:pt x="160570" y="175089"/>
                </a:lnTo>
                <a:lnTo>
                  <a:pt x="115582" y="182244"/>
                </a:lnTo>
                <a:lnTo>
                  <a:pt x="70594" y="175089"/>
                </a:lnTo>
                <a:lnTo>
                  <a:pt x="33855" y="155574"/>
                </a:lnTo>
                <a:lnTo>
                  <a:pt x="9083" y="126630"/>
                </a:lnTo>
                <a:lnTo>
                  <a:pt x="0" y="91185"/>
                </a:lnTo>
                <a:close/>
              </a:path>
            </a:pathLst>
          </a:custGeom>
          <a:ln w="253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08584" y="5317390"/>
            <a:ext cx="8382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1F487C"/>
                </a:solidFill>
                <a:latin typeface="Calibri"/>
                <a:cs typeface="Calibri"/>
              </a:rPr>
              <a:t>4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4113" y="5625302"/>
            <a:ext cx="231775" cy="182245"/>
          </a:xfrm>
          <a:custGeom>
            <a:avLst/>
            <a:gdLst/>
            <a:ahLst/>
            <a:cxnLst/>
            <a:rect l="l" t="t" r="r" b="b"/>
            <a:pathLst>
              <a:path w="231775" h="182245">
                <a:moveTo>
                  <a:pt x="0" y="91071"/>
                </a:moveTo>
                <a:lnTo>
                  <a:pt x="9083" y="55624"/>
                </a:lnTo>
                <a:lnTo>
                  <a:pt x="33855" y="26676"/>
                </a:lnTo>
                <a:lnTo>
                  <a:pt x="70594" y="7157"/>
                </a:lnTo>
                <a:lnTo>
                  <a:pt x="115582" y="0"/>
                </a:lnTo>
                <a:lnTo>
                  <a:pt x="160570" y="7157"/>
                </a:lnTo>
                <a:lnTo>
                  <a:pt x="197310" y="26676"/>
                </a:lnTo>
                <a:lnTo>
                  <a:pt x="222081" y="55624"/>
                </a:lnTo>
                <a:lnTo>
                  <a:pt x="231165" y="91071"/>
                </a:lnTo>
                <a:lnTo>
                  <a:pt x="222081" y="126518"/>
                </a:lnTo>
                <a:lnTo>
                  <a:pt x="197310" y="155467"/>
                </a:lnTo>
                <a:lnTo>
                  <a:pt x="160570" y="174985"/>
                </a:lnTo>
                <a:lnTo>
                  <a:pt x="115582" y="182143"/>
                </a:lnTo>
                <a:lnTo>
                  <a:pt x="70594" y="174985"/>
                </a:lnTo>
                <a:lnTo>
                  <a:pt x="33855" y="155467"/>
                </a:lnTo>
                <a:lnTo>
                  <a:pt x="9083" y="126518"/>
                </a:lnTo>
                <a:lnTo>
                  <a:pt x="0" y="91071"/>
                </a:lnTo>
                <a:close/>
              </a:path>
            </a:pathLst>
          </a:custGeom>
          <a:ln w="254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08584" y="5628870"/>
            <a:ext cx="8382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1F487C"/>
                </a:solidFill>
                <a:latin typeface="Calibri"/>
                <a:cs typeface="Calibri"/>
              </a:rPr>
              <a:t>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34113" y="6043589"/>
            <a:ext cx="231775" cy="182245"/>
          </a:xfrm>
          <a:custGeom>
            <a:avLst/>
            <a:gdLst/>
            <a:ahLst/>
            <a:cxnLst/>
            <a:rect l="l" t="t" r="r" b="b"/>
            <a:pathLst>
              <a:path w="231775" h="182245">
                <a:moveTo>
                  <a:pt x="0" y="91071"/>
                </a:moveTo>
                <a:lnTo>
                  <a:pt x="9083" y="55624"/>
                </a:lnTo>
                <a:lnTo>
                  <a:pt x="33855" y="26676"/>
                </a:lnTo>
                <a:lnTo>
                  <a:pt x="70594" y="7157"/>
                </a:lnTo>
                <a:lnTo>
                  <a:pt x="115582" y="0"/>
                </a:lnTo>
                <a:lnTo>
                  <a:pt x="160570" y="7157"/>
                </a:lnTo>
                <a:lnTo>
                  <a:pt x="197310" y="26676"/>
                </a:lnTo>
                <a:lnTo>
                  <a:pt x="222081" y="55624"/>
                </a:lnTo>
                <a:lnTo>
                  <a:pt x="231165" y="91071"/>
                </a:lnTo>
                <a:lnTo>
                  <a:pt x="222081" y="126518"/>
                </a:lnTo>
                <a:lnTo>
                  <a:pt x="197310" y="155467"/>
                </a:lnTo>
                <a:lnTo>
                  <a:pt x="160570" y="174985"/>
                </a:lnTo>
                <a:lnTo>
                  <a:pt x="115582" y="182143"/>
                </a:lnTo>
                <a:lnTo>
                  <a:pt x="70594" y="174985"/>
                </a:lnTo>
                <a:lnTo>
                  <a:pt x="33855" y="155467"/>
                </a:lnTo>
                <a:lnTo>
                  <a:pt x="9083" y="126518"/>
                </a:lnTo>
                <a:lnTo>
                  <a:pt x="0" y="91071"/>
                </a:lnTo>
                <a:close/>
              </a:path>
            </a:pathLst>
          </a:custGeom>
          <a:ln w="254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08584" y="6047056"/>
            <a:ext cx="8382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1F487C"/>
                </a:solidFill>
                <a:latin typeface="Calibri"/>
                <a:cs typeface="Calibri"/>
              </a:rPr>
              <a:t>6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98322" y="2023364"/>
            <a:ext cx="217170" cy="3181350"/>
          </a:xfrm>
          <a:custGeom>
            <a:avLst/>
            <a:gdLst/>
            <a:ahLst/>
            <a:cxnLst/>
            <a:rect l="l" t="t" r="r" b="b"/>
            <a:pathLst>
              <a:path w="217170" h="3181350">
                <a:moveTo>
                  <a:pt x="216903" y="1612265"/>
                </a:moveTo>
                <a:lnTo>
                  <a:pt x="174691" y="1610840"/>
                </a:lnTo>
                <a:lnTo>
                  <a:pt x="140220" y="1606962"/>
                </a:lnTo>
                <a:lnTo>
                  <a:pt x="116980" y="1601227"/>
                </a:lnTo>
                <a:lnTo>
                  <a:pt x="108458" y="1594231"/>
                </a:lnTo>
                <a:lnTo>
                  <a:pt x="108458" y="828039"/>
                </a:lnTo>
                <a:lnTo>
                  <a:pt x="99935" y="820969"/>
                </a:lnTo>
                <a:lnTo>
                  <a:pt x="76693" y="815197"/>
                </a:lnTo>
                <a:lnTo>
                  <a:pt x="42219" y="811305"/>
                </a:lnTo>
                <a:lnTo>
                  <a:pt x="0" y="809878"/>
                </a:lnTo>
                <a:lnTo>
                  <a:pt x="42219" y="808472"/>
                </a:lnTo>
                <a:lnTo>
                  <a:pt x="76693" y="804624"/>
                </a:lnTo>
                <a:lnTo>
                  <a:pt x="99935" y="798895"/>
                </a:lnTo>
                <a:lnTo>
                  <a:pt x="108458" y="791845"/>
                </a:lnTo>
                <a:lnTo>
                  <a:pt x="108458" y="18034"/>
                </a:lnTo>
                <a:lnTo>
                  <a:pt x="116980" y="11037"/>
                </a:lnTo>
                <a:lnTo>
                  <a:pt x="140220" y="5302"/>
                </a:lnTo>
                <a:lnTo>
                  <a:pt x="174691" y="1424"/>
                </a:lnTo>
                <a:lnTo>
                  <a:pt x="216903" y="0"/>
                </a:lnTo>
              </a:path>
              <a:path w="217170" h="3181350">
                <a:moveTo>
                  <a:pt x="216903" y="3180969"/>
                </a:moveTo>
                <a:lnTo>
                  <a:pt x="174691" y="3179542"/>
                </a:lnTo>
                <a:lnTo>
                  <a:pt x="140220" y="3175650"/>
                </a:lnTo>
                <a:lnTo>
                  <a:pt x="116980" y="3169878"/>
                </a:lnTo>
                <a:lnTo>
                  <a:pt x="108458" y="3162808"/>
                </a:lnTo>
                <a:lnTo>
                  <a:pt x="108458" y="2615819"/>
                </a:lnTo>
                <a:lnTo>
                  <a:pt x="99935" y="2608822"/>
                </a:lnTo>
                <a:lnTo>
                  <a:pt x="76693" y="2603087"/>
                </a:lnTo>
                <a:lnTo>
                  <a:pt x="42219" y="2599209"/>
                </a:lnTo>
                <a:lnTo>
                  <a:pt x="0" y="2597785"/>
                </a:lnTo>
                <a:lnTo>
                  <a:pt x="42219" y="2596360"/>
                </a:lnTo>
                <a:lnTo>
                  <a:pt x="76693" y="2592482"/>
                </a:lnTo>
                <a:lnTo>
                  <a:pt x="99935" y="2586747"/>
                </a:lnTo>
                <a:lnTo>
                  <a:pt x="108458" y="2579751"/>
                </a:lnTo>
                <a:lnTo>
                  <a:pt x="108458" y="2027174"/>
                </a:lnTo>
                <a:lnTo>
                  <a:pt x="116980" y="2020123"/>
                </a:lnTo>
                <a:lnTo>
                  <a:pt x="140220" y="2014394"/>
                </a:lnTo>
                <a:lnTo>
                  <a:pt x="174691" y="2010546"/>
                </a:lnTo>
                <a:lnTo>
                  <a:pt x="216903" y="200914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1017" y="193318"/>
            <a:ext cx="623729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E36C09"/>
                </a:solidFill>
                <a:cs typeface="Arial"/>
              </a:rPr>
              <a:t>Форма</a:t>
            </a:r>
            <a:r>
              <a:rPr sz="2400" spc="-50" dirty="0">
                <a:solidFill>
                  <a:srgbClr val="E36C09"/>
                </a:solidFill>
                <a:cs typeface="Arial"/>
              </a:rPr>
              <a:t> </a:t>
            </a:r>
            <a:r>
              <a:rPr sz="2400" dirty="0">
                <a:solidFill>
                  <a:srgbClr val="E36C09"/>
                </a:solidFill>
                <a:cs typeface="Arial"/>
              </a:rPr>
              <a:t>ППЭ-20</a:t>
            </a:r>
            <a:r>
              <a:rPr sz="2400" spc="-40" dirty="0">
                <a:solidFill>
                  <a:srgbClr val="E36C09"/>
                </a:solidFill>
                <a:cs typeface="Arial"/>
              </a:rPr>
              <a:t> </a:t>
            </a:r>
            <a:r>
              <a:rPr sz="2400" dirty="0">
                <a:solidFill>
                  <a:srgbClr val="E36C09"/>
                </a:solidFill>
                <a:cs typeface="Arial"/>
              </a:rPr>
              <a:t>(образец</a:t>
            </a:r>
            <a:r>
              <a:rPr sz="2400" spc="-35" dirty="0">
                <a:solidFill>
                  <a:srgbClr val="E36C09"/>
                </a:solidFill>
                <a:cs typeface="Arial"/>
              </a:rPr>
              <a:t> </a:t>
            </a:r>
            <a:r>
              <a:rPr sz="2400" spc="-10" dirty="0">
                <a:solidFill>
                  <a:srgbClr val="E36C09"/>
                </a:solidFill>
                <a:cs typeface="Arial"/>
              </a:rPr>
              <a:t>заполнения)</a:t>
            </a:r>
            <a:endParaRPr sz="2400" dirty="0"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81601" y="1371603"/>
            <a:ext cx="332867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5285" marR="5080" indent="-36322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Times New Roman"/>
                <a:cs typeface="Times New Roman"/>
              </a:rPr>
              <a:t>Технология передачи </a:t>
            </a:r>
            <a:r>
              <a:rPr sz="2400" spc="-5" dirty="0">
                <a:latin typeface="Times New Roman"/>
                <a:cs typeface="Times New Roman"/>
              </a:rPr>
              <a:t>ЭМ </a:t>
            </a:r>
            <a:r>
              <a:rPr sz="2400" spc="-58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по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сети</a:t>
            </a:r>
            <a:r>
              <a:rPr sz="2400" spc="-5" dirty="0">
                <a:latin typeface="Times New Roman"/>
                <a:cs typeface="Times New Roman"/>
              </a:rPr>
              <a:t> «Интернет»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1598" y="698784"/>
            <a:ext cx="4148325" cy="59597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93766" y="1380415"/>
            <a:ext cx="2466657" cy="264814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385333" y="533857"/>
            <a:ext cx="231934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16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63903" y="264375"/>
            <a:ext cx="810155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10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Arial"/>
              </a:rPr>
              <a:t>О</a:t>
            </a:r>
            <a:r>
              <a:rPr lang="ru-RU" sz="2400" spc="-10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Arial"/>
              </a:rPr>
              <a:t>БЕСПЕЧЕНИЕ СОБЛЮДЕНИЯ ПОРЯДКА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1826" y="454947"/>
            <a:ext cx="6697028" cy="927177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2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b="1" dirty="0">
                <a:solidFill>
                  <a:srgbClr val="C00000"/>
                </a:solidFill>
                <a:cs typeface="Times New Roman"/>
              </a:rPr>
              <a:t>КАМЕРЫ</a:t>
            </a:r>
            <a:r>
              <a:rPr sz="2000" b="1" spc="-25" dirty="0">
                <a:solidFill>
                  <a:srgbClr val="C00000"/>
                </a:solidFill>
                <a:cs typeface="Times New Roman"/>
              </a:rPr>
              <a:t> </a:t>
            </a:r>
            <a:r>
              <a:rPr sz="2000" b="1" spc="-15" dirty="0">
                <a:solidFill>
                  <a:srgbClr val="C00000"/>
                </a:solidFill>
                <a:cs typeface="Times New Roman"/>
              </a:rPr>
              <a:t>ВИДЕОНАБЛЮДЕНИЯ</a:t>
            </a:r>
            <a:r>
              <a:rPr sz="2000" b="1" spc="-40" dirty="0">
                <a:solidFill>
                  <a:srgbClr val="C00000"/>
                </a:solidFill>
                <a:cs typeface="Times New Roman"/>
              </a:rPr>
              <a:t> </a:t>
            </a:r>
            <a:r>
              <a:rPr sz="2000" b="1" spc="-55" dirty="0">
                <a:solidFill>
                  <a:srgbClr val="C00000"/>
                </a:solidFill>
                <a:cs typeface="Times New Roman"/>
              </a:rPr>
              <a:t>РАБОТАЮТ</a:t>
            </a:r>
            <a:endParaRPr sz="2000" dirty="0"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C00000"/>
                </a:solidFill>
                <a:cs typeface="Times New Roman"/>
              </a:rPr>
              <a:t>КАК</a:t>
            </a:r>
            <a:r>
              <a:rPr sz="2000" b="1" dirty="0">
                <a:solidFill>
                  <a:srgbClr val="C00000"/>
                </a:solidFill>
                <a:cs typeface="Times New Roman"/>
              </a:rPr>
              <a:t> ДО</a:t>
            </a:r>
            <a:r>
              <a:rPr sz="2000" b="1" spc="-15" dirty="0">
                <a:solidFill>
                  <a:srgbClr val="C00000"/>
                </a:solidFill>
                <a:cs typeface="Times New Roman"/>
              </a:rPr>
              <a:t> </a:t>
            </a:r>
            <a:r>
              <a:rPr sz="2000" b="1" spc="-45" dirty="0">
                <a:solidFill>
                  <a:srgbClr val="C00000"/>
                </a:solidFill>
                <a:cs typeface="Times New Roman"/>
              </a:rPr>
              <a:t>НАЧАЛА,</a:t>
            </a:r>
            <a:r>
              <a:rPr sz="2000" b="1" spc="-40" dirty="0">
                <a:solidFill>
                  <a:srgbClr val="C00000"/>
                </a:solidFill>
                <a:cs typeface="Times New Roman"/>
              </a:rPr>
              <a:t> </a:t>
            </a:r>
            <a:r>
              <a:rPr sz="2000" b="1" spc="-35" dirty="0">
                <a:solidFill>
                  <a:srgbClr val="C00000"/>
                </a:solidFill>
                <a:cs typeface="Times New Roman"/>
              </a:rPr>
              <a:t>ТАК</a:t>
            </a:r>
            <a:r>
              <a:rPr sz="2000" b="1" spc="5" dirty="0">
                <a:solidFill>
                  <a:srgbClr val="C00000"/>
                </a:solidFill>
                <a:cs typeface="Times New Roman"/>
              </a:rPr>
              <a:t> </a:t>
            </a:r>
            <a:r>
              <a:rPr sz="2000" b="1" dirty="0">
                <a:solidFill>
                  <a:srgbClr val="C00000"/>
                </a:solidFill>
                <a:cs typeface="Times New Roman"/>
              </a:rPr>
              <a:t>И</a:t>
            </a:r>
            <a:r>
              <a:rPr sz="2000" b="1" spc="-20" dirty="0">
                <a:solidFill>
                  <a:srgbClr val="C00000"/>
                </a:solidFill>
                <a:cs typeface="Times New Roman"/>
              </a:rPr>
              <a:t> </a:t>
            </a:r>
            <a:r>
              <a:rPr sz="2000" b="1" spc="-5" dirty="0">
                <a:solidFill>
                  <a:srgbClr val="C00000"/>
                </a:solidFill>
                <a:cs typeface="Times New Roman"/>
              </a:rPr>
              <a:t>ПОСЛЕ</a:t>
            </a:r>
            <a:r>
              <a:rPr sz="2000" b="1" spc="-20" dirty="0">
                <a:solidFill>
                  <a:srgbClr val="C00000"/>
                </a:solidFill>
                <a:cs typeface="Times New Roman"/>
              </a:rPr>
              <a:t> </a:t>
            </a:r>
            <a:r>
              <a:rPr sz="2000" b="1" dirty="0">
                <a:solidFill>
                  <a:srgbClr val="C00000"/>
                </a:solidFill>
                <a:cs typeface="Times New Roman"/>
              </a:rPr>
              <a:t>ЗАВЕРШЕНИЯ</a:t>
            </a:r>
            <a:r>
              <a:rPr sz="2000" b="1" spc="-5" dirty="0">
                <a:solidFill>
                  <a:srgbClr val="C00000"/>
                </a:solidFill>
                <a:cs typeface="Times New Roman"/>
              </a:rPr>
              <a:t> ЭКЗАМЕНА</a:t>
            </a:r>
            <a:endParaRPr sz="2000" dirty="0"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9417" y="1479867"/>
            <a:ext cx="5650062" cy="26847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4945" marR="2068195" indent="-182880">
              <a:lnSpc>
                <a:spcPct val="150000"/>
              </a:lnSpc>
              <a:spcBef>
                <a:spcPts val="95"/>
              </a:spcBef>
              <a:buFont typeface="Wingdings"/>
              <a:buChar char=""/>
              <a:tabLst>
                <a:tab pos="195580" algn="l"/>
              </a:tabLst>
            </a:pPr>
            <a:r>
              <a:rPr sz="1200" spc="-5" dirty="0">
                <a:latin typeface="Times New Roman"/>
                <a:cs typeface="Times New Roman"/>
              </a:rPr>
              <a:t>ППЭ </a:t>
            </a:r>
            <a:r>
              <a:rPr sz="1200" spc="-20" dirty="0">
                <a:latin typeface="Times New Roman"/>
                <a:cs typeface="Times New Roman"/>
              </a:rPr>
              <a:t>ОБОРУДУЮТСЯ </a:t>
            </a:r>
            <a:r>
              <a:rPr sz="1200" spc="-10" dirty="0">
                <a:latin typeface="Times New Roman"/>
                <a:cs typeface="Times New Roman"/>
              </a:rPr>
              <a:t>СРЕДСТВАМИ </a:t>
            </a:r>
            <a:r>
              <a:rPr sz="1200" spc="-15" dirty="0">
                <a:latin typeface="Times New Roman"/>
                <a:cs typeface="Times New Roman"/>
              </a:rPr>
              <a:t>ВИДЕОНАБЛЮДЕНИЯ, </a:t>
            </a:r>
            <a:r>
              <a:rPr sz="1200" spc="-10" dirty="0">
                <a:latin typeface="Times New Roman"/>
                <a:cs typeface="Times New Roman"/>
              </a:rPr>
              <a:t>ПОЗВОЛЯЮЩИМИ 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ОСУЩЕСТВЛЯТЬ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ВИДЕОЗАПИСЬ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lang="ru-RU" sz="1200" spc="5" dirty="0" smtClean="0">
                <a:latin typeface="Times New Roman"/>
                <a:cs typeface="Times New Roman"/>
              </a:rPr>
              <a:t> </a:t>
            </a:r>
            <a:r>
              <a:rPr sz="1200" spc="-25" dirty="0" smtClean="0">
                <a:latin typeface="Times New Roman"/>
                <a:cs typeface="Times New Roman"/>
              </a:rPr>
              <a:t>ТРАНСЛЯЦИЮ</a:t>
            </a:r>
            <a:r>
              <a:rPr sz="1200" spc="-10" dirty="0" smtClean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ПРОВЕДЕНИЯ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ЭКЗАМЕНОВ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В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СЕТИ</a:t>
            </a:r>
            <a:r>
              <a:rPr sz="1200" spc="-10" dirty="0">
                <a:latin typeface="Times New Roman"/>
                <a:cs typeface="Times New Roman"/>
              </a:rPr>
              <a:t> «ИНТЕРНЕТ»</a:t>
            </a:r>
            <a:endParaRPr sz="1200" dirty="0">
              <a:latin typeface="Times New Roman"/>
              <a:cs typeface="Times New Roman"/>
            </a:endParaRPr>
          </a:p>
          <a:p>
            <a:pPr marL="195580" indent="-182880">
              <a:lnSpc>
                <a:spcPct val="150000"/>
              </a:lnSpc>
              <a:spcBef>
                <a:spcPts val="720"/>
              </a:spcBef>
              <a:buFont typeface="Wingdings"/>
              <a:buChar char=""/>
              <a:tabLst>
                <a:tab pos="195580" algn="l"/>
              </a:tabLst>
            </a:pPr>
            <a:r>
              <a:rPr sz="1200" spc="-5" dirty="0">
                <a:latin typeface="Times New Roman"/>
                <a:cs typeface="Times New Roman"/>
              </a:rPr>
              <a:t>ДО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1 </a:t>
            </a:r>
            <a:r>
              <a:rPr sz="1200" spc="-15" dirty="0">
                <a:latin typeface="Times New Roman"/>
                <a:cs typeface="Times New Roman"/>
              </a:rPr>
              <a:t>МАРТА </a:t>
            </a:r>
            <a:r>
              <a:rPr sz="1200" spc="-20" dirty="0">
                <a:latin typeface="Times New Roman"/>
                <a:cs typeface="Times New Roman"/>
              </a:rPr>
              <a:t>ГОДА,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СЛЕДУЮЩЕГО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ЗА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ГОДОМ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ПРОВЕДЕНИЯ </a:t>
            </a:r>
            <a:endParaRPr lang="ru-RU" sz="1200" spc="-5" dirty="0" smtClean="0">
              <a:latin typeface="Times New Roman"/>
              <a:cs typeface="Times New Roman"/>
            </a:endParaRPr>
          </a:p>
          <a:p>
            <a:pPr marL="195580" indent="-182880">
              <a:lnSpc>
                <a:spcPct val="150000"/>
              </a:lnSpc>
              <a:spcBef>
                <a:spcPts val="720"/>
              </a:spcBef>
              <a:tabLst>
                <a:tab pos="195580" algn="l"/>
              </a:tabLst>
            </a:pPr>
            <a:r>
              <a:rPr lang="ru-RU" sz="1200" spc="-5" dirty="0" smtClean="0">
                <a:latin typeface="Times New Roman"/>
                <a:cs typeface="Times New Roman"/>
              </a:rPr>
              <a:t>      </a:t>
            </a:r>
            <a:r>
              <a:rPr sz="1200" spc="-5" dirty="0" smtClean="0">
                <a:latin typeface="Times New Roman"/>
                <a:cs typeface="Times New Roman"/>
              </a:rPr>
              <a:t>ЭКЗАМЕНА,</a:t>
            </a:r>
            <a:r>
              <a:rPr lang="ru-RU" sz="1200" spc="-5" dirty="0" smtClean="0">
                <a:latin typeface="Times New Roman"/>
                <a:cs typeface="Times New Roman"/>
              </a:rPr>
              <a:t> </a:t>
            </a:r>
            <a:r>
              <a:rPr sz="1200" spc="-5" dirty="0" smtClean="0">
                <a:latin typeface="Times New Roman"/>
                <a:cs typeface="Times New Roman"/>
              </a:rPr>
              <a:t>ВИДЕОЗАПИСИ </a:t>
            </a:r>
            <a:r>
              <a:rPr sz="1200" spc="-5" dirty="0">
                <a:latin typeface="Times New Roman"/>
                <a:cs typeface="Times New Roman"/>
              </a:rPr>
              <a:t>ЭКЗАМЕНА МОГУТ БЫТЬ </a:t>
            </a:r>
            <a:r>
              <a:rPr sz="1200" spc="-20" dirty="0">
                <a:latin typeface="Times New Roman"/>
                <a:cs typeface="Times New Roman"/>
              </a:rPr>
              <a:t>ИСПОЛЬЗОВАНЫ </a:t>
            </a:r>
            <a:r>
              <a:rPr sz="1200" dirty="0" smtClean="0">
                <a:latin typeface="Times New Roman"/>
                <a:cs typeface="Times New Roman"/>
              </a:rPr>
              <a:t>РОСОБРНАДЗОРОМ</a:t>
            </a:r>
            <a:r>
              <a:rPr sz="1200" spc="-15" dirty="0" smtClean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С </a:t>
            </a:r>
            <a:r>
              <a:rPr sz="1200" spc="-10" dirty="0">
                <a:latin typeface="Times New Roman"/>
                <a:cs typeface="Times New Roman"/>
              </a:rPr>
              <a:t>ЦЕЛЬЮ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ВЫЯВЛЕНИЯ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ФАКТОВ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НАРУШЕНИЯ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ПОРЯДКА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ПРОВЕДЕНИЯ </a:t>
            </a:r>
            <a:r>
              <a:rPr sz="1200" spc="-5" dirty="0" smtClean="0">
                <a:latin typeface="Times New Roman"/>
                <a:cs typeface="Times New Roman"/>
              </a:rPr>
              <a:t>ГИА</a:t>
            </a:r>
            <a:endParaRPr sz="1650" dirty="0">
              <a:latin typeface="Times New Roman"/>
              <a:cs typeface="Times New Roman"/>
            </a:endParaRPr>
          </a:p>
        </p:txBody>
      </p:sp>
      <p:pic>
        <p:nvPicPr>
          <p:cNvPr id="16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47197" y="4427738"/>
            <a:ext cx="5665780" cy="221742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-3428999" y="4549704"/>
            <a:ext cx="1177074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96945" algn="ctr">
              <a:lnSpc>
                <a:spcPct val="100000"/>
              </a:lnSpc>
            </a:pPr>
            <a:r>
              <a:rPr lang="ru-RU" b="1" spc="-25" dirty="0" smtClean="0">
                <a:solidFill>
                  <a:srgbClr val="C00000"/>
                </a:solidFill>
                <a:cs typeface="Times New Roman"/>
              </a:rPr>
              <a:t>ВАЖНО!</a:t>
            </a:r>
            <a:endParaRPr lang="ru-RU" dirty="0" smtClean="0">
              <a:cs typeface="Times New Roman"/>
            </a:endParaRPr>
          </a:p>
          <a:p>
            <a:pPr marL="3496310" algn="ctr">
              <a:lnSpc>
                <a:spcPct val="100000"/>
              </a:lnSpc>
            </a:pPr>
            <a:r>
              <a:rPr lang="ru-RU" b="1" spc="-15" dirty="0" smtClean="0">
                <a:solidFill>
                  <a:srgbClr val="C00000"/>
                </a:solidFill>
                <a:cs typeface="Times New Roman"/>
              </a:rPr>
              <a:t>Корректное</a:t>
            </a:r>
            <a:r>
              <a:rPr lang="ru-RU" b="1" spc="-20" dirty="0" smtClean="0">
                <a:solidFill>
                  <a:srgbClr val="C00000"/>
                </a:solidFill>
                <a:cs typeface="Times New Roman"/>
              </a:rPr>
              <a:t> </a:t>
            </a:r>
            <a:r>
              <a:rPr lang="ru-RU" b="1" dirty="0" smtClean="0">
                <a:solidFill>
                  <a:srgbClr val="C00000"/>
                </a:solidFill>
                <a:cs typeface="Times New Roman"/>
              </a:rPr>
              <a:t>профессиональное</a:t>
            </a:r>
            <a:r>
              <a:rPr lang="ru-RU" b="1" spc="-25" dirty="0" smtClean="0">
                <a:solidFill>
                  <a:srgbClr val="C00000"/>
                </a:solidFill>
                <a:cs typeface="Times New Roman"/>
              </a:rPr>
              <a:t> </a:t>
            </a:r>
            <a:r>
              <a:rPr lang="ru-RU" b="1" spc="-10" dirty="0" smtClean="0">
                <a:solidFill>
                  <a:srgbClr val="C00000"/>
                </a:solidFill>
                <a:cs typeface="Times New Roman"/>
              </a:rPr>
              <a:t>поведение</a:t>
            </a:r>
          </a:p>
          <a:p>
            <a:pPr marL="3496310" algn="ctr">
              <a:lnSpc>
                <a:spcPct val="100000"/>
              </a:lnSpc>
            </a:pPr>
            <a:endParaRPr lang="ru-RU" b="1" spc="-10" dirty="0" smtClean="0">
              <a:solidFill>
                <a:srgbClr val="C00000"/>
              </a:solidFill>
              <a:cs typeface="Times New Roman"/>
            </a:endParaRPr>
          </a:p>
          <a:p>
            <a:pPr marL="3494404" algn="ctr">
              <a:lnSpc>
                <a:spcPct val="100000"/>
              </a:lnSpc>
              <a:spcBef>
                <a:spcPts val="5"/>
              </a:spcBef>
            </a:pPr>
            <a:r>
              <a:rPr lang="ru-RU" b="1" spc="-10" dirty="0" smtClean="0">
                <a:solidFill>
                  <a:srgbClr val="C00000"/>
                </a:solidFill>
                <a:cs typeface="Times New Roman"/>
              </a:rPr>
              <a:t>Добросовестное</a:t>
            </a:r>
            <a:r>
              <a:rPr lang="ru-RU" b="1" spc="5" dirty="0" smtClean="0">
                <a:solidFill>
                  <a:srgbClr val="C00000"/>
                </a:solidFill>
                <a:cs typeface="Times New Roman"/>
              </a:rPr>
              <a:t> </a:t>
            </a:r>
            <a:r>
              <a:rPr lang="ru-RU" b="1" spc="-5" dirty="0" smtClean="0">
                <a:solidFill>
                  <a:srgbClr val="C00000"/>
                </a:solidFill>
                <a:cs typeface="Times New Roman"/>
              </a:rPr>
              <a:t>исполнение</a:t>
            </a:r>
            <a:r>
              <a:rPr lang="ru-RU" b="1" spc="5" dirty="0" smtClean="0">
                <a:solidFill>
                  <a:srgbClr val="C00000"/>
                </a:solidFill>
                <a:cs typeface="Times New Roman"/>
              </a:rPr>
              <a:t>  д</a:t>
            </a:r>
            <a:r>
              <a:rPr lang="ru-RU" b="1" spc="-10" dirty="0" smtClean="0">
                <a:solidFill>
                  <a:srgbClr val="C00000"/>
                </a:solidFill>
                <a:cs typeface="Times New Roman"/>
              </a:rPr>
              <a:t>олжностных </a:t>
            </a:r>
          </a:p>
          <a:p>
            <a:pPr marL="3494404" algn="ctr">
              <a:lnSpc>
                <a:spcPct val="100000"/>
              </a:lnSpc>
              <a:spcBef>
                <a:spcPts val="5"/>
              </a:spcBef>
            </a:pPr>
            <a:r>
              <a:rPr lang="ru-RU" b="1" spc="-10" dirty="0" smtClean="0">
                <a:solidFill>
                  <a:srgbClr val="C00000"/>
                </a:solidFill>
                <a:cs typeface="Times New Roman"/>
              </a:rPr>
              <a:t>обязанностей,</a:t>
            </a:r>
            <a:r>
              <a:rPr lang="ru-RU" b="1" spc="10" dirty="0" smtClean="0">
                <a:solidFill>
                  <a:srgbClr val="C00000"/>
                </a:solidFill>
                <a:cs typeface="Times New Roman"/>
              </a:rPr>
              <a:t> </a:t>
            </a:r>
            <a:r>
              <a:rPr lang="ru-RU" b="1" spc="-10" dirty="0" smtClean="0">
                <a:solidFill>
                  <a:srgbClr val="C00000"/>
                </a:solidFill>
                <a:cs typeface="Times New Roman"/>
              </a:rPr>
              <a:t>возложенных</a:t>
            </a:r>
            <a:r>
              <a:rPr lang="ru-RU" b="1" spc="5" dirty="0" smtClean="0">
                <a:solidFill>
                  <a:srgbClr val="C00000"/>
                </a:solidFill>
                <a:cs typeface="Times New Roman"/>
              </a:rPr>
              <a:t> </a:t>
            </a:r>
            <a:r>
              <a:rPr lang="ru-RU" b="1" spc="-5" dirty="0" smtClean="0">
                <a:solidFill>
                  <a:srgbClr val="C00000"/>
                </a:solidFill>
                <a:cs typeface="Times New Roman"/>
              </a:rPr>
              <a:t>на</a:t>
            </a:r>
            <a:r>
              <a:rPr lang="ru-RU" b="1" dirty="0" smtClean="0">
                <a:solidFill>
                  <a:srgbClr val="C00000"/>
                </a:solidFill>
                <a:cs typeface="Times New Roman"/>
              </a:rPr>
              <a:t> </a:t>
            </a:r>
            <a:r>
              <a:rPr lang="ru-RU" b="1" spc="-15" dirty="0" smtClean="0">
                <a:solidFill>
                  <a:srgbClr val="C00000"/>
                </a:solidFill>
                <a:cs typeface="Times New Roman"/>
              </a:rPr>
              <a:t>работника</a:t>
            </a:r>
            <a:endParaRPr lang="ru-RU" dirty="0" smtClean="0">
              <a:cs typeface="Times New Roman"/>
            </a:endParaRPr>
          </a:p>
          <a:p>
            <a:pPr marL="3493770" algn="ctr">
              <a:lnSpc>
                <a:spcPct val="100000"/>
              </a:lnSpc>
            </a:pPr>
            <a:r>
              <a:rPr lang="ru-RU" b="1" spc="-5" dirty="0" smtClean="0">
                <a:solidFill>
                  <a:srgbClr val="C00000"/>
                </a:solidFill>
                <a:cs typeface="Times New Roman"/>
              </a:rPr>
              <a:t>в</a:t>
            </a:r>
            <a:r>
              <a:rPr lang="ru-RU" b="1" spc="-20" dirty="0" smtClean="0">
                <a:solidFill>
                  <a:srgbClr val="C00000"/>
                </a:solidFill>
                <a:cs typeface="Times New Roman"/>
              </a:rPr>
              <a:t> </a:t>
            </a:r>
            <a:r>
              <a:rPr lang="ru-RU" b="1" spc="-15" dirty="0" smtClean="0">
                <a:solidFill>
                  <a:srgbClr val="C00000"/>
                </a:solidFill>
                <a:cs typeface="Times New Roman"/>
              </a:rPr>
              <a:t>период</a:t>
            </a:r>
            <a:r>
              <a:rPr lang="ru-RU" b="1" spc="5" dirty="0" smtClean="0">
                <a:solidFill>
                  <a:srgbClr val="C00000"/>
                </a:solidFill>
                <a:cs typeface="Times New Roman"/>
              </a:rPr>
              <a:t> </a:t>
            </a:r>
            <a:r>
              <a:rPr lang="ru-RU" b="1" spc="-10" dirty="0" smtClean="0">
                <a:solidFill>
                  <a:srgbClr val="C00000"/>
                </a:solidFill>
                <a:cs typeface="Times New Roman"/>
              </a:rPr>
              <a:t>проведения</a:t>
            </a:r>
            <a:r>
              <a:rPr lang="ru-RU" b="1" spc="-5" dirty="0" smtClean="0">
                <a:solidFill>
                  <a:srgbClr val="C00000"/>
                </a:solidFill>
                <a:cs typeface="Times New Roman"/>
              </a:rPr>
              <a:t> экзаменационной</a:t>
            </a:r>
            <a:r>
              <a:rPr lang="ru-RU" b="1" spc="-15" dirty="0" smtClean="0">
                <a:solidFill>
                  <a:srgbClr val="C00000"/>
                </a:solidFill>
                <a:cs typeface="Times New Roman"/>
              </a:rPr>
              <a:t> </a:t>
            </a:r>
            <a:r>
              <a:rPr lang="ru-RU" b="1" spc="-5" dirty="0" smtClean="0">
                <a:solidFill>
                  <a:srgbClr val="C00000"/>
                </a:solidFill>
                <a:cs typeface="Times New Roman"/>
              </a:rPr>
              <a:t>кампании</a:t>
            </a:r>
            <a:endParaRPr lang="ru-RU" dirty="0" smtClean="0">
              <a:cs typeface="Times New Roman"/>
            </a:endParaRPr>
          </a:p>
          <a:p>
            <a:pPr marL="3496310" algn="ctr">
              <a:lnSpc>
                <a:spcPct val="100000"/>
              </a:lnSpc>
            </a:pPr>
            <a:endParaRPr lang="ru-RU" b="1" spc="-10" dirty="0" smtClean="0">
              <a:solidFill>
                <a:srgbClr val="C00000"/>
              </a:solidFill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4551" y="1180211"/>
            <a:ext cx="8644890" cy="4512310"/>
          </a:xfrm>
          <a:custGeom>
            <a:avLst/>
            <a:gdLst/>
            <a:ahLst/>
            <a:cxnLst/>
            <a:rect l="l" t="t" r="r" b="b"/>
            <a:pathLst>
              <a:path w="8644890" h="4512310">
                <a:moveTo>
                  <a:pt x="7892338" y="0"/>
                </a:moveTo>
                <a:lnTo>
                  <a:pt x="751966" y="0"/>
                </a:lnTo>
                <a:lnTo>
                  <a:pt x="704411" y="1479"/>
                </a:lnTo>
                <a:lnTo>
                  <a:pt x="657641" y="5859"/>
                </a:lnTo>
                <a:lnTo>
                  <a:pt x="611745" y="13050"/>
                </a:lnTo>
                <a:lnTo>
                  <a:pt x="566812" y="22966"/>
                </a:lnTo>
                <a:lnTo>
                  <a:pt x="522929" y="35517"/>
                </a:lnTo>
                <a:lnTo>
                  <a:pt x="480184" y="50617"/>
                </a:lnTo>
                <a:lnTo>
                  <a:pt x="438666" y="68176"/>
                </a:lnTo>
                <a:lnTo>
                  <a:pt x="398462" y="88106"/>
                </a:lnTo>
                <a:lnTo>
                  <a:pt x="359661" y="110320"/>
                </a:lnTo>
                <a:lnTo>
                  <a:pt x="322350" y="134730"/>
                </a:lnTo>
                <a:lnTo>
                  <a:pt x="286619" y="161246"/>
                </a:lnTo>
                <a:lnTo>
                  <a:pt x="252554" y="189782"/>
                </a:lnTo>
                <a:lnTo>
                  <a:pt x="220244" y="220249"/>
                </a:lnTo>
                <a:lnTo>
                  <a:pt x="189778" y="252559"/>
                </a:lnTo>
                <a:lnTo>
                  <a:pt x="161242" y="286624"/>
                </a:lnTo>
                <a:lnTo>
                  <a:pt x="134726" y="322356"/>
                </a:lnTo>
                <a:lnTo>
                  <a:pt x="110317" y="359666"/>
                </a:lnTo>
                <a:lnTo>
                  <a:pt x="88104" y="398467"/>
                </a:lnTo>
                <a:lnTo>
                  <a:pt x="68174" y="438671"/>
                </a:lnTo>
                <a:lnTo>
                  <a:pt x="50615" y="480189"/>
                </a:lnTo>
                <a:lnTo>
                  <a:pt x="35516" y="522933"/>
                </a:lnTo>
                <a:lnTo>
                  <a:pt x="22965" y="566816"/>
                </a:lnTo>
                <a:lnTo>
                  <a:pt x="13050" y="611749"/>
                </a:lnTo>
                <a:lnTo>
                  <a:pt x="5858" y="657643"/>
                </a:lnTo>
                <a:lnTo>
                  <a:pt x="1479" y="704412"/>
                </a:lnTo>
                <a:lnTo>
                  <a:pt x="0" y="751966"/>
                </a:lnTo>
                <a:lnTo>
                  <a:pt x="0" y="3759834"/>
                </a:lnTo>
                <a:lnTo>
                  <a:pt x="1479" y="3807389"/>
                </a:lnTo>
                <a:lnTo>
                  <a:pt x="5858" y="3854157"/>
                </a:lnTo>
                <a:lnTo>
                  <a:pt x="13050" y="3900050"/>
                </a:lnTo>
                <a:lnTo>
                  <a:pt x="22965" y="3944981"/>
                </a:lnTo>
                <a:lnTo>
                  <a:pt x="35516" y="3988862"/>
                </a:lnTo>
                <a:lnTo>
                  <a:pt x="50615" y="4031603"/>
                </a:lnTo>
                <a:lnTo>
                  <a:pt x="68174" y="4073119"/>
                </a:lnTo>
                <a:lnTo>
                  <a:pt x="88104" y="4113319"/>
                </a:lnTo>
                <a:lnTo>
                  <a:pt x="110317" y="4152117"/>
                </a:lnTo>
                <a:lnTo>
                  <a:pt x="134726" y="4189424"/>
                </a:lnTo>
                <a:lnTo>
                  <a:pt x="161242" y="4225152"/>
                </a:lnTo>
                <a:lnTo>
                  <a:pt x="189778" y="4259214"/>
                </a:lnTo>
                <a:lnTo>
                  <a:pt x="220244" y="4291520"/>
                </a:lnTo>
                <a:lnTo>
                  <a:pt x="252554" y="4321983"/>
                </a:lnTo>
                <a:lnTo>
                  <a:pt x="286619" y="4350516"/>
                </a:lnTo>
                <a:lnTo>
                  <a:pt x="322350" y="4377029"/>
                </a:lnTo>
                <a:lnTo>
                  <a:pt x="359661" y="4401435"/>
                </a:lnTo>
                <a:lnTo>
                  <a:pt x="398462" y="4423646"/>
                </a:lnTo>
                <a:lnTo>
                  <a:pt x="438666" y="4443573"/>
                </a:lnTo>
                <a:lnTo>
                  <a:pt x="480184" y="4461129"/>
                </a:lnTo>
                <a:lnTo>
                  <a:pt x="522929" y="4476226"/>
                </a:lnTo>
                <a:lnTo>
                  <a:pt x="566812" y="4488776"/>
                </a:lnTo>
                <a:lnTo>
                  <a:pt x="611745" y="4498690"/>
                </a:lnTo>
                <a:lnTo>
                  <a:pt x="657641" y="4505880"/>
                </a:lnTo>
                <a:lnTo>
                  <a:pt x="704411" y="4510259"/>
                </a:lnTo>
                <a:lnTo>
                  <a:pt x="751966" y="4511738"/>
                </a:lnTo>
                <a:lnTo>
                  <a:pt x="7892338" y="4511738"/>
                </a:lnTo>
                <a:lnTo>
                  <a:pt x="7939893" y="4510259"/>
                </a:lnTo>
                <a:lnTo>
                  <a:pt x="7986661" y="4505880"/>
                </a:lnTo>
                <a:lnTo>
                  <a:pt x="8032556" y="4498690"/>
                </a:lnTo>
                <a:lnTo>
                  <a:pt x="8077489" y="4488776"/>
                </a:lnTo>
                <a:lnTo>
                  <a:pt x="8121371" y="4476226"/>
                </a:lnTo>
                <a:lnTo>
                  <a:pt x="8164116" y="4461129"/>
                </a:lnTo>
                <a:lnTo>
                  <a:pt x="8205634" y="4443573"/>
                </a:lnTo>
                <a:lnTo>
                  <a:pt x="8245837" y="4423646"/>
                </a:lnTo>
                <a:lnTo>
                  <a:pt x="8284638" y="4401435"/>
                </a:lnTo>
                <a:lnTo>
                  <a:pt x="8321949" y="4377029"/>
                </a:lnTo>
                <a:lnTo>
                  <a:pt x="8357681" y="4350516"/>
                </a:lnTo>
                <a:lnTo>
                  <a:pt x="8391746" y="4321983"/>
                </a:lnTo>
                <a:lnTo>
                  <a:pt x="8424056" y="4291520"/>
                </a:lnTo>
                <a:lnTo>
                  <a:pt x="8454523" y="4259214"/>
                </a:lnTo>
                <a:lnTo>
                  <a:pt x="8483058" y="4225152"/>
                </a:lnTo>
                <a:lnTo>
                  <a:pt x="8509575" y="4189424"/>
                </a:lnTo>
                <a:lnTo>
                  <a:pt x="8533985" y="4152117"/>
                </a:lnTo>
                <a:lnTo>
                  <a:pt x="8556199" y="4113319"/>
                </a:lnTo>
                <a:lnTo>
                  <a:pt x="8576129" y="4073119"/>
                </a:lnTo>
                <a:lnTo>
                  <a:pt x="8593688" y="4031603"/>
                </a:lnTo>
                <a:lnTo>
                  <a:pt x="8608787" y="3988862"/>
                </a:lnTo>
                <a:lnTo>
                  <a:pt x="8621339" y="3944981"/>
                </a:lnTo>
                <a:lnTo>
                  <a:pt x="8631255" y="3900050"/>
                </a:lnTo>
                <a:lnTo>
                  <a:pt x="8638446" y="3854157"/>
                </a:lnTo>
                <a:lnTo>
                  <a:pt x="8642826" y="3807389"/>
                </a:lnTo>
                <a:lnTo>
                  <a:pt x="8644305" y="3759834"/>
                </a:lnTo>
                <a:lnTo>
                  <a:pt x="8644305" y="751966"/>
                </a:lnTo>
                <a:lnTo>
                  <a:pt x="8642826" y="704412"/>
                </a:lnTo>
                <a:lnTo>
                  <a:pt x="8638446" y="657643"/>
                </a:lnTo>
                <a:lnTo>
                  <a:pt x="8631255" y="611749"/>
                </a:lnTo>
                <a:lnTo>
                  <a:pt x="8621339" y="566816"/>
                </a:lnTo>
                <a:lnTo>
                  <a:pt x="8608787" y="522933"/>
                </a:lnTo>
                <a:lnTo>
                  <a:pt x="8593688" y="480189"/>
                </a:lnTo>
                <a:lnTo>
                  <a:pt x="8576129" y="438671"/>
                </a:lnTo>
                <a:lnTo>
                  <a:pt x="8556199" y="398467"/>
                </a:lnTo>
                <a:lnTo>
                  <a:pt x="8533985" y="359666"/>
                </a:lnTo>
                <a:lnTo>
                  <a:pt x="8509575" y="322356"/>
                </a:lnTo>
                <a:lnTo>
                  <a:pt x="8483058" y="286624"/>
                </a:lnTo>
                <a:lnTo>
                  <a:pt x="8454523" y="252559"/>
                </a:lnTo>
                <a:lnTo>
                  <a:pt x="8424056" y="220249"/>
                </a:lnTo>
                <a:lnTo>
                  <a:pt x="8391746" y="189782"/>
                </a:lnTo>
                <a:lnTo>
                  <a:pt x="8357681" y="161246"/>
                </a:lnTo>
                <a:lnTo>
                  <a:pt x="8321949" y="134730"/>
                </a:lnTo>
                <a:lnTo>
                  <a:pt x="8284638" y="110320"/>
                </a:lnTo>
                <a:lnTo>
                  <a:pt x="8245837" y="88106"/>
                </a:lnTo>
                <a:lnTo>
                  <a:pt x="8205634" y="68176"/>
                </a:lnTo>
                <a:lnTo>
                  <a:pt x="8164116" y="50617"/>
                </a:lnTo>
                <a:lnTo>
                  <a:pt x="8121371" y="35517"/>
                </a:lnTo>
                <a:lnTo>
                  <a:pt x="8077489" y="22966"/>
                </a:lnTo>
                <a:lnTo>
                  <a:pt x="8032556" y="13050"/>
                </a:lnTo>
                <a:lnTo>
                  <a:pt x="7986661" y="5859"/>
                </a:lnTo>
                <a:lnTo>
                  <a:pt x="7939893" y="1479"/>
                </a:lnTo>
                <a:lnTo>
                  <a:pt x="78923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3573" y="1427738"/>
            <a:ext cx="655256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cs typeface="Microsoft Sans Serif"/>
              </a:rPr>
              <a:t>Полные</a:t>
            </a:r>
            <a:r>
              <a:rPr sz="1800" spc="20" dirty="0">
                <a:cs typeface="Microsoft Sans Serif"/>
              </a:rPr>
              <a:t> </a:t>
            </a:r>
            <a:r>
              <a:rPr sz="1800" spc="-30" dirty="0">
                <a:cs typeface="Microsoft Sans Serif"/>
              </a:rPr>
              <a:t>комплекты</a:t>
            </a:r>
            <a:r>
              <a:rPr sz="1800" spc="10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экзаменационных</a:t>
            </a:r>
            <a:r>
              <a:rPr sz="1800" spc="35" dirty="0">
                <a:cs typeface="Microsoft Sans Serif"/>
              </a:rPr>
              <a:t> </a:t>
            </a:r>
            <a:r>
              <a:rPr sz="1800" spc="-10" dirty="0">
                <a:cs typeface="Microsoft Sans Serif"/>
              </a:rPr>
              <a:t>материалов</a:t>
            </a:r>
            <a:r>
              <a:rPr sz="1800" spc="20" dirty="0">
                <a:cs typeface="Microsoft Sans Serif"/>
              </a:rPr>
              <a:t> </a:t>
            </a:r>
            <a:r>
              <a:rPr sz="1800" spc="-15" dirty="0">
                <a:cs typeface="Microsoft Sans Serif"/>
              </a:rPr>
              <a:t>включают:</a:t>
            </a:r>
            <a:endParaRPr sz="1800" dirty="0">
              <a:cs typeface="Microsoft Sans Serif"/>
            </a:endParaRPr>
          </a:p>
          <a:p>
            <a:pPr marL="195580" indent="-182880">
              <a:lnSpc>
                <a:spcPct val="100000"/>
              </a:lnSpc>
              <a:buFont typeface="Symbol"/>
              <a:buChar char=""/>
              <a:tabLst>
                <a:tab pos="195580" algn="l"/>
              </a:tabLst>
            </a:pPr>
            <a:r>
              <a:rPr sz="1800" spc="-35" dirty="0">
                <a:cs typeface="Microsoft Sans Serif"/>
              </a:rPr>
              <a:t>бланки</a:t>
            </a:r>
            <a:r>
              <a:rPr sz="1800" spc="-20" dirty="0">
                <a:cs typeface="Microsoft Sans Serif"/>
              </a:rPr>
              <a:t> участников</a:t>
            </a:r>
            <a:r>
              <a:rPr sz="1800" spc="35" dirty="0">
                <a:cs typeface="Microsoft Sans Serif"/>
              </a:rPr>
              <a:t> </a:t>
            </a:r>
            <a:r>
              <a:rPr sz="1800" spc="-25" dirty="0">
                <a:cs typeface="Microsoft Sans Serif"/>
              </a:rPr>
              <a:t>экзамена;</a:t>
            </a:r>
            <a:endParaRPr sz="1800" dirty="0">
              <a:cs typeface="Microsoft Sans Serif"/>
            </a:endParaRPr>
          </a:p>
          <a:p>
            <a:pPr marL="195580" indent="-182880">
              <a:lnSpc>
                <a:spcPct val="100000"/>
              </a:lnSpc>
              <a:buFont typeface="Symbol"/>
              <a:buChar char=""/>
              <a:tabLst>
                <a:tab pos="195580" algn="l"/>
              </a:tabLst>
            </a:pPr>
            <a:r>
              <a:rPr sz="1800" spc="-15" dirty="0">
                <a:cs typeface="Microsoft Sans Serif"/>
              </a:rPr>
              <a:t>контрольные</a:t>
            </a:r>
            <a:r>
              <a:rPr sz="1800" spc="15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измерительные</a:t>
            </a:r>
            <a:r>
              <a:rPr sz="1800" spc="25" dirty="0">
                <a:cs typeface="Microsoft Sans Serif"/>
              </a:rPr>
              <a:t> </a:t>
            </a:r>
            <a:r>
              <a:rPr sz="1800" spc="-15" dirty="0">
                <a:cs typeface="Microsoft Sans Serif"/>
              </a:rPr>
              <a:t>материалы;</a:t>
            </a:r>
            <a:endParaRPr sz="1800" dirty="0">
              <a:cs typeface="Microsoft Sans Serif"/>
            </a:endParaRPr>
          </a:p>
          <a:p>
            <a:pPr marL="195580" indent="-182880">
              <a:lnSpc>
                <a:spcPct val="100000"/>
              </a:lnSpc>
              <a:buFont typeface="Symbol"/>
              <a:buChar char=""/>
              <a:tabLst>
                <a:tab pos="195580" algn="l"/>
              </a:tabLst>
            </a:pPr>
            <a:r>
              <a:rPr sz="1800" spc="-15" dirty="0">
                <a:cs typeface="Microsoft Sans Serif"/>
              </a:rPr>
              <a:t>контрольный</a:t>
            </a:r>
            <a:r>
              <a:rPr sz="1800" spc="-35" dirty="0">
                <a:cs typeface="Microsoft Sans Serif"/>
              </a:rPr>
              <a:t> </a:t>
            </a:r>
            <a:r>
              <a:rPr sz="1800" spc="5" dirty="0">
                <a:cs typeface="Microsoft Sans Serif"/>
              </a:rPr>
              <a:t>лист</a:t>
            </a:r>
            <a:endParaRPr sz="1800" dirty="0"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3573" y="3409268"/>
            <a:ext cx="45192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cs typeface="Microsoft Sans Serif"/>
              </a:rPr>
              <a:t>Доставляются</a:t>
            </a:r>
            <a:r>
              <a:rPr sz="1800" spc="-10" dirty="0">
                <a:cs typeface="Microsoft Sans Serif"/>
              </a:rPr>
              <a:t> </a:t>
            </a:r>
            <a:r>
              <a:rPr sz="1800" dirty="0">
                <a:cs typeface="Microsoft Sans Serif"/>
              </a:rPr>
              <a:t>в</a:t>
            </a:r>
            <a:r>
              <a:rPr sz="1800" spc="15" dirty="0">
                <a:cs typeface="Microsoft Sans Serif"/>
              </a:rPr>
              <a:t> Штаб </a:t>
            </a:r>
            <a:r>
              <a:rPr sz="1800" spc="-5" dirty="0">
                <a:cs typeface="Microsoft Sans Serif"/>
              </a:rPr>
              <a:t>ППЭ:</a:t>
            </a:r>
            <a:endParaRPr sz="1800" dirty="0">
              <a:cs typeface="Microsoft Sans Serif"/>
            </a:endParaRPr>
          </a:p>
          <a:p>
            <a:pPr marL="195580" indent="-182880">
              <a:lnSpc>
                <a:spcPct val="100000"/>
              </a:lnSpc>
              <a:buFont typeface="Symbol"/>
              <a:buChar char=""/>
              <a:tabLst>
                <a:tab pos="195580" algn="l"/>
              </a:tabLst>
            </a:pPr>
            <a:r>
              <a:rPr sz="1800" dirty="0">
                <a:cs typeface="Microsoft Sans Serif"/>
              </a:rPr>
              <a:t>в</a:t>
            </a:r>
            <a:r>
              <a:rPr sz="1800" spc="5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защищенном</a:t>
            </a:r>
            <a:r>
              <a:rPr sz="1800" spc="20" dirty="0">
                <a:cs typeface="Microsoft Sans Serif"/>
              </a:rPr>
              <a:t> </a:t>
            </a:r>
            <a:r>
              <a:rPr sz="1800" spc="-5" dirty="0">
                <a:cs typeface="Microsoft Sans Serif"/>
              </a:rPr>
              <a:t>виде</a:t>
            </a:r>
            <a:r>
              <a:rPr sz="1800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по</a:t>
            </a:r>
            <a:r>
              <a:rPr sz="1800" spc="10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сети</a:t>
            </a:r>
            <a:r>
              <a:rPr sz="1800" spc="5" dirty="0">
                <a:cs typeface="Microsoft Sans Serif"/>
              </a:rPr>
              <a:t> </a:t>
            </a:r>
            <a:r>
              <a:rPr sz="1800" spc="-15" dirty="0">
                <a:cs typeface="Microsoft Sans Serif"/>
              </a:rPr>
              <a:t>«Интернет»</a:t>
            </a:r>
            <a:endParaRPr sz="1800" dirty="0"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3559" y="4674517"/>
            <a:ext cx="463677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cs typeface="Microsoft Sans Serif"/>
              </a:rPr>
              <a:t>Распространяются</a:t>
            </a:r>
            <a:r>
              <a:rPr sz="1800" spc="15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по</a:t>
            </a:r>
            <a:r>
              <a:rPr sz="1800" spc="20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аудиториям</a:t>
            </a:r>
            <a:r>
              <a:rPr sz="1800" spc="25" dirty="0">
                <a:cs typeface="Microsoft Sans Serif"/>
              </a:rPr>
              <a:t> </a:t>
            </a:r>
            <a:r>
              <a:rPr sz="1800" spc="-5" dirty="0">
                <a:cs typeface="Microsoft Sans Serif"/>
              </a:rPr>
              <a:t>ППЭ:</a:t>
            </a:r>
            <a:endParaRPr sz="1800" dirty="0">
              <a:cs typeface="Microsoft Sans Serif"/>
            </a:endParaRPr>
          </a:p>
          <a:p>
            <a:pPr marL="195580" indent="-182880">
              <a:lnSpc>
                <a:spcPct val="100000"/>
              </a:lnSpc>
              <a:buFont typeface="Symbol"/>
              <a:buChar char=""/>
              <a:tabLst>
                <a:tab pos="195580" algn="l"/>
              </a:tabLst>
            </a:pPr>
            <a:r>
              <a:rPr sz="1800" dirty="0">
                <a:cs typeface="Microsoft Sans Serif"/>
              </a:rPr>
              <a:t>в</a:t>
            </a:r>
            <a:r>
              <a:rPr sz="1800" spc="15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электронном</a:t>
            </a:r>
            <a:r>
              <a:rPr sz="1800" spc="15" dirty="0">
                <a:cs typeface="Microsoft Sans Serif"/>
              </a:rPr>
              <a:t> </a:t>
            </a:r>
            <a:r>
              <a:rPr sz="1800" spc="-5" dirty="0">
                <a:cs typeface="Microsoft Sans Serif"/>
              </a:rPr>
              <a:t>виде</a:t>
            </a:r>
            <a:r>
              <a:rPr sz="1800" spc="10" dirty="0">
                <a:cs typeface="Microsoft Sans Serif"/>
              </a:rPr>
              <a:t> </a:t>
            </a:r>
            <a:r>
              <a:rPr sz="1800" spc="-5" dirty="0">
                <a:cs typeface="Microsoft Sans Serif"/>
              </a:rPr>
              <a:t>на</a:t>
            </a:r>
            <a:r>
              <a:rPr sz="1800" spc="20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флеш-накопителе</a:t>
            </a:r>
            <a:endParaRPr sz="1800" dirty="0">
              <a:cs typeface="Microsoft Sans Serif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979289" y="1167130"/>
            <a:ext cx="3810000" cy="4243070"/>
            <a:chOff x="4979289" y="1167130"/>
            <a:chExt cx="3810000" cy="424307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79289" y="3288271"/>
              <a:ext cx="872502" cy="87250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52288" y="4474464"/>
              <a:ext cx="1278636" cy="9357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78526" y="4500511"/>
              <a:ext cx="1172641" cy="82891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77840" y="1810512"/>
              <a:ext cx="1751075" cy="129387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16068" y="2052827"/>
              <a:ext cx="1700784" cy="115671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70216" y="1186180"/>
              <a:ext cx="1199870" cy="169659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560691" y="1176655"/>
              <a:ext cx="1219200" cy="1715770"/>
            </a:xfrm>
            <a:custGeom>
              <a:avLst/>
              <a:gdLst/>
              <a:ahLst/>
              <a:cxnLst/>
              <a:rect l="l" t="t" r="r" b="b"/>
              <a:pathLst>
                <a:path w="1219200" h="1715770">
                  <a:moveTo>
                    <a:pt x="0" y="1715643"/>
                  </a:moveTo>
                  <a:lnTo>
                    <a:pt x="1218920" y="1715643"/>
                  </a:lnTo>
                  <a:lnTo>
                    <a:pt x="1218920" y="0"/>
                  </a:lnTo>
                  <a:lnTo>
                    <a:pt x="0" y="0"/>
                  </a:lnTo>
                  <a:lnTo>
                    <a:pt x="0" y="1715643"/>
                  </a:lnTo>
                  <a:close/>
                </a:path>
              </a:pathLst>
            </a:custGeom>
            <a:ln w="19050">
              <a:solidFill>
                <a:srgbClr val="F17E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67473" y="1430655"/>
              <a:ext cx="1199870" cy="169659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457948" y="1421130"/>
              <a:ext cx="1219200" cy="1715770"/>
            </a:xfrm>
            <a:custGeom>
              <a:avLst/>
              <a:gdLst/>
              <a:ahLst/>
              <a:cxnLst/>
              <a:rect l="l" t="t" r="r" b="b"/>
              <a:pathLst>
                <a:path w="1219200" h="1715770">
                  <a:moveTo>
                    <a:pt x="0" y="1715643"/>
                  </a:moveTo>
                  <a:lnTo>
                    <a:pt x="1218920" y="1715643"/>
                  </a:lnTo>
                  <a:lnTo>
                    <a:pt x="1218920" y="0"/>
                  </a:lnTo>
                  <a:lnTo>
                    <a:pt x="0" y="0"/>
                  </a:lnTo>
                  <a:lnTo>
                    <a:pt x="0" y="1715643"/>
                  </a:lnTo>
                  <a:close/>
                </a:path>
              </a:pathLst>
            </a:custGeom>
            <a:ln w="19050">
              <a:solidFill>
                <a:srgbClr val="F17E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64730" y="1675130"/>
              <a:ext cx="1199870" cy="169659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355205" y="1665605"/>
              <a:ext cx="1219200" cy="1715770"/>
            </a:xfrm>
            <a:custGeom>
              <a:avLst/>
              <a:gdLst/>
              <a:ahLst/>
              <a:cxnLst/>
              <a:rect l="l" t="t" r="r" b="b"/>
              <a:pathLst>
                <a:path w="1219200" h="1715770">
                  <a:moveTo>
                    <a:pt x="0" y="1715643"/>
                  </a:moveTo>
                  <a:lnTo>
                    <a:pt x="1218920" y="1715643"/>
                  </a:lnTo>
                  <a:lnTo>
                    <a:pt x="1218920" y="0"/>
                  </a:lnTo>
                  <a:lnTo>
                    <a:pt x="0" y="0"/>
                  </a:lnTo>
                  <a:lnTo>
                    <a:pt x="0" y="1715643"/>
                  </a:lnTo>
                  <a:close/>
                </a:path>
              </a:pathLst>
            </a:custGeom>
            <a:ln w="19050">
              <a:solidFill>
                <a:srgbClr val="F17E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62114" y="1919731"/>
              <a:ext cx="1199870" cy="169659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252589" y="1910206"/>
              <a:ext cx="1219200" cy="1715770"/>
            </a:xfrm>
            <a:custGeom>
              <a:avLst/>
              <a:gdLst/>
              <a:ahLst/>
              <a:cxnLst/>
              <a:rect l="l" t="t" r="r" b="b"/>
              <a:pathLst>
                <a:path w="1219200" h="1715770">
                  <a:moveTo>
                    <a:pt x="0" y="1715643"/>
                  </a:moveTo>
                  <a:lnTo>
                    <a:pt x="1218920" y="1715643"/>
                  </a:lnTo>
                  <a:lnTo>
                    <a:pt x="1218920" y="0"/>
                  </a:lnTo>
                  <a:lnTo>
                    <a:pt x="0" y="0"/>
                  </a:lnTo>
                  <a:lnTo>
                    <a:pt x="0" y="1715643"/>
                  </a:lnTo>
                  <a:close/>
                </a:path>
              </a:pathLst>
            </a:custGeom>
            <a:ln w="19050">
              <a:solidFill>
                <a:srgbClr val="F17E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78739" y="25428"/>
            <a:ext cx="52882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85" dirty="0">
                <a:solidFill>
                  <a:schemeClr val="accent6">
                    <a:lumMod val="75000"/>
                  </a:schemeClr>
                </a:solidFill>
              </a:rPr>
              <a:t>ПОДГОТОВКА</a:t>
            </a:r>
            <a:r>
              <a:rPr sz="2400" spc="-4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</a:p>
          <a:p>
            <a:pPr marL="12700" algn="l">
              <a:lnSpc>
                <a:spcPct val="100000"/>
              </a:lnSpc>
            </a:pPr>
            <a:r>
              <a:rPr sz="2400" spc="-25" dirty="0">
                <a:solidFill>
                  <a:schemeClr val="accent6">
                    <a:lumMod val="75000"/>
                  </a:schemeClr>
                </a:solidFill>
              </a:rPr>
              <a:t>ЭКЗАМЕНАЦИОННЫЕ</a:t>
            </a:r>
            <a:r>
              <a:rPr sz="2400" spc="-1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МАТЕРИАЛЫ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18483" y="575577"/>
            <a:ext cx="20907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mbria"/>
                <a:cs typeface="Cambria"/>
              </a:rPr>
              <a:t>19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92505" y="5705006"/>
            <a:ext cx="4533914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b="1" spc="-10" dirty="0">
                <a:solidFill>
                  <a:srgbClr val="001F5F"/>
                </a:solidFill>
                <a:cs typeface="Arial"/>
              </a:rPr>
              <a:t>Остались</a:t>
            </a:r>
            <a:r>
              <a:rPr sz="2400" b="1" spc="30" dirty="0">
                <a:solidFill>
                  <a:srgbClr val="001F5F"/>
                </a:solidFill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cs typeface="Arial"/>
              </a:rPr>
              <a:t>ли</a:t>
            </a:r>
            <a:r>
              <a:rPr sz="2400" b="1" spc="-10" dirty="0">
                <a:solidFill>
                  <a:srgbClr val="001F5F"/>
                </a:solidFill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cs typeface="Arial"/>
              </a:rPr>
              <a:t>у</a:t>
            </a:r>
            <a:r>
              <a:rPr sz="2400" b="1" spc="-15" dirty="0">
                <a:solidFill>
                  <a:srgbClr val="001F5F"/>
                </a:solidFill>
                <a:cs typeface="Arial"/>
              </a:rPr>
              <a:t> </a:t>
            </a:r>
            <a:r>
              <a:rPr sz="2400" b="1" spc="-10" dirty="0">
                <a:solidFill>
                  <a:srgbClr val="001F5F"/>
                </a:solidFill>
                <a:cs typeface="Arial"/>
              </a:rPr>
              <a:t>Вас</a:t>
            </a:r>
            <a:r>
              <a:rPr sz="2400" b="1" spc="10" dirty="0">
                <a:solidFill>
                  <a:srgbClr val="001F5F"/>
                </a:solidFill>
                <a:cs typeface="Arial"/>
              </a:rPr>
              <a:t> </a:t>
            </a:r>
            <a:r>
              <a:rPr sz="2400" b="1" spc="-15" dirty="0">
                <a:solidFill>
                  <a:srgbClr val="001F5F"/>
                </a:solidFill>
                <a:cs typeface="Arial"/>
              </a:rPr>
              <a:t>вопросы?</a:t>
            </a:r>
            <a:endParaRPr sz="2400" dirty="0"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871944" y="1211187"/>
            <a:ext cx="4585265" cy="4232082"/>
            <a:chOff x="1355990" y="1211185"/>
            <a:chExt cx="7253605" cy="49904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39439" y="1872487"/>
              <a:ext cx="3634740" cy="36703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692908" y="1304543"/>
              <a:ext cx="4525010" cy="3051175"/>
            </a:xfrm>
            <a:custGeom>
              <a:avLst/>
              <a:gdLst/>
              <a:ahLst/>
              <a:cxnLst/>
              <a:rect l="l" t="t" r="r" b="b"/>
              <a:pathLst>
                <a:path w="4525009" h="3051175">
                  <a:moveTo>
                    <a:pt x="35941" y="3042793"/>
                  </a:moveTo>
                  <a:lnTo>
                    <a:pt x="30353" y="3017901"/>
                  </a:lnTo>
                  <a:lnTo>
                    <a:pt x="0" y="3026283"/>
                  </a:lnTo>
                  <a:lnTo>
                    <a:pt x="8255" y="3051048"/>
                  </a:lnTo>
                  <a:lnTo>
                    <a:pt x="35941" y="3042793"/>
                  </a:lnTo>
                  <a:close/>
                </a:path>
                <a:path w="4525009" h="3051175">
                  <a:moveTo>
                    <a:pt x="140843" y="3015234"/>
                  </a:moveTo>
                  <a:lnTo>
                    <a:pt x="132588" y="2984881"/>
                  </a:lnTo>
                  <a:lnTo>
                    <a:pt x="107696" y="2993136"/>
                  </a:lnTo>
                  <a:lnTo>
                    <a:pt x="115951" y="3020695"/>
                  </a:lnTo>
                  <a:lnTo>
                    <a:pt x="140843" y="3015234"/>
                  </a:lnTo>
                  <a:close/>
                </a:path>
                <a:path w="4525009" h="3051175">
                  <a:moveTo>
                    <a:pt x="245745" y="2984881"/>
                  </a:moveTo>
                  <a:lnTo>
                    <a:pt x="237490" y="2957195"/>
                  </a:lnTo>
                  <a:lnTo>
                    <a:pt x="212598" y="2962783"/>
                  </a:lnTo>
                  <a:lnTo>
                    <a:pt x="220853" y="2993136"/>
                  </a:lnTo>
                  <a:lnTo>
                    <a:pt x="245745" y="2984881"/>
                  </a:lnTo>
                  <a:close/>
                </a:path>
                <a:path w="4525009" h="3051175">
                  <a:moveTo>
                    <a:pt x="353441" y="2951734"/>
                  </a:moveTo>
                  <a:lnTo>
                    <a:pt x="347853" y="2926969"/>
                  </a:lnTo>
                  <a:lnTo>
                    <a:pt x="317500" y="2935224"/>
                  </a:lnTo>
                  <a:lnTo>
                    <a:pt x="325755" y="2959989"/>
                  </a:lnTo>
                  <a:lnTo>
                    <a:pt x="353441" y="2951734"/>
                  </a:lnTo>
                  <a:close/>
                </a:path>
                <a:path w="4525009" h="3051175">
                  <a:moveTo>
                    <a:pt x="458343" y="2924175"/>
                  </a:moveTo>
                  <a:lnTo>
                    <a:pt x="450088" y="2899283"/>
                  </a:lnTo>
                  <a:lnTo>
                    <a:pt x="425196" y="2904871"/>
                  </a:lnTo>
                  <a:lnTo>
                    <a:pt x="433451" y="2932430"/>
                  </a:lnTo>
                  <a:lnTo>
                    <a:pt x="458343" y="2924175"/>
                  </a:lnTo>
                  <a:close/>
                </a:path>
                <a:path w="4525009" h="3051175">
                  <a:moveTo>
                    <a:pt x="563245" y="2893822"/>
                  </a:moveTo>
                  <a:lnTo>
                    <a:pt x="554990" y="2868930"/>
                  </a:lnTo>
                  <a:lnTo>
                    <a:pt x="530098" y="2877312"/>
                  </a:lnTo>
                  <a:lnTo>
                    <a:pt x="538353" y="2902077"/>
                  </a:lnTo>
                  <a:lnTo>
                    <a:pt x="563245" y="2893822"/>
                  </a:lnTo>
                  <a:close/>
                </a:path>
                <a:path w="4525009" h="3051175">
                  <a:moveTo>
                    <a:pt x="670941" y="2866263"/>
                  </a:moveTo>
                  <a:lnTo>
                    <a:pt x="665480" y="2841371"/>
                  </a:lnTo>
                  <a:lnTo>
                    <a:pt x="635000" y="2846959"/>
                  </a:lnTo>
                  <a:lnTo>
                    <a:pt x="643382" y="2874518"/>
                  </a:lnTo>
                  <a:lnTo>
                    <a:pt x="670941" y="2866263"/>
                  </a:lnTo>
                  <a:close/>
                </a:path>
                <a:path w="4525009" h="3051175">
                  <a:moveTo>
                    <a:pt x="775843" y="2838577"/>
                  </a:moveTo>
                  <a:lnTo>
                    <a:pt x="767588" y="2808351"/>
                  </a:lnTo>
                  <a:lnTo>
                    <a:pt x="742696" y="2819273"/>
                  </a:lnTo>
                  <a:lnTo>
                    <a:pt x="751078" y="2844165"/>
                  </a:lnTo>
                  <a:lnTo>
                    <a:pt x="775843" y="2838577"/>
                  </a:lnTo>
                  <a:close/>
                </a:path>
                <a:path w="4525009" h="3051175">
                  <a:moveTo>
                    <a:pt x="883539" y="2808351"/>
                  </a:moveTo>
                  <a:lnTo>
                    <a:pt x="872490" y="2780665"/>
                  </a:lnTo>
                  <a:lnTo>
                    <a:pt x="847598" y="2786253"/>
                  </a:lnTo>
                  <a:lnTo>
                    <a:pt x="855980" y="2816606"/>
                  </a:lnTo>
                  <a:lnTo>
                    <a:pt x="883539" y="2808351"/>
                  </a:lnTo>
                  <a:close/>
                </a:path>
                <a:path w="4525009" h="3051175">
                  <a:moveTo>
                    <a:pt x="988441" y="2780665"/>
                  </a:moveTo>
                  <a:lnTo>
                    <a:pt x="982980" y="2750312"/>
                  </a:lnTo>
                  <a:lnTo>
                    <a:pt x="955294" y="2758694"/>
                  </a:lnTo>
                  <a:lnTo>
                    <a:pt x="963676" y="2786253"/>
                  </a:lnTo>
                  <a:lnTo>
                    <a:pt x="988441" y="2780665"/>
                  </a:lnTo>
                  <a:close/>
                </a:path>
                <a:path w="4525009" h="3051175">
                  <a:moveTo>
                    <a:pt x="1093343" y="2747645"/>
                  </a:moveTo>
                  <a:lnTo>
                    <a:pt x="1085088" y="2722753"/>
                  </a:lnTo>
                  <a:lnTo>
                    <a:pt x="1060196" y="2728341"/>
                  </a:lnTo>
                  <a:lnTo>
                    <a:pt x="1068578" y="2753106"/>
                  </a:lnTo>
                  <a:lnTo>
                    <a:pt x="1093343" y="2747645"/>
                  </a:lnTo>
                  <a:close/>
                </a:path>
                <a:path w="4525009" h="3051175">
                  <a:moveTo>
                    <a:pt x="1201039" y="2717292"/>
                  </a:moveTo>
                  <a:lnTo>
                    <a:pt x="1195578" y="2692400"/>
                  </a:lnTo>
                  <a:lnTo>
                    <a:pt x="1165225" y="2700655"/>
                  </a:lnTo>
                  <a:lnTo>
                    <a:pt x="1173480" y="2725547"/>
                  </a:lnTo>
                  <a:lnTo>
                    <a:pt x="1201039" y="2717292"/>
                  </a:lnTo>
                  <a:close/>
                </a:path>
                <a:path w="4525009" h="3051175">
                  <a:moveTo>
                    <a:pt x="1305941" y="2689606"/>
                  </a:moveTo>
                  <a:lnTo>
                    <a:pt x="1300480" y="2664841"/>
                  </a:lnTo>
                  <a:lnTo>
                    <a:pt x="1272921" y="2670302"/>
                  </a:lnTo>
                  <a:lnTo>
                    <a:pt x="1281176" y="2697988"/>
                  </a:lnTo>
                  <a:lnTo>
                    <a:pt x="1305941" y="2689606"/>
                  </a:lnTo>
                  <a:close/>
                </a:path>
                <a:path w="4525009" h="3051175">
                  <a:moveTo>
                    <a:pt x="1410970" y="2659380"/>
                  </a:moveTo>
                  <a:lnTo>
                    <a:pt x="1402588" y="2634488"/>
                  </a:lnTo>
                  <a:lnTo>
                    <a:pt x="1377823" y="2642743"/>
                  </a:lnTo>
                  <a:lnTo>
                    <a:pt x="1386078" y="2667635"/>
                  </a:lnTo>
                  <a:lnTo>
                    <a:pt x="1410970" y="2659380"/>
                  </a:lnTo>
                  <a:close/>
                </a:path>
                <a:path w="4525009" h="3051175">
                  <a:moveTo>
                    <a:pt x="1518539" y="2631694"/>
                  </a:moveTo>
                  <a:lnTo>
                    <a:pt x="1513078" y="2604135"/>
                  </a:lnTo>
                  <a:lnTo>
                    <a:pt x="1482725" y="2609723"/>
                  </a:lnTo>
                  <a:lnTo>
                    <a:pt x="1490980" y="2639949"/>
                  </a:lnTo>
                  <a:lnTo>
                    <a:pt x="1518539" y="2631694"/>
                  </a:lnTo>
                  <a:close/>
                </a:path>
                <a:path w="4525009" h="3051175">
                  <a:moveTo>
                    <a:pt x="1623568" y="2604135"/>
                  </a:moveTo>
                  <a:lnTo>
                    <a:pt x="1615186" y="2573782"/>
                  </a:lnTo>
                  <a:lnTo>
                    <a:pt x="1590421" y="2582037"/>
                  </a:lnTo>
                  <a:lnTo>
                    <a:pt x="1598676" y="2609723"/>
                  </a:lnTo>
                  <a:lnTo>
                    <a:pt x="1623568" y="2604135"/>
                  </a:lnTo>
                  <a:close/>
                </a:path>
                <a:path w="4525009" h="3051175">
                  <a:moveTo>
                    <a:pt x="1728470" y="2573782"/>
                  </a:moveTo>
                  <a:lnTo>
                    <a:pt x="1720215" y="2546223"/>
                  </a:lnTo>
                  <a:lnTo>
                    <a:pt x="1695323" y="2551684"/>
                  </a:lnTo>
                  <a:lnTo>
                    <a:pt x="1703578" y="2582037"/>
                  </a:lnTo>
                  <a:lnTo>
                    <a:pt x="1728470" y="2573782"/>
                  </a:lnTo>
                  <a:close/>
                </a:path>
                <a:path w="4525009" h="3051175">
                  <a:moveTo>
                    <a:pt x="1836166" y="2540762"/>
                  </a:moveTo>
                  <a:lnTo>
                    <a:pt x="1830578" y="2515870"/>
                  </a:lnTo>
                  <a:lnTo>
                    <a:pt x="1800225" y="2524125"/>
                  </a:lnTo>
                  <a:lnTo>
                    <a:pt x="1808480" y="2549017"/>
                  </a:lnTo>
                  <a:lnTo>
                    <a:pt x="1836166" y="2540762"/>
                  </a:lnTo>
                  <a:close/>
                </a:path>
                <a:path w="4525009" h="3051175">
                  <a:moveTo>
                    <a:pt x="1941068" y="2513076"/>
                  </a:moveTo>
                  <a:lnTo>
                    <a:pt x="1932813" y="2488311"/>
                  </a:lnTo>
                  <a:lnTo>
                    <a:pt x="1907921" y="2493772"/>
                  </a:lnTo>
                  <a:lnTo>
                    <a:pt x="1916176" y="2521331"/>
                  </a:lnTo>
                  <a:lnTo>
                    <a:pt x="1941068" y="2513076"/>
                  </a:lnTo>
                  <a:close/>
                </a:path>
                <a:path w="4525009" h="3051175">
                  <a:moveTo>
                    <a:pt x="2048764" y="2482723"/>
                  </a:moveTo>
                  <a:lnTo>
                    <a:pt x="2043176" y="2457958"/>
                  </a:lnTo>
                  <a:lnTo>
                    <a:pt x="2012823" y="2466213"/>
                  </a:lnTo>
                  <a:lnTo>
                    <a:pt x="2021078" y="2491105"/>
                  </a:lnTo>
                  <a:lnTo>
                    <a:pt x="2048764" y="2482723"/>
                  </a:lnTo>
                  <a:close/>
                </a:path>
                <a:path w="4525009" h="3051175">
                  <a:moveTo>
                    <a:pt x="2153666" y="2455164"/>
                  </a:moveTo>
                  <a:lnTo>
                    <a:pt x="2148078" y="2430399"/>
                  </a:lnTo>
                  <a:lnTo>
                    <a:pt x="2120519" y="2435860"/>
                  </a:lnTo>
                  <a:lnTo>
                    <a:pt x="2128774" y="2463419"/>
                  </a:lnTo>
                  <a:lnTo>
                    <a:pt x="2153666" y="2455164"/>
                  </a:lnTo>
                  <a:close/>
                </a:path>
                <a:path w="4525009" h="3051175">
                  <a:moveTo>
                    <a:pt x="2258568" y="2427605"/>
                  </a:moveTo>
                  <a:lnTo>
                    <a:pt x="2250313" y="2397252"/>
                  </a:lnTo>
                  <a:lnTo>
                    <a:pt x="2225421" y="2405507"/>
                  </a:lnTo>
                  <a:lnTo>
                    <a:pt x="2233676" y="2433066"/>
                  </a:lnTo>
                  <a:lnTo>
                    <a:pt x="2258568" y="2427605"/>
                  </a:lnTo>
                  <a:close/>
                </a:path>
                <a:path w="4525009" h="3051175">
                  <a:moveTo>
                    <a:pt x="2396617" y="2370963"/>
                  </a:moveTo>
                  <a:lnTo>
                    <a:pt x="2385568" y="2346071"/>
                  </a:lnTo>
                  <a:lnTo>
                    <a:pt x="2360676" y="2357120"/>
                  </a:lnTo>
                  <a:lnTo>
                    <a:pt x="2371725" y="2382012"/>
                  </a:lnTo>
                  <a:lnTo>
                    <a:pt x="2396617" y="2370963"/>
                  </a:lnTo>
                  <a:close/>
                </a:path>
                <a:path w="4525009" h="3051175">
                  <a:moveTo>
                    <a:pt x="2495931" y="2326767"/>
                  </a:moveTo>
                  <a:lnTo>
                    <a:pt x="2484882" y="2302014"/>
                  </a:lnTo>
                  <a:lnTo>
                    <a:pt x="2459990" y="2313051"/>
                  </a:lnTo>
                  <a:lnTo>
                    <a:pt x="2471039" y="2337816"/>
                  </a:lnTo>
                  <a:lnTo>
                    <a:pt x="2495931" y="2326767"/>
                  </a:lnTo>
                  <a:close/>
                </a:path>
                <a:path w="4525009" h="3051175">
                  <a:moveTo>
                    <a:pt x="2540508" y="0"/>
                  </a:moveTo>
                  <a:lnTo>
                    <a:pt x="2513076" y="0"/>
                  </a:lnTo>
                  <a:lnTo>
                    <a:pt x="2513076" y="30480"/>
                  </a:lnTo>
                  <a:lnTo>
                    <a:pt x="2537714" y="30480"/>
                  </a:lnTo>
                  <a:lnTo>
                    <a:pt x="2540508" y="0"/>
                  </a:lnTo>
                  <a:close/>
                </a:path>
                <a:path w="4525009" h="3051175">
                  <a:moveTo>
                    <a:pt x="2598039" y="2285377"/>
                  </a:moveTo>
                  <a:lnTo>
                    <a:pt x="2586990" y="2257806"/>
                  </a:lnTo>
                  <a:lnTo>
                    <a:pt x="2562225" y="2268855"/>
                  </a:lnTo>
                  <a:lnTo>
                    <a:pt x="2573274" y="2293620"/>
                  </a:lnTo>
                  <a:lnTo>
                    <a:pt x="2598039" y="2285377"/>
                  </a:lnTo>
                  <a:close/>
                </a:path>
                <a:path w="4525009" h="3051175">
                  <a:moveTo>
                    <a:pt x="2647188" y="7620"/>
                  </a:moveTo>
                  <a:lnTo>
                    <a:pt x="2619756" y="7620"/>
                  </a:lnTo>
                  <a:lnTo>
                    <a:pt x="2619756" y="32258"/>
                  </a:lnTo>
                  <a:lnTo>
                    <a:pt x="2625217" y="32258"/>
                  </a:lnTo>
                  <a:lnTo>
                    <a:pt x="2647188" y="35052"/>
                  </a:lnTo>
                  <a:lnTo>
                    <a:pt x="2647188" y="7620"/>
                  </a:lnTo>
                  <a:close/>
                </a:path>
                <a:path w="4525009" h="3051175">
                  <a:moveTo>
                    <a:pt x="2700147" y="2241296"/>
                  </a:moveTo>
                  <a:lnTo>
                    <a:pt x="2691892" y="2216404"/>
                  </a:lnTo>
                  <a:lnTo>
                    <a:pt x="2661539" y="2227453"/>
                  </a:lnTo>
                  <a:lnTo>
                    <a:pt x="2672588" y="2252218"/>
                  </a:lnTo>
                  <a:lnTo>
                    <a:pt x="2700147" y="2241296"/>
                  </a:lnTo>
                  <a:close/>
                </a:path>
                <a:path w="4525009" h="3051175">
                  <a:moveTo>
                    <a:pt x="2761488" y="19304"/>
                  </a:moveTo>
                  <a:lnTo>
                    <a:pt x="2741930" y="13716"/>
                  </a:lnTo>
                  <a:lnTo>
                    <a:pt x="2730754" y="13716"/>
                  </a:lnTo>
                  <a:lnTo>
                    <a:pt x="2727960" y="41402"/>
                  </a:lnTo>
                  <a:lnTo>
                    <a:pt x="2739136" y="44196"/>
                  </a:lnTo>
                  <a:lnTo>
                    <a:pt x="2755900" y="44196"/>
                  </a:lnTo>
                  <a:lnTo>
                    <a:pt x="2761488" y="19304"/>
                  </a:lnTo>
                  <a:close/>
                </a:path>
                <a:path w="4525009" h="3051175">
                  <a:moveTo>
                    <a:pt x="2802382" y="2199894"/>
                  </a:moveTo>
                  <a:lnTo>
                    <a:pt x="2794000" y="2175002"/>
                  </a:lnTo>
                  <a:lnTo>
                    <a:pt x="2766441" y="2186051"/>
                  </a:lnTo>
                  <a:lnTo>
                    <a:pt x="2777490" y="2210816"/>
                  </a:lnTo>
                  <a:lnTo>
                    <a:pt x="2802382" y="2199894"/>
                  </a:lnTo>
                  <a:close/>
                </a:path>
                <a:path w="4525009" h="3051175">
                  <a:moveTo>
                    <a:pt x="2868168" y="29972"/>
                  </a:moveTo>
                  <a:lnTo>
                    <a:pt x="2848737" y="24384"/>
                  </a:lnTo>
                  <a:lnTo>
                    <a:pt x="2837688" y="24384"/>
                  </a:lnTo>
                  <a:lnTo>
                    <a:pt x="2837688" y="49276"/>
                  </a:lnTo>
                  <a:lnTo>
                    <a:pt x="2845943" y="54864"/>
                  </a:lnTo>
                  <a:lnTo>
                    <a:pt x="2865374" y="54864"/>
                  </a:lnTo>
                  <a:lnTo>
                    <a:pt x="2868168" y="29972"/>
                  </a:lnTo>
                  <a:close/>
                </a:path>
                <a:path w="4525009" h="3051175">
                  <a:moveTo>
                    <a:pt x="2904490" y="2158492"/>
                  </a:moveTo>
                  <a:lnTo>
                    <a:pt x="2893441" y="2133600"/>
                  </a:lnTo>
                  <a:lnTo>
                    <a:pt x="2868549" y="2144649"/>
                  </a:lnTo>
                  <a:lnTo>
                    <a:pt x="2879598" y="2169414"/>
                  </a:lnTo>
                  <a:lnTo>
                    <a:pt x="2904490" y="2158492"/>
                  </a:lnTo>
                  <a:close/>
                </a:path>
                <a:path w="4525009" h="3051175">
                  <a:moveTo>
                    <a:pt x="2976372" y="40640"/>
                  </a:moveTo>
                  <a:lnTo>
                    <a:pt x="2959862" y="40640"/>
                  </a:lnTo>
                  <a:lnTo>
                    <a:pt x="2951734" y="35052"/>
                  </a:lnTo>
                  <a:lnTo>
                    <a:pt x="2948940" y="65786"/>
                  </a:lnTo>
                  <a:lnTo>
                    <a:pt x="2954401" y="65786"/>
                  </a:lnTo>
                  <a:lnTo>
                    <a:pt x="2973578" y="68580"/>
                  </a:lnTo>
                  <a:lnTo>
                    <a:pt x="2976372" y="40640"/>
                  </a:lnTo>
                  <a:close/>
                </a:path>
                <a:path w="4525009" h="3051175">
                  <a:moveTo>
                    <a:pt x="3006598" y="2114296"/>
                  </a:moveTo>
                  <a:lnTo>
                    <a:pt x="2995549" y="2089404"/>
                  </a:lnTo>
                  <a:lnTo>
                    <a:pt x="2970657" y="2100453"/>
                  </a:lnTo>
                  <a:lnTo>
                    <a:pt x="2979039" y="2125345"/>
                  </a:lnTo>
                  <a:lnTo>
                    <a:pt x="3006598" y="2114296"/>
                  </a:lnTo>
                  <a:close/>
                </a:path>
                <a:path w="4525009" h="3051175">
                  <a:moveTo>
                    <a:pt x="3089148" y="57658"/>
                  </a:moveTo>
                  <a:lnTo>
                    <a:pt x="3067812" y="54864"/>
                  </a:lnTo>
                  <a:lnTo>
                    <a:pt x="3059811" y="54864"/>
                  </a:lnTo>
                  <a:lnTo>
                    <a:pt x="3057144" y="79502"/>
                  </a:lnTo>
                  <a:lnTo>
                    <a:pt x="3065145" y="79502"/>
                  </a:lnTo>
                  <a:lnTo>
                    <a:pt x="3081147" y="82296"/>
                  </a:lnTo>
                  <a:lnTo>
                    <a:pt x="3089148" y="57658"/>
                  </a:lnTo>
                  <a:close/>
                </a:path>
                <a:path w="4525009" h="3051175">
                  <a:moveTo>
                    <a:pt x="3105912" y="2070100"/>
                  </a:moveTo>
                  <a:lnTo>
                    <a:pt x="3094863" y="2045208"/>
                  </a:lnTo>
                  <a:lnTo>
                    <a:pt x="3070098" y="2056257"/>
                  </a:lnTo>
                  <a:lnTo>
                    <a:pt x="3081147" y="2081149"/>
                  </a:lnTo>
                  <a:lnTo>
                    <a:pt x="3105912" y="2070100"/>
                  </a:lnTo>
                  <a:close/>
                </a:path>
                <a:path w="4525009" h="3051175">
                  <a:moveTo>
                    <a:pt x="3197352" y="76962"/>
                  </a:moveTo>
                  <a:lnTo>
                    <a:pt x="3175000" y="71374"/>
                  </a:lnTo>
                  <a:lnTo>
                    <a:pt x="3166618" y="68580"/>
                  </a:lnTo>
                  <a:lnTo>
                    <a:pt x="3163824" y="96520"/>
                  </a:lnTo>
                  <a:lnTo>
                    <a:pt x="3166618" y="96520"/>
                  </a:lnTo>
                  <a:lnTo>
                    <a:pt x="3188970" y="102108"/>
                  </a:lnTo>
                  <a:lnTo>
                    <a:pt x="3197352" y="76962"/>
                  </a:lnTo>
                  <a:close/>
                </a:path>
                <a:path w="4525009" h="3051175">
                  <a:moveTo>
                    <a:pt x="3208147" y="2028698"/>
                  </a:moveTo>
                  <a:lnTo>
                    <a:pt x="3197098" y="2003806"/>
                  </a:lnTo>
                  <a:lnTo>
                    <a:pt x="3172206" y="2014855"/>
                  </a:lnTo>
                  <a:lnTo>
                    <a:pt x="3183255" y="2039747"/>
                  </a:lnTo>
                  <a:lnTo>
                    <a:pt x="3208147" y="2028698"/>
                  </a:lnTo>
                  <a:close/>
                </a:path>
                <a:path w="4525009" h="3051175">
                  <a:moveTo>
                    <a:pt x="3305556" y="94107"/>
                  </a:moveTo>
                  <a:lnTo>
                    <a:pt x="3302762" y="94107"/>
                  </a:lnTo>
                  <a:lnTo>
                    <a:pt x="3280410" y="91440"/>
                  </a:lnTo>
                  <a:lnTo>
                    <a:pt x="3277616" y="91440"/>
                  </a:lnTo>
                  <a:lnTo>
                    <a:pt x="3272028" y="115443"/>
                  </a:lnTo>
                  <a:lnTo>
                    <a:pt x="3272028" y="118110"/>
                  </a:lnTo>
                  <a:lnTo>
                    <a:pt x="3294380" y="123444"/>
                  </a:lnTo>
                  <a:lnTo>
                    <a:pt x="3297174" y="123444"/>
                  </a:lnTo>
                  <a:lnTo>
                    <a:pt x="3305556" y="94107"/>
                  </a:lnTo>
                  <a:close/>
                </a:path>
                <a:path w="4525009" h="3051175">
                  <a:moveTo>
                    <a:pt x="3307461" y="1984502"/>
                  </a:moveTo>
                  <a:lnTo>
                    <a:pt x="3296412" y="1959737"/>
                  </a:lnTo>
                  <a:lnTo>
                    <a:pt x="3271520" y="1970786"/>
                  </a:lnTo>
                  <a:lnTo>
                    <a:pt x="3282569" y="1995551"/>
                  </a:lnTo>
                  <a:lnTo>
                    <a:pt x="3307461" y="1984502"/>
                  </a:lnTo>
                  <a:close/>
                </a:path>
                <a:path w="4525009" h="3051175">
                  <a:moveTo>
                    <a:pt x="3409569" y="1940306"/>
                  </a:moveTo>
                  <a:lnTo>
                    <a:pt x="3398520" y="1915541"/>
                  </a:lnTo>
                  <a:lnTo>
                    <a:pt x="3373755" y="1926590"/>
                  </a:lnTo>
                  <a:lnTo>
                    <a:pt x="3384804" y="1951355"/>
                  </a:lnTo>
                  <a:lnTo>
                    <a:pt x="3409569" y="1940306"/>
                  </a:lnTo>
                  <a:close/>
                </a:path>
                <a:path w="4525009" h="3051175">
                  <a:moveTo>
                    <a:pt x="3412236" y="118364"/>
                  </a:moveTo>
                  <a:lnTo>
                    <a:pt x="3401441" y="115570"/>
                  </a:lnTo>
                  <a:lnTo>
                    <a:pt x="3385312" y="112776"/>
                  </a:lnTo>
                  <a:lnTo>
                    <a:pt x="3377184" y="140462"/>
                  </a:lnTo>
                  <a:lnTo>
                    <a:pt x="3398774" y="143256"/>
                  </a:lnTo>
                  <a:lnTo>
                    <a:pt x="3406902" y="143256"/>
                  </a:lnTo>
                  <a:lnTo>
                    <a:pt x="3412236" y="118364"/>
                  </a:lnTo>
                  <a:close/>
                </a:path>
                <a:path w="4525009" h="3051175">
                  <a:moveTo>
                    <a:pt x="3511677" y="1898904"/>
                  </a:moveTo>
                  <a:lnTo>
                    <a:pt x="3500628" y="1874139"/>
                  </a:lnTo>
                  <a:lnTo>
                    <a:pt x="3473069" y="1882394"/>
                  </a:lnTo>
                  <a:lnTo>
                    <a:pt x="3484118" y="1909953"/>
                  </a:lnTo>
                  <a:lnTo>
                    <a:pt x="3511677" y="1898904"/>
                  </a:lnTo>
                  <a:close/>
                </a:path>
                <a:path w="4525009" h="3051175">
                  <a:moveTo>
                    <a:pt x="3517392" y="144018"/>
                  </a:moveTo>
                  <a:lnTo>
                    <a:pt x="3506216" y="141351"/>
                  </a:lnTo>
                  <a:lnTo>
                    <a:pt x="3492246" y="138684"/>
                  </a:lnTo>
                  <a:lnTo>
                    <a:pt x="3483864" y="165354"/>
                  </a:lnTo>
                  <a:lnTo>
                    <a:pt x="3500628" y="165354"/>
                  </a:lnTo>
                  <a:lnTo>
                    <a:pt x="3511804" y="170688"/>
                  </a:lnTo>
                  <a:lnTo>
                    <a:pt x="3517392" y="144018"/>
                  </a:lnTo>
                  <a:close/>
                </a:path>
                <a:path w="4525009" h="3051175">
                  <a:moveTo>
                    <a:pt x="3611118" y="1857502"/>
                  </a:moveTo>
                  <a:lnTo>
                    <a:pt x="3600069" y="1832737"/>
                  </a:lnTo>
                  <a:lnTo>
                    <a:pt x="3575177" y="1843786"/>
                  </a:lnTo>
                  <a:lnTo>
                    <a:pt x="3586226" y="1868551"/>
                  </a:lnTo>
                  <a:lnTo>
                    <a:pt x="3611118" y="1857502"/>
                  </a:lnTo>
                  <a:close/>
                </a:path>
                <a:path w="4525009" h="3051175">
                  <a:moveTo>
                    <a:pt x="3713226" y="1816100"/>
                  </a:moveTo>
                  <a:lnTo>
                    <a:pt x="3702177" y="1788541"/>
                  </a:lnTo>
                  <a:lnTo>
                    <a:pt x="3677285" y="1799590"/>
                  </a:lnTo>
                  <a:lnTo>
                    <a:pt x="3688334" y="1827149"/>
                  </a:lnTo>
                  <a:lnTo>
                    <a:pt x="3713226" y="1816100"/>
                  </a:lnTo>
                  <a:close/>
                </a:path>
                <a:path w="4525009" h="3051175">
                  <a:moveTo>
                    <a:pt x="3812540" y="1772031"/>
                  </a:moveTo>
                  <a:lnTo>
                    <a:pt x="3801618" y="1747139"/>
                  </a:lnTo>
                  <a:lnTo>
                    <a:pt x="3776726" y="1758188"/>
                  </a:lnTo>
                  <a:lnTo>
                    <a:pt x="3787775" y="1783080"/>
                  </a:lnTo>
                  <a:lnTo>
                    <a:pt x="3812540" y="1772031"/>
                  </a:lnTo>
                  <a:close/>
                </a:path>
                <a:path w="4525009" h="3051175">
                  <a:moveTo>
                    <a:pt x="3914762" y="1727835"/>
                  </a:moveTo>
                  <a:lnTo>
                    <a:pt x="3903713" y="1702943"/>
                  </a:lnTo>
                  <a:lnTo>
                    <a:pt x="3878834" y="1713992"/>
                  </a:lnTo>
                  <a:lnTo>
                    <a:pt x="3889883" y="1738884"/>
                  </a:lnTo>
                  <a:lnTo>
                    <a:pt x="3914762" y="1727835"/>
                  </a:lnTo>
                  <a:close/>
                </a:path>
                <a:path w="4525009" h="3051175">
                  <a:moveTo>
                    <a:pt x="4014089" y="1686433"/>
                  </a:moveTo>
                  <a:lnTo>
                    <a:pt x="4005834" y="1658874"/>
                  </a:lnTo>
                  <a:lnTo>
                    <a:pt x="3978275" y="1669796"/>
                  </a:lnTo>
                  <a:lnTo>
                    <a:pt x="3989197" y="1694688"/>
                  </a:lnTo>
                  <a:lnTo>
                    <a:pt x="4014089" y="1686433"/>
                  </a:lnTo>
                  <a:close/>
                </a:path>
                <a:path w="4525009" h="3051175">
                  <a:moveTo>
                    <a:pt x="4116197" y="1642237"/>
                  </a:moveTo>
                  <a:lnTo>
                    <a:pt x="4105148" y="1617472"/>
                  </a:lnTo>
                  <a:lnTo>
                    <a:pt x="4080383" y="1628394"/>
                  </a:lnTo>
                  <a:lnTo>
                    <a:pt x="4091432" y="1653286"/>
                  </a:lnTo>
                  <a:lnTo>
                    <a:pt x="4116197" y="1642237"/>
                  </a:lnTo>
                  <a:close/>
                </a:path>
                <a:path w="4525009" h="3051175">
                  <a:moveTo>
                    <a:pt x="4218305" y="1598041"/>
                  </a:moveTo>
                  <a:lnTo>
                    <a:pt x="4210050" y="1573276"/>
                  </a:lnTo>
                  <a:lnTo>
                    <a:pt x="4182491" y="1584325"/>
                  </a:lnTo>
                  <a:lnTo>
                    <a:pt x="4193540" y="1609090"/>
                  </a:lnTo>
                  <a:lnTo>
                    <a:pt x="4218305" y="1598041"/>
                  </a:lnTo>
                  <a:close/>
                </a:path>
                <a:path w="4525009" h="3051175">
                  <a:moveTo>
                    <a:pt x="4323207" y="1556639"/>
                  </a:moveTo>
                  <a:lnTo>
                    <a:pt x="4312158" y="1529080"/>
                  </a:lnTo>
                  <a:lnTo>
                    <a:pt x="4287393" y="1540129"/>
                  </a:lnTo>
                  <a:lnTo>
                    <a:pt x="4295648" y="1565021"/>
                  </a:lnTo>
                  <a:lnTo>
                    <a:pt x="4323207" y="1556639"/>
                  </a:lnTo>
                  <a:close/>
                </a:path>
                <a:path w="4525009" h="3051175">
                  <a:moveTo>
                    <a:pt x="4422648" y="1515237"/>
                  </a:moveTo>
                  <a:lnTo>
                    <a:pt x="4411599" y="1490472"/>
                  </a:lnTo>
                  <a:lnTo>
                    <a:pt x="4386707" y="1501521"/>
                  </a:lnTo>
                  <a:lnTo>
                    <a:pt x="4397756" y="1526286"/>
                  </a:lnTo>
                  <a:lnTo>
                    <a:pt x="4422648" y="1515237"/>
                  </a:lnTo>
                  <a:close/>
                </a:path>
                <a:path w="4525009" h="3051175">
                  <a:moveTo>
                    <a:pt x="4524756" y="1471168"/>
                  </a:moveTo>
                  <a:lnTo>
                    <a:pt x="4513707" y="1446276"/>
                  </a:lnTo>
                  <a:lnTo>
                    <a:pt x="4488815" y="1457325"/>
                  </a:lnTo>
                  <a:lnTo>
                    <a:pt x="4499864" y="1482217"/>
                  </a:lnTo>
                  <a:lnTo>
                    <a:pt x="4524756" y="1471168"/>
                  </a:lnTo>
                  <a:close/>
                </a:path>
              </a:pathLst>
            </a:custGeom>
            <a:solidFill>
              <a:srgbClr val="A8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5990" y="1211185"/>
              <a:ext cx="7253557" cy="4990373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34071" y="2392679"/>
            <a:ext cx="1096137" cy="2644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5" y="1268440"/>
            <a:ext cx="7773987" cy="5048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3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49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Контакты</a:t>
            </a:r>
            <a:r>
              <a:rPr lang="ru-RU" sz="49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/>
            </a:r>
            <a:br>
              <a:rPr lang="ru-RU" sz="49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endParaRPr lang="ru-RU" sz="49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088" y="2276483"/>
            <a:ext cx="7993062" cy="3362325"/>
          </a:xfrm>
        </p:spPr>
        <p:txBody>
          <a:bodyPr rtlCol="0">
            <a:norm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Государственное учреждение Ярославской области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«Центр оценки и контроля качества образования»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600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600" dirty="0" smtClean="0">
                <a:solidFill>
                  <a:schemeClr val="tx1"/>
                </a:solidFill>
              </a:rPr>
              <a:t>Адрес </a:t>
            </a:r>
            <a:r>
              <a:rPr lang="ru-RU" sz="2600" dirty="0">
                <a:solidFill>
                  <a:schemeClr val="tx1"/>
                </a:solidFill>
              </a:rPr>
              <a:t>электронной почты</a:t>
            </a:r>
            <a:r>
              <a:rPr lang="ru-RU" sz="2600" dirty="0" smtClean="0">
                <a:solidFill>
                  <a:schemeClr val="tx1"/>
                </a:solidFill>
              </a:rPr>
              <a:t>: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endParaRPr lang="ru-RU" sz="2800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1"/>
                </a:solidFill>
                <a:hlinkClick r:id="rId3"/>
              </a:rPr>
              <a:t>smirnova@coikko.ru</a:t>
            </a:r>
            <a:endParaRPr lang="ru-RU" sz="2600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600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600" dirty="0" smtClean="0">
                <a:solidFill>
                  <a:schemeClr val="tx1"/>
                </a:solidFill>
              </a:rPr>
              <a:t>Телефоны</a:t>
            </a:r>
            <a:r>
              <a:rPr lang="ru-RU" sz="2600" dirty="0">
                <a:solidFill>
                  <a:schemeClr val="tx1"/>
                </a:solidFill>
              </a:rPr>
              <a:t>: </a:t>
            </a:r>
            <a:r>
              <a:rPr lang="ru-RU" sz="2600" dirty="0" smtClean="0">
                <a:solidFill>
                  <a:schemeClr val="tx1"/>
                </a:solidFill>
              </a:rPr>
              <a:t>8(4852) 28 36 76, 28 08 83</a:t>
            </a:r>
            <a:endParaRPr lang="ru-RU" sz="2600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>
              <a:solidFill>
                <a:srgbClr val="0070C0"/>
              </a:solidFill>
              <a:latin typeface="Cambria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028710" y="4595447"/>
            <a:ext cx="3455377" cy="257122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1191895" marR="393700" indent="-789940">
              <a:lnSpc>
                <a:spcPct val="100000"/>
              </a:lnSpc>
              <a:spcBef>
                <a:spcPts val="325"/>
              </a:spcBef>
            </a:pPr>
            <a:r>
              <a:rPr lang="ru-RU" sz="1400" b="1" spc="-5" dirty="0" smtClean="0">
                <a:cs typeface="Arial"/>
              </a:rPr>
              <a:t>Черновики</a:t>
            </a:r>
            <a:r>
              <a:rPr sz="1400" b="1" spc="-15" dirty="0" smtClean="0">
                <a:cs typeface="Arial"/>
              </a:rPr>
              <a:t> </a:t>
            </a:r>
            <a:r>
              <a:rPr sz="1400" b="1" dirty="0">
                <a:cs typeface="Arial"/>
              </a:rPr>
              <a:t>– </a:t>
            </a:r>
            <a:r>
              <a:rPr sz="1400" b="1" spc="-375" dirty="0">
                <a:cs typeface="Arial"/>
              </a:rPr>
              <a:t> </a:t>
            </a:r>
            <a:r>
              <a:rPr sz="1400" b="1" dirty="0">
                <a:cs typeface="Arial"/>
              </a:rPr>
              <a:t>в</a:t>
            </a:r>
            <a:r>
              <a:rPr sz="1400" b="1" spc="-25" dirty="0">
                <a:cs typeface="Arial"/>
              </a:rPr>
              <a:t> </a:t>
            </a:r>
            <a:r>
              <a:rPr lang="ru-RU" sz="1400" b="1" spc="-25" dirty="0" smtClean="0">
                <a:cs typeface="Arial"/>
              </a:rPr>
              <a:t>к</a:t>
            </a:r>
            <a:r>
              <a:rPr sz="1400" b="1" spc="-15" dirty="0" err="1" smtClean="0">
                <a:cs typeface="Arial"/>
              </a:rPr>
              <a:t>онверты</a:t>
            </a:r>
            <a:r>
              <a:rPr sz="1400" b="1" dirty="0" smtClean="0">
                <a:cs typeface="Arial"/>
              </a:rPr>
              <a:t> </a:t>
            </a:r>
            <a:r>
              <a:rPr sz="1400" b="1" spc="-20" dirty="0">
                <a:cs typeface="Arial"/>
              </a:rPr>
              <a:t>А4</a:t>
            </a:r>
            <a:endParaRPr sz="1400" dirty="0"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4800" y="72767"/>
            <a:ext cx="82296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sz="2400" spc="-85" dirty="0">
                <a:solidFill>
                  <a:schemeClr val="accent6">
                    <a:lumMod val="75000"/>
                  </a:schemeClr>
                </a:solidFill>
              </a:rPr>
              <a:t>ПОДГОТОВКА</a:t>
            </a:r>
            <a:r>
              <a:rPr sz="2400" spc="-3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ЭКЗАМЕНА: </a:t>
            </a:r>
            <a:r>
              <a:rPr sz="2400" spc="-3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spc="-3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400" spc="-3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sz="2400" spc="-45" dirty="0" smtClean="0">
                <a:solidFill>
                  <a:schemeClr val="accent6">
                    <a:lumMod val="75000"/>
                  </a:schemeClr>
                </a:solidFill>
              </a:rPr>
              <a:t>УПАКОВОЧНЫЙ</a:t>
            </a:r>
            <a:r>
              <a:rPr sz="2400" spc="-2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40" dirty="0">
                <a:solidFill>
                  <a:schemeClr val="accent6">
                    <a:lumMod val="75000"/>
                  </a:schemeClr>
                </a:solidFill>
              </a:rPr>
              <a:t>МАТЕРИАЛ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5683391" y="4702987"/>
            <a:ext cx="2959735" cy="1885950"/>
            <a:chOff x="5683377" y="4702987"/>
            <a:chExt cx="2959735" cy="188595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02427" y="4722037"/>
              <a:ext cx="2921254" cy="184772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692902" y="4712512"/>
              <a:ext cx="2940685" cy="1866900"/>
            </a:xfrm>
            <a:custGeom>
              <a:avLst/>
              <a:gdLst/>
              <a:ahLst/>
              <a:cxnLst/>
              <a:rect l="l" t="t" r="r" b="b"/>
              <a:pathLst>
                <a:path w="2940684" h="1866900">
                  <a:moveTo>
                    <a:pt x="0" y="1866773"/>
                  </a:moveTo>
                  <a:lnTo>
                    <a:pt x="2940304" y="1866773"/>
                  </a:lnTo>
                  <a:lnTo>
                    <a:pt x="2940304" y="0"/>
                  </a:lnTo>
                  <a:lnTo>
                    <a:pt x="0" y="0"/>
                  </a:lnTo>
                  <a:lnTo>
                    <a:pt x="0" y="1866773"/>
                  </a:lnTo>
                  <a:close/>
                </a:path>
              </a:pathLst>
            </a:custGeom>
            <a:ln w="19049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87680" y="1441707"/>
            <a:ext cx="8161020" cy="643255"/>
            <a:chOff x="487680" y="1441703"/>
            <a:chExt cx="8161020" cy="64325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7680" y="1441703"/>
              <a:ext cx="8161020" cy="64312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987" y="1466405"/>
              <a:ext cx="8066024" cy="54768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94559" y="1552955"/>
              <a:ext cx="4768595" cy="339851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535001" y="1466405"/>
            <a:ext cx="8066405" cy="394980"/>
          </a:xfrm>
          <a:prstGeom prst="rect">
            <a:avLst/>
          </a:prstGeom>
          <a:ln w="9525">
            <a:solidFill>
              <a:srgbClr val="F69240"/>
            </a:solidFill>
          </a:ln>
        </p:spPr>
        <p:txBody>
          <a:bodyPr vert="horz" wrap="square" lIns="0" tIns="147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60"/>
              </a:spcBef>
            </a:pPr>
            <a:r>
              <a:rPr sz="1600" b="1" spc="-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ВОЗВРАТНЫЙ</a:t>
            </a:r>
            <a:r>
              <a:rPr sz="1600" b="1" spc="4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ДОСТАВОЧНЫЙ</a:t>
            </a:r>
            <a:r>
              <a:rPr sz="1600" b="1" spc="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ПАКЕТ</a:t>
            </a:r>
            <a:r>
              <a:rPr sz="1600" b="1" spc="5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(ВДП)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01170" y="2478023"/>
            <a:ext cx="2047239" cy="1301750"/>
            <a:chOff x="201168" y="2478023"/>
            <a:chExt cx="2047239" cy="1301750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1168" y="2478023"/>
              <a:ext cx="2046732" cy="130149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6700" y="2740151"/>
              <a:ext cx="1959864" cy="7284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9237" y="2506217"/>
              <a:ext cx="1951037" cy="12065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49237" y="2506217"/>
              <a:ext cx="1951355" cy="1206500"/>
            </a:xfrm>
            <a:custGeom>
              <a:avLst/>
              <a:gdLst/>
              <a:ahLst/>
              <a:cxnLst/>
              <a:rect l="l" t="t" r="r" b="b"/>
              <a:pathLst>
                <a:path w="1951355" h="1206500">
                  <a:moveTo>
                    <a:pt x="0" y="201041"/>
                  </a:moveTo>
                  <a:lnTo>
                    <a:pt x="5310" y="154954"/>
                  </a:lnTo>
                  <a:lnTo>
                    <a:pt x="20438" y="112643"/>
                  </a:lnTo>
                  <a:lnTo>
                    <a:pt x="44177" y="75314"/>
                  </a:lnTo>
                  <a:lnTo>
                    <a:pt x="75318" y="44177"/>
                  </a:lnTo>
                  <a:lnTo>
                    <a:pt x="112656" y="20439"/>
                  </a:lnTo>
                  <a:lnTo>
                    <a:pt x="154982" y="5311"/>
                  </a:lnTo>
                  <a:lnTo>
                    <a:pt x="201091" y="0"/>
                  </a:lnTo>
                  <a:lnTo>
                    <a:pt x="1749996" y="0"/>
                  </a:lnTo>
                  <a:lnTo>
                    <a:pt x="1796082" y="5311"/>
                  </a:lnTo>
                  <a:lnTo>
                    <a:pt x="1838394" y="20439"/>
                  </a:lnTo>
                  <a:lnTo>
                    <a:pt x="1875723" y="44177"/>
                  </a:lnTo>
                  <a:lnTo>
                    <a:pt x="1906860" y="75314"/>
                  </a:lnTo>
                  <a:lnTo>
                    <a:pt x="1930597" y="112643"/>
                  </a:lnTo>
                  <a:lnTo>
                    <a:pt x="1945726" y="154954"/>
                  </a:lnTo>
                  <a:lnTo>
                    <a:pt x="1951037" y="201041"/>
                  </a:lnTo>
                  <a:lnTo>
                    <a:pt x="1951037" y="1005459"/>
                  </a:lnTo>
                  <a:lnTo>
                    <a:pt x="1945726" y="1051545"/>
                  </a:lnTo>
                  <a:lnTo>
                    <a:pt x="1930597" y="1093856"/>
                  </a:lnTo>
                  <a:lnTo>
                    <a:pt x="1906860" y="1131185"/>
                  </a:lnTo>
                  <a:lnTo>
                    <a:pt x="1875723" y="1162322"/>
                  </a:lnTo>
                  <a:lnTo>
                    <a:pt x="1838394" y="1186060"/>
                  </a:lnTo>
                  <a:lnTo>
                    <a:pt x="1796082" y="1201188"/>
                  </a:lnTo>
                  <a:lnTo>
                    <a:pt x="1749996" y="1206500"/>
                  </a:lnTo>
                  <a:lnTo>
                    <a:pt x="201091" y="1206500"/>
                  </a:lnTo>
                  <a:lnTo>
                    <a:pt x="154982" y="1201188"/>
                  </a:lnTo>
                  <a:lnTo>
                    <a:pt x="112656" y="1186060"/>
                  </a:lnTo>
                  <a:lnTo>
                    <a:pt x="75318" y="1162322"/>
                  </a:lnTo>
                  <a:lnTo>
                    <a:pt x="44177" y="1131185"/>
                  </a:lnTo>
                  <a:lnTo>
                    <a:pt x="20438" y="1093856"/>
                  </a:lnTo>
                  <a:lnTo>
                    <a:pt x="5310" y="1051545"/>
                  </a:lnTo>
                  <a:lnTo>
                    <a:pt x="0" y="1005459"/>
                  </a:lnTo>
                  <a:lnTo>
                    <a:pt x="0" y="201041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96343" y="2795777"/>
            <a:ext cx="1656080" cy="6585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95"/>
              </a:spcBef>
            </a:pPr>
            <a:r>
              <a:rPr sz="1400" spc="-70" dirty="0">
                <a:cs typeface="Microsoft Sans Serif"/>
              </a:rPr>
              <a:t>ДЛЯ</a:t>
            </a:r>
            <a:r>
              <a:rPr sz="1400" spc="-10" dirty="0">
                <a:cs typeface="Microsoft Sans Serif"/>
              </a:rPr>
              <a:t> </a:t>
            </a:r>
            <a:r>
              <a:rPr sz="1400" spc="-35" dirty="0">
                <a:cs typeface="Microsoft Sans Serif"/>
              </a:rPr>
              <a:t>УПАКОВКИ </a:t>
            </a:r>
            <a:r>
              <a:rPr sz="1400" spc="-3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И</a:t>
            </a:r>
            <a:r>
              <a:rPr sz="1400" spc="-15" dirty="0">
                <a:cs typeface="Microsoft Sans Serif"/>
              </a:rPr>
              <a:t>С</a:t>
            </a:r>
            <a:r>
              <a:rPr sz="1400" spc="-10" dirty="0">
                <a:cs typeface="Microsoft Sans Serif"/>
              </a:rPr>
              <a:t>П</a:t>
            </a:r>
            <a:r>
              <a:rPr sz="1400" spc="-20" dirty="0">
                <a:cs typeface="Microsoft Sans Serif"/>
              </a:rPr>
              <a:t>О</a:t>
            </a:r>
            <a:r>
              <a:rPr sz="1400" spc="-40" dirty="0">
                <a:cs typeface="Microsoft Sans Serif"/>
              </a:rPr>
              <a:t>Л</a:t>
            </a:r>
            <a:r>
              <a:rPr sz="1400" spc="-45" dirty="0">
                <a:cs typeface="Microsoft Sans Serif"/>
              </a:rPr>
              <a:t>Ь</a:t>
            </a:r>
            <a:r>
              <a:rPr sz="1400" spc="-60" dirty="0">
                <a:cs typeface="Microsoft Sans Serif"/>
              </a:rPr>
              <a:t>З</a:t>
            </a:r>
            <a:r>
              <a:rPr sz="1400" spc="-5" dirty="0">
                <a:cs typeface="Microsoft Sans Serif"/>
              </a:rPr>
              <a:t>О</a:t>
            </a:r>
            <a:r>
              <a:rPr sz="1400" spc="-55" dirty="0">
                <a:cs typeface="Microsoft Sans Serif"/>
              </a:rPr>
              <a:t>В</a:t>
            </a:r>
            <a:r>
              <a:rPr sz="1400" spc="-5" dirty="0">
                <a:cs typeface="Microsoft Sans Serif"/>
              </a:rPr>
              <a:t>АННЫХ  </a:t>
            </a:r>
            <a:r>
              <a:rPr sz="1400" spc="-35" dirty="0" smtClean="0">
                <a:cs typeface="Microsoft Sans Serif"/>
              </a:rPr>
              <a:t>БЛАНКОВ</a:t>
            </a:r>
            <a:r>
              <a:rPr lang="ru-RU" sz="1400" spc="-35" dirty="0" smtClean="0">
                <a:cs typeface="Microsoft Sans Serif"/>
              </a:rPr>
              <a:t> ЕГЭ</a:t>
            </a:r>
            <a:endParaRPr sz="1400" dirty="0">
              <a:cs typeface="Microsoft Sans Serif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463810" y="2478023"/>
            <a:ext cx="2190115" cy="1301750"/>
            <a:chOff x="4463796" y="2478023"/>
            <a:chExt cx="2190115" cy="1301750"/>
          </a:xfrm>
        </p:grpSpPr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63796" y="2478023"/>
              <a:ext cx="2189988" cy="130149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43044" y="2641091"/>
              <a:ext cx="2078736" cy="92659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11421" y="2506217"/>
              <a:ext cx="2095500" cy="120650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4511421" y="2506217"/>
              <a:ext cx="2095500" cy="1206500"/>
            </a:xfrm>
            <a:custGeom>
              <a:avLst/>
              <a:gdLst/>
              <a:ahLst/>
              <a:cxnLst/>
              <a:rect l="l" t="t" r="r" b="b"/>
              <a:pathLst>
                <a:path w="2095500" h="1206500">
                  <a:moveTo>
                    <a:pt x="0" y="201041"/>
                  </a:moveTo>
                  <a:lnTo>
                    <a:pt x="5311" y="154954"/>
                  </a:lnTo>
                  <a:lnTo>
                    <a:pt x="20439" y="112643"/>
                  </a:lnTo>
                  <a:lnTo>
                    <a:pt x="44177" y="75314"/>
                  </a:lnTo>
                  <a:lnTo>
                    <a:pt x="75314" y="44177"/>
                  </a:lnTo>
                  <a:lnTo>
                    <a:pt x="112643" y="20439"/>
                  </a:lnTo>
                  <a:lnTo>
                    <a:pt x="154954" y="5311"/>
                  </a:lnTo>
                  <a:lnTo>
                    <a:pt x="201040" y="0"/>
                  </a:lnTo>
                  <a:lnTo>
                    <a:pt x="1894458" y="0"/>
                  </a:lnTo>
                  <a:lnTo>
                    <a:pt x="1940545" y="5311"/>
                  </a:lnTo>
                  <a:lnTo>
                    <a:pt x="1982856" y="20439"/>
                  </a:lnTo>
                  <a:lnTo>
                    <a:pt x="2020185" y="44177"/>
                  </a:lnTo>
                  <a:lnTo>
                    <a:pt x="2051322" y="75314"/>
                  </a:lnTo>
                  <a:lnTo>
                    <a:pt x="2075060" y="112643"/>
                  </a:lnTo>
                  <a:lnTo>
                    <a:pt x="2090188" y="154954"/>
                  </a:lnTo>
                  <a:lnTo>
                    <a:pt x="2095500" y="201041"/>
                  </a:lnTo>
                  <a:lnTo>
                    <a:pt x="2095500" y="1005459"/>
                  </a:lnTo>
                  <a:lnTo>
                    <a:pt x="2090188" y="1051545"/>
                  </a:lnTo>
                  <a:lnTo>
                    <a:pt x="2075060" y="1093856"/>
                  </a:lnTo>
                  <a:lnTo>
                    <a:pt x="2051322" y="1131185"/>
                  </a:lnTo>
                  <a:lnTo>
                    <a:pt x="2020185" y="1162322"/>
                  </a:lnTo>
                  <a:lnTo>
                    <a:pt x="1982856" y="1186060"/>
                  </a:lnTo>
                  <a:lnTo>
                    <a:pt x="1940545" y="1201188"/>
                  </a:lnTo>
                  <a:lnTo>
                    <a:pt x="1894458" y="1206500"/>
                  </a:lnTo>
                  <a:lnTo>
                    <a:pt x="201040" y="1206500"/>
                  </a:lnTo>
                  <a:lnTo>
                    <a:pt x="154954" y="1201188"/>
                  </a:lnTo>
                  <a:lnTo>
                    <a:pt x="112643" y="1186060"/>
                  </a:lnTo>
                  <a:lnTo>
                    <a:pt x="75314" y="1162322"/>
                  </a:lnTo>
                  <a:lnTo>
                    <a:pt x="44177" y="1131185"/>
                  </a:lnTo>
                  <a:lnTo>
                    <a:pt x="20439" y="1093856"/>
                  </a:lnTo>
                  <a:lnTo>
                    <a:pt x="5311" y="1051545"/>
                  </a:lnTo>
                  <a:lnTo>
                    <a:pt x="0" y="1005459"/>
                  </a:lnTo>
                  <a:lnTo>
                    <a:pt x="0" y="201041"/>
                  </a:lnTo>
                  <a:close/>
                </a:path>
              </a:pathLst>
            </a:custGeom>
            <a:ln w="9524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1087438" y="2014120"/>
            <a:ext cx="6860540" cy="276225"/>
            <a:chOff x="1087437" y="2014092"/>
            <a:chExt cx="6860540" cy="276225"/>
          </a:xfrm>
        </p:grpSpPr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87437" y="2014092"/>
              <a:ext cx="274637" cy="27622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73213" y="2014092"/>
              <a:ext cx="274637" cy="27622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18560" y="2014092"/>
              <a:ext cx="274637" cy="27622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21884" y="2014092"/>
              <a:ext cx="274637" cy="276225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4673346" y="2696731"/>
            <a:ext cx="1772920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95"/>
              </a:spcBef>
            </a:pPr>
            <a:r>
              <a:rPr sz="1400" spc="-70" dirty="0">
                <a:cs typeface="Microsoft Sans Serif"/>
              </a:rPr>
              <a:t>ДЛЯ</a:t>
            </a:r>
            <a:r>
              <a:rPr sz="1400" spc="-10" dirty="0">
                <a:cs typeface="Microsoft Sans Serif"/>
              </a:rPr>
              <a:t> </a:t>
            </a:r>
            <a:r>
              <a:rPr sz="1400" spc="-35" dirty="0">
                <a:cs typeface="Microsoft Sans Serif"/>
              </a:rPr>
              <a:t>УПАКОВКИ </a:t>
            </a:r>
            <a:r>
              <a:rPr sz="1400" spc="-3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ИСПОРЧЕННЫХ</a:t>
            </a:r>
            <a:r>
              <a:rPr sz="1400" spc="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И </a:t>
            </a:r>
            <a:r>
              <a:rPr sz="1400" spc="-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(ИЛИ) </a:t>
            </a:r>
            <a:r>
              <a:rPr sz="1400" spc="-30" dirty="0">
                <a:cs typeface="Microsoft Sans Serif"/>
              </a:rPr>
              <a:t>БРАКОВАННЫХ </a:t>
            </a:r>
            <a:r>
              <a:rPr sz="1400" spc="-33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ЭМ</a:t>
            </a:r>
            <a:endParaRPr sz="1400" dirty="0">
              <a:cs typeface="Microsoft Sans Serif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2308861" y="2478023"/>
            <a:ext cx="2094230" cy="1301750"/>
            <a:chOff x="2308860" y="2478023"/>
            <a:chExt cx="2094230" cy="1301750"/>
          </a:xfrm>
        </p:grpSpPr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08860" y="2478023"/>
              <a:ext cx="2093976" cy="130149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398776" y="2740151"/>
              <a:ext cx="1959864" cy="72847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356104" y="2506217"/>
              <a:ext cx="1999487" cy="120650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356104" y="2506217"/>
              <a:ext cx="1999614" cy="1206500"/>
            </a:xfrm>
            <a:custGeom>
              <a:avLst/>
              <a:gdLst/>
              <a:ahLst/>
              <a:cxnLst/>
              <a:rect l="l" t="t" r="r" b="b"/>
              <a:pathLst>
                <a:path w="1999614" h="1206500">
                  <a:moveTo>
                    <a:pt x="0" y="201041"/>
                  </a:moveTo>
                  <a:lnTo>
                    <a:pt x="5311" y="154954"/>
                  </a:lnTo>
                  <a:lnTo>
                    <a:pt x="20439" y="112643"/>
                  </a:lnTo>
                  <a:lnTo>
                    <a:pt x="44177" y="75314"/>
                  </a:lnTo>
                  <a:lnTo>
                    <a:pt x="75314" y="44177"/>
                  </a:lnTo>
                  <a:lnTo>
                    <a:pt x="112643" y="20439"/>
                  </a:lnTo>
                  <a:lnTo>
                    <a:pt x="154954" y="5311"/>
                  </a:lnTo>
                  <a:lnTo>
                    <a:pt x="201040" y="0"/>
                  </a:lnTo>
                  <a:lnTo>
                    <a:pt x="1798320" y="0"/>
                  </a:lnTo>
                  <a:lnTo>
                    <a:pt x="1844453" y="5311"/>
                  </a:lnTo>
                  <a:lnTo>
                    <a:pt x="1886798" y="20439"/>
                  </a:lnTo>
                  <a:lnTo>
                    <a:pt x="1924149" y="44177"/>
                  </a:lnTo>
                  <a:lnTo>
                    <a:pt x="1955300" y="75314"/>
                  </a:lnTo>
                  <a:lnTo>
                    <a:pt x="1979045" y="112643"/>
                  </a:lnTo>
                  <a:lnTo>
                    <a:pt x="1994176" y="154954"/>
                  </a:lnTo>
                  <a:lnTo>
                    <a:pt x="1999487" y="201041"/>
                  </a:lnTo>
                  <a:lnTo>
                    <a:pt x="1999487" y="1005459"/>
                  </a:lnTo>
                  <a:lnTo>
                    <a:pt x="1994176" y="1051545"/>
                  </a:lnTo>
                  <a:lnTo>
                    <a:pt x="1979045" y="1093856"/>
                  </a:lnTo>
                  <a:lnTo>
                    <a:pt x="1955300" y="1131185"/>
                  </a:lnTo>
                  <a:lnTo>
                    <a:pt x="1924149" y="1162322"/>
                  </a:lnTo>
                  <a:lnTo>
                    <a:pt x="1886798" y="1186060"/>
                  </a:lnTo>
                  <a:lnTo>
                    <a:pt x="1844453" y="1201188"/>
                  </a:lnTo>
                  <a:lnTo>
                    <a:pt x="1798320" y="1206500"/>
                  </a:lnTo>
                  <a:lnTo>
                    <a:pt x="201040" y="1206500"/>
                  </a:lnTo>
                  <a:lnTo>
                    <a:pt x="154954" y="1201188"/>
                  </a:lnTo>
                  <a:lnTo>
                    <a:pt x="112643" y="1186060"/>
                  </a:lnTo>
                  <a:lnTo>
                    <a:pt x="75314" y="1162322"/>
                  </a:lnTo>
                  <a:lnTo>
                    <a:pt x="44177" y="1131185"/>
                  </a:lnTo>
                  <a:lnTo>
                    <a:pt x="20439" y="1093856"/>
                  </a:lnTo>
                  <a:lnTo>
                    <a:pt x="5311" y="1051545"/>
                  </a:lnTo>
                  <a:lnTo>
                    <a:pt x="0" y="1005459"/>
                  </a:lnTo>
                  <a:lnTo>
                    <a:pt x="0" y="201041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2527807" y="2795777"/>
            <a:ext cx="1656080" cy="6585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635" algn="ctr">
              <a:lnSpc>
                <a:spcPct val="100000"/>
              </a:lnSpc>
              <a:spcBef>
                <a:spcPts val="95"/>
              </a:spcBef>
            </a:pPr>
            <a:r>
              <a:rPr sz="1400" spc="-70" dirty="0">
                <a:cs typeface="Microsoft Sans Serif"/>
              </a:rPr>
              <a:t>ДЛЯ</a:t>
            </a:r>
            <a:r>
              <a:rPr sz="1400" spc="-10" dirty="0">
                <a:cs typeface="Microsoft Sans Serif"/>
              </a:rPr>
              <a:t> </a:t>
            </a:r>
            <a:r>
              <a:rPr sz="1400" spc="-35" dirty="0">
                <a:cs typeface="Microsoft Sans Serif"/>
              </a:rPr>
              <a:t>УПАКОВКИ </a:t>
            </a:r>
            <a:r>
              <a:rPr sz="1400" spc="-3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И</a:t>
            </a:r>
            <a:r>
              <a:rPr sz="1400" spc="-15" dirty="0">
                <a:cs typeface="Microsoft Sans Serif"/>
              </a:rPr>
              <a:t>С</a:t>
            </a:r>
            <a:r>
              <a:rPr sz="1400" spc="-10" dirty="0">
                <a:cs typeface="Microsoft Sans Serif"/>
              </a:rPr>
              <a:t>П</a:t>
            </a:r>
            <a:r>
              <a:rPr sz="1400" spc="-20" dirty="0">
                <a:cs typeface="Microsoft Sans Serif"/>
              </a:rPr>
              <a:t>О</a:t>
            </a:r>
            <a:r>
              <a:rPr sz="1400" spc="-40" dirty="0">
                <a:cs typeface="Microsoft Sans Serif"/>
              </a:rPr>
              <a:t>Л</a:t>
            </a:r>
            <a:r>
              <a:rPr sz="1400" spc="-45" dirty="0">
                <a:cs typeface="Microsoft Sans Serif"/>
              </a:rPr>
              <a:t>Ь</a:t>
            </a:r>
            <a:r>
              <a:rPr sz="1400" spc="-60" dirty="0">
                <a:cs typeface="Microsoft Sans Serif"/>
              </a:rPr>
              <a:t>З</a:t>
            </a:r>
            <a:r>
              <a:rPr sz="1400" spc="-5" dirty="0">
                <a:cs typeface="Microsoft Sans Serif"/>
              </a:rPr>
              <a:t>О</a:t>
            </a:r>
            <a:r>
              <a:rPr sz="1400" spc="-55" dirty="0">
                <a:cs typeface="Microsoft Sans Serif"/>
              </a:rPr>
              <a:t>В</a:t>
            </a:r>
            <a:r>
              <a:rPr sz="1400" spc="-5" dirty="0">
                <a:cs typeface="Microsoft Sans Serif"/>
              </a:rPr>
              <a:t>АННЫХ  </a:t>
            </a:r>
            <a:r>
              <a:rPr sz="1400" spc="-45" dirty="0">
                <a:cs typeface="Microsoft Sans Serif"/>
              </a:rPr>
              <a:t>КИМ</a:t>
            </a:r>
            <a:endParaRPr sz="1400" dirty="0">
              <a:cs typeface="Microsoft Sans Serif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487680" y="4088919"/>
            <a:ext cx="8168640" cy="481965"/>
            <a:chOff x="487680" y="4088891"/>
            <a:chExt cx="8168640" cy="481965"/>
          </a:xfrm>
        </p:grpSpPr>
        <p:pic>
          <p:nvPicPr>
            <p:cNvPr id="39" name="object 3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7680" y="4105655"/>
              <a:ext cx="8168640" cy="46481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87908" y="4088891"/>
              <a:ext cx="7630668" cy="42671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34987" y="4133075"/>
              <a:ext cx="8074025" cy="369328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535001" y="4133075"/>
            <a:ext cx="8074025" cy="318036"/>
          </a:xfrm>
          <a:prstGeom prst="rect">
            <a:avLst/>
          </a:prstGeom>
          <a:ln w="9525">
            <a:solidFill>
              <a:srgbClr val="BD4A47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433070" algn="ctr">
              <a:lnSpc>
                <a:spcPct val="100000"/>
              </a:lnSpc>
              <a:spcBef>
                <a:spcPts val="320"/>
              </a:spcBef>
            </a:pPr>
            <a:r>
              <a:rPr sz="1800" b="1" spc="-15" dirty="0">
                <a:cs typeface="Arial"/>
              </a:rPr>
              <a:t>ВДП</a:t>
            </a:r>
            <a:r>
              <a:rPr sz="1800" b="1" spc="-5" dirty="0">
                <a:cs typeface="Arial"/>
              </a:rPr>
              <a:t> </a:t>
            </a:r>
            <a:r>
              <a:rPr sz="1800" b="1" spc="-20" dirty="0">
                <a:cs typeface="Arial"/>
              </a:rPr>
              <a:t>доставляются</a:t>
            </a:r>
            <a:r>
              <a:rPr sz="1800" b="1" spc="35" dirty="0">
                <a:cs typeface="Arial"/>
              </a:rPr>
              <a:t> </a:t>
            </a:r>
            <a:r>
              <a:rPr sz="1800" b="1" dirty="0">
                <a:cs typeface="Arial"/>
              </a:rPr>
              <a:t>в ППЭ</a:t>
            </a:r>
            <a:r>
              <a:rPr sz="1800" b="1" spc="5" dirty="0">
                <a:cs typeface="Arial"/>
              </a:rPr>
              <a:t> </a:t>
            </a:r>
            <a:r>
              <a:rPr sz="1800" b="1" dirty="0">
                <a:cs typeface="Arial"/>
              </a:rPr>
              <a:t>из </a:t>
            </a:r>
            <a:r>
              <a:rPr sz="1800" b="1" spc="-15" dirty="0">
                <a:cs typeface="Arial"/>
              </a:rPr>
              <a:t>расчёта</a:t>
            </a:r>
            <a:r>
              <a:rPr sz="1800" b="1" spc="30" dirty="0">
                <a:cs typeface="Arial"/>
              </a:rPr>
              <a:t> </a:t>
            </a:r>
            <a:r>
              <a:rPr sz="1800" b="1" dirty="0">
                <a:cs typeface="Arial"/>
              </a:rPr>
              <a:t>4</a:t>
            </a:r>
            <a:r>
              <a:rPr sz="1800" b="1" spc="-5" dirty="0">
                <a:cs typeface="Arial"/>
              </a:rPr>
              <a:t> </a:t>
            </a:r>
            <a:r>
              <a:rPr sz="1800" b="1" spc="-15" dirty="0">
                <a:cs typeface="Arial"/>
              </a:rPr>
              <a:t>ВДП</a:t>
            </a:r>
            <a:r>
              <a:rPr sz="1800" b="1" spc="15" dirty="0">
                <a:cs typeface="Arial"/>
              </a:rPr>
              <a:t> </a:t>
            </a:r>
            <a:r>
              <a:rPr sz="1800" b="1" dirty="0">
                <a:cs typeface="Arial"/>
              </a:rPr>
              <a:t>на </a:t>
            </a:r>
            <a:r>
              <a:rPr sz="1800" b="1" spc="-5" dirty="0">
                <a:cs typeface="Arial"/>
              </a:rPr>
              <a:t>одну</a:t>
            </a:r>
            <a:r>
              <a:rPr sz="1800" b="1" spc="-15" dirty="0">
                <a:cs typeface="Arial"/>
              </a:rPr>
              <a:t> аудиторию</a:t>
            </a:r>
            <a:endParaRPr sz="1800" dirty="0">
              <a:cs typeface="Arial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6714744" y="2478023"/>
            <a:ext cx="2192020" cy="1301750"/>
            <a:chOff x="6714743" y="2478023"/>
            <a:chExt cx="2192020" cy="1301750"/>
          </a:xfrm>
        </p:grpSpPr>
        <p:pic>
          <p:nvPicPr>
            <p:cNvPr id="44" name="object 4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714743" y="2478023"/>
              <a:ext cx="2191511" cy="130149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812279" y="2542031"/>
              <a:ext cx="2042160" cy="112471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62749" y="2506217"/>
              <a:ext cx="2095500" cy="1206500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6762749" y="2506217"/>
              <a:ext cx="2095500" cy="1206500"/>
            </a:xfrm>
            <a:custGeom>
              <a:avLst/>
              <a:gdLst/>
              <a:ahLst/>
              <a:cxnLst/>
              <a:rect l="l" t="t" r="r" b="b"/>
              <a:pathLst>
                <a:path w="2095500" h="1206500">
                  <a:moveTo>
                    <a:pt x="0" y="201041"/>
                  </a:moveTo>
                  <a:lnTo>
                    <a:pt x="5311" y="154954"/>
                  </a:lnTo>
                  <a:lnTo>
                    <a:pt x="20439" y="112643"/>
                  </a:lnTo>
                  <a:lnTo>
                    <a:pt x="44177" y="75314"/>
                  </a:lnTo>
                  <a:lnTo>
                    <a:pt x="75314" y="44177"/>
                  </a:lnTo>
                  <a:lnTo>
                    <a:pt x="112643" y="20439"/>
                  </a:lnTo>
                  <a:lnTo>
                    <a:pt x="154954" y="5311"/>
                  </a:lnTo>
                  <a:lnTo>
                    <a:pt x="201041" y="0"/>
                  </a:lnTo>
                  <a:lnTo>
                    <a:pt x="1894458" y="0"/>
                  </a:lnTo>
                  <a:lnTo>
                    <a:pt x="1940545" y="5311"/>
                  </a:lnTo>
                  <a:lnTo>
                    <a:pt x="1982856" y="20439"/>
                  </a:lnTo>
                  <a:lnTo>
                    <a:pt x="2020185" y="44177"/>
                  </a:lnTo>
                  <a:lnTo>
                    <a:pt x="2051322" y="75314"/>
                  </a:lnTo>
                  <a:lnTo>
                    <a:pt x="2075060" y="112643"/>
                  </a:lnTo>
                  <a:lnTo>
                    <a:pt x="2090188" y="154954"/>
                  </a:lnTo>
                  <a:lnTo>
                    <a:pt x="2095500" y="201041"/>
                  </a:lnTo>
                  <a:lnTo>
                    <a:pt x="2095500" y="1005459"/>
                  </a:lnTo>
                  <a:lnTo>
                    <a:pt x="2090188" y="1051545"/>
                  </a:lnTo>
                  <a:lnTo>
                    <a:pt x="2075060" y="1093856"/>
                  </a:lnTo>
                  <a:lnTo>
                    <a:pt x="2051322" y="1131185"/>
                  </a:lnTo>
                  <a:lnTo>
                    <a:pt x="2020185" y="1162322"/>
                  </a:lnTo>
                  <a:lnTo>
                    <a:pt x="1982856" y="1186060"/>
                  </a:lnTo>
                  <a:lnTo>
                    <a:pt x="1940545" y="1201188"/>
                  </a:lnTo>
                  <a:lnTo>
                    <a:pt x="1894458" y="1206500"/>
                  </a:lnTo>
                  <a:lnTo>
                    <a:pt x="201041" y="1206500"/>
                  </a:lnTo>
                  <a:lnTo>
                    <a:pt x="154954" y="1201188"/>
                  </a:lnTo>
                  <a:lnTo>
                    <a:pt x="112643" y="1186060"/>
                  </a:lnTo>
                  <a:lnTo>
                    <a:pt x="75314" y="1162322"/>
                  </a:lnTo>
                  <a:lnTo>
                    <a:pt x="44177" y="1131185"/>
                  </a:lnTo>
                  <a:lnTo>
                    <a:pt x="20439" y="1093856"/>
                  </a:lnTo>
                  <a:lnTo>
                    <a:pt x="5311" y="1051545"/>
                  </a:lnTo>
                  <a:lnTo>
                    <a:pt x="0" y="1005459"/>
                  </a:lnTo>
                  <a:lnTo>
                    <a:pt x="0" y="201041"/>
                  </a:lnTo>
                  <a:close/>
                </a:path>
              </a:pathLst>
            </a:custGeom>
            <a:ln w="9524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6943104" y="2597685"/>
            <a:ext cx="1736089" cy="10894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400" spc="-75" dirty="0">
                <a:cs typeface="Microsoft Sans Serif"/>
              </a:rPr>
              <a:t>ДЛ</a:t>
            </a:r>
            <a:r>
              <a:rPr sz="1400" spc="-70" dirty="0">
                <a:cs typeface="Microsoft Sans Serif"/>
              </a:rPr>
              <a:t>Я</a:t>
            </a:r>
            <a:r>
              <a:rPr sz="140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П</a:t>
            </a:r>
            <a:r>
              <a:rPr sz="1400" spc="-5" dirty="0">
                <a:cs typeface="Microsoft Sans Serif"/>
              </a:rPr>
              <a:t>ЕРЕУП</a:t>
            </a:r>
            <a:r>
              <a:rPr sz="1400" spc="-60" dirty="0">
                <a:cs typeface="Microsoft Sans Serif"/>
              </a:rPr>
              <a:t>А</a:t>
            </a:r>
            <a:r>
              <a:rPr sz="1400" spc="-75" dirty="0">
                <a:cs typeface="Microsoft Sans Serif"/>
              </a:rPr>
              <a:t>К</a:t>
            </a:r>
            <a:r>
              <a:rPr sz="1400" spc="-25" dirty="0">
                <a:cs typeface="Microsoft Sans Serif"/>
              </a:rPr>
              <a:t>ОВКИ  </a:t>
            </a:r>
            <a:r>
              <a:rPr sz="1400" spc="-35" dirty="0">
                <a:cs typeface="Microsoft Sans Serif"/>
              </a:rPr>
              <a:t>БЛАНКОВ</a:t>
            </a:r>
            <a:r>
              <a:rPr sz="1400" spc="-1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ЕГЭ</a:t>
            </a:r>
            <a:r>
              <a:rPr sz="1400" spc="2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В</a:t>
            </a:r>
            <a:endParaRPr sz="1400" dirty="0">
              <a:cs typeface="Microsoft Sans Serif"/>
            </a:endParaRPr>
          </a:p>
          <a:p>
            <a:pPr marL="41275" marR="34925" indent="1270" algn="ctr">
              <a:lnSpc>
                <a:spcPct val="100000"/>
              </a:lnSpc>
            </a:pPr>
            <a:r>
              <a:rPr sz="1400" dirty="0">
                <a:cs typeface="Microsoft Sans Serif"/>
              </a:rPr>
              <a:t>ШТАБЕ </a:t>
            </a:r>
            <a:r>
              <a:rPr sz="1400" spc="-5" dirty="0">
                <a:cs typeface="Microsoft Sans Serif"/>
              </a:rPr>
              <a:t>ППЭ </a:t>
            </a:r>
            <a:r>
              <a:rPr sz="1400" spc="-30" dirty="0">
                <a:cs typeface="Microsoft Sans Serif"/>
              </a:rPr>
              <a:t>ПОСЛЕ </a:t>
            </a:r>
            <a:r>
              <a:rPr sz="1400" spc="-25" dirty="0">
                <a:cs typeface="Microsoft Sans Serif"/>
              </a:rPr>
              <a:t> </a:t>
            </a:r>
            <a:r>
              <a:rPr sz="1400" spc="-30" dirty="0">
                <a:cs typeface="Microsoft Sans Serif"/>
              </a:rPr>
              <a:t>ПЕРЕВОДА</a:t>
            </a:r>
            <a:r>
              <a:rPr sz="1400" spc="-1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ИХ</a:t>
            </a:r>
            <a:r>
              <a:rPr sz="1400" spc="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В </a:t>
            </a:r>
            <a:r>
              <a:rPr sz="1400" dirty="0">
                <a:cs typeface="Microsoft Sans Serif"/>
              </a:rPr>
              <a:t> </a:t>
            </a:r>
            <a:r>
              <a:rPr sz="1400" spc="-30" dirty="0">
                <a:cs typeface="Microsoft Sans Serif"/>
              </a:rPr>
              <a:t>ЭЛЕКТРОННЫЙ</a:t>
            </a:r>
            <a:r>
              <a:rPr sz="1400" spc="-20" dirty="0">
                <a:cs typeface="Microsoft Sans Serif"/>
              </a:rPr>
              <a:t> </a:t>
            </a:r>
            <a:r>
              <a:rPr sz="1400" spc="-50" dirty="0">
                <a:cs typeface="Microsoft Sans Serif"/>
              </a:rPr>
              <a:t>ВИД</a:t>
            </a:r>
            <a:endParaRPr sz="1400" dirty="0">
              <a:cs typeface="Microsoft Sans Serif"/>
            </a:endParaRP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219200" y="4953028"/>
            <a:ext cx="3048000" cy="1752601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63277" y="2504567"/>
            <a:ext cx="617855" cy="576580"/>
            <a:chOff x="4263263" y="2504567"/>
            <a:chExt cx="617855" cy="576580"/>
          </a:xfrm>
        </p:grpSpPr>
        <p:sp>
          <p:nvSpPr>
            <p:cNvPr id="3" name="object 3"/>
            <p:cNvSpPr/>
            <p:nvPr/>
          </p:nvSpPr>
          <p:spPr>
            <a:xfrm>
              <a:off x="4275963" y="2517267"/>
              <a:ext cx="592455" cy="551180"/>
            </a:xfrm>
            <a:custGeom>
              <a:avLst/>
              <a:gdLst/>
              <a:ahLst/>
              <a:cxnLst/>
              <a:rect l="l" t="t" r="r" b="b"/>
              <a:pathLst>
                <a:path w="592454" h="551180">
                  <a:moveTo>
                    <a:pt x="444119" y="0"/>
                  </a:moveTo>
                  <a:lnTo>
                    <a:pt x="147954" y="0"/>
                  </a:lnTo>
                  <a:lnTo>
                    <a:pt x="147954" y="275463"/>
                  </a:lnTo>
                  <a:lnTo>
                    <a:pt x="0" y="275463"/>
                  </a:lnTo>
                  <a:lnTo>
                    <a:pt x="296037" y="550799"/>
                  </a:lnTo>
                  <a:lnTo>
                    <a:pt x="592074" y="275463"/>
                  </a:lnTo>
                  <a:lnTo>
                    <a:pt x="444119" y="275463"/>
                  </a:lnTo>
                  <a:lnTo>
                    <a:pt x="444119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275963" y="2517267"/>
              <a:ext cx="592455" cy="551180"/>
            </a:xfrm>
            <a:custGeom>
              <a:avLst/>
              <a:gdLst/>
              <a:ahLst/>
              <a:cxnLst/>
              <a:rect l="l" t="t" r="r" b="b"/>
              <a:pathLst>
                <a:path w="592454" h="551180">
                  <a:moveTo>
                    <a:pt x="0" y="275463"/>
                  </a:moveTo>
                  <a:lnTo>
                    <a:pt x="147954" y="275463"/>
                  </a:lnTo>
                  <a:lnTo>
                    <a:pt x="147954" y="0"/>
                  </a:lnTo>
                  <a:lnTo>
                    <a:pt x="444119" y="0"/>
                  </a:lnTo>
                  <a:lnTo>
                    <a:pt x="444119" y="275463"/>
                  </a:lnTo>
                  <a:lnTo>
                    <a:pt x="592074" y="275463"/>
                  </a:lnTo>
                  <a:lnTo>
                    <a:pt x="296037" y="550799"/>
                  </a:lnTo>
                  <a:lnTo>
                    <a:pt x="0" y="275463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056132" y="1679448"/>
            <a:ext cx="7031990" cy="905510"/>
            <a:chOff x="1056132" y="1679448"/>
            <a:chExt cx="7031990" cy="90551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6132" y="1679448"/>
              <a:ext cx="7031735" cy="9052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3668" y="1824228"/>
              <a:ext cx="6885432" cy="5638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4099" y="1707642"/>
              <a:ext cx="6935762" cy="80962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04099" y="1707642"/>
              <a:ext cx="6936105" cy="809625"/>
            </a:xfrm>
            <a:custGeom>
              <a:avLst/>
              <a:gdLst/>
              <a:ahLst/>
              <a:cxnLst/>
              <a:rect l="l" t="t" r="r" b="b"/>
              <a:pathLst>
                <a:path w="6936105" h="809625">
                  <a:moveTo>
                    <a:pt x="0" y="134874"/>
                  </a:moveTo>
                  <a:lnTo>
                    <a:pt x="6880" y="92269"/>
                  </a:lnTo>
                  <a:lnTo>
                    <a:pt x="26039" y="55248"/>
                  </a:lnTo>
                  <a:lnTo>
                    <a:pt x="55253" y="26042"/>
                  </a:lnTo>
                  <a:lnTo>
                    <a:pt x="92298" y="6882"/>
                  </a:lnTo>
                  <a:lnTo>
                    <a:pt x="134950" y="0"/>
                  </a:lnTo>
                  <a:lnTo>
                    <a:pt x="6800888" y="0"/>
                  </a:lnTo>
                  <a:lnTo>
                    <a:pt x="6843541" y="6882"/>
                  </a:lnTo>
                  <a:lnTo>
                    <a:pt x="6880568" y="26042"/>
                  </a:lnTo>
                  <a:lnTo>
                    <a:pt x="6909756" y="55248"/>
                  </a:lnTo>
                  <a:lnTo>
                    <a:pt x="6928891" y="92269"/>
                  </a:lnTo>
                  <a:lnTo>
                    <a:pt x="6935762" y="134874"/>
                  </a:lnTo>
                  <a:lnTo>
                    <a:pt x="6935762" y="674624"/>
                  </a:lnTo>
                  <a:lnTo>
                    <a:pt x="6928891" y="717290"/>
                  </a:lnTo>
                  <a:lnTo>
                    <a:pt x="6909756" y="754349"/>
                  </a:lnTo>
                  <a:lnTo>
                    <a:pt x="6880568" y="783574"/>
                  </a:lnTo>
                  <a:lnTo>
                    <a:pt x="6843541" y="802741"/>
                  </a:lnTo>
                  <a:lnTo>
                    <a:pt x="6800888" y="809625"/>
                  </a:lnTo>
                  <a:lnTo>
                    <a:pt x="134950" y="809625"/>
                  </a:lnTo>
                  <a:lnTo>
                    <a:pt x="92298" y="802741"/>
                  </a:lnTo>
                  <a:lnTo>
                    <a:pt x="55253" y="783574"/>
                  </a:lnTo>
                  <a:lnTo>
                    <a:pt x="26039" y="754349"/>
                  </a:lnTo>
                  <a:lnTo>
                    <a:pt x="6880" y="717290"/>
                  </a:lnTo>
                  <a:lnTo>
                    <a:pt x="0" y="674624"/>
                  </a:lnTo>
                  <a:lnTo>
                    <a:pt x="0" y="134874"/>
                  </a:lnTo>
                  <a:close/>
                </a:path>
              </a:pathLst>
            </a:custGeom>
            <a:ln w="952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199086" y="1733936"/>
            <a:ext cx="6728603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cs typeface="Microsoft Sans Serif"/>
              </a:rPr>
              <a:t>В</a:t>
            </a:r>
            <a:r>
              <a:rPr sz="1600" spc="5" dirty="0">
                <a:cs typeface="Microsoft Sans Serif"/>
              </a:rPr>
              <a:t> </a:t>
            </a:r>
            <a:r>
              <a:rPr sz="1600" b="1" spc="-5" dirty="0">
                <a:solidFill>
                  <a:srgbClr val="FF0000"/>
                </a:solidFill>
                <a:cs typeface="Microsoft Sans Serif"/>
              </a:rPr>
              <a:t>8.15</a:t>
            </a:r>
            <a:r>
              <a:rPr sz="160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пройти</a:t>
            </a:r>
            <a:r>
              <a:rPr sz="1600" spc="10" dirty="0">
                <a:cs typeface="Microsoft Sans Serif"/>
              </a:rPr>
              <a:t> </a:t>
            </a:r>
            <a:r>
              <a:rPr sz="1600" b="1" spc="-35" dirty="0">
                <a:solidFill>
                  <a:srgbClr val="FF0000"/>
                </a:solidFill>
                <a:cs typeface="Microsoft Sans Serif"/>
              </a:rPr>
              <a:t>краткий</a:t>
            </a:r>
            <a:r>
              <a:rPr sz="1600" b="1" spc="1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b="1" spc="-20" dirty="0">
                <a:solidFill>
                  <a:srgbClr val="FF0000"/>
                </a:solidFill>
                <a:cs typeface="Microsoft Sans Serif"/>
              </a:rPr>
              <a:t>инструктаж</a:t>
            </a:r>
            <a:r>
              <a:rPr sz="1600" b="1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у</a:t>
            </a:r>
            <a:r>
              <a:rPr sz="1600" spc="2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руководителя</a:t>
            </a:r>
            <a:r>
              <a:rPr sz="1600" spc="1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ППЭ,</a:t>
            </a:r>
            <a:endParaRPr sz="1600" dirty="0"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600" spc="-15" dirty="0">
                <a:cs typeface="Microsoft Sans Serif"/>
              </a:rPr>
              <a:t>получив</a:t>
            </a:r>
            <a:r>
              <a:rPr sz="1600" spc="1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информацию</a:t>
            </a:r>
            <a:r>
              <a:rPr sz="1600" spc="1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о</a:t>
            </a:r>
            <a:r>
              <a:rPr sz="1600" spc="-5" dirty="0">
                <a:cs typeface="Microsoft Sans Serif"/>
              </a:rPr>
              <a:t> </a:t>
            </a:r>
            <a:r>
              <a:rPr lang="ru-RU" sz="1600" spc="-5" dirty="0" smtClean="0">
                <a:cs typeface="Microsoft Sans Serif"/>
              </a:rPr>
              <a:t>распределении по аудиториям и о </a:t>
            </a:r>
            <a:r>
              <a:rPr sz="1600" spc="-15" dirty="0" err="1" smtClean="0">
                <a:cs typeface="Microsoft Sans Serif"/>
              </a:rPr>
              <a:t>назначении</a:t>
            </a:r>
            <a:r>
              <a:rPr sz="1600" spc="-20" dirty="0" smtClean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ответственных</a:t>
            </a:r>
            <a:r>
              <a:rPr sz="1600" spc="-4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организаторов</a:t>
            </a:r>
            <a:r>
              <a:rPr sz="1600" spc="-3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в</a:t>
            </a:r>
            <a:r>
              <a:rPr sz="1600" spc="40" dirty="0">
                <a:cs typeface="Microsoft Sans Serif"/>
              </a:rPr>
              <a:t> </a:t>
            </a:r>
            <a:r>
              <a:rPr sz="1600" spc="-15" dirty="0" err="1" smtClean="0">
                <a:cs typeface="Microsoft Sans Serif"/>
              </a:rPr>
              <a:t>аудитории</a:t>
            </a:r>
            <a:r>
              <a:rPr lang="ru-RU" sz="1600" spc="-15" dirty="0" smtClean="0">
                <a:cs typeface="Microsoft Sans Serif"/>
              </a:rPr>
              <a:t> (ППЭ-07)</a:t>
            </a:r>
            <a:endParaRPr sz="1600" dirty="0">
              <a:cs typeface="Microsoft Sans Serif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060717" y="3115058"/>
            <a:ext cx="7033429" cy="1298680"/>
            <a:chOff x="1060703" y="3115055"/>
            <a:chExt cx="7033429" cy="1443228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0703" y="3115055"/>
              <a:ext cx="7022592" cy="14432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8875" y="3142741"/>
              <a:ext cx="6985257" cy="134772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108875" y="3142741"/>
              <a:ext cx="6926580" cy="1348105"/>
            </a:xfrm>
            <a:custGeom>
              <a:avLst/>
              <a:gdLst/>
              <a:ahLst/>
              <a:cxnLst/>
              <a:rect l="l" t="t" r="r" b="b"/>
              <a:pathLst>
                <a:path w="6926580" h="1348104">
                  <a:moveTo>
                    <a:pt x="0" y="224662"/>
                  </a:moveTo>
                  <a:lnTo>
                    <a:pt x="4563" y="179385"/>
                  </a:lnTo>
                  <a:lnTo>
                    <a:pt x="17652" y="137213"/>
                  </a:lnTo>
                  <a:lnTo>
                    <a:pt x="38363" y="99051"/>
                  </a:lnTo>
                  <a:lnTo>
                    <a:pt x="65792" y="65801"/>
                  </a:lnTo>
                  <a:lnTo>
                    <a:pt x="99036" y="38368"/>
                  </a:lnTo>
                  <a:lnTo>
                    <a:pt x="137192" y="17654"/>
                  </a:lnTo>
                  <a:lnTo>
                    <a:pt x="179356" y="4564"/>
                  </a:lnTo>
                  <a:lnTo>
                    <a:pt x="224624" y="0"/>
                  </a:lnTo>
                  <a:lnTo>
                    <a:pt x="6701624" y="0"/>
                  </a:lnTo>
                  <a:lnTo>
                    <a:pt x="6746902" y="4564"/>
                  </a:lnTo>
                  <a:lnTo>
                    <a:pt x="6789074" y="17654"/>
                  </a:lnTo>
                  <a:lnTo>
                    <a:pt x="6827236" y="38368"/>
                  </a:lnTo>
                  <a:lnTo>
                    <a:pt x="6860486" y="65801"/>
                  </a:lnTo>
                  <a:lnTo>
                    <a:pt x="6887919" y="99051"/>
                  </a:lnTo>
                  <a:lnTo>
                    <a:pt x="6908632" y="137213"/>
                  </a:lnTo>
                  <a:lnTo>
                    <a:pt x="6921723" y="179385"/>
                  </a:lnTo>
                  <a:lnTo>
                    <a:pt x="6926287" y="224662"/>
                  </a:lnTo>
                  <a:lnTo>
                    <a:pt x="6926287" y="1123188"/>
                  </a:lnTo>
                  <a:lnTo>
                    <a:pt x="6921723" y="1168460"/>
                  </a:lnTo>
                  <a:lnTo>
                    <a:pt x="6908632" y="1210617"/>
                  </a:lnTo>
                  <a:lnTo>
                    <a:pt x="6887919" y="1248759"/>
                  </a:lnTo>
                  <a:lnTo>
                    <a:pt x="6860486" y="1281985"/>
                  </a:lnTo>
                  <a:lnTo>
                    <a:pt x="6827236" y="1309395"/>
                  </a:lnTo>
                  <a:lnTo>
                    <a:pt x="6789074" y="1330088"/>
                  </a:lnTo>
                  <a:lnTo>
                    <a:pt x="6746902" y="1343165"/>
                  </a:lnTo>
                  <a:lnTo>
                    <a:pt x="6701624" y="1347724"/>
                  </a:lnTo>
                  <a:lnTo>
                    <a:pt x="224624" y="1347724"/>
                  </a:lnTo>
                  <a:lnTo>
                    <a:pt x="179356" y="1343165"/>
                  </a:lnTo>
                  <a:lnTo>
                    <a:pt x="137192" y="1330088"/>
                  </a:lnTo>
                  <a:lnTo>
                    <a:pt x="99036" y="1309395"/>
                  </a:lnTo>
                  <a:lnTo>
                    <a:pt x="65792" y="1281985"/>
                  </a:lnTo>
                  <a:lnTo>
                    <a:pt x="38363" y="1248759"/>
                  </a:lnTo>
                  <a:lnTo>
                    <a:pt x="17652" y="1210617"/>
                  </a:lnTo>
                  <a:lnTo>
                    <a:pt x="4563" y="1168460"/>
                  </a:lnTo>
                  <a:lnTo>
                    <a:pt x="0" y="1123188"/>
                  </a:lnTo>
                  <a:lnTo>
                    <a:pt x="0" y="224662"/>
                  </a:lnTo>
                  <a:close/>
                </a:path>
              </a:pathLst>
            </a:custGeom>
            <a:ln w="952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422031" y="3265176"/>
            <a:ext cx="6451981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5"/>
              </a:spcBef>
            </a:pPr>
            <a:r>
              <a:rPr sz="1600" spc="-65" dirty="0">
                <a:cs typeface="Microsoft Sans Serif"/>
              </a:rPr>
              <a:t>До</a:t>
            </a:r>
            <a:r>
              <a:rPr sz="1600" spc="-5" dirty="0">
                <a:cs typeface="Microsoft Sans Serif"/>
              </a:rPr>
              <a:t> </a:t>
            </a:r>
            <a:r>
              <a:rPr sz="1600" b="1" spc="-5" dirty="0">
                <a:solidFill>
                  <a:srgbClr val="FF0000"/>
                </a:solidFill>
                <a:cs typeface="Microsoft Sans Serif"/>
              </a:rPr>
              <a:t>8.45</a:t>
            </a:r>
            <a:r>
              <a:rPr sz="1600" spc="-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получить</a:t>
            </a:r>
            <a:r>
              <a:rPr sz="1600" spc="1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от</a:t>
            </a:r>
            <a:r>
              <a:rPr sz="1600" spc="1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руководителя</a:t>
            </a:r>
            <a:r>
              <a:rPr sz="1600" spc="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ППЭ</a:t>
            </a:r>
            <a:r>
              <a:rPr sz="1600" spc="15" dirty="0">
                <a:cs typeface="Microsoft Sans Serif"/>
              </a:rPr>
              <a:t> </a:t>
            </a:r>
            <a:r>
              <a:rPr sz="1600" spc="-10" dirty="0" err="1">
                <a:cs typeface="Microsoft Sans Serif"/>
              </a:rPr>
              <a:t>формы</a:t>
            </a:r>
            <a:r>
              <a:rPr sz="1600" spc="10" dirty="0">
                <a:cs typeface="Microsoft Sans Serif"/>
              </a:rPr>
              <a:t> </a:t>
            </a:r>
            <a:r>
              <a:rPr sz="1600" dirty="0" smtClean="0">
                <a:cs typeface="Microsoft Sans Serif"/>
              </a:rPr>
              <a:t>ППЭ</a:t>
            </a:r>
            <a:r>
              <a:rPr lang="ru-RU" sz="1600" dirty="0" smtClean="0">
                <a:cs typeface="Microsoft Sans Serif"/>
              </a:rPr>
              <a:t>:</a:t>
            </a:r>
            <a:endParaRPr sz="1600" dirty="0"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600" spc="-5" dirty="0">
                <a:cs typeface="Microsoft Sans Serif"/>
              </a:rPr>
              <a:t>(ППЭ-05-01, ППЭ-05-02,</a:t>
            </a:r>
            <a:r>
              <a:rPr sz="1600" spc="1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ППЭ-12-02,</a:t>
            </a:r>
            <a:r>
              <a:rPr sz="1600" spc="1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ППЭ-12-03,</a:t>
            </a:r>
            <a:r>
              <a:rPr sz="1600" spc="1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ППЭ-12-04-МАШ,</a:t>
            </a:r>
            <a:r>
              <a:rPr sz="1600" spc="1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ППЭ-16</a:t>
            </a:r>
            <a:r>
              <a:rPr sz="1600" spc="-5" dirty="0" smtClean="0">
                <a:cs typeface="Microsoft Sans Serif"/>
              </a:rPr>
              <a:t>),</a:t>
            </a:r>
            <a:r>
              <a:rPr lang="ru-RU" sz="1600" spc="-5" dirty="0" smtClean="0">
                <a:cs typeface="Microsoft Sans Serif"/>
              </a:rPr>
              <a:t> </a:t>
            </a:r>
            <a:r>
              <a:rPr sz="1600" spc="-15" dirty="0" err="1" smtClean="0">
                <a:cs typeface="Microsoft Sans Serif"/>
              </a:rPr>
              <a:t>инструкцию</a:t>
            </a:r>
            <a:r>
              <a:rPr sz="1600" spc="-5" dirty="0" smtClean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для</a:t>
            </a:r>
            <a:r>
              <a:rPr sz="1600" spc="2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участников,</a:t>
            </a:r>
            <a:r>
              <a:rPr sz="160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таблички</a:t>
            </a:r>
            <a:r>
              <a:rPr sz="1600" spc="-1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с</a:t>
            </a:r>
            <a:r>
              <a:rPr sz="1600" spc="2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номерами</a:t>
            </a:r>
            <a:r>
              <a:rPr sz="1600" spc="-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аудиторий, </a:t>
            </a:r>
            <a:r>
              <a:rPr sz="1600" spc="-15" dirty="0" err="1" smtClean="0">
                <a:cs typeface="Microsoft Sans Serif"/>
              </a:rPr>
              <a:t>черновик</a:t>
            </a:r>
            <a:r>
              <a:rPr lang="ru-RU" sz="1600" spc="-15" dirty="0" smtClean="0">
                <a:cs typeface="Microsoft Sans Serif"/>
              </a:rPr>
              <a:t>и</a:t>
            </a:r>
            <a:r>
              <a:rPr sz="1600" spc="-15" dirty="0" smtClean="0">
                <a:cs typeface="Microsoft Sans Serif"/>
              </a:rPr>
              <a:t>,</a:t>
            </a:r>
            <a:r>
              <a:rPr sz="1600" spc="5" dirty="0" smtClean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конверт</a:t>
            </a:r>
            <a:r>
              <a:rPr sz="1600" spc="30" dirty="0">
                <a:cs typeface="Microsoft Sans Serif"/>
              </a:rPr>
              <a:t> </a:t>
            </a:r>
            <a:r>
              <a:rPr sz="1600" dirty="0" err="1">
                <a:cs typeface="Microsoft Sans Serif"/>
              </a:rPr>
              <a:t>для</a:t>
            </a:r>
            <a:r>
              <a:rPr sz="1600" spc="10" dirty="0">
                <a:cs typeface="Microsoft Sans Serif"/>
              </a:rPr>
              <a:t> </a:t>
            </a:r>
            <a:r>
              <a:rPr sz="1600" spc="-30" dirty="0" err="1" smtClean="0">
                <a:cs typeface="Microsoft Sans Serif"/>
              </a:rPr>
              <a:t>упаковки</a:t>
            </a:r>
            <a:r>
              <a:rPr lang="ru-RU" sz="1600" spc="-30" dirty="0" smtClean="0">
                <a:cs typeface="Microsoft Sans Serif"/>
              </a:rPr>
              <a:t> </a:t>
            </a:r>
            <a:r>
              <a:rPr sz="1600" spc="-15" dirty="0" err="1" smtClean="0">
                <a:cs typeface="Microsoft Sans Serif"/>
              </a:rPr>
              <a:t>черновиков</a:t>
            </a:r>
            <a:endParaRPr sz="1600" dirty="0">
              <a:cs typeface="Microsoft Sans Serif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169346" y="76200"/>
            <a:ext cx="836506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sz="2400" spc="-85" dirty="0">
                <a:solidFill>
                  <a:schemeClr val="accent6">
                    <a:lumMod val="75000"/>
                  </a:schemeClr>
                </a:solidFill>
              </a:rPr>
              <a:t>ПОДГОТОВКА</a:t>
            </a:r>
            <a:r>
              <a:rPr sz="2400" spc="-2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ЭКЗАМЕНА: </a:t>
            </a:r>
            <a:r>
              <a:rPr sz="2400" spc="-45" dirty="0" smtClean="0">
                <a:solidFill>
                  <a:schemeClr val="accent6">
                    <a:lumMod val="75000"/>
                  </a:schemeClr>
                </a:solidFill>
              </a:rPr>
              <a:t>ДЕЙСТВИЯ</a:t>
            </a:r>
            <a:r>
              <a:rPr sz="2400" spc="-2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55" dirty="0">
                <a:solidFill>
                  <a:schemeClr val="accent6">
                    <a:lumMod val="75000"/>
                  </a:schemeClr>
                </a:solidFill>
              </a:rPr>
              <a:t>ОРГАНИЗАТОРОВ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03040" y="524259"/>
            <a:ext cx="57296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cs typeface="Microsoft Sans Serif"/>
              </a:rPr>
              <a:t>В </a:t>
            </a:r>
            <a:r>
              <a:rPr sz="2400" spc="-70" dirty="0">
                <a:cs typeface="Microsoft Sans Serif"/>
              </a:rPr>
              <a:t>АУДИТОРИИ</a:t>
            </a:r>
            <a:r>
              <a:rPr sz="2400" spc="5" dirty="0">
                <a:cs typeface="Microsoft Sans Serif"/>
              </a:rPr>
              <a:t> </a:t>
            </a:r>
            <a:r>
              <a:rPr sz="2400" spc="-120" dirty="0">
                <a:cs typeface="Microsoft Sans Serif"/>
              </a:rPr>
              <a:t>ДО</a:t>
            </a:r>
            <a:r>
              <a:rPr sz="2400" spc="5" dirty="0">
                <a:cs typeface="Microsoft Sans Serif"/>
              </a:rPr>
              <a:t> </a:t>
            </a:r>
            <a:r>
              <a:rPr sz="2400" spc="-60" dirty="0">
                <a:cs typeface="Microsoft Sans Serif"/>
              </a:rPr>
              <a:t>НАЧАЛА</a:t>
            </a:r>
            <a:r>
              <a:rPr sz="2400" spc="45" dirty="0">
                <a:cs typeface="Microsoft Sans Serif"/>
              </a:rPr>
              <a:t> </a:t>
            </a:r>
            <a:r>
              <a:rPr sz="2400" spc="-40" dirty="0">
                <a:cs typeface="Microsoft Sans Serif"/>
              </a:rPr>
              <a:t>ЭКЗАМЕНА</a:t>
            </a:r>
            <a:endParaRPr sz="2400" dirty="0"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4634" y="2634170"/>
            <a:ext cx="8475345" cy="1068070"/>
            <a:chOff x="334632" y="2634170"/>
            <a:chExt cx="8475345" cy="1068070"/>
          </a:xfrm>
        </p:grpSpPr>
        <p:sp>
          <p:nvSpPr>
            <p:cNvPr id="3" name="object 3"/>
            <p:cNvSpPr/>
            <p:nvPr/>
          </p:nvSpPr>
          <p:spPr>
            <a:xfrm>
              <a:off x="348919" y="3032251"/>
              <a:ext cx="8446770" cy="655320"/>
            </a:xfrm>
            <a:custGeom>
              <a:avLst/>
              <a:gdLst/>
              <a:ahLst/>
              <a:cxnLst/>
              <a:rect l="l" t="t" r="r" b="b"/>
              <a:pathLst>
                <a:path w="8446770" h="655320">
                  <a:moveTo>
                    <a:pt x="8336991" y="0"/>
                  </a:moveTo>
                  <a:lnTo>
                    <a:pt x="109194" y="0"/>
                  </a:lnTo>
                  <a:lnTo>
                    <a:pt x="66688" y="8582"/>
                  </a:lnTo>
                  <a:lnTo>
                    <a:pt x="31980" y="31988"/>
                  </a:lnTo>
                  <a:lnTo>
                    <a:pt x="8580" y="66704"/>
                  </a:lnTo>
                  <a:lnTo>
                    <a:pt x="0" y="109220"/>
                  </a:lnTo>
                  <a:lnTo>
                    <a:pt x="0" y="545973"/>
                  </a:lnTo>
                  <a:lnTo>
                    <a:pt x="8580" y="588488"/>
                  </a:lnTo>
                  <a:lnTo>
                    <a:pt x="31980" y="623204"/>
                  </a:lnTo>
                  <a:lnTo>
                    <a:pt x="66688" y="646610"/>
                  </a:lnTo>
                  <a:lnTo>
                    <a:pt x="109194" y="655193"/>
                  </a:lnTo>
                  <a:lnTo>
                    <a:pt x="8336991" y="655193"/>
                  </a:lnTo>
                  <a:lnTo>
                    <a:pt x="8379506" y="646610"/>
                  </a:lnTo>
                  <a:lnTo>
                    <a:pt x="8414223" y="623204"/>
                  </a:lnTo>
                  <a:lnTo>
                    <a:pt x="8437628" y="588488"/>
                  </a:lnTo>
                  <a:lnTo>
                    <a:pt x="8446211" y="545973"/>
                  </a:lnTo>
                  <a:lnTo>
                    <a:pt x="8446211" y="109220"/>
                  </a:lnTo>
                  <a:lnTo>
                    <a:pt x="8437628" y="66704"/>
                  </a:lnTo>
                  <a:lnTo>
                    <a:pt x="8414223" y="31988"/>
                  </a:lnTo>
                  <a:lnTo>
                    <a:pt x="8379506" y="8582"/>
                  </a:lnTo>
                  <a:lnTo>
                    <a:pt x="8336991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8919" y="3032251"/>
              <a:ext cx="8446770" cy="655320"/>
            </a:xfrm>
            <a:custGeom>
              <a:avLst/>
              <a:gdLst/>
              <a:ahLst/>
              <a:cxnLst/>
              <a:rect l="l" t="t" r="r" b="b"/>
              <a:pathLst>
                <a:path w="8446770" h="655320">
                  <a:moveTo>
                    <a:pt x="0" y="109220"/>
                  </a:moveTo>
                  <a:lnTo>
                    <a:pt x="8580" y="66704"/>
                  </a:lnTo>
                  <a:lnTo>
                    <a:pt x="31980" y="31988"/>
                  </a:lnTo>
                  <a:lnTo>
                    <a:pt x="66688" y="8582"/>
                  </a:lnTo>
                  <a:lnTo>
                    <a:pt x="109194" y="0"/>
                  </a:lnTo>
                  <a:lnTo>
                    <a:pt x="8336991" y="0"/>
                  </a:lnTo>
                  <a:lnTo>
                    <a:pt x="8379506" y="8582"/>
                  </a:lnTo>
                  <a:lnTo>
                    <a:pt x="8414223" y="31988"/>
                  </a:lnTo>
                  <a:lnTo>
                    <a:pt x="8437628" y="66704"/>
                  </a:lnTo>
                  <a:lnTo>
                    <a:pt x="8446211" y="109220"/>
                  </a:lnTo>
                  <a:lnTo>
                    <a:pt x="8446211" y="545973"/>
                  </a:lnTo>
                  <a:lnTo>
                    <a:pt x="8437628" y="588488"/>
                  </a:lnTo>
                  <a:lnTo>
                    <a:pt x="8414223" y="623204"/>
                  </a:lnTo>
                  <a:lnTo>
                    <a:pt x="8379506" y="646610"/>
                  </a:lnTo>
                  <a:lnTo>
                    <a:pt x="8336991" y="655193"/>
                  </a:lnTo>
                  <a:lnTo>
                    <a:pt x="109194" y="655193"/>
                  </a:lnTo>
                  <a:lnTo>
                    <a:pt x="66688" y="646610"/>
                  </a:lnTo>
                  <a:lnTo>
                    <a:pt x="31980" y="623204"/>
                  </a:lnTo>
                  <a:lnTo>
                    <a:pt x="8580" y="588488"/>
                  </a:lnTo>
                  <a:lnTo>
                    <a:pt x="0" y="545973"/>
                  </a:lnTo>
                  <a:lnTo>
                    <a:pt x="0" y="109220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78255" y="2648457"/>
              <a:ext cx="6551930" cy="767715"/>
            </a:xfrm>
            <a:custGeom>
              <a:avLst/>
              <a:gdLst/>
              <a:ahLst/>
              <a:cxnLst/>
              <a:rect l="l" t="t" r="r" b="b"/>
              <a:pathLst>
                <a:path w="6551930" h="767714">
                  <a:moveTo>
                    <a:pt x="6423456" y="0"/>
                  </a:moveTo>
                  <a:lnTo>
                    <a:pt x="127939" y="0"/>
                  </a:lnTo>
                  <a:lnTo>
                    <a:pt x="78138" y="10054"/>
                  </a:lnTo>
                  <a:lnTo>
                    <a:pt x="37471" y="37480"/>
                  </a:lnTo>
                  <a:lnTo>
                    <a:pt x="10053" y="78170"/>
                  </a:lnTo>
                  <a:lnTo>
                    <a:pt x="0" y="128015"/>
                  </a:lnTo>
                  <a:lnTo>
                    <a:pt x="0" y="639699"/>
                  </a:lnTo>
                  <a:lnTo>
                    <a:pt x="10053" y="689471"/>
                  </a:lnTo>
                  <a:lnTo>
                    <a:pt x="37471" y="730123"/>
                  </a:lnTo>
                  <a:lnTo>
                    <a:pt x="78138" y="757535"/>
                  </a:lnTo>
                  <a:lnTo>
                    <a:pt x="127939" y="767588"/>
                  </a:lnTo>
                  <a:lnTo>
                    <a:pt x="6423456" y="767588"/>
                  </a:lnTo>
                  <a:lnTo>
                    <a:pt x="6473228" y="757535"/>
                  </a:lnTo>
                  <a:lnTo>
                    <a:pt x="6513880" y="730123"/>
                  </a:lnTo>
                  <a:lnTo>
                    <a:pt x="6541292" y="689471"/>
                  </a:lnTo>
                  <a:lnTo>
                    <a:pt x="6551345" y="639699"/>
                  </a:lnTo>
                  <a:lnTo>
                    <a:pt x="6551345" y="128015"/>
                  </a:lnTo>
                  <a:lnTo>
                    <a:pt x="6541292" y="78170"/>
                  </a:lnTo>
                  <a:lnTo>
                    <a:pt x="6513880" y="37480"/>
                  </a:lnTo>
                  <a:lnTo>
                    <a:pt x="6473228" y="10054"/>
                  </a:lnTo>
                  <a:lnTo>
                    <a:pt x="642345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78255" y="2648457"/>
              <a:ext cx="6551930" cy="767715"/>
            </a:xfrm>
            <a:custGeom>
              <a:avLst/>
              <a:gdLst/>
              <a:ahLst/>
              <a:cxnLst/>
              <a:rect l="l" t="t" r="r" b="b"/>
              <a:pathLst>
                <a:path w="6551930" h="767714">
                  <a:moveTo>
                    <a:pt x="0" y="128015"/>
                  </a:moveTo>
                  <a:lnTo>
                    <a:pt x="10053" y="78170"/>
                  </a:lnTo>
                  <a:lnTo>
                    <a:pt x="37471" y="37480"/>
                  </a:lnTo>
                  <a:lnTo>
                    <a:pt x="78138" y="10054"/>
                  </a:lnTo>
                  <a:lnTo>
                    <a:pt x="127939" y="0"/>
                  </a:lnTo>
                  <a:lnTo>
                    <a:pt x="6423456" y="0"/>
                  </a:lnTo>
                  <a:lnTo>
                    <a:pt x="6473228" y="10054"/>
                  </a:lnTo>
                  <a:lnTo>
                    <a:pt x="6513880" y="37480"/>
                  </a:lnTo>
                  <a:lnTo>
                    <a:pt x="6541292" y="78170"/>
                  </a:lnTo>
                  <a:lnTo>
                    <a:pt x="6551345" y="128015"/>
                  </a:lnTo>
                  <a:lnTo>
                    <a:pt x="6551345" y="639699"/>
                  </a:lnTo>
                  <a:lnTo>
                    <a:pt x="6541292" y="689471"/>
                  </a:lnTo>
                  <a:lnTo>
                    <a:pt x="6513880" y="730123"/>
                  </a:lnTo>
                  <a:lnTo>
                    <a:pt x="6473228" y="757535"/>
                  </a:lnTo>
                  <a:lnTo>
                    <a:pt x="6423456" y="767588"/>
                  </a:lnTo>
                  <a:lnTo>
                    <a:pt x="127939" y="767588"/>
                  </a:lnTo>
                  <a:lnTo>
                    <a:pt x="78138" y="757535"/>
                  </a:lnTo>
                  <a:lnTo>
                    <a:pt x="37471" y="730123"/>
                  </a:lnTo>
                  <a:lnTo>
                    <a:pt x="10053" y="689471"/>
                  </a:lnTo>
                  <a:lnTo>
                    <a:pt x="0" y="639699"/>
                  </a:lnTo>
                  <a:lnTo>
                    <a:pt x="0" y="128015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30338" y="2335357"/>
            <a:ext cx="810768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900" dirty="0" smtClean="0">
              <a:cs typeface="Microsoft Sans Serif"/>
            </a:endParaRPr>
          </a:p>
          <a:p>
            <a:pPr marL="920750">
              <a:lnSpc>
                <a:spcPts val="1789"/>
              </a:lnSpc>
            </a:pPr>
            <a:endParaRPr lang="ru-RU" sz="1600" spc="-5" dirty="0" smtClean="0">
              <a:solidFill>
                <a:srgbClr val="FFFFFF"/>
              </a:solidFill>
              <a:latin typeface="Microsoft Sans Serif"/>
              <a:cs typeface="Microsoft Sans Serif"/>
            </a:endParaRPr>
          </a:p>
          <a:p>
            <a:pPr marL="920750" algn="just">
              <a:lnSpc>
                <a:spcPts val="1789"/>
              </a:lnSpc>
            </a:pPr>
            <a:r>
              <a:rPr sz="1700" spc="-5" dirty="0" err="1" smtClean="0">
                <a:solidFill>
                  <a:srgbClr val="FFFFFF"/>
                </a:solidFill>
                <a:cs typeface="Microsoft Sans Serif"/>
              </a:rPr>
              <a:t>Вывесить</a:t>
            </a:r>
            <a:r>
              <a:rPr sz="1700" spc="-5" dirty="0" smtClean="0">
                <a:solidFill>
                  <a:srgbClr val="FFFFFF"/>
                </a:solidFill>
                <a:cs typeface="Microsoft Sans Serif"/>
              </a:rPr>
              <a:t> у</a:t>
            </a:r>
            <a:r>
              <a:rPr sz="1700" spc="20" dirty="0" smtClean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15" dirty="0" err="1" smtClean="0">
                <a:solidFill>
                  <a:srgbClr val="FFFFFF"/>
                </a:solidFill>
                <a:cs typeface="Microsoft Sans Serif"/>
              </a:rPr>
              <a:t>входа</a:t>
            </a:r>
            <a:r>
              <a:rPr sz="1700" spc="15" dirty="0" smtClean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5" dirty="0" smtClean="0">
                <a:solidFill>
                  <a:srgbClr val="FFFFFF"/>
                </a:solidFill>
                <a:cs typeface="Microsoft Sans Serif"/>
              </a:rPr>
              <a:t>в</a:t>
            </a:r>
            <a:r>
              <a:rPr sz="1700" spc="20" dirty="0" smtClean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15" dirty="0" err="1" smtClean="0">
                <a:solidFill>
                  <a:srgbClr val="FFFFFF"/>
                </a:solidFill>
                <a:cs typeface="Microsoft Sans Serif"/>
              </a:rPr>
              <a:t>аудиторию</a:t>
            </a:r>
            <a:r>
              <a:rPr sz="1700" spc="35" dirty="0" smtClean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15" dirty="0" err="1" smtClean="0">
                <a:solidFill>
                  <a:srgbClr val="FFFFFF"/>
                </a:solidFill>
                <a:cs typeface="Microsoft Sans Serif"/>
              </a:rPr>
              <a:t>один</a:t>
            </a:r>
            <a:r>
              <a:rPr sz="1700" spc="20" dirty="0" smtClean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30" dirty="0" err="1" smtClean="0">
                <a:solidFill>
                  <a:srgbClr val="FFFFFF"/>
                </a:solidFill>
                <a:cs typeface="Microsoft Sans Serif"/>
              </a:rPr>
              <a:t>экземпляр</a:t>
            </a:r>
            <a:r>
              <a:rPr sz="1700" spc="30" dirty="0" smtClean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15" dirty="0" err="1" smtClean="0">
                <a:solidFill>
                  <a:srgbClr val="FFFFFF"/>
                </a:solidFill>
                <a:cs typeface="Microsoft Sans Serif"/>
              </a:rPr>
              <a:t>формы</a:t>
            </a:r>
          </a:p>
          <a:p>
            <a:pPr marL="920750" algn="just">
              <a:lnSpc>
                <a:spcPts val="1789"/>
              </a:lnSpc>
            </a:pPr>
            <a:r>
              <a:rPr sz="1700" spc="-5" dirty="0" smtClean="0">
                <a:solidFill>
                  <a:srgbClr val="FFFFFF"/>
                </a:solidFill>
                <a:cs typeface="Microsoft Sans Serif"/>
              </a:rPr>
              <a:t>ППЭ-05-01</a:t>
            </a:r>
            <a:r>
              <a:rPr sz="1700" spc="20" dirty="0" smtClean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25" dirty="0" smtClean="0">
                <a:solidFill>
                  <a:srgbClr val="FFFFFF"/>
                </a:solidFill>
                <a:cs typeface="Microsoft Sans Serif"/>
              </a:rPr>
              <a:t>«</a:t>
            </a:r>
            <a:r>
              <a:rPr sz="1700" spc="-25" dirty="0" err="1" smtClean="0">
                <a:solidFill>
                  <a:srgbClr val="FFFFFF"/>
                </a:solidFill>
                <a:cs typeface="Microsoft Sans Serif"/>
              </a:rPr>
              <a:t>Список</a:t>
            </a:r>
            <a:r>
              <a:rPr sz="1700" spc="50" dirty="0" smtClean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20" dirty="0" err="1" smtClean="0">
                <a:solidFill>
                  <a:srgbClr val="FFFFFF"/>
                </a:solidFill>
                <a:cs typeface="Microsoft Sans Serif"/>
              </a:rPr>
              <a:t>участников</a:t>
            </a:r>
            <a:r>
              <a:rPr sz="1700" spc="75" dirty="0" smtClean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35" dirty="0" err="1" smtClean="0">
                <a:solidFill>
                  <a:srgbClr val="FFFFFF"/>
                </a:solidFill>
                <a:cs typeface="Microsoft Sans Serif"/>
              </a:rPr>
              <a:t>экзамена</a:t>
            </a:r>
            <a:r>
              <a:rPr sz="1700" spc="65" dirty="0" smtClean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5" dirty="0" smtClean="0">
                <a:solidFill>
                  <a:srgbClr val="FFFFFF"/>
                </a:solidFill>
                <a:cs typeface="Microsoft Sans Serif"/>
              </a:rPr>
              <a:t>в</a:t>
            </a:r>
            <a:r>
              <a:rPr sz="1700" spc="30" dirty="0" smtClean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20" dirty="0" err="1" smtClean="0">
                <a:solidFill>
                  <a:srgbClr val="FFFFFF"/>
                </a:solidFill>
                <a:cs typeface="Microsoft Sans Serif"/>
              </a:rPr>
              <a:t>аудитории</a:t>
            </a:r>
            <a:r>
              <a:rPr sz="1700" spc="40" dirty="0" smtClean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5" dirty="0" smtClean="0">
                <a:solidFill>
                  <a:srgbClr val="FFFFFF"/>
                </a:solidFill>
                <a:cs typeface="Microsoft Sans Serif"/>
              </a:rPr>
              <a:t>ППЭ»</a:t>
            </a:r>
            <a:endParaRPr sz="1700" dirty="0">
              <a:cs typeface="Microsoft Sans Serif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34634" y="3813619"/>
            <a:ext cx="8475345" cy="1068070"/>
            <a:chOff x="334632" y="3813619"/>
            <a:chExt cx="8475345" cy="1068070"/>
          </a:xfrm>
        </p:grpSpPr>
        <p:sp>
          <p:nvSpPr>
            <p:cNvPr id="9" name="object 9"/>
            <p:cNvSpPr/>
            <p:nvPr/>
          </p:nvSpPr>
          <p:spPr>
            <a:xfrm>
              <a:off x="348919" y="4211574"/>
              <a:ext cx="8446770" cy="655320"/>
            </a:xfrm>
            <a:custGeom>
              <a:avLst/>
              <a:gdLst/>
              <a:ahLst/>
              <a:cxnLst/>
              <a:rect l="l" t="t" r="r" b="b"/>
              <a:pathLst>
                <a:path w="8446770" h="655320">
                  <a:moveTo>
                    <a:pt x="8336991" y="0"/>
                  </a:moveTo>
                  <a:lnTo>
                    <a:pt x="109194" y="0"/>
                  </a:lnTo>
                  <a:lnTo>
                    <a:pt x="66688" y="8582"/>
                  </a:lnTo>
                  <a:lnTo>
                    <a:pt x="31980" y="31988"/>
                  </a:lnTo>
                  <a:lnTo>
                    <a:pt x="8580" y="66704"/>
                  </a:lnTo>
                  <a:lnTo>
                    <a:pt x="0" y="109219"/>
                  </a:lnTo>
                  <a:lnTo>
                    <a:pt x="0" y="546100"/>
                  </a:lnTo>
                  <a:lnTo>
                    <a:pt x="8580" y="588615"/>
                  </a:lnTo>
                  <a:lnTo>
                    <a:pt x="31980" y="623331"/>
                  </a:lnTo>
                  <a:lnTo>
                    <a:pt x="66688" y="646737"/>
                  </a:lnTo>
                  <a:lnTo>
                    <a:pt x="109194" y="655319"/>
                  </a:lnTo>
                  <a:lnTo>
                    <a:pt x="8336991" y="655319"/>
                  </a:lnTo>
                  <a:lnTo>
                    <a:pt x="8379506" y="646737"/>
                  </a:lnTo>
                  <a:lnTo>
                    <a:pt x="8414223" y="623331"/>
                  </a:lnTo>
                  <a:lnTo>
                    <a:pt x="8437628" y="588615"/>
                  </a:lnTo>
                  <a:lnTo>
                    <a:pt x="8446211" y="546100"/>
                  </a:lnTo>
                  <a:lnTo>
                    <a:pt x="8446211" y="109219"/>
                  </a:lnTo>
                  <a:lnTo>
                    <a:pt x="8437628" y="66704"/>
                  </a:lnTo>
                  <a:lnTo>
                    <a:pt x="8414223" y="31988"/>
                  </a:lnTo>
                  <a:lnTo>
                    <a:pt x="8379506" y="8582"/>
                  </a:lnTo>
                  <a:lnTo>
                    <a:pt x="8336991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8919" y="4211574"/>
              <a:ext cx="8446770" cy="655320"/>
            </a:xfrm>
            <a:custGeom>
              <a:avLst/>
              <a:gdLst/>
              <a:ahLst/>
              <a:cxnLst/>
              <a:rect l="l" t="t" r="r" b="b"/>
              <a:pathLst>
                <a:path w="8446770" h="655320">
                  <a:moveTo>
                    <a:pt x="0" y="109219"/>
                  </a:moveTo>
                  <a:lnTo>
                    <a:pt x="8580" y="66704"/>
                  </a:lnTo>
                  <a:lnTo>
                    <a:pt x="31980" y="31988"/>
                  </a:lnTo>
                  <a:lnTo>
                    <a:pt x="66688" y="8582"/>
                  </a:lnTo>
                  <a:lnTo>
                    <a:pt x="109194" y="0"/>
                  </a:lnTo>
                  <a:lnTo>
                    <a:pt x="8336991" y="0"/>
                  </a:lnTo>
                  <a:lnTo>
                    <a:pt x="8379506" y="8582"/>
                  </a:lnTo>
                  <a:lnTo>
                    <a:pt x="8414223" y="31988"/>
                  </a:lnTo>
                  <a:lnTo>
                    <a:pt x="8437628" y="66704"/>
                  </a:lnTo>
                  <a:lnTo>
                    <a:pt x="8446211" y="109219"/>
                  </a:lnTo>
                  <a:lnTo>
                    <a:pt x="8446211" y="546100"/>
                  </a:lnTo>
                  <a:lnTo>
                    <a:pt x="8437628" y="588615"/>
                  </a:lnTo>
                  <a:lnTo>
                    <a:pt x="8414223" y="623331"/>
                  </a:lnTo>
                  <a:lnTo>
                    <a:pt x="8379506" y="646737"/>
                  </a:lnTo>
                  <a:lnTo>
                    <a:pt x="8336991" y="655319"/>
                  </a:lnTo>
                  <a:lnTo>
                    <a:pt x="109194" y="655319"/>
                  </a:lnTo>
                  <a:lnTo>
                    <a:pt x="66688" y="646737"/>
                  </a:lnTo>
                  <a:lnTo>
                    <a:pt x="31980" y="623331"/>
                  </a:lnTo>
                  <a:lnTo>
                    <a:pt x="8580" y="588615"/>
                  </a:lnTo>
                  <a:lnTo>
                    <a:pt x="0" y="546100"/>
                  </a:lnTo>
                  <a:lnTo>
                    <a:pt x="0" y="109219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78255" y="3827907"/>
              <a:ext cx="6555105" cy="767715"/>
            </a:xfrm>
            <a:custGeom>
              <a:avLst/>
              <a:gdLst/>
              <a:ahLst/>
              <a:cxnLst/>
              <a:rect l="l" t="t" r="r" b="b"/>
              <a:pathLst>
                <a:path w="6555105" h="767714">
                  <a:moveTo>
                    <a:pt x="6427012" y="0"/>
                  </a:moveTo>
                  <a:lnTo>
                    <a:pt x="127939" y="0"/>
                  </a:lnTo>
                  <a:lnTo>
                    <a:pt x="78138" y="10052"/>
                  </a:lnTo>
                  <a:lnTo>
                    <a:pt x="37471" y="37465"/>
                  </a:lnTo>
                  <a:lnTo>
                    <a:pt x="10053" y="78116"/>
                  </a:lnTo>
                  <a:lnTo>
                    <a:pt x="0" y="127889"/>
                  </a:lnTo>
                  <a:lnTo>
                    <a:pt x="0" y="639572"/>
                  </a:lnTo>
                  <a:lnTo>
                    <a:pt x="10053" y="689344"/>
                  </a:lnTo>
                  <a:lnTo>
                    <a:pt x="37471" y="729996"/>
                  </a:lnTo>
                  <a:lnTo>
                    <a:pt x="78138" y="757408"/>
                  </a:lnTo>
                  <a:lnTo>
                    <a:pt x="127939" y="767461"/>
                  </a:lnTo>
                  <a:lnTo>
                    <a:pt x="6427012" y="767461"/>
                  </a:lnTo>
                  <a:lnTo>
                    <a:pt x="6476784" y="757408"/>
                  </a:lnTo>
                  <a:lnTo>
                    <a:pt x="6517436" y="729996"/>
                  </a:lnTo>
                  <a:lnTo>
                    <a:pt x="6544848" y="689344"/>
                  </a:lnTo>
                  <a:lnTo>
                    <a:pt x="6554901" y="639572"/>
                  </a:lnTo>
                  <a:lnTo>
                    <a:pt x="6554901" y="127889"/>
                  </a:lnTo>
                  <a:lnTo>
                    <a:pt x="6544848" y="78116"/>
                  </a:lnTo>
                  <a:lnTo>
                    <a:pt x="6517436" y="37465"/>
                  </a:lnTo>
                  <a:lnTo>
                    <a:pt x="6476784" y="10052"/>
                  </a:lnTo>
                  <a:lnTo>
                    <a:pt x="6427012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78255" y="3827907"/>
              <a:ext cx="6555105" cy="767715"/>
            </a:xfrm>
            <a:custGeom>
              <a:avLst/>
              <a:gdLst/>
              <a:ahLst/>
              <a:cxnLst/>
              <a:rect l="l" t="t" r="r" b="b"/>
              <a:pathLst>
                <a:path w="6555105" h="767714">
                  <a:moveTo>
                    <a:pt x="0" y="127889"/>
                  </a:moveTo>
                  <a:lnTo>
                    <a:pt x="10053" y="78116"/>
                  </a:lnTo>
                  <a:lnTo>
                    <a:pt x="37471" y="37465"/>
                  </a:lnTo>
                  <a:lnTo>
                    <a:pt x="78138" y="10052"/>
                  </a:lnTo>
                  <a:lnTo>
                    <a:pt x="127939" y="0"/>
                  </a:lnTo>
                  <a:lnTo>
                    <a:pt x="6427012" y="0"/>
                  </a:lnTo>
                  <a:lnTo>
                    <a:pt x="6476784" y="10052"/>
                  </a:lnTo>
                  <a:lnTo>
                    <a:pt x="6517436" y="37465"/>
                  </a:lnTo>
                  <a:lnTo>
                    <a:pt x="6544848" y="78116"/>
                  </a:lnTo>
                  <a:lnTo>
                    <a:pt x="6554901" y="127889"/>
                  </a:lnTo>
                  <a:lnTo>
                    <a:pt x="6554901" y="639572"/>
                  </a:lnTo>
                  <a:lnTo>
                    <a:pt x="6544848" y="689344"/>
                  </a:lnTo>
                  <a:lnTo>
                    <a:pt x="6517436" y="729996"/>
                  </a:lnTo>
                  <a:lnTo>
                    <a:pt x="6476784" y="757408"/>
                  </a:lnTo>
                  <a:lnTo>
                    <a:pt x="6427012" y="767461"/>
                  </a:lnTo>
                  <a:lnTo>
                    <a:pt x="127939" y="767461"/>
                  </a:lnTo>
                  <a:lnTo>
                    <a:pt x="78138" y="757408"/>
                  </a:lnTo>
                  <a:lnTo>
                    <a:pt x="37471" y="729996"/>
                  </a:lnTo>
                  <a:lnTo>
                    <a:pt x="10053" y="689344"/>
                  </a:lnTo>
                  <a:lnTo>
                    <a:pt x="0" y="639572"/>
                  </a:lnTo>
                  <a:lnTo>
                    <a:pt x="0" y="127889"/>
                  </a:lnTo>
                  <a:close/>
                </a:path>
              </a:pathLst>
            </a:custGeom>
            <a:ln w="285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418066" y="3937296"/>
            <a:ext cx="5890895" cy="482824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marR="5080" algn="just">
              <a:lnSpc>
                <a:spcPts val="1660"/>
              </a:lnSpc>
              <a:spcBef>
                <a:spcPts val="365"/>
              </a:spcBef>
            </a:pPr>
            <a:r>
              <a:rPr sz="1700" spc="-35" dirty="0">
                <a:solidFill>
                  <a:srgbClr val="FFFFFF"/>
                </a:solidFill>
                <a:cs typeface="Microsoft Sans Serif"/>
              </a:rPr>
              <a:t>Раздать</a:t>
            </a:r>
            <a:r>
              <a:rPr sz="170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15" dirty="0">
                <a:solidFill>
                  <a:srgbClr val="FFFFFF"/>
                </a:solidFill>
                <a:cs typeface="Microsoft Sans Serif"/>
              </a:rPr>
              <a:t>на</a:t>
            </a:r>
            <a:r>
              <a:rPr sz="1700" spc="3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15" dirty="0">
                <a:solidFill>
                  <a:srgbClr val="FFFFFF"/>
                </a:solidFill>
                <a:cs typeface="Microsoft Sans Serif"/>
              </a:rPr>
              <a:t>рабочие</a:t>
            </a:r>
            <a:r>
              <a:rPr sz="1700" spc="4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20" dirty="0">
                <a:solidFill>
                  <a:srgbClr val="FFFFFF"/>
                </a:solidFill>
                <a:cs typeface="Microsoft Sans Serif"/>
              </a:rPr>
              <a:t>места</a:t>
            </a:r>
            <a:r>
              <a:rPr sz="1700" spc="2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20" dirty="0">
                <a:solidFill>
                  <a:srgbClr val="FFFFFF"/>
                </a:solidFill>
                <a:cs typeface="Microsoft Sans Serif"/>
              </a:rPr>
              <a:t>участников</a:t>
            </a:r>
            <a:r>
              <a:rPr sz="1700" spc="6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35" dirty="0" err="1">
                <a:solidFill>
                  <a:srgbClr val="FFFFFF"/>
                </a:solidFill>
                <a:cs typeface="Microsoft Sans Serif"/>
              </a:rPr>
              <a:t>экзамена</a:t>
            </a:r>
            <a:r>
              <a:rPr sz="1700" spc="5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20" dirty="0" err="1" smtClean="0">
                <a:solidFill>
                  <a:srgbClr val="FFFFFF"/>
                </a:solidFill>
                <a:cs typeface="Microsoft Sans Serif"/>
              </a:rPr>
              <a:t>черновик</a:t>
            </a:r>
            <a:r>
              <a:rPr lang="ru-RU" sz="1700" spc="-20" dirty="0" smtClean="0">
                <a:solidFill>
                  <a:srgbClr val="FFFFFF"/>
                </a:solidFill>
                <a:cs typeface="Microsoft Sans Serif"/>
              </a:rPr>
              <a:t>и</a:t>
            </a:r>
            <a:r>
              <a:rPr sz="1700" spc="-15" dirty="0" smtClean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10" dirty="0">
                <a:solidFill>
                  <a:srgbClr val="FFFFFF"/>
                </a:solidFill>
                <a:cs typeface="Microsoft Sans Serif"/>
              </a:rPr>
              <a:t>(по</a:t>
            </a:r>
            <a:r>
              <a:rPr sz="1700" spc="1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5" dirty="0">
                <a:solidFill>
                  <a:srgbClr val="FFFFFF"/>
                </a:solidFill>
                <a:cs typeface="Microsoft Sans Serif"/>
              </a:rPr>
              <a:t>2</a:t>
            </a:r>
            <a:r>
              <a:rPr sz="17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5" dirty="0">
                <a:solidFill>
                  <a:srgbClr val="FFFFFF"/>
                </a:solidFill>
                <a:cs typeface="Microsoft Sans Serif"/>
              </a:rPr>
              <a:t>листа)</a:t>
            </a:r>
            <a:endParaRPr sz="1700" dirty="0">
              <a:cs typeface="Microsoft Sans Serif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34634" y="5076380"/>
            <a:ext cx="8475345" cy="1001394"/>
            <a:chOff x="334632" y="5076380"/>
            <a:chExt cx="8475345" cy="1001394"/>
          </a:xfrm>
        </p:grpSpPr>
        <p:sp>
          <p:nvSpPr>
            <p:cNvPr id="15" name="object 15"/>
            <p:cNvSpPr/>
            <p:nvPr/>
          </p:nvSpPr>
          <p:spPr>
            <a:xfrm>
              <a:off x="348919" y="5407659"/>
              <a:ext cx="8446770" cy="655320"/>
            </a:xfrm>
            <a:custGeom>
              <a:avLst/>
              <a:gdLst/>
              <a:ahLst/>
              <a:cxnLst/>
              <a:rect l="l" t="t" r="r" b="b"/>
              <a:pathLst>
                <a:path w="8446770" h="655320">
                  <a:moveTo>
                    <a:pt x="8336991" y="0"/>
                  </a:moveTo>
                  <a:lnTo>
                    <a:pt x="109194" y="0"/>
                  </a:lnTo>
                  <a:lnTo>
                    <a:pt x="66688" y="8582"/>
                  </a:lnTo>
                  <a:lnTo>
                    <a:pt x="31980" y="31988"/>
                  </a:lnTo>
                  <a:lnTo>
                    <a:pt x="8580" y="66704"/>
                  </a:lnTo>
                  <a:lnTo>
                    <a:pt x="0" y="109219"/>
                  </a:lnTo>
                  <a:lnTo>
                    <a:pt x="0" y="546023"/>
                  </a:lnTo>
                  <a:lnTo>
                    <a:pt x="8580" y="588524"/>
                  </a:lnTo>
                  <a:lnTo>
                    <a:pt x="31980" y="623233"/>
                  </a:lnTo>
                  <a:lnTo>
                    <a:pt x="66688" y="646636"/>
                  </a:lnTo>
                  <a:lnTo>
                    <a:pt x="109194" y="655218"/>
                  </a:lnTo>
                  <a:lnTo>
                    <a:pt x="8336991" y="655218"/>
                  </a:lnTo>
                  <a:lnTo>
                    <a:pt x="8379506" y="646636"/>
                  </a:lnTo>
                  <a:lnTo>
                    <a:pt x="8414223" y="623233"/>
                  </a:lnTo>
                  <a:lnTo>
                    <a:pt x="8437628" y="588524"/>
                  </a:lnTo>
                  <a:lnTo>
                    <a:pt x="8446211" y="546023"/>
                  </a:lnTo>
                  <a:lnTo>
                    <a:pt x="8446211" y="109219"/>
                  </a:lnTo>
                  <a:lnTo>
                    <a:pt x="8437628" y="66704"/>
                  </a:lnTo>
                  <a:lnTo>
                    <a:pt x="8414223" y="31988"/>
                  </a:lnTo>
                  <a:lnTo>
                    <a:pt x="8379506" y="8582"/>
                  </a:lnTo>
                  <a:lnTo>
                    <a:pt x="8336991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48919" y="5407659"/>
              <a:ext cx="8446770" cy="655320"/>
            </a:xfrm>
            <a:custGeom>
              <a:avLst/>
              <a:gdLst/>
              <a:ahLst/>
              <a:cxnLst/>
              <a:rect l="l" t="t" r="r" b="b"/>
              <a:pathLst>
                <a:path w="8446770" h="655320">
                  <a:moveTo>
                    <a:pt x="0" y="109219"/>
                  </a:moveTo>
                  <a:lnTo>
                    <a:pt x="8580" y="66704"/>
                  </a:lnTo>
                  <a:lnTo>
                    <a:pt x="31980" y="31988"/>
                  </a:lnTo>
                  <a:lnTo>
                    <a:pt x="66688" y="8582"/>
                  </a:lnTo>
                  <a:lnTo>
                    <a:pt x="109194" y="0"/>
                  </a:lnTo>
                  <a:lnTo>
                    <a:pt x="8336991" y="0"/>
                  </a:lnTo>
                  <a:lnTo>
                    <a:pt x="8379506" y="8582"/>
                  </a:lnTo>
                  <a:lnTo>
                    <a:pt x="8414223" y="31988"/>
                  </a:lnTo>
                  <a:lnTo>
                    <a:pt x="8437628" y="66704"/>
                  </a:lnTo>
                  <a:lnTo>
                    <a:pt x="8446211" y="109219"/>
                  </a:lnTo>
                  <a:lnTo>
                    <a:pt x="8446211" y="546023"/>
                  </a:lnTo>
                  <a:lnTo>
                    <a:pt x="8437628" y="588524"/>
                  </a:lnTo>
                  <a:lnTo>
                    <a:pt x="8414223" y="623233"/>
                  </a:lnTo>
                  <a:lnTo>
                    <a:pt x="8379506" y="646636"/>
                  </a:lnTo>
                  <a:lnTo>
                    <a:pt x="8336991" y="655218"/>
                  </a:lnTo>
                  <a:lnTo>
                    <a:pt x="109194" y="655218"/>
                  </a:lnTo>
                  <a:lnTo>
                    <a:pt x="66688" y="646636"/>
                  </a:lnTo>
                  <a:lnTo>
                    <a:pt x="31980" y="623233"/>
                  </a:lnTo>
                  <a:lnTo>
                    <a:pt x="8580" y="588524"/>
                  </a:lnTo>
                  <a:lnTo>
                    <a:pt x="0" y="546023"/>
                  </a:lnTo>
                  <a:lnTo>
                    <a:pt x="0" y="109219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78255" y="5090667"/>
              <a:ext cx="6551930" cy="767715"/>
            </a:xfrm>
            <a:custGeom>
              <a:avLst/>
              <a:gdLst/>
              <a:ahLst/>
              <a:cxnLst/>
              <a:rect l="l" t="t" r="r" b="b"/>
              <a:pathLst>
                <a:path w="6551930" h="767714">
                  <a:moveTo>
                    <a:pt x="6423456" y="0"/>
                  </a:moveTo>
                  <a:lnTo>
                    <a:pt x="127939" y="0"/>
                  </a:lnTo>
                  <a:lnTo>
                    <a:pt x="78138" y="10052"/>
                  </a:lnTo>
                  <a:lnTo>
                    <a:pt x="37471" y="37464"/>
                  </a:lnTo>
                  <a:lnTo>
                    <a:pt x="10053" y="78116"/>
                  </a:lnTo>
                  <a:lnTo>
                    <a:pt x="0" y="127888"/>
                  </a:lnTo>
                  <a:lnTo>
                    <a:pt x="0" y="639597"/>
                  </a:lnTo>
                  <a:lnTo>
                    <a:pt x="10053" y="689389"/>
                  </a:lnTo>
                  <a:lnTo>
                    <a:pt x="37471" y="730048"/>
                  </a:lnTo>
                  <a:lnTo>
                    <a:pt x="78138" y="757460"/>
                  </a:lnTo>
                  <a:lnTo>
                    <a:pt x="127939" y="767511"/>
                  </a:lnTo>
                  <a:lnTo>
                    <a:pt x="6423456" y="767511"/>
                  </a:lnTo>
                  <a:lnTo>
                    <a:pt x="6473228" y="757460"/>
                  </a:lnTo>
                  <a:lnTo>
                    <a:pt x="6513880" y="730048"/>
                  </a:lnTo>
                  <a:lnTo>
                    <a:pt x="6541292" y="689389"/>
                  </a:lnTo>
                  <a:lnTo>
                    <a:pt x="6551345" y="639597"/>
                  </a:lnTo>
                  <a:lnTo>
                    <a:pt x="6551345" y="127888"/>
                  </a:lnTo>
                  <a:lnTo>
                    <a:pt x="6541292" y="78116"/>
                  </a:lnTo>
                  <a:lnTo>
                    <a:pt x="6513880" y="37464"/>
                  </a:lnTo>
                  <a:lnTo>
                    <a:pt x="6473228" y="10052"/>
                  </a:lnTo>
                  <a:lnTo>
                    <a:pt x="642345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78255" y="5090667"/>
              <a:ext cx="6551930" cy="767715"/>
            </a:xfrm>
            <a:custGeom>
              <a:avLst/>
              <a:gdLst/>
              <a:ahLst/>
              <a:cxnLst/>
              <a:rect l="l" t="t" r="r" b="b"/>
              <a:pathLst>
                <a:path w="6551930" h="767714">
                  <a:moveTo>
                    <a:pt x="0" y="127888"/>
                  </a:moveTo>
                  <a:lnTo>
                    <a:pt x="10053" y="78116"/>
                  </a:lnTo>
                  <a:lnTo>
                    <a:pt x="37471" y="37464"/>
                  </a:lnTo>
                  <a:lnTo>
                    <a:pt x="78138" y="10052"/>
                  </a:lnTo>
                  <a:lnTo>
                    <a:pt x="127939" y="0"/>
                  </a:lnTo>
                  <a:lnTo>
                    <a:pt x="6423456" y="0"/>
                  </a:lnTo>
                  <a:lnTo>
                    <a:pt x="6473228" y="10052"/>
                  </a:lnTo>
                  <a:lnTo>
                    <a:pt x="6513880" y="37464"/>
                  </a:lnTo>
                  <a:lnTo>
                    <a:pt x="6541292" y="78116"/>
                  </a:lnTo>
                  <a:lnTo>
                    <a:pt x="6551345" y="127888"/>
                  </a:lnTo>
                  <a:lnTo>
                    <a:pt x="6551345" y="639597"/>
                  </a:lnTo>
                  <a:lnTo>
                    <a:pt x="6541292" y="689389"/>
                  </a:lnTo>
                  <a:lnTo>
                    <a:pt x="6513880" y="730048"/>
                  </a:lnTo>
                  <a:lnTo>
                    <a:pt x="6473228" y="757460"/>
                  </a:lnTo>
                  <a:lnTo>
                    <a:pt x="6423456" y="767511"/>
                  </a:lnTo>
                  <a:lnTo>
                    <a:pt x="127939" y="767511"/>
                  </a:lnTo>
                  <a:lnTo>
                    <a:pt x="78138" y="757460"/>
                  </a:lnTo>
                  <a:lnTo>
                    <a:pt x="37471" y="730048"/>
                  </a:lnTo>
                  <a:lnTo>
                    <a:pt x="10053" y="689389"/>
                  </a:lnTo>
                  <a:lnTo>
                    <a:pt x="0" y="639597"/>
                  </a:lnTo>
                  <a:lnTo>
                    <a:pt x="0" y="127888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426858" y="5217667"/>
            <a:ext cx="5768975" cy="485902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marR="5080" algn="just">
              <a:lnSpc>
                <a:spcPts val="1660"/>
              </a:lnSpc>
              <a:spcBef>
                <a:spcPts val="365"/>
              </a:spcBef>
            </a:pPr>
            <a:r>
              <a:rPr sz="1700" spc="-15" dirty="0">
                <a:solidFill>
                  <a:srgbClr val="FFFFFF"/>
                </a:solidFill>
                <a:cs typeface="Microsoft Sans Serif"/>
              </a:rPr>
              <a:t>Оформить</a:t>
            </a:r>
            <a:r>
              <a:rPr sz="1700" spc="4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15" dirty="0">
                <a:solidFill>
                  <a:srgbClr val="FFFFFF"/>
                </a:solidFill>
                <a:cs typeface="Microsoft Sans Serif"/>
              </a:rPr>
              <a:t>на</a:t>
            </a:r>
            <a:r>
              <a:rPr sz="1700" spc="3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25" dirty="0">
                <a:solidFill>
                  <a:srgbClr val="FFFFFF"/>
                </a:solidFill>
                <a:cs typeface="Microsoft Sans Serif"/>
              </a:rPr>
              <a:t>доске</a:t>
            </a:r>
            <a:r>
              <a:rPr sz="1700" spc="3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20" dirty="0">
                <a:solidFill>
                  <a:srgbClr val="FFFFFF"/>
                </a:solidFill>
                <a:cs typeface="Microsoft Sans Serif"/>
              </a:rPr>
              <a:t>образец</a:t>
            </a:r>
            <a:r>
              <a:rPr sz="1700" spc="3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10" dirty="0">
                <a:solidFill>
                  <a:srgbClr val="FFFFFF"/>
                </a:solidFill>
                <a:cs typeface="Microsoft Sans Serif"/>
              </a:rPr>
              <a:t>регистрационных</a:t>
            </a:r>
            <a:r>
              <a:rPr sz="1700" spc="5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15" dirty="0">
                <a:solidFill>
                  <a:srgbClr val="FFFFFF"/>
                </a:solidFill>
                <a:cs typeface="Microsoft Sans Serif"/>
              </a:rPr>
              <a:t>полей</a:t>
            </a:r>
            <a:r>
              <a:rPr sz="1700" spc="2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30" dirty="0">
                <a:solidFill>
                  <a:srgbClr val="FFFFFF"/>
                </a:solidFill>
                <a:cs typeface="Microsoft Sans Serif"/>
              </a:rPr>
              <a:t>бланка </a:t>
            </a:r>
            <a:r>
              <a:rPr sz="1700" spc="-409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10" dirty="0">
                <a:solidFill>
                  <a:srgbClr val="FFFFFF"/>
                </a:solidFill>
                <a:cs typeface="Microsoft Sans Serif"/>
              </a:rPr>
              <a:t>регистрации</a:t>
            </a:r>
            <a:r>
              <a:rPr sz="1700" spc="2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20" dirty="0">
                <a:solidFill>
                  <a:srgbClr val="FFFFFF"/>
                </a:solidFill>
                <a:cs typeface="Microsoft Sans Serif"/>
              </a:rPr>
              <a:t>участника</a:t>
            </a:r>
            <a:r>
              <a:rPr sz="1700" spc="6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35" dirty="0">
                <a:solidFill>
                  <a:srgbClr val="FFFFFF"/>
                </a:solidFill>
                <a:cs typeface="Microsoft Sans Serif"/>
              </a:rPr>
              <a:t>экзамена</a:t>
            </a:r>
            <a:endParaRPr sz="1700" dirty="0">
              <a:cs typeface="Microsoft Sans Serif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78742" y="221982"/>
            <a:ext cx="8924582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85" dirty="0">
                <a:solidFill>
                  <a:schemeClr val="accent6">
                    <a:lumMod val="75000"/>
                  </a:schemeClr>
                </a:solidFill>
              </a:rPr>
              <a:t>ПОДГОТОВКА</a:t>
            </a:r>
            <a:r>
              <a:rPr sz="2400" spc="-2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  <a:r>
              <a:rPr sz="2400" spc="1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50" dirty="0" smtClean="0">
                <a:solidFill>
                  <a:schemeClr val="accent6">
                    <a:lumMod val="75000"/>
                  </a:schemeClr>
                </a:solidFill>
              </a:rPr>
              <a:t>ДЕЙСТВИЯ</a:t>
            </a:r>
            <a:r>
              <a:rPr lang="ru-RU" sz="2400" spc="-5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55" dirty="0" smtClean="0">
                <a:solidFill>
                  <a:schemeClr val="accent6">
                    <a:lumMod val="75000"/>
                  </a:schemeClr>
                </a:solidFill>
              </a:rPr>
              <a:t>ОРГАНИЗАТОРОВ</a:t>
            </a:r>
            <a:r>
              <a:rPr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6">
                    <a:lumMod val="75000"/>
                  </a:schemeClr>
                </a:solidFill>
              </a:rPr>
              <a:t>ППЭ</a:t>
            </a:r>
            <a:r>
              <a:rPr sz="2400" spc="1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120" dirty="0">
                <a:solidFill>
                  <a:schemeClr val="accent6">
                    <a:lumMod val="75000"/>
                  </a:schemeClr>
                </a:solidFill>
              </a:rPr>
              <a:t>ДО</a:t>
            </a:r>
            <a:r>
              <a:rPr sz="2400" spc="1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60" dirty="0">
                <a:solidFill>
                  <a:schemeClr val="accent6">
                    <a:lumMod val="75000"/>
                  </a:schemeClr>
                </a:solidFill>
              </a:rPr>
              <a:t>НАЧАЛА</a:t>
            </a:r>
            <a:r>
              <a:rPr sz="2400" spc="4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100" dirty="0">
                <a:solidFill>
                  <a:schemeClr val="accent6">
                    <a:lumMod val="75000"/>
                  </a:schemeClr>
                </a:solidFill>
              </a:rPr>
              <a:t>ВХОДА </a:t>
            </a:r>
            <a:r>
              <a:rPr sz="2400" spc="-62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45" dirty="0">
                <a:solidFill>
                  <a:schemeClr val="accent6">
                    <a:lumMod val="75000"/>
                  </a:schemeClr>
                </a:solidFill>
              </a:rPr>
              <a:t>УЧАСТНИКОВ</a:t>
            </a:r>
            <a:r>
              <a:rPr sz="2400" spc="1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40" dirty="0">
                <a:solidFill>
                  <a:schemeClr val="accent6">
                    <a:lumMod val="75000"/>
                  </a:schemeClr>
                </a:solidFill>
              </a:rPr>
              <a:t>ЭКЗАМЕНА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35271" y="1318746"/>
            <a:ext cx="73064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5080" indent="-1905" algn="ctr">
              <a:lnSpc>
                <a:spcPct val="100000"/>
              </a:lnSpc>
              <a:spcBef>
                <a:spcPts val="100"/>
              </a:spcBef>
            </a:pPr>
            <a:r>
              <a:rPr lang="ru-RU" spc="-5" dirty="0" smtClean="0">
                <a:cs typeface="Microsoft Sans Serif"/>
              </a:rPr>
              <a:t>Не</a:t>
            </a:r>
            <a:r>
              <a:rPr lang="ru-RU" spc="5" dirty="0" smtClean="0">
                <a:cs typeface="Microsoft Sans Serif"/>
              </a:rPr>
              <a:t> </a:t>
            </a:r>
            <a:r>
              <a:rPr lang="ru-RU" spc="-30" dirty="0" smtClean="0">
                <a:cs typeface="Microsoft Sans Serif"/>
              </a:rPr>
              <a:t>позднее</a:t>
            </a:r>
            <a:r>
              <a:rPr lang="ru-RU" spc="30" dirty="0" smtClean="0">
                <a:cs typeface="Microsoft Sans Serif"/>
              </a:rPr>
              <a:t> </a:t>
            </a:r>
            <a:r>
              <a:rPr lang="ru-RU" b="1" spc="-5" dirty="0" smtClean="0">
                <a:solidFill>
                  <a:srgbClr val="FF0000"/>
                </a:solidFill>
                <a:cs typeface="Microsoft Sans Serif"/>
              </a:rPr>
              <a:t>08.45</a:t>
            </a:r>
            <a:r>
              <a:rPr lang="ru-RU" spc="35" dirty="0" smtClean="0">
                <a:cs typeface="Microsoft Sans Serif"/>
              </a:rPr>
              <a:t> </a:t>
            </a:r>
            <a:r>
              <a:rPr lang="ru-RU" spc="-15" dirty="0" smtClean="0">
                <a:cs typeface="Microsoft Sans Serif"/>
              </a:rPr>
              <a:t>по</a:t>
            </a:r>
            <a:r>
              <a:rPr lang="ru-RU" spc="30" dirty="0" smtClean="0">
                <a:cs typeface="Microsoft Sans Serif"/>
              </a:rPr>
              <a:t> </a:t>
            </a:r>
            <a:r>
              <a:rPr lang="ru-RU" spc="-15" dirty="0" smtClean="0">
                <a:cs typeface="Microsoft Sans Serif"/>
              </a:rPr>
              <a:t>местному</a:t>
            </a:r>
            <a:r>
              <a:rPr lang="ru-RU" spc="25" dirty="0" smtClean="0">
                <a:cs typeface="Microsoft Sans Serif"/>
              </a:rPr>
              <a:t> </a:t>
            </a:r>
            <a:r>
              <a:rPr lang="ru-RU" spc="-15" dirty="0" smtClean="0">
                <a:cs typeface="Microsoft Sans Serif"/>
              </a:rPr>
              <a:t>времени</a:t>
            </a:r>
            <a:r>
              <a:rPr lang="ru-RU" spc="40" dirty="0" smtClean="0">
                <a:cs typeface="Microsoft Sans Serif"/>
              </a:rPr>
              <a:t> </a:t>
            </a:r>
            <a:r>
              <a:rPr lang="ru-RU" spc="-25" dirty="0" smtClean="0">
                <a:cs typeface="Microsoft Sans Serif"/>
              </a:rPr>
              <a:t>организаторы</a:t>
            </a:r>
            <a:r>
              <a:rPr lang="ru-RU" spc="40" dirty="0" smtClean="0">
                <a:cs typeface="Microsoft Sans Serif"/>
              </a:rPr>
              <a:t> </a:t>
            </a:r>
            <a:r>
              <a:rPr lang="ru-RU" dirty="0" smtClean="0">
                <a:cs typeface="Microsoft Sans Serif"/>
              </a:rPr>
              <a:t>в</a:t>
            </a:r>
            <a:r>
              <a:rPr lang="ru-RU" spc="35" dirty="0" smtClean="0">
                <a:cs typeface="Microsoft Sans Serif"/>
              </a:rPr>
              <a:t> </a:t>
            </a:r>
            <a:r>
              <a:rPr lang="ru-RU" spc="-20" dirty="0" smtClean="0">
                <a:cs typeface="Microsoft Sans Serif"/>
              </a:rPr>
              <a:t>аудитории</a:t>
            </a:r>
            <a:r>
              <a:rPr lang="ru-RU" spc="30" dirty="0" smtClean="0">
                <a:cs typeface="Microsoft Sans Serif"/>
              </a:rPr>
              <a:t> </a:t>
            </a:r>
            <a:r>
              <a:rPr lang="ru-RU" spc="-20" dirty="0" smtClean="0">
                <a:cs typeface="Microsoft Sans Serif"/>
              </a:rPr>
              <a:t>должны </a:t>
            </a:r>
            <a:r>
              <a:rPr lang="ru-RU" spc="-15" dirty="0" smtClean="0">
                <a:cs typeface="Microsoft Sans Serif"/>
              </a:rPr>
              <a:t> </a:t>
            </a:r>
            <a:r>
              <a:rPr lang="ru-RU" spc="-10" dirty="0" smtClean="0">
                <a:cs typeface="Microsoft Sans Serif"/>
              </a:rPr>
              <a:t>пройти</a:t>
            </a:r>
            <a:r>
              <a:rPr lang="ru-RU" spc="-5" dirty="0" smtClean="0">
                <a:cs typeface="Microsoft Sans Serif"/>
              </a:rPr>
              <a:t> </a:t>
            </a:r>
            <a:r>
              <a:rPr lang="ru-RU" dirty="0" smtClean="0">
                <a:cs typeface="Microsoft Sans Serif"/>
              </a:rPr>
              <a:t>в</a:t>
            </a:r>
            <a:r>
              <a:rPr lang="ru-RU" spc="30" dirty="0" smtClean="0">
                <a:cs typeface="Microsoft Sans Serif"/>
              </a:rPr>
              <a:t> </a:t>
            </a:r>
            <a:r>
              <a:rPr lang="ru-RU" spc="-5" dirty="0" smtClean="0">
                <a:cs typeface="Microsoft Sans Serif"/>
              </a:rPr>
              <a:t>свою</a:t>
            </a:r>
            <a:r>
              <a:rPr lang="ru-RU" spc="20" dirty="0" smtClean="0">
                <a:cs typeface="Microsoft Sans Serif"/>
              </a:rPr>
              <a:t> </a:t>
            </a:r>
            <a:r>
              <a:rPr lang="ru-RU" spc="-15" dirty="0" smtClean="0">
                <a:cs typeface="Microsoft Sans Serif"/>
              </a:rPr>
              <a:t>аудиторию,</a:t>
            </a:r>
            <a:r>
              <a:rPr lang="ru-RU" spc="25" dirty="0" smtClean="0">
                <a:cs typeface="Microsoft Sans Serif"/>
              </a:rPr>
              <a:t> </a:t>
            </a:r>
            <a:r>
              <a:rPr lang="ru-RU" spc="-10" dirty="0" smtClean="0">
                <a:cs typeface="Microsoft Sans Serif"/>
              </a:rPr>
              <a:t>проверить</a:t>
            </a:r>
            <a:r>
              <a:rPr lang="ru-RU" spc="30" dirty="0" smtClean="0">
                <a:cs typeface="Microsoft Sans Serif"/>
              </a:rPr>
              <a:t> </a:t>
            </a:r>
            <a:r>
              <a:rPr lang="ru-RU" spc="-5" dirty="0" smtClean="0">
                <a:cs typeface="Microsoft Sans Serif"/>
              </a:rPr>
              <a:t>ее</a:t>
            </a:r>
            <a:r>
              <a:rPr lang="ru-RU" spc="30" dirty="0" smtClean="0">
                <a:cs typeface="Microsoft Sans Serif"/>
              </a:rPr>
              <a:t> </a:t>
            </a:r>
            <a:r>
              <a:rPr lang="ru-RU" spc="-20" dirty="0" smtClean="0">
                <a:cs typeface="Microsoft Sans Serif"/>
              </a:rPr>
              <a:t>готовность</a:t>
            </a:r>
            <a:r>
              <a:rPr lang="ru-RU" spc="20" dirty="0" smtClean="0">
                <a:cs typeface="Microsoft Sans Serif"/>
              </a:rPr>
              <a:t> </a:t>
            </a:r>
            <a:r>
              <a:rPr lang="ru-RU" spc="-114" dirty="0" smtClean="0">
                <a:cs typeface="Microsoft Sans Serif"/>
              </a:rPr>
              <a:t>к</a:t>
            </a:r>
            <a:r>
              <a:rPr lang="ru-RU" spc="35" dirty="0" smtClean="0">
                <a:cs typeface="Microsoft Sans Serif"/>
              </a:rPr>
              <a:t> </a:t>
            </a:r>
            <a:r>
              <a:rPr lang="ru-RU" spc="-30" dirty="0" smtClean="0">
                <a:cs typeface="Microsoft Sans Serif"/>
              </a:rPr>
              <a:t>экзамену</a:t>
            </a:r>
            <a:r>
              <a:rPr lang="ru-RU" spc="10" dirty="0" smtClean="0">
                <a:cs typeface="Microsoft Sans Serif"/>
              </a:rPr>
              <a:t> </a:t>
            </a:r>
            <a:r>
              <a:rPr lang="ru-RU" dirty="0" smtClean="0">
                <a:cs typeface="Microsoft Sans Serif"/>
              </a:rPr>
              <a:t>и </a:t>
            </a:r>
            <a:r>
              <a:rPr lang="ru-RU" spc="-10" dirty="0" smtClean="0">
                <a:cs typeface="Microsoft Sans Serif"/>
              </a:rPr>
              <a:t>приступить</a:t>
            </a:r>
            <a:r>
              <a:rPr lang="ru-RU" spc="15" dirty="0" smtClean="0">
                <a:cs typeface="Microsoft Sans Serif"/>
              </a:rPr>
              <a:t> </a:t>
            </a:r>
            <a:r>
              <a:rPr lang="ru-RU" spc="-114" dirty="0" smtClean="0">
                <a:cs typeface="Microsoft Sans Serif"/>
              </a:rPr>
              <a:t>к</a:t>
            </a:r>
            <a:r>
              <a:rPr lang="ru-RU" spc="30" dirty="0" smtClean="0">
                <a:cs typeface="Microsoft Sans Serif"/>
              </a:rPr>
              <a:t> </a:t>
            </a:r>
            <a:r>
              <a:rPr lang="ru-RU" spc="-20" dirty="0" smtClean="0">
                <a:cs typeface="Microsoft Sans Serif"/>
              </a:rPr>
              <a:t>своим</a:t>
            </a:r>
            <a:r>
              <a:rPr lang="ru-RU" spc="15" dirty="0" smtClean="0">
                <a:cs typeface="Microsoft Sans Serif"/>
              </a:rPr>
              <a:t> </a:t>
            </a:r>
            <a:r>
              <a:rPr lang="ru-RU" spc="-20" dirty="0" smtClean="0">
                <a:cs typeface="Microsoft Sans Serif"/>
              </a:rPr>
              <a:t>обязанностям</a:t>
            </a:r>
            <a:endParaRPr lang="ru-RU" dirty="0" smtClean="0"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8236" y="5146903"/>
            <a:ext cx="1568958" cy="109921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09778" y="3939377"/>
            <a:ext cx="2303145" cy="1845945"/>
            <a:chOff x="709777" y="3939349"/>
            <a:chExt cx="2303145" cy="184594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9777" y="4132389"/>
              <a:ext cx="1085850" cy="8143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0275" y="3939349"/>
              <a:ext cx="1312418" cy="184543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23494" y="1923668"/>
            <a:ext cx="3334106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sng" spc="-5" dirty="0">
                <a:uFill>
                  <a:solidFill>
                    <a:srgbClr val="000000"/>
                  </a:solidFill>
                </a:uFill>
                <a:cs typeface="Microsoft Sans Serif"/>
              </a:rPr>
              <a:t>В</a:t>
            </a:r>
            <a:r>
              <a:rPr u="sng" dirty="0">
                <a:uFill>
                  <a:solidFill>
                    <a:srgbClr val="000000"/>
                  </a:solidFill>
                </a:uFill>
                <a:cs typeface="Microsoft Sans Serif"/>
              </a:rPr>
              <a:t> </a:t>
            </a:r>
            <a:r>
              <a:rPr u="sng" spc="-20" dirty="0">
                <a:uFill>
                  <a:solidFill>
                    <a:srgbClr val="000000"/>
                  </a:solidFill>
                </a:uFill>
                <a:cs typeface="Microsoft Sans Serif"/>
              </a:rPr>
              <a:t>аудитории</a:t>
            </a:r>
            <a:r>
              <a:rPr u="sng" spc="50" dirty="0">
                <a:uFill>
                  <a:solidFill>
                    <a:srgbClr val="000000"/>
                  </a:solidFill>
                </a:uFill>
                <a:cs typeface="Microsoft Sans Serif"/>
              </a:rPr>
              <a:t> </a:t>
            </a:r>
            <a:r>
              <a:rPr u="sng" spc="-25" dirty="0">
                <a:uFill>
                  <a:solidFill>
                    <a:srgbClr val="000000"/>
                  </a:solidFill>
                </a:uFill>
                <a:cs typeface="Microsoft Sans Serif"/>
              </a:rPr>
              <a:t>размещены:</a:t>
            </a:r>
            <a:endParaRPr u="sng" dirty="0"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3494" y="2411361"/>
            <a:ext cx="4008120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845185" indent="-287020" algn="just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spc="-20" dirty="0">
                <a:cs typeface="Microsoft Sans Serif"/>
              </a:rPr>
              <a:t>предупреждения</a:t>
            </a:r>
            <a:r>
              <a:rPr sz="1600" spc="4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о</a:t>
            </a:r>
            <a:r>
              <a:rPr sz="1600" spc="1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ведении </a:t>
            </a:r>
            <a:r>
              <a:rPr sz="1600" spc="-1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видеонаблюдения</a:t>
            </a:r>
            <a:r>
              <a:rPr sz="1600" spc="4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и</a:t>
            </a:r>
            <a:r>
              <a:rPr sz="1600" spc="30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запрете </a:t>
            </a:r>
            <a:r>
              <a:rPr sz="1600" spc="-2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использования</a:t>
            </a:r>
            <a:r>
              <a:rPr sz="1600" spc="-5" dirty="0">
                <a:cs typeface="Microsoft Sans Serif"/>
              </a:rPr>
              <a:t> </a:t>
            </a:r>
            <a:r>
              <a:rPr sz="1600" spc="-10" dirty="0" err="1">
                <a:cs typeface="Microsoft Sans Serif"/>
              </a:rPr>
              <a:t>средств</a:t>
            </a:r>
            <a:r>
              <a:rPr sz="1600" spc="-15" dirty="0">
                <a:cs typeface="Microsoft Sans Serif"/>
              </a:rPr>
              <a:t> </a:t>
            </a:r>
            <a:r>
              <a:rPr sz="1600" spc="-15" dirty="0" err="1" smtClean="0">
                <a:cs typeface="Microsoft Sans Serif"/>
              </a:rPr>
              <a:t>связи</a:t>
            </a:r>
            <a:endParaRPr sz="1600" dirty="0">
              <a:cs typeface="Microsoft Sans Serif"/>
            </a:endParaRPr>
          </a:p>
          <a:p>
            <a:pPr marL="299085" marR="5080" indent="-287020" algn="just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spc="-15" dirty="0">
                <a:cs typeface="Microsoft Sans Serif"/>
              </a:rPr>
              <a:t>функционирующие</a:t>
            </a:r>
            <a:r>
              <a:rPr sz="1600" spc="5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часы,</a:t>
            </a:r>
            <a:r>
              <a:rPr sz="1600" spc="2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находящиеся </a:t>
            </a:r>
            <a:r>
              <a:rPr sz="1600" spc="-409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spc="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поле</a:t>
            </a:r>
            <a:r>
              <a:rPr sz="1600" spc="2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зрения</a:t>
            </a:r>
            <a:r>
              <a:rPr sz="1600" spc="4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участников</a:t>
            </a:r>
            <a:r>
              <a:rPr sz="1600" spc="65" dirty="0">
                <a:cs typeface="Microsoft Sans Serif"/>
              </a:rPr>
              <a:t> </a:t>
            </a:r>
            <a:r>
              <a:rPr sz="1600" spc="-35" dirty="0">
                <a:cs typeface="Microsoft Sans Serif"/>
              </a:rPr>
              <a:t>экзамена</a:t>
            </a:r>
            <a:endParaRPr sz="1600" dirty="0">
              <a:cs typeface="Microsoft Sans Serif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42799" y="1295717"/>
            <a:ext cx="8665210" cy="613410"/>
            <a:chOff x="242798" y="1295717"/>
            <a:chExt cx="8665210" cy="613410"/>
          </a:xfrm>
        </p:grpSpPr>
        <p:sp>
          <p:nvSpPr>
            <p:cNvPr id="9" name="object 9"/>
            <p:cNvSpPr/>
            <p:nvPr/>
          </p:nvSpPr>
          <p:spPr>
            <a:xfrm>
              <a:off x="257086" y="1310005"/>
              <a:ext cx="8636635" cy="584835"/>
            </a:xfrm>
            <a:custGeom>
              <a:avLst/>
              <a:gdLst/>
              <a:ahLst/>
              <a:cxnLst/>
              <a:rect l="l" t="t" r="r" b="b"/>
              <a:pathLst>
                <a:path w="8636635" h="584835">
                  <a:moveTo>
                    <a:pt x="8539187" y="0"/>
                  </a:moveTo>
                  <a:lnTo>
                    <a:pt x="97472" y="0"/>
                  </a:lnTo>
                  <a:lnTo>
                    <a:pt x="59530" y="7647"/>
                  </a:lnTo>
                  <a:lnTo>
                    <a:pt x="28548" y="28511"/>
                  </a:lnTo>
                  <a:lnTo>
                    <a:pt x="7659" y="59471"/>
                  </a:lnTo>
                  <a:lnTo>
                    <a:pt x="0" y="97409"/>
                  </a:lnTo>
                  <a:lnTo>
                    <a:pt x="0" y="487299"/>
                  </a:lnTo>
                  <a:lnTo>
                    <a:pt x="7659" y="525236"/>
                  </a:lnTo>
                  <a:lnTo>
                    <a:pt x="28548" y="556196"/>
                  </a:lnTo>
                  <a:lnTo>
                    <a:pt x="59530" y="577060"/>
                  </a:lnTo>
                  <a:lnTo>
                    <a:pt x="97472" y="584708"/>
                  </a:lnTo>
                  <a:lnTo>
                    <a:pt x="8539187" y="584708"/>
                  </a:lnTo>
                  <a:lnTo>
                    <a:pt x="8577125" y="577060"/>
                  </a:lnTo>
                  <a:lnTo>
                    <a:pt x="8608085" y="556196"/>
                  </a:lnTo>
                  <a:lnTo>
                    <a:pt x="8628949" y="525236"/>
                  </a:lnTo>
                  <a:lnTo>
                    <a:pt x="8636596" y="487299"/>
                  </a:lnTo>
                  <a:lnTo>
                    <a:pt x="8636596" y="97409"/>
                  </a:lnTo>
                  <a:lnTo>
                    <a:pt x="8628949" y="59471"/>
                  </a:lnTo>
                  <a:lnTo>
                    <a:pt x="8608085" y="28511"/>
                  </a:lnTo>
                  <a:lnTo>
                    <a:pt x="8577125" y="7647"/>
                  </a:lnTo>
                  <a:lnTo>
                    <a:pt x="8539187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7086" y="1310005"/>
              <a:ext cx="8636635" cy="584835"/>
            </a:xfrm>
            <a:custGeom>
              <a:avLst/>
              <a:gdLst/>
              <a:ahLst/>
              <a:cxnLst/>
              <a:rect l="l" t="t" r="r" b="b"/>
              <a:pathLst>
                <a:path w="8636635" h="584835">
                  <a:moveTo>
                    <a:pt x="0" y="97409"/>
                  </a:moveTo>
                  <a:lnTo>
                    <a:pt x="7659" y="59471"/>
                  </a:lnTo>
                  <a:lnTo>
                    <a:pt x="28548" y="28511"/>
                  </a:lnTo>
                  <a:lnTo>
                    <a:pt x="59530" y="7647"/>
                  </a:lnTo>
                  <a:lnTo>
                    <a:pt x="97472" y="0"/>
                  </a:lnTo>
                  <a:lnTo>
                    <a:pt x="8539187" y="0"/>
                  </a:lnTo>
                  <a:lnTo>
                    <a:pt x="8577125" y="7647"/>
                  </a:lnTo>
                  <a:lnTo>
                    <a:pt x="8608085" y="28511"/>
                  </a:lnTo>
                  <a:lnTo>
                    <a:pt x="8628949" y="59471"/>
                  </a:lnTo>
                  <a:lnTo>
                    <a:pt x="8636596" y="97409"/>
                  </a:lnTo>
                  <a:lnTo>
                    <a:pt x="8636596" y="487299"/>
                  </a:lnTo>
                  <a:lnTo>
                    <a:pt x="8628949" y="525236"/>
                  </a:lnTo>
                  <a:lnTo>
                    <a:pt x="8608085" y="556196"/>
                  </a:lnTo>
                  <a:lnTo>
                    <a:pt x="8577125" y="577060"/>
                  </a:lnTo>
                  <a:lnTo>
                    <a:pt x="8539187" y="584708"/>
                  </a:lnTo>
                  <a:lnTo>
                    <a:pt x="97472" y="584708"/>
                  </a:lnTo>
                  <a:lnTo>
                    <a:pt x="59530" y="577060"/>
                  </a:lnTo>
                  <a:lnTo>
                    <a:pt x="28548" y="556196"/>
                  </a:lnTo>
                  <a:lnTo>
                    <a:pt x="7659" y="525236"/>
                  </a:lnTo>
                  <a:lnTo>
                    <a:pt x="0" y="487299"/>
                  </a:lnTo>
                  <a:lnTo>
                    <a:pt x="0" y="97409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822702" y="2004666"/>
            <a:ext cx="3881684" cy="1294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sng" spc="-5" dirty="0">
                <a:uFill>
                  <a:solidFill>
                    <a:srgbClr val="000000"/>
                  </a:solidFill>
                </a:uFill>
                <a:cs typeface="Microsoft Sans Serif"/>
              </a:rPr>
              <a:t>В </a:t>
            </a:r>
            <a:r>
              <a:rPr u="sng" spc="-20" dirty="0">
                <a:uFill>
                  <a:solidFill>
                    <a:srgbClr val="000000"/>
                  </a:solidFill>
                </a:uFill>
                <a:cs typeface="Microsoft Sans Serif"/>
              </a:rPr>
              <a:t>аудитории</a:t>
            </a:r>
            <a:r>
              <a:rPr u="sng" spc="55" dirty="0">
                <a:uFill>
                  <a:solidFill>
                    <a:srgbClr val="000000"/>
                  </a:solidFill>
                </a:uFill>
                <a:cs typeface="Microsoft Sans Serif"/>
              </a:rPr>
              <a:t> </a:t>
            </a:r>
            <a:r>
              <a:rPr u="sng" spc="-10" dirty="0">
                <a:uFill>
                  <a:solidFill>
                    <a:srgbClr val="000000"/>
                  </a:solidFill>
                </a:uFill>
                <a:cs typeface="Microsoft Sans Serif"/>
              </a:rPr>
              <a:t>убраны</a:t>
            </a:r>
            <a:r>
              <a:rPr u="sng" spc="60" dirty="0">
                <a:uFill>
                  <a:solidFill>
                    <a:srgbClr val="000000"/>
                  </a:solidFill>
                </a:uFill>
                <a:cs typeface="Microsoft Sans Serif"/>
              </a:rPr>
              <a:t> </a:t>
            </a:r>
            <a:r>
              <a:rPr u="sng" spc="-20" dirty="0">
                <a:uFill>
                  <a:solidFill>
                    <a:srgbClr val="000000"/>
                  </a:solidFill>
                </a:uFill>
                <a:cs typeface="Microsoft Sans Serif"/>
              </a:rPr>
              <a:t>(закрыть):</a:t>
            </a:r>
            <a:endParaRPr u="sng" dirty="0"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50" dirty="0">
              <a:latin typeface="Microsoft Sans Serif"/>
              <a:cs typeface="Microsoft Sans Serif"/>
            </a:endParaRPr>
          </a:p>
          <a:p>
            <a:pPr marL="299085" marR="5080" indent="-287020" algn="just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spc="-10" dirty="0">
                <a:cs typeface="Microsoft Sans Serif"/>
              </a:rPr>
              <a:t>стенды,</a:t>
            </a:r>
            <a:r>
              <a:rPr sz="160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плакаты</a:t>
            </a:r>
            <a:r>
              <a:rPr sz="1600" spc="3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и</a:t>
            </a:r>
            <a:r>
              <a:rPr sz="1600" spc="1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иные</a:t>
            </a:r>
            <a:r>
              <a:rPr sz="1600" spc="2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материалы </a:t>
            </a:r>
            <a:r>
              <a:rPr sz="1600" spc="-409" dirty="0">
                <a:cs typeface="Microsoft Sans Serif"/>
              </a:rPr>
              <a:t> </a:t>
            </a:r>
            <a:r>
              <a:rPr sz="1600" spc="5" dirty="0">
                <a:cs typeface="Microsoft Sans Serif"/>
              </a:rPr>
              <a:t>со</a:t>
            </a:r>
            <a:r>
              <a:rPr sz="1600" spc="1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справочно-познавательной</a:t>
            </a:r>
            <a:endParaRPr sz="1600" dirty="0">
              <a:cs typeface="Microsoft Sans Serif"/>
            </a:endParaRPr>
          </a:p>
          <a:p>
            <a:pPr marL="299085" algn="just">
              <a:lnSpc>
                <a:spcPct val="100000"/>
              </a:lnSpc>
            </a:pPr>
            <a:r>
              <a:rPr sz="1600" spc="-15" dirty="0">
                <a:cs typeface="Microsoft Sans Serif"/>
              </a:rPr>
              <a:t>информацией</a:t>
            </a:r>
            <a:endParaRPr sz="1600" dirty="0">
              <a:cs typeface="Microsoft Sans Serif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629164" y="3466366"/>
            <a:ext cx="4485005" cy="2567305"/>
            <a:chOff x="4629150" y="3466338"/>
            <a:chExt cx="4485005" cy="256730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74336" y="3902964"/>
              <a:ext cx="2211323" cy="174802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00879" y="3929253"/>
              <a:ext cx="2103881" cy="164134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79691" y="3635743"/>
              <a:ext cx="1562734" cy="222846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648200" y="3485388"/>
              <a:ext cx="4446905" cy="2529205"/>
            </a:xfrm>
            <a:custGeom>
              <a:avLst/>
              <a:gdLst/>
              <a:ahLst/>
              <a:cxnLst/>
              <a:rect l="l" t="t" r="r" b="b"/>
              <a:pathLst>
                <a:path w="4446905" h="2529204">
                  <a:moveTo>
                    <a:pt x="0" y="0"/>
                  </a:moveTo>
                  <a:lnTo>
                    <a:pt x="4446905" y="2529103"/>
                  </a:lnTo>
                </a:path>
                <a:path w="4446905" h="2529204">
                  <a:moveTo>
                    <a:pt x="4446905" y="0"/>
                  </a:moveTo>
                  <a:lnTo>
                    <a:pt x="0" y="2529103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28601" y="252399"/>
            <a:ext cx="80010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85" dirty="0">
                <a:solidFill>
                  <a:schemeClr val="accent6">
                    <a:lumMod val="75000"/>
                  </a:schemeClr>
                </a:solidFill>
              </a:rPr>
              <a:t>ПОДГОТОВКА</a:t>
            </a:r>
            <a:r>
              <a:rPr sz="2400" spc="-4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ЭКЗАМЕНА</a:t>
            </a:r>
            <a:r>
              <a:rPr sz="2400" spc="-35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ru-RU" sz="2400" spc="-35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45" dirty="0" smtClean="0">
                <a:solidFill>
                  <a:schemeClr val="accent6">
                    <a:lumMod val="75000"/>
                  </a:schemeClr>
                </a:solidFill>
              </a:rPr>
              <a:t>ДЕЙСТВИЯ</a:t>
            </a:r>
            <a:r>
              <a:rPr sz="2400" spc="1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55" dirty="0">
                <a:solidFill>
                  <a:schemeClr val="accent6">
                    <a:lumMod val="75000"/>
                  </a:schemeClr>
                </a:solidFill>
              </a:rPr>
              <a:t>ОРГАНИЗАТОРОВ</a:t>
            </a:r>
            <a:r>
              <a:rPr sz="2400" spc="-1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6">
                    <a:lumMod val="75000"/>
                  </a:schemeClr>
                </a:solidFill>
              </a:rPr>
              <a:t>ППЭ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250179" y="757173"/>
            <a:ext cx="8100205" cy="9746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20" dirty="0">
                <a:cs typeface="Microsoft Sans Serif"/>
              </a:rPr>
              <a:t>ДО</a:t>
            </a:r>
            <a:r>
              <a:rPr sz="2000" spc="-5" dirty="0">
                <a:cs typeface="Microsoft Sans Serif"/>
              </a:rPr>
              <a:t> </a:t>
            </a:r>
            <a:r>
              <a:rPr sz="2000" spc="-60" dirty="0">
                <a:cs typeface="Microsoft Sans Serif"/>
              </a:rPr>
              <a:t>НАЧАЛА</a:t>
            </a:r>
            <a:r>
              <a:rPr sz="2000" spc="35" dirty="0">
                <a:cs typeface="Microsoft Sans Serif"/>
              </a:rPr>
              <a:t> </a:t>
            </a:r>
            <a:r>
              <a:rPr sz="2000" spc="-100" dirty="0">
                <a:cs typeface="Microsoft Sans Serif"/>
              </a:rPr>
              <a:t>ВХОДА</a:t>
            </a:r>
            <a:r>
              <a:rPr sz="2000" spc="10" dirty="0">
                <a:cs typeface="Microsoft Sans Serif"/>
              </a:rPr>
              <a:t> </a:t>
            </a:r>
            <a:r>
              <a:rPr sz="2000" spc="-45" dirty="0">
                <a:cs typeface="Microsoft Sans Serif"/>
              </a:rPr>
              <a:t>УЧАСТНИКОВ</a:t>
            </a:r>
            <a:r>
              <a:rPr sz="2000" spc="20" dirty="0">
                <a:cs typeface="Microsoft Sans Serif"/>
              </a:rPr>
              <a:t> </a:t>
            </a:r>
            <a:r>
              <a:rPr sz="2000" spc="-40" dirty="0">
                <a:cs typeface="Microsoft Sans Serif"/>
              </a:rPr>
              <a:t>ЭКЗАМЕНА</a:t>
            </a:r>
            <a:endParaRPr sz="2000" dirty="0">
              <a:cs typeface="Microsoft Sans Serif"/>
            </a:endParaRPr>
          </a:p>
          <a:p>
            <a:pPr>
              <a:lnSpc>
                <a:spcPct val="100000"/>
              </a:lnSpc>
            </a:pPr>
            <a:endParaRPr sz="2250" dirty="0">
              <a:latin typeface="Microsoft Sans Serif"/>
              <a:cs typeface="Microsoft Sans Serif"/>
            </a:endParaRPr>
          </a:p>
          <a:p>
            <a:pPr marL="1121410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cs typeface="Arial"/>
              </a:rPr>
              <a:t>Организатор</a:t>
            </a:r>
            <a:r>
              <a:rPr sz="2000" b="1" spc="30" dirty="0">
                <a:solidFill>
                  <a:srgbClr val="FFFFFF"/>
                </a:solidFill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cs typeface="Arial"/>
              </a:rPr>
              <a:t>в </a:t>
            </a:r>
            <a:r>
              <a:rPr sz="2000" b="1" spc="-15" dirty="0">
                <a:solidFill>
                  <a:srgbClr val="FFFFFF"/>
                </a:solidFill>
                <a:cs typeface="Arial"/>
              </a:rPr>
              <a:t>аудитории</a:t>
            </a:r>
            <a:r>
              <a:rPr sz="2000" b="1" spc="50" dirty="0">
                <a:solidFill>
                  <a:srgbClr val="FFFFFF"/>
                </a:solidFill>
                <a:cs typeface="Arial"/>
              </a:rPr>
              <a:t> </a:t>
            </a:r>
            <a:r>
              <a:rPr sz="2000" b="1" spc="-15" dirty="0">
                <a:solidFill>
                  <a:srgbClr val="FFFFFF"/>
                </a:solidFill>
                <a:cs typeface="Arial"/>
              </a:rPr>
              <a:t>должен</a:t>
            </a:r>
            <a:r>
              <a:rPr sz="2000" b="1" spc="5" dirty="0">
                <a:solidFill>
                  <a:srgbClr val="FFFFFF"/>
                </a:solidFill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cs typeface="Arial"/>
              </a:rPr>
              <a:t>проконтролировать,</a:t>
            </a:r>
            <a:r>
              <a:rPr sz="2000" b="1" spc="40" dirty="0">
                <a:solidFill>
                  <a:srgbClr val="FFFFFF"/>
                </a:solidFill>
                <a:cs typeface="Arial"/>
              </a:rPr>
              <a:t> </a:t>
            </a:r>
            <a:r>
              <a:rPr sz="2000" b="1" spc="-15" dirty="0">
                <a:solidFill>
                  <a:srgbClr val="FFFFFF"/>
                </a:solidFill>
                <a:cs typeface="Arial"/>
              </a:rPr>
              <a:t>что:</a:t>
            </a:r>
            <a:endParaRPr sz="2000" dirty="0"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685" y="1129311"/>
            <a:ext cx="3683635" cy="2646045"/>
            <a:chOff x="42671" y="1129283"/>
            <a:chExt cx="3683635" cy="26460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671" y="1129283"/>
              <a:ext cx="3683508" cy="264566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8125" y="1323974"/>
              <a:ext cx="3095625" cy="205740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4736593" y="4070602"/>
            <a:ext cx="4227830" cy="2778760"/>
            <a:chOff x="4736591" y="4070602"/>
            <a:chExt cx="4227830" cy="27787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36591" y="4070602"/>
              <a:ext cx="4227575" cy="277825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2171" y="4266653"/>
              <a:ext cx="3639185" cy="218897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0498" y="110164"/>
            <a:ext cx="65671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ОРГАНИЗАЦИЯ</a:t>
            </a:r>
            <a:r>
              <a:rPr sz="2400" spc="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100" dirty="0">
                <a:solidFill>
                  <a:schemeClr val="accent6">
                    <a:lumMod val="75000"/>
                  </a:schemeClr>
                </a:solidFill>
              </a:rPr>
              <a:t>ВХОДА</a:t>
            </a:r>
            <a:r>
              <a:rPr sz="2400" spc="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45" dirty="0">
                <a:solidFill>
                  <a:schemeClr val="accent6">
                    <a:lumMod val="75000"/>
                  </a:schemeClr>
                </a:solidFill>
              </a:rPr>
              <a:t>УЧАСТНИКОВ</a:t>
            </a:r>
            <a:r>
              <a:rPr sz="2400" spc="2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dirty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sz="2400" spc="1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6">
                    <a:lumMod val="75000"/>
                  </a:schemeClr>
                </a:solidFill>
              </a:rPr>
              <a:t>ППЭ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3521837" y="935227"/>
            <a:ext cx="5503545" cy="3040380"/>
            <a:chOff x="3521836" y="935227"/>
            <a:chExt cx="5503545" cy="3040380"/>
          </a:xfrm>
        </p:grpSpPr>
        <p:sp>
          <p:nvSpPr>
            <p:cNvPr id="10" name="object 10"/>
            <p:cNvSpPr/>
            <p:nvPr/>
          </p:nvSpPr>
          <p:spPr>
            <a:xfrm>
              <a:off x="3534536" y="947927"/>
              <a:ext cx="5478145" cy="3014980"/>
            </a:xfrm>
            <a:custGeom>
              <a:avLst/>
              <a:gdLst/>
              <a:ahLst/>
              <a:cxnLst/>
              <a:rect l="l" t="t" r="r" b="b"/>
              <a:pathLst>
                <a:path w="5478145" h="3014979">
                  <a:moveTo>
                    <a:pt x="4975097" y="0"/>
                  </a:moveTo>
                  <a:lnTo>
                    <a:pt x="502412" y="0"/>
                  </a:lnTo>
                  <a:lnTo>
                    <a:pt x="454023" y="2299"/>
                  </a:lnTo>
                  <a:lnTo>
                    <a:pt x="406936" y="9058"/>
                  </a:lnTo>
                  <a:lnTo>
                    <a:pt x="361362" y="20065"/>
                  </a:lnTo>
                  <a:lnTo>
                    <a:pt x="317510" y="35111"/>
                  </a:lnTo>
                  <a:lnTo>
                    <a:pt x="275593" y="53984"/>
                  </a:lnTo>
                  <a:lnTo>
                    <a:pt x="235819" y="76475"/>
                  </a:lnTo>
                  <a:lnTo>
                    <a:pt x="198399" y="102372"/>
                  </a:lnTo>
                  <a:lnTo>
                    <a:pt x="163545" y="131465"/>
                  </a:lnTo>
                  <a:lnTo>
                    <a:pt x="131465" y="163545"/>
                  </a:lnTo>
                  <a:lnTo>
                    <a:pt x="102372" y="198399"/>
                  </a:lnTo>
                  <a:lnTo>
                    <a:pt x="76475" y="235819"/>
                  </a:lnTo>
                  <a:lnTo>
                    <a:pt x="53984" y="275593"/>
                  </a:lnTo>
                  <a:lnTo>
                    <a:pt x="35111" y="317510"/>
                  </a:lnTo>
                  <a:lnTo>
                    <a:pt x="20065" y="361362"/>
                  </a:lnTo>
                  <a:lnTo>
                    <a:pt x="9058" y="406936"/>
                  </a:lnTo>
                  <a:lnTo>
                    <a:pt x="2299" y="454023"/>
                  </a:lnTo>
                  <a:lnTo>
                    <a:pt x="0" y="502412"/>
                  </a:lnTo>
                  <a:lnTo>
                    <a:pt x="0" y="2512314"/>
                  </a:lnTo>
                  <a:lnTo>
                    <a:pt x="2299" y="2560702"/>
                  </a:lnTo>
                  <a:lnTo>
                    <a:pt x="9058" y="2607789"/>
                  </a:lnTo>
                  <a:lnTo>
                    <a:pt x="20065" y="2653363"/>
                  </a:lnTo>
                  <a:lnTo>
                    <a:pt x="35111" y="2697215"/>
                  </a:lnTo>
                  <a:lnTo>
                    <a:pt x="53984" y="2739132"/>
                  </a:lnTo>
                  <a:lnTo>
                    <a:pt x="76475" y="2778906"/>
                  </a:lnTo>
                  <a:lnTo>
                    <a:pt x="102372" y="2816326"/>
                  </a:lnTo>
                  <a:lnTo>
                    <a:pt x="131465" y="2851180"/>
                  </a:lnTo>
                  <a:lnTo>
                    <a:pt x="163545" y="2883260"/>
                  </a:lnTo>
                  <a:lnTo>
                    <a:pt x="198399" y="2912353"/>
                  </a:lnTo>
                  <a:lnTo>
                    <a:pt x="235819" y="2938250"/>
                  </a:lnTo>
                  <a:lnTo>
                    <a:pt x="275593" y="2960741"/>
                  </a:lnTo>
                  <a:lnTo>
                    <a:pt x="317510" y="2979614"/>
                  </a:lnTo>
                  <a:lnTo>
                    <a:pt x="361362" y="2994660"/>
                  </a:lnTo>
                  <a:lnTo>
                    <a:pt x="406936" y="3005667"/>
                  </a:lnTo>
                  <a:lnTo>
                    <a:pt x="454023" y="3012426"/>
                  </a:lnTo>
                  <a:lnTo>
                    <a:pt x="502412" y="3014726"/>
                  </a:lnTo>
                  <a:lnTo>
                    <a:pt x="4975097" y="3014726"/>
                  </a:lnTo>
                  <a:lnTo>
                    <a:pt x="5023488" y="3012426"/>
                  </a:lnTo>
                  <a:lnTo>
                    <a:pt x="5070578" y="3005667"/>
                  </a:lnTo>
                  <a:lnTo>
                    <a:pt x="5116158" y="2994660"/>
                  </a:lnTo>
                  <a:lnTo>
                    <a:pt x="5160016" y="2979614"/>
                  </a:lnTo>
                  <a:lnTo>
                    <a:pt x="5201943" y="2960741"/>
                  </a:lnTo>
                  <a:lnTo>
                    <a:pt x="5241727" y="2938250"/>
                  </a:lnTo>
                  <a:lnTo>
                    <a:pt x="5279157" y="2912353"/>
                  </a:lnTo>
                  <a:lnTo>
                    <a:pt x="5314022" y="2883260"/>
                  </a:lnTo>
                  <a:lnTo>
                    <a:pt x="5346113" y="2851180"/>
                  </a:lnTo>
                  <a:lnTo>
                    <a:pt x="5375217" y="2816326"/>
                  </a:lnTo>
                  <a:lnTo>
                    <a:pt x="5401125" y="2778906"/>
                  </a:lnTo>
                  <a:lnTo>
                    <a:pt x="5423625" y="2739132"/>
                  </a:lnTo>
                  <a:lnTo>
                    <a:pt x="5442507" y="2697215"/>
                  </a:lnTo>
                  <a:lnTo>
                    <a:pt x="5457560" y="2653363"/>
                  </a:lnTo>
                  <a:lnTo>
                    <a:pt x="5468573" y="2607789"/>
                  </a:lnTo>
                  <a:lnTo>
                    <a:pt x="5475336" y="2560702"/>
                  </a:lnTo>
                  <a:lnTo>
                    <a:pt x="5477637" y="2512314"/>
                  </a:lnTo>
                  <a:lnTo>
                    <a:pt x="5477637" y="502412"/>
                  </a:lnTo>
                  <a:lnTo>
                    <a:pt x="5475336" y="454023"/>
                  </a:lnTo>
                  <a:lnTo>
                    <a:pt x="5468573" y="406936"/>
                  </a:lnTo>
                  <a:lnTo>
                    <a:pt x="5457560" y="361362"/>
                  </a:lnTo>
                  <a:lnTo>
                    <a:pt x="5442507" y="317510"/>
                  </a:lnTo>
                  <a:lnTo>
                    <a:pt x="5423625" y="275593"/>
                  </a:lnTo>
                  <a:lnTo>
                    <a:pt x="5401125" y="235819"/>
                  </a:lnTo>
                  <a:lnTo>
                    <a:pt x="5375217" y="198399"/>
                  </a:lnTo>
                  <a:lnTo>
                    <a:pt x="5346113" y="163545"/>
                  </a:lnTo>
                  <a:lnTo>
                    <a:pt x="5314022" y="131465"/>
                  </a:lnTo>
                  <a:lnTo>
                    <a:pt x="5279157" y="102372"/>
                  </a:lnTo>
                  <a:lnTo>
                    <a:pt x="5241727" y="76475"/>
                  </a:lnTo>
                  <a:lnTo>
                    <a:pt x="5201943" y="53984"/>
                  </a:lnTo>
                  <a:lnTo>
                    <a:pt x="5160016" y="35111"/>
                  </a:lnTo>
                  <a:lnTo>
                    <a:pt x="5116158" y="20065"/>
                  </a:lnTo>
                  <a:lnTo>
                    <a:pt x="5070578" y="9058"/>
                  </a:lnTo>
                  <a:lnTo>
                    <a:pt x="5023488" y="2299"/>
                  </a:lnTo>
                  <a:lnTo>
                    <a:pt x="49750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534536" y="947927"/>
              <a:ext cx="5478145" cy="3014980"/>
            </a:xfrm>
            <a:custGeom>
              <a:avLst/>
              <a:gdLst/>
              <a:ahLst/>
              <a:cxnLst/>
              <a:rect l="l" t="t" r="r" b="b"/>
              <a:pathLst>
                <a:path w="5478145" h="3014979">
                  <a:moveTo>
                    <a:pt x="0" y="502412"/>
                  </a:moveTo>
                  <a:lnTo>
                    <a:pt x="2299" y="454023"/>
                  </a:lnTo>
                  <a:lnTo>
                    <a:pt x="9058" y="406936"/>
                  </a:lnTo>
                  <a:lnTo>
                    <a:pt x="20065" y="361362"/>
                  </a:lnTo>
                  <a:lnTo>
                    <a:pt x="35111" y="317510"/>
                  </a:lnTo>
                  <a:lnTo>
                    <a:pt x="53984" y="275593"/>
                  </a:lnTo>
                  <a:lnTo>
                    <a:pt x="76475" y="235819"/>
                  </a:lnTo>
                  <a:lnTo>
                    <a:pt x="102372" y="198399"/>
                  </a:lnTo>
                  <a:lnTo>
                    <a:pt x="131465" y="163545"/>
                  </a:lnTo>
                  <a:lnTo>
                    <a:pt x="163545" y="131465"/>
                  </a:lnTo>
                  <a:lnTo>
                    <a:pt x="198399" y="102372"/>
                  </a:lnTo>
                  <a:lnTo>
                    <a:pt x="235819" y="76475"/>
                  </a:lnTo>
                  <a:lnTo>
                    <a:pt x="275593" y="53984"/>
                  </a:lnTo>
                  <a:lnTo>
                    <a:pt x="317510" y="35111"/>
                  </a:lnTo>
                  <a:lnTo>
                    <a:pt x="361362" y="20065"/>
                  </a:lnTo>
                  <a:lnTo>
                    <a:pt x="406936" y="9058"/>
                  </a:lnTo>
                  <a:lnTo>
                    <a:pt x="454023" y="2299"/>
                  </a:lnTo>
                  <a:lnTo>
                    <a:pt x="502412" y="0"/>
                  </a:lnTo>
                  <a:lnTo>
                    <a:pt x="4975097" y="0"/>
                  </a:lnTo>
                  <a:lnTo>
                    <a:pt x="5023488" y="2299"/>
                  </a:lnTo>
                  <a:lnTo>
                    <a:pt x="5070578" y="9058"/>
                  </a:lnTo>
                  <a:lnTo>
                    <a:pt x="5116158" y="20065"/>
                  </a:lnTo>
                  <a:lnTo>
                    <a:pt x="5160016" y="35111"/>
                  </a:lnTo>
                  <a:lnTo>
                    <a:pt x="5201943" y="53984"/>
                  </a:lnTo>
                  <a:lnTo>
                    <a:pt x="5241727" y="76475"/>
                  </a:lnTo>
                  <a:lnTo>
                    <a:pt x="5279157" y="102372"/>
                  </a:lnTo>
                  <a:lnTo>
                    <a:pt x="5314022" y="131465"/>
                  </a:lnTo>
                  <a:lnTo>
                    <a:pt x="5346113" y="163545"/>
                  </a:lnTo>
                  <a:lnTo>
                    <a:pt x="5375217" y="198399"/>
                  </a:lnTo>
                  <a:lnTo>
                    <a:pt x="5401125" y="235819"/>
                  </a:lnTo>
                  <a:lnTo>
                    <a:pt x="5423625" y="275593"/>
                  </a:lnTo>
                  <a:lnTo>
                    <a:pt x="5442507" y="317510"/>
                  </a:lnTo>
                  <a:lnTo>
                    <a:pt x="5457560" y="361362"/>
                  </a:lnTo>
                  <a:lnTo>
                    <a:pt x="5468573" y="406936"/>
                  </a:lnTo>
                  <a:lnTo>
                    <a:pt x="5475336" y="454023"/>
                  </a:lnTo>
                  <a:lnTo>
                    <a:pt x="5477637" y="502412"/>
                  </a:lnTo>
                  <a:lnTo>
                    <a:pt x="5477637" y="2512314"/>
                  </a:lnTo>
                  <a:lnTo>
                    <a:pt x="5475336" y="2560702"/>
                  </a:lnTo>
                  <a:lnTo>
                    <a:pt x="5468573" y="2607789"/>
                  </a:lnTo>
                  <a:lnTo>
                    <a:pt x="5457560" y="2653363"/>
                  </a:lnTo>
                  <a:lnTo>
                    <a:pt x="5442507" y="2697215"/>
                  </a:lnTo>
                  <a:lnTo>
                    <a:pt x="5423625" y="2739132"/>
                  </a:lnTo>
                  <a:lnTo>
                    <a:pt x="5401125" y="2778906"/>
                  </a:lnTo>
                  <a:lnTo>
                    <a:pt x="5375217" y="2816326"/>
                  </a:lnTo>
                  <a:lnTo>
                    <a:pt x="5346113" y="2851180"/>
                  </a:lnTo>
                  <a:lnTo>
                    <a:pt x="5314022" y="2883260"/>
                  </a:lnTo>
                  <a:lnTo>
                    <a:pt x="5279157" y="2912353"/>
                  </a:lnTo>
                  <a:lnTo>
                    <a:pt x="5241727" y="2938250"/>
                  </a:lnTo>
                  <a:lnTo>
                    <a:pt x="5201943" y="2960741"/>
                  </a:lnTo>
                  <a:lnTo>
                    <a:pt x="5160016" y="2979614"/>
                  </a:lnTo>
                  <a:lnTo>
                    <a:pt x="5116158" y="2994660"/>
                  </a:lnTo>
                  <a:lnTo>
                    <a:pt x="5070578" y="3005667"/>
                  </a:lnTo>
                  <a:lnTo>
                    <a:pt x="5023488" y="3012426"/>
                  </a:lnTo>
                  <a:lnTo>
                    <a:pt x="4975097" y="3014726"/>
                  </a:lnTo>
                  <a:lnTo>
                    <a:pt x="502412" y="3014726"/>
                  </a:lnTo>
                  <a:lnTo>
                    <a:pt x="454023" y="3012426"/>
                  </a:lnTo>
                  <a:lnTo>
                    <a:pt x="406936" y="3005667"/>
                  </a:lnTo>
                  <a:lnTo>
                    <a:pt x="361362" y="2994660"/>
                  </a:lnTo>
                  <a:lnTo>
                    <a:pt x="317510" y="2979614"/>
                  </a:lnTo>
                  <a:lnTo>
                    <a:pt x="275593" y="2960741"/>
                  </a:lnTo>
                  <a:lnTo>
                    <a:pt x="235819" y="2938250"/>
                  </a:lnTo>
                  <a:lnTo>
                    <a:pt x="198399" y="2912353"/>
                  </a:lnTo>
                  <a:lnTo>
                    <a:pt x="163545" y="2883260"/>
                  </a:lnTo>
                  <a:lnTo>
                    <a:pt x="131465" y="2851180"/>
                  </a:lnTo>
                  <a:lnTo>
                    <a:pt x="102372" y="2816326"/>
                  </a:lnTo>
                  <a:lnTo>
                    <a:pt x="76475" y="2778906"/>
                  </a:lnTo>
                  <a:lnTo>
                    <a:pt x="53984" y="2739132"/>
                  </a:lnTo>
                  <a:lnTo>
                    <a:pt x="35111" y="2697215"/>
                  </a:lnTo>
                  <a:lnTo>
                    <a:pt x="20065" y="2653363"/>
                  </a:lnTo>
                  <a:lnTo>
                    <a:pt x="9058" y="2607789"/>
                  </a:lnTo>
                  <a:lnTo>
                    <a:pt x="2299" y="2560702"/>
                  </a:lnTo>
                  <a:lnTo>
                    <a:pt x="0" y="2512314"/>
                  </a:lnTo>
                  <a:lnTo>
                    <a:pt x="0" y="502412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729492" y="1103713"/>
            <a:ext cx="5015230" cy="27962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513" marR="302895" indent="236538" algn="just">
              <a:lnSpc>
                <a:spcPct val="100000"/>
              </a:lnSpc>
              <a:spcBef>
                <a:spcPts val="105"/>
              </a:spcBef>
            </a:pPr>
            <a:r>
              <a:rPr dirty="0">
                <a:cs typeface="Microsoft Sans Serif"/>
              </a:rPr>
              <a:t>С </a:t>
            </a:r>
            <a:r>
              <a:rPr spc="-10" dirty="0">
                <a:cs typeface="Microsoft Sans Serif"/>
              </a:rPr>
              <a:t>помощью </a:t>
            </a:r>
            <a:r>
              <a:rPr spc="-5" dirty="0">
                <a:cs typeface="Microsoft Sans Serif"/>
              </a:rPr>
              <a:t>стационарных </a:t>
            </a:r>
            <a:r>
              <a:rPr dirty="0">
                <a:cs typeface="Microsoft Sans Serif"/>
              </a:rPr>
              <a:t>и (или) </a:t>
            </a:r>
            <a:r>
              <a:rPr spc="-5" dirty="0">
                <a:cs typeface="Microsoft Sans Serif"/>
              </a:rPr>
              <a:t>переносных </a:t>
            </a:r>
            <a:r>
              <a:rPr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металлоискателей </a:t>
            </a:r>
            <a:r>
              <a:rPr spc="-15" dirty="0" err="1">
                <a:cs typeface="Microsoft Sans Serif"/>
              </a:rPr>
              <a:t>организаторы</a:t>
            </a:r>
            <a:r>
              <a:rPr spc="-15" dirty="0">
                <a:cs typeface="Microsoft Sans Serif"/>
              </a:rPr>
              <a:t> </a:t>
            </a:r>
            <a:r>
              <a:rPr spc="-10" dirty="0" err="1" smtClean="0">
                <a:cs typeface="Microsoft Sans Serif"/>
              </a:rPr>
              <a:t>самостоятельно</a:t>
            </a:r>
            <a:r>
              <a:rPr spc="-10" dirty="0" smtClean="0">
                <a:cs typeface="Microsoft Sans Serif"/>
              </a:rPr>
              <a:t> </a:t>
            </a:r>
            <a:r>
              <a:rPr spc="-10" dirty="0" err="1" smtClean="0">
                <a:cs typeface="Microsoft Sans Serif"/>
              </a:rPr>
              <a:t>проверяют</a:t>
            </a:r>
            <a:r>
              <a:rPr spc="-10" dirty="0" smtClean="0">
                <a:cs typeface="Microsoft Sans Serif"/>
              </a:rPr>
              <a:t> </a:t>
            </a:r>
            <a:r>
              <a:rPr spc="-355" dirty="0" smtClean="0">
                <a:cs typeface="Microsoft Sans Serif"/>
              </a:rPr>
              <a:t> </a:t>
            </a:r>
            <a:r>
              <a:rPr dirty="0">
                <a:cs typeface="Microsoft Sans Serif"/>
              </a:rPr>
              <a:t>у</a:t>
            </a:r>
            <a:r>
              <a:rPr spc="5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участников</a:t>
            </a:r>
            <a:r>
              <a:rPr spc="-5" dirty="0">
                <a:cs typeface="Microsoft Sans Serif"/>
              </a:rPr>
              <a:t> </a:t>
            </a:r>
            <a:r>
              <a:rPr spc="-20" dirty="0">
                <a:cs typeface="Microsoft Sans Serif"/>
              </a:rPr>
              <a:t>экзаменов</a:t>
            </a:r>
            <a:r>
              <a:rPr spc="-5" dirty="0">
                <a:cs typeface="Microsoft Sans Serif"/>
              </a:rPr>
              <a:t> </a:t>
            </a:r>
            <a:r>
              <a:rPr b="1" spc="-5" dirty="0">
                <a:solidFill>
                  <a:srgbClr val="002060"/>
                </a:solidFill>
                <a:cs typeface="Microsoft Sans Serif"/>
              </a:rPr>
              <a:t>наличие </a:t>
            </a:r>
            <a:r>
              <a:rPr b="1" spc="-10" dirty="0">
                <a:solidFill>
                  <a:srgbClr val="002060"/>
                </a:solidFill>
                <a:cs typeface="Microsoft Sans Serif"/>
              </a:rPr>
              <a:t>запрещенных</a:t>
            </a:r>
            <a:r>
              <a:rPr b="1" spc="-20" dirty="0">
                <a:solidFill>
                  <a:srgbClr val="002060"/>
                </a:solidFill>
                <a:cs typeface="Microsoft Sans Serif"/>
              </a:rPr>
              <a:t> </a:t>
            </a:r>
            <a:r>
              <a:rPr b="1" spc="-10" dirty="0" err="1">
                <a:solidFill>
                  <a:srgbClr val="002060"/>
                </a:solidFill>
                <a:cs typeface="Microsoft Sans Serif"/>
              </a:rPr>
              <a:t>средств</a:t>
            </a:r>
            <a:r>
              <a:rPr spc="-10" dirty="0" smtClean="0">
                <a:cs typeface="Microsoft Sans Serif"/>
              </a:rPr>
              <a:t>.</a:t>
            </a:r>
            <a:endParaRPr lang="ru-RU" spc="-10" dirty="0" smtClean="0">
              <a:cs typeface="Microsoft Sans Serif"/>
            </a:endParaRPr>
          </a:p>
          <a:p>
            <a:pPr marL="36513" marR="302895" indent="236538" algn="just">
              <a:lnSpc>
                <a:spcPct val="100000"/>
              </a:lnSpc>
              <a:spcBef>
                <a:spcPts val="105"/>
              </a:spcBef>
            </a:pPr>
            <a:endParaRPr dirty="0">
              <a:cs typeface="Microsoft Sans Serif"/>
            </a:endParaRPr>
          </a:p>
          <a:p>
            <a:pPr marL="36513" indent="236538" algn="just">
              <a:lnSpc>
                <a:spcPct val="100000"/>
              </a:lnSpc>
            </a:pPr>
            <a:r>
              <a:rPr spc="-5" dirty="0">
                <a:cs typeface="Microsoft Sans Serif"/>
              </a:rPr>
              <a:t>При</a:t>
            </a:r>
            <a:r>
              <a:rPr spc="5" dirty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появлении</a:t>
            </a:r>
            <a:r>
              <a:rPr spc="35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сигнала</a:t>
            </a:r>
            <a:r>
              <a:rPr spc="-15" dirty="0">
                <a:cs typeface="Microsoft Sans Serif"/>
              </a:rPr>
              <a:t> </a:t>
            </a:r>
            <a:r>
              <a:rPr spc="-15" dirty="0" err="1">
                <a:cs typeface="Microsoft Sans Serif"/>
              </a:rPr>
              <a:t>металлоискателя</a:t>
            </a:r>
            <a:r>
              <a:rPr spc="-30" dirty="0">
                <a:cs typeface="Microsoft Sans Serif"/>
              </a:rPr>
              <a:t> </a:t>
            </a:r>
            <a:r>
              <a:rPr spc="-20" dirty="0" err="1" smtClean="0">
                <a:cs typeface="Microsoft Sans Serif"/>
              </a:rPr>
              <a:t>организатор</a:t>
            </a:r>
            <a:r>
              <a:rPr spc="-30" dirty="0" smtClean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предлагают</a:t>
            </a:r>
            <a:r>
              <a:rPr spc="-10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участнику</a:t>
            </a:r>
            <a:r>
              <a:rPr spc="30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экзамена </a:t>
            </a:r>
            <a:r>
              <a:rPr spc="-20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показать</a:t>
            </a:r>
            <a:r>
              <a:rPr spc="-35" dirty="0">
                <a:cs typeface="Microsoft Sans Serif"/>
              </a:rPr>
              <a:t> </a:t>
            </a:r>
            <a:r>
              <a:rPr spc="-40" dirty="0">
                <a:cs typeface="Microsoft Sans Serif"/>
              </a:rPr>
              <a:t>предмет,</a:t>
            </a:r>
            <a:r>
              <a:rPr dirty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вызывающий</a:t>
            </a:r>
            <a:r>
              <a:rPr spc="20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сигнал,</a:t>
            </a:r>
            <a:r>
              <a:rPr spc="-15" dirty="0">
                <a:cs typeface="Microsoft Sans Serif"/>
              </a:rPr>
              <a:t> </a:t>
            </a:r>
            <a:r>
              <a:rPr dirty="0">
                <a:cs typeface="Microsoft Sans Serif"/>
              </a:rPr>
              <a:t>и</a:t>
            </a:r>
            <a:r>
              <a:rPr spc="15" dirty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сдать </a:t>
            </a:r>
            <a:r>
              <a:rPr spc="-20" dirty="0">
                <a:cs typeface="Microsoft Sans Serif"/>
              </a:rPr>
              <a:t>его</a:t>
            </a:r>
            <a:r>
              <a:rPr spc="-5" dirty="0">
                <a:cs typeface="Microsoft Sans Serif"/>
              </a:rPr>
              <a:t> </a:t>
            </a:r>
            <a:r>
              <a:rPr dirty="0">
                <a:cs typeface="Microsoft Sans Serif"/>
              </a:rPr>
              <a:t>в</a:t>
            </a:r>
            <a:r>
              <a:rPr spc="15" dirty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место </a:t>
            </a:r>
            <a:r>
              <a:rPr spc="-355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хранения</a:t>
            </a:r>
            <a:r>
              <a:rPr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личных</a:t>
            </a:r>
            <a:r>
              <a:rPr dirty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вещей,</a:t>
            </a:r>
            <a:r>
              <a:rPr dirty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сопроводив</a:t>
            </a:r>
            <a:r>
              <a:rPr dirty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предложение </a:t>
            </a:r>
            <a:r>
              <a:rPr spc="-5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дополнительными</a:t>
            </a:r>
            <a:r>
              <a:rPr spc="-30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разъяснениями</a:t>
            </a:r>
            <a:endParaRPr dirty="0">
              <a:cs typeface="Microsoft Sans Serif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84088" y="4248939"/>
            <a:ext cx="3831590" cy="2224405"/>
            <a:chOff x="384086" y="4248911"/>
            <a:chExt cx="3831590" cy="2224405"/>
          </a:xfrm>
        </p:grpSpPr>
        <p:sp>
          <p:nvSpPr>
            <p:cNvPr id="14" name="object 14"/>
            <p:cNvSpPr/>
            <p:nvPr/>
          </p:nvSpPr>
          <p:spPr>
            <a:xfrm>
              <a:off x="396786" y="4261611"/>
              <a:ext cx="3806190" cy="2199005"/>
            </a:xfrm>
            <a:custGeom>
              <a:avLst/>
              <a:gdLst/>
              <a:ahLst/>
              <a:cxnLst/>
              <a:rect l="l" t="t" r="r" b="b"/>
              <a:pathLst>
                <a:path w="3806190" h="2199004">
                  <a:moveTo>
                    <a:pt x="3439248" y="0"/>
                  </a:moveTo>
                  <a:lnTo>
                    <a:pt x="366509" y="0"/>
                  </a:lnTo>
                  <a:lnTo>
                    <a:pt x="320533" y="2855"/>
                  </a:lnTo>
                  <a:lnTo>
                    <a:pt x="276262" y="11193"/>
                  </a:lnTo>
                  <a:lnTo>
                    <a:pt x="234039" y="24669"/>
                  </a:lnTo>
                  <a:lnTo>
                    <a:pt x="194207" y="42941"/>
                  </a:lnTo>
                  <a:lnTo>
                    <a:pt x="157111" y="65664"/>
                  </a:lnTo>
                  <a:lnTo>
                    <a:pt x="123092" y="92497"/>
                  </a:lnTo>
                  <a:lnTo>
                    <a:pt x="92495" y="123094"/>
                  </a:lnTo>
                  <a:lnTo>
                    <a:pt x="65664" y="157114"/>
                  </a:lnTo>
                  <a:lnTo>
                    <a:pt x="42940" y="194212"/>
                  </a:lnTo>
                  <a:lnTo>
                    <a:pt x="24669" y="234045"/>
                  </a:lnTo>
                  <a:lnTo>
                    <a:pt x="11193" y="276270"/>
                  </a:lnTo>
                  <a:lnTo>
                    <a:pt x="2855" y="320543"/>
                  </a:lnTo>
                  <a:lnTo>
                    <a:pt x="0" y="366521"/>
                  </a:lnTo>
                  <a:lnTo>
                    <a:pt x="0" y="1832495"/>
                  </a:lnTo>
                  <a:lnTo>
                    <a:pt x="2855" y="1878468"/>
                  </a:lnTo>
                  <a:lnTo>
                    <a:pt x="11193" y="1922738"/>
                  </a:lnTo>
                  <a:lnTo>
                    <a:pt x="24669" y="1964960"/>
                  </a:lnTo>
                  <a:lnTo>
                    <a:pt x="42940" y="2004791"/>
                  </a:lnTo>
                  <a:lnTo>
                    <a:pt x="65664" y="2041888"/>
                  </a:lnTo>
                  <a:lnTo>
                    <a:pt x="92495" y="2075907"/>
                  </a:lnTo>
                  <a:lnTo>
                    <a:pt x="123092" y="2106504"/>
                  </a:lnTo>
                  <a:lnTo>
                    <a:pt x="157111" y="2133337"/>
                  </a:lnTo>
                  <a:lnTo>
                    <a:pt x="194207" y="2156061"/>
                  </a:lnTo>
                  <a:lnTo>
                    <a:pt x="234039" y="2174334"/>
                  </a:lnTo>
                  <a:lnTo>
                    <a:pt x="276262" y="2187811"/>
                  </a:lnTo>
                  <a:lnTo>
                    <a:pt x="320533" y="2196149"/>
                  </a:lnTo>
                  <a:lnTo>
                    <a:pt x="366509" y="2199005"/>
                  </a:lnTo>
                  <a:lnTo>
                    <a:pt x="3439248" y="2199005"/>
                  </a:lnTo>
                  <a:lnTo>
                    <a:pt x="3485227" y="2196149"/>
                  </a:lnTo>
                  <a:lnTo>
                    <a:pt x="3529500" y="2187811"/>
                  </a:lnTo>
                  <a:lnTo>
                    <a:pt x="3571725" y="2174334"/>
                  </a:lnTo>
                  <a:lnTo>
                    <a:pt x="3611558" y="2156061"/>
                  </a:lnTo>
                  <a:lnTo>
                    <a:pt x="3648656" y="2133337"/>
                  </a:lnTo>
                  <a:lnTo>
                    <a:pt x="3682676" y="2106504"/>
                  </a:lnTo>
                  <a:lnTo>
                    <a:pt x="3713273" y="2075907"/>
                  </a:lnTo>
                  <a:lnTo>
                    <a:pt x="3740106" y="2041888"/>
                  </a:lnTo>
                  <a:lnTo>
                    <a:pt x="3762829" y="2004791"/>
                  </a:lnTo>
                  <a:lnTo>
                    <a:pt x="3781101" y="1964960"/>
                  </a:lnTo>
                  <a:lnTo>
                    <a:pt x="3794577" y="1922738"/>
                  </a:lnTo>
                  <a:lnTo>
                    <a:pt x="3802915" y="1878468"/>
                  </a:lnTo>
                  <a:lnTo>
                    <a:pt x="3805770" y="1832495"/>
                  </a:lnTo>
                  <a:lnTo>
                    <a:pt x="3805770" y="366521"/>
                  </a:lnTo>
                  <a:lnTo>
                    <a:pt x="3802915" y="320543"/>
                  </a:lnTo>
                  <a:lnTo>
                    <a:pt x="3794577" y="276270"/>
                  </a:lnTo>
                  <a:lnTo>
                    <a:pt x="3781101" y="234045"/>
                  </a:lnTo>
                  <a:lnTo>
                    <a:pt x="3762829" y="194212"/>
                  </a:lnTo>
                  <a:lnTo>
                    <a:pt x="3740106" y="157114"/>
                  </a:lnTo>
                  <a:lnTo>
                    <a:pt x="3713273" y="123094"/>
                  </a:lnTo>
                  <a:lnTo>
                    <a:pt x="3682676" y="92497"/>
                  </a:lnTo>
                  <a:lnTo>
                    <a:pt x="3648656" y="65664"/>
                  </a:lnTo>
                  <a:lnTo>
                    <a:pt x="3611558" y="42941"/>
                  </a:lnTo>
                  <a:lnTo>
                    <a:pt x="3571725" y="24669"/>
                  </a:lnTo>
                  <a:lnTo>
                    <a:pt x="3529500" y="11193"/>
                  </a:lnTo>
                  <a:lnTo>
                    <a:pt x="3485227" y="2855"/>
                  </a:lnTo>
                  <a:lnTo>
                    <a:pt x="34392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96786" y="4261611"/>
              <a:ext cx="3806190" cy="2199005"/>
            </a:xfrm>
            <a:custGeom>
              <a:avLst/>
              <a:gdLst/>
              <a:ahLst/>
              <a:cxnLst/>
              <a:rect l="l" t="t" r="r" b="b"/>
              <a:pathLst>
                <a:path w="3806190" h="2199004">
                  <a:moveTo>
                    <a:pt x="0" y="366521"/>
                  </a:moveTo>
                  <a:lnTo>
                    <a:pt x="2855" y="320543"/>
                  </a:lnTo>
                  <a:lnTo>
                    <a:pt x="11193" y="276270"/>
                  </a:lnTo>
                  <a:lnTo>
                    <a:pt x="24669" y="234045"/>
                  </a:lnTo>
                  <a:lnTo>
                    <a:pt x="42940" y="194212"/>
                  </a:lnTo>
                  <a:lnTo>
                    <a:pt x="65664" y="157114"/>
                  </a:lnTo>
                  <a:lnTo>
                    <a:pt x="92495" y="123094"/>
                  </a:lnTo>
                  <a:lnTo>
                    <a:pt x="123092" y="92497"/>
                  </a:lnTo>
                  <a:lnTo>
                    <a:pt x="157111" y="65664"/>
                  </a:lnTo>
                  <a:lnTo>
                    <a:pt x="194207" y="42941"/>
                  </a:lnTo>
                  <a:lnTo>
                    <a:pt x="234039" y="24669"/>
                  </a:lnTo>
                  <a:lnTo>
                    <a:pt x="276262" y="11193"/>
                  </a:lnTo>
                  <a:lnTo>
                    <a:pt x="320533" y="2855"/>
                  </a:lnTo>
                  <a:lnTo>
                    <a:pt x="366509" y="0"/>
                  </a:lnTo>
                  <a:lnTo>
                    <a:pt x="3439248" y="0"/>
                  </a:lnTo>
                  <a:lnTo>
                    <a:pt x="3485227" y="2855"/>
                  </a:lnTo>
                  <a:lnTo>
                    <a:pt x="3529500" y="11193"/>
                  </a:lnTo>
                  <a:lnTo>
                    <a:pt x="3571725" y="24669"/>
                  </a:lnTo>
                  <a:lnTo>
                    <a:pt x="3611558" y="42941"/>
                  </a:lnTo>
                  <a:lnTo>
                    <a:pt x="3648656" y="65664"/>
                  </a:lnTo>
                  <a:lnTo>
                    <a:pt x="3682676" y="92497"/>
                  </a:lnTo>
                  <a:lnTo>
                    <a:pt x="3713273" y="123094"/>
                  </a:lnTo>
                  <a:lnTo>
                    <a:pt x="3740106" y="157114"/>
                  </a:lnTo>
                  <a:lnTo>
                    <a:pt x="3762829" y="194212"/>
                  </a:lnTo>
                  <a:lnTo>
                    <a:pt x="3781101" y="234045"/>
                  </a:lnTo>
                  <a:lnTo>
                    <a:pt x="3794577" y="276270"/>
                  </a:lnTo>
                  <a:lnTo>
                    <a:pt x="3802915" y="320543"/>
                  </a:lnTo>
                  <a:lnTo>
                    <a:pt x="3805770" y="366521"/>
                  </a:lnTo>
                  <a:lnTo>
                    <a:pt x="3805770" y="1832495"/>
                  </a:lnTo>
                  <a:lnTo>
                    <a:pt x="3802915" y="1878468"/>
                  </a:lnTo>
                  <a:lnTo>
                    <a:pt x="3794577" y="1922738"/>
                  </a:lnTo>
                  <a:lnTo>
                    <a:pt x="3781101" y="1964960"/>
                  </a:lnTo>
                  <a:lnTo>
                    <a:pt x="3762829" y="2004791"/>
                  </a:lnTo>
                  <a:lnTo>
                    <a:pt x="3740106" y="2041888"/>
                  </a:lnTo>
                  <a:lnTo>
                    <a:pt x="3713273" y="2075907"/>
                  </a:lnTo>
                  <a:lnTo>
                    <a:pt x="3682676" y="2106504"/>
                  </a:lnTo>
                  <a:lnTo>
                    <a:pt x="3648656" y="2133337"/>
                  </a:lnTo>
                  <a:lnTo>
                    <a:pt x="3611558" y="2156061"/>
                  </a:lnTo>
                  <a:lnTo>
                    <a:pt x="3571725" y="2174334"/>
                  </a:lnTo>
                  <a:lnTo>
                    <a:pt x="3529500" y="2187811"/>
                  </a:lnTo>
                  <a:lnTo>
                    <a:pt x="3485227" y="2196149"/>
                  </a:lnTo>
                  <a:lnTo>
                    <a:pt x="3439248" y="2199005"/>
                  </a:lnTo>
                  <a:lnTo>
                    <a:pt x="366509" y="2199005"/>
                  </a:lnTo>
                  <a:lnTo>
                    <a:pt x="320533" y="2196149"/>
                  </a:lnTo>
                  <a:lnTo>
                    <a:pt x="276262" y="2187811"/>
                  </a:lnTo>
                  <a:lnTo>
                    <a:pt x="234039" y="2174334"/>
                  </a:lnTo>
                  <a:lnTo>
                    <a:pt x="194207" y="2156061"/>
                  </a:lnTo>
                  <a:lnTo>
                    <a:pt x="157111" y="2133337"/>
                  </a:lnTo>
                  <a:lnTo>
                    <a:pt x="123092" y="2106504"/>
                  </a:lnTo>
                  <a:lnTo>
                    <a:pt x="92495" y="2075907"/>
                  </a:lnTo>
                  <a:lnTo>
                    <a:pt x="65664" y="2041888"/>
                  </a:lnTo>
                  <a:lnTo>
                    <a:pt x="42940" y="2004791"/>
                  </a:lnTo>
                  <a:lnTo>
                    <a:pt x="24669" y="1964960"/>
                  </a:lnTo>
                  <a:lnTo>
                    <a:pt x="11193" y="1922738"/>
                  </a:lnTo>
                  <a:lnTo>
                    <a:pt x="2855" y="1878468"/>
                  </a:lnTo>
                  <a:lnTo>
                    <a:pt x="0" y="1832495"/>
                  </a:lnTo>
                  <a:lnTo>
                    <a:pt x="0" y="366521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02669" y="4682714"/>
            <a:ext cx="3424209" cy="13971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3660" marR="61594" algn="just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cs typeface="Microsoft Sans Serif"/>
              </a:rPr>
              <a:t>По</a:t>
            </a:r>
            <a:r>
              <a:rPr spc="10" dirty="0">
                <a:cs typeface="Microsoft Sans Serif"/>
              </a:rPr>
              <a:t> </a:t>
            </a:r>
            <a:r>
              <a:rPr spc="-30" dirty="0">
                <a:cs typeface="Microsoft Sans Serif"/>
              </a:rPr>
              <a:t>медицинским</a:t>
            </a:r>
            <a:r>
              <a:rPr spc="65" dirty="0">
                <a:cs typeface="Microsoft Sans Serif"/>
              </a:rPr>
              <a:t> </a:t>
            </a:r>
            <a:r>
              <a:rPr spc="-30" dirty="0">
                <a:cs typeface="Microsoft Sans Serif"/>
              </a:rPr>
              <a:t>показаниям</a:t>
            </a:r>
            <a:r>
              <a:rPr spc="50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при </a:t>
            </a:r>
            <a:r>
              <a:rPr spc="-409" dirty="0">
                <a:cs typeface="Microsoft Sans Serif"/>
              </a:rPr>
              <a:t> </a:t>
            </a:r>
            <a:r>
              <a:rPr spc="-15" dirty="0" err="1">
                <a:cs typeface="Microsoft Sans Serif"/>
              </a:rPr>
              <a:t>предъявлении</a:t>
            </a:r>
            <a:r>
              <a:rPr spc="45" dirty="0">
                <a:cs typeface="Microsoft Sans Serif"/>
              </a:rPr>
              <a:t> </a:t>
            </a:r>
            <a:r>
              <a:rPr spc="-25" dirty="0" err="1" smtClean="0">
                <a:cs typeface="Microsoft Sans Serif"/>
              </a:rPr>
              <a:t>медицинской</a:t>
            </a:r>
            <a:r>
              <a:rPr lang="ru-RU" spc="-25" dirty="0" smtClean="0">
                <a:cs typeface="Microsoft Sans Serif"/>
              </a:rPr>
              <a:t> </a:t>
            </a:r>
            <a:r>
              <a:rPr spc="-20" dirty="0" err="1" smtClean="0">
                <a:cs typeface="Microsoft Sans Serif"/>
              </a:rPr>
              <a:t>справки</a:t>
            </a:r>
            <a:r>
              <a:rPr spc="15" dirty="0" smtClean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участник</a:t>
            </a:r>
            <a:r>
              <a:rPr spc="50" dirty="0">
                <a:cs typeface="Microsoft Sans Serif"/>
              </a:rPr>
              <a:t> </a:t>
            </a:r>
            <a:r>
              <a:rPr spc="-35" dirty="0">
                <a:cs typeface="Microsoft Sans Serif"/>
              </a:rPr>
              <a:t>экзамена</a:t>
            </a:r>
            <a:r>
              <a:rPr spc="45" dirty="0">
                <a:cs typeface="Microsoft Sans Serif"/>
              </a:rPr>
              <a:t> </a:t>
            </a:r>
            <a:r>
              <a:rPr spc="-40" dirty="0">
                <a:cs typeface="Microsoft Sans Serif"/>
              </a:rPr>
              <a:t>может </a:t>
            </a:r>
            <a:r>
              <a:rPr spc="-35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быть</a:t>
            </a:r>
            <a:r>
              <a:rPr spc="20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освобожден</a:t>
            </a:r>
            <a:r>
              <a:rPr spc="10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от</a:t>
            </a:r>
            <a:r>
              <a:rPr spc="20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проверки</a:t>
            </a:r>
            <a:r>
              <a:rPr spc="25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с </a:t>
            </a:r>
            <a:r>
              <a:rPr dirty="0">
                <a:cs typeface="Microsoft Sans Serif"/>
              </a:rPr>
              <a:t> </a:t>
            </a:r>
            <a:r>
              <a:rPr spc="-20" dirty="0" err="1">
                <a:cs typeface="Microsoft Sans Serif"/>
              </a:rPr>
              <a:t>использованием</a:t>
            </a:r>
            <a:r>
              <a:rPr spc="15" dirty="0">
                <a:cs typeface="Microsoft Sans Serif"/>
              </a:rPr>
              <a:t> </a:t>
            </a:r>
            <a:r>
              <a:rPr lang="ru-RU" spc="15" dirty="0" smtClean="0">
                <a:cs typeface="Microsoft Sans Serif"/>
              </a:rPr>
              <a:t>м</a:t>
            </a:r>
            <a:r>
              <a:rPr spc="-20" dirty="0" err="1" smtClean="0">
                <a:cs typeface="Microsoft Sans Serif"/>
              </a:rPr>
              <a:t>еталлоискателя</a:t>
            </a:r>
            <a:endParaRPr dirty="0"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62112" y="4874386"/>
            <a:ext cx="186055" cy="398780"/>
            <a:chOff x="2062098" y="4874386"/>
            <a:chExt cx="186055" cy="398780"/>
          </a:xfrm>
        </p:grpSpPr>
        <p:sp>
          <p:nvSpPr>
            <p:cNvPr id="3" name="object 3"/>
            <p:cNvSpPr/>
            <p:nvPr/>
          </p:nvSpPr>
          <p:spPr>
            <a:xfrm>
              <a:off x="2074798" y="4887086"/>
              <a:ext cx="160655" cy="373380"/>
            </a:xfrm>
            <a:custGeom>
              <a:avLst/>
              <a:gdLst/>
              <a:ahLst/>
              <a:cxnLst/>
              <a:rect l="l" t="t" r="r" b="b"/>
              <a:pathLst>
                <a:path w="160655" h="373379">
                  <a:moveTo>
                    <a:pt x="120395" y="0"/>
                  </a:moveTo>
                  <a:lnTo>
                    <a:pt x="40131" y="0"/>
                  </a:lnTo>
                  <a:lnTo>
                    <a:pt x="40131" y="292862"/>
                  </a:lnTo>
                  <a:lnTo>
                    <a:pt x="0" y="292862"/>
                  </a:lnTo>
                  <a:lnTo>
                    <a:pt x="80263" y="373125"/>
                  </a:lnTo>
                  <a:lnTo>
                    <a:pt x="160527" y="292862"/>
                  </a:lnTo>
                  <a:lnTo>
                    <a:pt x="120395" y="292862"/>
                  </a:lnTo>
                  <a:lnTo>
                    <a:pt x="120395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074798" y="4887086"/>
              <a:ext cx="160655" cy="373380"/>
            </a:xfrm>
            <a:custGeom>
              <a:avLst/>
              <a:gdLst/>
              <a:ahLst/>
              <a:cxnLst/>
              <a:rect l="l" t="t" r="r" b="b"/>
              <a:pathLst>
                <a:path w="160655" h="373379">
                  <a:moveTo>
                    <a:pt x="0" y="292862"/>
                  </a:moveTo>
                  <a:lnTo>
                    <a:pt x="40131" y="292862"/>
                  </a:lnTo>
                  <a:lnTo>
                    <a:pt x="40131" y="0"/>
                  </a:lnTo>
                  <a:lnTo>
                    <a:pt x="120395" y="0"/>
                  </a:lnTo>
                  <a:lnTo>
                    <a:pt x="120395" y="292862"/>
                  </a:lnTo>
                  <a:lnTo>
                    <a:pt x="160527" y="292862"/>
                  </a:lnTo>
                  <a:lnTo>
                    <a:pt x="80263" y="373125"/>
                  </a:lnTo>
                  <a:lnTo>
                    <a:pt x="0" y="292862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4481322" y="4874386"/>
            <a:ext cx="187960" cy="398780"/>
            <a:chOff x="4481321" y="4874386"/>
            <a:chExt cx="187960" cy="398780"/>
          </a:xfrm>
        </p:grpSpPr>
        <p:sp>
          <p:nvSpPr>
            <p:cNvPr id="6" name="object 6"/>
            <p:cNvSpPr/>
            <p:nvPr/>
          </p:nvSpPr>
          <p:spPr>
            <a:xfrm>
              <a:off x="4494021" y="4887086"/>
              <a:ext cx="162560" cy="373380"/>
            </a:xfrm>
            <a:custGeom>
              <a:avLst/>
              <a:gdLst/>
              <a:ahLst/>
              <a:cxnLst/>
              <a:rect l="l" t="t" r="r" b="b"/>
              <a:pathLst>
                <a:path w="162560" h="373379">
                  <a:moveTo>
                    <a:pt x="121792" y="0"/>
                  </a:moveTo>
                  <a:lnTo>
                    <a:pt x="40639" y="0"/>
                  </a:lnTo>
                  <a:lnTo>
                    <a:pt x="40639" y="291973"/>
                  </a:lnTo>
                  <a:lnTo>
                    <a:pt x="0" y="291973"/>
                  </a:lnTo>
                  <a:lnTo>
                    <a:pt x="81152" y="373125"/>
                  </a:lnTo>
                  <a:lnTo>
                    <a:pt x="162305" y="291973"/>
                  </a:lnTo>
                  <a:lnTo>
                    <a:pt x="121792" y="291973"/>
                  </a:lnTo>
                  <a:lnTo>
                    <a:pt x="121792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494021" y="4887086"/>
              <a:ext cx="162560" cy="373380"/>
            </a:xfrm>
            <a:custGeom>
              <a:avLst/>
              <a:gdLst/>
              <a:ahLst/>
              <a:cxnLst/>
              <a:rect l="l" t="t" r="r" b="b"/>
              <a:pathLst>
                <a:path w="162560" h="373379">
                  <a:moveTo>
                    <a:pt x="0" y="291973"/>
                  </a:moveTo>
                  <a:lnTo>
                    <a:pt x="40639" y="291973"/>
                  </a:lnTo>
                  <a:lnTo>
                    <a:pt x="40639" y="0"/>
                  </a:lnTo>
                  <a:lnTo>
                    <a:pt x="121792" y="0"/>
                  </a:lnTo>
                  <a:lnTo>
                    <a:pt x="121792" y="291973"/>
                  </a:lnTo>
                  <a:lnTo>
                    <a:pt x="162305" y="291973"/>
                  </a:lnTo>
                  <a:lnTo>
                    <a:pt x="81152" y="373125"/>
                  </a:lnTo>
                  <a:lnTo>
                    <a:pt x="0" y="291973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894321" y="4874386"/>
            <a:ext cx="187960" cy="398780"/>
            <a:chOff x="6894321" y="4874386"/>
            <a:chExt cx="187960" cy="398780"/>
          </a:xfrm>
        </p:grpSpPr>
        <p:sp>
          <p:nvSpPr>
            <p:cNvPr id="9" name="object 9"/>
            <p:cNvSpPr/>
            <p:nvPr/>
          </p:nvSpPr>
          <p:spPr>
            <a:xfrm>
              <a:off x="6907021" y="4887086"/>
              <a:ext cx="162560" cy="373380"/>
            </a:xfrm>
            <a:custGeom>
              <a:avLst/>
              <a:gdLst/>
              <a:ahLst/>
              <a:cxnLst/>
              <a:rect l="l" t="t" r="r" b="b"/>
              <a:pathLst>
                <a:path w="162559" h="373379">
                  <a:moveTo>
                    <a:pt x="121666" y="0"/>
                  </a:moveTo>
                  <a:lnTo>
                    <a:pt x="40639" y="0"/>
                  </a:lnTo>
                  <a:lnTo>
                    <a:pt x="40639" y="291973"/>
                  </a:lnTo>
                  <a:lnTo>
                    <a:pt x="0" y="291973"/>
                  </a:lnTo>
                  <a:lnTo>
                    <a:pt x="81152" y="373125"/>
                  </a:lnTo>
                  <a:lnTo>
                    <a:pt x="162305" y="291973"/>
                  </a:lnTo>
                  <a:lnTo>
                    <a:pt x="121666" y="291973"/>
                  </a:lnTo>
                  <a:lnTo>
                    <a:pt x="12166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907021" y="4887086"/>
              <a:ext cx="162560" cy="373380"/>
            </a:xfrm>
            <a:custGeom>
              <a:avLst/>
              <a:gdLst/>
              <a:ahLst/>
              <a:cxnLst/>
              <a:rect l="l" t="t" r="r" b="b"/>
              <a:pathLst>
                <a:path w="162559" h="373379">
                  <a:moveTo>
                    <a:pt x="0" y="291973"/>
                  </a:moveTo>
                  <a:lnTo>
                    <a:pt x="40639" y="291973"/>
                  </a:lnTo>
                  <a:lnTo>
                    <a:pt x="40639" y="0"/>
                  </a:lnTo>
                  <a:lnTo>
                    <a:pt x="121666" y="0"/>
                  </a:lnTo>
                  <a:lnTo>
                    <a:pt x="121666" y="291973"/>
                  </a:lnTo>
                  <a:lnTo>
                    <a:pt x="162305" y="291973"/>
                  </a:lnTo>
                  <a:lnTo>
                    <a:pt x="81152" y="373125"/>
                  </a:lnTo>
                  <a:lnTo>
                    <a:pt x="0" y="291973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512064" y="1495048"/>
            <a:ext cx="8120380" cy="492759"/>
            <a:chOff x="512063" y="1495044"/>
            <a:chExt cx="8120380" cy="492759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2063" y="1496568"/>
              <a:ext cx="8119872" cy="49072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7236" y="1495044"/>
              <a:ext cx="6193536" cy="42672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3524" y="1529080"/>
              <a:ext cx="8016976" cy="38582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63524" y="1529080"/>
              <a:ext cx="8017509" cy="386080"/>
            </a:xfrm>
            <a:custGeom>
              <a:avLst/>
              <a:gdLst/>
              <a:ahLst/>
              <a:cxnLst/>
              <a:rect l="l" t="t" r="r" b="b"/>
              <a:pathLst>
                <a:path w="8017509" h="386080">
                  <a:moveTo>
                    <a:pt x="0" y="64389"/>
                  </a:moveTo>
                  <a:lnTo>
                    <a:pt x="5053" y="39326"/>
                  </a:lnTo>
                  <a:lnTo>
                    <a:pt x="18834" y="18859"/>
                  </a:lnTo>
                  <a:lnTo>
                    <a:pt x="39272" y="5060"/>
                  </a:lnTo>
                  <a:lnTo>
                    <a:pt x="64300" y="0"/>
                  </a:lnTo>
                  <a:lnTo>
                    <a:pt x="7952714" y="0"/>
                  </a:lnTo>
                  <a:lnTo>
                    <a:pt x="7977703" y="5060"/>
                  </a:lnTo>
                  <a:lnTo>
                    <a:pt x="7998132" y="18859"/>
                  </a:lnTo>
                  <a:lnTo>
                    <a:pt x="8011918" y="39326"/>
                  </a:lnTo>
                  <a:lnTo>
                    <a:pt x="8016976" y="64389"/>
                  </a:lnTo>
                  <a:lnTo>
                    <a:pt x="8016976" y="321564"/>
                  </a:lnTo>
                  <a:lnTo>
                    <a:pt x="8011918" y="346553"/>
                  </a:lnTo>
                  <a:lnTo>
                    <a:pt x="7998132" y="366982"/>
                  </a:lnTo>
                  <a:lnTo>
                    <a:pt x="7977703" y="380767"/>
                  </a:lnTo>
                  <a:lnTo>
                    <a:pt x="7952714" y="385825"/>
                  </a:lnTo>
                  <a:lnTo>
                    <a:pt x="64300" y="385825"/>
                  </a:lnTo>
                  <a:lnTo>
                    <a:pt x="39272" y="380767"/>
                  </a:lnTo>
                  <a:lnTo>
                    <a:pt x="18834" y="366982"/>
                  </a:lnTo>
                  <a:lnTo>
                    <a:pt x="5053" y="346553"/>
                  </a:lnTo>
                  <a:lnTo>
                    <a:pt x="0" y="321564"/>
                  </a:lnTo>
                  <a:lnTo>
                    <a:pt x="0" y="64389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554000" y="2078101"/>
            <a:ext cx="8036559" cy="539750"/>
            <a:chOff x="553999" y="2078101"/>
            <a:chExt cx="8036559" cy="539750"/>
          </a:xfrm>
        </p:grpSpPr>
        <p:sp>
          <p:nvSpPr>
            <p:cNvPr id="17" name="object 17"/>
            <p:cNvSpPr/>
            <p:nvPr/>
          </p:nvSpPr>
          <p:spPr>
            <a:xfrm>
              <a:off x="563524" y="2087626"/>
              <a:ext cx="8017509" cy="520700"/>
            </a:xfrm>
            <a:custGeom>
              <a:avLst/>
              <a:gdLst/>
              <a:ahLst/>
              <a:cxnLst/>
              <a:rect l="l" t="t" r="r" b="b"/>
              <a:pathLst>
                <a:path w="8017509" h="520700">
                  <a:moveTo>
                    <a:pt x="7930108" y="0"/>
                  </a:moveTo>
                  <a:lnTo>
                    <a:pt x="86791" y="0"/>
                  </a:lnTo>
                  <a:lnTo>
                    <a:pt x="53010" y="6820"/>
                  </a:lnTo>
                  <a:lnTo>
                    <a:pt x="25422" y="25415"/>
                  </a:lnTo>
                  <a:lnTo>
                    <a:pt x="6821" y="52988"/>
                  </a:lnTo>
                  <a:lnTo>
                    <a:pt x="0" y="86740"/>
                  </a:lnTo>
                  <a:lnTo>
                    <a:pt x="0" y="433832"/>
                  </a:lnTo>
                  <a:lnTo>
                    <a:pt x="6821" y="467657"/>
                  </a:lnTo>
                  <a:lnTo>
                    <a:pt x="25422" y="495268"/>
                  </a:lnTo>
                  <a:lnTo>
                    <a:pt x="53010" y="513877"/>
                  </a:lnTo>
                  <a:lnTo>
                    <a:pt x="86791" y="520700"/>
                  </a:lnTo>
                  <a:lnTo>
                    <a:pt x="7930108" y="520700"/>
                  </a:lnTo>
                  <a:lnTo>
                    <a:pt x="7963934" y="513877"/>
                  </a:lnTo>
                  <a:lnTo>
                    <a:pt x="7991544" y="495268"/>
                  </a:lnTo>
                  <a:lnTo>
                    <a:pt x="8010154" y="467657"/>
                  </a:lnTo>
                  <a:lnTo>
                    <a:pt x="8016976" y="433832"/>
                  </a:lnTo>
                  <a:lnTo>
                    <a:pt x="8016976" y="86740"/>
                  </a:lnTo>
                  <a:lnTo>
                    <a:pt x="8010154" y="52988"/>
                  </a:lnTo>
                  <a:lnTo>
                    <a:pt x="7991544" y="25415"/>
                  </a:lnTo>
                  <a:lnTo>
                    <a:pt x="7963934" y="6820"/>
                  </a:lnTo>
                  <a:lnTo>
                    <a:pt x="7930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63524" y="2087626"/>
              <a:ext cx="8017509" cy="520700"/>
            </a:xfrm>
            <a:custGeom>
              <a:avLst/>
              <a:gdLst/>
              <a:ahLst/>
              <a:cxnLst/>
              <a:rect l="l" t="t" r="r" b="b"/>
              <a:pathLst>
                <a:path w="8017509" h="520700">
                  <a:moveTo>
                    <a:pt x="0" y="86740"/>
                  </a:moveTo>
                  <a:lnTo>
                    <a:pt x="6821" y="52988"/>
                  </a:lnTo>
                  <a:lnTo>
                    <a:pt x="25422" y="25415"/>
                  </a:lnTo>
                  <a:lnTo>
                    <a:pt x="53010" y="6820"/>
                  </a:lnTo>
                  <a:lnTo>
                    <a:pt x="86791" y="0"/>
                  </a:lnTo>
                  <a:lnTo>
                    <a:pt x="7930108" y="0"/>
                  </a:lnTo>
                  <a:lnTo>
                    <a:pt x="7963934" y="6820"/>
                  </a:lnTo>
                  <a:lnTo>
                    <a:pt x="7991544" y="25415"/>
                  </a:lnTo>
                  <a:lnTo>
                    <a:pt x="8010154" y="52988"/>
                  </a:lnTo>
                  <a:lnTo>
                    <a:pt x="8016976" y="86740"/>
                  </a:lnTo>
                  <a:lnTo>
                    <a:pt x="8016976" y="433832"/>
                  </a:lnTo>
                  <a:lnTo>
                    <a:pt x="8010154" y="467657"/>
                  </a:lnTo>
                  <a:lnTo>
                    <a:pt x="7991544" y="495268"/>
                  </a:lnTo>
                  <a:lnTo>
                    <a:pt x="7963934" y="513877"/>
                  </a:lnTo>
                  <a:lnTo>
                    <a:pt x="7930108" y="520700"/>
                  </a:lnTo>
                  <a:lnTo>
                    <a:pt x="86791" y="520700"/>
                  </a:lnTo>
                  <a:lnTo>
                    <a:pt x="53010" y="513877"/>
                  </a:lnTo>
                  <a:lnTo>
                    <a:pt x="25422" y="495268"/>
                  </a:lnTo>
                  <a:lnTo>
                    <a:pt x="6821" y="467657"/>
                  </a:lnTo>
                  <a:lnTo>
                    <a:pt x="0" y="433832"/>
                  </a:lnTo>
                  <a:lnTo>
                    <a:pt x="0" y="86740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554000" y="2771520"/>
            <a:ext cx="8036559" cy="539750"/>
            <a:chOff x="553999" y="2771520"/>
            <a:chExt cx="8036559" cy="539750"/>
          </a:xfrm>
        </p:grpSpPr>
        <p:sp>
          <p:nvSpPr>
            <p:cNvPr id="20" name="object 20"/>
            <p:cNvSpPr/>
            <p:nvPr/>
          </p:nvSpPr>
          <p:spPr>
            <a:xfrm>
              <a:off x="563524" y="2781045"/>
              <a:ext cx="8017509" cy="520700"/>
            </a:xfrm>
            <a:custGeom>
              <a:avLst/>
              <a:gdLst/>
              <a:ahLst/>
              <a:cxnLst/>
              <a:rect l="l" t="t" r="r" b="b"/>
              <a:pathLst>
                <a:path w="8017509" h="520700">
                  <a:moveTo>
                    <a:pt x="7930108" y="0"/>
                  </a:moveTo>
                  <a:lnTo>
                    <a:pt x="86791" y="0"/>
                  </a:lnTo>
                  <a:lnTo>
                    <a:pt x="53010" y="6820"/>
                  </a:lnTo>
                  <a:lnTo>
                    <a:pt x="25422" y="25415"/>
                  </a:lnTo>
                  <a:lnTo>
                    <a:pt x="6821" y="52988"/>
                  </a:lnTo>
                  <a:lnTo>
                    <a:pt x="0" y="86740"/>
                  </a:lnTo>
                  <a:lnTo>
                    <a:pt x="0" y="433831"/>
                  </a:lnTo>
                  <a:lnTo>
                    <a:pt x="6821" y="467657"/>
                  </a:lnTo>
                  <a:lnTo>
                    <a:pt x="25422" y="495268"/>
                  </a:lnTo>
                  <a:lnTo>
                    <a:pt x="53010" y="513877"/>
                  </a:lnTo>
                  <a:lnTo>
                    <a:pt x="86791" y="520700"/>
                  </a:lnTo>
                  <a:lnTo>
                    <a:pt x="7930108" y="520700"/>
                  </a:lnTo>
                  <a:lnTo>
                    <a:pt x="7963934" y="513877"/>
                  </a:lnTo>
                  <a:lnTo>
                    <a:pt x="7991544" y="495268"/>
                  </a:lnTo>
                  <a:lnTo>
                    <a:pt x="8010154" y="467657"/>
                  </a:lnTo>
                  <a:lnTo>
                    <a:pt x="8016976" y="433831"/>
                  </a:lnTo>
                  <a:lnTo>
                    <a:pt x="8016976" y="86740"/>
                  </a:lnTo>
                  <a:lnTo>
                    <a:pt x="8010154" y="52988"/>
                  </a:lnTo>
                  <a:lnTo>
                    <a:pt x="7991544" y="25415"/>
                  </a:lnTo>
                  <a:lnTo>
                    <a:pt x="7963934" y="6820"/>
                  </a:lnTo>
                  <a:lnTo>
                    <a:pt x="7930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3524" y="2781045"/>
              <a:ext cx="8017509" cy="520700"/>
            </a:xfrm>
            <a:custGeom>
              <a:avLst/>
              <a:gdLst/>
              <a:ahLst/>
              <a:cxnLst/>
              <a:rect l="l" t="t" r="r" b="b"/>
              <a:pathLst>
                <a:path w="8017509" h="520700">
                  <a:moveTo>
                    <a:pt x="0" y="86740"/>
                  </a:moveTo>
                  <a:lnTo>
                    <a:pt x="6821" y="52988"/>
                  </a:lnTo>
                  <a:lnTo>
                    <a:pt x="25422" y="25415"/>
                  </a:lnTo>
                  <a:lnTo>
                    <a:pt x="53010" y="6820"/>
                  </a:lnTo>
                  <a:lnTo>
                    <a:pt x="86791" y="0"/>
                  </a:lnTo>
                  <a:lnTo>
                    <a:pt x="7930108" y="0"/>
                  </a:lnTo>
                  <a:lnTo>
                    <a:pt x="7963934" y="6820"/>
                  </a:lnTo>
                  <a:lnTo>
                    <a:pt x="7991544" y="25415"/>
                  </a:lnTo>
                  <a:lnTo>
                    <a:pt x="8010154" y="52988"/>
                  </a:lnTo>
                  <a:lnTo>
                    <a:pt x="8016976" y="86740"/>
                  </a:lnTo>
                  <a:lnTo>
                    <a:pt x="8016976" y="433831"/>
                  </a:lnTo>
                  <a:lnTo>
                    <a:pt x="8010154" y="467657"/>
                  </a:lnTo>
                  <a:lnTo>
                    <a:pt x="7991544" y="495268"/>
                  </a:lnTo>
                  <a:lnTo>
                    <a:pt x="7963934" y="513877"/>
                  </a:lnTo>
                  <a:lnTo>
                    <a:pt x="7930108" y="520700"/>
                  </a:lnTo>
                  <a:lnTo>
                    <a:pt x="86791" y="520700"/>
                  </a:lnTo>
                  <a:lnTo>
                    <a:pt x="53010" y="513877"/>
                  </a:lnTo>
                  <a:lnTo>
                    <a:pt x="25422" y="495268"/>
                  </a:lnTo>
                  <a:lnTo>
                    <a:pt x="6821" y="467657"/>
                  </a:lnTo>
                  <a:lnTo>
                    <a:pt x="0" y="433831"/>
                  </a:lnTo>
                  <a:lnTo>
                    <a:pt x="0" y="86740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54000" y="3464814"/>
            <a:ext cx="8036559" cy="539750"/>
            <a:chOff x="553999" y="3464814"/>
            <a:chExt cx="8036559" cy="539750"/>
          </a:xfrm>
        </p:grpSpPr>
        <p:sp>
          <p:nvSpPr>
            <p:cNvPr id="23" name="object 23"/>
            <p:cNvSpPr/>
            <p:nvPr/>
          </p:nvSpPr>
          <p:spPr>
            <a:xfrm>
              <a:off x="563524" y="3474339"/>
              <a:ext cx="8017509" cy="520700"/>
            </a:xfrm>
            <a:custGeom>
              <a:avLst/>
              <a:gdLst/>
              <a:ahLst/>
              <a:cxnLst/>
              <a:rect l="l" t="t" r="r" b="b"/>
              <a:pathLst>
                <a:path w="8017509" h="520700">
                  <a:moveTo>
                    <a:pt x="7930108" y="0"/>
                  </a:moveTo>
                  <a:lnTo>
                    <a:pt x="86791" y="0"/>
                  </a:lnTo>
                  <a:lnTo>
                    <a:pt x="53010" y="6822"/>
                  </a:lnTo>
                  <a:lnTo>
                    <a:pt x="25422" y="25431"/>
                  </a:lnTo>
                  <a:lnTo>
                    <a:pt x="6821" y="53042"/>
                  </a:lnTo>
                  <a:lnTo>
                    <a:pt x="0" y="86868"/>
                  </a:lnTo>
                  <a:lnTo>
                    <a:pt x="0" y="433959"/>
                  </a:lnTo>
                  <a:lnTo>
                    <a:pt x="6821" y="467711"/>
                  </a:lnTo>
                  <a:lnTo>
                    <a:pt x="25422" y="495284"/>
                  </a:lnTo>
                  <a:lnTo>
                    <a:pt x="53010" y="513879"/>
                  </a:lnTo>
                  <a:lnTo>
                    <a:pt x="86791" y="520700"/>
                  </a:lnTo>
                  <a:lnTo>
                    <a:pt x="7930108" y="520700"/>
                  </a:lnTo>
                  <a:lnTo>
                    <a:pt x="7963934" y="513879"/>
                  </a:lnTo>
                  <a:lnTo>
                    <a:pt x="7991544" y="495284"/>
                  </a:lnTo>
                  <a:lnTo>
                    <a:pt x="8010154" y="467711"/>
                  </a:lnTo>
                  <a:lnTo>
                    <a:pt x="8016976" y="433959"/>
                  </a:lnTo>
                  <a:lnTo>
                    <a:pt x="8016976" y="86868"/>
                  </a:lnTo>
                  <a:lnTo>
                    <a:pt x="8010154" y="53042"/>
                  </a:lnTo>
                  <a:lnTo>
                    <a:pt x="7991544" y="25431"/>
                  </a:lnTo>
                  <a:lnTo>
                    <a:pt x="7963934" y="6822"/>
                  </a:lnTo>
                  <a:lnTo>
                    <a:pt x="7930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63524" y="3474339"/>
              <a:ext cx="8017509" cy="520700"/>
            </a:xfrm>
            <a:custGeom>
              <a:avLst/>
              <a:gdLst/>
              <a:ahLst/>
              <a:cxnLst/>
              <a:rect l="l" t="t" r="r" b="b"/>
              <a:pathLst>
                <a:path w="8017509" h="520700">
                  <a:moveTo>
                    <a:pt x="0" y="86868"/>
                  </a:moveTo>
                  <a:lnTo>
                    <a:pt x="6821" y="53042"/>
                  </a:lnTo>
                  <a:lnTo>
                    <a:pt x="25422" y="25431"/>
                  </a:lnTo>
                  <a:lnTo>
                    <a:pt x="53010" y="6822"/>
                  </a:lnTo>
                  <a:lnTo>
                    <a:pt x="86791" y="0"/>
                  </a:lnTo>
                  <a:lnTo>
                    <a:pt x="7930108" y="0"/>
                  </a:lnTo>
                  <a:lnTo>
                    <a:pt x="7963934" y="6822"/>
                  </a:lnTo>
                  <a:lnTo>
                    <a:pt x="7991544" y="25431"/>
                  </a:lnTo>
                  <a:lnTo>
                    <a:pt x="8010154" y="53042"/>
                  </a:lnTo>
                  <a:lnTo>
                    <a:pt x="8016976" y="86868"/>
                  </a:lnTo>
                  <a:lnTo>
                    <a:pt x="8016976" y="433959"/>
                  </a:lnTo>
                  <a:lnTo>
                    <a:pt x="8010154" y="467711"/>
                  </a:lnTo>
                  <a:lnTo>
                    <a:pt x="7991544" y="495284"/>
                  </a:lnTo>
                  <a:lnTo>
                    <a:pt x="7963934" y="513879"/>
                  </a:lnTo>
                  <a:lnTo>
                    <a:pt x="7930108" y="520700"/>
                  </a:lnTo>
                  <a:lnTo>
                    <a:pt x="86791" y="520700"/>
                  </a:lnTo>
                  <a:lnTo>
                    <a:pt x="53010" y="513879"/>
                  </a:lnTo>
                  <a:lnTo>
                    <a:pt x="25422" y="495284"/>
                  </a:lnTo>
                  <a:lnTo>
                    <a:pt x="6821" y="467711"/>
                  </a:lnTo>
                  <a:lnTo>
                    <a:pt x="0" y="433959"/>
                  </a:lnTo>
                  <a:lnTo>
                    <a:pt x="0" y="86868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582467" y="1566445"/>
            <a:ext cx="7979409" cy="24442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ea typeface="Malgun Gothic" pitchFamily="34" charset="-127"/>
                <a:cs typeface="Microsoft Sans Serif"/>
              </a:rPr>
              <a:t>Участники</a:t>
            </a:r>
            <a:r>
              <a:rPr sz="1800" b="1" spc="-10" dirty="0">
                <a:ea typeface="Malgun Gothic" pitchFamily="34" charset="-127"/>
                <a:cs typeface="Microsoft Sans Serif"/>
              </a:rPr>
              <a:t> </a:t>
            </a:r>
            <a:r>
              <a:rPr sz="1800" b="1" spc="-30" dirty="0" err="1">
                <a:ea typeface="Malgun Gothic" pitchFamily="34" charset="-127"/>
                <a:cs typeface="Microsoft Sans Serif"/>
              </a:rPr>
              <a:t>экзамена</a:t>
            </a:r>
            <a:r>
              <a:rPr sz="1800" b="1" spc="15" dirty="0">
                <a:ea typeface="Malgun Gothic" pitchFamily="34" charset="-127"/>
                <a:cs typeface="Microsoft Sans Serif"/>
              </a:rPr>
              <a:t> </a:t>
            </a:r>
            <a:r>
              <a:rPr lang="ru-RU" sz="1800" b="1" spc="-10" dirty="0" smtClean="0">
                <a:solidFill>
                  <a:srgbClr val="FF0000"/>
                </a:solidFill>
                <a:latin typeface="Microsoft Sans Serif"/>
                <a:cs typeface="Microsoft Sans Serif"/>
              </a:rPr>
              <a:t>НЕ ДОПУСКАЮТСЯ </a:t>
            </a:r>
            <a:r>
              <a:rPr sz="1800" b="1" dirty="0" smtClean="0">
                <a:cs typeface="Microsoft Sans Serif"/>
              </a:rPr>
              <a:t>в</a:t>
            </a:r>
            <a:r>
              <a:rPr sz="1800" b="1" spc="25" dirty="0" smtClean="0">
                <a:cs typeface="Microsoft Sans Serif"/>
              </a:rPr>
              <a:t> </a:t>
            </a:r>
            <a:r>
              <a:rPr sz="1800" b="1" spc="-5" dirty="0">
                <a:cs typeface="Microsoft Sans Serif"/>
              </a:rPr>
              <a:t>ППЭ</a:t>
            </a:r>
            <a:r>
              <a:rPr sz="1800" b="1" spc="20" dirty="0">
                <a:cs typeface="Microsoft Sans Serif"/>
              </a:rPr>
              <a:t> </a:t>
            </a:r>
            <a:r>
              <a:rPr sz="1800" b="1" dirty="0">
                <a:cs typeface="Microsoft Sans Serif"/>
              </a:rPr>
              <a:t>в</a:t>
            </a:r>
            <a:r>
              <a:rPr sz="1800" b="1" spc="20" dirty="0">
                <a:cs typeface="Microsoft Sans Serif"/>
              </a:rPr>
              <a:t> </a:t>
            </a:r>
            <a:r>
              <a:rPr sz="1800" b="1" spc="-10" dirty="0">
                <a:cs typeface="Microsoft Sans Serif"/>
              </a:rPr>
              <a:t>случаях:</a:t>
            </a:r>
            <a:endParaRPr sz="1800" b="1" dirty="0"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00" dirty="0">
              <a:latin typeface="Microsoft Sans Serif"/>
              <a:cs typeface="Microsoft Sans Serif"/>
            </a:endParaRPr>
          </a:p>
          <a:p>
            <a:pPr marL="1276985" marR="1269365" algn="ctr">
              <a:lnSpc>
                <a:spcPct val="100000"/>
              </a:lnSpc>
            </a:pPr>
            <a:r>
              <a:rPr sz="1700" spc="-15" dirty="0">
                <a:cs typeface="Microsoft Sans Serif"/>
              </a:rPr>
              <a:t>отсутствия</a:t>
            </a:r>
            <a:r>
              <a:rPr sz="1700" spc="55" dirty="0">
                <a:cs typeface="Microsoft Sans Serif"/>
              </a:rPr>
              <a:t> </a:t>
            </a:r>
            <a:r>
              <a:rPr sz="1700" spc="-20" dirty="0">
                <a:cs typeface="Microsoft Sans Serif"/>
              </a:rPr>
              <a:t>участника</a:t>
            </a:r>
            <a:r>
              <a:rPr sz="1700" spc="95" dirty="0">
                <a:cs typeface="Microsoft Sans Serif"/>
              </a:rPr>
              <a:t> </a:t>
            </a:r>
            <a:r>
              <a:rPr sz="1700" spc="-35" dirty="0">
                <a:cs typeface="Microsoft Sans Serif"/>
              </a:rPr>
              <a:t>экзамена</a:t>
            </a:r>
            <a:r>
              <a:rPr sz="1700" spc="65" dirty="0">
                <a:cs typeface="Microsoft Sans Serif"/>
              </a:rPr>
              <a:t> </a:t>
            </a:r>
            <a:r>
              <a:rPr sz="1700" spc="-5" dirty="0">
                <a:cs typeface="Microsoft Sans Serif"/>
              </a:rPr>
              <a:t>в</a:t>
            </a:r>
            <a:r>
              <a:rPr sz="1700" spc="45" dirty="0">
                <a:cs typeface="Microsoft Sans Serif"/>
              </a:rPr>
              <a:t> </a:t>
            </a:r>
            <a:r>
              <a:rPr lang="ru-RU" sz="1700" spc="-20" dirty="0" smtClean="0">
                <a:solidFill>
                  <a:srgbClr val="C00000"/>
                </a:solidFill>
                <a:cs typeface="Microsoft Sans Serif"/>
              </a:rPr>
              <a:t>СПИСКАХ РАСПРЕДЕЛЕНИЯ </a:t>
            </a:r>
            <a:r>
              <a:rPr sz="1700" spc="-5" dirty="0" smtClean="0">
                <a:cs typeface="Microsoft Sans Serif"/>
              </a:rPr>
              <a:t>в</a:t>
            </a:r>
            <a:r>
              <a:rPr sz="1700" spc="5" dirty="0" smtClean="0">
                <a:cs typeface="Microsoft Sans Serif"/>
              </a:rPr>
              <a:t> </a:t>
            </a:r>
            <a:r>
              <a:rPr sz="1700" spc="-10" dirty="0">
                <a:cs typeface="Microsoft Sans Serif"/>
              </a:rPr>
              <a:t>данный</a:t>
            </a:r>
            <a:r>
              <a:rPr sz="1700" spc="65" dirty="0">
                <a:cs typeface="Microsoft Sans Serif"/>
              </a:rPr>
              <a:t> </a:t>
            </a:r>
            <a:r>
              <a:rPr sz="1700" spc="-5" dirty="0">
                <a:cs typeface="Microsoft Sans Serif"/>
              </a:rPr>
              <a:t>ППЭ</a:t>
            </a:r>
            <a:r>
              <a:rPr sz="1700" spc="20" dirty="0">
                <a:cs typeface="Microsoft Sans Serif"/>
              </a:rPr>
              <a:t> </a:t>
            </a:r>
            <a:r>
              <a:rPr sz="1700" spc="-15" dirty="0">
                <a:cs typeface="Microsoft Sans Serif"/>
              </a:rPr>
              <a:t>на</a:t>
            </a:r>
            <a:r>
              <a:rPr sz="1700" spc="25" dirty="0">
                <a:cs typeface="Microsoft Sans Serif"/>
              </a:rPr>
              <a:t> </a:t>
            </a:r>
            <a:r>
              <a:rPr sz="1700" spc="-10" dirty="0" err="1">
                <a:cs typeface="Microsoft Sans Serif"/>
              </a:rPr>
              <a:t>данный</a:t>
            </a:r>
            <a:r>
              <a:rPr sz="1700" spc="65" dirty="0">
                <a:cs typeface="Microsoft Sans Serif"/>
              </a:rPr>
              <a:t> </a:t>
            </a:r>
            <a:r>
              <a:rPr sz="1700" spc="-35" dirty="0" err="1" smtClean="0">
                <a:cs typeface="Microsoft Sans Serif"/>
              </a:rPr>
              <a:t>экзамен</a:t>
            </a:r>
            <a:endParaRPr dirty="0"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250" dirty="0">
              <a:latin typeface="Microsoft Sans Serif"/>
              <a:cs typeface="Microsoft Sans Serif"/>
            </a:endParaRPr>
          </a:p>
          <a:p>
            <a:pPr marL="635" algn="ctr">
              <a:lnSpc>
                <a:spcPct val="100000"/>
              </a:lnSpc>
              <a:spcBef>
                <a:spcPts val="5"/>
              </a:spcBef>
            </a:pPr>
            <a:r>
              <a:rPr lang="ru-RU" spc="-35" dirty="0" smtClean="0">
                <a:solidFill>
                  <a:srgbClr val="C00000"/>
                </a:solidFill>
                <a:cs typeface="Microsoft Sans Serif"/>
              </a:rPr>
              <a:t>ОТКАЗ ОТ СДАЧИ ЗАПРЕЩЁННЫХ СРЕДСТВ</a:t>
            </a:r>
            <a:r>
              <a:rPr spc="-10" dirty="0" smtClean="0">
                <a:cs typeface="Microsoft Sans Serif"/>
              </a:rPr>
              <a:t>,</a:t>
            </a:r>
            <a:r>
              <a:rPr spc="25" dirty="0" smtClean="0">
                <a:cs typeface="Microsoft Sans Serif"/>
              </a:rPr>
              <a:t> </a:t>
            </a:r>
            <a:r>
              <a:rPr dirty="0">
                <a:cs typeface="Microsoft Sans Serif"/>
              </a:rPr>
              <a:t>в</a:t>
            </a:r>
            <a:r>
              <a:rPr spc="35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том</a:t>
            </a:r>
            <a:r>
              <a:rPr spc="30" dirty="0">
                <a:cs typeface="Microsoft Sans Serif"/>
              </a:rPr>
              <a:t> </a:t>
            </a:r>
            <a:r>
              <a:rPr spc="-5" dirty="0" err="1">
                <a:cs typeface="Microsoft Sans Serif"/>
              </a:rPr>
              <a:t>числе</a:t>
            </a:r>
            <a:r>
              <a:rPr spc="45" dirty="0">
                <a:cs typeface="Microsoft Sans Serif"/>
              </a:rPr>
              <a:t> </a:t>
            </a:r>
            <a:r>
              <a:rPr lang="ru-RU" spc="-10" dirty="0" smtClean="0">
                <a:cs typeface="Microsoft Sans Serif"/>
              </a:rPr>
              <a:t>СРЕДСТВ СВЯЗИ</a:t>
            </a:r>
            <a:endParaRPr dirty="0">
              <a:cs typeface="Microsoft Sans Serif"/>
            </a:endParaRPr>
          </a:p>
          <a:p>
            <a:pPr>
              <a:lnSpc>
                <a:spcPct val="100000"/>
              </a:lnSpc>
            </a:pPr>
            <a:endParaRPr sz="1800" dirty="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1500"/>
              </a:spcBef>
            </a:pPr>
            <a:r>
              <a:rPr lang="ru-RU" spc="-15" dirty="0" smtClean="0">
                <a:solidFill>
                  <a:srgbClr val="C00000"/>
                </a:solidFill>
                <a:cs typeface="Microsoft Sans Serif"/>
              </a:rPr>
              <a:t>ОТСУТСТВИЯ У УЧАСТНИКА ЕГЭ ДОКУМЕНТА,</a:t>
            </a:r>
            <a:r>
              <a:rPr spc="85" dirty="0" smtClean="0">
                <a:cs typeface="Microsoft Sans Serif"/>
              </a:rPr>
              <a:t> </a:t>
            </a:r>
            <a:r>
              <a:rPr spc="-20" dirty="0" err="1">
                <a:cs typeface="Microsoft Sans Serif"/>
              </a:rPr>
              <a:t>удостоверяющего</a:t>
            </a:r>
            <a:r>
              <a:rPr spc="35" dirty="0">
                <a:cs typeface="Microsoft Sans Serif"/>
              </a:rPr>
              <a:t> </a:t>
            </a:r>
            <a:r>
              <a:rPr spc="-10" dirty="0" err="1" smtClean="0">
                <a:cs typeface="Microsoft Sans Serif"/>
              </a:rPr>
              <a:t>личность</a:t>
            </a:r>
            <a:endParaRPr dirty="0">
              <a:cs typeface="Microsoft Sans Serif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12064" y="4366259"/>
            <a:ext cx="8120380" cy="624840"/>
            <a:chOff x="512063" y="4366259"/>
            <a:chExt cx="8120380" cy="624840"/>
          </a:xfrm>
        </p:grpSpPr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2063" y="4366259"/>
              <a:ext cx="8119872" cy="62483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3524" y="4398390"/>
              <a:ext cx="8016976" cy="52070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63524" y="4398390"/>
              <a:ext cx="8017509" cy="520700"/>
            </a:xfrm>
            <a:custGeom>
              <a:avLst/>
              <a:gdLst/>
              <a:ahLst/>
              <a:cxnLst/>
              <a:rect l="l" t="t" r="r" b="b"/>
              <a:pathLst>
                <a:path w="8017509" h="520700">
                  <a:moveTo>
                    <a:pt x="0" y="86740"/>
                  </a:moveTo>
                  <a:lnTo>
                    <a:pt x="6821" y="52988"/>
                  </a:lnTo>
                  <a:lnTo>
                    <a:pt x="25422" y="25415"/>
                  </a:lnTo>
                  <a:lnTo>
                    <a:pt x="53010" y="6820"/>
                  </a:lnTo>
                  <a:lnTo>
                    <a:pt x="86791" y="0"/>
                  </a:lnTo>
                  <a:lnTo>
                    <a:pt x="7930108" y="0"/>
                  </a:lnTo>
                  <a:lnTo>
                    <a:pt x="7963934" y="6820"/>
                  </a:lnTo>
                  <a:lnTo>
                    <a:pt x="7991544" y="25415"/>
                  </a:lnTo>
                  <a:lnTo>
                    <a:pt x="8010154" y="52988"/>
                  </a:lnTo>
                  <a:lnTo>
                    <a:pt x="8016976" y="86740"/>
                  </a:lnTo>
                  <a:lnTo>
                    <a:pt x="8016976" y="433831"/>
                  </a:lnTo>
                  <a:lnTo>
                    <a:pt x="8010154" y="467657"/>
                  </a:lnTo>
                  <a:lnTo>
                    <a:pt x="7991544" y="495268"/>
                  </a:lnTo>
                  <a:lnTo>
                    <a:pt x="7963934" y="513877"/>
                  </a:lnTo>
                  <a:lnTo>
                    <a:pt x="7930108" y="520699"/>
                  </a:lnTo>
                  <a:lnTo>
                    <a:pt x="86791" y="520699"/>
                  </a:lnTo>
                  <a:lnTo>
                    <a:pt x="53010" y="513877"/>
                  </a:lnTo>
                  <a:lnTo>
                    <a:pt x="25422" y="495268"/>
                  </a:lnTo>
                  <a:lnTo>
                    <a:pt x="6821" y="467657"/>
                  </a:lnTo>
                  <a:lnTo>
                    <a:pt x="0" y="433831"/>
                  </a:lnTo>
                  <a:lnTo>
                    <a:pt x="0" y="86740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125728" y="4520565"/>
            <a:ext cx="7147005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25" dirty="0">
                <a:cs typeface="Microsoft Sans Serif"/>
              </a:rPr>
              <a:t>Опоздание</a:t>
            </a:r>
            <a:r>
              <a:rPr b="1" spc="55" dirty="0">
                <a:cs typeface="Microsoft Sans Serif"/>
              </a:rPr>
              <a:t> </a:t>
            </a:r>
            <a:r>
              <a:rPr b="1" spc="-15" dirty="0">
                <a:cs typeface="Microsoft Sans Serif"/>
              </a:rPr>
              <a:t>не</a:t>
            </a:r>
            <a:r>
              <a:rPr b="1" spc="30" dirty="0">
                <a:cs typeface="Microsoft Sans Serif"/>
              </a:rPr>
              <a:t> </a:t>
            </a:r>
            <a:r>
              <a:rPr b="1" spc="-15" dirty="0">
                <a:cs typeface="Microsoft Sans Serif"/>
              </a:rPr>
              <a:t>является</a:t>
            </a:r>
            <a:r>
              <a:rPr b="1" spc="10" dirty="0">
                <a:cs typeface="Microsoft Sans Serif"/>
              </a:rPr>
              <a:t> </a:t>
            </a:r>
            <a:r>
              <a:rPr b="1" spc="-10" dirty="0">
                <a:cs typeface="Microsoft Sans Serif"/>
              </a:rPr>
              <a:t>причиной</a:t>
            </a:r>
            <a:r>
              <a:rPr b="1" spc="75" dirty="0">
                <a:cs typeface="Microsoft Sans Serif"/>
              </a:rPr>
              <a:t> </a:t>
            </a:r>
            <a:r>
              <a:rPr b="1" spc="-25" dirty="0">
                <a:cs typeface="Microsoft Sans Serif"/>
              </a:rPr>
              <a:t>недопуска</a:t>
            </a:r>
            <a:r>
              <a:rPr b="1" spc="65" dirty="0">
                <a:cs typeface="Microsoft Sans Serif"/>
              </a:rPr>
              <a:t> </a:t>
            </a:r>
            <a:r>
              <a:rPr b="1" spc="-20" dirty="0">
                <a:cs typeface="Microsoft Sans Serif"/>
              </a:rPr>
              <a:t>участника</a:t>
            </a:r>
            <a:r>
              <a:rPr b="1" spc="80" dirty="0">
                <a:cs typeface="Microsoft Sans Serif"/>
              </a:rPr>
              <a:t> </a:t>
            </a:r>
            <a:r>
              <a:rPr b="1" spc="-35" dirty="0">
                <a:cs typeface="Microsoft Sans Serif"/>
              </a:rPr>
              <a:t>экзамена</a:t>
            </a:r>
            <a:r>
              <a:rPr b="1" spc="65" dirty="0">
                <a:cs typeface="Microsoft Sans Serif"/>
              </a:rPr>
              <a:t> </a:t>
            </a:r>
            <a:r>
              <a:rPr b="1" spc="-5" dirty="0">
                <a:cs typeface="Microsoft Sans Serif"/>
              </a:rPr>
              <a:t>в</a:t>
            </a:r>
            <a:r>
              <a:rPr b="1" spc="25" dirty="0">
                <a:cs typeface="Microsoft Sans Serif"/>
              </a:rPr>
              <a:t> </a:t>
            </a:r>
            <a:r>
              <a:rPr b="1" spc="-5" dirty="0">
                <a:cs typeface="Microsoft Sans Serif"/>
              </a:rPr>
              <a:t>ППЭ:</a:t>
            </a:r>
            <a:endParaRPr b="1" dirty="0">
              <a:cs typeface="Microsoft Sans Serif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554000" y="5263162"/>
            <a:ext cx="8036559" cy="878205"/>
            <a:chOff x="553999" y="5263134"/>
            <a:chExt cx="8036559" cy="878205"/>
          </a:xfrm>
        </p:grpSpPr>
        <p:sp>
          <p:nvSpPr>
            <p:cNvPr id="32" name="object 32"/>
            <p:cNvSpPr/>
            <p:nvPr/>
          </p:nvSpPr>
          <p:spPr>
            <a:xfrm>
              <a:off x="563524" y="5272659"/>
              <a:ext cx="8017509" cy="859155"/>
            </a:xfrm>
            <a:custGeom>
              <a:avLst/>
              <a:gdLst/>
              <a:ahLst/>
              <a:cxnLst/>
              <a:rect l="l" t="t" r="r" b="b"/>
              <a:pathLst>
                <a:path w="8017509" h="859154">
                  <a:moveTo>
                    <a:pt x="7873847" y="0"/>
                  </a:moveTo>
                  <a:lnTo>
                    <a:pt x="143141" y="0"/>
                  </a:lnTo>
                  <a:lnTo>
                    <a:pt x="97896" y="7289"/>
                  </a:lnTo>
                  <a:lnTo>
                    <a:pt x="58602" y="27594"/>
                  </a:lnTo>
                  <a:lnTo>
                    <a:pt x="27617" y="58567"/>
                  </a:lnTo>
                  <a:lnTo>
                    <a:pt x="7297" y="97861"/>
                  </a:lnTo>
                  <a:lnTo>
                    <a:pt x="0" y="143128"/>
                  </a:lnTo>
                  <a:lnTo>
                    <a:pt x="0" y="715632"/>
                  </a:lnTo>
                  <a:lnTo>
                    <a:pt x="7297" y="760878"/>
                  </a:lnTo>
                  <a:lnTo>
                    <a:pt x="27617" y="800175"/>
                  </a:lnTo>
                  <a:lnTo>
                    <a:pt x="58602" y="831164"/>
                  </a:lnTo>
                  <a:lnTo>
                    <a:pt x="97896" y="851488"/>
                  </a:lnTo>
                  <a:lnTo>
                    <a:pt x="143141" y="858786"/>
                  </a:lnTo>
                  <a:lnTo>
                    <a:pt x="7873847" y="858786"/>
                  </a:lnTo>
                  <a:lnTo>
                    <a:pt x="7919066" y="851488"/>
                  </a:lnTo>
                  <a:lnTo>
                    <a:pt x="7958354" y="831164"/>
                  </a:lnTo>
                  <a:lnTo>
                    <a:pt x="7989345" y="800175"/>
                  </a:lnTo>
                  <a:lnTo>
                    <a:pt x="8009674" y="760878"/>
                  </a:lnTo>
                  <a:lnTo>
                    <a:pt x="8016976" y="715632"/>
                  </a:lnTo>
                  <a:lnTo>
                    <a:pt x="8016976" y="143128"/>
                  </a:lnTo>
                  <a:lnTo>
                    <a:pt x="8009674" y="97861"/>
                  </a:lnTo>
                  <a:lnTo>
                    <a:pt x="7989345" y="58567"/>
                  </a:lnTo>
                  <a:lnTo>
                    <a:pt x="7958354" y="27594"/>
                  </a:lnTo>
                  <a:lnTo>
                    <a:pt x="7919066" y="7289"/>
                  </a:lnTo>
                  <a:lnTo>
                    <a:pt x="78738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63524" y="5272659"/>
              <a:ext cx="8017509" cy="859155"/>
            </a:xfrm>
            <a:custGeom>
              <a:avLst/>
              <a:gdLst/>
              <a:ahLst/>
              <a:cxnLst/>
              <a:rect l="l" t="t" r="r" b="b"/>
              <a:pathLst>
                <a:path w="8017509" h="859154">
                  <a:moveTo>
                    <a:pt x="0" y="143128"/>
                  </a:moveTo>
                  <a:lnTo>
                    <a:pt x="7297" y="97861"/>
                  </a:lnTo>
                  <a:lnTo>
                    <a:pt x="27617" y="58567"/>
                  </a:lnTo>
                  <a:lnTo>
                    <a:pt x="58602" y="27594"/>
                  </a:lnTo>
                  <a:lnTo>
                    <a:pt x="97896" y="7289"/>
                  </a:lnTo>
                  <a:lnTo>
                    <a:pt x="143141" y="0"/>
                  </a:lnTo>
                  <a:lnTo>
                    <a:pt x="7873847" y="0"/>
                  </a:lnTo>
                  <a:lnTo>
                    <a:pt x="7919066" y="7289"/>
                  </a:lnTo>
                  <a:lnTo>
                    <a:pt x="7958354" y="27594"/>
                  </a:lnTo>
                  <a:lnTo>
                    <a:pt x="7989345" y="58567"/>
                  </a:lnTo>
                  <a:lnTo>
                    <a:pt x="8009674" y="97861"/>
                  </a:lnTo>
                  <a:lnTo>
                    <a:pt x="8016976" y="143128"/>
                  </a:lnTo>
                  <a:lnTo>
                    <a:pt x="8016976" y="715632"/>
                  </a:lnTo>
                  <a:lnTo>
                    <a:pt x="8009674" y="760878"/>
                  </a:lnTo>
                  <a:lnTo>
                    <a:pt x="7989345" y="800175"/>
                  </a:lnTo>
                  <a:lnTo>
                    <a:pt x="7958354" y="831164"/>
                  </a:lnTo>
                  <a:lnTo>
                    <a:pt x="7919066" y="851488"/>
                  </a:lnTo>
                  <a:lnTo>
                    <a:pt x="7873847" y="858786"/>
                  </a:lnTo>
                  <a:lnTo>
                    <a:pt x="143141" y="858786"/>
                  </a:lnTo>
                  <a:lnTo>
                    <a:pt x="97896" y="851488"/>
                  </a:lnTo>
                  <a:lnTo>
                    <a:pt x="58602" y="831164"/>
                  </a:lnTo>
                  <a:lnTo>
                    <a:pt x="27617" y="800175"/>
                  </a:lnTo>
                  <a:lnTo>
                    <a:pt x="7297" y="760878"/>
                  </a:lnTo>
                  <a:lnTo>
                    <a:pt x="0" y="715632"/>
                  </a:lnTo>
                  <a:lnTo>
                    <a:pt x="0" y="143128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114145" y="5442333"/>
            <a:ext cx="6915150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95300" algn="ctr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cs typeface="Microsoft Sans Serif"/>
              </a:rPr>
              <a:t>в</a:t>
            </a:r>
            <a:r>
              <a:rPr spc="10" dirty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случае</a:t>
            </a:r>
            <a:r>
              <a:rPr spc="55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недопуска</a:t>
            </a:r>
            <a:r>
              <a:rPr spc="60" dirty="0">
                <a:cs typeface="Microsoft Sans Serif"/>
              </a:rPr>
              <a:t> </a:t>
            </a:r>
            <a:r>
              <a:rPr dirty="0">
                <a:cs typeface="Microsoft Sans Serif"/>
              </a:rPr>
              <a:t>или</a:t>
            </a:r>
            <a:r>
              <a:rPr spc="40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опоздания</a:t>
            </a:r>
            <a:r>
              <a:rPr spc="45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участника</a:t>
            </a:r>
            <a:r>
              <a:rPr spc="85" dirty="0">
                <a:cs typeface="Microsoft Sans Serif"/>
              </a:rPr>
              <a:t> </a:t>
            </a:r>
            <a:r>
              <a:rPr spc="-35" dirty="0">
                <a:cs typeface="Microsoft Sans Serif"/>
              </a:rPr>
              <a:t>экзамена</a:t>
            </a:r>
            <a:r>
              <a:rPr spc="50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в</a:t>
            </a:r>
            <a:r>
              <a:rPr spc="30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ППЭ </a:t>
            </a:r>
            <a:r>
              <a:rPr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руководителем</a:t>
            </a:r>
            <a:r>
              <a:rPr spc="40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ППЭ</a:t>
            </a:r>
            <a:r>
              <a:rPr spc="25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и</a:t>
            </a:r>
            <a:r>
              <a:rPr spc="40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членом</a:t>
            </a:r>
            <a:r>
              <a:rPr spc="50" dirty="0">
                <a:cs typeface="Microsoft Sans Serif"/>
              </a:rPr>
              <a:t> </a:t>
            </a:r>
            <a:r>
              <a:rPr spc="-60" dirty="0">
                <a:cs typeface="Microsoft Sans Serif"/>
              </a:rPr>
              <a:t>ГЭК</a:t>
            </a:r>
            <a:r>
              <a:rPr spc="35" dirty="0">
                <a:cs typeface="Microsoft Sans Serif"/>
              </a:rPr>
              <a:t> </a:t>
            </a:r>
            <a:r>
              <a:rPr spc="-10" dirty="0" err="1">
                <a:cs typeface="Microsoft Sans Serif"/>
              </a:rPr>
              <a:t>составляется</a:t>
            </a:r>
            <a:r>
              <a:rPr spc="10" dirty="0">
                <a:cs typeface="Microsoft Sans Serif"/>
              </a:rPr>
              <a:t> </a:t>
            </a:r>
            <a:r>
              <a:rPr spc="-40" dirty="0" err="1" smtClean="0">
                <a:cs typeface="Microsoft Sans Serif"/>
              </a:rPr>
              <a:t>акт</a:t>
            </a:r>
            <a:endParaRPr dirty="0">
              <a:cs typeface="Microsoft Sans Serif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78742" y="28434"/>
            <a:ext cx="8942166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sz="2400" spc="-85" dirty="0">
                <a:solidFill>
                  <a:schemeClr val="accent6">
                    <a:lumMod val="75000"/>
                  </a:schemeClr>
                </a:solidFill>
              </a:rPr>
              <a:t>ПОДГОТОВКА</a:t>
            </a:r>
            <a:r>
              <a:rPr sz="2400" spc="-2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  <a:r>
              <a:rPr sz="2400" spc="2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ОРГАНИЗАЦИЯ</a:t>
            </a:r>
            <a:r>
              <a:rPr sz="2400" spc="3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100" dirty="0">
                <a:solidFill>
                  <a:schemeClr val="accent6">
                    <a:lumMod val="75000"/>
                  </a:schemeClr>
                </a:solidFill>
              </a:rPr>
              <a:t>ВХОДА </a:t>
            </a:r>
            <a:r>
              <a:rPr sz="2400" spc="-62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45" dirty="0">
                <a:solidFill>
                  <a:schemeClr val="accent6">
                    <a:lumMod val="75000"/>
                  </a:schemeClr>
                </a:solidFill>
              </a:rPr>
              <a:t>УЧАСТНИКОВ</a:t>
            </a:r>
            <a:r>
              <a:rPr sz="2400" spc="1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40" dirty="0">
                <a:solidFill>
                  <a:schemeClr val="accent6">
                    <a:lumMod val="75000"/>
                  </a:schemeClr>
                </a:solidFill>
              </a:rPr>
              <a:t>ЭКЗАМЕНА</a:t>
            </a:r>
            <a:r>
              <a:rPr sz="2400" spc="1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dirty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sz="2400" spc="1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6">
                    <a:lumMod val="75000"/>
                  </a:schemeClr>
                </a:solidFill>
              </a:rPr>
              <a:t>ППЭ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265813" y="4359402"/>
            <a:ext cx="8601710" cy="2247900"/>
          </a:xfrm>
          <a:custGeom>
            <a:avLst/>
            <a:gdLst/>
            <a:ahLst/>
            <a:cxnLst/>
            <a:rect l="l" t="t" r="r" b="b"/>
            <a:pathLst>
              <a:path w="8601710" h="2247900">
                <a:moveTo>
                  <a:pt x="8227187" y="0"/>
                </a:moveTo>
                <a:lnTo>
                  <a:pt x="374573" y="0"/>
                </a:lnTo>
                <a:lnTo>
                  <a:pt x="327588" y="2917"/>
                </a:lnTo>
                <a:lnTo>
                  <a:pt x="282344" y="11435"/>
                </a:lnTo>
                <a:lnTo>
                  <a:pt x="239192" y="25204"/>
                </a:lnTo>
                <a:lnTo>
                  <a:pt x="198485" y="43873"/>
                </a:lnTo>
                <a:lnTo>
                  <a:pt x="160572" y="67091"/>
                </a:lnTo>
                <a:lnTo>
                  <a:pt x="125804" y="94507"/>
                </a:lnTo>
                <a:lnTo>
                  <a:pt x="94534" y="125771"/>
                </a:lnTo>
                <a:lnTo>
                  <a:pt x="67111" y="160532"/>
                </a:lnTo>
                <a:lnTo>
                  <a:pt x="43887" y="198440"/>
                </a:lnTo>
                <a:lnTo>
                  <a:pt x="25213" y="239143"/>
                </a:lnTo>
                <a:lnTo>
                  <a:pt x="11439" y="282292"/>
                </a:lnTo>
                <a:lnTo>
                  <a:pt x="2918" y="327535"/>
                </a:lnTo>
                <a:lnTo>
                  <a:pt x="0" y="374523"/>
                </a:lnTo>
                <a:lnTo>
                  <a:pt x="0" y="1872780"/>
                </a:lnTo>
                <a:lnTo>
                  <a:pt x="2918" y="1919768"/>
                </a:lnTo>
                <a:lnTo>
                  <a:pt x="11439" y="1965014"/>
                </a:lnTo>
                <a:lnTo>
                  <a:pt x="25213" y="2008167"/>
                </a:lnTo>
                <a:lnTo>
                  <a:pt x="43887" y="2048877"/>
                </a:lnTo>
                <a:lnTo>
                  <a:pt x="67111" y="2086791"/>
                </a:lnTo>
                <a:lnTo>
                  <a:pt x="94534" y="2121559"/>
                </a:lnTo>
                <a:lnTo>
                  <a:pt x="125804" y="2152831"/>
                </a:lnTo>
                <a:lnTo>
                  <a:pt x="160572" y="2180254"/>
                </a:lnTo>
                <a:lnTo>
                  <a:pt x="198485" y="2203478"/>
                </a:lnTo>
                <a:lnTo>
                  <a:pt x="239192" y="2222153"/>
                </a:lnTo>
                <a:lnTo>
                  <a:pt x="282344" y="2235926"/>
                </a:lnTo>
                <a:lnTo>
                  <a:pt x="327588" y="2244448"/>
                </a:lnTo>
                <a:lnTo>
                  <a:pt x="374573" y="2247366"/>
                </a:lnTo>
                <a:lnTo>
                  <a:pt x="8227187" y="2247366"/>
                </a:lnTo>
                <a:lnTo>
                  <a:pt x="8274174" y="2244448"/>
                </a:lnTo>
                <a:lnTo>
                  <a:pt x="8319417" y="2235926"/>
                </a:lnTo>
                <a:lnTo>
                  <a:pt x="8362566" y="2222153"/>
                </a:lnTo>
                <a:lnTo>
                  <a:pt x="8403269" y="2203478"/>
                </a:lnTo>
                <a:lnTo>
                  <a:pt x="8441177" y="2180254"/>
                </a:lnTo>
                <a:lnTo>
                  <a:pt x="8475938" y="2152831"/>
                </a:lnTo>
                <a:lnTo>
                  <a:pt x="8507202" y="2121559"/>
                </a:lnTo>
                <a:lnTo>
                  <a:pt x="8534618" y="2086791"/>
                </a:lnTo>
                <a:lnTo>
                  <a:pt x="8557836" y="2048877"/>
                </a:lnTo>
                <a:lnTo>
                  <a:pt x="8576505" y="2008167"/>
                </a:lnTo>
                <a:lnTo>
                  <a:pt x="8590274" y="1965014"/>
                </a:lnTo>
                <a:lnTo>
                  <a:pt x="8598792" y="1919768"/>
                </a:lnTo>
                <a:lnTo>
                  <a:pt x="8601710" y="1872780"/>
                </a:lnTo>
                <a:lnTo>
                  <a:pt x="8601710" y="374523"/>
                </a:lnTo>
                <a:lnTo>
                  <a:pt x="8598792" y="327535"/>
                </a:lnTo>
                <a:lnTo>
                  <a:pt x="8590274" y="282292"/>
                </a:lnTo>
                <a:lnTo>
                  <a:pt x="8576505" y="239143"/>
                </a:lnTo>
                <a:lnTo>
                  <a:pt x="8557836" y="198440"/>
                </a:lnTo>
                <a:lnTo>
                  <a:pt x="8534618" y="160532"/>
                </a:lnTo>
                <a:lnTo>
                  <a:pt x="8507202" y="125771"/>
                </a:lnTo>
                <a:lnTo>
                  <a:pt x="8475938" y="94507"/>
                </a:lnTo>
                <a:lnTo>
                  <a:pt x="8441177" y="67091"/>
                </a:lnTo>
                <a:lnTo>
                  <a:pt x="8403269" y="43873"/>
                </a:lnTo>
                <a:lnTo>
                  <a:pt x="8362566" y="25204"/>
                </a:lnTo>
                <a:lnTo>
                  <a:pt x="8319417" y="11435"/>
                </a:lnTo>
                <a:lnTo>
                  <a:pt x="8274174" y="2917"/>
                </a:lnTo>
                <a:lnTo>
                  <a:pt x="82271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739" y="28433"/>
            <a:ext cx="7557134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85" dirty="0">
                <a:solidFill>
                  <a:schemeClr val="accent6">
                    <a:lumMod val="75000"/>
                  </a:schemeClr>
                </a:solidFill>
              </a:rPr>
              <a:t>ПОДГОТОВКА</a:t>
            </a:r>
            <a:r>
              <a:rPr sz="2400" spc="-4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</a:p>
          <a:p>
            <a:pPr marL="12700" algn="l">
              <a:lnSpc>
                <a:spcPct val="100000"/>
              </a:lnSpc>
            </a:pPr>
            <a:r>
              <a:rPr sz="2400" spc="-50" dirty="0">
                <a:solidFill>
                  <a:schemeClr val="accent6">
                    <a:lumMod val="75000"/>
                  </a:schemeClr>
                </a:solidFill>
              </a:rPr>
              <a:t>РАСПРЕДЕЛЕНИЕ</a:t>
            </a:r>
            <a:r>
              <a:rPr sz="2400" spc="3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45" dirty="0">
                <a:solidFill>
                  <a:schemeClr val="accent6">
                    <a:lumMod val="75000"/>
                  </a:schemeClr>
                </a:solidFill>
              </a:rPr>
              <a:t>УЧАСТНИКОВ</a:t>
            </a:r>
            <a:r>
              <a:rPr sz="2400" spc="1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6">
                    <a:lumMod val="75000"/>
                  </a:schemeClr>
                </a:solidFill>
              </a:rPr>
              <a:t>ПО</a:t>
            </a:r>
            <a:r>
              <a:rPr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65" dirty="0">
                <a:solidFill>
                  <a:schemeClr val="accent6">
                    <a:lumMod val="75000"/>
                  </a:schemeClr>
                </a:solidFill>
              </a:rPr>
              <a:t>АУДИТОРИЯМ</a:t>
            </a:r>
          </a:p>
        </p:txBody>
      </p:sp>
      <p:grpSp>
        <p:nvGrpSpPr>
          <p:cNvPr id="8" name="object 9"/>
          <p:cNvGrpSpPr/>
          <p:nvPr/>
        </p:nvGrpSpPr>
        <p:grpSpPr>
          <a:xfrm>
            <a:off x="743459" y="1618367"/>
            <a:ext cx="2846705" cy="753745"/>
            <a:chOff x="743445" y="1618361"/>
            <a:chExt cx="2846705" cy="753745"/>
          </a:xfrm>
        </p:grpSpPr>
        <p:sp>
          <p:nvSpPr>
            <p:cNvPr id="9" name="object 10"/>
            <p:cNvSpPr/>
            <p:nvPr/>
          </p:nvSpPr>
          <p:spPr>
            <a:xfrm>
              <a:off x="762495" y="1637411"/>
              <a:ext cx="2808605" cy="715645"/>
            </a:xfrm>
            <a:custGeom>
              <a:avLst/>
              <a:gdLst/>
              <a:ahLst/>
              <a:cxnLst/>
              <a:rect l="l" t="t" r="r" b="b"/>
              <a:pathLst>
                <a:path w="2808604" h="715644">
                  <a:moveTo>
                    <a:pt x="2689110" y="0"/>
                  </a:moveTo>
                  <a:lnTo>
                    <a:pt x="119189" y="0"/>
                  </a:lnTo>
                  <a:lnTo>
                    <a:pt x="72796" y="9364"/>
                  </a:lnTo>
                  <a:lnTo>
                    <a:pt x="34910" y="34909"/>
                  </a:lnTo>
                  <a:lnTo>
                    <a:pt x="9366" y="72812"/>
                  </a:lnTo>
                  <a:lnTo>
                    <a:pt x="0" y="119252"/>
                  </a:lnTo>
                  <a:lnTo>
                    <a:pt x="0" y="595884"/>
                  </a:lnTo>
                  <a:lnTo>
                    <a:pt x="9366" y="642324"/>
                  </a:lnTo>
                  <a:lnTo>
                    <a:pt x="34910" y="680227"/>
                  </a:lnTo>
                  <a:lnTo>
                    <a:pt x="72796" y="705772"/>
                  </a:lnTo>
                  <a:lnTo>
                    <a:pt x="119189" y="715137"/>
                  </a:lnTo>
                  <a:lnTo>
                    <a:pt x="2689110" y="715137"/>
                  </a:lnTo>
                  <a:lnTo>
                    <a:pt x="2735477" y="705772"/>
                  </a:lnTo>
                  <a:lnTo>
                    <a:pt x="2773343" y="680227"/>
                  </a:lnTo>
                  <a:lnTo>
                    <a:pt x="2798874" y="642324"/>
                  </a:lnTo>
                  <a:lnTo>
                    <a:pt x="2808236" y="595884"/>
                  </a:lnTo>
                  <a:lnTo>
                    <a:pt x="2808236" y="119252"/>
                  </a:lnTo>
                  <a:lnTo>
                    <a:pt x="2798874" y="72812"/>
                  </a:lnTo>
                  <a:lnTo>
                    <a:pt x="2773343" y="34909"/>
                  </a:lnTo>
                  <a:lnTo>
                    <a:pt x="2735477" y="9364"/>
                  </a:lnTo>
                  <a:lnTo>
                    <a:pt x="2689110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1"/>
            <p:cNvSpPr/>
            <p:nvPr/>
          </p:nvSpPr>
          <p:spPr>
            <a:xfrm>
              <a:off x="762495" y="1637411"/>
              <a:ext cx="2808605" cy="715645"/>
            </a:xfrm>
            <a:custGeom>
              <a:avLst/>
              <a:gdLst/>
              <a:ahLst/>
              <a:cxnLst/>
              <a:rect l="l" t="t" r="r" b="b"/>
              <a:pathLst>
                <a:path w="2808604" h="715644">
                  <a:moveTo>
                    <a:pt x="0" y="119252"/>
                  </a:moveTo>
                  <a:lnTo>
                    <a:pt x="9366" y="72812"/>
                  </a:lnTo>
                  <a:lnTo>
                    <a:pt x="34910" y="34909"/>
                  </a:lnTo>
                  <a:lnTo>
                    <a:pt x="72796" y="9364"/>
                  </a:lnTo>
                  <a:lnTo>
                    <a:pt x="119189" y="0"/>
                  </a:lnTo>
                  <a:lnTo>
                    <a:pt x="2689110" y="0"/>
                  </a:lnTo>
                  <a:lnTo>
                    <a:pt x="2735477" y="9364"/>
                  </a:lnTo>
                  <a:lnTo>
                    <a:pt x="2773343" y="34909"/>
                  </a:lnTo>
                  <a:lnTo>
                    <a:pt x="2798874" y="72812"/>
                  </a:lnTo>
                  <a:lnTo>
                    <a:pt x="2808236" y="119252"/>
                  </a:lnTo>
                  <a:lnTo>
                    <a:pt x="2808236" y="595884"/>
                  </a:lnTo>
                  <a:lnTo>
                    <a:pt x="2798874" y="642324"/>
                  </a:lnTo>
                  <a:lnTo>
                    <a:pt x="2773343" y="680227"/>
                  </a:lnTo>
                  <a:lnTo>
                    <a:pt x="2735477" y="705772"/>
                  </a:lnTo>
                  <a:lnTo>
                    <a:pt x="2689110" y="715137"/>
                  </a:lnTo>
                  <a:lnTo>
                    <a:pt x="119189" y="715137"/>
                  </a:lnTo>
                  <a:lnTo>
                    <a:pt x="72796" y="705772"/>
                  </a:lnTo>
                  <a:lnTo>
                    <a:pt x="34910" y="680227"/>
                  </a:lnTo>
                  <a:lnTo>
                    <a:pt x="9366" y="642324"/>
                  </a:lnTo>
                  <a:lnTo>
                    <a:pt x="0" y="595884"/>
                  </a:lnTo>
                  <a:lnTo>
                    <a:pt x="0" y="119252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2"/>
          <p:cNvSpPr txBox="1"/>
          <p:nvPr/>
        </p:nvSpPr>
        <p:spPr>
          <a:xfrm>
            <a:off x="955954" y="1699640"/>
            <a:ext cx="24218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cs typeface="Microsoft Sans Serif"/>
              </a:rPr>
              <a:t>Организаторы</a:t>
            </a:r>
            <a:endParaRPr sz="1800" dirty="0"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8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в</a:t>
            </a:r>
            <a:r>
              <a:rPr sz="1800" b="1" spc="465" dirty="0">
                <a:solidFill>
                  <a:srgbClr val="FFFFFF"/>
                </a:solidFill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cs typeface="Microsoft Sans Serif"/>
              </a:rPr>
              <a:t>аудитории</a:t>
            </a:r>
            <a:r>
              <a:rPr sz="1800" spc="3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800" spc="-20" dirty="0">
                <a:solidFill>
                  <a:srgbClr val="FFFFFF"/>
                </a:solidFill>
                <a:cs typeface="Microsoft Sans Serif"/>
              </a:rPr>
              <a:t>обязаны:</a:t>
            </a:r>
            <a:endParaRPr sz="1800" dirty="0">
              <a:cs typeface="Microsoft Sans Serif"/>
            </a:endParaRPr>
          </a:p>
        </p:txBody>
      </p:sp>
      <p:grpSp>
        <p:nvGrpSpPr>
          <p:cNvPr id="12" name="object 13"/>
          <p:cNvGrpSpPr/>
          <p:nvPr/>
        </p:nvGrpSpPr>
        <p:grpSpPr>
          <a:xfrm>
            <a:off x="454583" y="2371753"/>
            <a:ext cx="3424554" cy="1881505"/>
            <a:chOff x="454583" y="2371725"/>
            <a:chExt cx="3424554" cy="1881505"/>
          </a:xfrm>
        </p:grpSpPr>
        <p:sp>
          <p:nvSpPr>
            <p:cNvPr id="13" name="object 14"/>
            <p:cNvSpPr/>
            <p:nvPr/>
          </p:nvSpPr>
          <p:spPr>
            <a:xfrm>
              <a:off x="1950719" y="2371725"/>
              <a:ext cx="431800" cy="287655"/>
            </a:xfrm>
            <a:custGeom>
              <a:avLst/>
              <a:gdLst/>
              <a:ahLst/>
              <a:cxnLst/>
              <a:rect l="l" t="t" r="r" b="b"/>
              <a:pathLst>
                <a:path w="431800" h="287655">
                  <a:moveTo>
                    <a:pt x="323850" y="0"/>
                  </a:moveTo>
                  <a:lnTo>
                    <a:pt x="107950" y="0"/>
                  </a:lnTo>
                  <a:lnTo>
                    <a:pt x="107950" y="143637"/>
                  </a:lnTo>
                  <a:lnTo>
                    <a:pt x="0" y="143637"/>
                  </a:lnTo>
                  <a:lnTo>
                    <a:pt x="215900" y="287274"/>
                  </a:lnTo>
                  <a:lnTo>
                    <a:pt x="431800" y="143637"/>
                  </a:lnTo>
                  <a:lnTo>
                    <a:pt x="323850" y="143637"/>
                  </a:lnTo>
                  <a:lnTo>
                    <a:pt x="323850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5"/>
            <p:cNvSpPr/>
            <p:nvPr/>
          </p:nvSpPr>
          <p:spPr>
            <a:xfrm>
              <a:off x="454583" y="2673604"/>
              <a:ext cx="3424554" cy="1579880"/>
            </a:xfrm>
            <a:custGeom>
              <a:avLst/>
              <a:gdLst/>
              <a:ahLst/>
              <a:cxnLst/>
              <a:rect l="l" t="t" r="r" b="b"/>
              <a:pathLst>
                <a:path w="3424554" h="1579879">
                  <a:moveTo>
                    <a:pt x="3160852" y="0"/>
                  </a:moveTo>
                  <a:lnTo>
                    <a:pt x="263245" y="0"/>
                  </a:lnTo>
                  <a:lnTo>
                    <a:pt x="215926" y="4241"/>
                  </a:lnTo>
                  <a:lnTo>
                    <a:pt x="171389" y="16469"/>
                  </a:lnTo>
                  <a:lnTo>
                    <a:pt x="130379" y="35940"/>
                  </a:lnTo>
                  <a:lnTo>
                    <a:pt x="93638" y="61913"/>
                  </a:lnTo>
                  <a:lnTo>
                    <a:pt x="61911" y="93642"/>
                  </a:lnTo>
                  <a:lnTo>
                    <a:pt x="35940" y="130386"/>
                  </a:lnTo>
                  <a:lnTo>
                    <a:pt x="16468" y="171401"/>
                  </a:lnTo>
                  <a:lnTo>
                    <a:pt x="4241" y="215943"/>
                  </a:lnTo>
                  <a:lnTo>
                    <a:pt x="0" y="263271"/>
                  </a:lnTo>
                  <a:lnTo>
                    <a:pt x="0" y="1316228"/>
                  </a:lnTo>
                  <a:lnTo>
                    <a:pt x="4241" y="1363555"/>
                  </a:lnTo>
                  <a:lnTo>
                    <a:pt x="16468" y="1408097"/>
                  </a:lnTo>
                  <a:lnTo>
                    <a:pt x="35940" y="1449112"/>
                  </a:lnTo>
                  <a:lnTo>
                    <a:pt x="61911" y="1485856"/>
                  </a:lnTo>
                  <a:lnTo>
                    <a:pt x="93638" y="1517585"/>
                  </a:lnTo>
                  <a:lnTo>
                    <a:pt x="130379" y="1543558"/>
                  </a:lnTo>
                  <a:lnTo>
                    <a:pt x="171389" y="1563029"/>
                  </a:lnTo>
                  <a:lnTo>
                    <a:pt x="215926" y="1575257"/>
                  </a:lnTo>
                  <a:lnTo>
                    <a:pt x="263245" y="1579499"/>
                  </a:lnTo>
                  <a:lnTo>
                    <a:pt x="3160852" y="1579499"/>
                  </a:lnTo>
                  <a:lnTo>
                    <a:pt x="3208179" y="1575257"/>
                  </a:lnTo>
                  <a:lnTo>
                    <a:pt x="3252721" y="1563029"/>
                  </a:lnTo>
                  <a:lnTo>
                    <a:pt x="3293736" y="1543558"/>
                  </a:lnTo>
                  <a:lnTo>
                    <a:pt x="3330480" y="1517585"/>
                  </a:lnTo>
                  <a:lnTo>
                    <a:pt x="3362209" y="1485856"/>
                  </a:lnTo>
                  <a:lnTo>
                    <a:pt x="3388182" y="1449112"/>
                  </a:lnTo>
                  <a:lnTo>
                    <a:pt x="3407653" y="1408097"/>
                  </a:lnTo>
                  <a:lnTo>
                    <a:pt x="3419882" y="1363555"/>
                  </a:lnTo>
                  <a:lnTo>
                    <a:pt x="3424123" y="1316228"/>
                  </a:lnTo>
                  <a:lnTo>
                    <a:pt x="3424123" y="263271"/>
                  </a:lnTo>
                  <a:lnTo>
                    <a:pt x="3419882" y="215943"/>
                  </a:lnTo>
                  <a:lnTo>
                    <a:pt x="3407653" y="171401"/>
                  </a:lnTo>
                  <a:lnTo>
                    <a:pt x="3388182" y="130386"/>
                  </a:lnTo>
                  <a:lnTo>
                    <a:pt x="3362209" y="93642"/>
                  </a:lnTo>
                  <a:lnTo>
                    <a:pt x="3330480" y="61913"/>
                  </a:lnTo>
                  <a:lnTo>
                    <a:pt x="3293736" y="35940"/>
                  </a:lnTo>
                  <a:lnTo>
                    <a:pt x="3252721" y="16469"/>
                  </a:lnTo>
                  <a:lnTo>
                    <a:pt x="3208179" y="4241"/>
                  </a:lnTo>
                  <a:lnTo>
                    <a:pt x="31608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330938" y="2791498"/>
            <a:ext cx="3424554" cy="1579880"/>
          </a:xfrm>
          <a:custGeom>
            <a:avLst/>
            <a:gdLst/>
            <a:ahLst/>
            <a:cxnLst/>
            <a:rect l="l" t="t" r="r" b="b"/>
            <a:pathLst>
              <a:path w="3424554" h="1579879">
                <a:moveTo>
                  <a:pt x="3160852" y="0"/>
                </a:moveTo>
                <a:lnTo>
                  <a:pt x="263245" y="0"/>
                </a:lnTo>
                <a:lnTo>
                  <a:pt x="215926" y="4241"/>
                </a:lnTo>
                <a:lnTo>
                  <a:pt x="171389" y="16469"/>
                </a:lnTo>
                <a:lnTo>
                  <a:pt x="130379" y="35940"/>
                </a:lnTo>
                <a:lnTo>
                  <a:pt x="93638" y="61913"/>
                </a:lnTo>
                <a:lnTo>
                  <a:pt x="61911" y="93642"/>
                </a:lnTo>
                <a:lnTo>
                  <a:pt x="35940" y="130386"/>
                </a:lnTo>
                <a:lnTo>
                  <a:pt x="16468" y="171401"/>
                </a:lnTo>
                <a:lnTo>
                  <a:pt x="4241" y="215943"/>
                </a:lnTo>
                <a:lnTo>
                  <a:pt x="0" y="263271"/>
                </a:lnTo>
                <a:lnTo>
                  <a:pt x="0" y="1316228"/>
                </a:lnTo>
                <a:lnTo>
                  <a:pt x="4241" y="1363555"/>
                </a:lnTo>
                <a:lnTo>
                  <a:pt x="16468" y="1408097"/>
                </a:lnTo>
                <a:lnTo>
                  <a:pt x="35940" y="1449112"/>
                </a:lnTo>
                <a:lnTo>
                  <a:pt x="61911" y="1485856"/>
                </a:lnTo>
                <a:lnTo>
                  <a:pt x="93638" y="1517585"/>
                </a:lnTo>
                <a:lnTo>
                  <a:pt x="130379" y="1543558"/>
                </a:lnTo>
                <a:lnTo>
                  <a:pt x="171389" y="1563029"/>
                </a:lnTo>
                <a:lnTo>
                  <a:pt x="215926" y="1575257"/>
                </a:lnTo>
                <a:lnTo>
                  <a:pt x="263245" y="1579499"/>
                </a:lnTo>
                <a:lnTo>
                  <a:pt x="3160852" y="1579499"/>
                </a:lnTo>
                <a:lnTo>
                  <a:pt x="3208179" y="1575257"/>
                </a:lnTo>
                <a:lnTo>
                  <a:pt x="3252721" y="1563029"/>
                </a:lnTo>
                <a:lnTo>
                  <a:pt x="3293736" y="1543558"/>
                </a:lnTo>
                <a:lnTo>
                  <a:pt x="3330480" y="1517585"/>
                </a:lnTo>
                <a:lnTo>
                  <a:pt x="3362209" y="1485856"/>
                </a:lnTo>
                <a:lnTo>
                  <a:pt x="3388182" y="1449112"/>
                </a:lnTo>
                <a:lnTo>
                  <a:pt x="3407653" y="1408097"/>
                </a:lnTo>
                <a:lnTo>
                  <a:pt x="3419882" y="1363555"/>
                </a:lnTo>
                <a:lnTo>
                  <a:pt x="3424123" y="1316228"/>
                </a:lnTo>
                <a:lnTo>
                  <a:pt x="3424123" y="263271"/>
                </a:lnTo>
                <a:lnTo>
                  <a:pt x="3419882" y="215943"/>
                </a:lnTo>
                <a:lnTo>
                  <a:pt x="3407653" y="171401"/>
                </a:lnTo>
                <a:lnTo>
                  <a:pt x="3388182" y="130386"/>
                </a:lnTo>
                <a:lnTo>
                  <a:pt x="3362209" y="93642"/>
                </a:lnTo>
                <a:lnTo>
                  <a:pt x="3330480" y="61913"/>
                </a:lnTo>
                <a:lnTo>
                  <a:pt x="3293736" y="35940"/>
                </a:lnTo>
                <a:lnTo>
                  <a:pt x="3252721" y="16469"/>
                </a:lnTo>
                <a:lnTo>
                  <a:pt x="3208179" y="4241"/>
                </a:lnTo>
                <a:lnTo>
                  <a:pt x="31608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5"/>
          <p:cNvSpPr/>
          <p:nvPr/>
        </p:nvSpPr>
        <p:spPr>
          <a:xfrm>
            <a:off x="759383" y="2978404"/>
            <a:ext cx="3424554" cy="1579880"/>
          </a:xfrm>
          <a:custGeom>
            <a:avLst/>
            <a:gdLst/>
            <a:ahLst/>
            <a:cxnLst/>
            <a:rect l="l" t="t" r="r" b="b"/>
            <a:pathLst>
              <a:path w="3424554" h="1579879">
                <a:moveTo>
                  <a:pt x="3160852" y="0"/>
                </a:moveTo>
                <a:lnTo>
                  <a:pt x="263245" y="0"/>
                </a:lnTo>
                <a:lnTo>
                  <a:pt x="215926" y="4241"/>
                </a:lnTo>
                <a:lnTo>
                  <a:pt x="171389" y="16469"/>
                </a:lnTo>
                <a:lnTo>
                  <a:pt x="130379" y="35940"/>
                </a:lnTo>
                <a:lnTo>
                  <a:pt x="93638" y="61913"/>
                </a:lnTo>
                <a:lnTo>
                  <a:pt x="61911" y="93642"/>
                </a:lnTo>
                <a:lnTo>
                  <a:pt x="35940" y="130386"/>
                </a:lnTo>
                <a:lnTo>
                  <a:pt x="16468" y="171401"/>
                </a:lnTo>
                <a:lnTo>
                  <a:pt x="4241" y="215943"/>
                </a:lnTo>
                <a:lnTo>
                  <a:pt x="0" y="263271"/>
                </a:lnTo>
                <a:lnTo>
                  <a:pt x="0" y="1316228"/>
                </a:lnTo>
                <a:lnTo>
                  <a:pt x="4241" y="1363555"/>
                </a:lnTo>
                <a:lnTo>
                  <a:pt x="16468" y="1408097"/>
                </a:lnTo>
                <a:lnTo>
                  <a:pt x="35940" y="1449112"/>
                </a:lnTo>
                <a:lnTo>
                  <a:pt x="61911" y="1485856"/>
                </a:lnTo>
                <a:lnTo>
                  <a:pt x="93638" y="1517585"/>
                </a:lnTo>
                <a:lnTo>
                  <a:pt x="130379" y="1543558"/>
                </a:lnTo>
                <a:lnTo>
                  <a:pt x="171389" y="1563029"/>
                </a:lnTo>
                <a:lnTo>
                  <a:pt x="215926" y="1575257"/>
                </a:lnTo>
                <a:lnTo>
                  <a:pt x="263245" y="1579499"/>
                </a:lnTo>
                <a:lnTo>
                  <a:pt x="3160852" y="1579499"/>
                </a:lnTo>
                <a:lnTo>
                  <a:pt x="3208179" y="1575257"/>
                </a:lnTo>
                <a:lnTo>
                  <a:pt x="3252721" y="1563029"/>
                </a:lnTo>
                <a:lnTo>
                  <a:pt x="3293736" y="1543558"/>
                </a:lnTo>
                <a:lnTo>
                  <a:pt x="3330480" y="1517585"/>
                </a:lnTo>
                <a:lnTo>
                  <a:pt x="3362209" y="1485856"/>
                </a:lnTo>
                <a:lnTo>
                  <a:pt x="3388182" y="1449112"/>
                </a:lnTo>
                <a:lnTo>
                  <a:pt x="3407653" y="1408097"/>
                </a:lnTo>
                <a:lnTo>
                  <a:pt x="3419882" y="1363555"/>
                </a:lnTo>
                <a:lnTo>
                  <a:pt x="3424123" y="1316228"/>
                </a:lnTo>
                <a:lnTo>
                  <a:pt x="3424123" y="263271"/>
                </a:lnTo>
                <a:lnTo>
                  <a:pt x="3419882" y="215943"/>
                </a:lnTo>
                <a:lnTo>
                  <a:pt x="3407653" y="171401"/>
                </a:lnTo>
                <a:lnTo>
                  <a:pt x="3388182" y="130386"/>
                </a:lnTo>
                <a:lnTo>
                  <a:pt x="3362209" y="93642"/>
                </a:lnTo>
                <a:lnTo>
                  <a:pt x="3330480" y="61913"/>
                </a:lnTo>
                <a:lnTo>
                  <a:pt x="3293736" y="35940"/>
                </a:lnTo>
                <a:lnTo>
                  <a:pt x="3252721" y="16469"/>
                </a:lnTo>
                <a:lnTo>
                  <a:pt x="3208179" y="4241"/>
                </a:lnTo>
                <a:lnTo>
                  <a:pt x="31608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6"/>
          <p:cNvSpPr txBox="1"/>
          <p:nvPr/>
        </p:nvSpPr>
        <p:spPr>
          <a:xfrm>
            <a:off x="665783" y="2715260"/>
            <a:ext cx="3466269" cy="16741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pc="-15" dirty="0">
                <a:cs typeface="Microsoft Sans Serif"/>
              </a:rPr>
              <a:t>проверять</a:t>
            </a:r>
            <a:r>
              <a:rPr spc="-10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у</a:t>
            </a:r>
            <a:r>
              <a:rPr spc="10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входа</a:t>
            </a:r>
            <a:r>
              <a:rPr spc="15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в</a:t>
            </a:r>
            <a:r>
              <a:rPr spc="10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аудиторию </a:t>
            </a:r>
            <a:r>
              <a:rPr spc="-409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соответствие</a:t>
            </a:r>
            <a:r>
              <a:rPr spc="15" dirty="0">
                <a:cs typeface="Microsoft Sans Serif"/>
              </a:rPr>
              <a:t> </a:t>
            </a:r>
            <a:r>
              <a:rPr spc="-30" dirty="0">
                <a:cs typeface="Microsoft Sans Serif"/>
              </a:rPr>
              <a:t>документа, </a:t>
            </a:r>
            <a:r>
              <a:rPr spc="-25" dirty="0">
                <a:cs typeface="Microsoft Sans Serif"/>
              </a:rPr>
              <a:t> </a:t>
            </a:r>
            <a:r>
              <a:rPr spc="-20" dirty="0">
                <a:cs typeface="Microsoft Sans Serif"/>
              </a:rPr>
              <a:t>удостоверяющего</a:t>
            </a:r>
            <a:r>
              <a:rPr spc="5" dirty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личность, </a:t>
            </a:r>
            <a:r>
              <a:rPr spc="-5" dirty="0">
                <a:cs typeface="Microsoft Sans Serif"/>
              </a:rPr>
              <a:t> </a:t>
            </a:r>
            <a:r>
              <a:rPr spc="-20" dirty="0">
                <a:cs typeface="Microsoft Sans Serif"/>
              </a:rPr>
              <a:t>форме</a:t>
            </a:r>
            <a:r>
              <a:rPr spc="5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ППЭ-05-02</a:t>
            </a:r>
            <a:r>
              <a:rPr spc="30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«Протокол</a:t>
            </a:r>
            <a:endParaRPr dirty="0">
              <a:cs typeface="Microsoft Sans Serif"/>
            </a:endParaRPr>
          </a:p>
          <a:p>
            <a:pPr marL="476250" marR="467359" algn="ctr">
              <a:lnSpc>
                <a:spcPct val="100000"/>
              </a:lnSpc>
            </a:pPr>
            <a:r>
              <a:rPr spc="-15" dirty="0">
                <a:cs typeface="Microsoft Sans Serif"/>
              </a:rPr>
              <a:t>проведения</a:t>
            </a:r>
            <a:r>
              <a:rPr spc="-5" dirty="0">
                <a:cs typeface="Microsoft Sans Serif"/>
              </a:rPr>
              <a:t> </a:t>
            </a:r>
            <a:r>
              <a:rPr spc="-35" dirty="0">
                <a:cs typeface="Microsoft Sans Serif"/>
              </a:rPr>
              <a:t>экзамена </a:t>
            </a:r>
            <a:r>
              <a:rPr spc="-409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в</a:t>
            </a:r>
            <a:r>
              <a:rPr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аудитории»</a:t>
            </a:r>
            <a:endParaRPr dirty="0">
              <a:cs typeface="Microsoft Sans Serif"/>
            </a:endParaRPr>
          </a:p>
        </p:txBody>
      </p:sp>
      <p:sp>
        <p:nvSpPr>
          <p:cNvPr id="18" name="object 8"/>
          <p:cNvSpPr/>
          <p:nvPr/>
        </p:nvSpPr>
        <p:spPr>
          <a:xfrm>
            <a:off x="1942095" y="4387959"/>
            <a:ext cx="431800" cy="287655"/>
          </a:xfrm>
          <a:custGeom>
            <a:avLst/>
            <a:gdLst/>
            <a:ahLst/>
            <a:cxnLst/>
            <a:rect l="l" t="t" r="r" b="b"/>
            <a:pathLst>
              <a:path w="431800" h="287654">
                <a:moveTo>
                  <a:pt x="323850" y="0"/>
                </a:moveTo>
                <a:lnTo>
                  <a:pt x="107950" y="0"/>
                </a:lnTo>
                <a:lnTo>
                  <a:pt x="107950" y="143764"/>
                </a:lnTo>
                <a:lnTo>
                  <a:pt x="0" y="143764"/>
                </a:lnTo>
                <a:lnTo>
                  <a:pt x="215900" y="287401"/>
                </a:lnTo>
                <a:lnTo>
                  <a:pt x="431800" y="143764"/>
                </a:lnTo>
                <a:lnTo>
                  <a:pt x="323850" y="143764"/>
                </a:lnTo>
                <a:lnTo>
                  <a:pt x="323850" y="0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6"/>
          <p:cNvSpPr txBox="1"/>
          <p:nvPr/>
        </p:nvSpPr>
        <p:spPr>
          <a:xfrm>
            <a:off x="639280" y="4787660"/>
            <a:ext cx="3303005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cs typeface="Microsoft Sans Serif"/>
              </a:rPr>
              <a:t>направлять</a:t>
            </a:r>
            <a:r>
              <a:rPr spc="-5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участника</a:t>
            </a:r>
            <a:r>
              <a:rPr spc="35" dirty="0">
                <a:cs typeface="Microsoft Sans Serif"/>
              </a:rPr>
              <a:t> </a:t>
            </a:r>
            <a:r>
              <a:rPr spc="-35" dirty="0">
                <a:cs typeface="Microsoft Sans Serif"/>
              </a:rPr>
              <a:t>экзамена </a:t>
            </a:r>
            <a:r>
              <a:rPr spc="-409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на</a:t>
            </a:r>
            <a:r>
              <a:rPr spc="10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рабочее</a:t>
            </a:r>
            <a:r>
              <a:rPr spc="30" dirty="0">
                <a:cs typeface="Microsoft Sans Serif"/>
              </a:rPr>
              <a:t> </a:t>
            </a:r>
            <a:r>
              <a:rPr spc="-20" dirty="0">
                <a:cs typeface="Microsoft Sans Serif"/>
              </a:rPr>
              <a:t>место</a:t>
            </a:r>
            <a:r>
              <a:rPr spc="10" dirty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согласно</a:t>
            </a:r>
            <a:endParaRPr dirty="0">
              <a:cs typeface="Microsoft Sans Serif"/>
            </a:endParaRPr>
          </a:p>
          <a:p>
            <a:pPr marL="91440" marR="81915" algn="ctr">
              <a:lnSpc>
                <a:spcPct val="100000"/>
              </a:lnSpc>
            </a:pPr>
            <a:r>
              <a:rPr spc="-25" dirty="0">
                <a:cs typeface="Microsoft Sans Serif"/>
              </a:rPr>
              <a:t>спискам</a:t>
            </a:r>
            <a:r>
              <a:rPr spc="20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автоматизированного </a:t>
            </a:r>
            <a:r>
              <a:rPr spc="-409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распределения</a:t>
            </a:r>
            <a:endParaRPr dirty="0">
              <a:cs typeface="Microsoft Sans Serif"/>
            </a:endParaRPr>
          </a:p>
        </p:txBody>
      </p:sp>
      <p:sp>
        <p:nvSpPr>
          <p:cNvPr id="20" name="object 18"/>
          <p:cNvSpPr/>
          <p:nvPr/>
        </p:nvSpPr>
        <p:spPr>
          <a:xfrm>
            <a:off x="5291203" y="1620039"/>
            <a:ext cx="2882900" cy="1005205"/>
          </a:xfrm>
          <a:custGeom>
            <a:avLst/>
            <a:gdLst/>
            <a:ahLst/>
            <a:cxnLst/>
            <a:rect l="l" t="t" r="r" b="b"/>
            <a:pathLst>
              <a:path w="2882900" h="1005205">
                <a:moveTo>
                  <a:pt x="1657350" y="860806"/>
                </a:moveTo>
                <a:lnTo>
                  <a:pt x="1549400" y="860806"/>
                </a:lnTo>
                <a:lnTo>
                  <a:pt x="1549400" y="716280"/>
                </a:lnTo>
                <a:lnTo>
                  <a:pt x="1333500" y="716280"/>
                </a:lnTo>
                <a:lnTo>
                  <a:pt x="1333500" y="860806"/>
                </a:lnTo>
                <a:lnTo>
                  <a:pt x="1225550" y="860806"/>
                </a:lnTo>
                <a:lnTo>
                  <a:pt x="1441450" y="1005205"/>
                </a:lnTo>
                <a:lnTo>
                  <a:pt x="1657350" y="860806"/>
                </a:lnTo>
                <a:close/>
              </a:path>
              <a:path w="2882900" h="1005205">
                <a:moveTo>
                  <a:pt x="2882900" y="119253"/>
                </a:moveTo>
                <a:lnTo>
                  <a:pt x="2873527" y="72872"/>
                </a:lnTo>
                <a:lnTo>
                  <a:pt x="2848000" y="34963"/>
                </a:lnTo>
                <a:lnTo>
                  <a:pt x="2810129" y="9385"/>
                </a:lnTo>
                <a:lnTo>
                  <a:pt x="2763774" y="0"/>
                </a:lnTo>
                <a:lnTo>
                  <a:pt x="119253" y="0"/>
                </a:lnTo>
                <a:lnTo>
                  <a:pt x="72809" y="9385"/>
                </a:lnTo>
                <a:lnTo>
                  <a:pt x="34899" y="34963"/>
                </a:lnTo>
                <a:lnTo>
                  <a:pt x="9359" y="72872"/>
                </a:lnTo>
                <a:lnTo>
                  <a:pt x="0" y="119253"/>
                </a:lnTo>
                <a:lnTo>
                  <a:pt x="0" y="596011"/>
                </a:lnTo>
                <a:lnTo>
                  <a:pt x="9359" y="642378"/>
                </a:lnTo>
                <a:lnTo>
                  <a:pt x="34899" y="680250"/>
                </a:lnTo>
                <a:lnTo>
                  <a:pt x="72809" y="705777"/>
                </a:lnTo>
                <a:lnTo>
                  <a:pt x="119253" y="715137"/>
                </a:lnTo>
                <a:lnTo>
                  <a:pt x="2763774" y="715137"/>
                </a:lnTo>
                <a:lnTo>
                  <a:pt x="2810129" y="705777"/>
                </a:lnTo>
                <a:lnTo>
                  <a:pt x="2848000" y="680250"/>
                </a:lnTo>
                <a:lnTo>
                  <a:pt x="2873527" y="642378"/>
                </a:lnTo>
                <a:lnTo>
                  <a:pt x="2882900" y="596011"/>
                </a:lnTo>
                <a:lnTo>
                  <a:pt x="2882900" y="119253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 txBox="1"/>
          <p:nvPr/>
        </p:nvSpPr>
        <p:spPr>
          <a:xfrm>
            <a:off x="5421629" y="1682241"/>
            <a:ext cx="26231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cs typeface="Microsoft Sans Serif"/>
              </a:rPr>
              <a:t>Организаторы</a:t>
            </a:r>
            <a:endParaRPr sz="1800" dirty="0"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8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вне</a:t>
            </a:r>
            <a:r>
              <a:rPr sz="1800" b="1" spc="-30" dirty="0">
                <a:solidFill>
                  <a:srgbClr val="FFFFFF"/>
                </a:solidFill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cs typeface="Microsoft Sans Serif"/>
              </a:rPr>
              <a:t>аудитории</a:t>
            </a:r>
            <a:r>
              <a:rPr sz="1800" spc="2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800" spc="-20" dirty="0">
                <a:solidFill>
                  <a:srgbClr val="FFFFFF"/>
                </a:solidFill>
                <a:cs typeface="Microsoft Sans Serif"/>
              </a:rPr>
              <a:t>обязаны:</a:t>
            </a:r>
            <a:endParaRPr sz="1800" dirty="0"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093603" y="2794521"/>
            <a:ext cx="3279775" cy="843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3180" marR="5080" indent="-30480" algn="ctr">
              <a:lnSpc>
                <a:spcPct val="100000"/>
              </a:lnSpc>
              <a:spcBef>
                <a:spcPts val="95"/>
              </a:spcBef>
            </a:pPr>
            <a:r>
              <a:rPr spc="-25" dirty="0">
                <a:cs typeface="Microsoft Sans Serif"/>
              </a:rPr>
              <a:t>оказывать</a:t>
            </a:r>
            <a:r>
              <a:rPr spc="-5" dirty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содействие</a:t>
            </a:r>
            <a:r>
              <a:rPr spc="30" dirty="0">
                <a:cs typeface="Microsoft Sans Serif"/>
              </a:rPr>
              <a:t> </a:t>
            </a:r>
            <a:r>
              <a:rPr spc="-20" dirty="0">
                <a:cs typeface="Microsoft Sans Serif"/>
              </a:rPr>
              <a:t>участникам </a:t>
            </a:r>
            <a:r>
              <a:rPr spc="-409" dirty="0">
                <a:cs typeface="Microsoft Sans Serif"/>
              </a:rPr>
              <a:t> </a:t>
            </a:r>
            <a:r>
              <a:rPr spc="-35" dirty="0">
                <a:cs typeface="Microsoft Sans Serif"/>
              </a:rPr>
              <a:t>экзамена</a:t>
            </a:r>
            <a:r>
              <a:rPr spc="40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в</a:t>
            </a:r>
            <a:r>
              <a:rPr spc="15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перемещении</a:t>
            </a:r>
            <a:r>
              <a:rPr spc="55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по</a:t>
            </a:r>
            <a:r>
              <a:rPr spc="10" dirty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ППЭ</a:t>
            </a:r>
            <a:endParaRPr dirty="0">
              <a:cs typeface="Microsoft Sans Serif"/>
            </a:endParaRPr>
          </a:p>
        </p:txBody>
      </p:sp>
      <p:pic>
        <p:nvPicPr>
          <p:cNvPr id="2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61768" y="4097575"/>
            <a:ext cx="1511300" cy="1794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273401"/>
            <a:ext cx="7924800" cy="26597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lang="ru-RU" sz="2800" dirty="0" smtClean="0"/>
              <a:t/>
            </a:r>
            <a:br>
              <a:rPr lang="ru-RU" sz="2800" dirty="0" smtClean="0"/>
            </a:br>
            <a:r>
              <a:rPr sz="3600" b="1" spc="-35" dirty="0" smtClean="0">
                <a:solidFill>
                  <a:schemeClr val="tx1"/>
                </a:solidFill>
                <a:latin typeface="+mn-lt"/>
              </a:rPr>
              <a:t>ОРГАНИЗАЦИЯ</a:t>
            </a:r>
            <a:r>
              <a:rPr sz="36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sz="3600" b="1" spc="-10" dirty="0" smtClean="0">
                <a:solidFill>
                  <a:schemeClr val="tx1"/>
                </a:solidFill>
                <a:latin typeface="+mn-lt"/>
              </a:rPr>
              <a:t>И</a:t>
            </a:r>
            <a:r>
              <a:rPr sz="3600" b="1" spc="25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sz="3600" b="1" spc="-35" dirty="0" smtClean="0">
                <a:solidFill>
                  <a:schemeClr val="tx1"/>
                </a:solidFill>
                <a:latin typeface="+mn-lt"/>
              </a:rPr>
              <a:t>ПРОВЕДЕНИЕ</a:t>
            </a:r>
            <a:r>
              <a:rPr sz="3600" b="1" spc="2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3600" b="1" spc="2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3600" b="1" spc="20" dirty="0" smtClean="0">
                <a:solidFill>
                  <a:schemeClr val="tx1"/>
                </a:solidFill>
                <a:latin typeface="+mn-lt"/>
              </a:rPr>
            </a:br>
            <a:r>
              <a:rPr sz="3600" b="1" spc="-25" dirty="0" smtClean="0">
                <a:solidFill>
                  <a:schemeClr val="tx1"/>
                </a:solidFill>
                <a:latin typeface="+mn-lt"/>
              </a:rPr>
              <a:t>ГИА</a:t>
            </a:r>
            <a:r>
              <a:rPr lang="ru-RU" sz="3600" b="1" spc="-25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sz="3600" b="1" dirty="0" smtClean="0">
                <a:solidFill>
                  <a:schemeClr val="tx1"/>
                </a:solidFill>
                <a:latin typeface="+mn-lt"/>
              </a:rPr>
              <a:t>В</a:t>
            </a:r>
            <a:r>
              <a:rPr sz="3600" b="1" spc="-5" dirty="0" smtClean="0">
                <a:solidFill>
                  <a:schemeClr val="tx1"/>
                </a:solidFill>
                <a:latin typeface="+mn-lt"/>
              </a:rPr>
              <a:t> ППЭ</a:t>
            </a:r>
            <a:r>
              <a:rPr sz="36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3600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3600" b="1" dirty="0" smtClean="0">
                <a:solidFill>
                  <a:schemeClr val="tx1"/>
                </a:solidFill>
                <a:latin typeface="+mn-lt"/>
              </a:rPr>
              <a:t> В</a:t>
            </a:r>
            <a:r>
              <a:rPr lang="ru-RU" sz="3600" b="1" spc="1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3600" b="1" spc="-50" dirty="0" smtClean="0">
                <a:solidFill>
                  <a:schemeClr val="tx1"/>
                </a:solidFill>
                <a:latin typeface="+mn-lt"/>
              </a:rPr>
              <a:t>ФОРМЕ</a:t>
            </a:r>
            <a:r>
              <a:rPr lang="ru-RU" sz="3600" b="1" spc="-1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3600" b="1" spc="-25" dirty="0" smtClean="0">
                <a:solidFill>
                  <a:schemeClr val="tx1"/>
                </a:solidFill>
                <a:latin typeface="+mn-lt"/>
              </a:rPr>
              <a:t>ЕГЭ </a:t>
            </a:r>
            <a:r>
              <a:rPr lang="ru-RU" sz="3600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+mn-lt"/>
              </a:rPr>
            </a:br>
            <a:endParaRPr sz="3600" b="1" spc="-25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0402" y="3282329"/>
            <a:ext cx="7823200" cy="1026563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142240" marR="132715" indent="513715">
              <a:lnSpc>
                <a:spcPct val="100000"/>
              </a:lnSpc>
              <a:spcBef>
                <a:spcPts val="325"/>
              </a:spcBef>
            </a:pPr>
            <a:r>
              <a:rPr sz="1600" spc="-15" dirty="0">
                <a:solidFill>
                  <a:srgbClr val="FF0000"/>
                </a:solidFill>
                <a:cs typeface="Microsoft Sans Serif"/>
              </a:rPr>
              <a:t>Участники</a:t>
            </a:r>
            <a:r>
              <a:rPr sz="160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FF0000"/>
                </a:solidFill>
                <a:cs typeface="Microsoft Sans Serif"/>
              </a:rPr>
              <a:t>занимают</a:t>
            </a:r>
            <a:r>
              <a:rPr sz="1600" spc="1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0000"/>
                </a:solidFill>
                <a:cs typeface="Microsoft Sans Serif"/>
              </a:rPr>
              <a:t>свои</a:t>
            </a:r>
            <a:r>
              <a:rPr sz="1600" spc="3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FF0000"/>
                </a:solidFill>
                <a:cs typeface="Microsoft Sans Serif"/>
              </a:rPr>
              <a:t>места,</a:t>
            </a:r>
            <a:r>
              <a:rPr sz="1600" spc="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0000"/>
                </a:solidFill>
                <a:cs typeface="Microsoft Sans Serif"/>
              </a:rPr>
              <a:t>не</a:t>
            </a:r>
            <a:r>
              <a:rPr sz="1600" spc="2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FF0000"/>
                </a:solidFill>
                <a:cs typeface="Microsoft Sans Serif"/>
              </a:rPr>
              <a:t>переговариваются,</a:t>
            </a:r>
            <a:r>
              <a:rPr sz="1600" spc="1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0000"/>
                </a:solidFill>
                <a:cs typeface="Microsoft Sans Serif"/>
              </a:rPr>
              <a:t>не</a:t>
            </a:r>
            <a:r>
              <a:rPr sz="1600" spc="3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FF0000"/>
                </a:solidFill>
                <a:cs typeface="Microsoft Sans Serif"/>
              </a:rPr>
              <a:t>меняются</a:t>
            </a:r>
            <a:r>
              <a:rPr sz="1600" spc="2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0000"/>
                </a:solidFill>
                <a:cs typeface="Microsoft Sans Serif"/>
              </a:rPr>
              <a:t>местами, </a:t>
            </a:r>
            <a:r>
              <a:rPr sz="1600" spc="-1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0000"/>
                </a:solidFill>
                <a:cs typeface="Microsoft Sans Serif"/>
              </a:rPr>
              <a:t>имеют</a:t>
            </a:r>
            <a:r>
              <a:rPr sz="1600" spc="1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FF0000"/>
                </a:solidFill>
                <a:cs typeface="Microsoft Sans Serif"/>
              </a:rPr>
              <a:t>при</a:t>
            </a:r>
            <a:r>
              <a:rPr sz="1600" spc="3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FF0000"/>
                </a:solidFill>
                <a:cs typeface="Microsoft Sans Serif"/>
              </a:rPr>
              <a:t>себе</a:t>
            </a:r>
            <a:r>
              <a:rPr sz="1600" spc="-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40" dirty="0">
                <a:solidFill>
                  <a:srgbClr val="FF0000"/>
                </a:solidFill>
                <a:cs typeface="Microsoft Sans Serif"/>
              </a:rPr>
              <a:t>документ,</a:t>
            </a:r>
            <a:r>
              <a:rPr sz="1600" spc="1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FF0000"/>
                </a:solidFill>
                <a:cs typeface="Microsoft Sans Serif"/>
              </a:rPr>
              <a:t>удостоверяющий</a:t>
            </a:r>
            <a:r>
              <a:rPr sz="1600" spc="1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0000"/>
                </a:solidFill>
                <a:cs typeface="Microsoft Sans Serif"/>
              </a:rPr>
              <a:t>личность,</a:t>
            </a:r>
            <a:r>
              <a:rPr sz="1600" spc="-2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0000"/>
                </a:solidFill>
                <a:cs typeface="Microsoft Sans Serif"/>
              </a:rPr>
              <a:t>черную</a:t>
            </a:r>
            <a:r>
              <a:rPr sz="1600" spc="4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FF0000"/>
                </a:solidFill>
                <a:cs typeface="Microsoft Sans Serif"/>
              </a:rPr>
              <a:t>гелевую,</a:t>
            </a:r>
            <a:r>
              <a:rPr sz="1600" spc="3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0" dirty="0" err="1">
                <a:solidFill>
                  <a:srgbClr val="FF0000"/>
                </a:solidFill>
                <a:cs typeface="Microsoft Sans Serif"/>
              </a:rPr>
              <a:t>капиллярную</a:t>
            </a:r>
            <a:r>
              <a:rPr sz="1600" spc="3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FF0000"/>
                </a:solidFill>
                <a:cs typeface="Microsoft Sans Serif"/>
              </a:rPr>
              <a:t>ручку</a:t>
            </a:r>
            <a:r>
              <a:rPr lang="ru-RU" sz="1600" spc="-30" dirty="0" smtClean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dirty="0" smtClean="0">
                <a:solidFill>
                  <a:srgbClr val="FF0000"/>
                </a:solidFill>
                <a:cs typeface="Microsoft Sans Serif"/>
              </a:rPr>
              <a:t>с</a:t>
            </a:r>
            <a:r>
              <a:rPr sz="1600" spc="5" dirty="0" smtClean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FF0000"/>
                </a:solidFill>
                <a:cs typeface="Microsoft Sans Serif"/>
              </a:rPr>
              <a:t>чернилами</a:t>
            </a:r>
            <a:r>
              <a:rPr sz="1600" spc="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0000"/>
                </a:solidFill>
                <a:cs typeface="Microsoft Sans Serif"/>
              </a:rPr>
              <a:t>черного</a:t>
            </a:r>
            <a:r>
              <a:rPr sz="1600" spc="-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0000"/>
                </a:solidFill>
                <a:cs typeface="Microsoft Sans Serif"/>
              </a:rPr>
              <a:t>цвета, </a:t>
            </a:r>
            <a:r>
              <a:rPr sz="1600" spc="-10" dirty="0">
                <a:solidFill>
                  <a:srgbClr val="FF0000"/>
                </a:solidFill>
                <a:cs typeface="Microsoft Sans Serif"/>
              </a:rPr>
              <a:t>при</a:t>
            </a:r>
            <a:r>
              <a:rPr sz="1600" spc="2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0000"/>
                </a:solidFill>
                <a:cs typeface="Microsoft Sans Serif"/>
              </a:rPr>
              <a:t>необходимости</a:t>
            </a:r>
            <a:r>
              <a:rPr sz="1600" spc="1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370" dirty="0">
                <a:solidFill>
                  <a:srgbClr val="FF0000"/>
                </a:solidFill>
                <a:cs typeface="Microsoft Sans Serif"/>
              </a:rPr>
              <a:t>–</a:t>
            </a:r>
            <a:r>
              <a:rPr sz="1600" spc="2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FF0000"/>
                </a:solidFill>
                <a:cs typeface="Microsoft Sans Serif"/>
              </a:rPr>
              <a:t>лекарства</a:t>
            </a:r>
            <a:r>
              <a:rPr sz="1600" spc="-2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dirty="0">
                <a:solidFill>
                  <a:srgbClr val="FF0000"/>
                </a:solidFill>
                <a:cs typeface="Microsoft Sans Serif"/>
              </a:rPr>
              <a:t>и</a:t>
            </a:r>
            <a:r>
              <a:rPr sz="1600" spc="2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FF0000"/>
                </a:solidFill>
                <a:cs typeface="Microsoft Sans Serif"/>
              </a:rPr>
              <a:t>питание,</a:t>
            </a:r>
            <a:endParaRPr sz="1600" dirty="0">
              <a:cs typeface="Microsoft Sans Serif"/>
            </a:endParaRPr>
          </a:p>
          <a:p>
            <a:pPr marL="635" algn="ctr">
              <a:lnSpc>
                <a:spcPct val="100000"/>
              </a:lnSpc>
            </a:pPr>
            <a:r>
              <a:rPr sz="1600" spc="-10" dirty="0">
                <a:solidFill>
                  <a:srgbClr val="FF0000"/>
                </a:solidFill>
                <a:cs typeface="Microsoft Sans Serif"/>
              </a:rPr>
              <a:t>разрешенные</a:t>
            </a:r>
            <a:r>
              <a:rPr sz="1600" spc="-6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FF0000"/>
                </a:solidFill>
                <a:cs typeface="Microsoft Sans Serif"/>
              </a:rPr>
              <a:t>дополнительные</a:t>
            </a:r>
            <a:r>
              <a:rPr sz="1600" spc="-5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FF0000"/>
                </a:solidFill>
                <a:cs typeface="Microsoft Sans Serif"/>
              </a:rPr>
              <a:t>материалы</a:t>
            </a:r>
            <a:endParaRPr sz="1600" dirty="0">
              <a:cs typeface="Microsoft Sans Serif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5813" y="895985"/>
            <a:ext cx="8601710" cy="2366645"/>
          </a:xfrm>
          <a:custGeom>
            <a:avLst/>
            <a:gdLst/>
            <a:ahLst/>
            <a:cxnLst/>
            <a:rect l="l" t="t" r="r" b="b"/>
            <a:pathLst>
              <a:path w="8601710" h="2366645">
                <a:moveTo>
                  <a:pt x="8207248" y="0"/>
                </a:moveTo>
                <a:lnTo>
                  <a:pt x="394449" y="0"/>
                </a:lnTo>
                <a:lnTo>
                  <a:pt x="344968" y="3072"/>
                </a:lnTo>
                <a:lnTo>
                  <a:pt x="297323" y="12042"/>
                </a:lnTo>
                <a:lnTo>
                  <a:pt x="251881" y="26540"/>
                </a:lnTo>
                <a:lnTo>
                  <a:pt x="209013" y="46198"/>
                </a:lnTo>
                <a:lnTo>
                  <a:pt x="169088" y="70646"/>
                </a:lnTo>
                <a:lnTo>
                  <a:pt x="132476" y="99514"/>
                </a:lnTo>
                <a:lnTo>
                  <a:pt x="99547" y="132433"/>
                </a:lnTo>
                <a:lnTo>
                  <a:pt x="70670" y="169034"/>
                </a:lnTo>
                <a:lnTo>
                  <a:pt x="46214" y="208947"/>
                </a:lnTo>
                <a:lnTo>
                  <a:pt x="26550" y="251803"/>
                </a:lnTo>
                <a:lnTo>
                  <a:pt x="12046" y="297232"/>
                </a:lnTo>
                <a:lnTo>
                  <a:pt x="3073" y="344866"/>
                </a:lnTo>
                <a:lnTo>
                  <a:pt x="0" y="394335"/>
                </a:lnTo>
                <a:lnTo>
                  <a:pt x="0" y="1972055"/>
                </a:lnTo>
                <a:lnTo>
                  <a:pt x="3073" y="2021551"/>
                </a:lnTo>
                <a:lnTo>
                  <a:pt x="12046" y="2069208"/>
                </a:lnTo>
                <a:lnTo>
                  <a:pt x="26550" y="2114656"/>
                </a:lnTo>
                <a:lnTo>
                  <a:pt x="46214" y="2157528"/>
                </a:lnTo>
                <a:lnTo>
                  <a:pt x="70670" y="2197454"/>
                </a:lnTo>
                <a:lnTo>
                  <a:pt x="99547" y="2234064"/>
                </a:lnTo>
                <a:lnTo>
                  <a:pt x="132476" y="2266991"/>
                </a:lnTo>
                <a:lnTo>
                  <a:pt x="169088" y="2295864"/>
                </a:lnTo>
                <a:lnTo>
                  <a:pt x="209013" y="2320315"/>
                </a:lnTo>
                <a:lnTo>
                  <a:pt x="251881" y="2339975"/>
                </a:lnTo>
                <a:lnTo>
                  <a:pt x="297323" y="2354475"/>
                </a:lnTo>
                <a:lnTo>
                  <a:pt x="344968" y="2363445"/>
                </a:lnTo>
                <a:lnTo>
                  <a:pt x="394449" y="2366517"/>
                </a:lnTo>
                <a:lnTo>
                  <a:pt x="8207248" y="2366517"/>
                </a:lnTo>
                <a:lnTo>
                  <a:pt x="8256743" y="2363445"/>
                </a:lnTo>
                <a:lnTo>
                  <a:pt x="8304400" y="2354475"/>
                </a:lnTo>
                <a:lnTo>
                  <a:pt x="8349848" y="2339975"/>
                </a:lnTo>
                <a:lnTo>
                  <a:pt x="8392720" y="2320315"/>
                </a:lnTo>
                <a:lnTo>
                  <a:pt x="8432646" y="2295864"/>
                </a:lnTo>
                <a:lnTo>
                  <a:pt x="8469256" y="2266991"/>
                </a:lnTo>
                <a:lnTo>
                  <a:pt x="8502183" y="2234064"/>
                </a:lnTo>
                <a:lnTo>
                  <a:pt x="8531056" y="2197454"/>
                </a:lnTo>
                <a:lnTo>
                  <a:pt x="8555507" y="2157528"/>
                </a:lnTo>
                <a:lnTo>
                  <a:pt x="8575167" y="2114656"/>
                </a:lnTo>
                <a:lnTo>
                  <a:pt x="8589667" y="2069208"/>
                </a:lnTo>
                <a:lnTo>
                  <a:pt x="8598637" y="2021551"/>
                </a:lnTo>
                <a:lnTo>
                  <a:pt x="8601710" y="1972055"/>
                </a:lnTo>
                <a:lnTo>
                  <a:pt x="8601710" y="394335"/>
                </a:lnTo>
                <a:lnTo>
                  <a:pt x="8598637" y="344866"/>
                </a:lnTo>
                <a:lnTo>
                  <a:pt x="8589667" y="297232"/>
                </a:lnTo>
                <a:lnTo>
                  <a:pt x="8575167" y="251803"/>
                </a:lnTo>
                <a:lnTo>
                  <a:pt x="8555507" y="208947"/>
                </a:lnTo>
                <a:lnTo>
                  <a:pt x="8531056" y="169034"/>
                </a:lnTo>
                <a:lnTo>
                  <a:pt x="8502183" y="132433"/>
                </a:lnTo>
                <a:lnTo>
                  <a:pt x="8469256" y="99514"/>
                </a:lnTo>
                <a:lnTo>
                  <a:pt x="8432646" y="70646"/>
                </a:lnTo>
                <a:lnTo>
                  <a:pt x="8392720" y="46198"/>
                </a:lnTo>
                <a:lnTo>
                  <a:pt x="8349848" y="26540"/>
                </a:lnTo>
                <a:lnTo>
                  <a:pt x="8304400" y="12042"/>
                </a:lnTo>
                <a:lnTo>
                  <a:pt x="8256743" y="3072"/>
                </a:lnTo>
                <a:lnTo>
                  <a:pt x="82072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60058" y="1047087"/>
            <a:ext cx="8214995" cy="219354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1500" spc="-15" dirty="0">
                <a:cs typeface="Microsoft Sans Serif"/>
              </a:rPr>
              <a:t>Организатор</a:t>
            </a:r>
            <a:r>
              <a:rPr sz="1500" spc="-35" dirty="0">
                <a:cs typeface="Microsoft Sans Serif"/>
              </a:rPr>
              <a:t> </a:t>
            </a:r>
            <a:r>
              <a:rPr sz="1500" spc="-5" dirty="0">
                <a:cs typeface="Microsoft Sans Serif"/>
              </a:rPr>
              <a:t>вне</a:t>
            </a:r>
            <a:r>
              <a:rPr sz="1500" spc="5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аудитории</a:t>
            </a:r>
            <a:r>
              <a:rPr sz="1500" spc="3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сопровождает участников</a:t>
            </a:r>
            <a:r>
              <a:rPr sz="1500" spc="25" dirty="0">
                <a:cs typeface="Microsoft Sans Serif"/>
              </a:rPr>
              <a:t> </a:t>
            </a:r>
            <a:r>
              <a:rPr sz="1500" spc="-25" dirty="0">
                <a:cs typeface="Microsoft Sans Serif"/>
              </a:rPr>
              <a:t>экзамена</a:t>
            </a:r>
            <a:r>
              <a:rPr sz="1500" spc="-15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до</a:t>
            </a:r>
            <a:r>
              <a:rPr sz="1500" spc="15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аудитории.</a:t>
            </a:r>
            <a:endParaRPr sz="1500" dirty="0">
              <a:cs typeface="Microsoft Sans Serif"/>
            </a:endParaRPr>
          </a:p>
          <a:p>
            <a:pPr marL="12700" algn="just">
              <a:lnSpc>
                <a:spcPct val="100000"/>
              </a:lnSpc>
            </a:pPr>
            <a:r>
              <a:rPr sz="1500" spc="-5" dirty="0">
                <a:cs typeface="Microsoft Sans Serif"/>
              </a:rPr>
              <a:t>При</a:t>
            </a:r>
            <a:r>
              <a:rPr sz="1500" spc="1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входе</a:t>
            </a:r>
            <a:r>
              <a:rPr sz="1500" spc="25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в</a:t>
            </a:r>
            <a:r>
              <a:rPr sz="1500" spc="25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аудиторию</a:t>
            </a:r>
            <a:r>
              <a:rPr sz="1500" spc="5" dirty="0">
                <a:cs typeface="Microsoft Sans Serif"/>
              </a:rPr>
              <a:t> </a:t>
            </a:r>
            <a:r>
              <a:rPr sz="1500" spc="-20" dirty="0">
                <a:cs typeface="Microsoft Sans Serif"/>
              </a:rPr>
              <a:t>организатор </a:t>
            </a:r>
            <a:r>
              <a:rPr sz="1500" dirty="0">
                <a:cs typeface="Microsoft Sans Serif"/>
              </a:rPr>
              <a:t>в</a:t>
            </a:r>
            <a:r>
              <a:rPr sz="1500" spc="25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аудитории:</a:t>
            </a:r>
            <a:endParaRPr sz="1500" dirty="0">
              <a:cs typeface="Microsoft Sans Serif"/>
            </a:endParaRPr>
          </a:p>
          <a:p>
            <a:pPr marL="459105" indent="-181610" algn="just">
              <a:lnSpc>
                <a:spcPct val="100000"/>
              </a:lnSpc>
              <a:buFont typeface="Symbol"/>
              <a:buChar char=""/>
              <a:tabLst>
                <a:tab pos="459740" algn="l"/>
              </a:tabLst>
            </a:pPr>
            <a:r>
              <a:rPr sz="1500" spc="-25" dirty="0">
                <a:cs typeface="Microsoft Sans Serif"/>
              </a:rPr>
              <a:t>отмечает явку</a:t>
            </a:r>
            <a:r>
              <a:rPr sz="1500" spc="40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в</a:t>
            </a:r>
            <a:r>
              <a:rPr sz="1500" spc="30" dirty="0">
                <a:cs typeface="Microsoft Sans Serif"/>
              </a:rPr>
              <a:t> </a:t>
            </a:r>
            <a:r>
              <a:rPr sz="1500" spc="-10" dirty="0">
                <a:cs typeface="Microsoft Sans Serif"/>
              </a:rPr>
              <a:t>форме</a:t>
            </a:r>
            <a:r>
              <a:rPr sz="1500" spc="5" dirty="0">
                <a:cs typeface="Microsoft Sans Serif"/>
              </a:rPr>
              <a:t> </a:t>
            </a:r>
            <a:r>
              <a:rPr sz="1500" spc="-5" dirty="0">
                <a:cs typeface="Microsoft Sans Serif"/>
              </a:rPr>
              <a:t>ППЭ-05-01</a:t>
            </a:r>
            <a:r>
              <a:rPr sz="1500" spc="5" dirty="0">
                <a:cs typeface="Microsoft Sans Serif"/>
              </a:rPr>
              <a:t> </a:t>
            </a:r>
            <a:r>
              <a:rPr sz="1500" spc="-20" dirty="0">
                <a:cs typeface="Microsoft Sans Serif"/>
              </a:rPr>
              <a:t>«Список</a:t>
            </a:r>
            <a:r>
              <a:rPr sz="1500" spc="3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участников</a:t>
            </a:r>
            <a:r>
              <a:rPr sz="1500" spc="10" dirty="0">
                <a:cs typeface="Microsoft Sans Serif"/>
              </a:rPr>
              <a:t> </a:t>
            </a:r>
            <a:r>
              <a:rPr sz="1500" spc="-25" dirty="0">
                <a:cs typeface="Microsoft Sans Serif"/>
              </a:rPr>
              <a:t>экзамена</a:t>
            </a:r>
            <a:r>
              <a:rPr sz="1500" spc="5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в</a:t>
            </a:r>
            <a:r>
              <a:rPr sz="1500" spc="3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аудитории</a:t>
            </a:r>
            <a:r>
              <a:rPr sz="1500" spc="15" dirty="0">
                <a:cs typeface="Microsoft Sans Serif"/>
              </a:rPr>
              <a:t> </a:t>
            </a:r>
            <a:r>
              <a:rPr sz="1500" spc="-5" dirty="0">
                <a:cs typeface="Microsoft Sans Serif"/>
              </a:rPr>
              <a:t>ППЭ</a:t>
            </a:r>
            <a:r>
              <a:rPr sz="1500" spc="-5" dirty="0" smtClean="0">
                <a:cs typeface="Microsoft Sans Serif"/>
              </a:rPr>
              <a:t>»</a:t>
            </a:r>
            <a:endParaRPr sz="1500" dirty="0">
              <a:cs typeface="Microsoft Sans Serif"/>
            </a:endParaRPr>
          </a:p>
          <a:p>
            <a:pPr marL="459105" marR="5080" indent="-181610" algn="just">
              <a:lnSpc>
                <a:spcPct val="100000"/>
              </a:lnSpc>
              <a:buFont typeface="Symbol"/>
              <a:buChar char=""/>
              <a:tabLst>
                <a:tab pos="459740" algn="l"/>
              </a:tabLst>
            </a:pPr>
            <a:r>
              <a:rPr sz="1500" spc="-15" dirty="0">
                <a:cs typeface="Microsoft Sans Serif"/>
              </a:rPr>
              <a:t>сверяет</a:t>
            </a:r>
            <a:r>
              <a:rPr sz="1500" spc="-1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паспортные</a:t>
            </a:r>
            <a:r>
              <a:rPr sz="1500" spc="-10" dirty="0">
                <a:cs typeface="Microsoft Sans Serif"/>
              </a:rPr>
              <a:t> </a:t>
            </a:r>
            <a:r>
              <a:rPr sz="1500" spc="-5" dirty="0">
                <a:cs typeface="Microsoft Sans Serif"/>
              </a:rPr>
              <a:t>данные</a:t>
            </a:r>
            <a:r>
              <a:rPr sz="150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участника</a:t>
            </a:r>
            <a:r>
              <a:rPr sz="1500" spc="-10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с</a:t>
            </a:r>
            <a:r>
              <a:rPr sz="1500" spc="5" dirty="0">
                <a:cs typeface="Microsoft Sans Serif"/>
              </a:rPr>
              <a:t> </a:t>
            </a:r>
            <a:r>
              <a:rPr sz="1500" spc="-10" dirty="0">
                <a:cs typeface="Microsoft Sans Serif"/>
              </a:rPr>
              <a:t>данными</a:t>
            </a:r>
            <a:r>
              <a:rPr sz="1500" spc="-5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в</a:t>
            </a:r>
            <a:r>
              <a:rPr sz="1500" spc="5" dirty="0">
                <a:cs typeface="Microsoft Sans Serif"/>
              </a:rPr>
              <a:t> </a:t>
            </a:r>
            <a:r>
              <a:rPr sz="1500" spc="-10" dirty="0">
                <a:cs typeface="Microsoft Sans Serif"/>
              </a:rPr>
              <a:t>форме</a:t>
            </a:r>
            <a:r>
              <a:rPr sz="1500" spc="-5" dirty="0">
                <a:cs typeface="Microsoft Sans Serif"/>
              </a:rPr>
              <a:t> ППЭ-05-02</a:t>
            </a:r>
            <a:r>
              <a:rPr sz="1500" spc="365" dirty="0">
                <a:cs typeface="Microsoft Sans Serif"/>
              </a:rPr>
              <a:t> </a:t>
            </a:r>
            <a:r>
              <a:rPr sz="1500" spc="-25" dirty="0">
                <a:cs typeface="Microsoft Sans Serif"/>
              </a:rPr>
              <a:t>«Протокол </a:t>
            </a:r>
            <a:r>
              <a:rPr sz="1500" spc="-20" dirty="0">
                <a:cs typeface="Microsoft Sans Serif"/>
              </a:rPr>
              <a:t> </a:t>
            </a:r>
            <a:r>
              <a:rPr sz="1500" spc="-10" dirty="0">
                <a:cs typeface="Microsoft Sans Serif"/>
              </a:rPr>
              <a:t>проведения </a:t>
            </a:r>
            <a:r>
              <a:rPr sz="1500" spc="-25" dirty="0">
                <a:cs typeface="Microsoft Sans Serif"/>
              </a:rPr>
              <a:t>экзамена</a:t>
            </a:r>
            <a:r>
              <a:rPr sz="1500" spc="-20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в </a:t>
            </a:r>
            <a:r>
              <a:rPr sz="1500" spc="-15" dirty="0">
                <a:cs typeface="Microsoft Sans Serif"/>
              </a:rPr>
              <a:t>аудитории </a:t>
            </a:r>
            <a:r>
              <a:rPr sz="1500" spc="-5" dirty="0">
                <a:cs typeface="Microsoft Sans Serif"/>
              </a:rPr>
              <a:t>ППЭ», </a:t>
            </a:r>
            <a:r>
              <a:rPr sz="1500" dirty="0">
                <a:cs typeface="Microsoft Sans Serif"/>
              </a:rPr>
              <a:t>в </a:t>
            </a:r>
            <a:r>
              <a:rPr sz="1500" spc="-5" dirty="0">
                <a:cs typeface="Microsoft Sans Serif"/>
              </a:rPr>
              <a:t>случае несовпадения </a:t>
            </a:r>
            <a:r>
              <a:rPr sz="1500" spc="-20" dirty="0">
                <a:cs typeface="Microsoft Sans Serif"/>
              </a:rPr>
              <a:t>заполняется </a:t>
            </a:r>
            <a:r>
              <a:rPr sz="1500" spc="-15" dirty="0">
                <a:cs typeface="Microsoft Sans Serif"/>
              </a:rPr>
              <a:t>ведомость </a:t>
            </a:r>
            <a:r>
              <a:rPr sz="1500" spc="-10" dirty="0">
                <a:cs typeface="Microsoft Sans Serif"/>
              </a:rPr>
              <a:t> </a:t>
            </a:r>
            <a:r>
              <a:rPr sz="1500" spc="-25" dirty="0">
                <a:cs typeface="Microsoft Sans Serif"/>
              </a:rPr>
              <a:t>коррекции</a:t>
            </a:r>
            <a:r>
              <a:rPr sz="1500" spc="-20" dirty="0">
                <a:cs typeface="Microsoft Sans Serif"/>
              </a:rPr>
              <a:t> </a:t>
            </a:r>
            <a:r>
              <a:rPr sz="1500" spc="-5" dirty="0">
                <a:cs typeface="Microsoft Sans Serif"/>
              </a:rPr>
              <a:t>персональных</a:t>
            </a:r>
            <a:r>
              <a:rPr sz="1500" dirty="0">
                <a:cs typeface="Microsoft Sans Serif"/>
              </a:rPr>
              <a:t> </a:t>
            </a:r>
            <a:r>
              <a:rPr sz="1500" spc="-5" dirty="0">
                <a:cs typeface="Microsoft Sans Serif"/>
              </a:rPr>
              <a:t>данных</a:t>
            </a:r>
            <a:r>
              <a:rPr sz="1500" dirty="0">
                <a:cs typeface="Microsoft Sans Serif"/>
              </a:rPr>
              <a:t> </a:t>
            </a:r>
            <a:r>
              <a:rPr sz="1500" spc="-5" dirty="0">
                <a:cs typeface="Microsoft Sans Serif"/>
              </a:rPr>
              <a:t>(ППЭ-12-02)</a:t>
            </a:r>
            <a:r>
              <a:rPr sz="1500" dirty="0">
                <a:solidFill>
                  <a:srgbClr val="002060"/>
                </a:solidFill>
                <a:cs typeface="Microsoft Sans Serif"/>
              </a:rPr>
              <a:t> </a:t>
            </a:r>
            <a:r>
              <a:rPr sz="1500" u="heavy" spc="-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(к</a:t>
            </a:r>
            <a:r>
              <a:rPr sz="1500" u="heavy" spc="28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500" u="heavy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ведомости</a:t>
            </a:r>
            <a:r>
              <a:rPr sz="1500" u="heavy" spc="3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500" u="heavy" spc="-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коррекции</a:t>
            </a:r>
            <a:r>
              <a:rPr sz="1500" u="heavy" spc="3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5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персональных </a:t>
            </a:r>
            <a:r>
              <a:rPr sz="150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5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данных</a:t>
            </a:r>
            <a:r>
              <a:rPr sz="1500" u="heavy" spc="-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500" u="heavy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прикладывается</a:t>
            </a:r>
            <a:r>
              <a:rPr sz="1500" u="heavy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500" u="heavy" spc="-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копия</a:t>
            </a:r>
            <a:r>
              <a:rPr sz="1500" u="heavy" spc="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500" u="heavy" spc="-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документа,</a:t>
            </a:r>
            <a:r>
              <a:rPr sz="1500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500" u="heavy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подтверждающего</a:t>
            </a:r>
            <a:r>
              <a:rPr sz="1500" u="heavy" spc="-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5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основания</a:t>
            </a:r>
            <a:r>
              <a:rPr sz="1500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500" u="heavy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для</a:t>
            </a:r>
            <a:r>
              <a:rPr sz="1500" u="heavy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500" u="heavy" spc="-20" dirty="0" err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коррекции</a:t>
            </a:r>
            <a:r>
              <a:rPr sz="1500" u="heavy" spc="-20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)</a:t>
            </a:r>
            <a:endParaRPr sz="1500" dirty="0">
              <a:cs typeface="Microsoft Sans Serif"/>
            </a:endParaRPr>
          </a:p>
          <a:p>
            <a:pPr marL="506730" indent="-229235" algn="just">
              <a:lnSpc>
                <a:spcPct val="100000"/>
              </a:lnSpc>
              <a:spcBef>
                <a:spcPts val="5"/>
              </a:spcBef>
              <a:buFont typeface="Symbol"/>
              <a:buChar char=""/>
              <a:tabLst>
                <a:tab pos="507365" algn="l"/>
              </a:tabLst>
            </a:pPr>
            <a:r>
              <a:rPr sz="1500" spc="-10" dirty="0">
                <a:cs typeface="Microsoft Sans Serif"/>
              </a:rPr>
              <a:t>сообщает</a:t>
            </a:r>
            <a:r>
              <a:rPr sz="1500" spc="-2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участнику</a:t>
            </a:r>
            <a:r>
              <a:rPr sz="1500" spc="15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номер</a:t>
            </a:r>
            <a:r>
              <a:rPr sz="1500" spc="5" dirty="0">
                <a:cs typeface="Microsoft Sans Serif"/>
              </a:rPr>
              <a:t> </a:t>
            </a:r>
            <a:r>
              <a:rPr sz="1500" spc="-20" dirty="0">
                <a:cs typeface="Microsoft Sans Serif"/>
              </a:rPr>
              <a:t>его</a:t>
            </a:r>
            <a:r>
              <a:rPr sz="1500" spc="15" dirty="0">
                <a:cs typeface="Microsoft Sans Serif"/>
              </a:rPr>
              <a:t> </a:t>
            </a:r>
            <a:r>
              <a:rPr sz="1500" spc="-10" dirty="0">
                <a:cs typeface="Microsoft Sans Serif"/>
              </a:rPr>
              <a:t>места </a:t>
            </a:r>
            <a:r>
              <a:rPr sz="1500" dirty="0">
                <a:cs typeface="Microsoft Sans Serif"/>
              </a:rPr>
              <a:t>в</a:t>
            </a:r>
            <a:r>
              <a:rPr sz="1500" spc="15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аудитории.</a:t>
            </a:r>
            <a:endParaRPr sz="1500" dirty="0">
              <a:cs typeface="Microsoft Sans Serif"/>
            </a:endParaRPr>
          </a:p>
          <a:p>
            <a:pPr marL="12700" algn="just">
              <a:lnSpc>
                <a:spcPct val="100000"/>
              </a:lnSpc>
              <a:spcBef>
                <a:spcPts val="840"/>
              </a:spcBef>
            </a:pPr>
            <a:r>
              <a:rPr sz="1500" spc="-15" dirty="0">
                <a:cs typeface="Microsoft Sans Serif"/>
              </a:rPr>
              <a:t>Второй </a:t>
            </a:r>
            <a:r>
              <a:rPr sz="1500" spc="-20" dirty="0">
                <a:cs typeface="Microsoft Sans Serif"/>
              </a:rPr>
              <a:t>организатор</a:t>
            </a:r>
            <a:r>
              <a:rPr sz="1500" spc="-35" dirty="0">
                <a:cs typeface="Microsoft Sans Serif"/>
              </a:rPr>
              <a:t> </a:t>
            </a:r>
            <a:r>
              <a:rPr sz="1500" spc="-25" dirty="0">
                <a:cs typeface="Microsoft Sans Serif"/>
              </a:rPr>
              <a:t>указывает</a:t>
            </a:r>
            <a:r>
              <a:rPr sz="1500" spc="10" dirty="0">
                <a:cs typeface="Microsoft Sans Serif"/>
              </a:rPr>
              <a:t> </a:t>
            </a:r>
            <a:r>
              <a:rPr sz="1500" spc="-10" dirty="0">
                <a:cs typeface="Microsoft Sans Serif"/>
              </a:rPr>
              <a:t>место</a:t>
            </a:r>
            <a:r>
              <a:rPr sz="1500" spc="-15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в</a:t>
            </a:r>
            <a:r>
              <a:rPr sz="1500" spc="25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аудитории</a:t>
            </a:r>
            <a:endParaRPr sz="1500" dirty="0">
              <a:cs typeface="Microsoft Sans Serif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5813" y="4359402"/>
            <a:ext cx="8601710" cy="2247900"/>
          </a:xfrm>
          <a:custGeom>
            <a:avLst/>
            <a:gdLst/>
            <a:ahLst/>
            <a:cxnLst/>
            <a:rect l="l" t="t" r="r" b="b"/>
            <a:pathLst>
              <a:path w="8601710" h="2247900">
                <a:moveTo>
                  <a:pt x="8227187" y="0"/>
                </a:moveTo>
                <a:lnTo>
                  <a:pt x="374573" y="0"/>
                </a:lnTo>
                <a:lnTo>
                  <a:pt x="327588" y="2917"/>
                </a:lnTo>
                <a:lnTo>
                  <a:pt x="282344" y="11435"/>
                </a:lnTo>
                <a:lnTo>
                  <a:pt x="239192" y="25204"/>
                </a:lnTo>
                <a:lnTo>
                  <a:pt x="198485" y="43873"/>
                </a:lnTo>
                <a:lnTo>
                  <a:pt x="160572" y="67091"/>
                </a:lnTo>
                <a:lnTo>
                  <a:pt x="125804" y="94507"/>
                </a:lnTo>
                <a:lnTo>
                  <a:pt x="94534" y="125771"/>
                </a:lnTo>
                <a:lnTo>
                  <a:pt x="67111" y="160532"/>
                </a:lnTo>
                <a:lnTo>
                  <a:pt x="43887" y="198440"/>
                </a:lnTo>
                <a:lnTo>
                  <a:pt x="25213" y="239143"/>
                </a:lnTo>
                <a:lnTo>
                  <a:pt x="11439" y="282292"/>
                </a:lnTo>
                <a:lnTo>
                  <a:pt x="2918" y="327535"/>
                </a:lnTo>
                <a:lnTo>
                  <a:pt x="0" y="374523"/>
                </a:lnTo>
                <a:lnTo>
                  <a:pt x="0" y="1872780"/>
                </a:lnTo>
                <a:lnTo>
                  <a:pt x="2918" y="1919768"/>
                </a:lnTo>
                <a:lnTo>
                  <a:pt x="11439" y="1965014"/>
                </a:lnTo>
                <a:lnTo>
                  <a:pt x="25213" y="2008167"/>
                </a:lnTo>
                <a:lnTo>
                  <a:pt x="43887" y="2048877"/>
                </a:lnTo>
                <a:lnTo>
                  <a:pt x="67111" y="2086791"/>
                </a:lnTo>
                <a:lnTo>
                  <a:pt x="94534" y="2121559"/>
                </a:lnTo>
                <a:lnTo>
                  <a:pt x="125804" y="2152831"/>
                </a:lnTo>
                <a:lnTo>
                  <a:pt x="160572" y="2180254"/>
                </a:lnTo>
                <a:lnTo>
                  <a:pt x="198485" y="2203478"/>
                </a:lnTo>
                <a:lnTo>
                  <a:pt x="239192" y="2222153"/>
                </a:lnTo>
                <a:lnTo>
                  <a:pt x="282344" y="2235926"/>
                </a:lnTo>
                <a:lnTo>
                  <a:pt x="327588" y="2244448"/>
                </a:lnTo>
                <a:lnTo>
                  <a:pt x="374573" y="2247366"/>
                </a:lnTo>
                <a:lnTo>
                  <a:pt x="8227187" y="2247366"/>
                </a:lnTo>
                <a:lnTo>
                  <a:pt x="8274174" y="2244448"/>
                </a:lnTo>
                <a:lnTo>
                  <a:pt x="8319417" y="2235926"/>
                </a:lnTo>
                <a:lnTo>
                  <a:pt x="8362566" y="2222153"/>
                </a:lnTo>
                <a:lnTo>
                  <a:pt x="8403269" y="2203478"/>
                </a:lnTo>
                <a:lnTo>
                  <a:pt x="8441177" y="2180254"/>
                </a:lnTo>
                <a:lnTo>
                  <a:pt x="8475938" y="2152831"/>
                </a:lnTo>
                <a:lnTo>
                  <a:pt x="8507202" y="2121559"/>
                </a:lnTo>
                <a:lnTo>
                  <a:pt x="8534618" y="2086791"/>
                </a:lnTo>
                <a:lnTo>
                  <a:pt x="8557836" y="2048877"/>
                </a:lnTo>
                <a:lnTo>
                  <a:pt x="8576505" y="2008167"/>
                </a:lnTo>
                <a:lnTo>
                  <a:pt x="8590274" y="1965014"/>
                </a:lnTo>
                <a:lnTo>
                  <a:pt x="8598792" y="1919768"/>
                </a:lnTo>
                <a:lnTo>
                  <a:pt x="8601710" y="1872780"/>
                </a:lnTo>
                <a:lnTo>
                  <a:pt x="8601710" y="374523"/>
                </a:lnTo>
                <a:lnTo>
                  <a:pt x="8598792" y="327535"/>
                </a:lnTo>
                <a:lnTo>
                  <a:pt x="8590274" y="282292"/>
                </a:lnTo>
                <a:lnTo>
                  <a:pt x="8576505" y="239143"/>
                </a:lnTo>
                <a:lnTo>
                  <a:pt x="8557836" y="198440"/>
                </a:lnTo>
                <a:lnTo>
                  <a:pt x="8534618" y="160532"/>
                </a:lnTo>
                <a:lnTo>
                  <a:pt x="8507202" y="125771"/>
                </a:lnTo>
                <a:lnTo>
                  <a:pt x="8475938" y="94507"/>
                </a:lnTo>
                <a:lnTo>
                  <a:pt x="8441177" y="67091"/>
                </a:lnTo>
                <a:lnTo>
                  <a:pt x="8403269" y="43873"/>
                </a:lnTo>
                <a:lnTo>
                  <a:pt x="8362566" y="25204"/>
                </a:lnTo>
                <a:lnTo>
                  <a:pt x="8319417" y="11435"/>
                </a:lnTo>
                <a:lnTo>
                  <a:pt x="8274174" y="2917"/>
                </a:lnTo>
                <a:lnTo>
                  <a:pt x="82271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79654" y="4521213"/>
            <a:ext cx="8227695" cy="20903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0" dirty="0">
                <a:cs typeface="Microsoft Sans Serif"/>
              </a:rPr>
              <a:t>Организатор</a:t>
            </a:r>
            <a:r>
              <a:rPr sz="1500" spc="-40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в</a:t>
            </a:r>
            <a:r>
              <a:rPr sz="1500" spc="1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аудитории</a:t>
            </a:r>
            <a:r>
              <a:rPr sz="1500" spc="2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должен:</a:t>
            </a:r>
            <a:endParaRPr sz="1500" dirty="0"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00" dirty="0">
              <a:cs typeface="Microsoft Sans Serif"/>
            </a:endParaRPr>
          </a:p>
          <a:p>
            <a:pPr marL="193675" marR="8255" indent="-181610" algn="just">
              <a:lnSpc>
                <a:spcPct val="100000"/>
              </a:lnSpc>
              <a:buFont typeface="Symbol"/>
              <a:buChar char=""/>
              <a:tabLst>
                <a:tab pos="194310" algn="l"/>
              </a:tabLst>
            </a:pPr>
            <a:r>
              <a:rPr sz="1500" spc="-10" dirty="0">
                <a:cs typeface="Microsoft Sans Serif"/>
              </a:rPr>
              <a:t>проследить,</a:t>
            </a:r>
            <a:r>
              <a:rPr sz="1500" spc="35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чтобы</a:t>
            </a:r>
            <a:r>
              <a:rPr sz="1500" spc="520" dirty="0">
                <a:cs typeface="Microsoft Sans Serif"/>
              </a:rPr>
              <a:t>  </a:t>
            </a:r>
            <a:r>
              <a:rPr sz="1500" spc="-20" dirty="0">
                <a:cs typeface="Microsoft Sans Serif"/>
              </a:rPr>
              <a:t>участник</a:t>
            </a:r>
            <a:r>
              <a:rPr sz="1500" spc="330" dirty="0">
                <a:cs typeface="Microsoft Sans Serif"/>
              </a:rPr>
              <a:t> </a:t>
            </a:r>
            <a:r>
              <a:rPr sz="1500" spc="-25" dirty="0">
                <a:cs typeface="Microsoft Sans Serif"/>
              </a:rPr>
              <a:t>экзамена</a:t>
            </a:r>
            <a:r>
              <a:rPr sz="1500" spc="325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занял</a:t>
            </a:r>
            <a:r>
              <a:rPr sz="1500" spc="34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отведенное</a:t>
            </a:r>
            <a:r>
              <a:rPr sz="1500" spc="34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ему</a:t>
            </a:r>
            <a:r>
              <a:rPr sz="1500" spc="345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место</a:t>
            </a:r>
            <a:r>
              <a:rPr sz="1500" spc="34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строго</a:t>
            </a:r>
            <a:r>
              <a:rPr sz="1500" spc="345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в</a:t>
            </a:r>
            <a:r>
              <a:rPr sz="1500" spc="37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соответствии </a:t>
            </a:r>
            <a:r>
              <a:rPr sz="1500" spc="-10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с</a:t>
            </a:r>
            <a:r>
              <a:rPr sz="1500" spc="5" dirty="0">
                <a:cs typeface="Microsoft Sans Serif"/>
              </a:rPr>
              <a:t> </a:t>
            </a:r>
            <a:r>
              <a:rPr sz="1500" spc="-10" dirty="0">
                <a:cs typeface="Microsoft Sans Serif"/>
              </a:rPr>
              <a:t>формой</a:t>
            </a:r>
            <a:r>
              <a:rPr sz="1500" spc="-5" dirty="0">
                <a:cs typeface="Microsoft Sans Serif"/>
              </a:rPr>
              <a:t> ППЭ-05-01</a:t>
            </a:r>
            <a:r>
              <a:rPr sz="1500" spc="35" dirty="0">
                <a:cs typeface="Microsoft Sans Serif"/>
              </a:rPr>
              <a:t> </a:t>
            </a:r>
            <a:r>
              <a:rPr sz="1500" spc="-20" dirty="0">
                <a:cs typeface="Microsoft Sans Serif"/>
              </a:rPr>
              <a:t>«Список</a:t>
            </a:r>
            <a:r>
              <a:rPr sz="1500" spc="15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участников</a:t>
            </a:r>
            <a:r>
              <a:rPr sz="1500" spc="10" dirty="0">
                <a:cs typeface="Microsoft Sans Serif"/>
              </a:rPr>
              <a:t> </a:t>
            </a:r>
            <a:r>
              <a:rPr sz="1500" spc="-25" dirty="0">
                <a:cs typeface="Microsoft Sans Serif"/>
              </a:rPr>
              <a:t>экзамена</a:t>
            </a:r>
            <a:r>
              <a:rPr sz="1500" spc="-5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в</a:t>
            </a:r>
            <a:r>
              <a:rPr sz="1500" spc="1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аудитории</a:t>
            </a:r>
            <a:r>
              <a:rPr sz="1500" spc="25" dirty="0">
                <a:cs typeface="Microsoft Sans Serif"/>
              </a:rPr>
              <a:t> </a:t>
            </a:r>
            <a:r>
              <a:rPr sz="1500" spc="-5" dirty="0">
                <a:cs typeface="Microsoft Sans Serif"/>
              </a:rPr>
              <a:t>ППЭ</a:t>
            </a:r>
            <a:r>
              <a:rPr sz="1500" spc="-5" dirty="0" smtClean="0">
                <a:cs typeface="Microsoft Sans Serif"/>
              </a:rPr>
              <a:t>»</a:t>
            </a:r>
            <a:endParaRPr sz="1500" dirty="0">
              <a:cs typeface="Microsoft Sans Serif"/>
            </a:endParaRPr>
          </a:p>
          <a:p>
            <a:pPr marL="193675" indent="-181610" algn="just">
              <a:lnSpc>
                <a:spcPct val="100000"/>
              </a:lnSpc>
              <a:buFont typeface="Symbol"/>
              <a:buChar char=""/>
              <a:tabLst>
                <a:tab pos="194310" algn="l"/>
              </a:tabLst>
            </a:pPr>
            <a:r>
              <a:rPr sz="1500" spc="-5" dirty="0">
                <a:cs typeface="Microsoft Sans Serif"/>
              </a:rPr>
              <a:t>следить,</a:t>
            </a:r>
            <a:r>
              <a:rPr sz="1500" spc="-25" dirty="0">
                <a:cs typeface="Microsoft Sans Serif"/>
              </a:rPr>
              <a:t> </a:t>
            </a:r>
            <a:r>
              <a:rPr sz="1500" spc="-5" dirty="0">
                <a:cs typeface="Microsoft Sans Serif"/>
              </a:rPr>
              <a:t>чтобы</a:t>
            </a:r>
            <a:r>
              <a:rPr sz="150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участники</a:t>
            </a:r>
            <a:r>
              <a:rPr sz="1500" spc="15" dirty="0">
                <a:cs typeface="Microsoft Sans Serif"/>
              </a:rPr>
              <a:t> </a:t>
            </a:r>
            <a:r>
              <a:rPr sz="1500" spc="-25" dirty="0">
                <a:cs typeface="Microsoft Sans Serif"/>
              </a:rPr>
              <a:t>экзамена</a:t>
            </a:r>
            <a:r>
              <a:rPr sz="1500" spc="-15" dirty="0">
                <a:cs typeface="Microsoft Sans Serif"/>
              </a:rPr>
              <a:t> </a:t>
            </a:r>
            <a:r>
              <a:rPr sz="1500" spc="-5" dirty="0">
                <a:cs typeface="Microsoft Sans Serif"/>
              </a:rPr>
              <a:t>не</a:t>
            </a:r>
            <a:r>
              <a:rPr sz="1500" spc="15" dirty="0">
                <a:cs typeface="Microsoft Sans Serif"/>
              </a:rPr>
              <a:t> </a:t>
            </a:r>
            <a:r>
              <a:rPr sz="1500" spc="-10" dirty="0" err="1">
                <a:cs typeface="Microsoft Sans Serif"/>
              </a:rPr>
              <a:t>менялись</a:t>
            </a:r>
            <a:r>
              <a:rPr sz="1500" spc="5" dirty="0">
                <a:cs typeface="Microsoft Sans Serif"/>
              </a:rPr>
              <a:t> </a:t>
            </a:r>
            <a:r>
              <a:rPr sz="1500" spc="-15" dirty="0" err="1" smtClean="0">
                <a:cs typeface="Microsoft Sans Serif"/>
              </a:rPr>
              <a:t>местами</a:t>
            </a:r>
            <a:endParaRPr sz="1500" dirty="0">
              <a:cs typeface="Microsoft Sans Serif"/>
            </a:endParaRPr>
          </a:p>
          <a:p>
            <a:pPr marL="193675" marR="5080" indent="-181610" algn="just">
              <a:lnSpc>
                <a:spcPct val="100000"/>
              </a:lnSpc>
              <a:buFont typeface="Symbol"/>
              <a:buChar char=""/>
              <a:tabLst>
                <a:tab pos="194310" algn="l"/>
              </a:tabLst>
            </a:pPr>
            <a:r>
              <a:rPr sz="1500" spc="-15" dirty="0">
                <a:cs typeface="Microsoft Sans Serif"/>
              </a:rPr>
              <a:t>напомнить</a:t>
            </a:r>
            <a:r>
              <a:rPr sz="1500" spc="345" dirty="0">
                <a:cs typeface="Microsoft Sans Serif"/>
              </a:rPr>
              <a:t> </a:t>
            </a:r>
            <a:r>
              <a:rPr sz="1500" spc="-20" dirty="0">
                <a:cs typeface="Microsoft Sans Serif"/>
              </a:rPr>
              <a:t>участникам</a:t>
            </a:r>
            <a:r>
              <a:rPr sz="1500" spc="680" dirty="0">
                <a:cs typeface="Microsoft Sans Serif"/>
              </a:rPr>
              <a:t> </a:t>
            </a:r>
            <a:r>
              <a:rPr sz="1500" spc="-25" dirty="0">
                <a:cs typeface="Microsoft Sans Serif"/>
              </a:rPr>
              <a:t>экзамена</a:t>
            </a:r>
            <a:r>
              <a:rPr sz="1500" spc="325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о</a:t>
            </a:r>
            <a:r>
              <a:rPr sz="1500" spc="375" dirty="0">
                <a:cs typeface="Microsoft Sans Serif"/>
              </a:rPr>
              <a:t> </a:t>
            </a:r>
            <a:r>
              <a:rPr sz="1500" spc="-10" dirty="0">
                <a:cs typeface="Microsoft Sans Serif"/>
              </a:rPr>
              <a:t>ведении</a:t>
            </a:r>
            <a:r>
              <a:rPr sz="1500" spc="35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видеонаблюдения</a:t>
            </a:r>
            <a:r>
              <a:rPr sz="1500" spc="340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в</a:t>
            </a:r>
            <a:r>
              <a:rPr sz="1500" spc="375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ППЭ</a:t>
            </a:r>
            <a:r>
              <a:rPr sz="1500" spc="370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и</a:t>
            </a:r>
            <a:r>
              <a:rPr sz="1500" spc="375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о</a:t>
            </a:r>
            <a:r>
              <a:rPr sz="1500" spc="370" dirty="0">
                <a:cs typeface="Microsoft Sans Serif"/>
              </a:rPr>
              <a:t> </a:t>
            </a:r>
            <a:r>
              <a:rPr sz="1500" spc="-25" dirty="0">
                <a:cs typeface="Microsoft Sans Serif"/>
              </a:rPr>
              <a:t>запрете</a:t>
            </a:r>
            <a:r>
              <a:rPr sz="1500" spc="670" dirty="0">
                <a:cs typeface="Microsoft Sans Serif"/>
              </a:rPr>
              <a:t> </a:t>
            </a:r>
            <a:r>
              <a:rPr sz="1500" spc="-20" dirty="0">
                <a:cs typeface="Microsoft Sans Serif"/>
              </a:rPr>
              <a:t>иметь </a:t>
            </a:r>
            <a:r>
              <a:rPr sz="1500" spc="-15" dirty="0">
                <a:cs typeface="Microsoft Sans Serif"/>
              </a:rPr>
              <a:t> </a:t>
            </a:r>
            <a:r>
              <a:rPr sz="1500" spc="-10" dirty="0">
                <a:cs typeface="Microsoft Sans Serif"/>
              </a:rPr>
              <a:t>при </a:t>
            </a:r>
            <a:r>
              <a:rPr sz="1500" spc="-15" dirty="0">
                <a:cs typeface="Microsoft Sans Serif"/>
              </a:rPr>
              <a:t>себе уведомление </a:t>
            </a:r>
            <a:r>
              <a:rPr sz="1500" dirty="0">
                <a:cs typeface="Microsoft Sans Serif"/>
              </a:rPr>
              <a:t>о </a:t>
            </a:r>
            <a:r>
              <a:rPr sz="1500" spc="-10" dirty="0">
                <a:cs typeface="Microsoft Sans Serif"/>
              </a:rPr>
              <a:t>регистрации </a:t>
            </a:r>
            <a:r>
              <a:rPr sz="1500" spc="-5" dirty="0">
                <a:cs typeface="Microsoft Sans Serif"/>
              </a:rPr>
              <a:t>на </a:t>
            </a:r>
            <a:r>
              <a:rPr sz="1500" spc="-25" dirty="0">
                <a:cs typeface="Microsoft Sans Serif"/>
              </a:rPr>
              <a:t>экзамен, </a:t>
            </a:r>
            <a:r>
              <a:rPr sz="1500" spc="-10" dirty="0">
                <a:cs typeface="Microsoft Sans Serif"/>
              </a:rPr>
              <a:t>средства </a:t>
            </a:r>
            <a:r>
              <a:rPr sz="1500" spc="-15" dirty="0">
                <a:cs typeface="Microsoft Sans Serif"/>
              </a:rPr>
              <a:t>связи, </a:t>
            </a:r>
            <a:r>
              <a:rPr sz="1500" spc="-10" dirty="0">
                <a:cs typeface="Microsoft Sans Serif"/>
              </a:rPr>
              <a:t>электронно-вычислительную </a:t>
            </a:r>
            <a:r>
              <a:rPr sz="1500" spc="-5" dirty="0">
                <a:cs typeface="Microsoft Sans Serif"/>
              </a:rPr>
              <a:t> </a:t>
            </a:r>
            <a:r>
              <a:rPr sz="1500" spc="-40" dirty="0">
                <a:cs typeface="Microsoft Sans Serif"/>
              </a:rPr>
              <a:t>технику, </a:t>
            </a:r>
            <a:r>
              <a:rPr sz="1500" spc="-15" dirty="0">
                <a:cs typeface="Microsoft Sans Serif"/>
              </a:rPr>
              <a:t>фото-, аудио- </a:t>
            </a:r>
            <a:r>
              <a:rPr sz="1500" dirty="0">
                <a:cs typeface="Microsoft Sans Serif"/>
              </a:rPr>
              <a:t>и </a:t>
            </a:r>
            <a:r>
              <a:rPr sz="1500" spc="-20" dirty="0">
                <a:cs typeface="Microsoft Sans Serif"/>
              </a:rPr>
              <a:t>видеоаппаратуру, </a:t>
            </a:r>
            <a:r>
              <a:rPr sz="1500" spc="-15" dirty="0">
                <a:cs typeface="Microsoft Sans Serif"/>
              </a:rPr>
              <a:t>справочные материалы, </a:t>
            </a:r>
            <a:r>
              <a:rPr sz="1500" spc="-10" dirty="0">
                <a:cs typeface="Microsoft Sans Serif"/>
              </a:rPr>
              <a:t>письменные </a:t>
            </a:r>
            <a:r>
              <a:rPr sz="1500" spc="-40" dirty="0">
                <a:cs typeface="Microsoft Sans Serif"/>
              </a:rPr>
              <a:t>заметки </a:t>
            </a:r>
            <a:r>
              <a:rPr sz="1500" dirty="0">
                <a:cs typeface="Microsoft Sans Serif"/>
              </a:rPr>
              <a:t>и иные </a:t>
            </a:r>
            <a:r>
              <a:rPr sz="1500" spc="5" dirty="0">
                <a:cs typeface="Microsoft Sans Serif"/>
              </a:rPr>
              <a:t> </a:t>
            </a:r>
            <a:r>
              <a:rPr sz="1500" spc="-10" dirty="0">
                <a:cs typeface="Microsoft Sans Serif"/>
              </a:rPr>
              <a:t>средства</a:t>
            </a:r>
            <a:r>
              <a:rPr sz="1500" spc="-35" dirty="0">
                <a:cs typeface="Microsoft Sans Serif"/>
              </a:rPr>
              <a:t> </a:t>
            </a:r>
            <a:r>
              <a:rPr sz="1500" spc="-5" dirty="0">
                <a:cs typeface="Microsoft Sans Serif"/>
              </a:rPr>
              <a:t>хранения</a:t>
            </a:r>
            <a:r>
              <a:rPr sz="1500" spc="20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и</a:t>
            </a:r>
            <a:r>
              <a:rPr sz="1500" spc="15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передачи</a:t>
            </a:r>
            <a:r>
              <a:rPr sz="1500" spc="10" dirty="0">
                <a:cs typeface="Microsoft Sans Serif"/>
              </a:rPr>
              <a:t> </a:t>
            </a:r>
            <a:r>
              <a:rPr sz="1500" spc="-10" dirty="0">
                <a:cs typeface="Microsoft Sans Serif"/>
              </a:rPr>
              <a:t>информации</a:t>
            </a:r>
            <a:endParaRPr sz="1500" dirty="0">
              <a:cs typeface="Microsoft Sans Serif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739" y="28433"/>
            <a:ext cx="7557134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85" dirty="0">
                <a:solidFill>
                  <a:schemeClr val="accent6">
                    <a:lumMod val="75000"/>
                  </a:schemeClr>
                </a:solidFill>
              </a:rPr>
              <a:t>ПОДГОТОВКА</a:t>
            </a:r>
            <a:r>
              <a:rPr sz="2400" spc="-4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</a:p>
          <a:p>
            <a:pPr marL="12700" algn="l">
              <a:lnSpc>
                <a:spcPct val="100000"/>
              </a:lnSpc>
            </a:pPr>
            <a:r>
              <a:rPr sz="2400" spc="-50" dirty="0">
                <a:solidFill>
                  <a:schemeClr val="accent6">
                    <a:lumMod val="75000"/>
                  </a:schemeClr>
                </a:solidFill>
              </a:rPr>
              <a:t>РАСПРЕДЕЛЕНИЕ</a:t>
            </a:r>
            <a:r>
              <a:rPr sz="2400" spc="3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45" dirty="0">
                <a:solidFill>
                  <a:schemeClr val="accent6">
                    <a:lumMod val="75000"/>
                  </a:schemeClr>
                </a:solidFill>
              </a:rPr>
              <a:t>УЧАСТНИКОВ</a:t>
            </a:r>
            <a:r>
              <a:rPr sz="2400" spc="1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6">
                    <a:lumMod val="75000"/>
                  </a:schemeClr>
                </a:solidFill>
              </a:rPr>
              <a:t>ПО</a:t>
            </a:r>
            <a:r>
              <a:rPr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65" dirty="0">
                <a:solidFill>
                  <a:schemeClr val="accent6">
                    <a:lumMod val="75000"/>
                  </a:schemeClr>
                </a:solidFill>
              </a:rPr>
              <a:t>АУДИТОРИЯМ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66894" y="5916612"/>
            <a:ext cx="47625" cy="50800"/>
          </a:xfrm>
          <a:custGeom>
            <a:avLst/>
            <a:gdLst/>
            <a:ahLst/>
            <a:cxnLst/>
            <a:rect l="l" t="t" r="r" b="b"/>
            <a:pathLst>
              <a:path w="47625" h="50800">
                <a:moveTo>
                  <a:pt x="47625" y="0"/>
                </a:moveTo>
                <a:lnTo>
                  <a:pt x="0" y="0"/>
                </a:lnTo>
                <a:lnTo>
                  <a:pt x="0" y="50800"/>
                </a:lnTo>
                <a:lnTo>
                  <a:pt x="47625" y="50800"/>
                </a:lnTo>
                <a:lnTo>
                  <a:pt x="476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857761" y="3693037"/>
            <a:ext cx="172973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Организатор</a:t>
            </a:r>
            <a:r>
              <a:rPr sz="200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37906" y="3693037"/>
            <a:ext cx="172973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Организатор</a:t>
            </a:r>
            <a:r>
              <a:rPr sz="200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FFFFFF"/>
                </a:solidFill>
                <a:latin typeface="Microsoft Sans Serif"/>
                <a:cs typeface="Microsoft Sans Serif"/>
              </a:rPr>
              <a:t>1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206498" y="995327"/>
            <a:ext cx="4719320" cy="68389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530"/>
              </a:spcBef>
            </a:pPr>
            <a:r>
              <a:rPr sz="18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Рекомендуемые</a:t>
            </a:r>
            <a:r>
              <a:rPr sz="18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роли</a:t>
            </a:r>
            <a:r>
              <a:rPr sz="18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организаторов</a:t>
            </a:r>
            <a:endParaRPr sz="18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430"/>
              </a:spcBef>
            </a:pPr>
            <a:r>
              <a:rPr sz="18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на</a:t>
            </a:r>
            <a:r>
              <a:rPr sz="18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процедуру</a:t>
            </a:r>
            <a:r>
              <a:rPr sz="18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печати</a:t>
            </a:r>
            <a:r>
              <a:rPr sz="18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полного</a:t>
            </a:r>
            <a:r>
              <a:rPr sz="18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комплекта</a:t>
            </a:r>
            <a:r>
              <a:rPr sz="1800" dirty="0">
                <a:solidFill>
                  <a:srgbClr val="FFFFFF"/>
                </a:solidFill>
                <a:latin typeface="Microsoft Sans Serif"/>
                <a:cs typeface="Microsoft Sans Serif"/>
              </a:rPr>
              <a:t> ЭМ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81431" y="5815178"/>
            <a:ext cx="8454390" cy="90360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Ответственный</a:t>
            </a:r>
            <a:r>
              <a:rPr sz="16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организатор</a:t>
            </a:r>
            <a:r>
              <a:rPr sz="160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распределяет</a:t>
            </a:r>
            <a:r>
              <a:rPr sz="16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роли</a:t>
            </a:r>
            <a:r>
              <a:rPr sz="16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организаторов</a:t>
            </a:r>
            <a:r>
              <a:rPr sz="1600" spc="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на</a:t>
            </a:r>
            <a:r>
              <a:rPr sz="16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процедуру</a:t>
            </a:r>
            <a:r>
              <a:rPr sz="1600" spc="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печати</a:t>
            </a:r>
            <a:r>
              <a:rPr sz="1600" spc="9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ЭМ:</a:t>
            </a:r>
            <a:endParaRPr sz="1600">
              <a:latin typeface="Microsoft Sans Serif"/>
              <a:cs typeface="Microsoft Sans Serif"/>
            </a:endParaRPr>
          </a:p>
          <a:p>
            <a:pPr marL="135890" indent="-123825">
              <a:lnSpc>
                <a:spcPct val="100000"/>
              </a:lnSpc>
              <a:spcBef>
                <a:spcPts val="385"/>
              </a:spcBef>
              <a:buChar char="-"/>
              <a:tabLst>
                <a:tab pos="136525" algn="l"/>
              </a:tabLst>
            </a:pPr>
            <a:r>
              <a:rPr sz="16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организатор,</a:t>
            </a:r>
            <a:r>
              <a:rPr sz="1600" spc="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ответственный</a:t>
            </a:r>
            <a:r>
              <a:rPr sz="16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за</a:t>
            </a:r>
            <a:r>
              <a:rPr sz="16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печать</a:t>
            </a:r>
            <a:r>
              <a:rPr sz="16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ЭМ,</a:t>
            </a:r>
            <a:endParaRPr sz="1600">
              <a:latin typeface="Microsoft Sans Serif"/>
              <a:cs typeface="Microsoft Sans Serif"/>
            </a:endParaRPr>
          </a:p>
          <a:p>
            <a:pPr marL="135890" indent="-123825">
              <a:lnSpc>
                <a:spcPct val="100000"/>
              </a:lnSpc>
              <a:spcBef>
                <a:spcPts val="384"/>
              </a:spcBef>
              <a:buChar char="-"/>
              <a:tabLst>
                <a:tab pos="136525" algn="l"/>
              </a:tabLst>
            </a:pPr>
            <a:r>
              <a:rPr sz="16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организатор,</a:t>
            </a:r>
            <a:r>
              <a:rPr sz="1600" spc="7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ответственный</a:t>
            </a:r>
            <a:r>
              <a:rPr sz="16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за</a:t>
            </a:r>
            <a:r>
              <a:rPr sz="16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проверку</a:t>
            </a:r>
            <a:r>
              <a:rPr sz="16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комплектности</a:t>
            </a:r>
            <a:r>
              <a:rPr sz="1600" spc="8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6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качества</a:t>
            </a:r>
            <a:r>
              <a:rPr sz="16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распечатанных</a:t>
            </a:r>
            <a:r>
              <a:rPr sz="160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ЭМ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36" name="object 18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2296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sz="2400" spc="-85" dirty="0">
                <a:solidFill>
                  <a:schemeClr val="accent6">
                    <a:lumMod val="75000"/>
                  </a:schemeClr>
                </a:solidFill>
              </a:rPr>
              <a:t>ПОДГОТОВКА</a:t>
            </a:r>
            <a:r>
              <a:rPr sz="2400" spc="-3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ЭКЗАМЕНА: </a:t>
            </a:r>
            <a:r>
              <a:rPr sz="2400" spc="-30" dirty="0" smtClean="0">
                <a:solidFill>
                  <a:schemeClr val="accent6">
                    <a:lumMod val="75000"/>
                  </a:schemeClr>
                </a:solidFill>
              </a:rPr>
              <a:t>ПОЛУЧЕНИЕ</a:t>
            </a:r>
            <a:r>
              <a:rPr sz="2400" spc="-45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30" dirty="0">
                <a:solidFill>
                  <a:schemeClr val="accent6">
                    <a:lumMod val="75000"/>
                  </a:schemeClr>
                </a:solidFill>
              </a:rPr>
              <a:t>МАТЕРИАЛОВ</a:t>
            </a:r>
          </a:p>
        </p:txBody>
      </p:sp>
      <p:sp>
        <p:nvSpPr>
          <p:cNvPr id="37" name="object 11"/>
          <p:cNvSpPr txBox="1"/>
          <p:nvPr/>
        </p:nvSpPr>
        <p:spPr>
          <a:xfrm>
            <a:off x="109240" y="1066291"/>
            <a:ext cx="8929370" cy="1327030"/>
          </a:xfrm>
          <a:prstGeom prst="rect">
            <a:avLst/>
          </a:prstGeom>
          <a:solidFill>
            <a:srgbClr val="F9C090"/>
          </a:solidFill>
          <a:ln w="9525">
            <a:solidFill>
              <a:srgbClr val="F55B4A"/>
            </a:solidFill>
          </a:ln>
        </p:spPr>
        <p:txBody>
          <a:bodyPr vert="horz" wrap="square" lIns="0" tIns="66040" rIns="0" bIns="0" rtlCol="0">
            <a:spAutoFit/>
          </a:bodyPr>
          <a:lstStyle/>
          <a:p>
            <a:pPr marL="6350" algn="ctr">
              <a:lnSpc>
                <a:spcPct val="100000"/>
              </a:lnSpc>
              <a:spcBef>
                <a:spcPts val="520"/>
              </a:spcBef>
            </a:pPr>
            <a:r>
              <a:rPr sz="2000" b="1" spc="5" dirty="0">
                <a:solidFill>
                  <a:srgbClr val="FFFFFF"/>
                </a:solidFill>
                <a:cs typeface="Arial"/>
              </a:rPr>
              <a:t>Не</a:t>
            </a:r>
            <a:r>
              <a:rPr sz="2000" b="1" spc="-20" dirty="0">
                <a:solidFill>
                  <a:srgbClr val="FFFFFF"/>
                </a:solidFill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cs typeface="Arial"/>
              </a:rPr>
              <a:t>позднее</a:t>
            </a:r>
            <a:r>
              <a:rPr sz="2000" b="1" spc="-10" dirty="0">
                <a:solidFill>
                  <a:srgbClr val="FFFFFF"/>
                </a:solidFill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cs typeface="Arial"/>
              </a:rPr>
              <a:t>9.45</a:t>
            </a:r>
            <a:r>
              <a:rPr sz="2000" b="1" spc="-5" dirty="0">
                <a:solidFill>
                  <a:srgbClr val="FFFFFF"/>
                </a:solidFill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cs typeface="Arial"/>
              </a:rPr>
              <a:t>до</a:t>
            </a:r>
            <a:r>
              <a:rPr sz="2000" b="1" spc="5" dirty="0">
                <a:solidFill>
                  <a:srgbClr val="FFFFFF"/>
                </a:solidFill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cs typeface="Arial"/>
              </a:rPr>
              <a:t>начала</a:t>
            </a:r>
            <a:r>
              <a:rPr sz="2000" b="1" spc="-25" dirty="0">
                <a:solidFill>
                  <a:srgbClr val="FFFFFF"/>
                </a:solidFill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cs typeface="Arial"/>
              </a:rPr>
              <a:t>экзамена</a:t>
            </a:r>
            <a:r>
              <a:rPr sz="2000" b="1" spc="-30" dirty="0">
                <a:solidFill>
                  <a:srgbClr val="FFFFFF"/>
                </a:solidFill>
                <a:cs typeface="Arial"/>
              </a:rPr>
              <a:t> </a:t>
            </a:r>
            <a:r>
              <a:rPr sz="2000" b="1" spc="-20" dirty="0">
                <a:solidFill>
                  <a:srgbClr val="FFFFFF"/>
                </a:solidFill>
                <a:cs typeface="Arial"/>
              </a:rPr>
              <a:t>ответственный</a:t>
            </a:r>
            <a:r>
              <a:rPr sz="2000" b="1" spc="15" dirty="0">
                <a:solidFill>
                  <a:srgbClr val="FFFFFF"/>
                </a:solidFill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cs typeface="Arial"/>
              </a:rPr>
              <a:t>организатор</a:t>
            </a:r>
            <a:endParaRPr sz="2000" dirty="0">
              <a:cs typeface="Arial"/>
            </a:endParaRPr>
          </a:p>
          <a:p>
            <a:pPr marL="1048385" marR="1041400" indent="1905" algn="ctr">
              <a:lnSpc>
                <a:spcPct val="120100"/>
              </a:lnSpc>
              <a:spcBef>
                <a:spcPts val="65"/>
              </a:spcBef>
            </a:pPr>
            <a:r>
              <a:rPr sz="1600" spc="-5" dirty="0">
                <a:cs typeface="Microsoft Sans Serif"/>
              </a:rPr>
              <a:t>в</a:t>
            </a:r>
            <a:r>
              <a:rPr sz="1600" spc="1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присутствии</a:t>
            </a:r>
            <a:r>
              <a:rPr sz="1600" spc="7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члена</a:t>
            </a:r>
            <a:r>
              <a:rPr sz="1600" spc="45" dirty="0">
                <a:cs typeface="Microsoft Sans Serif"/>
              </a:rPr>
              <a:t> </a:t>
            </a:r>
            <a:r>
              <a:rPr sz="1600" spc="-60" dirty="0">
                <a:cs typeface="Microsoft Sans Serif"/>
              </a:rPr>
              <a:t>ГЭК</a:t>
            </a:r>
            <a:r>
              <a:rPr sz="1600" spc="4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принимает</a:t>
            </a:r>
            <a:r>
              <a:rPr sz="1600" spc="5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у</a:t>
            </a:r>
            <a:r>
              <a:rPr sz="1600" spc="4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руководителя</a:t>
            </a:r>
            <a:r>
              <a:rPr sz="1600" spc="5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ППЭ</a:t>
            </a:r>
            <a:r>
              <a:rPr sz="1600" spc="2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spc="25" dirty="0">
                <a:cs typeface="Microsoft Sans Serif"/>
              </a:rPr>
              <a:t> </a:t>
            </a:r>
            <a:r>
              <a:rPr sz="1600" spc="5" dirty="0">
                <a:cs typeface="Microsoft Sans Serif"/>
              </a:rPr>
              <a:t>Штабе</a:t>
            </a:r>
            <a:r>
              <a:rPr sz="1600" spc="2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ППЭ </a:t>
            </a:r>
            <a:r>
              <a:rPr sz="160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по</a:t>
            </a:r>
            <a:r>
              <a:rPr sz="1600" spc="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форме</a:t>
            </a:r>
            <a:r>
              <a:rPr sz="1600" spc="4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ППЭ-14-02</a:t>
            </a:r>
            <a:r>
              <a:rPr sz="1600" spc="2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«Ведомость</a:t>
            </a:r>
            <a:r>
              <a:rPr sz="1600" spc="4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учета</a:t>
            </a:r>
            <a:r>
              <a:rPr sz="1600" spc="4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экзаменационных</a:t>
            </a:r>
            <a:r>
              <a:rPr sz="1600" spc="7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материалов»</a:t>
            </a:r>
            <a:endParaRPr sz="1600" dirty="0"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815"/>
              </a:spcBef>
            </a:pPr>
            <a:r>
              <a:rPr sz="1600" spc="-10" dirty="0">
                <a:cs typeface="Microsoft Sans Serif"/>
              </a:rPr>
              <a:t>следующие</a:t>
            </a:r>
            <a:r>
              <a:rPr sz="1600" spc="2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материалы:</a:t>
            </a:r>
            <a:endParaRPr sz="1600" dirty="0">
              <a:cs typeface="Microsoft Sans Serif"/>
            </a:endParaRPr>
          </a:p>
        </p:txBody>
      </p:sp>
      <p:sp>
        <p:nvSpPr>
          <p:cNvPr id="38" name="object 19"/>
          <p:cNvSpPr txBox="1"/>
          <p:nvPr/>
        </p:nvSpPr>
        <p:spPr>
          <a:xfrm>
            <a:off x="457202" y="2819402"/>
            <a:ext cx="8113395" cy="14587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0670" indent="-268605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281305" algn="l"/>
              </a:tabLst>
            </a:pPr>
            <a:r>
              <a:rPr sz="1600" spc="-70" dirty="0">
                <a:cs typeface="Microsoft Sans Serif"/>
              </a:rPr>
              <a:t>ВДП</a:t>
            </a:r>
            <a:r>
              <a:rPr sz="1600" spc="1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для</a:t>
            </a:r>
            <a:r>
              <a:rPr sz="1600" spc="15" dirty="0">
                <a:cs typeface="Microsoft Sans Serif"/>
              </a:rPr>
              <a:t> </a:t>
            </a:r>
            <a:r>
              <a:rPr sz="1600" spc="-35" dirty="0">
                <a:cs typeface="Microsoft Sans Serif"/>
              </a:rPr>
              <a:t>упаковки</a:t>
            </a:r>
            <a:r>
              <a:rPr sz="1600" spc="55" dirty="0">
                <a:cs typeface="Microsoft Sans Serif"/>
              </a:rPr>
              <a:t> </a:t>
            </a:r>
            <a:r>
              <a:rPr sz="1600" b="1" spc="-15" dirty="0">
                <a:cs typeface="Microsoft Sans Serif"/>
              </a:rPr>
              <a:t>использованных</a:t>
            </a:r>
            <a:r>
              <a:rPr sz="1600" b="1" spc="60" dirty="0">
                <a:cs typeface="Microsoft Sans Serif"/>
              </a:rPr>
              <a:t> </a:t>
            </a:r>
            <a:r>
              <a:rPr sz="1600" b="1" spc="-30" dirty="0" err="1">
                <a:cs typeface="Microsoft Sans Serif"/>
              </a:rPr>
              <a:t>бланков</a:t>
            </a:r>
            <a:r>
              <a:rPr sz="1600" b="1" spc="50" dirty="0">
                <a:cs typeface="Microsoft Sans Serif"/>
              </a:rPr>
              <a:t> </a:t>
            </a:r>
            <a:r>
              <a:rPr sz="1600" b="1" spc="-15" dirty="0" smtClean="0">
                <a:cs typeface="Microsoft Sans Serif"/>
              </a:rPr>
              <a:t>ЕГЭ</a:t>
            </a:r>
            <a:endParaRPr sz="1600" dirty="0">
              <a:cs typeface="Microsoft Sans Serif"/>
            </a:endParaRPr>
          </a:p>
          <a:p>
            <a:pPr marL="280670" indent="-268605">
              <a:lnSpc>
                <a:spcPct val="100000"/>
              </a:lnSpc>
              <a:spcBef>
                <a:spcPts val="1165"/>
              </a:spcBef>
              <a:buFont typeface="Wingdings"/>
              <a:buChar char=""/>
              <a:tabLst>
                <a:tab pos="281305" algn="l"/>
              </a:tabLst>
            </a:pPr>
            <a:r>
              <a:rPr sz="1600" spc="-70" dirty="0">
                <a:cs typeface="Microsoft Sans Serif"/>
              </a:rPr>
              <a:t>ВДП</a:t>
            </a:r>
            <a:r>
              <a:rPr sz="1600" dirty="0">
                <a:cs typeface="Microsoft Sans Serif"/>
              </a:rPr>
              <a:t> </a:t>
            </a:r>
            <a:r>
              <a:rPr sz="1600" spc="5" dirty="0">
                <a:cs typeface="Microsoft Sans Serif"/>
              </a:rPr>
              <a:t>для </a:t>
            </a:r>
            <a:r>
              <a:rPr sz="1600" spc="-35" dirty="0">
                <a:cs typeface="Microsoft Sans Serif"/>
              </a:rPr>
              <a:t>упаковки</a:t>
            </a:r>
            <a:r>
              <a:rPr sz="1600" spc="50" dirty="0">
                <a:cs typeface="Microsoft Sans Serif"/>
              </a:rPr>
              <a:t> </a:t>
            </a:r>
            <a:r>
              <a:rPr sz="1600" b="1" spc="-15" dirty="0" err="1">
                <a:cs typeface="Microsoft Sans Serif"/>
              </a:rPr>
              <a:t>использованных</a:t>
            </a:r>
            <a:r>
              <a:rPr sz="1600" b="1" spc="45" dirty="0">
                <a:cs typeface="Microsoft Sans Serif"/>
              </a:rPr>
              <a:t> </a:t>
            </a:r>
            <a:r>
              <a:rPr sz="1600" b="1" spc="-40" dirty="0" smtClean="0">
                <a:cs typeface="Microsoft Sans Serif"/>
              </a:rPr>
              <a:t>КИМ</a:t>
            </a:r>
            <a:r>
              <a:rPr lang="ru-RU" sz="1600" b="1" spc="-40" dirty="0" smtClean="0">
                <a:cs typeface="Microsoft Sans Serif"/>
              </a:rPr>
              <a:t> с контрольным листом</a:t>
            </a:r>
            <a:endParaRPr lang="ru-RU" sz="1600" spc="-40" dirty="0" smtClean="0">
              <a:cs typeface="Microsoft Sans Serif"/>
            </a:endParaRPr>
          </a:p>
          <a:p>
            <a:pPr marL="280670" indent="-268605">
              <a:spcBef>
                <a:spcPts val="1165"/>
              </a:spcBef>
              <a:buFont typeface="Wingdings"/>
              <a:buChar char=""/>
              <a:tabLst>
                <a:tab pos="281305" algn="l"/>
              </a:tabLst>
            </a:pPr>
            <a:r>
              <a:rPr lang="ru-RU" sz="1600" spc="-70" dirty="0" smtClean="0">
                <a:cs typeface="Microsoft Sans Serif"/>
              </a:rPr>
              <a:t>ВДП</a:t>
            </a:r>
            <a:r>
              <a:rPr lang="ru-RU" sz="1600" spc="15" dirty="0" smtClean="0">
                <a:cs typeface="Microsoft Sans Serif"/>
              </a:rPr>
              <a:t> </a:t>
            </a:r>
            <a:r>
              <a:rPr lang="ru-RU" sz="1600" dirty="0" smtClean="0">
                <a:cs typeface="Microsoft Sans Serif"/>
              </a:rPr>
              <a:t>для</a:t>
            </a:r>
            <a:r>
              <a:rPr lang="ru-RU" sz="1600" spc="15" dirty="0" smtClean="0">
                <a:cs typeface="Microsoft Sans Serif"/>
              </a:rPr>
              <a:t> </a:t>
            </a:r>
            <a:r>
              <a:rPr lang="ru-RU" sz="1600" spc="-35" dirty="0" smtClean="0">
                <a:cs typeface="Microsoft Sans Serif"/>
              </a:rPr>
              <a:t>упаковки</a:t>
            </a:r>
            <a:r>
              <a:rPr lang="ru-RU" sz="1600" spc="60" dirty="0" smtClean="0">
                <a:cs typeface="Microsoft Sans Serif"/>
              </a:rPr>
              <a:t> </a:t>
            </a:r>
            <a:r>
              <a:rPr lang="ru-RU" sz="1600" b="1" spc="-15" dirty="0" smtClean="0">
                <a:cs typeface="Microsoft Sans Serif"/>
              </a:rPr>
              <a:t>испорченных</a:t>
            </a:r>
            <a:r>
              <a:rPr lang="ru-RU" sz="1600" b="1" spc="60" dirty="0" smtClean="0">
                <a:cs typeface="Microsoft Sans Serif"/>
              </a:rPr>
              <a:t> </a:t>
            </a:r>
            <a:r>
              <a:rPr lang="ru-RU" sz="1600" b="1" spc="-5" dirty="0" smtClean="0">
                <a:cs typeface="Microsoft Sans Serif"/>
              </a:rPr>
              <a:t>и</a:t>
            </a:r>
            <a:r>
              <a:rPr lang="ru-RU" sz="1600" b="1" spc="35" dirty="0" smtClean="0">
                <a:cs typeface="Microsoft Sans Serif"/>
              </a:rPr>
              <a:t> </a:t>
            </a:r>
            <a:r>
              <a:rPr lang="ru-RU" sz="1600" b="1" spc="-5" dirty="0" smtClean="0">
                <a:cs typeface="Microsoft Sans Serif"/>
              </a:rPr>
              <a:t>(или)</a:t>
            </a:r>
            <a:r>
              <a:rPr lang="ru-RU" sz="1600" b="1" spc="60" dirty="0" smtClean="0">
                <a:cs typeface="Microsoft Sans Serif"/>
              </a:rPr>
              <a:t> </a:t>
            </a:r>
            <a:r>
              <a:rPr lang="ru-RU" sz="1600" b="1" spc="-15" dirty="0" smtClean="0">
                <a:cs typeface="Microsoft Sans Serif"/>
              </a:rPr>
              <a:t>бракованных</a:t>
            </a:r>
            <a:r>
              <a:rPr lang="ru-RU" sz="1600" b="1" spc="50" dirty="0" smtClean="0">
                <a:cs typeface="Microsoft Sans Serif"/>
              </a:rPr>
              <a:t> </a:t>
            </a:r>
            <a:r>
              <a:rPr lang="ru-RU" sz="1600" b="1" dirty="0" smtClean="0">
                <a:cs typeface="Microsoft Sans Serif"/>
              </a:rPr>
              <a:t>ЭМ</a:t>
            </a:r>
            <a:endParaRPr lang="ru-RU" sz="1600" dirty="0" smtClean="0">
              <a:cs typeface="Microsoft Sans Serif"/>
            </a:endParaRPr>
          </a:p>
          <a:p>
            <a:pPr marL="280670" indent="-268605">
              <a:lnSpc>
                <a:spcPct val="100000"/>
              </a:lnSpc>
              <a:spcBef>
                <a:spcPts val="1175"/>
              </a:spcBef>
              <a:buFont typeface="Wingdings"/>
              <a:buChar char=""/>
              <a:tabLst>
                <a:tab pos="281305" algn="l"/>
              </a:tabLst>
            </a:pPr>
            <a:r>
              <a:rPr sz="1600" spc="-65" dirty="0" smtClean="0">
                <a:cs typeface="Microsoft Sans Serif"/>
              </a:rPr>
              <a:t>ДБО</a:t>
            </a:r>
            <a:r>
              <a:rPr sz="1600" spc="25" dirty="0" smtClean="0">
                <a:cs typeface="Microsoft Sans Serif"/>
              </a:rPr>
              <a:t> </a:t>
            </a:r>
            <a:r>
              <a:rPr sz="1600" spc="114" dirty="0">
                <a:cs typeface="Microsoft Sans Serif"/>
              </a:rPr>
              <a:t>№</a:t>
            </a:r>
            <a:r>
              <a:rPr sz="1600" spc="2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2</a:t>
            </a:r>
            <a:r>
              <a:rPr sz="1600" spc="3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по</a:t>
            </a:r>
            <a:r>
              <a:rPr sz="1600" spc="2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форме</a:t>
            </a:r>
            <a:r>
              <a:rPr sz="1600" spc="4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ППЭ-14-02</a:t>
            </a:r>
            <a:r>
              <a:rPr sz="1600" spc="3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«Ведомость</a:t>
            </a:r>
            <a:r>
              <a:rPr sz="1600" spc="5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учета</a:t>
            </a:r>
            <a:r>
              <a:rPr sz="1600" spc="4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экзаменационных</a:t>
            </a:r>
            <a:r>
              <a:rPr sz="1600" spc="95" dirty="0">
                <a:cs typeface="Microsoft Sans Serif"/>
              </a:rPr>
              <a:t> </a:t>
            </a:r>
            <a:r>
              <a:rPr sz="1600" spc="-15" dirty="0" err="1">
                <a:cs typeface="Microsoft Sans Serif"/>
              </a:rPr>
              <a:t>материалов</a:t>
            </a:r>
            <a:r>
              <a:rPr sz="1600" spc="-15" dirty="0" smtClean="0">
                <a:cs typeface="Microsoft Sans Serif"/>
              </a:rPr>
              <a:t>»</a:t>
            </a:r>
            <a:endParaRPr sz="1600" dirty="0"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8"/>
          <p:cNvSpPr txBox="1">
            <a:spLocks noGrp="1"/>
          </p:cNvSpPr>
          <p:nvPr>
            <p:ph type="title"/>
          </p:nvPr>
        </p:nvSpPr>
        <p:spPr>
          <a:xfrm>
            <a:off x="78740" y="28433"/>
            <a:ext cx="809815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ПРОВЕДЕНИЕ</a:t>
            </a:r>
            <a:r>
              <a:rPr sz="2400" spc="-1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sz="2400" spc="-35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ЭКЗАМЕНА:</a:t>
            </a:r>
          </a:p>
          <a:p>
            <a:pPr marL="12700" algn="l">
              <a:lnSpc>
                <a:spcPct val="100000"/>
              </a:lnSpc>
            </a:pPr>
            <a:r>
              <a:rPr sz="2400" spc="-45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ИНСТРУКТАЖ</a:t>
            </a:r>
            <a:r>
              <a:rPr sz="2400" spc="1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sz="2400" spc="-45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УЧАСТНИКОВ</a:t>
            </a:r>
            <a:r>
              <a:rPr sz="2400" spc="4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sz="2400" spc="-4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ЭКЗАМЕНА</a:t>
            </a:r>
            <a:r>
              <a:rPr sz="2400" spc="5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sz="2400" spc="-1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И</a:t>
            </a:r>
            <a:r>
              <a:rPr sz="2400" spc="3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sz="2400" spc="-45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ПЕЧАТЬ</a:t>
            </a:r>
            <a:r>
              <a:rPr sz="2400" spc="35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sz="24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ЭМ</a:t>
            </a:r>
          </a:p>
        </p:txBody>
      </p:sp>
      <p:sp>
        <p:nvSpPr>
          <p:cNvPr id="5" name="object 19"/>
          <p:cNvSpPr txBox="1"/>
          <p:nvPr/>
        </p:nvSpPr>
        <p:spPr>
          <a:xfrm>
            <a:off x="529235" y="1175736"/>
            <a:ext cx="8087995" cy="309571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340"/>
              </a:spcBef>
            </a:pPr>
            <a:r>
              <a:rPr spc="-15" dirty="0">
                <a:cs typeface="Microsoft Sans Serif"/>
              </a:rPr>
              <a:t>Ответственный</a:t>
            </a:r>
            <a:r>
              <a:rPr spc="30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организатор</a:t>
            </a:r>
            <a:r>
              <a:rPr spc="35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проводит</a:t>
            </a:r>
            <a:r>
              <a:rPr spc="30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инструктаж</a:t>
            </a:r>
            <a:r>
              <a:rPr spc="60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участников</a:t>
            </a:r>
            <a:r>
              <a:rPr spc="45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экзамена.</a:t>
            </a:r>
            <a:endParaRPr dirty="0">
              <a:cs typeface="Microsoft Sans Serif"/>
            </a:endParaRPr>
          </a:p>
          <a:p>
            <a:pPr marL="12700" algn="just">
              <a:lnSpc>
                <a:spcPct val="100000"/>
              </a:lnSpc>
              <a:spcBef>
                <a:spcPts val="240"/>
              </a:spcBef>
            </a:pPr>
            <a:r>
              <a:rPr spc="-5" dirty="0">
                <a:cs typeface="Microsoft Sans Serif"/>
              </a:rPr>
              <a:t>Первая</a:t>
            </a:r>
            <a:r>
              <a:rPr spc="20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часть</a:t>
            </a:r>
            <a:r>
              <a:rPr spc="10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инструктажа</a:t>
            </a:r>
            <a:r>
              <a:rPr spc="50" dirty="0">
                <a:cs typeface="Microsoft Sans Serif"/>
              </a:rPr>
              <a:t> </a:t>
            </a:r>
            <a:r>
              <a:rPr dirty="0">
                <a:cs typeface="Microsoft Sans Serif"/>
              </a:rPr>
              <a:t>в</a:t>
            </a:r>
            <a:r>
              <a:rPr spc="5" dirty="0">
                <a:cs typeface="Microsoft Sans Serif"/>
              </a:rPr>
              <a:t> </a:t>
            </a:r>
            <a:r>
              <a:rPr b="1" spc="-5" dirty="0">
                <a:solidFill>
                  <a:srgbClr val="FF0000"/>
                </a:solidFill>
                <a:cs typeface="Microsoft Sans Serif"/>
              </a:rPr>
              <a:t>9.50</a:t>
            </a:r>
            <a:r>
              <a:rPr spc="-5" dirty="0">
                <a:cs typeface="Microsoft Sans Serif"/>
              </a:rPr>
              <a:t>:</a:t>
            </a:r>
            <a:endParaRPr dirty="0">
              <a:cs typeface="Microsoft Sans Serif"/>
            </a:endParaRPr>
          </a:p>
          <a:p>
            <a:pPr marL="207645" indent="-195580" algn="just">
              <a:lnSpc>
                <a:spcPct val="100000"/>
              </a:lnSpc>
              <a:spcBef>
                <a:spcPts val="250"/>
              </a:spcBef>
              <a:buFont typeface="Symbol"/>
              <a:buChar char=""/>
              <a:tabLst>
                <a:tab pos="208279" algn="l"/>
              </a:tabLst>
            </a:pPr>
            <a:r>
              <a:rPr dirty="0">
                <a:cs typeface="Microsoft Sans Serif"/>
              </a:rPr>
              <a:t>о</a:t>
            </a:r>
            <a:r>
              <a:rPr spc="5" dirty="0">
                <a:cs typeface="Microsoft Sans Serif"/>
              </a:rPr>
              <a:t> </a:t>
            </a:r>
            <a:r>
              <a:rPr spc="-20" dirty="0">
                <a:cs typeface="Microsoft Sans Serif"/>
              </a:rPr>
              <a:t>порядке</a:t>
            </a:r>
            <a:r>
              <a:rPr spc="20" dirty="0">
                <a:cs typeface="Microsoft Sans Serif"/>
              </a:rPr>
              <a:t> </a:t>
            </a:r>
            <a:r>
              <a:rPr spc="-15" dirty="0" err="1">
                <a:cs typeface="Microsoft Sans Serif"/>
              </a:rPr>
              <a:t>проведения</a:t>
            </a:r>
            <a:r>
              <a:rPr spc="15" dirty="0">
                <a:cs typeface="Microsoft Sans Serif"/>
              </a:rPr>
              <a:t> </a:t>
            </a:r>
            <a:r>
              <a:rPr spc="-25" dirty="0" err="1" smtClean="0">
                <a:cs typeface="Microsoft Sans Serif"/>
              </a:rPr>
              <a:t>экзамена</a:t>
            </a:r>
            <a:endParaRPr dirty="0">
              <a:cs typeface="Microsoft Sans Serif"/>
            </a:endParaRPr>
          </a:p>
          <a:p>
            <a:pPr marL="207645" indent="-195580" algn="just">
              <a:lnSpc>
                <a:spcPct val="100000"/>
              </a:lnSpc>
              <a:spcBef>
                <a:spcPts val="240"/>
              </a:spcBef>
              <a:buFont typeface="Symbol"/>
              <a:buChar char=""/>
              <a:tabLst>
                <a:tab pos="208279" algn="l"/>
              </a:tabLst>
            </a:pPr>
            <a:r>
              <a:rPr dirty="0">
                <a:cs typeface="Microsoft Sans Serif"/>
              </a:rPr>
              <a:t>о</a:t>
            </a:r>
            <a:r>
              <a:rPr spc="25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правилах</a:t>
            </a:r>
            <a:r>
              <a:rPr spc="25" dirty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оформления</a:t>
            </a:r>
            <a:r>
              <a:rPr spc="35" dirty="0">
                <a:cs typeface="Microsoft Sans Serif"/>
              </a:rPr>
              <a:t> </a:t>
            </a:r>
            <a:r>
              <a:rPr spc="-20" dirty="0" err="1">
                <a:cs typeface="Microsoft Sans Serif"/>
              </a:rPr>
              <a:t>экзаменационной</a:t>
            </a:r>
            <a:r>
              <a:rPr spc="40" dirty="0">
                <a:cs typeface="Microsoft Sans Serif"/>
              </a:rPr>
              <a:t> </a:t>
            </a:r>
            <a:r>
              <a:rPr spc="-10" dirty="0" err="1" smtClean="0">
                <a:cs typeface="Microsoft Sans Serif"/>
              </a:rPr>
              <a:t>работы</a:t>
            </a:r>
            <a:endParaRPr dirty="0">
              <a:cs typeface="Microsoft Sans Serif"/>
            </a:endParaRPr>
          </a:p>
          <a:p>
            <a:pPr marL="207645" indent="-195580" algn="just">
              <a:lnSpc>
                <a:spcPct val="100000"/>
              </a:lnSpc>
              <a:spcBef>
                <a:spcPts val="254"/>
              </a:spcBef>
              <a:buFont typeface="Symbol"/>
              <a:buChar char=""/>
              <a:tabLst>
                <a:tab pos="208279" algn="l"/>
              </a:tabLst>
            </a:pPr>
            <a:r>
              <a:rPr dirty="0">
                <a:cs typeface="Microsoft Sans Serif"/>
              </a:rPr>
              <a:t>о</a:t>
            </a:r>
            <a:r>
              <a:rPr spc="-10" dirty="0">
                <a:cs typeface="Microsoft Sans Serif"/>
              </a:rPr>
              <a:t> </a:t>
            </a:r>
            <a:r>
              <a:rPr spc="-15" dirty="0" err="1">
                <a:cs typeface="Microsoft Sans Serif"/>
              </a:rPr>
              <a:t>продолжительности</a:t>
            </a:r>
            <a:r>
              <a:rPr spc="-25" dirty="0">
                <a:cs typeface="Microsoft Sans Serif"/>
              </a:rPr>
              <a:t> </a:t>
            </a:r>
            <a:r>
              <a:rPr spc="-25" dirty="0" err="1" smtClean="0">
                <a:cs typeface="Microsoft Sans Serif"/>
              </a:rPr>
              <a:t>экзамена</a:t>
            </a:r>
            <a:endParaRPr dirty="0">
              <a:cs typeface="Microsoft Sans Serif"/>
            </a:endParaRPr>
          </a:p>
          <a:p>
            <a:pPr marL="207645" indent="-195580" algn="just">
              <a:lnSpc>
                <a:spcPct val="100000"/>
              </a:lnSpc>
              <a:spcBef>
                <a:spcPts val="240"/>
              </a:spcBef>
              <a:buFont typeface="Symbol"/>
              <a:buChar char=""/>
              <a:tabLst>
                <a:tab pos="208279" algn="l"/>
              </a:tabLst>
            </a:pPr>
            <a:r>
              <a:rPr dirty="0">
                <a:cs typeface="Microsoft Sans Serif"/>
              </a:rPr>
              <a:t>о</a:t>
            </a:r>
            <a:r>
              <a:rPr spc="-5" dirty="0">
                <a:cs typeface="Microsoft Sans Serif"/>
              </a:rPr>
              <a:t> </a:t>
            </a:r>
            <a:r>
              <a:rPr spc="-20" dirty="0">
                <a:cs typeface="Microsoft Sans Serif"/>
              </a:rPr>
              <a:t>порядке</a:t>
            </a:r>
            <a:r>
              <a:rPr spc="10" dirty="0">
                <a:cs typeface="Microsoft Sans Serif"/>
              </a:rPr>
              <a:t> </a:t>
            </a:r>
            <a:r>
              <a:rPr spc="-20" dirty="0" err="1">
                <a:cs typeface="Microsoft Sans Serif"/>
              </a:rPr>
              <a:t>подачи</a:t>
            </a:r>
            <a:r>
              <a:rPr spc="-5" dirty="0">
                <a:cs typeface="Microsoft Sans Serif"/>
              </a:rPr>
              <a:t> </a:t>
            </a:r>
            <a:r>
              <a:rPr spc="-5" dirty="0" err="1" smtClean="0">
                <a:cs typeface="Microsoft Sans Serif"/>
              </a:rPr>
              <a:t>апелляции</a:t>
            </a:r>
            <a:endParaRPr dirty="0">
              <a:cs typeface="Microsoft Sans Serif"/>
            </a:endParaRPr>
          </a:p>
          <a:p>
            <a:pPr marL="207645" indent="-195580" algn="just">
              <a:lnSpc>
                <a:spcPct val="100000"/>
              </a:lnSpc>
              <a:spcBef>
                <a:spcPts val="240"/>
              </a:spcBef>
              <a:buFont typeface="Symbol"/>
              <a:buChar char=""/>
              <a:tabLst>
                <a:tab pos="208279" algn="l"/>
              </a:tabLst>
            </a:pPr>
            <a:r>
              <a:rPr dirty="0">
                <a:cs typeface="Microsoft Sans Serif"/>
              </a:rPr>
              <a:t>о</a:t>
            </a:r>
            <a:r>
              <a:rPr spc="5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случаях</a:t>
            </a:r>
            <a:r>
              <a:rPr spc="20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удаления</a:t>
            </a:r>
            <a:r>
              <a:rPr spc="35" dirty="0">
                <a:cs typeface="Microsoft Sans Serif"/>
              </a:rPr>
              <a:t> </a:t>
            </a:r>
            <a:r>
              <a:rPr dirty="0">
                <a:cs typeface="Microsoft Sans Serif"/>
              </a:rPr>
              <a:t>с</a:t>
            </a:r>
            <a:r>
              <a:rPr spc="20" dirty="0">
                <a:cs typeface="Microsoft Sans Serif"/>
              </a:rPr>
              <a:t> </a:t>
            </a:r>
            <a:r>
              <a:rPr spc="-25" dirty="0" err="1" smtClean="0">
                <a:cs typeface="Microsoft Sans Serif"/>
              </a:rPr>
              <a:t>экзамена</a:t>
            </a:r>
            <a:endParaRPr dirty="0">
              <a:cs typeface="Microsoft Sans Serif"/>
            </a:endParaRPr>
          </a:p>
          <a:p>
            <a:pPr marL="207645" indent="-195580" algn="just">
              <a:lnSpc>
                <a:spcPct val="100000"/>
              </a:lnSpc>
              <a:spcBef>
                <a:spcPts val="254"/>
              </a:spcBef>
              <a:buFont typeface="Symbol"/>
              <a:buChar char=""/>
              <a:tabLst>
                <a:tab pos="208279" algn="l"/>
              </a:tabLst>
            </a:pPr>
            <a:r>
              <a:rPr dirty="0">
                <a:cs typeface="Microsoft Sans Serif"/>
              </a:rPr>
              <a:t>о</a:t>
            </a:r>
            <a:r>
              <a:rPr spc="15" dirty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времени</a:t>
            </a:r>
            <a:r>
              <a:rPr spc="20" dirty="0">
                <a:cs typeface="Microsoft Sans Serif"/>
              </a:rPr>
              <a:t> </a:t>
            </a:r>
            <a:r>
              <a:rPr dirty="0">
                <a:cs typeface="Microsoft Sans Serif"/>
              </a:rPr>
              <a:t>и</a:t>
            </a:r>
            <a:r>
              <a:rPr spc="25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месте</a:t>
            </a:r>
            <a:r>
              <a:rPr spc="10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ознакомления</a:t>
            </a:r>
            <a:r>
              <a:rPr spc="50" dirty="0">
                <a:cs typeface="Microsoft Sans Serif"/>
              </a:rPr>
              <a:t> </a:t>
            </a:r>
            <a:r>
              <a:rPr dirty="0">
                <a:cs typeface="Microsoft Sans Serif"/>
              </a:rPr>
              <a:t>с</a:t>
            </a:r>
            <a:r>
              <a:rPr spc="15" dirty="0">
                <a:cs typeface="Microsoft Sans Serif"/>
              </a:rPr>
              <a:t> </a:t>
            </a:r>
            <a:r>
              <a:rPr spc="-35" dirty="0" err="1" smtClean="0">
                <a:cs typeface="Microsoft Sans Serif"/>
              </a:rPr>
              <a:t>результатами</a:t>
            </a:r>
            <a:endParaRPr dirty="0">
              <a:cs typeface="Microsoft Sans Serif"/>
            </a:endParaRPr>
          </a:p>
          <a:p>
            <a:pPr marL="207645" indent="-195580" algn="just">
              <a:lnSpc>
                <a:spcPct val="100000"/>
              </a:lnSpc>
              <a:spcBef>
                <a:spcPts val="240"/>
              </a:spcBef>
              <a:buFont typeface="Symbol"/>
              <a:buChar char=""/>
              <a:tabLst>
                <a:tab pos="208279" algn="l"/>
              </a:tabLst>
            </a:pPr>
            <a:r>
              <a:rPr dirty="0">
                <a:cs typeface="Microsoft Sans Serif"/>
              </a:rPr>
              <a:t>о</a:t>
            </a:r>
            <a:r>
              <a:rPr spc="275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том,</a:t>
            </a:r>
            <a:r>
              <a:rPr spc="270" dirty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что</a:t>
            </a:r>
            <a:r>
              <a:rPr spc="275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записи</a:t>
            </a:r>
            <a:r>
              <a:rPr spc="280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на</a:t>
            </a:r>
            <a:r>
              <a:rPr spc="290" dirty="0">
                <a:cs typeface="Microsoft Sans Serif"/>
              </a:rPr>
              <a:t> </a:t>
            </a:r>
            <a:r>
              <a:rPr spc="-35" dirty="0">
                <a:cs typeface="Microsoft Sans Serif"/>
              </a:rPr>
              <a:t>КИМ,</a:t>
            </a:r>
            <a:r>
              <a:rPr spc="280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оборотной</a:t>
            </a:r>
            <a:r>
              <a:rPr spc="285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стороне</a:t>
            </a:r>
            <a:r>
              <a:rPr spc="275" dirty="0">
                <a:cs typeface="Microsoft Sans Serif"/>
              </a:rPr>
              <a:t> </a:t>
            </a:r>
            <a:r>
              <a:rPr spc="-25" dirty="0" err="1">
                <a:cs typeface="Microsoft Sans Serif"/>
              </a:rPr>
              <a:t>бланков</a:t>
            </a:r>
            <a:r>
              <a:rPr spc="290" dirty="0">
                <a:cs typeface="Microsoft Sans Serif"/>
              </a:rPr>
              <a:t> </a:t>
            </a:r>
            <a:r>
              <a:rPr dirty="0" smtClean="0">
                <a:cs typeface="Microsoft Sans Serif"/>
              </a:rPr>
              <a:t>и</a:t>
            </a:r>
            <a:r>
              <a:rPr lang="ru-RU" dirty="0" smtClean="0">
                <a:cs typeface="Microsoft Sans Serif"/>
              </a:rPr>
              <a:t> </a:t>
            </a:r>
            <a:r>
              <a:rPr spc="-15" dirty="0" err="1" smtClean="0">
                <a:cs typeface="Microsoft Sans Serif"/>
              </a:rPr>
              <a:t>черновик</a:t>
            </a:r>
            <a:r>
              <a:rPr lang="ru-RU" spc="-15" dirty="0" smtClean="0">
                <a:cs typeface="Microsoft Sans Serif"/>
              </a:rPr>
              <a:t>ах</a:t>
            </a:r>
            <a:r>
              <a:rPr spc="40" dirty="0" smtClean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не</a:t>
            </a:r>
            <a:r>
              <a:rPr spc="30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обрабатываются</a:t>
            </a:r>
            <a:r>
              <a:rPr spc="25" dirty="0">
                <a:cs typeface="Microsoft Sans Serif"/>
              </a:rPr>
              <a:t> </a:t>
            </a:r>
            <a:r>
              <a:rPr dirty="0">
                <a:cs typeface="Microsoft Sans Serif"/>
              </a:rPr>
              <a:t>и</a:t>
            </a:r>
            <a:r>
              <a:rPr spc="25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не</a:t>
            </a:r>
            <a:r>
              <a:rPr spc="30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проверяются</a:t>
            </a:r>
            <a:endParaRPr dirty="0">
              <a:cs typeface="Microsoft Sans Serif"/>
            </a:endParaRPr>
          </a:p>
        </p:txBody>
      </p:sp>
      <p:sp>
        <p:nvSpPr>
          <p:cNvPr id="10" name="object 15"/>
          <p:cNvSpPr/>
          <p:nvPr/>
        </p:nvSpPr>
        <p:spPr>
          <a:xfrm>
            <a:off x="3542794" y="4274333"/>
            <a:ext cx="381000" cy="577215"/>
          </a:xfrm>
          <a:custGeom>
            <a:avLst/>
            <a:gdLst/>
            <a:ahLst/>
            <a:cxnLst/>
            <a:rect l="l" t="t" r="r" b="b"/>
            <a:pathLst>
              <a:path w="381000" h="577214">
                <a:moveTo>
                  <a:pt x="285750" y="0"/>
                </a:moveTo>
                <a:lnTo>
                  <a:pt x="95250" y="0"/>
                </a:lnTo>
                <a:lnTo>
                  <a:pt x="95250" y="386206"/>
                </a:lnTo>
                <a:lnTo>
                  <a:pt x="0" y="386206"/>
                </a:lnTo>
                <a:lnTo>
                  <a:pt x="190500" y="576707"/>
                </a:lnTo>
                <a:lnTo>
                  <a:pt x="381000" y="386206"/>
                </a:lnTo>
                <a:lnTo>
                  <a:pt x="285750" y="386206"/>
                </a:lnTo>
                <a:lnTo>
                  <a:pt x="285750" y="0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object 8"/>
          <p:cNvGrpSpPr/>
          <p:nvPr/>
        </p:nvGrpSpPr>
        <p:grpSpPr>
          <a:xfrm>
            <a:off x="79249" y="4826977"/>
            <a:ext cx="7789868" cy="1814614"/>
            <a:chOff x="79247" y="4744211"/>
            <a:chExt cx="7307580" cy="1897380"/>
          </a:xfrm>
        </p:grpSpPr>
        <p:pic>
          <p:nvPicPr>
            <p:cNvPr id="12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247" y="4744211"/>
              <a:ext cx="7307580" cy="1897380"/>
            </a:xfrm>
            <a:prstGeom prst="rect">
              <a:avLst/>
            </a:prstGeom>
          </p:spPr>
        </p:pic>
        <p:pic>
          <p:nvPicPr>
            <p:cNvPr id="13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8139" y="4796027"/>
              <a:ext cx="6798564" cy="1740408"/>
            </a:xfrm>
            <a:prstGeom prst="rect">
              <a:avLst/>
            </a:prstGeom>
          </p:spPr>
        </p:pic>
        <p:sp>
          <p:nvSpPr>
            <p:cNvPr id="14" name="object 11"/>
            <p:cNvSpPr/>
            <p:nvPr/>
          </p:nvSpPr>
          <p:spPr>
            <a:xfrm>
              <a:off x="140677" y="4785994"/>
              <a:ext cx="7185659" cy="1774825"/>
            </a:xfrm>
            <a:custGeom>
              <a:avLst/>
              <a:gdLst/>
              <a:ahLst/>
              <a:cxnLst/>
              <a:rect l="l" t="t" r="r" b="b"/>
              <a:pathLst>
                <a:path w="7185659" h="1774825">
                  <a:moveTo>
                    <a:pt x="6889407" y="0"/>
                  </a:moveTo>
                  <a:lnTo>
                    <a:pt x="295719" y="0"/>
                  </a:lnTo>
                  <a:lnTo>
                    <a:pt x="247752" y="3868"/>
                  </a:lnTo>
                  <a:lnTo>
                    <a:pt x="202249" y="15069"/>
                  </a:lnTo>
                  <a:lnTo>
                    <a:pt x="159819" y="32993"/>
                  </a:lnTo>
                  <a:lnTo>
                    <a:pt x="121071" y="57034"/>
                  </a:lnTo>
                  <a:lnTo>
                    <a:pt x="86613" y="86582"/>
                  </a:lnTo>
                  <a:lnTo>
                    <a:pt x="57056" y="121029"/>
                  </a:lnTo>
                  <a:lnTo>
                    <a:pt x="33007" y="159769"/>
                  </a:lnTo>
                  <a:lnTo>
                    <a:pt x="15075" y="202192"/>
                  </a:lnTo>
                  <a:lnTo>
                    <a:pt x="3870" y="247690"/>
                  </a:lnTo>
                  <a:lnTo>
                    <a:pt x="0" y="295655"/>
                  </a:lnTo>
                  <a:lnTo>
                    <a:pt x="0" y="1478559"/>
                  </a:lnTo>
                  <a:lnTo>
                    <a:pt x="3870" y="1526530"/>
                  </a:lnTo>
                  <a:lnTo>
                    <a:pt x="15075" y="1572036"/>
                  </a:lnTo>
                  <a:lnTo>
                    <a:pt x="33007" y="1614468"/>
                  </a:lnTo>
                  <a:lnTo>
                    <a:pt x="57056" y="1653217"/>
                  </a:lnTo>
                  <a:lnTo>
                    <a:pt x="86614" y="1687676"/>
                  </a:lnTo>
                  <a:lnTo>
                    <a:pt x="121071" y="1717234"/>
                  </a:lnTo>
                  <a:lnTo>
                    <a:pt x="159819" y="1741283"/>
                  </a:lnTo>
                  <a:lnTo>
                    <a:pt x="202249" y="1759215"/>
                  </a:lnTo>
                  <a:lnTo>
                    <a:pt x="247752" y="1770421"/>
                  </a:lnTo>
                  <a:lnTo>
                    <a:pt x="295719" y="1774291"/>
                  </a:lnTo>
                  <a:lnTo>
                    <a:pt x="6889407" y="1774291"/>
                  </a:lnTo>
                  <a:lnTo>
                    <a:pt x="6937376" y="1770421"/>
                  </a:lnTo>
                  <a:lnTo>
                    <a:pt x="6982884" y="1759215"/>
                  </a:lnTo>
                  <a:lnTo>
                    <a:pt x="7025321" y="1741283"/>
                  </a:lnTo>
                  <a:lnTo>
                    <a:pt x="7064077" y="1717234"/>
                  </a:lnTo>
                  <a:lnTo>
                    <a:pt x="7098544" y="1687676"/>
                  </a:lnTo>
                  <a:lnTo>
                    <a:pt x="7128111" y="1653217"/>
                  </a:lnTo>
                  <a:lnTo>
                    <a:pt x="7152168" y="1614468"/>
                  </a:lnTo>
                  <a:lnTo>
                    <a:pt x="7170107" y="1572036"/>
                  </a:lnTo>
                  <a:lnTo>
                    <a:pt x="7181317" y="1526530"/>
                  </a:lnTo>
                  <a:lnTo>
                    <a:pt x="7185190" y="1478559"/>
                  </a:lnTo>
                  <a:lnTo>
                    <a:pt x="7185190" y="295655"/>
                  </a:lnTo>
                  <a:lnTo>
                    <a:pt x="7181317" y="247690"/>
                  </a:lnTo>
                  <a:lnTo>
                    <a:pt x="7170107" y="202192"/>
                  </a:lnTo>
                  <a:lnTo>
                    <a:pt x="7152168" y="159769"/>
                  </a:lnTo>
                  <a:lnTo>
                    <a:pt x="7128111" y="121029"/>
                  </a:lnTo>
                  <a:lnTo>
                    <a:pt x="7098544" y="86582"/>
                  </a:lnTo>
                  <a:lnTo>
                    <a:pt x="7064077" y="57034"/>
                  </a:lnTo>
                  <a:lnTo>
                    <a:pt x="7025321" y="32993"/>
                  </a:lnTo>
                  <a:lnTo>
                    <a:pt x="6982884" y="15069"/>
                  </a:lnTo>
                  <a:lnTo>
                    <a:pt x="6937376" y="3868"/>
                  </a:lnTo>
                  <a:lnTo>
                    <a:pt x="6889407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2"/>
            <p:cNvSpPr/>
            <p:nvPr/>
          </p:nvSpPr>
          <p:spPr>
            <a:xfrm>
              <a:off x="140677" y="4785994"/>
              <a:ext cx="7185659" cy="1774825"/>
            </a:xfrm>
            <a:custGeom>
              <a:avLst/>
              <a:gdLst/>
              <a:ahLst/>
              <a:cxnLst/>
              <a:rect l="l" t="t" r="r" b="b"/>
              <a:pathLst>
                <a:path w="7185659" h="1774825">
                  <a:moveTo>
                    <a:pt x="0" y="295655"/>
                  </a:moveTo>
                  <a:lnTo>
                    <a:pt x="3870" y="247690"/>
                  </a:lnTo>
                  <a:lnTo>
                    <a:pt x="15075" y="202192"/>
                  </a:lnTo>
                  <a:lnTo>
                    <a:pt x="33007" y="159769"/>
                  </a:lnTo>
                  <a:lnTo>
                    <a:pt x="57056" y="121029"/>
                  </a:lnTo>
                  <a:lnTo>
                    <a:pt x="86613" y="86582"/>
                  </a:lnTo>
                  <a:lnTo>
                    <a:pt x="121071" y="57034"/>
                  </a:lnTo>
                  <a:lnTo>
                    <a:pt x="159819" y="32993"/>
                  </a:lnTo>
                  <a:lnTo>
                    <a:pt x="202249" y="15069"/>
                  </a:lnTo>
                  <a:lnTo>
                    <a:pt x="247752" y="3868"/>
                  </a:lnTo>
                  <a:lnTo>
                    <a:pt x="295719" y="0"/>
                  </a:lnTo>
                  <a:lnTo>
                    <a:pt x="6889407" y="0"/>
                  </a:lnTo>
                  <a:lnTo>
                    <a:pt x="6937376" y="3868"/>
                  </a:lnTo>
                  <a:lnTo>
                    <a:pt x="6982884" y="15069"/>
                  </a:lnTo>
                  <a:lnTo>
                    <a:pt x="7025321" y="32993"/>
                  </a:lnTo>
                  <a:lnTo>
                    <a:pt x="7064077" y="57034"/>
                  </a:lnTo>
                  <a:lnTo>
                    <a:pt x="7098544" y="86582"/>
                  </a:lnTo>
                  <a:lnTo>
                    <a:pt x="7128111" y="121029"/>
                  </a:lnTo>
                  <a:lnTo>
                    <a:pt x="7152168" y="159769"/>
                  </a:lnTo>
                  <a:lnTo>
                    <a:pt x="7170107" y="202192"/>
                  </a:lnTo>
                  <a:lnTo>
                    <a:pt x="7181317" y="247690"/>
                  </a:lnTo>
                  <a:lnTo>
                    <a:pt x="7185190" y="295655"/>
                  </a:lnTo>
                  <a:lnTo>
                    <a:pt x="7185190" y="1478559"/>
                  </a:lnTo>
                  <a:lnTo>
                    <a:pt x="7181317" y="1526530"/>
                  </a:lnTo>
                  <a:lnTo>
                    <a:pt x="7170107" y="1572036"/>
                  </a:lnTo>
                  <a:lnTo>
                    <a:pt x="7152168" y="1614468"/>
                  </a:lnTo>
                  <a:lnTo>
                    <a:pt x="7128111" y="1653217"/>
                  </a:lnTo>
                  <a:lnTo>
                    <a:pt x="7098544" y="1687676"/>
                  </a:lnTo>
                  <a:lnTo>
                    <a:pt x="7064077" y="1717234"/>
                  </a:lnTo>
                  <a:lnTo>
                    <a:pt x="7025321" y="1741283"/>
                  </a:lnTo>
                  <a:lnTo>
                    <a:pt x="6982884" y="1759215"/>
                  </a:lnTo>
                  <a:lnTo>
                    <a:pt x="6937376" y="1770421"/>
                  </a:lnTo>
                  <a:lnTo>
                    <a:pt x="6889407" y="1774291"/>
                  </a:lnTo>
                  <a:lnTo>
                    <a:pt x="295719" y="1774291"/>
                  </a:lnTo>
                  <a:lnTo>
                    <a:pt x="247752" y="1770421"/>
                  </a:lnTo>
                  <a:lnTo>
                    <a:pt x="202249" y="1759215"/>
                  </a:lnTo>
                  <a:lnTo>
                    <a:pt x="159819" y="1741283"/>
                  </a:lnTo>
                  <a:lnTo>
                    <a:pt x="121071" y="1717234"/>
                  </a:lnTo>
                  <a:lnTo>
                    <a:pt x="86613" y="1687676"/>
                  </a:lnTo>
                  <a:lnTo>
                    <a:pt x="57056" y="1653217"/>
                  </a:lnTo>
                  <a:lnTo>
                    <a:pt x="33007" y="1614468"/>
                  </a:lnTo>
                  <a:lnTo>
                    <a:pt x="15075" y="1572036"/>
                  </a:lnTo>
                  <a:lnTo>
                    <a:pt x="3870" y="1526530"/>
                  </a:lnTo>
                  <a:lnTo>
                    <a:pt x="0" y="1478559"/>
                  </a:lnTo>
                  <a:lnTo>
                    <a:pt x="0" y="295655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3"/>
          <p:cNvSpPr txBox="1"/>
          <p:nvPr/>
        </p:nvSpPr>
        <p:spPr>
          <a:xfrm>
            <a:off x="503338" y="4932484"/>
            <a:ext cx="6952549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 smtClean="0">
                <a:solidFill>
                  <a:schemeClr val="bg1"/>
                </a:solidFill>
                <a:cs typeface="Microsoft Sans Serif"/>
              </a:rPr>
              <a:t>В </a:t>
            </a:r>
            <a:r>
              <a:rPr sz="1600" b="1" dirty="0" smtClean="0">
                <a:solidFill>
                  <a:schemeClr val="bg1"/>
                </a:solidFill>
                <a:cs typeface="Microsoft Sans Serif"/>
              </a:rPr>
              <a:t>10.00 </a:t>
            </a:r>
            <a:r>
              <a:rPr sz="1600" spc="-20" dirty="0" err="1" smtClean="0">
                <a:solidFill>
                  <a:srgbClr val="FFFFFF"/>
                </a:solidFill>
                <a:cs typeface="Microsoft Sans Serif"/>
              </a:rPr>
              <a:t>организатор</a:t>
            </a:r>
            <a:r>
              <a:rPr sz="1600" dirty="0" smtClean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cs typeface="Microsoft Sans Serif"/>
              </a:rPr>
              <a:t>в</a:t>
            </a:r>
            <a:r>
              <a:rPr sz="1600" spc="1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cs typeface="Microsoft Sans Serif"/>
              </a:rPr>
              <a:t>аудитории, </a:t>
            </a:r>
            <a:r>
              <a:rPr sz="1600" spc="-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cs typeface="Microsoft Sans Serif"/>
              </a:rPr>
              <a:t>ответственный </a:t>
            </a:r>
            <a:r>
              <a:rPr sz="1600" spc="-35" dirty="0">
                <a:solidFill>
                  <a:srgbClr val="FFFFFF"/>
                </a:solidFill>
                <a:cs typeface="Microsoft Sans Serif"/>
              </a:rPr>
              <a:t>за</a:t>
            </a:r>
            <a:r>
              <a:rPr sz="1600" spc="2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cs typeface="Microsoft Sans Serif"/>
              </a:rPr>
              <a:t>печать</a:t>
            </a:r>
            <a:r>
              <a:rPr sz="1600" spc="1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cs typeface="Microsoft Sans Serif"/>
              </a:rPr>
              <a:t>ЭМ,</a:t>
            </a:r>
            <a:r>
              <a:rPr sz="1600" spc="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cs typeface="Microsoft Sans Serif"/>
              </a:rPr>
              <a:t>вводит</a:t>
            </a:r>
            <a:r>
              <a:rPr sz="1600" spc="3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b="1" spc="-15" dirty="0">
                <a:solidFill>
                  <a:srgbClr val="FFFFFF"/>
                </a:solidFill>
                <a:cs typeface="Microsoft Sans Serif"/>
              </a:rPr>
              <a:t>количество</a:t>
            </a:r>
            <a:r>
              <a:rPr sz="1600" b="1" spc="2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b="1" dirty="0">
                <a:solidFill>
                  <a:srgbClr val="FFFFFF"/>
                </a:solidFill>
                <a:cs typeface="Microsoft Sans Serif"/>
              </a:rPr>
              <a:t>ЭМ</a:t>
            </a:r>
            <a:r>
              <a:rPr sz="1600" b="1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b="1" dirty="0">
                <a:solidFill>
                  <a:srgbClr val="FFFFFF"/>
                </a:solidFill>
                <a:cs typeface="Microsoft Sans Serif"/>
              </a:rPr>
              <a:t>для</a:t>
            </a:r>
            <a:r>
              <a:rPr sz="1600" b="1" spc="1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b="1" spc="-20" dirty="0">
                <a:solidFill>
                  <a:srgbClr val="FFFFFF"/>
                </a:solidFill>
                <a:cs typeface="Microsoft Sans Serif"/>
              </a:rPr>
              <a:t>печати</a:t>
            </a:r>
            <a:r>
              <a:rPr sz="1600" spc="-20" dirty="0">
                <a:solidFill>
                  <a:srgbClr val="FFFFFF"/>
                </a:solidFill>
                <a:cs typeface="Microsoft Sans Serif"/>
              </a:rPr>
              <a:t>,</a:t>
            </a:r>
            <a:r>
              <a:rPr sz="16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cs typeface="Microsoft Sans Serif"/>
              </a:rPr>
              <a:t>равное </a:t>
            </a:r>
            <a:r>
              <a:rPr sz="1600" spc="-38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cs typeface="Microsoft Sans Serif"/>
              </a:rPr>
              <a:t>количеству</a:t>
            </a:r>
            <a:r>
              <a:rPr sz="16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cs typeface="Microsoft Sans Serif"/>
              </a:rPr>
              <a:t>участников</a:t>
            </a:r>
            <a:r>
              <a:rPr sz="1600" spc="4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5" dirty="0">
                <a:solidFill>
                  <a:srgbClr val="FFFFFF"/>
                </a:solidFill>
                <a:cs typeface="Microsoft Sans Serif"/>
              </a:rPr>
              <a:t>экзамена,</a:t>
            </a:r>
            <a:r>
              <a:rPr sz="16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cs typeface="Microsoft Sans Serif"/>
              </a:rPr>
              <a:t>фактически</a:t>
            </a:r>
            <a:r>
              <a:rPr sz="1600" spc="3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cs typeface="Microsoft Sans Serif"/>
              </a:rPr>
              <a:t>присутствующих</a:t>
            </a:r>
            <a:r>
              <a:rPr sz="1600" spc="4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cs typeface="Microsoft Sans Serif"/>
              </a:rPr>
              <a:t>в</a:t>
            </a:r>
            <a:r>
              <a:rPr sz="16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cs typeface="Microsoft Sans Serif"/>
              </a:rPr>
              <a:t>данной </a:t>
            </a:r>
            <a:r>
              <a:rPr sz="1600" spc="-38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cs typeface="Microsoft Sans Serif"/>
              </a:rPr>
              <a:t>аудитории,</a:t>
            </a:r>
            <a:r>
              <a:rPr sz="1600" spc="-1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cs typeface="Microsoft Sans Serif"/>
              </a:rPr>
              <a:t>и</a:t>
            </a:r>
            <a:r>
              <a:rPr sz="1600" spc="1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30" dirty="0">
                <a:solidFill>
                  <a:srgbClr val="FFFFFF"/>
                </a:solidFill>
                <a:cs typeface="Microsoft Sans Serif"/>
              </a:rPr>
              <a:t>запускает</a:t>
            </a:r>
            <a:r>
              <a:rPr sz="16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cs typeface="Microsoft Sans Serif"/>
              </a:rPr>
              <a:t>процедуру</a:t>
            </a:r>
            <a:r>
              <a:rPr sz="160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cs typeface="Microsoft Sans Serif"/>
              </a:rPr>
              <a:t>расшифровки</a:t>
            </a:r>
            <a:r>
              <a:rPr sz="1600" dirty="0">
                <a:solidFill>
                  <a:srgbClr val="FFFFFF"/>
                </a:solidFill>
                <a:cs typeface="Microsoft Sans Serif"/>
              </a:rPr>
              <a:t> ЭМ</a:t>
            </a:r>
            <a:endParaRPr sz="1600" dirty="0">
              <a:cs typeface="Microsoft Sans Serif"/>
            </a:endParaRPr>
          </a:p>
          <a:p>
            <a:pPr marL="35560" marR="27305"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cs typeface="Microsoft Sans Serif"/>
              </a:rPr>
              <a:t>(процедура </a:t>
            </a:r>
            <a:r>
              <a:rPr sz="1600" spc="-15" dirty="0">
                <a:solidFill>
                  <a:srgbClr val="FFFFFF"/>
                </a:solidFill>
                <a:cs typeface="Microsoft Sans Serif"/>
              </a:rPr>
              <a:t>расшифровки</a:t>
            </a:r>
            <a:r>
              <a:rPr sz="1600" spc="2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30" dirty="0">
                <a:solidFill>
                  <a:srgbClr val="FFFFFF"/>
                </a:solidFill>
                <a:cs typeface="Microsoft Sans Serif"/>
              </a:rPr>
              <a:t>может</a:t>
            </a:r>
            <a:r>
              <a:rPr sz="16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cs typeface="Microsoft Sans Serif"/>
              </a:rPr>
              <a:t>быть</a:t>
            </a:r>
            <a:r>
              <a:rPr sz="1600" spc="2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cs typeface="Microsoft Sans Serif"/>
              </a:rPr>
              <a:t>инициирована, </a:t>
            </a:r>
            <a:r>
              <a:rPr sz="1600" dirty="0">
                <a:solidFill>
                  <a:srgbClr val="FFFFFF"/>
                </a:solidFill>
                <a:cs typeface="Microsoft Sans Serif"/>
              </a:rPr>
              <a:t>если</a:t>
            </a:r>
            <a:r>
              <a:rPr sz="1600" spc="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5" dirty="0">
                <a:solidFill>
                  <a:srgbClr val="FFFFFF"/>
                </a:solidFill>
                <a:cs typeface="Microsoft Sans Serif"/>
              </a:rPr>
              <a:t>техническим </a:t>
            </a:r>
            <a:r>
              <a:rPr sz="1600" spc="-38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cs typeface="Microsoft Sans Serif"/>
              </a:rPr>
              <a:t>специалистом</a:t>
            </a:r>
            <a:r>
              <a:rPr sz="1600" spc="-2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cs typeface="Microsoft Sans Serif"/>
              </a:rPr>
              <a:t>и</a:t>
            </a:r>
            <a:r>
              <a:rPr sz="16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cs typeface="Microsoft Sans Serif"/>
              </a:rPr>
              <a:t>членом</a:t>
            </a:r>
            <a:r>
              <a:rPr sz="1600" spc="2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55" dirty="0">
                <a:solidFill>
                  <a:srgbClr val="FFFFFF"/>
                </a:solidFill>
                <a:cs typeface="Microsoft Sans Serif"/>
              </a:rPr>
              <a:t>ГЭК</a:t>
            </a:r>
            <a:r>
              <a:rPr sz="16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cs typeface="Microsoft Sans Serif"/>
              </a:rPr>
              <a:t>ранее</a:t>
            </a:r>
            <a:r>
              <a:rPr sz="1600" spc="5" dirty="0">
                <a:solidFill>
                  <a:srgbClr val="FFFFFF"/>
                </a:solidFill>
                <a:cs typeface="Microsoft Sans Serif"/>
              </a:rPr>
              <a:t> был</a:t>
            </a:r>
            <a:r>
              <a:rPr sz="16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5" dirty="0">
                <a:solidFill>
                  <a:srgbClr val="FFFFFF"/>
                </a:solidFill>
                <a:cs typeface="Microsoft Sans Serif"/>
              </a:rPr>
              <a:t>загружен</a:t>
            </a:r>
            <a:r>
              <a:rPr sz="1600" spc="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cs typeface="Microsoft Sans Serif"/>
              </a:rPr>
              <a:t>и</a:t>
            </a:r>
            <a:r>
              <a:rPr sz="16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cs typeface="Microsoft Sans Serif"/>
              </a:rPr>
              <a:t>активирован</a:t>
            </a:r>
            <a:r>
              <a:rPr sz="1600" spc="2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30" dirty="0">
                <a:solidFill>
                  <a:srgbClr val="FFFFFF"/>
                </a:solidFill>
                <a:cs typeface="Microsoft Sans Serif"/>
              </a:rPr>
              <a:t>ключ </a:t>
            </a:r>
            <a:r>
              <a:rPr sz="1600" spc="-2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cs typeface="Microsoft Sans Serif"/>
              </a:rPr>
              <a:t>доступа</a:t>
            </a:r>
            <a:r>
              <a:rPr sz="1600" spc="1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95" dirty="0">
                <a:solidFill>
                  <a:srgbClr val="FFFFFF"/>
                </a:solidFill>
                <a:cs typeface="Microsoft Sans Serif"/>
              </a:rPr>
              <a:t>к</a:t>
            </a:r>
            <a:r>
              <a:rPr sz="1600" spc="2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cs typeface="Microsoft Sans Serif"/>
              </a:rPr>
              <a:t>ЭМ), </a:t>
            </a:r>
            <a:r>
              <a:rPr sz="1600" spc="-15" dirty="0">
                <a:solidFill>
                  <a:srgbClr val="FFFFFF"/>
                </a:solidFill>
                <a:cs typeface="Microsoft Sans Serif"/>
              </a:rPr>
              <a:t>выполняет</a:t>
            </a:r>
            <a:r>
              <a:rPr sz="1600" spc="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cs typeface="Microsoft Sans Serif"/>
              </a:rPr>
              <a:t>печать</a:t>
            </a:r>
            <a:r>
              <a:rPr sz="1600" spc="2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cs typeface="Microsoft Sans Serif"/>
              </a:rPr>
              <a:t>ЭМ</a:t>
            </a:r>
            <a:endParaRPr sz="1600" dirty="0"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66894" y="5916612"/>
            <a:ext cx="47625" cy="50800"/>
          </a:xfrm>
          <a:custGeom>
            <a:avLst/>
            <a:gdLst/>
            <a:ahLst/>
            <a:cxnLst/>
            <a:rect l="l" t="t" r="r" b="b"/>
            <a:pathLst>
              <a:path w="47625" h="50800">
                <a:moveTo>
                  <a:pt x="47625" y="0"/>
                </a:moveTo>
                <a:lnTo>
                  <a:pt x="0" y="0"/>
                </a:lnTo>
                <a:lnTo>
                  <a:pt x="0" y="50800"/>
                </a:lnTo>
                <a:lnTo>
                  <a:pt x="47625" y="50800"/>
                </a:lnTo>
                <a:lnTo>
                  <a:pt x="476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7574" y="1847116"/>
            <a:ext cx="1771014" cy="157797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873752" y="3425958"/>
            <a:ext cx="3695700" cy="917575"/>
            <a:chOff x="4873752" y="3425952"/>
            <a:chExt cx="3695700" cy="9175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73752" y="3425952"/>
              <a:ext cx="3695700" cy="9174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73852" y="3616452"/>
              <a:ext cx="2164079" cy="46329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916932" y="3448939"/>
              <a:ext cx="3610610" cy="831850"/>
            </a:xfrm>
            <a:custGeom>
              <a:avLst/>
              <a:gdLst/>
              <a:ahLst/>
              <a:cxnLst/>
              <a:rect l="l" t="t" r="r" b="b"/>
              <a:pathLst>
                <a:path w="3610609" h="831850">
                  <a:moveTo>
                    <a:pt x="3471671" y="0"/>
                  </a:moveTo>
                  <a:lnTo>
                    <a:pt x="138683" y="0"/>
                  </a:lnTo>
                  <a:lnTo>
                    <a:pt x="94853" y="7071"/>
                  </a:lnTo>
                  <a:lnTo>
                    <a:pt x="56784" y="26761"/>
                  </a:lnTo>
                  <a:lnTo>
                    <a:pt x="26761" y="56784"/>
                  </a:lnTo>
                  <a:lnTo>
                    <a:pt x="7071" y="94853"/>
                  </a:lnTo>
                  <a:lnTo>
                    <a:pt x="0" y="138684"/>
                  </a:lnTo>
                  <a:lnTo>
                    <a:pt x="0" y="693166"/>
                  </a:lnTo>
                  <a:lnTo>
                    <a:pt x="7071" y="736996"/>
                  </a:lnTo>
                  <a:lnTo>
                    <a:pt x="26761" y="775065"/>
                  </a:lnTo>
                  <a:lnTo>
                    <a:pt x="56784" y="805088"/>
                  </a:lnTo>
                  <a:lnTo>
                    <a:pt x="94853" y="824778"/>
                  </a:lnTo>
                  <a:lnTo>
                    <a:pt x="138683" y="831850"/>
                  </a:lnTo>
                  <a:lnTo>
                    <a:pt x="3471671" y="831850"/>
                  </a:lnTo>
                  <a:lnTo>
                    <a:pt x="3515502" y="824778"/>
                  </a:lnTo>
                  <a:lnTo>
                    <a:pt x="3553571" y="805088"/>
                  </a:lnTo>
                  <a:lnTo>
                    <a:pt x="3583594" y="775065"/>
                  </a:lnTo>
                  <a:lnTo>
                    <a:pt x="3603284" y="736996"/>
                  </a:lnTo>
                  <a:lnTo>
                    <a:pt x="3610356" y="693166"/>
                  </a:lnTo>
                  <a:lnTo>
                    <a:pt x="3610356" y="138684"/>
                  </a:lnTo>
                  <a:lnTo>
                    <a:pt x="3603284" y="94853"/>
                  </a:lnTo>
                  <a:lnTo>
                    <a:pt x="3583594" y="56784"/>
                  </a:lnTo>
                  <a:lnTo>
                    <a:pt x="3553571" y="26761"/>
                  </a:lnTo>
                  <a:lnTo>
                    <a:pt x="3515502" y="7071"/>
                  </a:lnTo>
                  <a:lnTo>
                    <a:pt x="3471671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857761" y="3693037"/>
            <a:ext cx="172973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solidFill>
                  <a:srgbClr val="FFFFFF"/>
                </a:solidFill>
                <a:cs typeface="Microsoft Sans Serif"/>
              </a:rPr>
              <a:t>Организатор</a:t>
            </a:r>
            <a:r>
              <a:rPr sz="2000" spc="-10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dirty="0">
                <a:solidFill>
                  <a:srgbClr val="FFFFFF"/>
                </a:solidFill>
                <a:cs typeface="Microsoft Sans Serif"/>
              </a:rPr>
              <a:t>2</a:t>
            </a:r>
            <a:endParaRPr sz="2000" dirty="0">
              <a:cs typeface="Microsoft Sans Serif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63880" y="3425958"/>
            <a:ext cx="3479800" cy="917575"/>
            <a:chOff x="563880" y="3425952"/>
            <a:chExt cx="3479800" cy="91757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3880" y="3425952"/>
              <a:ext cx="3479291" cy="9174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55776" y="3616452"/>
              <a:ext cx="2164079" cy="46329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06056" y="3448939"/>
              <a:ext cx="3394075" cy="831850"/>
            </a:xfrm>
            <a:custGeom>
              <a:avLst/>
              <a:gdLst/>
              <a:ahLst/>
              <a:cxnLst/>
              <a:rect l="l" t="t" r="r" b="b"/>
              <a:pathLst>
                <a:path w="3394075" h="831850">
                  <a:moveTo>
                    <a:pt x="3255378" y="0"/>
                  </a:moveTo>
                  <a:lnTo>
                    <a:pt x="138645" y="0"/>
                  </a:lnTo>
                  <a:lnTo>
                    <a:pt x="94824" y="7071"/>
                  </a:lnTo>
                  <a:lnTo>
                    <a:pt x="56765" y="26761"/>
                  </a:lnTo>
                  <a:lnTo>
                    <a:pt x="26751" y="56784"/>
                  </a:lnTo>
                  <a:lnTo>
                    <a:pt x="7068" y="94853"/>
                  </a:lnTo>
                  <a:lnTo>
                    <a:pt x="0" y="138684"/>
                  </a:lnTo>
                  <a:lnTo>
                    <a:pt x="0" y="693166"/>
                  </a:lnTo>
                  <a:lnTo>
                    <a:pt x="7068" y="736996"/>
                  </a:lnTo>
                  <a:lnTo>
                    <a:pt x="26751" y="775065"/>
                  </a:lnTo>
                  <a:lnTo>
                    <a:pt x="56765" y="805088"/>
                  </a:lnTo>
                  <a:lnTo>
                    <a:pt x="94824" y="824778"/>
                  </a:lnTo>
                  <a:lnTo>
                    <a:pt x="138645" y="831850"/>
                  </a:lnTo>
                  <a:lnTo>
                    <a:pt x="3255378" y="831850"/>
                  </a:lnTo>
                  <a:lnTo>
                    <a:pt x="3299208" y="824778"/>
                  </a:lnTo>
                  <a:lnTo>
                    <a:pt x="3337278" y="805088"/>
                  </a:lnTo>
                  <a:lnTo>
                    <a:pt x="3367300" y="775065"/>
                  </a:lnTo>
                  <a:lnTo>
                    <a:pt x="3386990" y="736996"/>
                  </a:lnTo>
                  <a:lnTo>
                    <a:pt x="3394062" y="693166"/>
                  </a:lnTo>
                  <a:lnTo>
                    <a:pt x="3394062" y="138684"/>
                  </a:lnTo>
                  <a:lnTo>
                    <a:pt x="3386990" y="94853"/>
                  </a:lnTo>
                  <a:lnTo>
                    <a:pt x="3367300" y="56784"/>
                  </a:lnTo>
                  <a:lnTo>
                    <a:pt x="3337278" y="26761"/>
                  </a:lnTo>
                  <a:lnTo>
                    <a:pt x="3299208" y="7071"/>
                  </a:lnTo>
                  <a:lnTo>
                    <a:pt x="325537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437906" y="3693037"/>
            <a:ext cx="172973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solidFill>
                  <a:srgbClr val="FFFFFF"/>
                </a:solidFill>
                <a:cs typeface="Microsoft Sans Serif"/>
              </a:rPr>
              <a:t>Организатор</a:t>
            </a:r>
            <a:r>
              <a:rPr sz="2000" spc="-10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dirty="0">
                <a:solidFill>
                  <a:srgbClr val="FFFFFF"/>
                </a:solidFill>
                <a:cs typeface="Microsoft Sans Serif"/>
              </a:rPr>
              <a:t>1</a:t>
            </a:r>
            <a:endParaRPr sz="2000" dirty="0">
              <a:cs typeface="Microsoft Sans Serif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53214" y="4430267"/>
            <a:ext cx="3499485" cy="1300480"/>
            <a:chOff x="553212" y="4430267"/>
            <a:chExt cx="3499485" cy="1300480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3212" y="4430267"/>
              <a:ext cx="3499104" cy="129997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06056" y="4461890"/>
              <a:ext cx="3394075" cy="1195705"/>
            </a:xfrm>
            <a:custGeom>
              <a:avLst/>
              <a:gdLst/>
              <a:ahLst/>
              <a:cxnLst/>
              <a:rect l="l" t="t" r="r" b="b"/>
              <a:pathLst>
                <a:path w="3394075" h="1195704">
                  <a:moveTo>
                    <a:pt x="3194799" y="0"/>
                  </a:moveTo>
                  <a:lnTo>
                    <a:pt x="199237" y="0"/>
                  </a:lnTo>
                  <a:lnTo>
                    <a:pt x="153555" y="5266"/>
                  </a:lnTo>
                  <a:lnTo>
                    <a:pt x="111619" y="20265"/>
                  </a:lnTo>
                  <a:lnTo>
                    <a:pt x="74625" y="43797"/>
                  </a:lnTo>
                  <a:lnTo>
                    <a:pt x="43771" y="74662"/>
                  </a:lnTo>
                  <a:lnTo>
                    <a:pt x="20251" y="111661"/>
                  </a:lnTo>
                  <a:lnTo>
                    <a:pt x="5262" y="153595"/>
                  </a:lnTo>
                  <a:lnTo>
                    <a:pt x="0" y="199262"/>
                  </a:lnTo>
                  <a:lnTo>
                    <a:pt x="0" y="996187"/>
                  </a:lnTo>
                  <a:lnTo>
                    <a:pt x="5262" y="1041853"/>
                  </a:lnTo>
                  <a:lnTo>
                    <a:pt x="20251" y="1083781"/>
                  </a:lnTo>
                  <a:lnTo>
                    <a:pt x="43771" y="1120773"/>
                  </a:lnTo>
                  <a:lnTo>
                    <a:pt x="74625" y="1151630"/>
                  </a:lnTo>
                  <a:lnTo>
                    <a:pt x="111619" y="1175155"/>
                  </a:lnTo>
                  <a:lnTo>
                    <a:pt x="153555" y="1190148"/>
                  </a:lnTo>
                  <a:lnTo>
                    <a:pt x="199237" y="1195412"/>
                  </a:lnTo>
                  <a:lnTo>
                    <a:pt x="3194799" y="1195412"/>
                  </a:lnTo>
                  <a:lnTo>
                    <a:pt x="3240507" y="1190148"/>
                  </a:lnTo>
                  <a:lnTo>
                    <a:pt x="3282455" y="1175155"/>
                  </a:lnTo>
                  <a:lnTo>
                    <a:pt x="3319452" y="1151630"/>
                  </a:lnTo>
                  <a:lnTo>
                    <a:pt x="3350305" y="1120773"/>
                  </a:lnTo>
                  <a:lnTo>
                    <a:pt x="3373819" y="1083781"/>
                  </a:lnTo>
                  <a:lnTo>
                    <a:pt x="3388802" y="1041853"/>
                  </a:lnTo>
                  <a:lnTo>
                    <a:pt x="3394062" y="996187"/>
                  </a:lnTo>
                  <a:lnTo>
                    <a:pt x="3394062" y="199262"/>
                  </a:lnTo>
                  <a:lnTo>
                    <a:pt x="3388802" y="153595"/>
                  </a:lnTo>
                  <a:lnTo>
                    <a:pt x="3373819" y="111661"/>
                  </a:lnTo>
                  <a:lnTo>
                    <a:pt x="3350305" y="74662"/>
                  </a:lnTo>
                  <a:lnTo>
                    <a:pt x="3319452" y="43797"/>
                  </a:lnTo>
                  <a:lnTo>
                    <a:pt x="3282455" y="20265"/>
                  </a:lnTo>
                  <a:lnTo>
                    <a:pt x="3240507" y="5266"/>
                  </a:lnTo>
                  <a:lnTo>
                    <a:pt x="3194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06056" y="4461890"/>
              <a:ext cx="3394075" cy="1195705"/>
            </a:xfrm>
            <a:custGeom>
              <a:avLst/>
              <a:gdLst/>
              <a:ahLst/>
              <a:cxnLst/>
              <a:rect l="l" t="t" r="r" b="b"/>
              <a:pathLst>
                <a:path w="3394075" h="1195704">
                  <a:moveTo>
                    <a:pt x="0" y="199262"/>
                  </a:moveTo>
                  <a:lnTo>
                    <a:pt x="5262" y="153595"/>
                  </a:lnTo>
                  <a:lnTo>
                    <a:pt x="20251" y="111661"/>
                  </a:lnTo>
                  <a:lnTo>
                    <a:pt x="43771" y="74662"/>
                  </a:lnTo>
                  <a:lnTo>
                    <a:pt x="74625" y="43797"/>
                  </a:lnTo>
                  <a:lnTo>
                    <a:pt x="111619" y="20265"/>
                  </a:lnTo>
                  <a:lnTo>
                    <a:pt x="153555" y="5266"/>
                  </a:lnTo>
                  <a:lnTo>
                    <a:pt x="199237" y="0"/>
                  </a:lnTo>
                  <a:lnTo>
                    <a:pt x="3194799" y="0"/>
                  </a:lnTo>
                  <a:lnTo>
                    <a:pt x="3240507" y="5266"/>
                  </a:lnTo>
                  <a:lnTo>
                    <a:pt x="3282455" y="20265"/>
                  </a:lnTo>
                  <a:lnTo>
                    <a:pt x="3319452" y="43797"/>
                  </a:lnTo>
                  <a:lnTo>
                    <a:pt x="3350305" y="74662"/>
                  </a:lnTo>
                  <a:lnTo>
                    <a:pt x="3373819" y="111661"/>
                  </a:lnTo>
                  <a:lnTo>
                    <a:pt x="3388802" y="153595"/>
                  </a:lnTo>
                  <a:lnTo>
                    <a:pt x="3394062" y="199262"/>
                  </a:lnTo>
                  <a:lnTo>
                    <a:pt x="3394062" y="996187"/>
                  </a:lnTo>
                  <a:lnTo>
                    <a:pt x="3388802" y="1041853"/>
                  </a:lnTo>
                  <a:lnTo>
                    <a:pt x="3373819" y="1083781"/>
                  </a:lnTo>
                  <a:lnTo>
                    <a:pt x="3350305" y="1120773"/>
                  </a:lnTo>
                  <a:lnTo>
                    <a:pt x="3319452" y="1151630"/>
                  </a:lnTo>
                  <a:lnTo>
                    <a:pt x="3282455" y="1175155"/>
                  </a:lnTo>
                  <a:lnTo>
                    <a:pt x="3240507" y="1190148"/>
                  </a:lnTo>
                  <a:lnTo>
                    <a:pt x="3194799" y="1195412"/>
                  </a:lnTo>
                  <a:lnTo>
                    <a:pt x="199237" y="1195412"/>
                  </a:lnTo>
                  <a:lnTo>
                    <a:pt x="153555" y="1190148"/>
                  </a:lnTo>
                  <a:lnTo>
                    <a:pt x="111619" y="1175155"/>
                  </a:lnTo>
                  <a:lnTo>
                    <a:pt x="74625" y="1151630"/>
                  </a:lnTo>
                  <a:lnTo>
                    <a:pt x="43771" y="1120773"/>
                  </a:lnTo>
                  <a:lnTo>
                    <a:pt x="20251" y="1083781"/>
                  </a:lnTo>
                  <a:lnTo>
                    <a:pt x="5262" y="1041853"/>
                  </a:lnTo>
                  <a:lnTo>
                    <a:pt x="0" y="996187"/>
                  </a:lnTo>
                  <a:lnTo>
                    <a:pt x="0" y="199262"/>
                  </a:lnTo>
                  <a:close/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124510" y="4630369"/>
            <a:ext cx="235648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4130" algn="just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cs typeface="Microsoft Sans Serif"/>
              </a:rPr>
              <a:t>Проводит </a:t>
            </a:r>
            <a:r>
              <a:rPr sz="1800" spc="-25" dirty="0">
                <a:cs typeface="Microsoft Sans Serif"/>
              </a:rPr>
              <a:t>инструктаж </a:t>
            </a:r>
            <a:r>
              <a:rPr sz="1800" spc="-465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участников </a:t>
            </a:r>
            <a:r>
              <a:rPr sz="1800" spc="-30" dirty="0">
                <a:cs typeface="Microsoft Sans Serif"/>
              </a:rPr>
              <a:t>экзамена, </a:t>
            </a:r>
            <a:r>
              <a:rPr sz="1800" spc="-465" dirty="0">
                <a:cs typeface="Microsoft Sans Serif"/>
              </a:rPr>
              <a:t> </a:t>
            </a:r>
            <a:r>
              <a:rPr sz="1800" spc="-15" dirty="0">
                <a:cs typeface="Microsoft Sans Serif"/>
              </a:rPr>
              <a:t>выполняет</a:t>
            </a:r>
            <a:r>
              <a:rPr sz="1800" spc="-10" dirty="0">
                <a:cs typeface="Microsoft Sans Serif"/>
              </a:rPr>
              <a:t> </a:t>
            </a:r>
            <a:r>
              <a:rPr sz="1800" spc="-30" dirty="0">
                <a:cs typeface="Microsoft Sans Serif"/>
              </a:rPr>
              <a:t>печать</a:t>
            </a:r>
            <a:r>
              <a:rPr sz="1800" spc="-15" dirty="0">
                <a:cs typeface="Microsoft Sans Serif"/>
              </a:rPr>
              <a:t> </a:t>
            </a:r>
            <a:r>
              <a:rPr sz="1800" dirty="0">
                <a:cs typeface="Microsoft Sans Serif"/>
              </a:rPr>
              <a:t>ЭМ</a:t>
            </a:r>
          </a:p>
        </p:txBody>
      </p:sp>
      <p:grpSp>
        <p:nvGrpSpPr>
          <p:cNvPr id="19" name="object 19"/>
          <p:cNvGrpSpPr/>
          <p:nvPr/>
        </p:nvGrpSpPr>
        <p:grpSpPr>
          <a:xfrm>
            <a:off x="4864608" y="4430267"/>
            <a:ext cx="3716020" cy="1300480"/>
            <a:chOff x="4864608" y="4430267"/>
            <a:chExt cx="3716020" cy="1300480"/>
          </a:xfrm>
        </p:grpSpPr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64608" y="4430267"/>
              <a:ext cx="3715512" cy="12999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40808" y="4695443"/>
              <a:ext cx="3627120" cy="70104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916932" y="4461890"/>
              <a:ext cx="3610610" cy="1195705"/>
            </a:xfrm>
            <a:custGeom>
              <a:avLst/>
              <a:gdLst/>
              <a:ahLst/>
              <a:cxnLst/>
              <a:rect l="l" t="t" r="r" b="b"/>
              <a:pathLst>
                <a:path w="3610609" h="1195704">
                  <a:moveTo>
                    <a:pt x="3411092" y="0"/>
                  </a:moveTo>
                  <a:lnTo>
                    <a:pt x="199262" y="0"/>
                  </a:lnTo>
                  <a:lnTo>
                    <a:pt x="153595" y="5266"/>
                  </a:lnTo>
                  <a:lnTo>
                    <a:pt x="111661" y="20265"/>
                  </a:lnTo>
                  <a:lnTo>
                    <a:pt x="74662" y="43797"/>
                  </a:lnTo>
                  <a:lnTo>
                    <a:pt x="43797" y="74662"/>
                  </a:lnTo>
                  <a:lnTo>
                    <a:pt x="20265" y="111661"/>
                  </a:lnTo>
                  <a:lnTo>
                    <a:pt x="5266" y="153595"/>
                  </a:lnTo>
                  <a:lnTo>
                    <a:pt x="0" y="199262"/>
                  </a:lnTo>
                  <a:lnTo>
                    <a:pt x="0" y="996187"/>
                  </a:lnTo>
                  <a:lnTo>
                    <a:pt x="5266" y="1041853"/>
                  </a:lnTo>
                  <a:lnTo>
                    <a:pt x="20265" y="1083781"/>
                  </a:lnTo>
                  <a:lnTo>
                    <a:pt x="43797" y="1120773"/>
                  </a:lnTo>
                  <a:lnTo>
                    <a:pt x="74662" y="1151630"/>
                  </a:lnTo>
                  <a:lnTo>
                    <a:pt x="111661" y="1175155"/>
                  </a:lnTo>
                  <a:lnTo>
                    <a:pt x="153595" y="1190148"/>
                  </a:lnTo>
                  <a:lnTo>
                    <a:pt x="199262" y="1195412"/>
                  </a:lnTo>
                  <a:lnTo>
                    <a:pt x="3411092" y="1195412"/>
                  </a:lnTo>
                  <a:lnTo>
                    <a:pt x="3456800" y="1190148"/>
                  </a:lnTo>
                  <a:lnTo>
                    <a:pt x="3498749" y="1175155"/>
                  </a:lnTo>
                  <a:lnTo>
                    <a:pt x="3535746" y="1151630"/>
                  </a:lnTo>
                  <a:lnTo>
                    <a:pt x="3566598" y="1120773"/>
                  </a:lnTo>
                  <a:lnTo>
                    <a:pt x="3590113" y="1083781"/>
                  </a:lnTo>
                  <a:lnTo>
                    <a:pt x="3605096" y="1041853"/>
                  </a:lnTo>
                  <a:lnTo>
                    <a:pt x="3610356" y="996187"/>
                  </a:lnTo>
                  <a:lnTo>
                    <a:pt x="3610356" y="199262"/>
                  </a:lnTo>
                  <a:lnTo>
                    <a:pt x="3605096" y="153595"/>
                  </a:lnTo>
                  <a:lnTo>
                    <a:pt x="3590113" y="111661"/>
                  </a:lnTo>
                  <a:lnTo>
                    <a:pt x="3566598" y="74662"/>
                  </a:lnTo>
                  <a:lnTo>
                    <a:pt x="3535746" y="43797"/>
                  </a:lnTo>
                  <a:lnTo>
                    <a:pt x="3498749" y="20265"/>
                  </a:lnTo>
                  <a:lnTo>
                    <a:pt x="3456800" y="5266"/>
                  </a:lnTo>
                  <a:lnTo>
                    <a:pt x="34110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916932" y="4461890"/>
              <a:ext cx="3610610" cy="1195705"/>
            </a:xfrm>
            <a:custGeom>
              <a:avLst/>
              <a:gdLst/>
              <a:ahLst/>
              <a:cxnLst/>
              <a:rect l="l" t="t" r="r" b="b"/>
              <a:pathLst>
                <a:path w="3610609" h="1195704">
                  <a:moveTo>
                    <a:pt x="0" y="199262"/>
                  </a:moveTo>
                  <a:lnTo>
                    <a:pt x="5266" y="153595"/>
                  </a:lnTo>
                  <a:lnTo>
                    <a:pt x="20265" y="111661"/>
                  </a:lnTo>
                  <a:lnTo>
                    <a:pt x="43797" y="74662"/>
                  </a:lnTo>
                  <a:lnTo>
                    <a:pt x="74662" y="43797"/>
                  </a:lnTo>
                  <a:lnTo>
                    <a:pt x="111661" y="20265"/>
                  </a:lnTo>
                  <a:lnTo>
                    <a:pt x="153595" y="5266"/>
                  </a:lnTo>
                  <a:lnTo>
                    <a:pt x="199262" y="0"/>
                  </a:lnTo>
                  <a:lnTo>
                    <a:pt x="3411092" y="0"/>
                  </a:lnTo>
                  <a:lnTo>
                    <a:pt x="3456800" y="5266"/>
                  </a:lnTo>
                  <a:lnTo>
                    <a:pt x="3498749" y="20265"/>
                  </a:lnTo>
                  <a:lnTo>
                    <a:pt x="3535746" y="43797"/>
                  </a:lnTo>
                  <a:lnTo>
                    <a:pt x="3566598" y="74662"/>
                  </a:lnTo>
                  <a:lnTo>
                    <a:pt x="3590113" y="111661"/>
                  </a:lnTo>
                  <a:lnTo>
                    <a:pt x="3605096" y="153595"/>
                  </a:lnTo>
                  <a:lnTo>
                    <a:pt x="3610356" y="199262"/>
                  </a:lnTo>
                  <a:lnTo>
                    <a:pt x="3610356" y="996187"/>
                  </a:lnTo>
                  <a:lnTo>
                    <a:pt x="3605096" y="1041853"/>
                  </a:lnTo>
                  <a:lnTo>
                    <a:pt x="3590113" y="1083781"/>
                  </a:lnTo>
                  <a:lnTo>
                    <a:pt x="3566598" y="1120773"/>
                  </a:lnTo>
                  <a:lnTo>
                    <a:pt x="3535746" y="1151630"/>
                  </a:lnTo>
                  <a:lnTo>
                    <a:pt x="3498749" y="1175155"/>
                  </a:lnTo>
                  <a:lnTo>
                    <a:pt x="3456800" y="1190148"/>
                  </a:lnTo>
                  <a:lnTo>
                    <a:pt x="3411092" y="1195412"/>
                  </a:lnTo>
                  <a:lnTo>
                    <a:pt x="199262" y="1195412"/>
                  </a:lnTo>
                  <a:lnTo>
                    <a:pt x="153595" y="1190148"/>
                  </a:lnTo>
                  <a:lnTo>
                    <a:pt x="111661" y="1175155"/>
                  </a:lnTo>
                  <a:lnTo>
                    <a:pt x="74662" y="1151630"/>
                  </a:lnTo>
                  <a:lnTo>
                    <a:pt x="43797" y="1120773"/>
                  </a:lnTo>
                  <a:lnTo>
                    <a:pt x="20265" y="1083781"/>
                  </a:lnTo>
                  <a:lnTo>
                    <a:pt x="5266" y="1041853"/>
                  </a:lnTo>
                  <a:lnTo>
                    <a:pt x="0" y="996187"/>
                  </a:lnTo>
                  <a:lnTo>
                    <a:pt x="0" y="199262"/>
                  </a:lnTo>
                  <a:close/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108589" y="4767557"/>
            <a:ext cx="32302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cs typeface="Microsoft Sans Serif"/>
              </a:rPr>
              <a:t>Выполняет</a:t>
            </a:r>
            <a:r>
              <a:rPr sz="1800" spc="5" dirty="0">
                <a:cs typeface="Microsoft Sans Serif"/>
              </a:rPr>
              <a:t> </a:t>
            </a:r>
            <a:r>
              <a:rPr sz="1800" spc="-25" dirty="0">
                <a:cs typeface="Microsoft Sans Serif"/>
              </a:rPr>
              <a:t>проверку</a:t>
            </a:r>
            <a:r>
              <a:rPr sz="1800" spc="40" dirty="0">
                <a:cs typeface="Microsoft Sans Serif"/>
              </a:rPr>
              <a:t> </a:t>
            </a:r>
            <a:r>
              <a:rPr sz="1800" spc="-25" dirty="0">
                <a:solidFill>
                  <a:srgbClr val="FF0000"/>
                </a:solidFill>
                <a:cs typeface="Microsoft Sans Serif"/>
              </a:rPr>
              <a:t>качества</a:t>
            </a:r>
            <a:endParaRPr sz="1800" dirty="0">
              <a:solidFill>
                <a:srgbClr val="FF0000"/>
              </a:solidFill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800" spc="-30" dirty="0" err="1">
                <a:solidFill>
                  <a:srgbClr val="FF0000"/>
                </a:solidFill>
                <a:cs typeface="Microsoft Sans Serif"/>
              </a:rPr>
              <a:t>печати</a:t>
            </a:r>
            <a:r>
              <a:rPr sz="1800" spc="-2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lang="ru-RU" sz="1800" u="sng" spc="-20" dirty="0" smtClean="0">
                <a:solidFill>
                  <a:srgbClr val="FF0000"/>
                </a:solidFill>
                <a:cs typeface="Microsoft Sans Serif"/>
              </a:rPr>
              <a:t>КОНТРОЛЬНОГО ЛИСТА</a:t>
            </a:r>
            <a:endParaRPr sz="1800" u="sng" dirty="0">
              <a:solidFill>
                <a:srgbClr val="FF0000"/>
              </a:solidFill>
              <a:cs typeface="Microsoft Sans Serif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91769" y="967930"/>
            <a:ext cx="7950200" cy="805180"/>
            <a:chOff x="591769" y="967930"/>
            <a:chExt cx="7950200" cy="805180"/>
          </a:xfrm>
        </p:grpSpPr>
        <p:sp>
          <p:nvSpPr>
            <p:cNvPr id="26" name="object 26"/>
            <p:cNvSpPr/>
            <p:nvPr/>
          </p:nvSpPr>
          <p:spPr>
            <a:xfrm>
              <a:off x="606056" y="982217"/>
              <a:ext cx="7921625" cy="776605"/>
            </a:xfrm>
            <a:custGeom>
              <a:avLst/>
              <a:gdLst/>
              <a:ahLst/>
              <a:cxnLst/>
              <a:rect l="l" t="t" r="r" b="b"/>
              <a:pathLst>
                <a:path w="7921625" h="776605">
                  <a:moveTo>
                    <a:pt x="7791818" y="0"/>
                  </a:moveTo>
                  <a:lnTo>
                    <a:pt x="129387" y="0"/>
                  </a:lnTo>
                  <a:lnTo>
                    <a:pt x="79022" y="10165"/>
                  </a:lnTo>
                  <a:lnTo>
                    <a:pt x="37895" y="37893"/>
                  </a:lnTo>
                  <a:lnTo>
                    <a:pt x="10167" y="79027"/>
                  </a:lnTo>
                  <a:lnTo>
                    <a:pt x="0" y="129412"/>
                  </a:lnTo>
                  <a:lnTo>
                    <a:pt x="0" y="646938"/>
                  </a:lnTo>
                  <a:lnTo>
                    <a:pt x="10167" y="697323"/>
                  </a:lnTo>
                  <a:lnTo>
                    <a:pt x="37895" y="738457"/>
                  </a:lnTo>
                  <a:lnTo>
                    <a:pt x="79022" y="766185"/>
                  </a:lnTo>
                  <a:lnTo>
                    <a:pt x="129387" y="776351"/>
                  </a:lnTo>
                  <a:lnTo>
                    <a:pt x="7791818" y="776351"/>
                  </a:lnTo>
                  <a:lnTo>
                    <a:pt x="7842203" y="766185"/>
                  </a:lnTo>
                  <a:lnTo>
                    <a:pt x="7883337" y="738457"/>
                  </a:lnTo>
                  <a:lnTo>
                    <a:pt x="7911065" y="697323"/>
                  </a:lnTo>
                  <a:lnTo>
                    <a:pt x="7921231" y="646938"/>
                  </a:lnTo>
                  <a:lnTo>
                    <a:pt x="7921231" y="129412"/>
                  </a:lnTo>
                  <a:lnTo>
                    <a:pt x="7911065" y="79027"/>
                  </a:lnTo>
                  <a:lnTo>
                    <a:pt x="7883337" y="37893"/>
                  </a:lnTo>
                  <a:lnTo>
                    <a:pt x="7842203" y="10165"/>
                  </a:lnTo>
                  <a:lnTo>
                    <a:pt x="7791818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06056" y="982217"/>
              <a:ext cx="7921625" cy="776605"/>
            </a:xfrm>
            <a:custGeom>
              <a:avLst/>
              <a:gdLst/>
              <a:ahLst/>
              <a:cxnLst/>
              <a:rect l="l" t="t" r="r" b="b"/>
              <a:pathLst>
                <a:path w="7921625" h="776605">
                  <a:moveTo>
                    <a:pt x="0" y="129412"/>
                  </a:moveTo>
                  <a:lnTo>
                    <a:pt x="10167" y="79027"/>
                  </a:lnTo>
                  <a:lnTo>
                    <a:pt x="37895" y="37893"/>
                  </a:lnTo>
                  <a:lnTo>
                    <a:pt x="79022" y="10165"/>
                  </a:lnTo>
                  <a:lnTo>
                    <a:pt x="129387" y="0"/>
                  </a:lnTo>
                  <a:lnTo>
                    <a:pt x="7791818" y="0"/>
                  </a:lnTo>
                  <a:lnTo>
                    <a:pt x="7842203" y="10165"/>
                  </a:lnTo>
                  <a:lnTo>
                    <a:pt x="7883337" y="37893"/>
                  </a:lnTo>
                  <a:lnTo>
                    <a:pt x="7911065" y="79027"/>
                  </a:lnTo>
                  <a:lnTo>
                    <a:pt x="7921231" y="129412"/>
                  </a:lnTo>
                  <a:lnTo>
                    <a:pt x="7921231" y="646938"/>
                  </a:lnTo>
                  <a:lnTo>
                    <a:pt x="7911065" y="697323"/>
                  </a:lnTo>
                  <a:lnTo>
                    <a:pt x="7883337" y="738457"/>
                  </a:lnTo>
                  <a:lnTo>
                    <a:pt x="7842203" y="766185"/>
                  </a:lnTo>
                  <a:lnTo>
                    <a:pt x="7791818" y="776351"/>
                  </a:lnTo>
                  <a:lnTo>
                    <a:pt x="129387" y="776351"/>
                  </a:lnTo>
                  <a:lnTo>
                    <a:pt x="79022" y="766185"/>
                  </a:lnTo>
                  <a:lnTo>
                    <a:pt x="37895" y="738457"/>
                  </a:lnTo>
                  <a:lnTo>
                    <a:pt x="10167" y="697323"/>
                  </a:lnTo>
                  <a:lnTo>
                    <a:pt x="0" y="646938"/>
                  </a:lnTo>
                  <a:lnTo>
                    <a:pt x="0" y="129412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2206511" y="995327"/>
            <a:ext cx="5091449" cy="734817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530"/>
              </a:spcBef>
            </a:pPr>
            <a:r>
              <a:rPr sz="2000" spc="-30" dirty="0">
                <a:solidFill>
                  <a:srgbClr val="FFFFFF"/>
                </a:solidFill>
                <a:cs typeface="Microsoft Sans Serif"/>
              </a:rPr>
              <a:t>Рекомендуемые</a:t>
            </a:r>
            <a:r>
              <a:rPr sz="2000" spc="4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10" dirty="0">
                <a:solidFill>
                  <a:srgbClr val="FFFFFF"/>
                </a:solidFill>
                <a:cs typeface="Microsoft Sans Serif"/>
              </a:rPr>
              <a:t>роли</a:t>
            </a:r>
            <a:r>
              <a:rPr sz="2000" spc="2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25" dirty="0">
                <a:solidFill>
                  <a:srgbClr val="FFFFFF"/>
                </a:solidFill>
                <a:cs typeface="Microsoft Sans Serif"/>
              </a:rPr>
              <a:t>организаторов</a:t>
            </a:r>
            <a:endParaRPr sz="2000" dirty="0"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430"/>
              </a:spcBef>
            </a:pPr>
            <a:r>
              <a:rPr sz="2000" spc="-10" dirty="0">
                <a:solidFill>
                  <a:srgbClr val="FFFFFF"/>
                </a:solidFill>
                <a:cs typeface="Microsoft Sans Serif"/>
              </a:rPr>
              <a:t>на</a:t>
            </a:r>
            <a:r>
              <a:rPr sz="200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25" dirty="0">
                <a:solidFill>
                  <a:srgbClr val="FFFFFF"/>
                </a:solidFill>
                <a:cs typeface="Microsoft Sans Serif"/>
              </a:rPr>
              <a:t>процедуру</a:t>
            </a:r>
            <a:r>
              <a:rPr sz="2000" spc="4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30" dirty="0">
                <a:solidFill>
                  <a:srgbClr val="FFFFFF"/>
                </a:solidFill>
                <a:cs typeface="Microsoft Sans Serif"/>
              </a:rPr>
              <a:t>печати</a:t>
            </a:r>
            <a:r>
              <a:rPr sz="2000" spc="3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20" dirty="0">
                <a:solidFill>
                  <a:srgbClr val="FFFFFF"/>
                </a:solidFill>
                <a:cs typeface="Microsoft Sans Serif"/>
              </a:rPr>
              <a:t>полного</a:t>
            </a:r>
            <a:r>
              <a:rPr sz="20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30" dirty="0">
                <a:solidFill>
                  <a:srgbClr val="FFFFFF"/>
                </a:solidFill>
                <a:cs typeface="Microsoft Sans Serif"/>
              </a:rPr>
              <a:t>комплекта</a:t>
            </a:r>
            <a:r>
              <a:rPr sz="2000" dirty="0">
                <a:solidFill>
                  <a:srgbClr val="FFFFFF"/>
                </a:solidFill>
                <a:cs typeface="Microsoft Sans Serif"/>
              </a:rPr>
              <a:t> ЭМ</a:t>
            </a:r>
            <a:endParaRPr sz="2000" dirty="0">
              <a:cs typeface="Microsoft Sans Serif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992622" y="1707416"/>
            <a:ext cx="1458849" cy="1857375"/>
          </a:xfrm>
          <a:prstGeom prst="rect">
            <a:avLst/>
          </a:prstGeom>
        </p:spPr>
      </p:pic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78741" y="28433"/>
            <a:ext cx="61849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85" dirty="0">
                <a:solidFill>
                  <a:schemeClr val="accent6">
                    <a:lumMod val="75000"/>
                  </a:schemeClr>
                </a:solidFill>
              </a:rPr>
              <a:t>ПОДГОТОВКА</a:t>
            </a:r>
            <a:r>
              <a:rPr sz="2400" spc="-4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</a:p>
          <a:p>
            <a:pPr marL="12700" algn="l">
              <a:lnSpc>
                <a:spcPct val="100000"/>
              </a:lnSpc>
            </a:pPr>
            <a:r>
              <a:rPr sz="2400" spc="-85" dirty="0">
                <a:solidFill>
                  <a:schemeClr val="accent6">
                    <a:lumMod val="75000"/>
                  </a:schemeClr>
                </a:solidFill>
              </a:rPr>
              <a:t>ФУНКЦИИ</a:t>
            </a:r>
            <a:r>
              <a:rPr sz="2400" spc="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70" dirty="0">
                <a:solidFill>
                  <a:schemeClr val="accent6">
                    <a:lumMod val="75000"/>
                  </a:schemeClr>
                </a:solidFill>
              </a:rPr>
              <a:t>ОРГАНИЗАТОРА</a:t>
            </a:r>
            <a:r>
              <a:rPr sz="2400" spc="2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dirty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sz="2400" spc="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70" dirty="0">
                <a:solidFill>
                  <a:schemeClr val="accent6">
                    <a:lumMod val="75000"/>
                  </a:schemeClr>
                </a:solidFill>
              </a:rPr>
              <a:t>АУДИТОРИИ</a:t>
            </a:r>
          </a:p>
        </p:txBody>
      </p:sp>
      <p:grpSp>
        <p:nvGrpSpPr>
          <p:cNvPr id="31" name="object 31"/>
          <p:cNvGrpSpPr/>
          <p:nvPr/>
        </p:nvGrpSpPr>
        <p:grpSpPr>
          <a:xfrm>
            <a:off x="142735" y="5814608"/>
            <a:ext cx="8812530" cy="960755"/>
            <a:chOff x="142735" y="5814580"/>
            <a:chExt cx="8812530" cy="960755"/>
          </a:xfrm>
        </p:grpSpPr>
        <p:sp>
          <p:nvSpPr>
            <p:cNvPr id="32" name="object 32"/>
            <p:cNvSpPr/>
            <p:nvPr/>
          </p:nvSpPr>
          <p:spPr>
            <a:xfrm>
              <a:off x="157022" y="5828868"/>
              <a:ext cx="8783955" cy="932180"/>
            </a:xfrm>
            <a:custGeom>
              <a:avLst/>
              <a:gdLst/>
              <a:ahLst/>
              <a:cxnLst/>
              <a:rect l="l" t="t" r="r" b="b"/>
              <a:pathLst>
                <a:path w="8783955" h="932179">
                  <a:moveTo>
                    <a:pt x="8628456" y="0"/>
                  </a:moveTo>
                  <a:lnTo>
                    <a:pt x="155359" y="0"/>
                  </a:lnTo>
                  <a:lnTo>
                    <a:pt x="106254" y="7920"/>
                  </a:lnTo>
                  <a:lnTo>
                    <a:pt x="63606" y="29975"/>
                  </a:lnTo>
                  <a:lnTo>
                    <a:pt x="29975" y="63606"/>
                  </a:lnTo>
                  <a:lnTo>
                    <a:pt x="7920" y="106254"/>
                  </a:lnTo>
                  <a:lnTo>
                    <a:pt x="0" y="155359"/>
                  </a:lnTo>
                  <a:lnTo>
                    <a:pt x="0" y="776782"/>
                  </a:lnTo>
                  <a:lnTo>
                    <a:pt x="7920" y="825893"/>
                  </a:lnTo>
                  <a:lnTo>
                    <a:pt x="29975" y="868543"/>
                  </a:lnTo>
                  <a:lnTo>
                    <a:pt x="63606" y="902174"/>
                  </a:lnTo>
                  <a:lnTo>
                    <a:pt x="106254" y="924228"/>
                  </a:lnTo>
                  <a:lnTo>
                    <a:pt x="155359" y="932148"/>
                  </a:lnTo>
                  <a:lnTo>
                    <a:pt x="8628456" y="932148"/>
                  </a:lnTo>
                  <a:lnTo>
                    <a:pt x="8677527" y="924228"/>
                  </a:lnTo>
                  <a:lnTo>
                    <a:pt x="8720162" y="902174"/>
                  </a:lnTo>
                  <a:lnTo>
                    <a:pt x="8753793" y="868543"/>
                  </a:lnTo>
                  <a:lnTo>
                    <a:pt x="8775853" y="825893"/>
                  </a:lnTo>
                  <a:lnTo>
                    <a:pt x="8783777" y="776782"/>
                  </a:lnTo>
                  <a:lnTo>
                    <a:pt x="8783777" y="155359"/>
                  </a:lnTo>
                  <a:lnTo>
                    <a:pt x="8775853" y="106254"/>
                  </a:lnTo>
                  <a:lnTo>
                    <a:pt x="8753793" y="63606"/>
                  </a:lnTo>
                  <a:lnTo>
                    <a:pt x="8720162" y="29975"/>
                  </a:lnTo>
                  <a:lnTo>
                    <a:pt x="8677527" y="7920"/>
                  </a:lnTo>
                  <a:lnTo>
                    <a:pt x="862845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57022" y="5828868"/>
              <a:ext cx="8783955" cy="932180"/>
            </a:xfrm>
            <a:custGeom>
              <a:avLst/>
              <a:gdLst/>
              <a:ahLst/>
              <a:cxnLst/>
              <a:rect l="l" t="t" r="r" b="b"/>
              <a:pathLst>
                <a:path w="8783955" h="932179">
                  <a:moveTo>
                    <a:pt x="0" y="155359"/>
                  </a:moveTo>
                  <a:lnTo>
                    <a:pt x="7920" y="106254"/>
                  </a:lnTo>
                  <a:lnTo>
                    <a:pt x="29975" y="63606"/>
                  </a:lnTo>
                  <a:lnTo>
                    <a:pt x="63606" y="29975"/>
                  </a:lnTo>
                  <a:lnTo>
                    <a:pt x="106254" y="7920"/>
                  </a:lnTo>
                  <a:lnTo>
                    <a:pt x="155359" y="0"/>
                  </a:lnTo>
                  <a:lnTo>
                    <a:pt x="8628456" y="0"/>
                  </a:lnTo>
                  <a:lnTo>
                    <a:pt x="8677527" y="7920"/>
                  </a:lnTo>
                  <a:lnTo>
                    <a:pt x="8720162" y="29975"/>
                  </a:lnTo>
                  <a:lnTo>
                    <a:pt x="8753793" y="63606"/>
                  </a:lnTo>
                  <a:lnTo>
                    <a:pt x="8775853" y="106254"/>
                  </a:lnTo>
                  <a:lnTo>
                    <a:pt x="8783777" y="155359"/>
                  </a:lnTo>
                  <a:lnTo>
                    <a:pt x="8783777" y="776782"/>
                  </a:lnTo>
                  <a:lnTo>
                    <a:pt x="8775853" y="825893"/>
                  </a:lnTo>
                  <a:lnTo>
                    <a:pt x="8753793" y="868543"/>
                  </a:lnTo>
                  <a:lnTo>
                    <a:pt x="8720162" y="902174"/>
                  </a:lnTo>
                  <a:lnTo>
                    <a:pt x="8677527" y="924228"/>
                  </a:lnTo>
                  <a:lnTo>
                    <a:pt x="8628456" y="932148"/>
                  </a:lnTo>
                  <a:lnTo>
                    <a:pt x="155359" y="932148"/>
                  </a:lnTo>
                  <a:lnTo>
                    <a:pt x="106254" y="924228"/>
                  </a:lnTo>
                  <a:lnTo>
                    <a:pt x="63606" y="902174"/>
                  </a:lnTo>
                  <a:lnTo>
                    <a:pt x="29975" y="868543"/>
                  </a:lnTo>
                  <a:lnTo>
                    <a:pt x="7920" y="825893"/>
                  </a:lnTo>
                  <a:lnTo>
                    <a:pt x="0" y="776782"/>
                  </a:lnTo>
                  <a:lnTo>
                    <a:pt x="0" y="155359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281431" y="5815178"/>
            <a:ext cx="8454390" cy="90360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484"/>
              </a:spcBef>
            </a:pPr>
            <a:r>
              <a:rPr sz="1600" spc="-15" dirty="0">
                <a:solidFill>
                  <a:srgbClr val="FFFFFF"/>
                </a:solidFill>
                <a:cs typeface="Microsoft Sans Serif"/>
              </a:rPr>
              <a:t>Ответственный</a:t>
            </a:r>
            <a:r>
              <a:rPr sz="1600" spc="5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5" dirty="0">
                <a:solidFill>
                  <a:srgbClr val="FFFFFF"/>
                </a:solidFill>
                <a:cs typeface="Microsoft Sans Serif"/>
              </a:rPr>
              <a:t>организатор</a:t>
            </a:r>
            <a:r>
              <a:rPr sz="1600" spc="6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cs typeface="Microsoft Sans Serif"/>
              </a:rPr>
              <a:t>распределяет</a:t>
            </a:r>
            <a:r>
              <a:rPr sz="1600" spc="2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cs typeface="Microsoft Sans Serif"/>
              </a:rPr>
              <a:t>роли</a:t>
            </a:r>
            <a:r>
              <a:rPr sz="1600" spc="3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5" dirty="0">
                <a:solidFill>
                  <a:srgbClr val="FFFFFF"/>
                </a:solidFill>
                <a:cs typeface="Microsoft Sans Serif"/>
              </a:rPr>
              <a:t>организаторов</a:t>
            </a:r>
            <a:r>
              <a:rPr sz="1600" spc="6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cs typeface="Microsoft Sans Serif"/>
              </a:rPr>
              <a:t>на</a:t>
            </a:r>
            <a:r>
              <a:rPr sz="1600" spc="3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cs typeface="Microsoft Sans Serif"/>
              </a:rPr>
              <a:t>процедуру</a:t>
            </a:r>
            <a:r>
              <a:rPr sz="1600" spc="3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5" dirty="0">
                <a:solidFill>
                  <a:srgbClr val="FFFFFF"/>
                </a:solidFill>
                <a:cs typeface="Microsoft Sans Serif"/>
              </a:rPr>
              <a:t>печати</a:t>
            </a:r>
            <a:r>
              <a:rPr sz="1600" spc="9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cs typeface="Microsoft Sans Serif"/>
              </a:rPr>
              <a:t>ЭМ:</a:t>
            </a:r>
            <a:endParaRPr sz="1600" dirty="0">
              <a:cs typeface="Microsoft Sans Serif"/>
            </a:endParaRPr>
          </a:p>
          <a:p>
            <a:pPr marL="135890" indent="-123825" algn="just">
              <a:lnSpc>
                <a:spcPct val="100000"/>
              </a:lnSpc>
              <a:spcBef>
                <a:spcPts val="385"/>
              </a:spcBef>
              <a:buChar char="-"/>
              <a:tabLst>
                <a:tab pos="136525" algn="l"/>
              </a:tabLst>
            </a:pPr>
            <a:r>
              <a:rPr sz="1600" spc="-25" dirty="0">
                <a:solidFill>
                  <a:srgbClr val="FFFFFF"/>
                </a:solidFill>
                <a:cs typeface="Microsoft Sans Serif"/>
              </a:rPr>
              <a:t>организатор,</a:t>
            </a:r>
            <a:r>
              <a:rPr sz="1600" spc="6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cs typeface="Microsoft Sans Serif"/>
              </a:rPr>
              <a:t>ответственный</a:t>
            </a:r>
            <a:r>
              <a:rPr sz="1600" spc="4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40" dirty="0">
                <a:solidFill>
                  <a:srgbClr val="FFFFFF"/>
                </a:solidFill>
                <a:cs typeface="Microsoft Sans Serif"/>
              </a:rPr>
              <a:t>за</a:t>
            </a:r>
            <a:r>
              <a:rPr sz="16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30" dirty="0" err="1">
                <a:solidFill>
                  <a:srgbClr val="FFFFFF"/>
                </a:solidFill>
                <a:cs typeface="Microsoft Sans Serif"/>
              </a:rPr>
              <a:t>печать</a:t>
            </a:r>
            <a:r>
              <a:rPr sz="1600" spc="4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dirty="0" smtClean="0">
                <a:solidFill>
                  <a:srgbClr val="FFFFFF"/>
                </a:solidFill>
                <a:cs typeface="Microsoft Sans Serif"/>
              </a:rPr>
              <a:t>ЭМ</a:t>
            </a:r>
            <a:endParaRPr sz="1600" dirty="0">
              <a:cs typeface="Microsoft Sans Serif"/>
            </a:endParaRPr>
          </a:p>
          <a:p>
            <a:pPr marL="135890" indent="-123825" algn="just">
              <a:lnSpc>
                <a:spcPct val="100000"/>
              </a:lnSpc>
              <a:spcBef>
                <a:spcPts val="384"/>
              </a:spcBef>
              <a:buChar char="-"/>
              <a:tabLst>
                <a:tab pos="136525" algn="l"/>
              </a:tabLst>
            </a:pPr>
            <a:r>
              <a:rPr sz="1600" spc="-25" dirty="0">
                <a:solidFill>
                  <a:srgbClr val="FFFFFF"/>
                </a:solidFill>
                <a:cs typeface="Microsoft Sans Serif"/>
              </a:rPr>
              <a:t>организатор,</a:t>
            </a:r>
            <a:r>
              <a:rPr sz="1600" spc="7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cs typeface="Microsoft Sans Serif"/>
              </a:rPr>
              <a:t>ответственный</a:t>
            </a:r>
            <a:r>
              <a:rPr sz="1600" spc="5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40" dirty="0">
                <a:solidFill>
                  <a:srgbClr val="FFFFFF"/>
                </a:solidFill>
                <a:cs typeface="Microsoft Sans Serif"/>
              </a:rPr>
              <a:t>за</a:t>
            </a:r>
            <a:r>
              <a:rPr sz="1600" spc="2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cs typeface="Microsoft Sans Serif"/>
              </a:rPr>
              <a:t>проверку</a:t>
            </a:r>
            <a:r>
              <a:rPr sz="1600" spc="4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5" dirty="0">
                <a:solidFill>
                  <a:srgbClr val="FFFFFF"/>
                </a:solidFill>
                <a:cs typeface="Microsoft Sans Serif"/>
              </a:rPr>
              <a:t>комплектности</a:t>
            </a:r>
            <a:r>
              <a:rPr sz="1600" spc="8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cs typeface="Microsoft Sans Serif"/>
              </a:rPr>
              <a:t>и</a:t>
            </a:r>
            <a:r>
              <a:rPr sz="1600" spc="3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cs typeface="Microsoft Sans Serif"/>
              </a:rPr>
              <a:t>качества</a:t>
            </a:r>
            <a:r>
              <a:rPr sz="1600" spc="3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cs typeface="Microsoft Sans Serif"/>
              </a:rPr>
              <a:t>распечатанных</a:t>
            </a:r>
            <a:r>
              <a:rPr sz="1600" spc="6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cs typeface="Microsoft Sans Serif"/>
              </a:rPr>
              <a:t>ЭМ</a:t>
            </a:r>
            <a:endParaRPr sz="1600" dirty="0"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00201" y="2286000"/>
            <a:ext cx="64199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-40" dirty="0" smtClean="0">
                <a:cs typeface="Arial" pitchFamily="34" charset="0"/>
              </a:rPr>
              <a:t>ОРГАНИЗАЦИЯ</a:t>
            </a:r>
            <a:r>
              <a:rPr lang="ru-RU" sz="3600" b="1" spc="-20" dirty="0" smtClean="0">
                <a:cs typeface="Arial" pitchFamily="34" charset="0"/>
              </a:rPr>
              <a:t> </a:t>
            </a:r>
          </a:p>
          <a:p>
            <a:pPr algn="ctr"/>
            <a:r>
              <a:rPr lang="ru-RU" sz="3600" b="1" spc="-55" dirty="0" smtClean="0">
                <a:cs typeface="Arial" pitchFamily="34" charset="0"/>
              </a:rPr>
              <a:t>ПЕЧАТИ</a:t>
            </a:r>
            <a:r>
              <a:rPr lang="ru-RU" sz="3600" b="1" dirty="0" smtClean="0">
                <a:cs typeface="Arial" pitchFamily="34" charset="0"/>
              </a:rPr>
              <a:t> </a:t>
            </a:r>
            <a:r>
              <a:rPr lang="ru-RU" sz="3600" b="1" spc="5" dirty="0" smtClean="0">
                <a:cs typeface="Arial" pitchFamily="34" charset="0"/>
              </a:rPr>
              <a:t>ЭМ </a:t>
            </a:r>
            <a:r>
              <a:rPr lang="ru-RU" sz="3600" b="1" spc="-835" dirty="0" smtClean="0">
                <a:cs typeface="Arial" pitchFamily="34" charset="0"/>
              </a:rPr>
              <a:t> </a:t>
            </a:r>
          </a:p>
          <a:p>
            <a:pPr algn="ctr"/>
            <a:r>
              <a:rPr lang="ru-RU" sz="3600" b="1" dirty="0" smtClean="0">
                <a:cs typeface="Arial" pitchFamily="34" charset="0"/>
              </a:rPr>
              <a:t>В</a:t>
            </a:r>
            <a:r>
              <a:rPr lang="ru-RU" sz="3600" b="1" spc="10" dirty="0" smtClean="0">
                <a:cs typeface="Arial" pitchFamily="34" charset="0"/>
              </a:rPr>
              <a:t> </a:t>
            </a:r>
            <a:r>
              <a:rPr lang="ru-RU" sz="3600" b="1" spc="-80" dirty="0" smtClean="0">
                <a:cs typeface="Arial" pitchFamily="34" charset="0"/>
              </a:rPr>
              <a:t>АУДИТОРИЯХ</a:t>
            </a:r>
            <a:r>
              <a:rPr lang="ru-RU" sz="3600" b="1" spc="10" dirty="0" smtClean="0">
                <a:cs typeface="Arial" pitchFamily="34" charset="0"/>
              </a:rPr>
              <a:t> </a:t>
            </a:r>
            <a:r>
              <a:rPr lang="ru-RU" sz="3600" b="1" spc="-5" dirty="0" smtClean="0">
                <a:cs typeface="Arial" pitchFamily="34" charset="0"/>
              </a:rPr>
              <a:t>ППЭ</a:t>
            </a:r>
            <a:endParaRPr lang="ru-RU" sz="3600" b="1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6"/>
          <p:cNvSpPr txBox="1">
            <a:spLocks noGrp="1"/>
          </p:cNvSpPr>
          <p:nvPr>
            <p:ph type="title"/>
          </p:nvPr>
        </p:nvSpPr>
        <p:spPr>
          <a:xfrm>
            <a:off x="304813" y="152400"/>
            <a:ext cx="712850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solidFill>
                  <a:srgbClr val="E36C09"/>
                </a:solidFill>
                <a:latin typeface="+mn-lt"/>
              </a:rPr>
              <a:t>ПРОВЕДЕНИЕ</a:t>
            </a:r>
            <a:r>
              <a:rPr sz="2400" spc="-10" dirty="0">
                <a:solidFill>
                  <a:srgbClr val="E36C09"/>
                </a:solidFill>
                <a:latin typeface="+mn-lt"/>
              </a:rPr>
              <a:t> </a:t>
            </a:r>
            <a:r>
              <a:rPr sz="2400" spc="-35" dirty="0">
                <a:solidFill>
                  <a:srgbClr val="E36C09"/>
                </a:solidFill>
                <a:latin typeface="+mn-lt"/>
              </a:rPr>
              <a:t>ЭКЗАМЕНА:</a:t>
            </a:r>
            <a:endParaRPr sz="2400" dirty="0">
              <a:latin typeface="+mn-lt"/>
            </a:endParaRPr>
          </a:p>
          <a:p>
            <a:pPr marL="12700" algn="l">
              <a:lnSpc>
                <a:spcPct val="100000"/>
              </a:lnSpc>
            </a:pPr>
            <a:r>
              <a:rPr sz="2400" spc="-5" dirty="0">
                <a:solidFill>
                  <a:srgbClr val="E36C09"/>
                </a:solidFill>
                <a:latin typeface="+mn-lt"/>
              </a:rPr>
              <a:t>П</a:t>
            </a:r>
            <a:r>
              <a:rPr sz="2400" spc="-50" dirty="0">
                <a:solidFill>
                  <a:srgbClr val="E36C09"/>
                </a:solidFill>
                <a:latin typeface="+mn-lt"/>
              </a:rPr>
              <a:t>О</a:t>
            </a:r>
            <a:r>
              <a:rPr sz="2400" spc="-240" dirty="0">
                <a:solidFill>
                  <a:srgbClr val="E36C09"/>
                </a:solidFill>
                <a:latin typeface="+mn-lt"/>
              </a:rPr>
              <a:t>Д</a:t>
            </a:r>
            <a:r>
              <a:rPr sz="2400" spc="-210" dirty="0">
                <a:solidFill>
                  <a:srgbClr val="E36C09"/>
                </a:solidFill>
                <a:latin typeface="+mn-lt"/>
              </a:rPr>
              <a:t>Г</a:t>
            </a:r>
            <a:r>
              <a:rPr sz="2400" dirty="0">
                <a:solidFill>
                  <a:srgbClr val="E36C09"/>
                </a:solidFill>
                <a:latin typeface="+mn-lt"/>
              </a:rPr>
              <a:t>О</a:t>
            </a:r>
            <a:r>
              <a:rPr sz="2400" spc="-110" dirty="0">
                <a:solidFill>
                  <a:srgbClr val="E36C09"/>
                </a:solidFill>
                <a:latin typeface="+mn-lt"/>
              </a:rPr>
              <a:t>Т</a:t>
            </a:r>
            <a:r>
              <a:rPr sz="2400" spc="-55" dirty="0">
                <a:solidFill>
                  <a:srgbClr val="E36C09"/>
                </a:solidFill>
                <a:latin typeface="+mn-lt"/>
              </a:rPr>
              <a:t>ОВКА</a:t>
            </a:r>
            <a:r>
              <a:rPr sz="2400" spc="-15" dirty="0">
                <a:solidFill>
                  <a:srgbClr val="E36C09"/>
                </a:solidFill>
                <a:latin typeface="+mn-lt"/>
              </a:rPr>
              <a:t> </a:t>
            </a:r>
            <a:r>
              <a:rPr sz="2400" spc="-204" dirty="0">
                <a:solidFill>
                  <a:srgbClr val="E36C09"/>
                </a:solidFill>
                <a:latin typeface="+mn-lt"/>
              </a:rPr>
              <a:t>К</a:t>
            </a:r>
            <a:r>
              <a:rPr sz="2400" spc="30" dirty="0">
                <a:solidFill>
                  <a:srgbClr val="E36C09"/>
                </a:solidFill>
                <a:latin typeface="+mn-lt"/>
              </a:rPr>
              <a:t> </a:t>
            </a:r>
            <a:r>
              <a:rPr sz="2400" spc="-20" dirty="0">
                <a:solidFill>
                  <a:srgbClr val="E36C09"/>
                </a:solidFill>
                <a:latin typeface="+mn-lt"/>
              </a:rPr>
              <a:t>ПЕ</a:t>
            </a:r>
            <a:r>
              <a:rPr sz="2400" spc="-30" dirty="0">
                <a:solidFill>
                  <a:srgbClr val="E36C09"/>
                </a:solidFill>
                <a:latin typeface="+mn-lt"/>
              </a:rPr>
              <a:t>Ч</a:t>
            </a:r>
            <a:r>
              <a:rPr sz="2400" spc="-200" dirty="0">
                <a:solidFill>
                  <a:srgbClr val="E36C09"/>
                </a:solidFill>
                <a:latin typeface="+mn-lt"/>
              </a:rPr>
              <a:t>А</a:t>
            </a:r>
            <a:r>
              <a:rPr sz="2400" spc="-5" dirty="0">
                <a:solidFill>
                  <a:srgbClr val="E36C09"/>
                </a:solidFill>
                <a:latin typeface="+mn-lt"/>
              </a:rPr>
              <a:t>ТИ</a:t>
            </a:r>
            <a:r>
              <a:rPr sz="2400" spc="30" dirty="0">
                <a:solidFill>
                  <a:srgbClr val="E36C09"/>
                </a:solidFill>
                <a:latin typeface="+mn-lt"/>
              </a:rPr>
              <a:t> </a:t>
            </a:r>
            <a:r>
              <a:rPr sz="2400" spc="5" dirty="0">
                <a:solidFill>
                  <a:srgbClr val="E36C09"/>
                </a:solidFill>
                <a:latin typeface="+mn-lt"/>
              </a:rPr>
              <a:t>Э</a:t>
            </a:r>
            <a:r>
              <a:rPr sz="2400" dirty="0">
                <a:solidFill>
                  <a:srgbClr val="E36C09"/>
                </a:solidFill>
                <a:latin typeface="+mn-lt"/>
              </a:rPr>
              <a:t>М</a:t>
            </a:r>
            <a:r>
              <a:rPr sz="2400" spc="15" dirty="0">
                <a:solidFill>
                  <a:srgbClr val="E36C09"/>
                </a:solidFill>
                <a:latin typeface="+mn-lt"/>
              </a:rPr>
              <a:t> </a:t>
            </a:r>
            <a:r>
              <a:rPr sz="2400" dirty="0">
                <a:solidFill>
                  <a:srgbClr val="E36C09"/>
                </a:solidFill>
                <a:latin typeface="+mn-lt"/>
              </a:rPr>
              <a:t>В</a:t>
            </a:r>
            <a:r>
              <a:rPr sz="2400" spc="25" dirty="0">
                <a:solidFill>
                  <a:srgbClr val="E36C09"/>
                </a:solidFill>
                <a:latin typeface="+mn-lt"/>
              </a:rPr>
              <a:t> </a:t>
            </a:r>
            <a:r>
              <a:rPr sz="2400" spc="-114" dirty="0">
                <a:solidFill>
                  <a:srgbClr val="E36C09"/>
                </a:solidFill>
                <a:latin typeface="+mn-lt"/>
              </a:rPr>
              <a:t>А</a:t>
            </a:r>
            <a:r>
              <a:rPr sz="2400" spc="-125" dirty="0">
                <a:solidFill>
                  <a:srgbClr val="E36C09"/>
                </a:solidFill>
                <a:latin typeface="+mn-lt"/>
              </a:rPr>
              <a:t>У</a:t>
            </a:r>
            <a:r>
              <a:rPr sz="2400" spc="-130" dirty="0">
                <a:solidFill>
                  <a:srgbClr val="E36C09"/>
                </a:solidFill>
                <a:latin typeface="+mn-lt"/>
              </a:rPr>
              <a:t>ДИ</a:t>
            </a:r>
            <a:r>
              <a:rPr sz="2400" spc="-114" dirty="0">
                <a:solidFill>
                  <a:srgbClr val="E36C09"/>
                </a:solidFill>
                <a:latin typeface="+mn-lt"/>
              </a:rPr>
              <a:t>Т</a:t>
            </a:r>
            <a:r>
              <a:rPr sz="2400" spc="-5" dirty="0">
                <a:solidFill>
                  <a:srgbClr val="E36C09"/>
                </a:solidFill>
                <a:latin typeface="+mn-lt"/>
              </a:rPr>
              <a:t>ОРИИ</a:t>
            </a:r>
            <a:r>
              <a:rPr sz="2400" spc="30" dirty="0">
                <a:solidFill>
                  <a:srgbClr val="E36C09"/>
                </a:solidFill>
                <a:latin typeface="+mn-lt"/>
              </a:rPr>
              <a:t> </a:t>
            </a:r>
            <a:r>
              <a:rPr sz="2400" spc="-5" dirty="0">
                <a:solidFill>
                  <a:srgbClr val="E36C09"/>
                </a:solidFill>
                <a:latin typeface="+mn-lt"/>
              </a:rPr>
              <a:t>ППЭ</a:t>
            </a:r>
            <a:endParaRPr sz="2400" dirty="0">
              <a:latin typeface="+mn-lt"/>
            </a:endParaRPr>
          </a:p>
        </p:txBody>
      </p:sp>
      <p:sp>
        <p:nvSpPr>
          <p:cNvPr id="5" name="object 19"/>
          <p:cNvSpPr txBox="1"/>
          <p:nvPr/>
        </p:nvSpPr>
        <p:spPr>
          <a:xfrm>
            <a:off x="376148" y="1181405"/>
            <a:ext cx="8392160" cy="502061"/>
          </a:xfrm>
          <a:prstGeom prst="rect">
            <a:avLst/>
          </a:prstGeom>
          <a:solidFill>
            <a:srgbClr val="FFFFFF"/>
          </a:solidFill>
          <a:ln w="28575">
            <a:solidFill>
              <a:srgbClr val="E36C09"/>
            </a:solidFill>
          </a:ln>
        </p:spPr>
        <p:txBody>
          <a:bodyPr vert="horz" wrap="square" lIns="0" tIns="70485" rIns="0" bIns="0" rtlCol="0">
            <a:spAutoFit/>
          </a:bodyPr>
          <a:lstStyle/>
          <a:p>
            <a:pPr marL="2357120" marR="266065" indent="-2082164">
              <a:lnSpc>
                <a:spcPct val="100000"/>
              </a:lnSpc>
              <a:spcBef>
                <a:spcPts val="555"/>
              </a:spcBef>
            </a:pPr>
            <a:r>
              <a:rPr sz="1400" dirty="0">
                <a:cs typeface="Microsoft Sans Serif"/>
              </a:rPr>
              <a:t>В</a:t>
            </a:r>
            <a:r>
              <a:rPr sz="1400" spc="5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каждой</a:t>
            </a:r>
            <a:r>
              <a:rPr sz="1400" spc="1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аудитории</a:t>
            </a:r>
            <a:r>
              <a:rPr sz="1400" spc="2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проведения</a:t>
            </a:r>
            <a:r>
              <a:rPr sz="1400" spc="1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должна</a:t>
            </a:r>
            <a:r>
              <a:rPr sz="1400" dirty="0">
                <a:cs typeface="Microsoft Sans Serif"/>
              </a:rPr>
              <a:t> быть</a:t>
            </a:r>
            <a:r>
              <a:rPr sz="1400" spc="1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установлена</a:t>
            </a:r>
            <a:r>
              <a:rPr sz="1400" spc="-20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минимум</a:t>
            </a:r>
            <a:r>
              <a:rPr sz="1400" spc="5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одна</a:t>
            </a:r>
            <a:r>
              <a:rPr sz="1400" spc="4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Станция</a:t>
            </a:r>
            <a:r>
              <a:rPr sz="1400" spc="5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печати</a:t>
            </a:r>
            <a:r>
              <a:rPr sz="1400" spc="1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ЭМ </a:t>
            </a:r>
            <a:r>
              <a:rPr sz="1400" spc="-35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(компьютер</a:t>
            </a:r>
            <a:r>
              <a:rPr sz="1400" spc="-3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с </a:t>
            </a:r>
            <a:r>
              <a:rPr sz="1400" spc="-10" dirty="0">
                <a:cs typeface="Microsoft Sans Serif"/>
              </a:rPr>
              <a:t>установленным </a:t>
            </a:r>
            <a:r>
              <a:rPr sz="1400" dirty="0">
                <a:cs typeface="Microsoft Sans Serif"/>
              </a:rPr>
              <a:t>ПО</a:t>
            </a:r>
            <a:r>
              <a:rPr sz="1400" spc="1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и</a:t>
            </a:r>
            <a:r>
              <a:rPr sz="1400" spc="1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принтер)</a:t>
            </a:r>
            <a:endParaRPr sz="1400" dirty="0">
              <a:cs typeface="Microsoft Sans Serif"/>
            </a:endParaRPr>
          </a:p>
        </p:txBody>
      </p:sp>
      <p:sp>
        <p:nvSpPr>
          <p:cNvPr id="6" name="object 8"/>
          <p:cNvSpPr txBox="1"/>
          <p:nvPr/>
        </p:nvSpPr>
        <p:spPr>
          <a:xfrm>
            <a:off x="376148" y="1899932"/>
            <a:ext cx="8392160" cy="653384"/>
          </a:xfrm>
          <a:prstGeom prst="rect">
            <a:avLst/>
          </a:prstGeom>
          <a:solidFill>
            <a:srgbClr val="FFFFFF"/>
          </a:solidFill>
          <a:ln w="28575">
            <a:solidFill>
              <a:srgbClr val="E36C09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 marL="131445" marR="123825" algn="ctr">
              <a:lnSpc>
                <a:spcPct val="100000"/>
              </a:lnSpc>
              <a:spcBef>
                <a:spcPts val="55"/>
              </a:spcBef>
            </a:pPr>
            <a:r>
              <a:rPr sz="1400" b="1" dirty="0">
                <a:cs typeface="Microsoft Sans Serif"/>
              </a:rPr>
              <a:t>В</a:t>
            </a:r>
            <a:r>
              <a:rPr sz="1400" b="1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400" b="1" spc="-5" dirty="0">
                <a:solidFill>
                  <a:srgbClr val="FF0000"/>
                </a:solidFill>
                <a:cs typeface="Microsoft Sans Serif"/>
              </a:rPr>
              <a:t>9.30 </a:t>
            </a:r>
            <a:r>
              <a:rPr sz="1400" spc="-10" dirty="0">
                <a:cs typeface="Microsoft Sans Serif"/>
              </a:rPr>
              <a:t>по </a:t>
            </a:r>
            <a:r>
              <a:rPr sz="1400" spc="-5" dirty="0">
                <a:cs typeface="Microsoft Sans Serif"/>
              </a:rPr>
              <a:t>местному времени </a:t>
            </a:r>
            <a:r>
              <a:rPr sz="1400" dirty="0">
                <a:cs typeface="Microsoft Sans Serif"/>
              </a:rPr>
              <a:t>в </a:t>
            </a:r>
            <a:r>
              <a:rPr sz="1400" spc="10" dirty="0">
                <a:cs typeface="Microsoft Sans Serif"/>
              </a:rPr>
              <a:t>Штабе </a:t>
            </a:r>
            <a:r>
              <a:rPr sz="1400" spc="-5" dirty="0">
                <a:cs typeface="Microsoft Sans Serif"/>
              </a:rPr>
              <a:t>ППЭ </a:t>
            </a:r>
            <a:r>
              <a:rPr sz="1400" dirty="0">
                <a:cs typeface="Microsoft Sans Serif"/>
              </a:rPr>
              <a:t>с </a:t>
            </a:r>
            <a:r>
              <a:rPr sz="1400" spc="-5" dirty="0">
                <a:cs typeface="Microsoft Sans Serif"/>
              </a:rPr>
              <a:t>помощью Станции </a:t>
            </a:r>
            <a:r>
              <a:rPr sz="1400" spc="-10" dirty="0">
                <a:cs typeface="Microsoft Sans Serif"/>
              </a:rPr>
              <a:t>авторизации </a:t>
            </a:r>
            <a:r>
              <a:rPr sz="1400" spc="-15" dirty="0">
                <a:cs typeface="Microsoft Sans Serif"/>
              </a:rPr>
              <a:t>технический </a:t>
            </a:r>
            <a:r>
              <a:rPr sz="1400" dirty="0">
                <a:cs typeface="Microsoft Sans Serif"/>
              </a:rPr>
              <a:t>специалист </a:t>
            </a:r>
            <a:r>
              <a:rPr sz="1400" spc="-34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скачивает</a:t>
            </a:r>
            <a:r>
              <a:rPr sz="1400" spc="-45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ключ</a:t>
            </a:r>
            <a:r>
              <a:rPr sz="1400" spc="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доступа</a:t>
            </a:r>
            <a:r>
              <a:rPr sz="1400" spc="-15" dirty="0">
                <a:cs typeface="Microsoft Sans Serif"/>
              </a:rPr>
              <a:t> </a:t>
            </a:r>
            <a:r>
              <a:rPr sz="1400" spc="-85" dirty="0">
                <a:cs typeface="Microsoft Sans Serif"/>
              </a:rPr>
              <a:t>к</a:t>
            </a:r>
            <a:r>
              <a:rPr sz="1400" spc="10" dirty="0">
                <a:cs typeface="Microsoft Sans Serif"/>
              </a:rPr>
              <a:t> </a:t>
            </a:r>
            <a:r>
              <a:rPr sz="1400" spc="5" dirty="0">
                <a:cs typeface="Microsoft Sans Serif"/>
              </a:rPr>
              <a:t>ЭМ </a:t>
            </a:r>
            <a:r>
              <a:rPr sz="1400" spc="-5" dirty="0">
                <a:cs typeface="Microsoft Sans Serif"/>
              </a:rPr>
              <a:t>при</a:t>
            </a:r>
            <a:r>
              <a:rPr sz="140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участии</a:t>
            </a:r>
            <a:r>
              <a:rPr sz="1400" spc="-2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члена</a:t>
            </a:r>
            <a:r>
              <a:rPr sz="1400" spc="15" dirty="0">
                <a:cs typeface="Microsoft Sans Serif"/>
              </a:rPr>
              <a:t> </a:t>
            </a:r>
            <a:r>
              <a:rPr sz="1400" spc="-50" dirty="0">
                <a:cs typeface="Microsoft Sans Serif"/>
              </a:rPr>
              <a:t>ГЭК</a:t>
            </a:r>
            <a:r>
              <a:rPr sz="1400" spc="2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(с</a:t>
            </a:r>
            <a:r>
              <a:rPr sz="1400" spc="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использованием</a:t>
            </a:r>
            <a:r>
              <a:rPr sz="1400" spc="1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токена</a:t>
            </a:r>
            <a:r>
              <a:rPr sz="1400" spc="-3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члена</a:t>
            </a:r>
            <a:r>
              <a:rPr sz="1400" spc="5" dirty="0">
                <a:cs typeface="Microsoft Sans Serif"/>
              </a:rPr>
              <a:t> </a:t>
            </a:r>
            <a:r>
              <a:rPr sz="1400" spc="-35" dirty="0">
                <a:cs typeface="Microsoft Sans Serif"/>
              </a:rPr>
              <a:t>ГЭК)</a:t>
            </a:r>
            <a:endParaRPr sz="1400" dirty="0"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cs typeface="Microsoft Sans Serif"/>
              </a:rPr>
              <a:t>и </a:t>
            </a:r>
            <a:r>
              <a:rPr sz="1400" spc="-15" dirty="0">
                <a:cs typeface="Microsoft Sans Serif"/>
              </a:rPr>
              <a:t>записывает</a:t>
            </a:r>
            <a:r>
              <a:rPr sz="1400" spc="-4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его</a:t>
            </a:r>
            <a:r>
              <a:rPr sz="1400" spc="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на</a:t>
            </a:r>
            <a:r>
              <a:rPr sz="1400" spc="2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обычный</a:t>
            </a:r>
            <a:r>
              <a:rPr sz="1400" spc="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флеш-накопитель</a:t>
            </a:r>
            <a:endParaRPr sz="1400" dirty="0">
              <a:cs typeface="Microsoft Sans Serif"/>
            </a:endParaRPr>
          </a:p>
        </p:txBody>
      </p:sp>
      <p:sp>
        <p:nvSpPr>
          <p:cNvPr id="7" name="object 10"/>
          <p:cNvSpPr txBox="1"/>
          <p:nvPr/>
        </p:nvSpPr>
        <p:spPr>
          <a:xfrm>
            <a:off x="376148" y="2681059"/>
            <a:ext cx="8392160" cy="517449"/>
          </a:xfrm>
          <a:prstGeom prst="rect">
            <a:avLst/>
          </a:prstGeom>
          <a:solidFill>
            <a:srgbClr val="FFFFFF"/>
          </a:solidFill>
          <a:ln w="28575">
            <a:solidFill>
              <a:srgbClr val="E36C09"/>
            </a:solidFill>
          </a:ln>
        </p:spPr>
        <p:txBody>
          <a:bodyPr vert="horz" wrap="square" lIns="0" tIns="85725" rIns="0" bIns="0" rtlCol="0">
            <a:spAutoFit/>
          </a:bodyPr>
          <a:lstStyle/>
          <a:p>
            <a:pPr marL="1534160" marR="596265" indent="-931544">
              <a:lnSpc>
                <a:spcPct val="100000"/>
              </a:lnSpc>
              <a:spcBef>
                <a:spcPts val="675"/>
              </a:spcBef>
            </a:pPr>
            <a:r>
              <a:rPr sz="1400" dirty="0">
                <a:cs typeface="Microsoft Sans Serif"/>
              </a:rPr>
              <a:t>После</a:t>
            </a:r>
            <a:r>
              <a:rPr sz="1400" spc="-1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успешного</a:t>
            </a:r>
            <a:r>
              <a:rPr sz="140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скачивания</a:t>
            </a:r>
            <a:r>
              <a:rPr sz="1400" spc="10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ключа</a:t>
            </a:r>
            <a:r>
              <a:rPr sz="1400" spc="1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доступа</a:t>
            </a:r>
            <a:r>
              <a:rPr sz="1400" spc="15" dirty="0">
                <a:cs typeface="Microsoft Sans Serif"/>
              </a:rPr>
              <a:t> </a:t>
            </a:r>
            <a:r>
              <a:rPr sz="1400" spc="-90" dirty="0">
                <a:cs typeface="Microsoft Sans Serif"/>
              </a:rPr>
              <a:t>к</a:t>
            </a:r>
            <a:r>
              <a:rPr sz="1400" spc="2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ЭМ</a:t>
            </a:r>
            <a:r>
              <a:rPr sz="1400" spc="2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член</a:t>
            </a:r>
            <a:r>
              <a:rPr sz="1400" spc="5" dirty="0">
                <a:cs typeface="Microsoft Sans Serif"/>
              </a:rPr>
              <a:t> </a:t>
            </a:r>
            <a:r>
              <a:rPr sz="1400" spc="-50" dirty="0">
                <a:cs typeface="Microsoft Sans Serif"/>
              </a:rPr>
              <a:t>ГЭК</a:t>
            </a:r>
            <a:r>
              <a:rPr sz="1400" spc="2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и</a:t>
            </a:r>
            <a:r>
              <a:rPr sz="1400" spc="1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технический</a:t>
            </a:r>
            <a:r>
              <a:rPr sz="1400" spc="2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специалист </a:t>
            </a:r>
            <a:r>
              <a:rPr sz="1400" spc="-35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в</a:t>
            </a:r>
            <a:r>
              <a:rPr sz="1400" spc="5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каждой</a:t>
            </a:r>
            <a:r>
              <a:rPr sz="1400" spc="-1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аудитории</a:t>
            </a:r>
            <a:r>
              <a:rPr sz="1400" spc="1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загружают</a:t>
            </a:r>
            <a:r>
              <a:rPr sz="1400" spc="-1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и</a:t>
            </a:r>
            <a:r>
              <a:rPr sz="1400" spc="1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активируют</a:t>
            </a:r>
            <a:r>
              <a:rPr sz="1400" spc="45" dirty="0">
                <a:cs typeface="Microsoft Sans Serif"/>
              </a:rPr>
              <a:t> </a:t>
            </a:r>
            <a:r>
              <a:rPr sz="1400" spc="-30" dirty="0">
                <a:cs typeface="Microsoft Sans Serif"/>
              </a:rPr>
              <a:t>ключ</a:t>
            </a:r>
            <a:r>
              <a:rPr sz="1400" spc="1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доступа </a:t>
            </a:r>
            <a:r>
              <a:rPr sz="1400" spc="-90" dirty="0">
                <a:cs typeface="Microsoft Sans Serif"/>
              </a:rPr>
              <a:t>к</a:t>
            </a:r>
            <a:r>
              <a:rPr sz="1400" spc="2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ЭМ</a:t>
            </a:r>
            <a:endParaRPr sz="1400" dirty="0">
              <a:cs typeface="Microsoft Sans Serif"/>
            </a:endParaRPr>
          </a:p>
        </p:txBody>
      </p:sp>
      <p:sp>
        <p:nvSpPr>
          <p:cNvPr id="8" name="object 9"/>
          <p:cNvSpPr txBox="1"/>
          <p:nvPr/>
        </p:nvSpPr>
        <p:spPr>
          <a:xfrm>
            <a:off x="957262" y="3516125"/>
            <a:ext cx="2856230" cy="1094530"/>
          </a:xfrm>
          <a:prstGeom prst="rect">
            <a:avLst/>
          </a:prstGeom>
          <a:solidFill>
            <a:srgbClr val="FFFFFF"/>
          </a:solidFill>
          <a:ln w="28575">
            <a:solidFill>
              <a:srgbClr val="E36C09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500" dirty="0">
              <a:latin typeface="Times New Roman"/>
              <a:cs typeface="Times New Roman"/>
            </a:endParaRPr>
          </a:p>
          <a:p>
            <a:pPr marL="91440" marR="82550" algn="just">
              <a:lnSpc>
                <a:spcPct val="100000"/>
              </a:lnSpc>
            </a:pPr>
            <a:r>
              <a:rPr sz="1400" b="1" spc="-25" dirty="0">
                <a:cs typeface="Microsoft Sans Serif"/>
              </a:rPr>
              <a:t>Загружает</a:t>
            </a:r>
            <a:r>
              <a:rPr sz="1400" b="1" spc="320" dirty="0">
                <a:cs typeface="Microsoft Sans Serif"/>
              </a:rPr>
              <a:t> </a:t>
            </a:r>
            <a:r>
              <a:rPr sz="1400" b="1" spc="-30" dirty="0">
                <a:cs typeface="Microsoft Sans Serif"/>
              </a:rPr>
              <a:t>ключ</a:t>
            </a:r>
            <a:r>
              <a:rPr sz="1400" b="1" spc="310" dirty="0">
                <a:cs typeface="Microsoft Sans Serif"/>
              </a:rPr>
              <a:t> </a:t>
            </a:r>
            <a:r>
              <a:rPr sz="1400" b="1" spc="-10" dirty="0">
                <a:cs typeface="Microsoft Sans Serif"/>
              </a:rPr>
              <a:t>доступа</a:t>
            </a:r>
            <a:r>
              <a:rPr sz="1400" b="1" spc="355" dirty="0">
                <a:cs typeface="Microsoft Sans Serif"/>
              </a:rPr>
              <a:t> </a:t>
            </a:r>
            <a:r>
              <a:rPr sz="1400" b="1" spc="-90" dirty="0">
                <a:cs typeface="Microsoft Sans Serif"/>
              </a:rPr>
              <a:t>к</a:t>
            </a:r>
            <a:r>
              <a:rPr sz="1400" b="1" spc="190" dirty="0">
                <a:cs typeface="Microsoft Sans Serif"/>
              </a:rPr>
              <a:t> </a:t>
            </a:r>
            <a:r>
              <a:rPr sz="1400" b="1" spc="-5" dirty="0">
                <a:cs typeface="Microsoft Sans Serif"/>
              </a:rPr>
              <a:t>ЭМ </a:t>
            </a:r>
            <a:r>
              <a:rPr sz="1400" b="1" dirty="0">
                <a:cs typeface="Microsoft Sans Serif"/>
              </a:rPr>
              <a:t> в    </a:t>
            </a:r>
            <a:r>
              <a:rPr sz="1400" b="1" spc="-5" dirty="0">
                <a:cs typeface="Microsoft Sans Serif"/>
              </a:rPr>
              <a:t>ПО</a:t>
            </a:r>
            <a:r>
              <a:rPr sz="1400" b="1" spc="360" dirty="0">
                <a:cs typeface="Microsoft Sans Serif"/>
              </a:rPr>
              <a:t>  </a:t>
            </a:r>
            <a:r>
              <a:rPr sz="1400" b="1" spc="-10" dirty="0">
                <a:cs typeface="Microsoft Sans Serif"/>
              </a:rPr>
              <a:t>Станции</a:t>
            </a:r>
            <a:r>
              <a:rPr sz="1400" b="1" spc="350" dirty="0">
                <a:cs typeface="Microsoft Sans Serif"/>
              </a:rPr>
              <a:t>  </a:t>
            </a:r>
            <a:r>
              <a:rPr sz="1400" b="1" spc="-25" dirty="0">
                <a:cs typeface="Microsoft Sans Serif"/>
              </a:rPr>
              <a:t>печати</a:t>
            </a:r>
            <a:r>
              <a:rPr sz="1400" b="1" spc="320" dirty="0">
                <a:cs typeface="Microsoft Sans Serif"/>
              </a:rPr>
              <a:t> </a:t>
            </a:r>
            <a:r>
              <a:rPr sz="1400" b="1" spc="325" dirty="0">
                <a:cs typeface="Microsoft Sans Serif"/>
              </a:rPr>
              <a:t> </a:t>
            </a:r>
            <a:r>
              <a:rPr sz="1400" b="1" dirty="0">
                <a:cs typeface="Microsoft Sans Serif"/>
              </a:rPr>
              <a:t>ЭМ </a:t>
            </a:r>
            <a:r>
              <a:rPr sz="1400" b="1" spc="-360" dirty="0">
                <a:cs typeface="Microsoft Sans Serif"/>
              </a:rPr>
              <a:t> </a:t>
            </a:r>
            <a:r>
              <a:rPr sz="1400" b="1" dirty="0">
                <a:cs typeface="Microsoft Sans Serif"/>
              </a:rPr>
              <a:t>в</a:t>
            </a:r>
            <a:r>
              <a:rPr sz="1400" b="1" spc="5" dirty="0">
                <a:cs typeface="Microsoft Sans Serif"/>
              </a:rPr>
              <a:t> </a:t>
            </a:r>
            <a:r>
              <a:rPr sz="1400" b="1" spc="-25" dirty="0" err="1" smtClean="0">
                <a:cs typeface="Microsoft Sans Serif"/>
              </a:rPr>
              <a:t>каждой</a:t>
            </a:r>
            <a:r>
              <a:rPr lang="ru-RU" sz="1400" b="1" spc="-25" dirty="0" smtClean="0">
                <a:cs typeface="Microsoft Sans Serif"/>
              </a:rPr>
              <a:t> </a:t>
            </a:r>
            <a:r>
              <a:rPr sz="1400" b="1" spc="-5" dirty="0" smtClean="0">
                <a:cs typeface="Microsoft Sans Serif"/>
              </a:rPr>
              <a:t> </a:t>
            </a:r>
            <a:r>
              <a:rPr sz="1400" b="1" spc="-15" dirty="0" err="1" smtClean="0">
                <a:cs typeface="Microsoft Sans Serif"/>
              </a:rPr>
              <a:t>аудитории</a:t>
            </a:r>
            <a:endParaRPr lang="ru-RU" sz="1400" b="1" spc="-15" dirty="0" smtClean="0">
              <a:cs typeface="Microsoft Sans Serif"/>
            </a:endParaRPr>
          </a:p>
          <a:p>
            <a:pPr marL="91440" marR="82550" algn="just">
              <a:lnSpc>
                <a:spcPct val="100000"/>
              </a:lnSpc>
            </a:pPr>
            <a:endParaRPr sz="1400" dirty="0">
              <a:solidFill>
                <a:srgbClr val="002060"/>
              </a:solidFill>
              <a:latin typeface="Microsoft Sans Serif"/>
              <a:cs typeface="Microsoft Sans Serif"/>
            </a:endParaRPr>
          </a:p>
        </p:txBody>
      </p:sp>
      <p:grpSp>
        <p:nvGrpSpPr>
          <p:cNvPr id="9" name="object 20"/>
          <p:cNvGrpSpPr/>
          <p:nvPr/>
        </p:nvGrpSpPr>
        <p:grpSpPr>
          <a:xfrm>
            <a:off x="3803663" y="3816222"/>
            <a:ext cx="675005" cy="519430"/>
            <a:chOff x="3803650" y="3816222"/>
            <a:chExt cx="675005" cy="519430"/>
          </a:xfrm>
        </p:grpSpPr>
        <p:sp>
          <p:nvSpPr>
            <p:cNvPr id="10" name="object 21"/>
            <p:cNvSpPr/>
            <p:nvPr/>
          </p:nvSpPr>
          <p:spPr>
            <a:xfrm>
              <a:off x="3813175" y="3825747"/>
              <a:ext cx="655955" cy="500380"/>
            </a:xfrm>
            <a:custGeom>
              <a:avLst/>
              <a:gdLst/>
              <a:ahLst/>
              <a:cxnLst/>
              <a:rect l="l" t="t" r="r" b="b"/>
              <a:pathLst>
                <a:path w="655954" h="500379">
                  <a:moveTo>
                    <a:pt x="250189" y="0"/>
                  </a:moveTo>
                  <a:lnTo>
                    <a:pt x="0" y="250189"/>
                  </a:lnTo>
                  <a:lnTo>
                    <a:pt x="250189" y="500379"/>
                  </a:lnTo>
                  <a:lnTo>
                    <a:pt x="250189" y="375284"/>
                  </a:lnTo>
                  <a:lnTo>
                    <a:pt x="655574" y="375284"/>
                  </a:lnTo>
                  <a:lnTo>
                    <a:pt x="655574" y="125094"/>
                  </a:lnTo>
                  <a:lnTo>
                    <a:pt x="250189" y="125094"/>
                  </a:lnTo>
                  <a:lnTo>
                    <a:pt x="250189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22"/>
            <p:cNvSpPr/>
            <p:nvPr/>
          </p:nvSpPr>
          <p:spPr>
            <a:xfrm>
              <a:off x="3813175" y="3825747"/>
              <a:ext cx="655955" cy="500380"/>
            </a:xfrm>
            <a:custGeom>
              <a:avLst/>
              <a:gdLst/>
              <a:ahLst/>
              <a:cxnLst/>
              <a:rect l="l" t="t" r="r" b="b"/>
              <a:pathLst>
                <a:path w="655954" h="500379">
                  <a:moveTo>
                    <a:pt x="0" y="250189"/>
                  </a:moveTo>
                  <a:lnTo>
                    <a:pt x="250189" y="0"/>
                  </a:lnTo>
                  <a:lnTo>
                    <a:pt x="250189" y="125094"/>
                  </a:lnTo>
                  <a:lnTo>
                    <a:pt x="655574" y="125094"/>
                  </a:lnTo>
                  <a:lnTo>
                    <a:pt x="655574" y="375284"/>
                  </a:lnTo>
                  <a:lnTo>
                    <a:pt x="250189" y="375284"/>
                  </a:lnTo>
                  <a:lnTo>
                    <a:pt x="250189" y="500379"/>
                  </a:lnTo>
                  <a:lnTo>
                    <a:pt x="0" y="250189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468889" y="3516122"/>
            <a:ext cx="2389505" cy="915635"/>
          </a:xfrm>
          <a:prstGeom prst="rect">
            <a:avLst/>
          </a:prstGeom>
          <a:solidFill>
            <a:srgbClr val="FCEADA"/>
          </a:solidFill>
          <a:ln w="19050">
            <a:solidFill>
              <a:srgbClr val="C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 dirty="0">
              <a:latin typeface="Times New Roman"/>
              <a:cs typeface="Times New Roman"/>
            </a:endParaRPr>
          </a:p>
          <a:p>
            <a:pPr marL="171450">
              <a:lnSpc>
                <a:spcPct val="100000"/>
              </a:lnSpc>
            </a:pPr>
            <a:r>
              <a:rPr sz="1600" spc="-25" dirty="0" err="1">
                <a:cs typeface="Microsoft Sans Serif"/>
              </a:rPr>
              <a:t>Технический</a:t>
            </a:r>
            <a:r>
              <a:rPr sz="1600" spc="-15" dirty="0">
                <a:cs typeface="Microsoft Sans Serif"/>
              </a:rPr>
              <a:t> </a:t>
            </a:r>
            <a:r>
              <a:rPr sz="1600" spc="-5" dirty="0" err="1" smtClean="0">
                <a:cs typeface="Microsoft Sans Serif"/>
              </a:rPr>
              <a:t>специалист</a:t>
            </a:r>
            <a:endParaRPr lang="ru-RU" sz="1600" spc="-5" dirty="0" smtClean="0">
              <a:cs typeface="Microsoft Sans Serif"/>
            </a:endParaRPr>
          </a:p>
          <a:p>
            <a:pPr marL="171450">
              <a:lnSpc>
                <a:spcPct val="100000"/>
              </a:lnSpc>
            </a:pPr>
            <a:endParaRPr sz="1400" dirty="0">
              <a:solidFill>
                <a:srgbClr val="002060"/>
              </a:solidFill>
              <a:latin typeface="Microsoft Sans Serif"/>
              <a:cs typeface="Microsoft Sans Serif"/>
            </a:endParaRPr>
          </a:p>
        </p:txBody>
      </p:sp>
      <p:sp>
        <p:nvSpPr>
          <p:cNvPr id="13" name="object 11"/>
          <p:cNvSpPr txBox="1"/>
          <p:nvPr/>
        </p:nvSpPr>
        <p:spPr>
          <a:xfrm>
            <a:off x="957262" y="4774946"/>
            <a:ext cx="2856230" cy="1093248"/>
          </a:xfrm>
          <a:prstGeom prst="rect">
            <a:avLst/>
          </a:prstGeom>
          <a:solidFill>
            <a:srgbClr val="FFFFFF"/>
          </a:solidFill>
          <a:ln w="28575">
            <a:solidFill>
              <a:srgbClr val="E36C09"/>
            </a:solidFill>
          </a:ln>
        </p:spPr>
        <p:txBody>
          <a:bodyPr vert="horz" wrap="square" lIns="0" tIns="114935" rIns="0" bIns="0" rtlCol="0">
            <a:spAutoFit/>
          </a:bodyPr>
          <a:lstStyle/>
          <a:p>
            <a:pPr marL="91440" marR="82550" algn="just">
              <a:lnSpc>
                <a:spcPct val="100000"/>
              </a:lnSpc>
              <a:spcBef>
                <a:spcPts val="905"/>
              </a:spcBef>
            </a:pPr>
            <a:r>
              <a:rPr sz="1400" spc="-25" dirty="0">
                <a:cs typeface="Microsoft Sans Serif"/>
              </a:rPr>
              <a:t>Подключает</a:t>
            </a:r>
            <a:r>
              <a:rPr sz="1400" spc="-20" dirty="0">
                <a:cs typeface="Microsoft Sans Serif"/>
              </a:rPr>
              <a:t> </a:t>
            </a:r>
            <a:r>
              <a:rPr sz="1400" spc="-90" dirty="0">
                <a:cs typeface="Microsoft Sans Serif"/>
              </a:rPr>
              <a:t>к</a:t>
            </a:r>
            <a:r>
              <a:rPr sz="1400" spc="-8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Станции</a:t>
            </a:r>
            <a:r>
              <a:rPr sz="1400" spc="-5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печати </a:t>
            </a:r>
            <a:r>
              <a:rPr sz="1400" spc="-2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ЭМ</a:t>
            </a:r>
            <a:r>
              <a:rPr sz="1400" spc="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токен</a:t>
            </a:r>
            <a:r>
              <a:rPr sz="1400" spc="33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и</a:t>
            </a:r>
            <a:r>
              <a:rPr sz="1400" spc="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вводит</a:t>
            </a:r>
            <a:r>
              <a:rPr sz="1400" spc="-1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пароль </a:t>
            </a:r>
            <a:r>
              <a:rPr sz="1400" spc="-10" dirty="0">
                <a:cs typeface="Microsoft Sans Serif"/>
              </a:rPr>
              <a:t> доступа</a:t>
            </a:r>
            <a:r>
              <a:rPr sz="1400" spc="-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(активирует</a:t>
            </a:r>
            <a:r>
              <a:rPr sz="1400" spc="-15" dirty="0">
                <a:cs typeface="Microsoft Sans Serif"/>
              </a:rPr>
              <a:t> </a:t>
            </a:r>
            <a:r>
              <a:rPr sz="1400" spc="-30" dirty="0">
                <a:cs typeface="Microsoft Sans Serif"/>
              </a:rPr>
              <a:t>ключ </a:t>
            </a:r>
            <a:r>
              <a:rPr sz="1400" spc="-36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доступа</a:t>
            </a:r>
            <a:r>
              <a:rPr sz="1400" dirty="0">
                <a:cs typeface="Microsoft Sans Serif"/>
              </a:rPr>
              <a:t> </a:t>
            </a:r>
            <a:r>
              <a:rPr sz="1400" spc="-90" dirty="0">
                <a:cs typeface="Microsoft Sans Serif"/>
              </a:rPr>
              <a:t>к</a:t>
            </a:r>
            <a:r>
              <a:rPr sz="1400" dirty="0">
                <a:cs typeface="Microsoft Sans Serif"/>
              </a:rPr>
              <a:t> ЭМ</a:t>
            </a:r>
            <a:r>
              <a:rPr sz="1400" dirty="0" smtClean="0">
                <a:cs typeface="Microsoft Sans Serif"/>
              </a:rPr>
              <a:t>)</a:t>
            </a:r>
            <a:endParaRPr lang="ru-RU" sz="1400" dirty="0" smtClean="0">
              <a:cs typeface="Microsoft Sans Serif"/>
            </a:endParaRPr>
          </a:p>
          <a:p>
            <a:pPr marL="91440" marR="82550" algn="just">
              <a:lnSpc>
                <a:spcPct val="100000"/>
              </a:lnSpc>
              <a:spcBef>
                <a:spcPts val="905"/>
              </a:spcBef>
            </a:pPr>
            <a:endParaRPr sz="1400" dirty="0">
              <a:solidFill>
                <a:srgbClr val="002060"/>
              </a:solidFill>
              <a:latin typeface="Microsoft Sans Serif"/>
              <a:cs typeface="Microsoft Sans Serif"/>
            </a:endParaRPr>
          </a:p>
        </p:txBody>
      </p:sp>
      <p:grpSp>
        <p:nvGrpSpPr>
          <p:cNvPr id="14" name="object 23"/>
          <p:cNvGrpSpPr/>
          <p:nvPr/>
        </p:nvGrpSpPr>
        <p:grpSpPr>
          <a:xfrm>
            <a:off x="3798889" y="5008080"/>
            <a:ext cx="684530" cy="528955"/>
            <a:chOff x="3798887" y="5008054"/>
            <a:chExt cx="684530" cy="528955"/>
          </a:xfrm>
        </p:grpSpPr>
        <p:sp>
          <p:nvSpPr>
            <p:cNvPr id="15" name="object 24"/>
            <p:cNvSpPr/>
            <p:nvPr/>
          </p:nvSpPr>
          <p:spPr>
            <a:xfrm>
              <a:off x="3813175" y="5022341"/>
              <a:ext cx="655955" cy="500380"/>
            </a:xfrm>
            <a:custGeom>
              <a:avLst/>
              <a:gdLst/>
              <a:ahLst/>
              <a:cxnLst/>
              <a:rect l="l" t="t" r="r" b="b"/>
              <a:pathLst>
                <a:path w="655954" h="500379">
                  <a:moveTo>
                    <a:pt x="250189" y="0"/>
                  </a:moveTo>
                  <a:lnTo>
                    <a:pt x="0" y="250189"/>
                  </a:lnTo>
                  <a:lnTo>
                    <a:pt x="250189" y="500252"/>
                  </a:lnTo>
                  <a:lnTo>
                    <a:pt x="250189" y="375284"/>
                  </a:lnTo>
                  <a:lnTo>
                    <a:pt x="655701" y="375284"/>
                  </a:lnTo>
                  <a:lnTo>
                    <a:pt x="655701" y="125094"/>
                  </a:lnTo>
                  <a:lnTo>
                    <a:pt x="250189" y="125094"/>
                  </a:lnTo>
                  <a:lnTo>
                    <a:pt x="2501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5"/>
            <p:cNvSpPr/>
            <p:nvPr/>
          </p:nvSpPr>
          <p:spPr>
            <a:xfrm>
              <a:off x="3813175" y="5022341"/>
              <a:ext cx="655955" cy="500380"/>
            </a:xfrm>
            <a:custGeom>
              <a:avLst/>
              <a:gdLst/>
              <a:ahLst/>
              <a:cxnLst/>
              <a:rect l="l" t="t" r="r" b="b"/>
              <a:pathLst>
                <a:path w="655954" h="500379">
                  <a:moveTo>
                    <a:pt x="0" y="250189"/>
                  </a:moveTo>
                  <a:lnTo>
                    <a:pt x="250189" y="0"/>
                  </a:lnTo>
                  <a:lnTo>
                    <a:pt x="250189" y="125094"/>
                  </a:lnTo>
                  <a:lnTo>
                    <a:pt x="655701" y="125094"/>
                  </a:lnTo>
                  <a:lnTo>
                    <a:pt x="655701" y="375284"/>
                  </a:lnTo>
                  <a:lnTo>
                    <a:pt x="250189" y="375284"/>
                  </a:lnTo>
                  <a:lnTo>
                    <a:pt x="250189" y="500252"/>
                  </a:lnTo>
                  <a:lnTo>
                    <a:pt x="0" y="250189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3"/>
          <p:cNvSpPr txBox="1"/>
          <p:nvPr/>
        </p:nvSpPr>
        <p:spPr>
          <a:xfrm>
            <a:off x="4468889" y="4774970"/>
            <a:ext cx="2389505" cy="915635"/>
          </a:xfrm>
          <a:prstGeom prst="rect">
            <a:avLst/>
          </a:prstGeom>
          <a:solidFill>
            <a:srgbClr val="FCEADA"/>
          </a:solidFill>
          <a:ln w="19050">
            <a:solidFill>
              <a:srgbClr val="C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 dirty="0">
              <a:latin typeface="Times New Roman"/>
              <a:cs typeface="Times New Roman"/>
            </a:endParaRPr>
          </a:p>
          <a:p>
            <a:pPr marL="798195">
              <a:lnSpc>
                <a:spcPct val="100000"/>
              </a:lnSpc>
              <a:spcBef>
                <a:spcPts val="5"/>
              </a:spcBef>
            </a:pPr>
            <a:r>
              <a:rPr sz="1600" spc="-5" dirty="0" err="1" smtClean="0">
                <a:cs typeface="Microsoft Sans Serif"/>
              </a:rPr>
              <a:t>Чле</a:t>
            </a:r>
            <a:r>
              <a:rPr lang="ru-RU" sz="1600" spc="-5" dirty="0" err="1" smtClean="0">
                <a:cs typeface="Microsoft Sans Serif"/>
              </a:rPr>
              <a:t>н</a:t>
            </a:r>
            <a:r>
              <a:rPr sz="1600" spc="-50" dirty="0" smtClean="0">
                <a:cs typeface="Microsoft Sans Serif"/>
              </a:rPr>
              <a:t> ГЭК</a:t>
            </a:r>
            <a:endParaRPr lang="ru-RU" sz="1600" spc="-50" dirty="0" smtClean="0">
              <a:cs typeface="Microsoft Sans Serif"/>
            </a:endParaRPr>
          </a:p>
          <a:p>
            <a:pPr marL="798195">
              <a:lnSpc>
                <a:spcPct val="100000"/>
              </a:lnSpc>
              <a:spcBef>
                <a:spcPts val="5"/>
              </a:spcBef>
            </a:pPr>
            <a:endParaRPr sz="1400" dirty="0">
              <a:solidFill>
                <a:srgbClr val="002060"/>
              </a:solidFill>
              <a:latin typeface="Microsoft Sans Serif"/>
              <a:cs typeface="Microsoft Sans Serif"/>
            </a:endParaRPr>
          </a:p>
        </p:txBody>
      </p:sp>
      <p:grpSp>
        <p:nvGrpSpPr>
          <p:cNvPr id="19" name="object 14"/>
          <p:cNvGrpSpPr/>
          <p:nvPr/>
        </p:nvGrpSpPr>
        <p:grpSpPr>
          <a:xfrm>
            <a:off x="753208" y="6207395"/>
            <a:ext cx="6406896" cy="530733"/>
            <a:chOff x="851916" y="6076188"/>
            <a:chExt cx="6316980" cy="626745"/>
          </a:xfrm>
        </p:grpSpPr>
        <p:pic>
          <p:nvPicPr>
            <p:cNvPr id="20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1916" y="6076188"/>
              <a:ext cx="6316980" cy="626364"/>
            </a:xfrm>
            <a:prstGeom prst="rect">
              <a:avLst/>
            </a:prstGeom>
          </p:spPr>
        </p:pic>
        <p:pic>
          <p:nvPicPr>
            <p:cNvPr id="21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3376" y="6079236"/>
              <a:ext cx="5908548" cy="563880"/>
            </a:xfrm>
            <a:prstGeom prst="rect">
              <a:avLst/>
            </a:prstGeom>
          </p:spPr>
        </p:pic>
        <p:pic>
          <p:nvPicPr>
            <p:cNvPr id="22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3465" y="6108573"/>
              <a:ext cx="6213475" cy="522287"/>
            </a:xfrm>
            <a:prstGeom prst="rect">
              <a:avLst/>
            </a:prstGeom>
          </p:spPr>
        </p:pic>
      </p:grpSp>
      <p:sp>
        <p:nvSpPr>
          <p:cNvPr id="23" name="Прямоугольник 22"/>
          <p:cNvSpPr/>
          <p:nvPr/>
        </p:nvSpPr>
        <p:spPr>
          <a:xfrm>
            <a:off x="844063" y="6189784"/>
            <a:ext cx="6207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115" marR="344170" indent="-62865" algn="ctr">
              <a:lnSpc>
                <a:spcPct val="100000"/>
              </a:lnSpc>
              <a:spcBef>
                <a:spcPts val="325"/>
              </a:spcBef>
            </a:pPr>
            <a:r>
              <a:rPr lang="ru-RU" sz="1400" spc="-15" dirty="0" smtClean="0">
                <a:cs typeface="Microsoft Sans Serif"/>
              </a:rPr>
              <a:t>Организаторы</a:t>
            </a:r>
            <a:r>
              <a:rPr lang="ru-RU" sz="1400" spc="-20" dirty="0" smtClean="0">
                <a:cs typeface="Microsoft Sans Serif"/>
              </a:rPr>
              <a:t> </a:t>
            </a:r>
            <a:r>
              <a:rPr lang="ru-RU" sz="1400" dirty="0" smtClean="0">
                <a:cs typeface="Microsoft Sans Serif"/>
              </a:rPr>
              <a:t>в</a:t>
            </a:r>
            <a:r>
              <a:rPr lang="ru-RU" sz="1400" spc="20" dirty="0" smtClean="0">
                <a:cs typeface="Microsoft Sans Serif"/>
              </a:rPr>
              <a:t> </a:t>
            </a:r>
            <a:r>
              <a:rPr lang="ru-RU" sz="1400" spc="-15" dirty="0" smtClean="0">
                <a:cs typeface="Microsoft Sans Serif"/>
              </a:rPr>
              <a:t>аудитории</a:t>
            </a:r>
            <a:r>
              <a:rPr lang="ru-RU" sz="1400" spc="20" dirty="0" smtClean="0">
                <a:cs typeface="Microsoft Sans Serif"/>
              </a:rPr>
              <a:t> </a:t>
            </a:r>
            <a:r>
              <a:rPr lang="ru-RU" sz="1400" spc="-5" dirty="0" smtClean="0">
                <a:cs typeface="Microsoft Sans Serif"/>
              </a:rPr>
              <a:t>во</a:t>
            </a:r>
            <a:r>
              <a:rPr lang="ru-RU" sz="1400" spc="15" dirty="0" smtClean="0">
                <a:cs typeface="Microsoft Sans Serif"/>
              </a:rPr>
              <a:t> </a:t>
            </a:r>
            <a:r>
              <a:rPr lang="ru-RU" sz="1400" spc="-15" dirty="0" smtClean="0">
                <a:cs typeface="Microsoft Sans Serif"/>
              </a:rPr>
              <a:t>время</a:t>
            </a:r>
            <a:r>
              <a:rPr lang="ru-RU" sz="1400" spc="20" dirty="0" smtClean="0">
                <a:cs typeface="Microsoft Sans Serif"/>
              </a:rPr>
              <a:t> </a:t>
            </a:r>
            <a:r>
              <a:rPr lang="ru-RU" sz="1400" spc="-35" dirty="0" smtClean="0">
                <a:cs typeface="Microsoft Sans Serif"/>
              </a:rPr>
              <a:t>загрузки</a:t>
            </a:r>
            <a:r>
              <a:rPr lang="ru-RU" sz="1400" dirty="0" smtClean="0">
                <a:cs typeface="Microsoft Sans Serif"/>
              </a:rPr>
              <a:t> </a:t>
            </a:r>
            <a:r>
              <a:rPr lang="ru-RU" sz="1400" spc="-25" dirty="0" smtClean="0">
                <a:cs typeface="Microsoft Sans Serif"/>
              </a:rPr>
              <a:t>ключа</a:t>
            </a:r>
            <a:r>
              <a:rPr lang="ru-RU" sz="1400" spc="15" dirty="0" smtClean="0">
                <a:cs typeface="Microsoft Sans Serif"/>
              </a:rPr>
              <a:t> </a:t>
            </a:r>
            <a:r>
              <a:rPr lang="ru-RU" sz="1400" spc="-15" dirty="0" smtClean="0">
                <a:cs typeface="Microsoft Sans Serif"/>
              </a:rPr>
              <a:t>расшифровки </a:t>
            </a:r>
            <a:r>
              <a:rPr lang="ru-RU" sz="1400" spc="-355" dirty="0" smtClean="0">
                <a:cs typeface="Microsoft Sans Serif"/>
              </a:rPr>
              <a:t> </a:t>
            </a:r>
            <a:r>
              <a:rPr lang="ru-RU" sz="1400" spc="-20" dirty="0" smtClean="0">
                <a:cs typeface="Microsoft Sans Serif"/>
              </a:rPr>
              <a:t>могут</a:t>
            </a:r>
            <a:r>
              <a:rPr lang="ru-RU" sz="1400" spc="15" dirty="0" smtClean="0">
                <a:cs typeface="Microsoft Sans Serif"/>
              </a:rPr>
              <a:t> </a:t>
            </a:r>
            <a:r>
              <a:rPr lang="ru-RU" sz="1400" spc="-15" dirty="0" smtClean="0">
                <a:cs typeface="Microsoft Sans Serif"/>
              </a:rPr>
              <a:t>проводить</a:t>
            </a:r>
            <a:r>
              <a:rPr lang="ru-RU" sz="1400" spc="10" dirty="0" smtClean="0">
                <a:cs typeface="Microsoft Sans Serif"/>
              </a:rPr>
              <a:t> </a:t>
            </a:r>
            <a:r>
              <a:rPr lang="ru-RU" sz="1400" spc="-15" dirty="0" smtClean="0">
                <a:cs typeface="Microsoft Sans Serif"/>
              </a:rPr>
              <a:t>первую</a:t>
            </a:r>
            <a:r>
              <a:rPr lang="ru-RU" sz="1400" spc="50" dirty="0" smtClean="0">
                <a:cs typeface="Microsoft Sans Serif"/>
              </a:rPr>
              <a:t> </a:t>
            </a:r>
            <a:r>
              <a:rPr lang="ru-RU" sz="1400" spc="-5" dirty="0" smtClean="0">
                <a:cs typeface="Microsoft Sans Serif"/>
              </a:rPr>
              <a:t>часть</a:t>
            </a:r>
            <a:r>
              <a:rPr lang="ru-RU" sz="1400" spc="-15" dirty="0" smtClean="0">
                <a:cs typeface="Microsoft Sans Serif"/>
              </a:rPr>
              <a:t> </a:t>
            </a:r>
            <a:r>
              <a:rPr lang="ru-RU" sz="1400" spc="-20" dirty="0" smtClean="0">
                <a:cs typeface="Microsoft Sans Serif"/>
              </a:rPr>
              <a:t>инструктажа</a:t>
            </a:r>
            <a:r>
              <a:rPr lang="ru-RU" sz="1400" spc="-10" dirty="0" smtClean="0">
                <a:cs typeface="Microsoft Sans Serif"/>
              </a:rPr>
              <a:t> </a:t>
            </a:r>
            <a:r>
              <a:rPr lang="ru-RU" sz="1400" spc="-15" dirty="0" smtClean="0">
                <a:cs typeface="Microsoft Sans Serif"/>
              </a:rPr>
              <a:t>участников</a:t>
            </a:r>
            <a:r>
              <a:rPr lang="ru-RU" sz="1400" spc="50" dirty="0" smtClean="0">
                <a:cs typeface="Microsoft Sans Serif"/>
              </a:rPr>
              <a:t> </a:t>
            </a:r>
            <a:r>
              <a:rPr lang="ru-RU" sz="1400" spc="-25" dirty="0" smtClean="0">
                <a:cs typeface="Microsoft Sans Serif"/>
              </a:rPr>
              <a:t>экзамена</a:t>
            </a:r>
            <a:endParaRPr lang="ru-RU" sz="1400" dirty="0"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1"/>
          <p:cNvSpPr txBox="1">
            <a:spLocks noGrp="1"/>
          </p:cNvSpPr>
          <p:nvPr>
            <p:ph type="title"/>
          </p:nvPr>
        </p:nvSpPr>
        <p:spPr>
          <a:xfrm>
            <a:off x="78753" y="25428"/>
            <a:ext cx="473138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E36C09"/>
                </a:solidFill>
                <a:latin typeface="+mn-lt"/>
              </a:rPr>
              <a:t>ПРОВЕДЕНИЕ</a:t>
            </a:r>
            <a:r>
              <a:rPr sz="2400" b="1" spc="-10" dirty="0">
                <a:solidFill>
                  <a:srgbClr val="E36C09"/>
                </a:solidFill>
                <a:latin typeface="+mn-lt"/>
              </a:rPr>
              <a:t> </a:t>
            </a:r>
            <a:r>
              <a:rPr sz="2400" b="1" spc="-35" dirty="0">
                <a:solidFill>
                  <a:srgbClr val="E36C09"/>
                </a:solidFill>
                <a:latin typeface="+mn-lt"/>
              </a:rPr>
              <a:t>ЭКЗАМЕНА:</a:t>
            </a:r>
            <a:endParaRPr sz="2400" b="1" dirty="0">
              <a:latin typeface="+mn-lt"/>
            </a:endParaRPr>
          </a:p>
          <a:p>
            <a:pPr marL="12700" algn="l">
              <a:lnSpc>
                <a:spcPct val="100000"/>
              </a:lnSpc>
            </a:pPr>
            <a:r>
              <a:rPr sz="2400" spc="-45" dirty="0">
                <a:solidFill>
                  <a:schemeClr val="tx1"/>
                </a:solidFill>
              </a:rPr>
              <a:t>ПЕЧАТЬ</a:t>
            </a:r>
            <a:r>
              <a:rPr sz="2400" dirty="0">
                <a:solidFill>
                  <a:schemeClr val="tx1"/>
                </a:solidFill>
              </a:rPr>
              <a:t> ЭМ</a:t>
            </a:r>
            <a:r>
              <a:rPr sz="2400" spc="10" dirty="0">
                <a:solidFill>
                  <a:schemeClr val="tx1"/>
                </a:solidFill>
              </a:rPr>
              <a:t> </a:t>
            </a:r>
            <a:r>
              <a:rPr sz="2400" dirty="0">
                <a:solidFill>
                  <a:schemeClr val="tx1"/>
                </a:solidFill>
              </a:rPr>
              <a:t>В</a:t>
            </a:r>
            <a:r>
              <a:rPr sz="2400" spc="20" dirty="0">
                <a:solidFill>
                  <a:schemeClr val="tx1"/>
                </a:solidFill>
              </a:rPr>
              <a:t> </a:t>
            </a:r>
            <a:r>
              <a:rPr sz="2400" spc="-70" dirty="0">
                <a:solidFill>
                  <a:schemeClr val="tx1"/>
                </a:solidFill>
              </a:rPr>
              <a:t>АУДИТОРИИ</a:t>
            </a:r>
            <a:r>
              <a:rPr sz="2400" spc="5" dirty="0">
                <a:solidFill>
                  <a:schemeClr val="tx1"/>
                </a:solidFill>
              </a:rPr>
              <a:t> </a:t>
            </a:r>
            <a:r>
              <a:rPr sz="2400" spc="-5" dirty="0">
                <a:solidFill>
                  <a:schemeClr val="tx1"/>
                </a:solidFill>
              </a:rPr>
              <a:t>ППЭ</a:t>
            </a: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11" name="object 24"/>
          <p:cNvSpPr/>
          <p:nvPr/>
        </p:nvSpPr>
        <p:spPr>
          <a:xfrm>
            <a:off x="250740" y="999239"/>
            <a:ext cx="4234180" cy="1600835"/>
          </a:xfrm>
          <a:custGeom>
            <a:avLst/>
            <a:gdLst/>
            <a:ahLst/>
            <a:cxnLst/>
            <a:rect l="l" t="t" r="r" b="b"/>
            <a:pathLst>
              <a:path w="4234180" h="1600835">
                <a:moveTo>
                  <a:pt x="0" y="1600453"/>
                </a:moveTo>
                <a:lnTo>
                  <a:pt x="4234180" y="1600453"/>
                </a:lnTo>
                <a:lnTo>
                  <a:pt x="4234180" y="0"/>
                </a:lnTo>
                <a:lnTo>
                  <a:pt x="0" y="0"/>
                </a:lnTo>
                <a:lnTo>
                  <a:pt x="0" y="1600453"/>
                </a:lnTo>
                <a:close/>
              </a:path>
            </a:pathLst>
          </a:custGeom>
          <a:ln w="28575">
            <a:solidFill>
              <a:srgbClr val="E36C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7"/>
          <p:cNvSpPr txBox="1"/>
          <p:nvPr/>
        </p:nvSpPr>
        <p:spPr>
          <a:xfrm>
            <a:off x="342291" y="1034290"/>
            <a:ext cx="4065904" cy="15215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just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E36C09"/>
                </a:solidFill>
                <a:latin typeface="Arial"/>
                <a:cs typeface="Arial"/>
              </a:rPr>
              <a:t>1.</a:t>
            </a:r>
            <a:r>
              <a:rPr sz="1400" b="1" spc="55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200" spc="-10" dirty="0">
                <a:cs typeface="Microsoft Sans Serif"/>
              </a:rPr>
              <a:t>Член</a:t>
            </a:r>
            <a:r>
              <a:rPr sz="1200" spc="20" dirty="0">
                <a:cs typeface="Microsoft Sans Serif"/>
              </a:rPr>
              <a:t> </a:t>
            </a:r>
            <a:r>
              <a:rPr sz="1200" spc="-45" dirty="0">
                <a:cs typeface="Microsoft Sans Serif"/>
              </a:rPr>
              <a:t>ГЭК</a:t>
            </a:r>
            <a:r>
              <a:rPr sz="1200" spc="20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должен</a:t>
            </a:r>
            <a:r>
              <a:rPr sz="1200" spc="10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подключить</a:t>
            </a:r>
            <a:r>
              <a:rPr sz="1200" spc="25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токен</a:t>
            </a:r>
            <a:r>
              <a:rPr sz="1200" spc="25" dirty="0">
                <a:cs typeface="Microsoft Sans Serif"/>
              </a:rPr>
              <a:t> </a:t>
            </a:r>
            <a:r>
              <a:rPr sz="1200" spc="-75" dirty="0">
                <a:cs typeface="Microsoft Sans Serif"/>
              </a:rPr>
              <a:t>к</a:t>
            </a:r>
            <a:r>
              <a:rPr sz="1200" spc="25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Станции</a:t>
            </a:r>
            <a:r>
              <a:rPr sz="1200" spc="35" dirty="0">
                <a:cs typeface="Microsoft Sans Serif"/>
              </a:rPr>
              <a:t> </a:t>
            </a:r>
            <a:r>
              <a:rPr sz="1200" spc="-20" dirty="0" err="1">
                <a:cs typeface="Microsoft Sans Serif"/>
              </a:rPr>
              <a:t>печати</a:t>
            </a:r>
            <a:r>
              <a:rPr sz="1200" spc="-20" dirty="0">
                <a:cs typeface="Microsoft Sans Serif"/>
              </a:rPr>
              <a:t> </a:t>
            </a:r>
            <a:r>
              <a:rPr sz="1200" spc="-305" dirty="0">
                <a:cs typeface="Microsoft Sans Serif"/>
              </a:rPr>
              <a:t> </a:t>
            </a:r>
            <a:r>
              <a:rPr sz="1200" spc="-5" dirty="0" smtClean="0">
                <a:cs typeface="Microsoft Sans Serif"/>
              </a:rPr>
              <a:t>ЭМ.</a:t>
            </a:r>
            <a:r>
              <a:rPr lang="ru-RU" sz="1200" spc="-5" dirty="0" smtClean="0">
                <a:cs typeface="Microsoft Sans Serif"/>
              </a:rPr>
              <a:t> </a:t>
            </a:r>
            <a:r>
              <a:rPr sz="1200" dirty="0" err="1" smtClean="0">
                <a:cs typeface="Microsoft Sans Serif"/>
              </a:rPr>
              <a:t>После</a:t>
            </a:r>
            <a:r>
              <a:rPr sz="1200" dirty="0">
                <a:cs typeface="Microsoft Sans Serif"/>
              </a:rPr>
              <a:t>	</a:t>
            </a:r>
            <a:r>
              <a:rPr sz="1200" spc="-20" dirty="0">
                <a:cs typeface="Microsoft Sans Serif"/>
              </a:rPr>
              <a:t>того,	</a:t>
            </a:r>
            <a:r>
              <a:rPr sz="1200" spc="-45" dirty="0">
                <a:cs typeface="Microsoft Sans Serif"/>
              </a:rPr>
              <a:t>как	</a:t>
            </a:r>
            <a:r>
              <a:rPr sz="1200" spc="-20" dirty="0">
                <a:cs typeface="Microsoft Sans Serif"/>
              </a:rPr>
              <a:t>токен	</a:t>
            </a:r>
            <a:r>
              <a:rPr sz="1200" spc="-25" dirty="0" err="1" smtClean="0">
                <a:cs typeface="Microsoft Sans Serif"/>
              </a:rPr>
              <a:t>будет</a:t>
            </a:r>
            <a:r>
              <a:rPr lang="ru-RU" sz="1200" spc="-25" dirty="0" smtClean="0">
                <a:cs typeface="Microsoft Sans Serif"/>
              </a:rPr>
              <a:t> опознан  </a:t>
            </a:r>
            <a:r>
              <a:rPr sz="1200" spc="-10" dirty="0" err="1" smtClean="0">
                <a:cs typeface="Microsoft Sans Serif"/>
              </a:rPr>
              <a:t>операционной</a:t>
            </a:r>
            <a:r>
              <a:rPr sz="1200" spc="620" dirty="0" smtClean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системой</a:t>
            </a:r>
            <a:r>
              <a:rPr sz="1200" spc="630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(</a:t>
            </a:r>
            <a:r>
              <a:rPr sz="1200" spc="-15" dirty="0" err="1">
                <a:cs typeface="Microsoft Sans Serif"/>
              </a:rPr>
              <a:t>красный</a:t>
            </a:r>
            <a:r>
              <a:rPr sz="1200" spc="625" dirty="0">
                <a:cs typeface="Microsoft Sans Serif"/>
              </a:rPr>
              <a:t> </a:t>
            </a:r>
            <a:r>
              <a:rPr sz="1200" spc="-20" dirty="0" err="1" smtClean="0">
                <a:cs typeface="Microsoft Sans Serif"/>
              </a:rPr>
              <a:t>светодиод</a:t>
            </a:r>
            <a:r>
              <a:rPr lang="ru-RU" sz="1200" spc="-20" dirty="0" smtClean="0">
                <a:cs typeface="Microsoft Sans Serif"/>
              </a:rPr>
              <a:t> должен гореть,	</a:t>
            </a:r>
            <a:r>
              <a:rPr lang="ru-RU" sz="1200" spc="-5" dirty="0" smtClean="0">
                <a:cs typeface="Microsoft Sans Serif"/>
              </a:rPr>
              <a:t>не	</a:t>
            </a:r>
            <a:r>
              <a:rPr lang="ru-RU" sz="1200" spc="-15" dirty="0" smtClean="0">
                <a:cs typeface="Microsoft Sans Serif"/>
              </a:rPr>
              <a:t>мигая), необходимо, нажать кнопку  </a:t>
            </a:r>
            <a:r>
              <a:rPr lang="ru-RU" sz="1200" dirty="0" smtClean="0">
                <a:cs typeface="Microsoft Sans Serif"/>
              </a:rPr>
              <a:t>«</a:t>
            </a:r>
            <a:r>
              <a:rPr lang="ru-RU" sz="1200" spc="-5" dirty="0" smtClean="0">
                <a:cs typeface="Microsoft Sans Serif"/>
              </a:rPr>
              <a:t>Об</a:t>
            </a:r>
            <a:r>
              <a:rPr lang="ru-RU" sz="1200" spc="-10" dirty="0" smtClean="0">
                <a:cs typeface="Microsoft Sans Serif"/>
              </a:rPr>
              <a:t>н</a:t>
            </a:r>
            <a:r>
              <a:rPr lang="ru-RU" sz="1200" dirty="0" smtClean="0">
                <a:cs typeface="Microsoft Sans Serif"/>
              </a:rPr>
              <a:t>о</a:t>
            </a:r>
            <a:r>
              <a:rPr lang="ru-RU" sz="1200" spc="-10" dirty="0" smtClean="0">
                <a:cs typeface="Microsoft Sans Serif"/>
              </a:rPr>
              <a:t>вит</a:t>
            </a:r>
            <a:r>
              <a:rPr lang="ru-RU" sz="1200" spc="-5" dirty="0" smtClean="0">
                <a:cs typeface="Microsoft Sans Serif"/>
              </a:rPr>
              <a:t>ь</a:t>
            </a:r>
            <a:r>
              <a:rPr lang="ru-RU" sz="1200" dirty="0" smtClean="0">
                <a:cs typeface="Microsoft Sans Serif"/>
              </a:rPr>
              <a:t>	</a:t>
            </a:r>
            <a:r>
              <a:rPr lang="ru-RU" sz="1200" spc="-5" dirty="0" smtClean="0">
                <a:cs typeface="Microsoft Sans Serif"/>
              </a:rPr>
              <a:t>ин</a:t>
            </a:r>
            <a:r>
              <a:rPr lang="ru-RU" sz="1200" spc="-10" dirty="0" smtClean="0">
                <a:cs typeface="Microsoft Sans Serif"/>
              </a:rPr>
              <a:t>фо</a:t>
            </a:r>
            <a:r>
              <a:rPr lang="ru-RU" sz="1200" dirty="0" smtClean="0">
                <a:cs typeface="Microsoft Sans Serif"/>
              </a:rPr>
              <a:t>р</a:t>
            </a:r>
            <a:r>
              <a:rPr lang="ru-RU" sz="1200" spc="-45" dirty="0" smtClean="0">
                <a:cs typeface="Microsoft Sans Serif"/>
              </a:rPr>
              <a:t>м</a:t>
            </a:r>
            <a:r>
              <a:rPr lang="ru-RU" sz="1200" dirty="0" smtClean="0">
                <a:cs typeface="Microsoft Sans Serif"/>
              </a:rPr>
              <a:t>а</a:t>
            </a:r>
            <a:r>
              <a:rPr lang="ru-RU" sz="1200" spc="-10" dirty="0" smtClean="0">
                <a:cs typeface="Microsoft Sans Serif"/>
              </a:rPr>
              <a:t>ц</a:t>
            </a:r>
            <a:r>
              <a:rPr lang="ru-RU" sz="1200" dirty="0" smtClean="0">
                <a:cs typeface="Microsoft Sans Serif"/>
              </a:rPr>
              <a:t>ию	о </a:t>
            </a:r>
            <a:r>
              <a:rPr lang="ru-RU" sz="1200" spc="-25" dirty="0" err="1" smtClean="0">
                <a:cs typeface="Microsoft Sans Serif"/>
              </a:rPr>
              <a:t>т</a:t>
            </a:r>
            <a:r>
              <a:rPr lang="ru-RU" sz="1200" dirty="0" err="1" smtClean="0">
                <a:cs typeface="Microsoft Sans Serif"/>
              </a:rPr>
              <a:t>о</a:t>
            </a:r>
            <a:r>
              <a:rPr lang="ru-RU" sz="1200" spc="-65" dirty="0" err="1" smtClean="0">
                <a:cs typeface="Microsoft Sans Serif"/>
              </a:rPr>
              <a:t>к</a:t>
            </a:r>
            <a:r>
              <a:rPr lang="ru-RU" sz="1200" dirty="0" err="1" smtClean="0">
                <a:cs typeface="Microsoft Sans Serif"/>
              </a:rPr>
              <a:t>е</a:t>
            </a:r>
            <a:r>
              <a:rPr lang="ru-RU" sz="1200" spc="-20" dirty="0" err="1" smtClean="0">
                <a:cs typeface="Microsoft Sans Serif"/>
              </a:rPr>
              <a:t>н</a:t>
            </a:r>
            <a:r>
              <a:rPr lang="ru-RU" sz="1200" dirty="0" err="1" smtClean="0">
                <a:cs typeface="Microsoft Sans Serif"/>
              </a:rPr>
              <a:t>е</a:t>
            </a:r>
            <a:r>
              <a:rPr lang="ru-RU" sz="1200" dirty="0" smtClean="0">
                <a:cs typeface="Microsoft Sans Serif"/>
              </a:rPr>
              <a:t> члена ГЭК». В  </a:t>
            </a:r>
            <a:r>
              <a:rPr lang="ru-RU" sz="1200" spc="10" dirty="0" smtClean="0">
                <a:cs typeface="Microsoft Sans Serif"/>
              </a:rPr>
              <a:t> </a:t>
            </a:r>
            <a:r>
              <a:rPr lang="ru-RU" sz="1200" spc="-30" dirty="0" smtClean="0">
                <a:cs typeface="Microsoft Sans Serif"/>
              </a:rPr>
              <a:t>результате</a:t>
            </a:r>
            <a:r>
              <a:rPr lang="ru-RU" sz="1200" spc="655" dirty="0" smtClean="0">
                <a:cs typeface="Microsoft Sans Serif"/>
              </a:rPr>
              <a:t> </a:t>
            </a:r>
            <a:r>
              <a:rPr lang="ru-RU" sz="1200" spc="-5" dirty="0" smtClean="0">
                <a:cs typeface="Microsoft Sans Serif"/>
              </a:rPr>
              <a:t>появится</a:t>
            </a:r>
            <a:r>
              <a:rPr lang="ru-RU" sz="1200" spc="645" dirty="0" smtClean="0">
                <a:cs typeface="Microsoft Sans Serif"/>
              </a:rPr>
              <a:t> </a:t>
            </a:r>
            <a:r>
              <a:rPr lang="ru-RU" sz="1200" spc="-10" dirty="0" smtClean="0">
                <a:cs typeface="Microsoft Sans Serif"/>
              </a:rPr>
              <a:t>приглашение ввести пароль  </a:t>
            </a:r>
            <a:r>
              <a:rPr lang="ru-RU" sz="1200" spc="-5" dirty="0" smtClean="0">
                <a:cs typeface="Microsoft Sans Serif"/>
              </a:rPr>
              <a:t>доступа.</a:t>
            </a:r>
            <a:r>
              <a:rPr lang="ru-RU" sz="1200" spc="640" dirty="0" smtClean="0">
                <a:cs typeface="Microsoft Sans Serif"/>
              </a:rPr>
              <a:t> </a:t>
            </a:r>
            <a:r>
              <a:rPr lang="ru-RU" sz="1200" spc="-5" dirty="0" smtClean="0">
                <a:cs typeface="Microsoft Sans Serif"/>
              </a:rPr>
              <a:t>Член</a:t>
            </a:r>
            <a:r>
              <a:rPr lang="ru-RU" sz="1200" spc="635" dirty="0" smtClean="0">
                <a:cs typeface="Microsoft Sans Serif"/>
              </a:rPr>
              <a:t> </a:t>
            </a:r>
            <a:r>
              <a:rPr lang="ru-RU" sz="1200" spc="-45" dirty="0" smtClean="0">
                <a:cs typeface="Microsoft Sans Serif"/>
              </a:rPr>
              <a:t>ГЭК</a:t>
            </a:r>
            <a:r>
              <a:rPr lang="ru-RU" sz="1200" spc="645" dirty="0" smtClean="0">
                <a:cs typeface="Microsoft Sans Serif"/>
              </a:rPr>
              <a:t> </a:t>
            </a:r>
            <a:r>
              <a:rPr lang="ru-RU" sz="1200" spc="-15" dirty="0" smtClean="0">
                <a:cs typeface="Microsoft Sans Serif"/>
              </a:rPr>
              <a:t>должен</a:t>
            </a:r>
            <a:r>
              <a:rPr lang="ru-RU" sz="1200" spc="640" dirty="0" smtClean="0">
                <a:cs typeface="Microsoft Sans Serif"/>
              </a:rPr>
              <a:t> </a:t>
            </a:r>
            <a:r>
              <a:rPr lang="ru-RU" sz="1200" spc="-10" dirty="0" smtClean="0">
                <a:cs typeface="Microsoft Sans Serif"/>
              </a:rPr>
              <a:t>ввести</a:t>
            </a:r>
            <a:r>
              <a:rPr lang="ru-RU" sz="1200" spc="645" dirty="0" smtClean="0">
                <a:cs typeface="Microsoft Sans Serif"/>
              </a:rPr>
              <a:t> </a:t>
            </a:r>
            <a:r>
              <a:rPr lang="ru-RU" sz="1200" spc="-10" dirty="0" smtClean="0">
                <a:cs typeface="Microsoft Sans Serif"/>
              </a:rPr>
              <a:t>пароль</a:t>
            </a:r>
            <a:r>
              <a:rPr lang="ru-RU" sz="1200" spc="635" dirty="0" smtClean="0">
                <a:cs typeface="Microsoft Sans Serif"/>
              </a:rPr>
              <a:t> </a:t>
            </a:r>
            <a:r>
              <a:rPr lang="ru-RU" sz="1200" spc="-10" dirty="0" smtClean="0">
                <a:cs typeface="Microsoft Sans Serif"/>
              </a:rPr>
              <a:t>доступа</a:t>
            </a:r>
            <a:endParaRPr lang="ru-RU" sz="1200" dirty="0" smtClean="0">
              <a:cs typeface="Microsoft Sans Serif"/>
            </a:endParaRPr>
          </a:p>
          <a:p>
            <a:pPr algn="just">
              <a:lnSpc>
                <a:spcPct val="100000"/>
              </a:lnSpc>
            </a:pPr>
            <a:r>
              <a:rPr lang="ru-RU" sz="1200" spc="-75" dirty="0" smtClean="0">
                <a:cs typeface="Microsoft Sans Serif"/>
              </a:rPr>
              <a:t>к</a:t>
            </a:r>
            <a:r>
              <a:rPr lang="ru-RU" sz="1200" spc="-5" dirty="0" smtClean="0">
                <a:cs typeface="Microsoft Sans Serif"/>
              </a:rPr>
              <a:t> </a:t>
            </a:r>
            <a:r>
              <a:rPr lang="ru-RU" sz="1200" spc="-15" dirty="0" err="1" smtClean="0">
                <a:cs typeface="Microsoft Sans Serif"/>
              </a:rPr>
              <a:t>токену</a:t>
            </a:r>
            <a:r>
              <a:rPr lang="ru-RU" sz="1200" spc="-20" dirty="0" smtClean="0">
                <a:cs typeface="Microsoft Sans Serif"/>
              </a:rPr>
              <a:t> </a:t>
            </a:r>
            <a:r>
              <a:rPr lang="ru-RU" sz="1200" spc="-5" dirty="0" smtClean="0">
                <a:cs typeface="Microsoft Sans Serif"/>
              </a:rPr>
              <a:t>и</a:t>
            </a:r>
            <a:r>
              <a:rPr lang="ru-RU" sz="1200" spc="20" dirty="0" smtClean="0">
                <a:cs typeface="Microsoft Sans Serif"/>
              </a:rPr>
              <a:t> </a:t>
            </a:r>
            <a:r>
              <a:rPr lang="ru-RU" sz="1200" spc="-15" dirty="0" smtClean="0">
                <a:cs typeface="Microsoft Sans Serif"/>
              </a:rPr>
              <a:t>нажать</a:t>
            </a:r>
            <a:r>
              <a:rPr lang="ru-RU" sz="1200" spc="-10" dirty="0" smtClean="0">
                <a:cs typeface="Microsoft Sans Serif"/>
              </a:rPr>
              <a:t> </a:t>
            </a:r>
            <a:r>
              <a:rPr lang="ru-RU" sz="1200" spc="-30" dirty="0" smtClean="0">
                <a:cs typeface="Microsoft Sans Serif"/>
              </a:rPr>
              <a:t>кнопку</a:t>
            </a:r>
            <a:r>
              <a:rPr lang="ru-RU" sz="1200" spc="-5" dirty="0" smtClean="0">
                <a:cs typeface="Microsoft Sans Serif"/>
              </a:rPr>
              <a:t> </a:t>
            </a:r>
            <a:r>
              <a:rPr lang="ru-RU" sz="1200" spc="-30" dirty="0" smtClean="0">
                <a:cs typeface="Microsoft Sans Serif"/>
              </a:rPr>
              <a:t>«ОК»</a:t>
            </a:r>
            <a:endParaRPr sz="1200" dirty="0">
              <a:cs typeface="Microsoft Sans Serif"/>
            </a:endParaRPr>
          </a:p>
        </p:txBody>
      </p:sp>
      <p:sp>
        <p:nvSpPr>
          <p:cNvPr id="13" name="object 37"/>
          <p:cNvSpPr txBox="1"/>
          <p:nvPr/>
        </p:nvSpPr>
        <p:spPr>
          <a:xfrm>
            <a:off x="250737" y="2718613"/>
            <a:ext cx="4234180" cy="629018"/>
          </a:xfrm>
          <a:prstGeom prst="rect">
            <a:avLst/>
          </a:prstGeom>
          <a:ln w="28575">
            <a:solidFill>
              <a:srgbClr val="00AF5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1440" marR="83820" algn="just">
              <a:lnSpc>
                <a:spcPct val="100000"/>
              </a:lnSpc>
              <a:spcBef>
                <a:spcPts val="345"/>
              </a:spcBef>
            </a:pPr>
            <a:r>
              <a:rPr sz="1400" b="1" spc="-5" dirty="0">
                <a:solidFill>
                  <a:srgbClr val="00AF50"/>
                </a:solidFill>
                <a:latin typeface="Arial"/>
                <a:cs typeface="Arial"/>
              </a:rPr>
              <a:t>2. </a:t>
            </a:r>
            <a:r>
              <a:rPr sz="1200" spc="-10" dirty="0">
                <a:cs typeface="Microsoft Sans Serif"/>
              </a:rPr>
              <a:t>Убедиться,</a:t>
            </a:r>
            <a:r>
              <a:rPr sz="1200" spc="-5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что</a:t>
            </a:r>
            <a:r>
              <a:rPr sz="1200" spc="-5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необходимая</a:t>
            </a:r>
            <a:r>
              <a:rPr sz="1200" spc="-10" dirty="0">
                <a:cs typeface="Microsoft Sans Serif"/>
              </a:rPr>
              <a:t> информация</a:t>
            </a:r>
            <a:r>
              <a:rPr sz="1200" spc="-5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о </a:t>
            </a:r>
            <a:r>
              <a:rPr sz="1200" spc="-20" dirty="0">
                <a:cs typeface="Microsoft Sans Serif"/>
              </a:rPr>
              <a:t>токене </a:t>
            </a:r>
            <a:r>
              <a:rPr sz="1200" spc="-15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члена </a:t>
            </a:r>
            <a:r>
              <a:rPr sz="1200" spc="-45" dirty="0">
                <a:cs typeface="Microsoft Sans Serif"/>
              </a:rPr>
              <a:t>ГЭК </a:t>
            </a:r>
            <a:r>
              <a:rPr sz="1200" spc="-10" dirty="0">
                <a:cs typeface="Microsoft Sans Serif"/>
              </a:rPr>
              <a:t>получена </a:t>
            </a:r>
            <a:r>
              <a:rPr sz="1200" spc="-5" dirty="0">
                <a:cs typeface="Microsoft Sans Serif"/>
              </a:rPr>
              <a:t>и </a:t>
            </a:r>
            <a:r>
              <a:rPr sz="1200" spc="-25" dirty="0">
                <a:cs typeface="Microsoft Sans Serif"/>
              </a:rPr>
              <a:t>ключ </a:t>
            </a:r>
            <a:r>
              <a:rPr sz="1200" spc="-5" dirty="0">
                <a:cs typeface="Microsoft Sans Serif"/>
              </a:rPr>
              <a:t>доступа </a:t>
            </a:r>
            <a:r>
              <a:rPr sz="1200" spc="-75" dirty="0">
                <a:cs typeface="Microsoft Sans Serif"/>
              </a:rPr>
              <a:t>к </a:t>
            </a:r>
            <a:r>
              <a:rPr sz="1200" dirty="0">
                <a:cs typeface="Microsoft Sans Serif"/>
              </a:rPr>
              <a:t>ЭМ </a:t>
            </a:r>
            <a:r>
              <a:rPr sz="1200" spc="-15" dirty="0">
                <a:cs typeface="Microsoft Sans Serif"/>
              </a:rPr>
              <a:t>активирован, </a:t>
            </a:r>
            <a:r>
              <a:rPr sz="1200" spc="-10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проверив</a:t>
            </a:r>
            <a:r>
              <a:rPr sz="1200" spc="-35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статус</a:t>
            </a:r>
            <a:r>
              <a:rPr sz="1200" spc="15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в</a:t>
            </a:r>
            <a:r>
              <a:rPr sz="1200" spc="10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информационной </a:t>
            </a:r>
            <a:r>
              <a:rPr sz="1200" spc="-10" dirty="0">
                <a:cs typeface="Microsoft Sans Serif"/>
              </a:rPr>
              <a:t>области</a:t>
            </a:r>
            <a:endParaRPr sz="1200" dirty="0">
              <a:cs typeface="Microsoft Sans Serif"/>
            </a:endParaRPr>
          </a:p>
        </p:txBody>
      </p:sp>
      <p:grpSp>
        <p:nvGrpSpPr>
          <p:cNvPr id="15" name="object 38"/>
          <p:cNvGrpSpPr/>
          <p:nvPr/>
        </p:nvGrpSpPr>
        <p:grpSpPr>
          <a:xfrm>
            <a:off x="230126" y="3500310"/>
            <a:ext cx="4269105" cy="1629410"/>
            <a:chOff x="230124" y="3500310"/>
            <a:chExt cx="4269105" cy="1629410"/>
          </a:xfrm>
        </p:grpSpPr>
        <p:sp>
          <p:nvSpPr>
            <p:cNvPr id="16" name="object 39"/>
            <p:cNvSpPr/>
            <p:nvPr/>
          </p:nvSpPr>
          <p:spPr>
            <a:xfrm>
              <a:off x="250736" y="3514597"/>
              <a:ext cx="4234180" cy="1600835"/>
            </a:xfrm>
            <a:custGeom>
              <a:avLst/>
              <a:gdLst/>
              <a:ahLst/>
              <a:cxnLst/>
              <a:rect l="l" t="t" r="r" b="b"/>
              <a:pathLst>
                <a:path w="4234180" h="1600835">
                  <a:moveTo>
                    <a:pt x="4234180" y="0"/>
                  </a:moveTo>
                  <a:lnTo>
                    <a:pt x="0" y="0"/>
                  </a:lnTo>
                  <a:lnTo>
                    <a:pt x="0" y="1600453"/>
                  </a:lnTo>
                  <a:lnTo>
                    <a:pt x="4234180" y="1600453"/>
                  </a:lnTo>
                  <a:lnTo>
                    <a:pt x="42341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40"/>
            <p:cNvSpPr/>
            <p:nvPr/>
          </p:nvSpPr>
          <p:spPr>
            <a:xfrm>
              <a:off x="250736" y="3514597"/>
              <a:ext cx="4234180" cy="1600835"/>
            </a:xfrm>
            <a:custGeom>
              <a:avLst/>
              <a:gdLst/>
              <a:ahLst/>
              <a:cxnLst/>
              <a:rect l="l" t="t" r="r" b="b"/>
              <a:pathLst>
                <a:path w="4234180" h="1600835">
                  <a:moveTo>
                    <a:pt x="0" y="1600453"/>
                  </a:moveTo>
                  <a:lnTo>
                    <a:pt x="4234180" y="1600453"/>
                  </a:lnTo>
                  <a:lnTo>
                    <a:pt x="4234180" y="0"/>
                  </a:lnTo>
                  <a:lnTo>
                    <a:pt x="0" y="0"/>
                  </a:lnTo>
                  <a:lnTo>
                    <a:pt x="0" y="1600453"/>
                  </a:lnTo>
                  <a:close/>
                </a:path>
              </a:pathLst>
            </a:custGeom>
            <a:ln w="28575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4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0124" y="3508247"/>
              <a:ext cx="345948" cy="300227"/>
            </a:xfrm>
            <a:prstGeom prst="rect">
              <a:avLst/>
            </a:prstGeom>
          </p:spPr>
        </p:pic>
        <p:pic>
          <p:nvPicPr>
            <p:cNvPr id="19" name="object 4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9184" y="3508247"/>
              <a:ext cx="297180" cy="300227"/>
            </a:xfrm>
            <a:prstGeom prst="rect">
              <a:avLst/>
            </a:prstGeom>
          </p:spPr>
        </p:pic>
      </p:grpSp>
      <p:sp>
        <p:nvSpPr>
          <p:cNvPr id="20" name="object 44"/>
          <p:cNvSpPr txBox="1"/>
          <p:nvPr/>
        </p:nvSpPr>
        <p:spPr>
          <a:xfrm>
            <a:off x="499545" y="3674533"/>
            <a:ext cx="3852335" cy="1318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100000"/>
              </a:lnSpc>
              <a:spcBef>
                <a:spcPts val="100"/>
              </a:spcBef>
            </a:pPr>
            <a:r>
              <a:rPr lang="ru-RU" sz="1200" b="1" spc="-10" dirty="0" smtClean="0">
                <a:cs typeface="Arial"/>
              </a:rPr>
              <a:t>В </a:t>
            </a:r>
            <a:r>
              <a:rPr lang="ru-RU" sz="1200" b="1" spc="-10" dirty="0" smtClean="0">
                <a:solidFill>
                  <a:srgbClr val="C00000"/>
                </a:solidFill>
                <a:cs typeface="Arial"/>
              </a:rPr>
              <a:t>10:00</a:t>
            </a:r>
            <a:r>
              <a:rPr lang="ru-RU" sz="1200" b="1" spc="-10" dirty="0" smtClean="0">
                <a:cs typeface="Arial"/>
              </a:rPr>
              <a:t>  организатор в аудитории  вводит </a:t>
            </a:r>
            <a:r>
              <a:rPr lang="ru-RU" sz="1200" spc="-10" dirty="0" smtClean="0">
                <a:cs typeface="Arial"/>
              </a:rPr>
              <a:t>в отмеченное </a:t>
            </a:r>
            <a:r>
              <a:rPr sz="1200" spc="-10" dirty="0" err="1" smtClean="0">
                <a:cs typeface="Arial"/>
              </a:rPr>
              <a:t>поле</a:t>
            </a:r>
            <a:r>
              <a:rPr lang="ru-RU" sz="1200" spc="-10" dirty="0" smtClean="0">
                <a:cs typeface="Arial"/>
              </a:rPr>
              <a:t>  </a:t>
            </a:r>
            <a:r>
              <a:rPr lang="ru-RU" sz="1200" b="1" spc="-10" dirty="0" smtClean="0">
                <a:cs typeface="Arial"/>
              </a:rPr>
              <a:t>количество участников  экзамена, </a:t>
            </a:r>
            <a:r>
              <a:rPr sz="1200" spc="-35" dirty="0" err="1" smtClean="0">
                <a:cs typeface="Microsoft Sans Serif"/>
              </a:rPr>
              <a:t>к</a:t>
            </a:r>
            <a:r>
              <a:rPr sz="1200" spc="-60" dirty="0" err="1" smtClean="0">
                <a:cs typeface="Microsoft Sans Serif"/>
              </a:rPr>
              <a:t>о</a:t>
            </a:r>
            <a:r>
              <a:rPr sz="1200" spc="-25" dirty="0" err="1" smtClean="0">
                <a:cs typeface="Microsoft Sans Serif"/>
              </a:rPr>
              <a:t>т</a:t>
            </a:r>
            <a:r>
              <a:rPr sz="1200" spc="-10" dirty="0" err="1" smtClean="0">
                <a:cs typeface="Microsoft Sans Serif"/>
              </a:rPr>
              <a:t>о</a:t>
            </a:r>
            <a:r>
              <a:rPr sz="1200" spc="-5" dirty="0" err="1" smtClean="0">
                <a:cs typeface="Microsoft Sans Serif"/>
              </a:rPr>
              <a:t>р</a:t>
            </a:r>
            <a:r>
              <a:rPr sz="1200" spc="-10" dirty="0" err="1" smtClean="0">
                <a:cs typeface="Microsoft Sans Serif"/>
              </a:rPr>
              <a:t>ы</a:t>
            </a:r>
            <a:r>
              <a:rPr sz="1200" dirty="0" err="1" smtClean="0">
                <a:cs typeface="Microsoft Sans Serif"/>
              </a:rPr>
              <a:t>е</a:t>
            </a:r>
            <a:r>
              <a:rPr lang="ru-RU" sz="1200" dirty="0" smtClean="0">
                <a:cs typeface="Microsoft Sans Serif"/>
              </a:rPr>
              <a:t> фактически присутствуют в аудитории на данный момент и сдают  предмет, указанный в интерфейсе Станции печати ЭМ.</a:t>
            </a:r>
          </a:p>
          <a:p>
            <a:pPr algn="just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cs typeface="Microsoft Sans Serif"/>
              </a:rPr>
              <a:t> Максимальное количество ИК для печати устанавливается в зависимости от рассадки аудитории</a:t>
            </a:r>
            <a:endParaRPr sz="1200" dirty="0">
              <a:cs typeface="Microsoft Sans Serif"/>
            </a:endParaRPr>
          </a:p>
        </p:txBody>
      </p:sp>
      <p:sp>
        <p:nvSpPr>
          <p:cNvPr id="21" name="object 16"/>
          <p:cNvSpPr txBox="1"/>
          <p:nvPr/>
        </p:nvSpPr>
        <p:spPr>
          <a:xfrm>
            <a:off x="250737" y="5234013"/>
            <a:ext cx="4234180" cy="477054"/>
          </a:xfrm>
          <a:prstGeom prst="rect">
            <a:avLst/>
          </a:prstGeom>
          <a:ln w="28575">
            <a:solidFill>
              <a:srgbClr val="6F2F9F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91440" marR="81915">
              <a:lnSpc>
                <a:spcPct val="100000"/>
              </a:lnSpc>
              <a:spcBef>
                <a:spcPts val="600"/>
              </a:spcBef>
            </a:pPr>
            <a:r>
              <a:rPr sz="1400" b="1" spc="-5" dirty="0">
                <a:solidFill>
                  <a:srgbClr val="6F2F9F"/>
                </a:solidFill>
                <a:latin typeface="Arial"/>
                <a:cs typeface="Arial"/>
              </a:rPr>
              <a:t>4.</a:t>
            </a:r>
            <a:r>
              <a:rPr sz="1400" b="1" spc="4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1200" spc="-40" dirty="0">
                <a:cs typeface="Microsoft Sans Serif"/>
              </a:rPr>
              <a:t>Для</a:t>
            </a:r>
            <a:r>
              <a:rPr sz="1200" spc="15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перехода</a:t>
            </a:r>
            <a:r>
              <a:rPr sz="1200" spc="20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на</a:t>
            </a:r>
            <a:r>
              <a:rPr sz="1200" spc="20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следующий</a:t>
            </a:r>
            <a:r>
              <a:rPr sz="1200" spc="25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этап</a:t>
            </a:r>
            <a:r>
              <a:rPr sz="1200" spc="15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необходимо</a:t>
            </a:r>
            <a:r>
              <a:rPr sz="1200" spc="25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нажать </a:t>
            </a:r>
            <a:r>
              <a:rPr sz="1200" spc="-305" dirty="0">
                <a:cs typeface="Microsoft Sans Serif"/>
              </a:rPr>
              <a:t> </a:t>
            </a:r>
            <a:r>
              <a:rPr sz="1200" spc="-30" dirty="0">
                <a:cs typeface="Microsoft Sans Serif"/>
              </a:rPr>
              <a:t>кнопку</a:t>
            </a:r>
            <a:r>
              <a:rPr sz="1200" spc="-15" dirty="0">
                <a:cs typeface="Microsoft Sans Serif"/>
              </a:rPr>
              <a:t> «Печать</a:t>
            </a:r>
            <a:r>
              <a:rPr sz="1200" spc="-20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ЭМ»</a:t>
            </a:r>
            <a:endParaRPr sz="1200" dirty="0">
              <a:cs typeface="Microsoft Sans Serif"/>
            </a:endParaRPr>
          </a:p>
        </p:txBody>
      </p:sp>
      <p:grpSp>
        <p:nvGrpSpPr>
          <p:cNvPr id="22" name="object 17"/>
          <p:cNvGrpSpPr/>
          <p:nvPr/>
        </p:nvGrpSpPr>
        <p:grpSpPr>
          <a:xfrm>
            <a:off x="4573780" y="1818286"/>
            <a:ext cx="4429544" cy="2860675"/>
            <a:chOff x="4573778" y="1818258"/>
            <a:chExt cx="4570730" cy="2860675"/>
          </a:xfrm>
        </p:grpSpPr>
        <p:pic>
          <p:nvPicPr>
            <p:cNvPr id="23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3778" y="1818258"/>
              <a:ext cx="4570222" cy="2860675"/>
            </a:xfrm>
            <a:prstGeom prst="rect">
              <a:avLst/>
            </a:prstGeom>
          </p:spPr>
        </p:pic>
        <p:pic>
          <p:nvPicPr>
            <p:cNvPr id="24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58000" y="1859597"/>
              <a:ext cx="1795526" cy="395287"/>
            </a:xfrm>
            <a:prstGeom prst="rect">
              <a:avLst/>
            </a:prstGeom>
          </p:spPr>
        </p:pic>
        <p:sp>
          <p:nvSpPr>
            <p:cNvPr id="25" name="object 20"/>
            <p:cNvSpPr/>
            <p:nvPr/>
          </p:nvSpPr>
          <p:spPr>
            <a:xfrm>
              <a:off x="5468112" y="2293365"/>
              <a:ext cx="1441450" cy="182880"/>
            </a:xfrm>
            <a:custGeom>
              <a:avLst/>
              <a:gdLst/>
              <a:ahLst/>
              <a:cxnLst/>
              <a:rect l="l" t="t" r="r" b="b"/>
              <a:pathLst>
                <a:path w="1441450" h="182880">
                  <a:moveTo>
                    <a:pt x="0" y="182880"/>
                  </a:moveTo>
                  <a:lnTo>
                    <a:pt x="1115567" y="182880"/>
                  </a:lnTo>
                  <a:lnTo>
                    <a:pt x="1115567" y="0"/>
                  </a:lnTo>
                  <a:lnTo>
                    <a:pt x="0" y="0"/>
                  </a:lnTo>
                  <a:lnTo>
                    <a:pt x="0" y="182880"/>
                  </a:lnTo>
                  <a:close/>
                </a:path>
                <a:path w="1441450" h="182880">
                  <a:moveTo>
                    <a:pt x="1119251" y="91439"/>
                  </a:moveTo>
                  <a:lnTo>
                    <a:pt x="1261871" y="91439"/>
                  </a:lnTo>
                </a:path>
                <a:path w="1441450" h="182880">
                  <a:moveTo>
                    <a:pt x="1261871" y="89535"/>
                  </a:moveTo>
                  <a:lnTo>
                    <a:pt x="1268916" y="54649"/>
                  </a:lnTo>
                  <a:lnTo>
                    <a:pt x="1288129" y="26193"/>
                  </a:lnTo>
                  <a:lnTo>
                    <a:pt x="1316628" y="7024"/>
                  </a:lnTo>
                  <a:lnTo>
                    <a:pt x="1351534" y="0"/>
                  </a:lnTo>
                  <a:lnTo>
                    <a:pt x="1386365" y="7024"/>
                  </a:lnTo>
                  <a:lnTo>
                    <a:pt x="1414827" y="26193"/>
                  </a:lnTo>
                  <a:lnTo>
                    <a:pt x="1434026" y="54649"/>
                  </a:lnTo>
                  <a:lnTo>
                    <a:pt x="1441068" y="89535"/>
                  </a:lnTo>
                  <a:lnTo>
                    <a:pt x="1434026" y="124440"/>
                  </a:lnTo>
                  <a:lnTo>
                    <a:pt x="1414827" y="152939"/>
                  </a:lnTo>
                  <a:lnTo>
                    <a:pt x="1386365" y="172152"/>
                  </a:lnTo>
                  <a:lnTo>
                    <a:pt x="1351534" y="179197"/>
                  </a:lnTo>
                  <a:lnTo>
                    <a:pt x="1316628" y="172152"/>
                  </a:lnTo>
                  <a:lnTo>
                    <a:pt x="1288129" y="152939"/>
                  </a:lnTo>
                  <a:lnTo>
                    <a:pt x="1268916" y="124440"/>
                  </a:lnTo>
                  <a:lnTo>
                    <a:pt x="1261871" y="89535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52"/>
          <p:cNvGrpSpPr/>
          <p:nvPr/>
        </p:nvGrpSpPr>
        <p:grpSpPr>
          <a:xfrm>
            <a:off x="5120959" y="2711719"/>
            <a:ext cx="2033270" cy="216535"/>
            <a:chOff x="5120957" y="2711691"/>
            <a:chExt cx="2033270" cy="216535"/>
          </a:xfrm>
        </p:grpSpPr>
        <p:sp>
          <p:nvSpPr>
            <p:cNvPr id="27" name="object 53"/>
            <p:cNvSpPr/>
            <p:nvPr/>
          </p:nvSpPr>
          <p:spPr>
            <a:xfrm>
              <a:off x="5468112" y="2725978"/>
              <a:ext cx="1671955" cy="171450"/>
            </a:xfrm>
            <a:custGeom>
              <a:avLst/>
              <a:gdLst/>
              <a:ahLst/>
              <a:cxnLst/>
              <a:rect l="l" t="t" r="r" b="b"/>
              <a:pathLst>
                <a:path w="1671954" h="171450">
                  <a:moveTo>
                    <a:pt x="0" y="170891"/>
                  </a:moveTo>
                  <a:lnTo>
                    <a:pt x="1671574" y="170891"/>
                  </a:lnTo>
                  <a:lnTo>
                    <a:pt x="1671574" y="0"/>
                  </a:lnTo>
                  <a:lnTo>
                    <a:pt x="0" y="0"/>
                  </a:lnTo>
                  <a:lnTo>
                    <a:pt x="0" y="170891"/>
                  </a:lnTo>
                  <a:close/>
                </a:path>
              </a:pathLst>
            </a:custGeom>
            <a:ln w="28574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54"/>
            <p:cNvSpPr/>
            <p:nvPr/>
          </p:nvSpPr>
          <p:spPr>
            <a:xfrm>
              <a:off x="5321808" y="2811398"/>
              <a:ext cx="146685" cy="1270"/>
            </a:xfrm>
            <a:custGeom>
              <a:avLst/>
              <a:gdLst/>
              <a:ahLst/>
              <a:cxnLst/>
              <a:rect l="l" t="t" r="r" b="b"/>
              <a:pathLst>
                <a:path w="146685" h="1269">
                  <a:moveTo>
                    <a:pt x="-14287" y="635"/>
                  </a:moveTo>
                  <a:lnTo>
                    <a:pt x="160591" y="635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55"/>
            <p:cNvSpPr/>
            <p:nvPr/>
          </p:nvSpPr>
          <p:spPr>
            <a:xfrm>
              <a:off x="5135245" y="2727197"/>
              <a:ext cx="186690" cy="186690"/>
            </a:xfrm>
            <a:custGeom>
              <a:avLst/>
              <a:gdLst/>
              <a:ahLst/>
              <a:cxnLst/>
              <a:rect l="l" t="t" r="r" b="b"/>
              <a:pathLst>
                <a:path w="186689" h="186689">
                  <a:moveTo>
                    <a:pt x="0" y="93344"/>
                  </a:moveTo>
                  <a:lnTo>
                    <a:pt x="7334" y="57007"/>
                  </a:lnTo>
                  <a:lnTo>
                    <a:pt x="27336" y="27336"/>
                  </a:lnTo>
                  <a:lnTo>
                    <a:pt x="57007" y="7334"/>
                  </a:lnTo>
                  <a:lnTo>
                    <a:pt x="93344" y="0"/>
                  </a:lnTo>
                  <a:lnTo>
                    <a:pt x="129609" y="7334"/>
                  </a:lnTo>
                  <a:lnTo>
                    <a:pt x="159242" y="27336"/>
                  </a:lnTo>
                  <a:lnTo>
                    <a:pt x="179230" y="57007"/>
                  </a:lnTo>
                  <a:lnTo>
                    <a:pt x="186562" y="93344"/>
                  </a:lnTo>
                  <a:lnTo>
                    <a:pt x="179230" y="129609"/>
                  </a:lnTo>
                  <a:lnTo>
                    <a:pt x="159242" y="159242"/>
                  </a:lnTo>
                  <a:lnTo>
                    <a:pt x="129609" y="179230"/>
                  </a:lnTo>
                  <a:lnTo>
                    <a:pt x="93344" y="186562"/>
                  </a:lnTo>
                  <a:lnTo>
                    <a:pt x="57007" y="179230"/>
                  </a:lnTo>
                  <a:lnTo>
                    <a:pt x="27336" y="159242"/>
                  </a:lnTo>
                  <a:lnTo>
                    <a:pt x="7334" y="129609"/>
                  </a:lnTo>
                  <a:lnTo>
                    <a:pt x="0" y="93344"/>
                  </a:lnTo>
                  <a:close/>
                </a:path>
              </a:pathLst>
            </a:custGeom>
            <a:ln w="28575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56"/>
          <p:cNvSpPr txBox="1"/>
          <p:nvPr/>
        </p:nvSpPr>
        <p:spPr>
          <a:xfrm>
            <a:off x="5174755" y="2712466"/>
            <a:ext cx="11048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00AF50"/>
                </a:solidFill>
                <a:latin typeface="Arial"/>
                <a:cs typeface="Arial"/>
              </a:rPr>
              <a:t>2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1" name="object 32"/>
          <p:cNvSpPr txBox="1"/>
          <p:nvPr/>
        </p:nvSpPr>
        <p:spPr>
          <a:xfrm>
            <a:off x="6708532" y="2274843"/>
            <a:ext cx="168014" cy="2046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E36C09"/>
                </a:solidFill>
                <a:latin typeface="Arial"/>
                <a:cs typeface="Arial"/>
              </a:rPr>
              <a:t>1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32" name="object 57"/>
          <p:cNvGrpSpPr/>
          <p:nvPr/>
        </p:nvGrpSpPr>
        <p:grpSpPr>
          <a:xfrm>
            <a:off x="7262447" y="2966684"/>
            <a:ext cx="850191" cy="233679"/>
            <a:chOff x="7412228" y="2966656"/>
            <a:chExt cx="700405" cy="233679"/>
          </a:xfrm>
        </p:grpSpPr>
        <p:sp>
          <p:nvSpPr>
            <p:cNvPr id="33" name="object 58"/>
            <p:cNvSpPr/>
            <p:nvPr/>
          </p:nvSpPr>
          <p:spPr>
            <a:xfrm>
              <a:off x="7424928" y="2999257"/>
              <a:ext cx="307340" cy="168275"/>
            </a:xfrm>
            <a:custGeom>
              <a:avLst/>
              <a:gdLst/>
              <a:ahLst/>
              <a:cxnLst/>
              <a:rect l="l" t="t" r="r" b="b"/>
              <a:pathLst>
                <a:path w="307340" h="168275">
                  <a:moveTo>
                    <a:pt x="0" y="168249"/>
                  </a:moveTo>
                  <a:lnTo>
                    <a:pt x="307238" y="168249"/>
                  </a:lnTo>
                  <a:lnTo>
                    <a:pt x="307238" y="0"/>
                  </a:lnTo>
                  <a:lnTo>
                    <a:pt x="0" y="0"/>
                  </a:lnTo>
                  <a:lnTo>
                    <a:pt x="0" y="168249"/>
                  </a:lnTo>
                  <a:close/>
                </a:path>
              </a:pathLst>
            </a:custGeom>
            <a:ln w="254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59"/>
            <p:cNvSpPr/>
            <p:nvPr/>
          </p:nvSpPr>
          <p:spPr>
            <a:xfrm>
              <a:off x="7732141" y="2980944"/>
              <a:ext cx="365760" cy="205104"/>
            </a:xfrm>
            <a:custGeom>
              <a:avLst/>
              <a:gdLst/>
              <a:ahLst/>
              <a:cxnLst/>
              <a:rect l="l" t="t" r="r" b="b"/>
              <a:pathLst>
                <a:path w="365759" h="205105">
                  <a:moveTo>
                    <a:pt x="0" y="102361"/>
                  </a:moveTo>
                  <a:lnTo>
                    <a:pt x="160908" y="102361"/>
                  </a:lnTo>
                </a:path>
                <a:path w="365759" h="205105">
                  <a:moveTo>
                    <a:pt x="160908" y="102361"/>
                  </a:moveTo>
                  <a:lnTo>
                    <a:pt x="168957" y="62525"/>
                  </a:lnTo>
                  <a:lnTo>
                    <a:pt x="190912" y="29987"/>
                  </a:lnTo>
                  <a:lnTo>
                    <a:pt x="223488" y="8046"/>
                  </a:lnTo>
                  <a:lnTo>
                    <a:pt x="263398" y="0"/>
                  </a:lnTo>
                  <a:lnTo>
                    <a:pt x="303234" y="8046"/>
                  </a:lnTo>
                  <a:lnTo>
                    <a:pt x="335772" y="29987"/>
                  </a:lnTo>
                  <a:lnTo>
                    <a:pt x="357713" y="62525"/>
                  </a:lnTo>
                  <a:lnTo>
                    <a:pt x="365759" y="102361"/>
                  </a:lnTo>
                  <a:lnTo>
                    <a:pt x="357713" y="142271"/>
                  </a:lnTo>
                  <a:lnTo>
                    <a:pt x="335772" y="174847"/>
                  </a:lnTo>
                  <a:lnTo>
                    <a:pt x="303234" y="196802"/>
                  </a:lnTo>
                  <a:lnTo>
                    <a:pt x="263398" y="204850"/>
                  </a:lnTo>
                  <a:lnTo>
                    <a:pt x="223488" y="196802"/>
                  </a:lnTo>
                  <a:lnTo>
                    <a:pt x="190912" y="174847"/>
                  </a:lnTo>
                  <a:lnTo>
                    <a:pt x="168957" y="142271"/>
                  </a:lnTo>
                  <a:lnTo>
                    <a:pt x="160908" y="102361"/>
                  </a:lnTo>
                  <a:close/>
                </a:path>
              </a:pathLst>
            </a:custGeom>
            <a:ln w="28575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60"/>
          <p:cNvSpPr txBox="1"/>
          <p:nvPr/>
        </p:nvSpPr>
        <p:spPr>
          <a:xfrm>
            <a:off x="7941958" y="2975229"/>
            <a:ext cx="11048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006FC0"/>
                </a:solidFill>
                <a:latin typeface="Arial"/>
                <a:cs typeface="Arial"/>
              </a:rPr>
              <a:t>3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6" name="object 61"/>
          <p:cNvSpPr/>
          <p:nvPr/>
        </p:nvSpPr>
        <p:spPr>
          <a:xfrm>
            <a:off x="6806832" y="3873372"/>
            <a:ext cx="1174115" cy="248920"/>
          </a:xfrm>
          <a:custGeom>
            <a:avLst/>
            <a:gdLst/>
            <a:ahLst/>
            <a:cxnLst/>
            <a:rect l="l" t="t" r="r" b="b"/>
            <a:pathLst>
              <a:path w="1174115" h="248920">
                <a:moveTo>
                  <a:pt x="0" y="248793"/>
                </a:moveTo>
                <a:lnTo>
                  <a:pt x="727862" y="248793"/>
                </a:lnTo>
                <a:lnTo>
                  <a:pt x="727862" y="76"/>
                </a:lnTo>
                <a:lnTo>
                  <a:pt x="0" y="76"/>
                </a:lnTo>
                <a:lnTo>
                  <a:pt x="0" y="248793"/>
                </a:lnTo>
                <a:close/>
              </a:path>
              <a:path w="1174115" h="248920">
                <a:moveTo>
                  <a:pt x="727836" y="124332"/>
                </a:moveTo>
                <a:lnTo>
                  <a:pt x="925322" y="124332"/>
                </a:lnTo>
              </a:path>
              <a:path w="1174115" h="248920">
                <a:moveTo>
                  <a:pt x="925322" y="124332"/>
                </a:moveTo>
                <a:lnTo>
                  <a:pt x="935104" y="75973"/>
                </a:lnTo>
                <a:lnTo>
                  <a:pt x="961771" y="36448"/>
                </a:lnTo>
                <a:lnTo>
                  <a:pt x="1001295" y="9782"/>
                </a:lnTo>
                <a:lnTo>
                  <a:pt x="1049654" y="0"/>
                </a:lnTo>
                <a:lnTo>
                  <a:pt x="1098087" y="9782"/>
                </a:lnTo>
                <a:lnTo>
                  <a:pt x="1137650" y="36448"/>
                </a:lnTo>
                <a:lnTo>
                  <a:pt x="1164330" y="75973"/>
                </a:lnTo>
                <a:lnTo>
                  <a:pt x="1174114" y="124332"/>
                </a:lnTo>
                <a:lnTo>
                  <a:pt x="1164330" y="172765"/>
                </a:lnTo>
                <a:lnTo>
                  <a:pt x="1137650" y="212328"/>
                </a:lnTo>
                <a:lnTo>
                  <a:pt x="1098087" y="239008"/>
                </a:lnTo>
                <a:lnTo>
                  <a:pt x="1049654" y="248793"/>
                </a:lnTo>
                <a:lnTo>
                  <a:pt x="1001295" y="239008"/>
                </a:lnTo>
                <a:lnTo>
                  <a:pt x="961771" y="212328"/>
                </a:lnTo>
                <a:lnTo>
                  <a:pt x="935104" y="172765"/>
                </a:lnTo>
                <a:lnTo>
                  <a:pt x="925322" y="124332"/>
                </a:lnTo>
                <a:close/>
              </a:path>
            </a:pathLst>
          </a:custGeom>
          <a:ln w="28575">
            <a:solidFill>
              <a:srgbClr val="6F2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62"/>
          <p:cNvSpPr txBox="1"/>
          <p:nvPr/>
        </p:nvSpPr>
        <p:spPr>
          <a:xfrm>
            <a:off x="7803020" y="3890010"/>
            <a:ext cx="11048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6F2F9F"/>
                </a:solidFill>
                <a:latin typeface="Arial"/>
                <a:cs typeface="Arial"/>
              </a:rPr>
              <a:t>4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8" name="object 10"/>
          <p:cNvSpPr/>
          <p:nvPr/>
        </p:nvSpPr>
        <p:spPr>
          <a:xfrm>
            <a:off x="250736" y="5913876"/>
            <a:ext cx="7012305" cy="838835"/>
          </a:xfrm>
          <a:custGeom>
            <a:avLst/>
            <a:gdLst/>
            <a:ahLst/>
            <a:cxnLst/>
            <a:rect l="l" t="t" r="r" b="b"/>
            <a:pathLst>
              <a:path w="7012305" h="838834">
                <a:moveTo>
                  <a:pt x="0" y="182664"/>
                </a:moveTo>
                <a:lnTo>
                  <a:pt x="6524" y="134107"/>
                </a:lnTo>
                <a:lnTo>
                  <a:pt x="24937" y="90472"/>
                </a:lnTo>
                <a:lnTo>
                  <a:pt x="53498" y="53503"/>
                </a:lnTo>
                <a:lnTo>
                  <a:pt x="90467" y="24940"/>
                </a:lnTo>
                <a:lnTo>
                  <a:pt x="134102" y="6525"/>
                </a:lnTo>
                <a:lnTo>
                  <a:pt x="182664" y="0"/>
                </a:lnTo>
                <a:lnTo>
                  <a:pt x="6829513" y="0"/>
                </a:lnTo>
                <a:lnTo>
                  <a:pt x="6878108" y="6525"/>
                </a:lnTo>
                <a:lnTo>
                  <a:pt x="6921767" y="24940"/>
                </a:lnTo>
                <a:lnTo>
                  <a:pt x="6958752" y="53503"/>
                </a:lnTo>
                <a:lnTo>
                  <a:pt x="6987323" y="90472"/>
                </a:lnTo>
                <a:lnTo>
                  <a:pt x="7005741" y="134107"/>
                </a:lnTo>
                <a:lnTo>
                  <a:pt x="7012266" y="182664"/>
                </a:lnTo>
                <a:lnTo>
                  <a:pt x="7012266" y="656018"/>
                </a:lnTo>
                <a:lnTo>
                  <a:pt x="7005741" y="704575"/>
                </a:lnTo>
                <a:lnTo>
                  <a:pt x="6987323" y="748208"/>
                </a:lnTo>
                <a:lnTo>
                  <a:pt x="6958752" y="785176"/>
                </a:lnTo>
                <a:lnTo>
                  <a:pt x="6921767" y="813738"/>
                </a:lnTo>
                <a:lnTo>
                  <a:pt x="6878108" y="832152"/>
                </a:lnTo>
                <a:lnTo>
                  <a:pt x="6829513" y="838677"/>
                </a:lnTo>
                <a:lnTo>
                  <a:pt x="182664" y="838677"/>
                </a:lnTo>
                <a:lnTo>
                  <a:pt x="134102" y="832152"/>
                </a:lnTo>
                <a:lnTo>
                  <a:pt x="90467" y="813738"/>
                </a:lnTo>
                <a:lnTo>
                  <a:pt x="53498" y="785176"/>
                </a:lnTo>
                <a:lnTo>
                  <a:pt x="24937" y="748208"/>
                </a:lnTo>
                <a:lnTo>
                  <a:pt x="6524" y="704575"/>
                </a:lnTo>
                <a:lnTo>
                  <a:pt x="0" y="656018"/>
                </a:lnTo>
                <a:lnTo>
                  <a:pt x="0" y="182664"/>
                </a:lnTo>
                <a:close/>
              </a:path>
            </a:pathLst>
          </a:custGeom>
          <a:ln w="28574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1"/>
          <p:cNvSpPr txBox="1"/>
          <p:nvPr/>
        </p:nvSpPr>
        <p:spPr>
          <a:xfrm>
            <a:off x="721869" y="5995850"/>
            <a:ext cx="606679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00000"/>
                </a:solidFill>
                <a:cs typeface="Microsoft Sans Serif"/>
              </a:rPr>
              <a:t>Ориентировочное</a:t>
            </a:r>
            <a:r>
              <a:rPr sz="1400" spc="-35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C00000"/>
                </a:solidFill>
                <a:cs typeface="Microsoft Sans Serif"/>
              </a:rPr>
              <a:t>время</a:t>
            </a:r>
            <a:r>
              <a:rPr sz="1400" spc="2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10" dirty="0">
                <a:solidFill>
                  <a:srgbClr val="C00000"/>
                </a:solidFill>
                <a:cs typeface="Microsoft Sans Serif"/>
              </a:rPr>
              <a:t>выполнения</a:t>
            </a:r>
            <a:r>
              <a:rPr sz="1400" spc="4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5" dirty="0">
                <a:solidFill>
                  <a:srgbClr val="C00000"/>
                </a:solidFill>
                <a:cs typeface="Microsoft Sans Serif"/>
              </a:rPr>
              <a:t>данной</a:t>
            </a:r>
            <a:r>
              <a:rPr sz="140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10" dirty="0">
                <a:solidFill>
                  <a:srgbClr val="C00000"/>
                </a:solidFill>
                <a:cs typeface="Microsoft Sans Serif"/>
              </a:rPr>
              <a:t>операции</a:t>
            </a:r>
            <a:endParaRPr sz="1400" dirty="0">
              <a:cs typeface="Microsoft Sans Serif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>
                <a:solidFill>
                  <a:srgbClr val="C00000"/>
                </a:solidFill>
                <a:cs typeface="Microsoft Sans Serif"/>
              </a:rPr>
              <a:t>(для </a:t>
            </a:r>
            <a:r>
              <a:rPr sz="1400" spc="-5" dirty="0">
                <a:solidFill>
                  <a:srgbClr val="C00000"/>
                </a:solidFill>
                <a:cs typeface="Microsoft Sans Serif"/>
              </a:rPr>
              <a:t>15</a:t>
            </a:r>
            <a:r>
              <a:rPr sz="1400" spc="5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C00000"/>
                </a:solidFill>
                <a:cs typeface="Microsoft Sans Serif"/>
              </a:rPr>
              <a:t>участников</a:t>
            </a:r>
            <a:r>
              <a:rPr sz="1400" spc="2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20" dirty="0">
                <a:solidFill>
                  <a:srgbClr val="C00000"/>
                </a:solidFill>
                <a:cs typeface="Microsoft Sans Serif"/>
              </a:rPr>
              <a:t>экзамена)</a:t>
            </a:r>
            <a:r>
              <a:rPr sz="1400" spc="-15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dirty="0">
                <a:solidFill>
                  <a:srgbClr val="C00000"/>
                </a:solidFill>
                <a:cs typeface="Microsoft Sans Serif"/>
              </a:rPr>
              <a:t>до</a:t>
            </a:r>
            <a:r>
              <a:rPr sz="1400" spc="2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5" dirty="0">
                <a:solidFill>
                  <a:srgbClr val="C00000"/>
                </a:solidFill>
                <a:cs typeface="Microsoft Sans Serif"/>
              </a:rPr>
              <a:t>20</a:t>
            </a:r>
            <a:r>
              <a:rPr sz="1400" spc="5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C00000"/>
                </a:solidFill>
                <a:cs typeface="Microsoft Sans Serif"/>
              </a:rPr>
              <a:t>минут</a:t>
            </a:r>
            <a:r>
              <a:rPr sz="1400" spc="35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10" dirty="0">
                <a:solidFill>
                  <a:srgbClr val="C00000"/>
                </a:solidFill>
                <a:cs typeface="Microsoft Sans Serif"/>
              </a:rPr>
              <a:t>при</a:t>
            </a:r>
            <a:r>
              <a:rPr sz="1400" spc="2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C00000"/>
                </a:solidFill>
                <a:cs typeface="Microsoft Sans Serif"/>
              </a:rPr>
              <a:t>скорости</a:t>
            </a:r>
            <a:r>
              <a:rPr sz="1400" spc="-1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25" dirty="0">
                <a:solidFill>
                  <a:srgbClr val="C00000"/>
                </a:solidFill>
                <a:cs typeface="Microsoft Sans Serif"/>
              </a:rPr>
              <a:t>печати</a:t>
            </a:r>
            <a:r>
              <a:rPr sz="1400" spc="1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10" dirty="0">
                <a:solidFill>
                  <a:srgbClr val="C00000"/>
                </a:solidFill>
                <a:cs typeface="Microsoft Sans Serif"/>
              </a:rPr>
              <a:t>принтера </a:t>
            </a:r>
            <a:r>
              <a:rPr sz="1400" spc="-355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5" dirty="0">
                <a:solidFill>
                  <a:srgbClr val="C00000"/>
                </a:solidFill>
                <a:cs typeface="Microsoft Sans Serif"/>
              </a:rPr>
              <a:t>не</a:t>
            </a:r>
            <a:r>
              <a:rPr sz="1400" spc="-2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10" dirty="0">
                <a:solidFill>
                  <a:srgbClr val="C00000"/>
                </a:solidFill>
                <a:cs typeface="Microsoft Sans Serif"/>
              </a:rPr>
              <a:t>менее</a:t>
            </a:r>
            <a:r>
              <a:rPr sz="140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5" dirty="0">
                <a:solidFill>
                  <a:srgbClr val="C00000"/>
                </a:solidFill>
                <a:cs typeface="Microsoft Sans Serif"/>
              </a:rPr>
              <a:t>25</a:t>
            </a:r>
            <a:r>
              <a:rPr sz="1400" spc="1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5" dirty="0">
                <a:solidFill>
                  <a:srgbClr val="C00000"/>
                </a:solidFill>
                <a:cs typeface="Microsoft Sans Serif"/>
              </a:rPr>
              <a:t>страниц</a:t>
            </a:r>
            <a:r>
              <a:rPr sz="1400" spc="-15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dirty="0">
                <a:solidFill>
                  <a:srgbClr val="C00000"/>
                </a:solidFill>
                <a:cs typeface="Microsoft Sans Serif"/>
              </a:rPr>
              <a:t>в</a:t>
            </a:r>
            <a:r>
              <a:rPr sz="1400" spc="15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10" dirty="0">
                <a:solidFill>
                  <a:srgbClr val="C00000"/>
                </a:solidFill>
                <a:cs typeface="Microsoft Sans Serif"/>
              </a:rPr>
              <a:t>минуту</a:t>
            </a:r>
            <a:endParaRPr sz="1400" dirty="0"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"/>
          <p:cNvSpPr txBox="1">
            <a:spLocks noGrp="1"/>
          </p:cNvSpPr>
          <p:nvPr>
            <p:ph type="title"/>
          </p:nvPr>
        </p:nvSpPr>
        <p:spPr>
          <a:xfrm>
            <a:off x="78753" y="25428"/>
            <a:ext cx="473138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E36C09"/>
                </a:solidFill>
                <a:latin typeface="+mn-lt"/>
              </a:rPr>
              <a:t>ПРОВЕДЕНИЕ</a:t>
            </a:r>
            <a:r>
              <a:rPr sz="2400" b="1" spc="-10" dirty="0">
                <a:solidFill>
                  <a:srgbClr val="E36C09"/>
                </a:solidFill>
                <a:latin typeface="+mn-lt"/>
              </a:rPr>
              <a:t> </a:t>
            </a:r>
            <a:r>
              <a:rPr sz="2400" b="1" spc="-35" dirty="0">
                <a:solidFill>
                  <a:srgbClr val="E36C09"/>
                </a:solidFill>
                <a:latin typeface="+mn-lt"/>
              </a:rPr>
              <a:t>ЭКЗАМЕНА:</a:t>
            </a:r>
            <a:endParaRPr sz="2400" b="1" dirty="0">
              <a:latin typeface="+mn-lt"/>
            </a:endParaRPr>
          </a:p>
          <a:p>
            <a:pPr marL="12700" algn="l">
              <a:lnSpc>
                <a:spcPct val="100000"/>
              </a:lnSpc>
            </a:pPr>
            <a:r>
              <a:rPr sz="2400" spc="-45" dirty="0">
                <a:solidFill>
                  <a:schemeClr val="tx1"/>
                </a:solidFill>
                <a:latin typeface="+mn-lt"/>
              </a:rPr>
              <a:t>ПЕЧАТЬ</a:t>
            </a:r>
            <a:r>
              <a:rPr sz="2400" dirty="0">
                <a:solidFill>
                  <a:schemeClr val="tx1"/>
                </a:solidFill>
                <a:latin typeface="+mn-lt"/>
              </a:rPr>
              <a:t> ЭМ</a:t>
            </a:r>
            <a:r>
              <a:rPr sz="2400" spc="10" dirty="0">
                <a:solidFill>
                  <a:schemeClr val="tx1"/>
                </a:solidFill>
                <a:latin typeface="+mn-lt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</a:rPr>
              <a:t>В</a:t>
            </a:r>
            <a:r>
              <a:rPr sz="2400" spc="20" dirty="0">
                <a:solidFill>
                  <a:schemeClr val="tx1"/>
                </a:solidFill>
                <a:latin typeface="+mn-lt"/>
              </a:rPr>
              <a:t> </a:t>
            </a:r>
            <a:r>
              <a:rPr sz="2400" spc="-70" dirty="0">
                <a:solidFill>
                  <a:schemeClr val="tx1"/>
                </a:solidFill>
                <a:latin typeface="+mn-lt"/>
              </a:rPr>
              <a:t>АУДИТОРИИ</a:t>
            </a:r>
            <a:r>
              <a:rPr sz="2400" spc="5" dirty="0">
                <a:solidFill>
                  <a:schemeClr val="tx1"/>
                </a:solidFill>
                <a:latin typeface="+mn-lt"/>
              </a:rPr>
              <a:t> </a:t>
            </a:r>
            <a:r>
              <a:rPr sz="2400" spc="-5" dirty="0">
                <a:solidFill>
                  <a:schemeClr val="tx1"/>
                </a:solidFill>
                <a:latin typeface="+mn-lt"/>
              </a:rPr>
              <a:t>ППЭ</a:t>
            </a:r>
            <a:endParaRPr sz="24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5" name="object 8"/>
          <p:cNvGrpSpPr/>
          <p:nvPr/>
        </p:nvGrpSpPr>
        <p:grpSpPr>
          <a:xfrm>
            <a:off x="258952" y="1064425"/>
            <a:ext cx="8629650" cy="5393690"/>
            <a:chOff x="258952" y="1064425"/>
            <a:chExt cx="8629650" cy="5393690"/>
          </a:xfrm>
        </p:grpSpPr>
        <p:pic>
          <p:nvPicPr>
            <p:cNvPr id="6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8952" y="1064425"/>
              <a:ext cx="8629523" cy="5393690"/>
            </a:xfrm>
            <a:prstGeom prst="rect">
              <a:avLst/>
            </a:prstGeom>
          </p:spPr>
        </p:pic>
        <p:pic>
          <p:nvPicPr>
            <p:cNvPr id="7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67555" y="1128598"/>
              <a:ext cx="3406521" cy="709599"/>
            </a:xfrm>
            <a:prstGeom prst="rect">
              <a:avLst/>
            </a:prstGeom>
          </p:spPr>
        </p:pic>
        <p:sp>
          <p:nvSpPr>
            <p:cNvPr id="8" name="object 11"/>
            <p:cNvSpPr/>
            <p:nvPr/>
          </p:nvSpPr>
          <p:spPr>
            <a:xfrm>
              <a:off x="1924050" y="2495550"/>
              <a:ext cx="1943100" cy="485775"/>
            </a:xfrm>
            <a:custGeom>
              <a:avLst/>
              <a:gdLst/>
              <a:ahLst/>
              <a:cxnLst/>
              <a:rect l="l" t="t" r="r" b="b"/>
              <a:pathLst>
                <a:path w="1943100" h="485775">
                  <a:moveTo>
                    <a:pt x="0" y="485775"/>
                  </a:moveTo>
                  <a:lnTo>
                    <a:pt x="1943100" y="485775"/>
                  </a:lnTo>
                  <a:lnTo>
                    <a:pt x="1943100" y="0"/>
                  </a:lnTo>
                  <a:lnTo>
                    <a:pt x="0" y="0"/>
                  </a:lnTo>
                  <a:lnTo>
                    <a:pt x="0" y="485775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3"/>
          <p:cNvGrpSpPr/>
          <p:nvPr/>
        </p:nvGrpSpPr>
        <p:grpSpPr>
          <a:xfrm>
            <a:off x="230277" y="1176238"/>
            <a:ext cx="3776345" cy="2072005"/>
            <a:chOff x="230263" y="1176210"/>
            <a:chExt cx="3776345" cy="2072005"/>
          </a:xfrm>
        </p:grpSpPr>
        <p:sp>
          <p:nvSpPr>
            <p:cNvPr id="4" name="object 4"/>
            <p:cNvSpPr/>
            <p:nvPr/>
          </p:nvSpPr>
          <p:spPr>
            <a:xfrm>
              <a:off x="244551" y="1190497"/>
              <a:ext cx="3747770" cy="2043430"/>
            </a:xfrm>
            <a:custGeom>
              <a:avLst/>
              <a:gdLst/>
              <a:ahLst/>
              <a:cxnLst/>
              <a:rect l="l" t="t" r="r" b="b"/>
              <a:pathLst>
                <a:path w="3747770" h="2043430">
                  <a:moveTo>
                    <a:pt x="3406952" y="0"/>
                  </a:moveTo>
                  <a:lnTo>
                    <a:pt x="340525" y="0"/>
                  </a:lnTo>
                  <a:lnTo>
                    <a:pt x="294316" y="3107"/>
                  </a:lnTo>
                  <a:lnTo>
                    <a:pt x="249997" y="12159"/>
                  </a:lnTo>
                  <a:lnTo>
                    <a:pt x="207974" y="26751"/>
                  </a:lnTo>
                  <a:lnTo>
                    <a:pt x="168652" y="46477"/>
                  </a:lnTo>
                  <a:lnTo>
                    <a:pt x="132437" y="70932"/>
                  </a:lnTo>
                  <a:lnTo>
                    <a:pt x="99734" y="99710"/>
                  </a:lnTo>
                  <a:lnTo>
                    <a:pt x="70950" y="132408"/>
                  </a:lnTo>
                  <a:lnTo>
                    <a:pt x="46489" y="168618"/>
                  </a:lnTo>
                  <a:lnTo>
                    <a:pt x="26759" y="207936"/>
                  </a:lnTo>
                  <a:lnTo>
                    <a:pt x="12163" y="249957"/>
                  </a:lnTo>
                  <a:lnTo>
                    <a:pt x="3108" y="294276"/>
                  </a:lnTo>
                  <a:lnTo>
                    <a:pt x="0" y="340487"/>
                  </a:lnTo>
                  <a:lnTo>
                    <a:pt x="0" y="1702562"/>
                  </a:lnTo>
                  <a:lnTo>
                    <a:pt x="3108" y="1748772"/>
                  </a:lnTo>
                  <a:lnTo>
                    <a:pt x="12163" y="1793091"/>
                  </a:lnTo>
                  <a:lnTo>
                    <a:pt x="26759" y="1835112"/>
                  </a:lnTo>
                  <a:lnTo>
                    <a:pt x="46489" y="1874430"/>
                  </a:lnTo>
                  <a:lnTo>
                    <a:pt x="70950" y="1910640"/>
                  </a:lnTo>
                  <a:lnTo>
                    <a:pt x="99734" y="1943338"/>
                  </a:lnTo>
                  <a:lnTo>
                    <a:pt x="132437" y="1972116"/>
                  </a:lnTo>
                  <a:lnTo>
                    <a:pt x="168652" y="1996571"/>
                  </a:lnTo>
                  <a:lnTo>
                    <a:pt x="207974" y="2016297"/>
                  </a:lnTo>
                  <a:lnTo>
                    <a:pt x="249997" y="2030889"/>
                  </a:lnTo>
                  <a:lnTo>
                    <a:pt x="294316" y="2039941"/>
                  </a:lnTo>
                  <a:lnTo>
                    <a:pt x="340525" y="2043049"/>
                  </a:lnTo>
                  <a:lnTo>
                    <a:pt x="3406952" y="2043049"/>
                  </a:lnTo>
                  <a:lnTo>
                    <a:pt x="3453166" y="2039941"/>
                  </a:lnTo>
                  <a:lnTo>
                    <a:pt x="3497491" y="2030889"/>
                  </a:lnTo>
                  <a:lnTo>
                    <a:pt x="3539522" y="2016297"/>
                  </a:lnTo>
                  <a:lnTo>
                    <a:pt x="3578854" y="1996571"/>
                  </a:lnTo>
                  <a:lnTo>
                    <a:pt x="3615079" y="1972116"/>
                  </a:lnTo>
                  <a:lnTo>
                    <a:pt x="3647792" y="1943338"/>
                  </a:lnTo>
                  <a:lnTo>
                    <a:pt x="3676586" y="1910640"/>
                  </a:lnTo>
                  <a:lnTo>
                    <a:pt x="3701056" y="1874430"/>
                  </a:lnTo>
                  <a:lnTo>
                    <a:pt x="3720795" y="1835112"/>
                  </a:lnTo>
                  <a:lnTo>
                    <a:pt x="3735397" y="1793091"/>
                  </a:lnTo>
                  <a:lnTo>
                    <a:pt x="3744456" y="1748772"/>
                  </a:lnTo>
                  <a:lnTo>
                    <a:pt x="3747566" y="1702562"/>
                  </a:lnTo>
                  <a:lnTo>
                    <a:pt x="3747566" y="340487"/>
                  </a:lnTo>
                  <a:lnTo>
                    <a:pt x="3744456" y="294276"/>
                  </a:lnTo>
                  <a:lnTo>
                    <a:pt x="3735397" y="249957"/>
                  </a:lnTo>
                  <a:lnTo>
                    <a:pt x="3720795" y="207936"/>
                  </a:lnTo>
                  <a:lnTo>
                    <a:pt x="3701056" y="168618"/>
                  </a:lnTo>
                  <a:lnTo>
                    <a:pt x="3676586" y="132408"/>
                  </a:lnTo>
                  <a:lnTo>
                    <a:pt x="3647792" y="99710"/>
                  </a:lnTo>
                  <a:lnTo>
                    <a:pt x="3615079" y="70932"/>
                  </a:lnTo>
                  <a:lnTo>
                    <a:pt x="3578854" y="46477"/>
                  </a:lnTo>
                  <a:lnTo>
                    <a:pt x="3539522" y="26751"/>
                  </a:lnTo>
                  <a:lnTo>
                    <a:pt x="3497491" y="12159"/>
                  </a:lnTo>
                  <a:lnTo>
                    <a:pt x="3453166" y="3107"/>
                  </a:lnTo>
                  <a:lnTo>
                    <a:pt x="34069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4551" y="1190497"/>
              <a:ext cx="3747770" cy="2043430"/>
            </a:xfrm>
            <a:custGeom>
              <a:avLst/>
              <a:gdLst/>
              <a:ahLst/>
              <a:cxnLst/>
              <a:rect l="l" t="t" r="r" b="b"/>
              <a:pathLst>
                <a:path w="3747770" h="2043430">
                  <a:moveTo>
                    <a:pt x="0" y="340487"/>
                  </a:moveTo>
                  <a:lnTo>
                    <a:pt x="3108" y="294276"/>
                  </a:lnTo>
                  <a:lnTo>
                    <a:pt x="12163" y="249957"/>
                  </a:lnTo>
                  <a:lnTo>
                    <a:pt x="26759" y="207936"/>
                  </a:lnTo>
                  <a:lnTo>
                    <a:pt x="46489" y="168618"/>
                  </a:lnTo>
                  <a:lnTo>
                    <a:pt x="70950" y="132408"/>
                  </a:lnTo>
                  <a:lnTo>
                    <a:pt x="99734" y="99710"/>
                  </a:lnTo>
                  <a:lnTo>
                    <a:pt x="132437" y="70932"/>
                  </a:lnTo>
                  <a:lnTo>
                    <a:pt x="168652" y="46477"/>
                  </a:lnTo>
                  <a:lnTo>
                    <a:pt x="207974" y="26751"/>
                  </a:lnTo>
                  <a:lnTo>
                    <a:pt x="249997" y="12159"/>
                  </a:lnTo>
                  <a:lnTo>
                    <a:pt x="294316" y="3107"/>
                  </a:lnTo>
                  <a:lnTo>
                    <a:pt x="340525" y="0"/>
                  </a:lnTo>
                  <a:lnTo>
                    <a:pt x="3406952" y="0"/>
                  </a:lnTo>
                  <a:lnTo>
                    <a:pt x="3453166" y="3107"/>
                  </a:lnTo>
                  <a:lnTo>
                    <a:pt x="3497491" y="12159"/>
                  </a:lnTo>
                  <a:lnTo>
                    <a:pt x="3539522" y="26751"/>
                  </a:lnTo>
                  <a:lnTo>
                    <a:pt x="3578854" y="46477"/>
                  </a:lnTo>
                  <a:lnTo>
                    <a:pt x="3615079" y="70932"/>
                  </a:lnTo>
                  <a:lnTo>
                    <a:pt x="3647792" y="99710"/>
                  </a:lnTo>
                  <a:lnTo>
                    <a:pt x="3676586" y="132408"/>
                  </a:lnTo>
                  <a:lnTo>
                    <a:pt x="3701056" y="168618"/>
                  </a:lnTo>
                  <a:lnTo>
                    <a:pt x="3720795" y="207936"/>
                  </a:lnTo>
                  <a:lnTo>
                    <a:pt x="3735397" y="249957"/>
                  </a:lnTo>
                  <a:lnTo>
                    <a:pt x="3744456" y="294276"/>
                  </a:lnTo>
                  <a:lnTo>
                    <a:pt x="3747566" y="340487"/>
                  </a:lnTo>
                  <a:lnTo>
                    <a:pt x="3747566" y="1702562"/>
                  </a:lnTo>
                  <a:lnTo>
                    <a:pt x="3744456" y="1748772"/>
                  </a:lnTo>
                  <a:lnTo>
                    <a:pt x="3735397" y="1793091"/>
                  </a:lnTo>
                  <a:lnTo>
                    <a:pt x="3720795" y="1835112"/>
                  </a:lnTo>
                  <a:lnTo>
                    <a:pt x="3701056" y="1874430"/>
                  </a:lnTo>
                  <a:lnTo>
                    <a:pt x="3676586" y="1910640"/>
                  </a:lnTo>
                  <a:lnTo>
                    <a:pt x="3647792" y="1943338"/>
                  </a:lnTo>
                  <a:lnTo>
                    <a:pt x="3615079" y="1972116"/>
                  </a:lnTo>
                  <a:lnTo>
                    <a:pt x="3578854" y="1996571"/>
                  </a:lnTo>
                  <a:lnTo>
                    <a:pt x="3539522" y="2016297"/>
                  </a:lnTo>
                  <a:lnTo>
                    <a:pt x="3497491" y="2030889"/>
                  </a:lnTo>
                  <a:lnTo>
                    <a:pt x="3453166" y="2039941"/>
                  </a:lnTo>
                  <a:lnTo>
                    <a:pt x="3406952" y="2043049"/>
                  </a:lnTo>
                  <a:lnTo>
                    <a:pt x="340525" y="2043049"/>
                  </a:lnTo>
                  <a:lnTo>
                    <a:pt x="294316" y="2039941"/>
                  </a:lnTo>
                  <a:lnTo>
                    <a:pt x="249997" y="2030889"/>
                  </a:lnTo>
                  <a:lnTo>
                    <a:pt x="207974" y="2016297"/>
                  </a:lnTo>
                  <a:lnTo>
                    <a:pt x="168652" y="1996571"/>
                  </a:lnTo>
                  <a:lnTo>
                    <a:pt x="132437" y="1972116"/>
                  </a:lnTo>
                  <a:lnTo>
                    <a:pt x="99734" y="1943338"/>
                  </a:lnTo>
                  <a:lnTo>
                    <a:pt x="70950" y="1910640"/>
                  </a:lnTo>
                  <a:lnTo>
                    <a:pt x="46489" y="1874430"/>
                  </a:lnTo>
                  <a:lnTo>
                    <a:pt x="26759" y="1835112"/>
                  </a:lnTo>
                  <a:lnTo>
                    <a:pt x="12163" y="1793091"/>
                  </a:lnTo>
                  <a:lnTo>
                    <a:pt x="3108" y="1748772"/>
                  </a:lnTo>
                  <a:lnTo>
                    <a:pt x="0" y="1702562"/>
                  </a:lnTo>
                  <a:lnTo>
                    <a:pt x="0" y="340487"/>
                  </a:lnTo>
                  <a:close/>
                </a:path>
              </a:pathLst>
            </a:custGeom>
            <a:ln w="28575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7848" y="1269491"/>
              <a:ext cx="393192" cy="3398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0624" y="1269491"/>
              <a:ext cx="336804" cy="339851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23177" y="1295414"/>
            <a:ext cx="3391535" cy="289502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1600" b="1" spc="-5" dirty="0" smtClean="0">
                <a:solidFill>
                  <a:srgbClr val="006FC0"/>
                </a:solidFill>
                <a:latin typeface="Arial"/>
                <a:cs typeface="Arial"/>
              </a:rPr>
              <a:t>1. </a:t>
            </a:r>
            <a:r>
              <a:rPr sz="1400" dirty="0" err="1" smtClean="0">
                <a:cs typeface="Microsoft Sans Serif"/>
              </a:rPr>
              <a:t>Общий</a:t>
            </a:r>
            <a:r>
              <a:rPr sz="1400" spc="5" dirty="0" smtClean="0">
                <a:cs typeface="Microsoft Sans Serif"/>
              </a:rPr>
              <a:t> </a:t>
            </a:r>
            <a:r>
              <a:rPr sz="1400" spc="-25" dirty="0" err="1" smtClean="0">
                <a:cs typeface="Microsoft Sans Serif"/>
              </a:rPr>
              <a:t>ход</a:t>
            </a:r>
            <a:r>
              <a:rPr sz="1400" spc="-20" dirty="0" smtClean="0">
                <a:cs typeface="Microsoft Sans Serif"/>
              </a:rPr>
              <a:t> </a:t>
            </a:r>
            <a:r>
              <a:rPr sz="1400" spc="-10" dirty="0" err="1" smtClean="0">
                <a:cs typeface="Microsoft Sans Serif"/>
              </a:rPr>
              <a:t>выполнения</a:t>
            </a:r>
            <a:r>
              <a:rPr sz="1400" spc="-5" dirty="0" smtClean="0">
                <a:cs typeface="Microsoft Sans Serif"/>
              </a:rPr>
              <a:t> </a:t>
            </a:r>
            <a:r>
              <a:rPr sz="1400" spc="-25" dirty="0" err="1" smtClean="0">
                <a:cs typeface="Microsoft Sans Serif"/>
              </a:rPr>
              <a:t>печати</a:t>
            </a:r>
            <a:r>
              <a:rPr sz="1400" spc="-20" dirty="0" smtClean="0">
                <a:cs typeface="Microsoft Sans Serif"/>
              </a:rPr>
              <a:t> </a:t>
            </a:r>
            <a:r>
              <a:rPr sz="1400" spc="-5" dirty="0" smtClean="0">
                <a:cs typeface="Microsoft Sans Serif"/>
              </a:rPr>
              <a:t>ЭМ </a:t>
            </a:r>
            <a:r>
              <a:rPr sz="1400" dirty="0" smtClean="0">
                <a:cs typeface="Microsoft Sans Serif"/>
              </a:rPr>
              <a:t> </a:t>
            </a:r>
            <a:r>
              <a:rPr sz="1400" spc="-25" dirty="0" err="1" smtClean="0">
                <a:cs typeface="Microsoft Sans Serif"/>
              </a:rPr>
              <a:t>отражает</a:t>
            </a:r>
            <a:r>
              <a:rPr sz="1400" spc="434" dirty="0" smtClean="0">
                <a:cs typeface="Microsoft Sans Serif"/>
              </a:rPr>
              <a:t>  </a:t>
            </a:r>
            <a:r>
              <a:rPr sz="1400" spc="440" dirty="0" smtClean="0">
                <a:cs typeface="Microsoft Sans Serif"/>
              </a:rPr>
              <a:t> </a:t>
            </a:r>
            <a:r>
              <a:rPr sz="1400" spc="-15" dirty="0" err="1" smtClean="0">
                <a:cs typeface="Microsoft Sans Serif"/>
              </a:rPr>
              <a:t>индикатор</a:t>
            </a:r>
            <a:r>
              <a:rPr sz="1400" spc="340" dirty="0" smtClean="0">
                <a:cs typeface="Microsoft Sans Serif"/>
              </a:rPr>
              <a:t>   </a:t>
            </a:r>
            <a:r>
              <a:rPr sz="1400" spc="345" dirty="0" smtClean="0">
                <a:cs typeface="Microsoft Sans Serif"/>
              </a:rPr>
              <a:t> </a:t>
            </a:r>
            <a:r>
              <a:rPr sz="1400" spc="-10" dirty="0" err="1" smtClean="0">
                <a:cs typeface="Microsoft Sans Serif"/>
              </a:rPr>
              <a:t>процесса</a:t>
            </a:r>
            <a:r>
              <a:rPr sz="1400" spc="-10" dirty="0" smtClean="0">
                <a:cs typeface="Microsoft Sans Serif"/>
              </a:rPr>
              <a:t>, </a:t>
            </a:r>
            <a:r>
              <a:rPr sz="1400" spc="-360" dirty="0" smtClean="0">
                <a:cs typeface="Microsoft Sans Serif"/>
              </a:rPr>
              <a:t> </a:t>
            </a:r>
            <a:r>
              <a:rPr sz="1400" spc="-20" dirty="0" err="1" smtClean="0">
                <a:cs typeface="Microsoft Sans Serif"/>
              </a:rPr>
              <a:t>под</a:t>
            </a:r>
            <a:r>
              <a:rPr sz="1400" spc="170" dirty="0" smtClean="0">
                <a:cs typeface="Microsoft Sans Serif"/>
              </a:rPr>
              <a:t> </a:t>
            </a:r>
            <a:r>
              <a:rPr sz="1400" spc="-30" dirty="0" err="1" smtClean="0">
                <a:cs typeface="Microsoft Sans Serif"/>
              </a:rPr>
              <a:t>которым</a:t>
            </a:r>
            <a:r>
              <a:rPr sz="1400" spc="180" dirty="0" smtClean="0">
                <a:cs typeface="Microsoft Sans Serif"/>
              </a:rPr>
              <a:t> </a:t>
            </a:r>
            <a:r>
              <a:rPr sz="1400" spc="-15" dirty="0" err="1" smtClean="0">
                <a:cs typeface="Microsoft Sans Serif"/>
              </a:rPr>
              <a:t>расположен</a:t>
            </a:r>
            <a:r>
              <a:rPr sz="1400" spc="160" dirty="0" smtClean="0">
                <a:cs typeface="Microsoft Sans Serif"/>
              </a:rPr>
              <a:t> </a:t>
            </a:r>
            <a:r>
              <a:rPr sz="1400" spc="-20" dirty="0" err="1" smtClean="0">
                <a:cs typeface="Microsoft Sans Serif"/>
              </a:rPr>
              <a:t>список</a:t>
            </a:r>
            <a:r>
              <a:rPr sz="1400" spc="160" dirty="0" smtClean="0">
                <a:cs typeface="Microsoft Sans Serif"/>
              </a:rPr>
              <a:t> </a:t>
            </a:r>
            <a:r>
              <a:rPr sz="1400" spc="-10" dirty="0" err="1" smtClean="0">
                <a:cs typeface="Microsoft Sans Serif"/>
              </a:rPr>
              <a:t>всех</a:t>
            </a:r>
            <a:r>
              <a:rPr lang="ru-RU" sz="1400" spc="-10" dirty="0" smtClean="0">
                <a:cs typeface="Microsoft Sans Serif"/>
              </a:rPr>
              <a:t> </a:t>
            </a:r>
            <a:r>
              <a:rPr lang="ru-RU" sz="1400" spc="-20" dirty="0" smtClean="0">
                <a:cs typeface="Microsoft Sans Serif"/>
              </a:rPr>
              <a:t>экземпляров	</a:t>
            </a:r>
            <a:r>
              <a:rPr lang="ru-RU" sz="1400" spc="-5" dirty="0" smtClean="0">
                <a:cs typeface="Microsoft Sans Serif"/>
              </a:rPr>
              <a:t>ЭМ, </a:t>
            </a:r>
            <a:r>
              <a:rPr lang="ru-RU" sz="1400" spc="-10" dirty="0" smtClean="0">
                <a:cs typeface="Microsoft Sans Serif"/>
              </a:rPr>
              <a:t>отправленных </a:t>
            </a:r>
            <a:r>
              <a:rPr lang="ru-RU" sz="1400" spc="-5" dirty="0" smtClean="0">
                <a:cs typeface="Microsoft Sans Serif"/>
              </a:rPr>
              <a:t>на</a:t>
            </a:r>
            <a:r>
              <a:rPr lang="ru-RU" sz="1400" spc="620" dirty="0" smtClean="0">
                <a:cs typeface="Microsoft Sans Serif"/>
              </a:rPr>
              <a:t> </a:t>
            </a:r>
            <a:r>
              <a:rPr lang="ru-RU" sz="1400" spc="-10" dirty="0" smtClean="0">
                <a:cs typeface="Microsoft Sans Serif"/>
              </a:rPr>
              <a:t>принтер.	</a:t>
            </a:r>
          </a:p>
          <a:p>
            <a:pPr marR="5080" algn="just">
              <a:tabLst>
                <a:tab pos="0" algn="l"/>
                <a:tab pos="1074738" algn="l"/>
              </a:tabLst>
            </a:pPr>
            <a:r>
              <a:rPr lang="ru-RU" sz="1400" spc="-45" dirty="0" smtClean="0">
                <a:cs typeface="Microsoft Sans Serif"/>
              </a:rPr>
              <a:t>Для</a:t>
            </a:r>
            <a:r>
              <a:rPr lang="ru-RU" sz="1400" spc="290" dirty="0" smtClean="0">
                <a:cs typeface="Microsoft Sans Serif"/>
              </a:rPr>
              <a:t> </a:t>
            </a:r>
            <a:r>
              <a:rPr lang="ru-RU" sz="1400" spc="-30" dirty="0" smtClean="0">
                <a:cs typeface="Microsoft Sans Serif"/>
              </a:rPr>
              <a:t>каждого</a:t>
            </a:r>
            <a:r>
              <a:rPr lang="ru-RU" sz="1400" spc="-25" dirty="0" smtClean="0">
                <a:cs typeface="Microsoft Sans Serif"/>
              </a:rPr>
              <a:t> экземпляра </a:t>
            </a:r>
            <a:r>
              <a:rPr lang="ru-RU" sz="1400" spc="-360" dirty="0" smtClean="0">
                <a:cs typeface="Microsoft Sans Serif"/>
              </a:rPr>
              <a:t> </a:t>
            </a:r>
            <a:r>
              <a:rPr lang="ru-RU" sz="1400" dirty="0" smtClean="0">
                <a:cs typeface="Microsoft Sans Serif"/>
              </a:rPr>
              <a:t>ЭМ</a:t>
            </a:r>
            <a:r>
              <a:rPr lang="ru-RU" sz="1400" spc="225" dirty="0" smtClean="0">
                <a:cs typeface="Microsoft Sans Serif"/>
              </a:rPr>
              <a:t> </a:t>
            </a:r>
            <a:r>
              <a:rPr lang="ru-RU" sz="1400" dirty="0" smtClean="0">
                <a:cs typeface="Microsoft Sans Serif"/>
              </a:rPr>
              <a:t>в</a:t>
            </a:r>
            <a:r>
              <a:rPr lang="ru-RU" sz="1400" spc="229" dirty="0" smtClean="0">
                <a:cs typeface="Microsoft Sans Serif"/>
              </a:rPr>
              <a:t> </a:t>
            </a:r>
            <a:r>
              <a:rPr lang="ru-RU" sz="1400" spc="-20" dirty="0" smtClean="0">
                <a:cs typeface="Microsoft Sans Serif"/>
              </a:rPr>
              <a:t>списке</a:t>
            </a:r>
            <a:r>
              <a:rPr lang="ru-RU" sz="1400" spc="235" dirty="0" smtClean="0">
                <a:cs typeface="Microsoft Sans Serif"/>
              </a:rPr>
              <a:t> </a:t>
            </a:r>
            <a:r>
              <a:rPr lang="ru-RU" sz="1400" spc="-30" dirty="0" smtClean="0">
                <a:cs typeface="Microsoft Sans Serif"/>
              </a:rPr>
              <a:t>указан</a:t>
            </a:r>
            <a:r>
              <a:rPr lang="ru-RU" sz="1400" spc="245" dirty="0" smtClean="0">
                <a:cs typeface="Microsoft Sans Serif"/>
              </a:rPr>
              <a:t> </a:t>
            </a:r>
            <a:r>
              <a:rPr lang="ru-RU" sz="1400" spc="-15" dirty="0" smtClean="0">
                <a:cs typeface="Microsoft Sans Serif"/>
              </a:rPr>
              <a:t>порядковый</a:t>
            </a:r>
            <a:r>
              <a:rPr lang="ru-RU" sz="1400" spc="225" dirty="0" smtClean="0">
                <a:cs typeface="Microsoft Sans Serif"/>
              </a:rPr>
              <a:t> </a:t>
            </a:r>
            <a:r>
              <a:rPr lang="ru-RU" sz="1400" spc="-15" dirty="0" smtClean="0">
                <a:cs typeface="Microsoft Sans Serif"/>
              </a:rPr>
              <a:t>номер </a:t>
            </a:r>
            <a:r>
              <a:rPr lang="ru-RU" sz="1400" spc="-40" dirty="0" smtClean="0">
                <a:cs typeface="Microsoft Sans Serif"/>
              </a:rPr>
              <a:t>э</a:t>
            </a:r>
            <a:r>
              <a:rPr lang="ru-RU" sz="1400" spc="-25" dirty="0" smtClean="0">
                <a:cs typeface="Microsoft Sans Serif"/>
              </a:rPr>
              <a:t>к</a:t>
            </a:r>
            <a:r>
              <a:rPr lang="ru-RU" sz="1400" spc="-85" dirty="0" smtClean="0">
                <a:cs typeface="Microsoft Sans Serif"/>
              </a:rPr>
              <a:t>з</a:t>
            </a:r>
            <a:r>
              <a:rPr lang="ru-RU" sz="1400" spc="-20" dirty="0" smtClean="0">
                <a:cs typeface="Microsoft Sans Serif"/>
              </a:rPr>
              <a:t>е</a:t>
            </a:r>
            <a:r>
              <a:rPr lang="ru-RU" sz="1400" spc="-30" dirty="0" smtClean="0">
                <a:cs typeface="Microsoft Sans Serif"/>
              </a:rPr>
              <a:t>м</a:t>
            </a:r>
            <a:r>
              <a:rPr lang="ru-RU" sz="1400" spc="-25" dirty="0" smtClean="0">
                <a:cs typeface="Microsoft Sans Serif"/>
              </a:rPr>
              <a:t>п</a:t>
            </a:r>
            <a:r>
              <a:rPr lang="ru-RU" sz="1400" spc="5" dirty="0" smtClean="0">
                <a:cs typeface="Microsoft Sans Serif"/>
              </a:rPr>
              <a:t>л</a:t>
            </a:r>
            <a:r>
              <a:rPr lang="ru-RU" sz="1400" dirty="0" smtClean="0">
                <a:cs typeface="Microsoft Sans Serif"/>
              </a:rPr>
              <a:t>я</a:t>
            </a:r>
            <a:r>
              <a:rPr lang="ru-RU" sz="1400" spc="-5" dirty="0" smtClean="0">
                <a:cs typeface="Microsoft Sans Serif"/>
              </a:rPr>
              <a:t>ра</a:t>
            </a:r>
            <a:r>
              <a:rPr lang="ru-RU" sz="1400" dirty="0" smtClean="0">
                <a:cs typeface="Microsoft Sans Serif"/>
              </a:rPr>
              <a:t>,	</a:t>
            </a:r>
            <a:r>
              <a:rPr lang="ru-RU" sz="1400" spc="-20" dirty="0" smtClean="0">
                <a:cs typeface="Microsoft Sans Serif"/>
              </a:rPr>
              <a:t>у</a:t>
            </a:r>
            <a:r>
              <a:rPr lang="ru-RU" sz="1400" spc="-5" dirty="0" smtClean="0">
                <a:cs typeface="Microsoft Sans Serif"/>
              </a:rPr>
              <a:t>ни</a:t>
            </a:r>
            <a:r>
              <a:rPr lang="ru-RU" sz="1400" spc="-50" dirty="0" smtClean="0">
                <a:cs typeface="Microsoft Sans Serif"/>
              </a:rPr>
              <a:t>к</a:t>
            </a:r>
            <a:r>
              <a:rPr lang="ru-RU" sz="1400" dirty="0" smtClean="0">
                <a:cs typeface="Microsoft Sans Serif"/>
              </a:rPr>
              <a:t>ал</a:t>
            </a:r>
            <a:r>
              <a:rPr lang="ru-RU" sz="1400" spc="-10" dirty="0" smtClean="0">
                <a:cs typeface="Microsoft Sans Serif"/>
              </a:rPr>
              <a:t>ь</a:t>
            </a:r>
            <a:r>
              <a:rPr lang="ru-RU" sz="1400" spc="-5" dirty="0" smtClean="0">
                <a:cs typeface="Microsoft Sans Serif"/>
              </a:rPr>
              <a:t>н</a:t>
            </a:r>
            <a:r>
              <a:rPr lang="ru-RU" sz="1400" dirty="0" smtClean="0">
                <a:cs typeface="Microsoft Sans Serif"/>
              </a:rPr>
              <a:t>ый	</a:t>
            </a:r>
            <a:r>
              <a:rPr lang="ru-RU" sz="1400" spc="-5" dirty="0" smtClean="0">
                <a:cs typeface="Microsoft Sans Serif"/>
              </a:rPr>
              <a:t>н</a:t>
            </a:r>
            <a:r>
              <a:rPr lang="ru-RU" sz="1400" spc="-20" dirty="0" smtClean="0">
                <a:cs typeface="Microsoft Sans Serif"/>
              </a:rPr>
              <a:t>о</a:t>
            </a:r>
            <a:r>
              <a:rPr lang="ru-RU" sz="1400" spc="-30" dirty="0" smtClean="0">
                <a:cs typeface="Microsoft Sans Serif"/>
              </a:rPr>
              <a:t>м</a:t>
            </a:r>
            <a:r>
              <a:rPr lang="ru-RU" sz="1400" spc="-5" dirty="0" smtClean="0">
                <a:cs typeface="Microsoft Sans Serif"/>
              </a:rPr>
              <a:t>е</a:t>
            </a:r>
            <a:r>
              <a:rPr lang="ru-RU" sz="1400" dirty="0" smtClean="0">
                <a:cs typeface="Microsoft Sans Serif"/>
              </a:rPr>
              <a:t>р	Э</a:t>
            </a:r>
            <a:r>
              <a:rPr lang="ru-RU" sz="1400" spc="-10" dirty="0" smtClean="0">
                <a:cs typeface="Microsoft Sans Serif"/>
              </a:rPr>
              <a:t>М</a:t>
            </a:r>
            <a:r>
              <a:rPr lang="ru-RU" sz="1400" dirty="0" smtClean="0">
                <a:cs typeface="Microsoft Sans Serif"/>
              </a:rPr>
              <a:t>, а</a:t>
            </a:r>
            <a:r>
              <a:rPr lang="ru-RU" sz="1400" spc="-10" dirty="0" smtClean="0">
                <a:cs typeface="Microsoft Sans Serif"/>
              </a:rPr>
              <a:t> </a:t>
            </a:r>
            <a:r>
              <a:rPr lang="ru-RU" sz="1400" spc="-35" dirty="0" smtClean="0">
                <a:cs typeface="Microsoft Sans Serif"/>
              </a:rPr>
              <a:t>также</a:t>
            </a:r>
            <a:r>
              <a:rPr lang="ru-RU" sz="1400" spc="-20" dirty="0" smtClean="0">
                <a:cs typeface="Microsoft Sans Serif"/>
              </a:rPr>
              <a:t> </a:t>
            </a:r>
            <a:r>
              <a:rPr lang="ru-RU" sz="1400" spc="-10" dirty="0" smtClean="0">
                <a:cs typeface="Microsoft Sans Serif"/>
              </a:rPr>
              <a:t>статус</a:t>
            </a:r>
            <a:r>
              <a:rPr lang="ru-RU" sz="1400" dirty="0" smtClean="0">
                <a:cs typeface="Microsoft Sans Serif"/>
              </a:rPr>
              <a:t> </a:t>
            </a:r>
            <a:r>
              <a:rPr lang="ru-RU" sz="1400" spc="-10" dirty="0" smtClean="0">
                <a:cs typeface="Microsoft Sans Serif"/>
              </a:rPr>
              <a:t>выполнения</a:t>
            </a:r>
            <a:r>
              <a:rPr lang="ru-RU" sz="1400" spc="25" dirty="0" smtClean="0">
                <a:cs typeface="Microsoft Sans Serif"/>
              </a:rPr>
              <a:t> </a:t>
            </a:r>
            <a:r>
              <a:rPr lang="ru-RU" sz="1400" spc="-25" dirty="0" smtClean="0">
                <a:cs typeface="Microsoft Sans Serif"/>
              </a:rPr>
              <a:t>печати</a:t>
            </a:r>
            <a:endParaRPr lang="ru-RU" sz="1400" dirty="0" smtClean="0">
              <a:cs typeface="Microsoft Sans Serif"/>
            </a:endParaRPr>
          </a:p>
          <a:p>
            <a:pPr marL="12700" marR="5080" algn="just">
              <a:spcBef>
                <a:spcPts val="95"/>
              </a:spcBef>
            </a:pPr>
            <a:endParaRPr lang="ru-RU" sz="1400" dirty="0" smtClean="0">
              <a:latin typeface="Microsoft Sans Serif"/>
              <a:cs typeface="Microsoft Sans Serif"/>
            </a:endParaRPr>
          </a:p>
          <a:p>
            <a:pPr marL="12700" marR="5080" algn="just">
              <a:spcBef>
                <a:spcPts val="95"/>
              </a:spcBef>
            </a:pPr>
            <a:endParaRPr lang="ru-RU" sz="1400" dirty="0" smtClean="0">
              <a:latin typeface="Microsoft Sans Serif"/>
              <a:cs typeface="Microsoft Sans Serif"/>
            </a:endParaRPr>
          </a:p>
          <a:p>
            <a:pPr marL="12700" marR="5080" algn="just">
              <a:spcBef>
                <a:spcPts val="95"/>
              </a:spcBef>
            </a:pPr>
            <a:endParaRPr lang="ru-RU" sz="1400" dirty="0" smtClean="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endParaRPr sz="1400" dirty="0">
              <a:latin typeface="Microsoft Sans Serif"/>
              <a:cs typeface="Microsoft Sans Serif"/>
            </a:endParaRPr>
          </a:p>
        </p:txBody>
      </p:sp>
      <p:grpSp>
        <p:nvGrpSpPr>
          <p:cNvPr id="3" name="object 13"/>
          <p:cNvGrpSpPr/>
          <p:nvPr/>
        </p:nvGrpSpPr>
        <p:grpSpPr>
          <a:xfrm>
            <a:off x="230277" y="3332931"/>
            <a:ext cx="3776345" cy="1356995"/>
            <a:chOff x="230263" y="3332924"/>
            <a:chExt cx="3776345" cy="1356995"/>
          </a:xfrm>
        </p:grpSpPr>
        <p:sp>
          <p:nvSpPr>
            <p:cNvPr id="14" name="object 14"/>
            <p:cNvSpPr/>
            <p:nvPr/>
          </p:nvSpPr>
          <p:spPr>
            <a:xfrm>
              <a:off x="244551" y="3347211"/>
              <a:ext cx="3747770" cy="1328420"/>
            </a:xfrm>
            <a:custGeom>
              <a:avLst/>
              <a:gdLst/>
              <a:ahLst/>
              <a:cxnLst/>
              <a:rect l="l" t="t" r="r" b="b"/>
              <a:pathLst>
                <a:path w="3747770" h="1328420">
                  <a:moveTo>
                    <a:pt x="3526205" y="0"/>
                  </a:moveTo>
                  <a:lnTo>
                    <a:pt x="221335" y="0"/>
                  </a:lnTo>
                  <a:lnTo>
                    <a:pt x="176729" y="4500"/>
                  </a:lnTo>
                  <a:lnTo>
                    <a:pt x="135182" y="17406"/>
                  </a:lnTo>
                  <a:lnTo>
                    <a:pt x="97585" y="37826"/>
                  </a:lnTo>
                  <a:lnTo>
                    <a:pt x="64828" y="64865"/>
                  </a:lnTo>
                  <a:lnTo>
                    <a:pt x="37801" y="97631"/>
                  </a:lnTo>
                  <a:lnTo>
                    <a:pt x="17394" y="135231"/>
                  </a:lnTo>
                  <a:lnTo>
                    <a:pt x="4496" y="176772"/>
                  </a:lnTo>
                  <a:lnTo>
                    <a:pt x="0" y="221361"/>
                  </a:lnTo>
                  <a:lnTo>
                    <a:pt x="0" y="1106677"/>
                  </a:lnTo>
                  <a:lnTo>
                    <a:pt x="4496" y="1151303"/>
                  </a:lnTo>
                  <a:lnTo>
                    <a:pt x="17394" y="1192861"/>
                  </a:lnTo>
                  <a:lnTo>
                    <a:pt x="37801" y="1230463"/>
                  </a:lnTo>
                  <a:lnTo>
                    <a:pt x="64828" y="1263221"/>
                  </a:lnTo>
                  <a:lnTo>
                    <a:pt x="97585" y="1290246"/>
                  </a:lnTo>
                  <a:lnTo>
                    <a:pt x="135182" y="1310649"/>
                  </a:lnTo>
                  <a:lnTo>
                    <a:pt x="176729" y="1323543"/>
                  </a:lnTo>
                  <a:lnTo>
                    <a:pt x="221335" y="1328039"/>
                  </a:lnTo>
                  <a:lnTo>
                    <a:pt x="3526205" y="1328039"/>
                  </a:lnTo>
                  <a:lnTo>
                    <a:pt x="3570794" y="1323543"/>
                  </a:lnTo>
                  <a:lnTo>
                    <a:pt x="3612335" y="1310649"/>
                  </a:lnTo>
                  <a:lnTo>
                    <a:pt x="3649935" y="1290246"/>
                  </a:lnTo>
                  <a:lnTo>
                    <a:pt x="3682701" y="1263221"/>
                  </a:lnTo>
                  <a:lnTo>
                    <a:pt x="3709740" y="1230463"/>
                  </a:lnTo>
                  <a:lnTo>
                    <a:pt x="3730159" y="1192861"/>
                  </a:lnTo>
                  <a:lnTo>
                    <a:pt x="3743066" y="1151303"/>
                  </a:lnTo>
                  <a:lnTo>
                    <a:pt x="3747566" y="1106677"/>
                  </a:lnTo>
                  <a:lnTo>
                    <a:pt x="3747566" y="221361"/>
                  </a:lnTo>
                  <a:lnTo>
                    <a:pt x="3743066" y="176772"/>
                  </a:lnTo>
                  <a:lnTo>
                    <a:pt x="3730159" y="135231"/>
                  </a:lnTo>
                  <a:lnTo>
                    <a:pt x="3709740" y="97631"/>
                  </a:lnTo>
                  <a:lnTo>
                    <a:pt x="3682701" y="64865"/>
                  </a:lnTo>
                  <a:lnTo>
                    <a:pt x="3649935" y="37826"/>
                  </a:lnTo>
                  <a:lnTo>
                    <a:pt x="3612335" y="17406"/>
                  </a:lnTo>
                  <a:lnTo>
                    <a:pt x="3570794" y="4500"/>
                  </a:lnTo>
                  <a:lnTo>
                    <a:pt x="35262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44551" y="3347211"/>
              <a:ext cx="3747770" cy="1328420"/>
            </a:xfrm>
            <a:custGeom>
              <a:avLst/>
              <a:gdLst/>
              <a:ahLst/>
              <a:cxnLst/>
              <a:rect l="l" t="t" r="r" b="b"/>
              <a:pathLst>
                <a:path w="3747770" h="1328420">
                  <a:moveTo>
                    <a:pt x="0" y="221361"/>
                  </a:moveTo>
                  <a:lnTo>
                    <a:pt x="4496" y="176772"/>
                  </a:lnTo>
                  <a:lnTo>
                    <a:pt x="17394" y="135231"/>
                  </a:lnTo>
                  <a:lnTo>
                    <a:pt x="37801" y="97631"/>
                  </a:lnTo>
                  <a:lnTo>
                    <a:pt x="64828" y="64865"/>
                  </a:lnTo>
                  <a:lnTo>
                    <a:pt x="97585" y="37826"/>
                  </a:lnTo>
                  <a:lnTo>
                    <a:pt x="135182" y="17406"/>
                  </a:lnTo>
                  <a:lnTo>
                    <a:pt x="176729" y="4500"/>
                  </a:lnTo>
                  <a:lnTo>
                    <a:pt x="221335" y="0"/>
                  </a:lnTo>
                  <a:lnTo>
                    <a:pt x="3526205" y="0"/>
                  </a:lnTo>
                  <a:lnTo>
                    <a:pt x="3570794" y="4500"/>
                  </a:lnTo>
                  <a:lnTo>
                    <a:pt x="3612335" y="17406"/>
                  </a:lnTo>
                  <a:lnTo>
                    <a:pt x="3649935" y="37826"/>
                  </a:lnTo>
                  <a:lnTo>
                    <a:pt x="3682701" y="64865"/>
                  </a:lnTo>
                  <a:lnTo>
                    <a:pt x="3709740" y="97631"/>
                  </a:lnTo>
                  <a:lnTo>
                    <a:pt x="3730159" y="135231"/>
                  </a:lnTo>
                  <a:lnTo>
                    <a:pt x="3743066" y="176772"/>
                  </a:lnTo>
                  <a:lnTo>
                    <a:pt x="3747566" y="221361"/>
                  </a:lnTo>
                  <a:lnTo>
                    <a:pt x="3747566" y="1106677"/>
                  </a:lnTo>
                  <a:lnTo>
                    <a:pt x="3743066" y="1151303"/>
                  </a:lnTo>
                  <a:lnTo>
                    <a:pt x="3730159" y="1192861"/>
                  </a:lnTo>
                  <a:lnTo>
                    <a:pt x="3709740" y="1230463"/>
                  </a:lnTo>
                  <a:lnTo>
                    <a:pt x="3682701" y="1263221"/>
                  </a:lnTo>
                  <a:lnTo>
                    <a:pt x="3649935" y="1290246"/>
                  </a:lnTo>
                  <a:lnTo>
                    <a:pt x="3612335" y="1310649"/>
                  </a:lnTo>
                  <a:lnTo>
                    <a:pt x="3570794" y="1323543"/>
                  </a:lnTo>
                  <a:lnTo>
                    <a:pt x="3526205" y="1328039"/>
                  </a:lnTo>
                  <a:lnTo>
                    <a:pt x="221335" y="1328039"/>
                  </a:lnTo>
                  <a:lnTo>
                    <a:pt x="176729" y="1323543"/>
                  </a:lnTo>
                  <a:lnTo>
                    <a:pt x="135182" y="1310649"/>
                  </a:lnTo>
                  <a:lnTo>
                    <a:pt x="97585" y="1290246"/>
                  </a:lnTo>
                  <a:lnTo>
                    <a:pt x="64828" y="1263221"/>
                  </a:lnTo>
                  <a:lnTo>
                    <a:pt x="37801" y="1230463"/>
                  </a:lnTo>
                  <a:lnTo>
                    <a:pt x="17394" y="1192861"/>
                  </a:lnTo>
                  <a:lnTo>
                    <a:pt x="4496" y="1151303"/>
                  </a:lnTo>
                  <a:lnTo>
                    <a:pt x="0" y="1106677"/>
                  </a:lnTo>
                  <a:lnTo>
                    <a:pt x="0" y="221361"/>
                  </a:lnTo>
                  <a:close/>
                </a:path>
              </a:pathLst>
            </a:custGeom>
            <a:ln w="28574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2796" y="3392423"/>
              <a:ext cx="393191" cy="3398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5572" y="3392423"/>
              <a:ext cx="336803" cy="339851"/>
            </a:xfrm>
            <a:prstGeom prst="rect">
              <a:avLst/>
            </a:prstGeom>
          </p:spPr>
        </p:pic>
      </p:grpSp>
      <p:grpSp>
        <p:nvGrpSpPr>
          <p:cNvPr id="13" name="object 18"/>
          <p:cNvGrpSpPr/>
          <p:nvPr/>
        </p:nvGrpSpPr>
        <p:grpSpPr>
          <a:xfrm>
            <a:off x="244552" y="4788941"/>
            <a:ext cx="3747770" cy="1805305"/>
            <a:chOff x="244551" y="4788915"/>
            <a:chExt cx="3747770" cy="1805305"/>
          </a:xfrm>
        </p:grpSpPr>
        <p:sp>
          <p:nvSpPr>
            <p:cNvPr id="19" name="object 19"/>
            <p:cNvSpPr/>
            <p:nvPr/>
          </p:nvSpPr>
          <p:spPr>
            <a:xfrm>
              <a:off x="244551" y="4788915"/>
              <a:ext cx="3747770" cy="1805305"/>
            </a:xfrm>
            <a:custGeom>
              <a:avLst/>
              <a:gdLst/>
              <a:ahLst/>
              <a:cxnLst/>
              <a:rect l="l" t="t" r="r" b="b"/>
              <a:pathLst>
                <a:path w="3747770" h="1805304">
                  <a:moveTo>
                    <a:pt x="3446703" y="0"/>
                  </a:moveTo>
                  <a:lnTo>
                    <a:pt x="300799" y="0"/>
                  </a:lnTo>
                  <a:lnTo>
                    <a:pt x="252007" y="3939"/>
                  </a:lnTo>
                  <a:lnTo>
                    <a:pt x="205722" y="15342"/>
                  </a:lnTo>
                  <a:lnTo>
                    <a:pt x="162564" y="33590"/>
                  </a:lnTo>
                  <a:lnTo>
                    <a:pt x="123150" y="58062"/>
                  </a:lnTo>
                  <a:lnTo>
                    <a:pt x="88101" y="88137"/>
                  </a:lnTo>
                  <a:lnTo>
                    <a:pt x="58036" y="123197"/>
                  </a:lnTo>
                  <a:lnTo>
                    <a:pt x="33574" y="162619"/>
                  </a:lnTo>
                  <a:lnTo>
                    <a:pt x="15334" y="205784"/>
                  </a:lnTo>
                  <a:lnTo>
                    <a:pt x="3936" y="252072"/>
                  </a:lnTo>
                  <a:lnTo>
                    <a:pt x="0" y="300862"/>
                  </a:lnTo>
                  <a:lnTo>
                    <a:pt x="0" y="1503984"/>
                  </a:lnTo>
                  <a:lnTo>
                    <a:pt x="3936" y="1552773"/>
                  </a:lnTo>
                  <a:lnTo>
                    <a:pt x="15334" y="1599056"/>
                  </a:lnTo>
                  <a:lnTo>
                    <a:pt x="33574" y="1642214"/>
                  </a:lnTo>
                  <a:lnTo>
                    <a:pt x="58036" y="1681628"/>
                  </a:lnTo>
                  <a:lnTo>
                    <a:pt x="88101" y="1716678"/>
                  </a:lnTo>
                  <a:lnTo>
                    <a:pt x="123150" y="1746744"/>
                  </a:lnTo>
                  <a:lnTo>
                    <a:pt x="162564" y="1771207"/>
                  </a:lnTo>
                  <a:lnTo>
                    <a:pt x="205722" y="1789448"/>
                  </a:lnTo>
                  <a:lnTo>
                    <a:pt x="252007" y="1800847"/>
                  </a:lnTo>
                  <a:lnTo>
                    <a:pt x="300799" y="1804784"/>
                  </a:lnTo>
                  <a:lnTo>
                    <a:pt x="3446703" y="1804784"/>
                  </a:lnTo>
                  <a:lnTo>
                    <a:pt x="3495494" y="1800847"/>
                  </a:lnTo>
                  <a:lnTo>
                    <a:pt x="3541782" y="1789448"/>
                  </a:lnTo>
                  <a:lnTo>
                    <a:pt x="3584947" y="1771207"/>
                  </a:lnTo>
                  <a:lnTo>
                    <a:pt x="3624369" y="1746744"/>
                  </a:lnTo>
                  <a:lnTo>
                    <a:pt x="3659428" y="1716678"/>
                  </a:lnTo>
                  <a:lnTo>
                    <a:pt x="3689504" y="1681628"/>
                  </a:lnTo>
                  <a:lnTo>
                    <a:pt x="3713976" y="1642214"/>
                  </a:lnTo>
                  <a:lnTo>
                    <a:pt x="3732224" y="1599056"/>
                  </a:lnTo>
                  <a:lnTo>
                    <a:pt x="3743627" y="1552773"/>
                  </a:lnTo>
                  <a:lnTo>
                    <a:pt x="3747566" y="1503984"/>
                  </a:lnTo>
                  <a:lnTo>
                    <a:pt x="3747566" y="300862"/>
                  </a:lnTo>
                  <a:lnTo>
                    <a:pt x="3743627" y="252072"/>
                  </a:lnTo>
                  <a:lnTo>
                    <a:pt x="3732224" y="205784"/>
                  </a:lnTo>
                  <a:lnTo>
                    <a:pt x="3713976" y="162619"/>
                  </a:lnTo>
                  <a:lnTo>
                    <a:pt x="3689504" y="123197"/>
                  </a:lnTo>
                  <a:lnTo>
                    <a:pt x="3659428" y="88137"/>
                  </a:lnTo>
                  <a:lnTo>
                    <a:pt x="3624369" y="58062"/>
                  </a:lnTo>
                  <a:lnTo>
                    <a:pt x="3584947" y="33590"/>
                  </a:lnTo>
                  <a:lnTo>
                    <a:pt x="3541782" y="15342"/>
                  </a:lnTo>
                  <a:lnTo>
                    <a:pt x="3495494" y="3939"/>
                  </a:lnTo>
                  <a:lnTo>
                    <a:pt x="34467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44551" y="4788915"/>
              <a:ext cx="3747770" cy="1805305"/>
            </a:xfrm>
            <a:custGeom>
              <a:avLst/>
              <a:gdLst/>
              <a:ahLst/>
              <a:cxnLst/>
              <a:rect l="l" t="t" r="r" b="b"/>
              <a:pathLst>
                <a:path w="3747770" h="1805304">
                  <a:moveTo>
                    <a:pt x="0" y="300862"/>
                  </a:moveTo>
                  <a:lnTo>
                    <a:pt x="3936" y="252072"/>
                  </a:lnTo>
                  <a:lnTo>
                    <a:pt x="15334" y="205784"/>
                  </a:lnTo>
                  <a:lnTo>
                    <a:pt x="33574" y="162619"/>
                  </a:lnTo>
                  <a:lnTo>
                    <a:pt x="58036" y="123197"/>
                  </a:lnTo>
                  <a:lnTo>
                    <a:pt x="88101" y="88137"/>
                  </a:lnTo>
                  <a:lnTo>
                    <a:pt x="123150" y="58062"/>
                  </a:lnTo>
                  <a:lnTo>
                    <a:pt x="162564" y="33590"/>
                  </a:lnTo>
                  <a:lnTo>
                    <a:pt x="205722" y="15342"/>
                  </a:lnTo>
                  <a:lnTo>
                    <a:pt x="252007" y="3939"/>
                  </a:lnTo>
                  <a:lnTo>
                    <a:pt x="300799" y="0"/>
                  </a:lnTo>
                  <a:lnTo>
                    <a:pt x="3446703" y="0"/>
                  </a:lnTo>
                  <a:lnTo>
                    <a:pt x="3495494" y="3939"/>
                  </a:lnTo>
                  <a:lnTo>
                    <a:pt x="3541782" y="15342"/>
                  </a:lnTo>
                  <a:lnTo>
                    <a:pt x="3584947" y="33590"/>
                  </a:lnTo>
                  <a:lnTo>
                    <a:pt x="3624369" y="58062"/>
                  </a:lnTo>
                  <a:lnTo>
                    <a:pt x="3659428" y="88137"/>
                  </a:lnTo>
                  <a:lnTo>
                    <a:pt x="3689504" y="123197"/>
                  </a:lnTo>
                  <a:lnTo>
                    <a:pt x="3713976" y="162619"/>
                  </a:lnTo>
                  <a:lnTo>
                    <a:pt x="3732224" y="205784"/>
                  </a:lnTo>
                  <a:lnTo>
                    <a:pt x="3743627" y="252072"/>
                  </a:lnTo>
                  <a:lnTo>
                    <a:pt x="3747566" y="300862"/>
                  </a:lnTo>
                  <a:lnTo>
                    <a:pt x="3747566" y="1503984"/>
                  </a:lnTo>
                  <a:lnTo>
                    <a:pt x="3743627" y="1552773"/>
                  </a:lnTo>
                  <a:lnTo>
                    <a:pt x="3732224" y="1599056"/>
                  </a:lnTo>
                  <a:lnTo>
                    <a:pt x="3713976" y="1642214"/>
                  </a:lnTo>
                  <a:lnTo>
                    <a:pt x="3689504" y="1681628"/>
                  </a:lnTo>
                  <a:lnTo>
                    <a:pt x="3659428" y="1716678"/>
                  </a:lnTo>
                  <a:lnTo>
                    <a:pt x="3624369" y="1746744"/>
                  </a:lnTo>
                  <a:lnTo>
                    <a:pt x="3584947" y="1771207"/>
                  </a:lnTo>
                  <a:lnTo>
                    <a:pt x="3541782" y="1789448"/>
                  </a:lnTo>
                  <a:lnTo>
                    <a:pt x="3495494" y="1800847"/>
                  </a:lnTo>
                  <a:lnTo>
                    <a:pt x="3446703" y="1804784"/>
                  </a:lnTo>
                  <a:lnTo>
                    <a:pt x="300799" y="1804784"/>
                  </a:lnTo>
                  <a:lnTo>
                    <a:pt x="252007" y="1800847"/>
                  </a:lnTo>
                  <a:lnTo>
                    <a:pt x="205722" y="1789448"/>
                  </a:lnTo>
                  <a:lnTo>
                    <a:pt x="162564" y="1771207"/>
                  </a:lnTo>
                  <a:lnTo>
                    <a:pt x="123150" y="1746744"/>
                  </a:lnTo>
                  <a:lnTo>
                    <a:pt x="88101" y="1716678"/>
                  </a:lnTo>
                  <a:lnTo>
                    <a:pt x="58036" y="1681628"/>
                  </a:lnTo>
                  <a:lnTo>
                    <a:pt x="33574" y="1642214"/>
                  </a:lnTo>
                  <a:lnTo>
                    <a:pt x="15334" y="1599056"/>
                  </a:lnTo>
                  <a:lnTo>
                    <a:pt x="3936" y="1552773"/>
                  </a:lnTo>
                  <a:lnTo>
                    <a:pt x="0" y="1503984"/>
                  </a:lnTo>
                  <a:lnTo>
                    <a:pt x="0" y="300862"/>
                  </a:lnTo>
                  <a:close/>
                </a:path>
              </a:pathLst>
            </a:custGeom>
            <a:ln w="285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5656" y="4856987"/>
              <a:ext cx="393192" cy="33985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8432" y="4856987"/>
              <a:ext cx="336803" cy="339851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388113" y="3441322"/>
            <a:ext cx="3460750" cy="10894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buClr>
                <a:srgbClr val="001F5F"/>
              </a:buClr>
              <a:buSzPct val="114285"/>
              <a:buFont typeface="Arial"/>
              <a:buAutoNum type="arabicPeriod" startAt="2"/>
              <a:tabLst>
                <a:tab pos="278130" algn="l"/>
              </a:tabLst>
            </a:pPr>
            <a:r>
              <a:rPr sz="1400" dirty="0">
                <a:cs typeface="Microsoft Sans Serif"/>
              </a:rPr>
              <a:t>В</a:t>
            </a:r>
            <a:r>
              <a:rPr sz="1400" spc="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отмеченной</a:t>
            </a:r>
            <a:r>
              <a:rPr sz="1400" spc="-1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области</a:t>
            </a:r>
            <a:r>
              <a:rPr sz="1400" spc="-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расположены </a:t>
            </a:r>
            <a:r>
              <a:rPr sz="1400" spc="-36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параметры, </a:t>
            </a:r>
            <a:r>
              <a:rPr sz="1400" spc="-20" dirty="0">
                <a:cs typeface="Microsoft Sans Serif"/>
              </a:rPr>
              <a:t>характеризующие </a:t>
            </a:r>
            <a:r>
              <a:rPr sz="1400" spc="-5" dirty="0">
                <a:cs typeface="Microsoft Sans Serif"/>
              </a:rPr>
              <a:t>состояние </a:t>
            </a:r>
            <a:r>
              <a:rPr sz="140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экземпляров </a:t>
            </a:r>
            <a:r>
              <a:rPr sz="1400" dirty="0">
                <a:cs typeface="Microsoft Sans Serif"/>
              </a:rPr>
              <a:t>ЭМ </a:t>
            </a:r>
            <a:r>
              <a:rPr sz="1400" spc="-20" dirty="0">
                <a:cs typeface="Microsoft Sans Serif"/>
              </a:rPr>
              <a:t>(Доступное количество </a:t>
            </a:r>
            <a:r>
              <a:rPr sz="1400" spc="-1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ЭМ: </a:t>
            </a:r>
            <a:r>
              <a:rPr sz="1400" spc="-30" dirty="0">
                <a:cs typeface="Microsoft Sans Serif"/>
              </a:rPr>
              <a:t>Из </a:t>
            </a:r>
            <a:r>
              <a:rPr sz="1400" spc="-5" dirty="0">
                <a:cs typeface="Microsoft Sans Serif"/>
              </a:rPr>
              <a:t>них </a:t>
            </a:r>
            <a:r>
              <a:rPr sz="1400" spc="-15" dirty="0">
                <a:cs typeface="Microsoft Sans Serif"/>
              </a:rPr>
              <a:t>распечатано (успешно/брак), </a:t>
            </a:r>
            <a:r>
              <a:rPr sz="1400" spc="-1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Доступно</a:t>
            </a:r>
            <a:r>
              <a:rPr sz="1400" dirty="0">
                <a:cs typeface="Microsoft Sans Serif"/>
              </a:rPr>
              <a:t> для</a:t>
            </a:r>
            <a:r>
              <a:rPr sz="1400" spc="5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печати</a:t>
            </a:r>
            <a:r>
              <a:rPr sz="1400" spc="1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ЭМ</a:t>
            </a:r>
            <a:r>
              <a:rPr sz="1400" dirty="0" smtClean="0">
                <a:cs typeface="Microsoft Sans Serif"/>
              </a:rPr>
              <a:t>)</a:t>
            </a:r>
          </a:p>
        </p:txBody>
      </p:sp>
      <p:grpSp>
        <p:nvGrpSpPr>
          <p:cNvPr id="18" name="object 27"/>
          <p:cNvGrpSpPr/>
          <p:nvPr/>
        </p:nvGrpSpPr>
        <p:grpSpPr>
          <a:xfrm>
            <a:off x="4034029" y="5183151"/>
            <a:ext cx="4997450" cy="1022985"/>
            <a:chOff x="4034028" y="5183123"/>
            <a:chExt cx="4997450" cy="1022985"/>
          </a:xfrm>
        </p:grpSpPr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34028" y="5183123"/>
              <a:ext cx="4997196" cy="102260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86225" y="5214619"/>
              <a:ext cx="4893183" cy="91937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086225" y="5214619"/>
              <a:ext cx="4893310" cy="919480"/>
            </a:xfrm>
            <a:custGeom>
              <a:avLst/>
              <a:gdLst/>
              <a:ahLst/>
              <a:cxnLst/>
              <a:rect l="l" t="t" r="r" b="b"/>
              <a:pathLst>
                <a:path w="4893309" h="919479">
                  <a:moveTo>
                    <a:pt x="0" y="153161"/>
                  </a:moveTo>
                  <a:lnTo>
                    <a:pt x="7808" y="104753"/>
                  </a:lnTo>
                  <a:lnTo>
                    <a:pt x="29553" y="62709"/>
                  </a:lnTo>
                  <a:lnTo>
                    <a:pt x="62709" y="29553"/>
                  </a:lnTo>
                  <a:lnTo>
                    <a:pt x="104753" y="7808"/>
                  </a:lnTo>
                  <a:lnTo>
                    <a:pt x="153162" y="0"/>
                  </a:lnTo>
                  <a:lnTo>
                    <a:pt x="4740021" y="0"/>
                  </a:lnTo>
                  <a:lnTo>
                    <a:pt x="4788429" y="7808"/>
                  </a:lnTo>
                  <a:lnTo>
                    <a:pt x="4830473" y="29553"/>
                  </a:lnTo>
                  <a:lnTo>
                    <a:pt x="4863629" y="62709"/>
                  </a:lnTo>
                  <a:lnTo>
                    <a:pt x="4885374" y="104753"/>
                  </a:lnTo>
                  <a:lnTo>
                    <a:pt x="4893183" y="153161"/>
                  </a:lnTo>
                  <a:lnTo>
                    <a:pt x="4893183" y="766140"/>
                  </a:lnTo>
                  <a:lnTo>
                    <a:pt x="4885374" y="814575"/>
                  </a:lnTo>
                  <a:lnTo>
                    <a:pt x="4863629" y="856641"/>
                  </a:lnTo>
                  <a:lnTo>
                    <a:pt x="4830473" y="889812"/>
                  </a:lnTo>
                  <a:lnTo>
                    <a:pt x="4788429" y="911566"/>
                  </a:lnTo>
                  <a:lnTo>
                    <a:pt x="4740021" y="919378"/>
                  </a:lnTo>
                  <a:lnTo>
                    <a:pt x="153162" y="919378"/>
                  </a:lnTo>
                  <a:lnTo>
                    <a:pt x="104753" y="911566"/>
                  </a:lnTo>
                  <a:lnTo>
                    <a:pt x="62709" y="889812"/>
                  </a:lnTo>
                  <a:lnTo>
                    <a:pt x="29553" y="856641"/>
                  </a:lnTo>
                  <a:lnTo>
                    <a:pt x="7808" y="814575"/>
                  </a:lnTo>
                  <a:lnTo>
                    <a:pt x="0" y="766140"/>
                  </a:lnTo>
                  <a:lnTo>
                    <a:pt x="0" y="153161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436490" y="5289323"/>
            <a:ext cx="4191000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cs typeface="Microsoft Sans Serif"/>
              </a:rPr>
              <a:t>Максимальное</a:t>
            </a:r>
            <a:r>
              <a:rPr sz="1600" spc="5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количество</a:t>
            </a:r>
            <a:r>
              <a:rPr sz="1600" spc="3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экземпляров</a:t>
            </a:r>
            <a:r>
              <a:rPr sz="1600" spc="2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ЭМ </a:t>
            </a:r>
            <a:r>
              <a:rPr sz="1600" spc="-409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ограничено</a:t>
            </a:r>
            <a:r>
              <a:rPr sz="1600" spc="5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количеством</a:t>
            </a:r>
            <a:r>
              <a:rPr sz="1600" spc="5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распределенных </a:t>
            </a:r>
            <a:r>
              <a:rPr sz="1600" spc="-1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участников</a:t>
            </a:r>
            <a:r>
              <a:rPr sz="1600" spc="7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spc="2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аудиторию</a:t>
            </a:r>
            <a:endParaRPr sz="1600" dirty="0">
              <a:cs typeface="Microsoft Sans Serif"/>
            </a:endParaRPr>
          </a:p>
        </p:txBody>
      </p:sp>
      <p:grpSp>
        <p:nvGrpSpPr>
          <p:cNvPr id="27" name="object 32"/>
          <p:cNvGrpSpPr/>
          <p:nvPr/>
        </p:nvGrpSpPr>
        <p:grpSpPr>
          <a:xfrm>
            <a:off x="4026409" y="1371600"/>
            <a:ext cx="5012690" cy="3153410"/>
            <a:chOff x="4026408" y="1371600"/>
            <a:chExt cx="5012690" cy="3153410"/>
          </a:xfrm>
        </p:grpSpPr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26408" y="1371600"/>
              <a:ext cx="5012436" cy="315315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00703" y="1405890"/>
              <a:ext cx="4866258" cy="3007994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089146" y="1396365"/>
              <a:ext cx="4887595" cy="3027045"/>
            </a:xfrm>
            <a:custGeom>
              <a:avLst/>
              <a:gdLst/>
              <a:ahLst/>
              <a:cxnLst/>
              <a:rect l="l" t="t" r="r" b="b"/>
              <a:pathLst>
                <a:path w="4887595" h="3027045">
                  <a:moveTo>
                    <a:pt x="0" y="3027044"/>
                  </a:moveTo>
                  <a:lnTo>
                    <a:pt x="4887213" y="3027044"/>
                  </a:lnTo>
                  <a:lnTo>
                    <a:pt x="4887213" y="0"/>
                  </a:lnTo>
                  <a:lnTo>
                    <a:pt x="0" y="0"/>
                  </a:lnTo>
                  <a:lnTo>
                    <a:pt x="0" y="3027044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720844" y="2530551"/>
              <a:ext cx="4147185" cy="898525"/>
            </a:xfrm>
            <a:custGeom>
              <a:avLst/>
              <a:gdLst/>
              <a:ahLst/>
              <a:cxnLst/>
              <a:rect l="l" t="t" r="r" b="b"/>
              <a:pathLst>
                <a:path w="4147184" h="898525">
                  <a:moveTo>
                    <a:pt x="329564" y="898448"/>
                  </a:moveTo>
                  <a:lnTo>
                    <a:pt x="4146677" y="898448"/>
                  </a:lnTo>
                  <a:lnTo>
                    <a:pt x="4146677" y="0"/>
                  </a:lnTo>
                  <a:lnTo>
                    <a:pt x="329564" y="0"/>
                  </a:lnTo>
                  <a:lnTo>
                    <a:pt x="329564" y="898448"/>
                  </a:lnTo>
                  <a:close/>
                </a:path>
                <a:path w="4147184" h="898525">
                  <a:moveTo>
                    <a:pt x="0" y="449249"/>
                  </a:moveTo>
                  <a:lnTo>
                    <a:pt x="329564" y="449249"/>
                  </a:lnTo>
                </a:path>
              </a:pathLst>
            </a:custGeom>
            <a:ln w="28575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478401" y="2800096"/>
              <a:ext cx="359410" cy="359410"/>
            </a:xfrm>
            <a:custGeom>
              <a:avLst/>
              <a:gdLst/>
              <a:ahLst/>
              <a:cxnLst/>
              <a:rect l="l" t="t" r="r" b="b"/>
              <a:pathLst>
                <a:path w="359410" h="359410">
                  <a:moveTo>
                    <a:pt x="179704" y="0"/>
                  </a:moveTo>
                  <a:lnTo>
                    <a:pt x="131909" y="6414"/>
                  </a:lnTo>
                  <a:lnTo>
                    <a:pt x="88975" y="24520"/>
                  </a:lnTo>
                  <a:lnTo>
                    <a:pt x="52609" y="52609"/>
                  </a:lnTo>
                  <a:lnTo>
                    <a:pt x="24520" y="88975"/>
                  </a:lnTo>
                  <a:lnTo>
                    <a:pt x="6414" y="131909"/>
                  </a:lnTo>
                  <a:lnTo>
                    <a:pt x="0" y="179704"/>
                  </a:lnTo>
                  <a:lnTo>
                    <a:pt x="6414" y="227456"/>
                  </a:lnTo>
                  <a:lnTo>
                    <a:pt x="24520" y="270378"/>
                  </a:lnTo>
                  <a:lnTo>
                    <a:pt x="52609" y="306752"/>
                  </a:lnTo>
                  <a:lnTo>
                    <a:pt x="88975" y="334861"/>
                  </a:lnTo>
                  <a:lnTo>
                    <a:pt x="131909" y="352986"/>
                  </a:lnTo>
                  <a:lnTo>
                    <a:pt x="179704" y="359409"/>
                  </a:lnTo>
                  <a:lnTo>
                    <a:pt x="227456" y="352986"/>
                  </a:lnTo>
                  <a:lnTo>
                    <a:pt x="270378" y="334861"/>
                  </a:lnTo>
                  <a:lnTo>
                    <a:pt x="306752" y="306752"/>
                  </a:lnTo>
                  <a:lnTo>
                    <a:pt x="334861" y="270378"/>
                  </a:lnTo>
                  <a:lnTo>
                    <a:pt x="352986" y="227456"/>
                  </a:lnTo>
                  <a:lnTo>
                    <a:pt x="359410" y="179704"/>
                  </a:lnTo>
                  <a:lnTo>
                    <a:pt x="352986" y="131909"/>
                  </a:lnTo>
                  <a:lnTo>
                    <a:pt x="334861" y="88975"/>
                  </a:lnTo>
                  <a:lnTo>
                    <a:pt x="306752" y="52609"/>
                  </a:lnTo>
                  <a:lnTo>
                    <a:pt x="270378" y="24520"/>
                  </a:lnTo>
                  <a:lnTo>
                    <a:pt x="227456" y="6414"/>
                  </a:lnTo>
                  <a:lnTo>
                    <a:pt x="179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478401" y="2800096"/>
              <a:ext cx="359410" cy="359410"/>
            </a:xfrm>
            <a:custGeom>
              <a:avLst/>
              <a:gdLst/>
              <a:ahLst/>
              <a:cxnLst/>
              <a:rect l="l" t="t" r="r" b="b"/>
              <a:pathLst>
                <a:path w="359410" h="359410">
                  <a:moveTo>
                    <a:pt x="0" y="179704"/>
                  </a:moveTo>
                  <a:lnTo>
                    <a:pt x="6414" y="131909"/>
                  </a:lnTo>
                  <a:lnTo>
                    <a:pt x="24520" y="88975"/>
                  </a:lnTo>
                  <a:lnTo>
                    <a:pt x="52609" y="52609"/>
                  </a:lnTo>
                  <a:lnTo>
                    <a:pt x="88975" y="24520"/>
                  </a:lnTo>
                  <a:lnTo>
                    <a:pt x="131909" y="6414"/>
                  </a:lnTo>
                  <a:lnTo>
                    <a:pt x="179704" y="0"/>
                  </a:lnTo>
                  <a:lnTo>
                    <a:pt x="227456" y="6414"/>
                  </a:lnTo>
                  <a:lnTo>
                    <a:pt x="270378" y="24520"/>
                  </a:lnTo>
                  <a:lnTo>
                    <a:pt x="306752" y="52609"/>
                  </a:lnTo>
                  <a:lnTo>
                    <a:pt x="334861" y="88975"/>
                  </a:lnTo>
                  <a:lnTo>
                    <a:pt x="352986" y="131909"/>
                  </a:lnTo>
                  <a:lnTo>
                    <a:pt x="359410" y="179704"/>
                  </a:lnTo>
                  <a:lnTo>
                    <a:pt x="352986" y="227456"/>
                  </a:lnTo>
                  <a:lnTo>
                    <a:pt x="334861" y="270378"/>
                  </a:lnTo>
                  <a:lnTo>
                    <a:pt x="306752" y="306752"/>
                  </a:lnTo>
                  <a:lnTo>
                    <a:pt x="270378" y="334861"/>
                  </a:lnTo>
                  <a:lnTo>
                    <a:pt x="227456" y="352986"/>
                  </a:lnTo>
                  <a:lnTo>
                    <a:pt x="179704" y="359409"/>
                  </a:lnTo>
                  <a:lnTo>
                    <a:pt x="131909" y="352986"/>
                  </a:lnTo>
                  <a:lnTo>
                    <a:pt x="88975" y="334861"/>
                  </a:lnTo>
                  <a:lnTo>
                    <a:pt x="52609" y="306752"/>
                  </a:lnTo>
                  <a:lnTo>
                    <a:pt x="24520" y="270378"/>
                  </a:lnTo>
                  <a:lnTo>
                    <a:pt x="6414" y="227456"/>
                  </a:lnTo>
                  <a:lnTo>
                    <a:pt x="0" y="179704"/>
                  </a:lnTo>
                  <a:close/>
                </a:path>
              </a:pathLst>
            </a:custGeom>
            <a:ln w="28575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595509" y="2824457"/>
            <a:ext cx="1403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2" name="object 40"/>
          <p:cNvGrpSpPr/>
          <p:nvPr/>
        </p:nvGrpSpPr>
        <p:grpSpPr>
          <a:xfrm>
            <a:off x="5014912" y="1921319"/>
            <a:ext cx="3493770" cy="389890"/>
            <a:chOff x="5014912" y="1921319"/>
            <a:chExt cx="3493770" cy="389890"/>
          </a:xfrm>
        </p:grpSpPr>
        <p:sp>
          <p:nvSpPr>
            <p:cNvPr id="41" name="object 41"/>
            <p:cNvSpPr/>
            <p:nvPr/>
          </p:nvSpPr>
          <p:spPr>
            <a:xfrm>
              <a:off x="5029200" y="2020443"/>
              <a:ext cx="3221355" cy="191770"/>
            </a:xfrm>
            <a:custGeom>
              <a:avLst/>
              <a:gdLst/>
              <a:ahLst/>
              <a:cxnLst/>
              <a:rect l="l" t="t" r="r" b="b"/>
              <a:pathLst>
                <a:path w="3221354" h="191769">
                  <a:moveTo>
                    <a:pt x="0" y="191388"/>
                  </a:moveTo>
                  <a:lnTo>
                    <a:pt x="2944749" y="191388"/>
                  </a:lnTo>
                  <a:lnTo>
                    <a:pt x="2944749" y="0"/>
                  </a:lnTo>
                  <a:lnTo>
                    <a:pt x="0" y="0"/>
                  </a:lnTo>
                  <a:lnTo>
                    <a:pt x="0" y="191388"/>
                  </a:lnTo>
                  <a:close/>
                </a:path>
                <a:path w="3221354" h="191769">
                  <a:moveTo>
                    <a:pt x="2944749" y="95630"/>
                  </a:moveTo>
                  <a:lnTo>
                    <a:pt x="3221228" y="95630"/>
                  </a:lnTo>
                </a:path>
              </a:pathLst>
            </a:custGeom>
            <a:ln w="2857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133460" y="1935607"/>
              <a:ext cx="361315" cy="361315"/>
            </a:xfrm>
            <a:custGeom>
              <a:avLst/>
              <a:gdLst/>
              <a:ahLst/>
              <a:cxnLst/>
              <a:rect l="l" t="t" r="r" b="b"/>
              <a:pathLst>
                <a:path w="361315" h="361314">
                  <a:moveTo>
                    <a:pt x="180467" y="0"/>
                  </a:moveTo>
                  <a:lnTo>
                    <a:pt x="132482" y="6444"/>
                  </a:lnTo>
                  <a:lnTo>
                    <a:pt x="89370" y="24633"/>
                  </a:lnTo>
                  <a:lnTo>
                    <a:pt x="52847" y="52847"/>
                  </a:lnTo>
                  <a:lnTo>
                    <a:pt x="24633" y="89370"/>
                  </a:lnTo>
                  <a:lnTo>
                    <a:pt x="6444" y="132482"/>
                  </a:lnTo>
                  <a:lnTo>
                    <a:pt x="0" y="180466"/>
                  </a:lnTo>
                  <a:lnTo>
                    <a:pt x="6444" y="228460"/>
                  </a:lnTo>
                  <a:lnTo>
                    <a:pt x="24633" y="271596"/>
                  </a:lnTo>
                  <a:lnTo>
                    <a:pt x="52847" y="308149"/>
                  </a:lnTo>
                  <a:lnTo>
                    <a:pt x="89370" y="336394"/>
                  </a:lnTo>
                  <a:lnTo>
                    <a:pt x="132482" y="354606"/>
                  </a:lnTo>
                  <a:lnTo>
                    <a:pt x="180467" y="361060"/>
                  </a:lnTo>
                  <a:lnTo>
                    <a:pt x="228451" y="354606"/>
                  </a:lnTo>
                  <a:lnTo>
                    <a:pt x="271563" y="336394"/>
                  </a:lnTo>
                  <a:lnTo>
                    <a:pt x="308086" y="308149"/>
                  </a:lnTo>
                  <a:lnTo>
                    <a:pt x="336300" y="271596"/>
                  </a:lnTo>
                  <a:lnTo>
                    <a:pt x="354489" y="228460"/>
                  </a:lnTo>
                  <a:lnTo>
                    <a:pt x="360934" y="180466"/>
                  </a:lnTo>
                  <a:lnTo>
                    <a:pt x="354489" y="132482"/>
                  </a:lnTo>
                  <a:lnTo>
                    <a:pt x="336300" y="89370"/>
                  </a:lnTo>
                  <a:lnTo>
                    <a:pt x="308086" y="52847"/>
                  </a:lnTo>
                  <a:lnTo>
                    <a:pt x="271563" y="24633"/>
                  </a:lnTo>
                  <a:lnTo>
                    <a:pt x="228451" y="6444"/>
                  </a:lnTo>
                  <a:lnTo>
                    <a:pt x="1804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133460" y="1935607"/>
              <a:ext cx="361315" cy="361315"/>
            </a:xfrm>
            <a:custGeom>
              <a:avLst/>
              <a:gdLst/>
              <a:ahLst/>
              <a:cxnLst/>
              <a:rect l="l" t="t" r="r" b="b"/>
              <a:pathLst>
                <a:path w="361315" h="361314">
                  <a:moveTo>
                    <a:pt x="0" y="180466"/>
                  </a:moveTo>
                  <a:lnTo>
                    <a:pt x="6444" y="132482"/>
                  </a:lnTo>
                  <a:lnTo>
                    <a:pt x="24633" y="89370"/>
                  </a:lnTo>
                  <a:lnTo>
                    <a:pt x="52847" y="52847"/>
                  </a:lnTo>
                  <a:lnTo>
                    <a:pt x="89370" y="24633"/>
                  </a:lnTo>
                  <a:lnTo>
                    <a:pt x="132482" y="6444"/>
                  </a:lnTo>
                  <a:lnTo>
                    <a:pt x="180467" y="0"/>
                  </a:lnTo>
                  <a:lnTo>
                    <a:pt x="228451" y="6444"/>
                  </a:lnTo>
                  <a:lnTo>
                    <a:pt x="271563" y="24633"/>
                  </a:lnTo>
                  <a:lnTo>
                    <a:pt x="308086" y="52847"/>
                  </a:lnTo>
                  <a:lnTo>
                    <a:pt x="336300" y="89370"/>
                  </a:lnTo>
                  <a:lnTo>
                    <a:pt x="354489" y="132482"/>
                  </a:lnTo>
                  <a:lnTo>
                    <a:pt x="360934" y="180466"/>
                  </a:lnTo>
                  <a:lnTo>
                    <a:pt x="354489" y="228460"/>
                  </a:lnTo>
                  <a:lnTo>
                    <a:pt x="336300" y="271596"/>
                  </a:lnTo>
                  <a:lnTo>
                    <a:pt x="308086" y="308149"/>
                  </a:lnTo>
                  <a:lnTo>
                    <a:pt x="271563" y="336394"/>
                  </a:lnTo>
                  <a:lnTo>
                    <a:pt x="228451" y="354606"/>
                  </a:lnTo>
                  <a:lnTo>
                    <a:pt x="180467" y="361060"/>
                  </a:lnTo>
                  <a:lnTo>
                    <a:pt x="132482" y="354606"/>
                  </a:lnTo>
                  <a:lnTo>
                    <a:pt x="89370" y="336394"/>
                  </a:lnTo>
                  <a:lnTo>
                    <a:pt x="52847" y="308149"/>
                  </a:lnTo>
                  <a:lnTo>
                    <a:pt x="24633" y="271596"/>
                  </a:lnTo>
                  <a:lnTo>
                    <a:pt x="6444" y="228460"/>
                  </a:lnTo>
                  <a:lnTo>
                    <a:pt x="0" y="180466"/>
                  </a:lnTo>
                  <a:close/>
                </a:path>
              </a:pathLst>
            </a:custGeom>
            <a:ln w="2857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8251839" y="1960626"/>
            <a:ext cx="140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1F5F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0" name="object 45"/>
          <p:cNvGrpSpPr/>
          <p:nvPr/>
        </p:nvGrpSpPr>
        <p:grpSpPr>
          <a:xfrm>
            <a:off x="5014926" y="2171128"/>
            <a:ext cx="2673985" cy="325120"/>
            <a:chOff x="5014912" y="2171128"/>
            <a:chExt cx="2673985" cy="325120"/>
          </a:xfrm>
        </p:grpSpPr>
        <p:sp>
          <p:nvSpPr>
            <p:cNvPr id="46" name="object 46"/>
            <p:cNvSpPr/>
            <p:nvPr/>
          </p:nvSpPr>
          <p:spPr>
            <a:xfrm>
              <a:off x="5029200" y="2234501"/>
              <a:ext cx="2395220" cy="198120"/>
            </a:xfrm>
            <a:custGeom>
              <a:avLst/>
              <a:gdLst/>
              <a:ahLst/>
              <a:cxnLst/>
              <a:rect l="l" t="t" r="r" b="b"/>
              <a:pathLst>
                <a:path w="2395220" h="198119">
                  <a:moveTo>
                    <a:pt x="0" y="198056"/>
                  </a:moveTo>
                  <a:lnTo>
                    <a:pt x="2190369" y="198056"/>
                  </a:lnTo>
                  <a:lnTo>
                    <a:pt x="2190369" y="0"/>
                  </a:lnTo>
                  <a:lnTo>
                    <a:pt x="0" y="0"/>
                  </a:lnTo>
                  <a:lnTo>
                    <a:pt x="0" y="198056"/>
                  </a:lnTo>
                  <a:close/>
                </a:path>
                <a:path w="2395220" h="198119">
                  <a:moveTo>
                    <a:pt x="2190369" y="98996"/>
                  </a:moveTo>
                  <a:lnTo>
                    <a:pt x="2395093" y="98996"/>
                  </a:lnTo>
                </a:path>
              </a:pathLst>
            </a:custGeom>
            <a:ln w="285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378319" y="2185416"/>
              <a:ext cx="296545" cy="296545"/>
            </a:xfrm>
            <a:custGeom>
              <a:avLst/>
              <a:gdLst/>
              <a:ahLst/>
              <a:cxnLst/>
              <a:rect l="l" t="t" r="r" b="b"/>
              <a:pathLst>
                <a:path w="296545" h="296544">
                  <a:moveTo>
                    <a:pt x="148081" y="0"/>
                  </a:moveTo>
                  <a:lnTo>
                    <a:pt x="101274" y="7548"/>
                  </a:lnTo>
                  <a:lnTo>
                    <a:pt x="60624" y="28569"/>
                  </a:lnTo>
                  <a:lnTo>
                    <a:pt x="28569" y="60624"/>
                  </a:lnTo>
                  <a:lnTo>
                    <a:pt x="7548" y="101274"/>
                  </a:lnTo>
                  <a:lnTo>
                    <a:pt x="0" y="148082"/>
                  </a:lnTo>
                  <a:lnTo>
                    <a:pt x="7548" y="194889"/>
                  </a:lnTo>
                  <a:lnTo>
                    <a:pt x="28569" y="235539"/>
                  </a:lnTo>
                  <a:lnTo>
                    <a:pt x="60624" y="267594"/>
                  </a:lnTo>
                  <a:lnTo>
                    <a:pt x="101274" y="288615"/>
                  </a:lnTo>
                  <a:lnTo>
                    <a:pt x="148081" y="296163"/>
                  </a:lnTo>
                  <a:lnTo>
                    <a:pt x="194827" y="288615"/>
                  </a:lnTo>
                  <a:lnTo>
                    <a:pt x="235439" y="267594"/>
                  </a:lnTo>
                  <a:lnTo>
                    <a:pt x="267475" y="235539"/>
                  </a:lnTo>
                  <a:lnTo>
                    <a:pt x="288489" y="194889"/>
                  </a:lnTo>
                  <a:lnTo>
                    <a:pt x="296036" y="148082"/>
                  </a:lnTo>
                  <a:lnTo>
                    <a:pt x="288489" y="101274"/>
                  </a:lnTo>
                  <a:lnTo>
                    <a:pt x="267475" y="60624"/>
                  </a:lnTo>
                  <a:lnTo>
                    <a:pt x="235439" y="28569"/>
                  </a:lnTo>
                  <a:lnTo>
                    <a:pt x="194827" y="7548"/>
                  </a:lnTo>
                  <a:lnTo>
                    <a:pt x="1480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378319" y="2185416"/>
              <a:ext cx="296545" cy="296545"/>
            </a:xfrm>
            <a:custGeom>
              <a:avLst/>
              <a:gdLst/>
              <a:ahLst/>
              <a:cxnLst/>
              <a:rect l="l" t="t" r="r" b="b"/>
              <a:pathLst>
                <a:path w="296545" h="296544">
                  <a:moveTo>
                    <a:pt x="0" y="148082"/>
                  </a:moveTo>
                  <a:lnTo>
                    <a:pt x="7548" y="101274"/>
                  </a:lnTo>
                  <a:lnTo>
                    <a:pt x="28569" y="60624"/>
                  </a:lnTo>
                  <a:lnTo>
                    <a:pt x="60624" y="28569"/>
                  </a:lnTo>
                  <a:lnTo>
                    <a:pt x="101274" y="7548"/>
                  </a:lnTo>
                  <a:lnTo>
                    <a:pt x="148081" y="0"/>
                  </a:lnTo>
                  <a:lnTo>
                    <a:pt x="194827" y="7548"/>
                  </a:lnTo>
                  <a:lnTo>
                    <a:pt x="235439" y="28569"/>
                  </a:lnTo>
                  <a:lnTo>
                    <a:pt x="267475" y="60624"/>
                  </a:lnTo>
                  <a:lnTo>
                    <a:pt x="288489" y="101274"/>
                  </a:lnTo>
                  <a:lnTo>
                    <a:pt x="296036" y="148082"/>
                  </a:lnTo>
                  <a:lnTo>
                    <a:pt x="288489" y="194889"/>
                  </a:lnTo>
                  <a:lnTo>
                    <a:pt x="267475" y="235539"/>
                  </a:lnTo>
                  <a:lnTo>
                    <a:pt x="235439" y="267594"/>
                  </a:lnTo>
                  <a:lnTo>
                    <a:pt x="194827" y="288615"/>
                  </a:lnTo>
                  <a:lnTo>
                    <a:pt x="148081" y="296163"/>
                  </a:lnTo>
                  <a:lnTo>
                    <a:pt x="101274" y="288615"/>
                  </a:lnTo>
                  <a:lnTo>
                    <a:pt x="60624" y="267594"/>
                  </a:lnTo>
                  <a:lnTo>
                    <a:pt x="28569" y="235539"/>
                  </a:lnTo>
                  <a:lnTo>
                    <a:pt x="7548" y="194889"/>
                  </a:lnTo>
                  <a:lnTo>
                    <a:pt x="0" y="148082"/>
                  </a:lnTo>
                  <a:close/>
                </a:path>
              </a:pathLst>
            </a:custGeom>
            <a:ln w="285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7463931" y="2178177"/>
            <a:ext cx="140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</p:txBody>
      </p:sp>
      <p:sp>
        <p:nvSpPr>
          <p:cNvPr id="59" name="object 2"/>
          <p:cNvSpPr txBox="1">
            <a:spLocks/>
          </p:cNvSpPr>
          <p:nvPr/>
        </p:nvSpPr>
        <p:spPr>
          <a:xfrm>
            <a:off x="127000" y="28"/>
            <a:ext cx="4604386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-35" normalizeH="0" baseline="0" noProof="0" dirty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ea typeface="+mj-ea"/>
                <a:cs typeface="Microsoft Sans Serif"/>
              </a:rPr>
              <a:t>ПРОВЕДЕНИЕ</a:t>
            </a:r>
            <a:r>
              <a:rPr kumimoji="0" lang="ru-RU" sz="2400" b="1" i="0" u="none" strike="noStrike" kern="0" cap="none" spc="-10" normalizeH="0" baseline="0" noProof="0" dirty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ea typeface="+mj-ea"/>
                <a:cs typeface="Microsoft Sans Serif"/>
              </a:rPr>
              <a:t> </a:t>
            </a:r>
            <a:r>
              <a:rPr kumimoji="0" lang="ru-RU" sz="2400" b="1" i="0" u="none" strike="noStrike" kern="0" cap="none" spc="-35" normalizeH="0" baseline="0" noProof="0" dirty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ea typeface="+mj-ea"/>
                <a:cs typeface="Microsoft Sans Serif"/>
              </a:rPr>
              <a:t>ЭКЗАМЕНА: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394454"/>
              </a:solidFill>
              <a:effectLst/>
              <a:uLnTx/>
              <a:uFillTx/>
              <a:ea typeface="+mj-ea"/>
              <a:cs typeface="Microsoft Sans Serif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-4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Microsoft Sans Serif"/>
              </a:rPr>
              <a:t>ПЕЧАТЬ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Microsoft Sans Serif"/>
              </a:rPr>
              <a:t> ЭМ</a:t>
            </a:r>
            <a:r>
              <a:rPr kumimoji="0" lang="ru-RU" sz="2400" b="0" i="0" u="none" strike="noStrike" kern="0" cap="none" spc="1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Microsoft Sans Serif"/>
              </a:rPr>
              <a:t>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Microsoft Sans Serif"/>
              </a:rPr>
              <a:t>В</a:t>
            </a:r>
            <a:r>
              <a:rPr kumimoji="0" lang="ru-RU" sz="2400" b="0" i="0" u="none" strike="noStrike" kern="0" cap="none" spc="2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Microsoft Sans Serif"/>
              </a:rPr>
              <a:t> </a:t>
            </a:r>
            <a:r>
              <a:rPr kumimoji="0" lang="ru-RU" sz="2400" b="0" i="0" u="none" strike="noStrike" kern="0" cap="none" spc="-7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Microsoft Sans Serif"/>
              </a:rPr>
              <a:t>АУДИТОРИИ</a:t>
            </a:r>
            <a:r>
              <a:rPr kumimoji="0" lang="ru-RU" sz="2400" b="0" i="0" u="none" strike="noStrike" kern="0" cap="none" spc="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Microsoft Sans Serif"/>
              </a:rPr>
              <a:t> </a:t>
            </a:r>
            <a:r>
              <a:rPr kumimoji="0" lang="ru-RU" sz="2400" b="0" i="0" u="none" strike="noStrike" kern="0" cap="none" spc="-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Microsoft Sans Serif"/>
              </a:rPr>
              <a:t>ППЭ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j-ea"/>
              <a:cs typeface="Microsoft Sans Serif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13280" y="4936079"/>
            <a:ext cx="346286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825" indent="-342900" algn="just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114285"/>
              <a:buFont typeface="+mj-lt"/>
              <a:buAutoNum type="arabicPeriod" startAt="3"/>
              <a:tabLst>
                <a:tab pos="262255" algn="l"/>
              </a:tabLst>
            </a:pPr>
            <a:r>
              <a:rPr lang="ru-RU" sz="1400" spc="-40" dirty="0" smtClean="0">
                <a:cs typeface="Microsoft Sans Serif"/>
              </a:rPr>
              <a:t>Кнопки</a:t>
            </a:r>
            <a:r>
              <a:rPr lang="ru-RU" sz="1400" spc="-15" dirty="0" smtClean="0">
                <a:cs typeface="Microsoft Sans Serif"/>
              </a:rPr>
              <a:t> </a:t>
            </a:r>
            <a:r>
              <a:rPr lang="ru-RU" sz="1400" spc="-10" dirty="0" smtClean="0">
                <a:cs typeface="Microsoft Sans Serif"/>
              </a:rPr>
              <a:t>управления</a:t>
            </a:r>
            <a:r>
              <a:rPr lang="ru-RU" sz="1400" spc="30" dirty="0" smtClean="0">
                <a:cs typeface="Microsoft Sans Serif"/>
              </a:rPr>
              <a:t> </a:t>
            </a:r>
            <a:r>
              <a:rPr lang="ru-RU" sz="1400" spc="-15" dirty="0" smtClean="0">
                <a:cs typeface="Microsoft Sans Serif"/>
              </a:rPr>
              <a:t>печатью.</a:t>
            </a:r>
          </a:p>
          <a:p>
            <a:pPr marR="5080" algn="just" defTabSz="271463">
              <a:lnSpc>
                <a:spcPct val="100000"/>
              </a:lnSpc>
              <a:tabLst>
                <a:tab pos="769620" algn="l"/>
                <a:tab pos="1490345" algn="l"/>
                <a:tab pos="1941830" algn="l"/>
                <a:tab pos="2418715" algn="l"/>
              </a:tabLst>
            </a:pPr>
            <a:r>
              <a:rPr lang="ru-RU" sz="1400" b="1" spc="-5" dirty="0" smtClean="0">
                <a:cs typeface="Arial"/>
              </a:rPr>
              <a:t>«П</a:t>
            </a:r>
            <a:r>
              <a:rPr lang="ru-RU" sz="1400" b="1" spc="-10" dirty="0" smtClean="0">
                <a:cs typeface="Arial"/>
              </a:rPr>
              <a:t>р</a:t>
            </a:r>
            <a:r>
              <a:rPr lang="ru-RU" sz="1400" b="1" spc="-30" dirty="0" smtClean="0">
                <a:cs typeface="Arial"/>
              </a:rPr>
              <a:t>о</a:t>
            </a:r>
            <a:r>
              <a:rPr lang="ru-RU" sz="1400" b="1" dirty="0" smtClean="0">
                <a:cs typeface="Arial"/>
              </a:rPr>
              <a:t>д</a:t>
            </a:r>
            <a:r>
              <a:rPr lang="ru-RU" sz="1400" b="1" spc="-45" dirty="0" smtClean="0">
                <a:cs typeface="Arial"/>
              </a:rPr>
              <a:t>о</a:t>
            </a:r>
            <a:r>
              <a:rPr lang="ru-RU" sz="1400" b="1" spc="-5" dirty="0" smtClean="0">
                <a:cs typeface="Arial"/>
              </a:rPr>
              <a:t>лжи</a:t>
            </a:r>
            <a:r>
              <a:rPr lang="ru-RU" sz="1400" b="1" spc="-20" dirty="0" smtClean="0">
                <a:cs typeface="Arial"/>
              </a:rPr>
              <a:t>т</a:t>
            </a:r>
            <a:r>
              <a:rPr lang="ru-RU" sz="1400" b="1" dirty="0" smtClean="0">
                <a:cs typeface="Arial"/>
              </a:rPr>
              <a:t>ь»	(«</a:t>
            </a:r>
            <a:r>
              <a:rPr lang="ru-RU" sz="1400" b="1" spc="-10" dirty="0" smtClean="0">
                <a:cs typeface="Arial"/>
              </a:rPr>
              <a:t>Н</a:t>
            </a:r>
            <a:r>
              <a:rPr lang="ru-RU" sz="1400" b="1" spc="-40" dirty="0" smtClean="0">
                <a:cs typeface="Arial"/>
              </a:rPr>
              <a:t>а</a:t>
            </a:r>
            <a:r>
              <a:rPr lang="ru-RU" sz="1400" b="1" spc="-15" dirty="0" smtClean="0">
                <a:cs typeface="Arial"/>
              </a:rPr>
              <a:t>ч</a:t>
            </a:r>
            <a:r>
              <a:rPr lang="ru-RU" sz="1400" b="1" spc="-5" dirty="0" smtClean="0">
                <a:cs typeface="Arial"/>
              </a:rPr>
              <a:t>а</a:t>
            </a:r>
            <a:r>
              <a:rPr lang="ru-RU" sz="1400" b="1" spc="-20" dirty="0" smtClean="0">
                <a:cs typeface="Arial"/>
              </a:rPr>
              <a:t>т</a:t>
            </a:r>
            <a:r>
              <a:rPr lang="ru-RU" sz="1400" b="1" dirty="0" smtClean="0">
                <a:cs typeface="Arial"/>
              </a:rPr>
              <a:t>ь п</a:t>
            </a:r>
            <a:r>
              <a:rPr lang="ru-RU" sz="1400" b="1" spc="-35" dirty="0" smtClean="0">
                <a:cs typeface="Arial"/>
              </a:rPr>
              <a:t>е</a:t>
            </a:r>
            <a:r>
              <a:rPr lang="ru-RU" sz="1400" b="1" spc="-15" dirty="0" smtClean="0">
                <a:cs typeface="Arial"/>
              </a:rPr>
              <a:t>ч</a:t>
            </a:r>
            <a:r>
              <a:rPr lang="ru-RU" sz="1400" b="1" spc="-5" dirty="0" smtClean="0">
                <a:cs typeface="Arial"/>
              </a:rPr>
              <a:t>ат</a:t>
            </a:r>
            <a:r>
              <a:rPr lang="ru-RU" sz="1400" b="1" dirty="0" smtClean="0">
                <a:cs typeface="Arial"/>
              </a:rPr>
              <a:t>ь»</a:t>
            </a:r>
            <a:r>
              <a:rPr lang="ru-RU" sz="1400" b="1" spc="-15" dirty="0" smtClean="0">
                <a:cs typeface="Arial"/>
              </a:rPr>
              <a:t>)</a:t>
            </a:r>
            <a:r>
              <a:rPr lang="ru-RU" sz="1400" dirty="0" smtClean="0">
                <a:cs typeface="Microsoft Sans Serif"/>
              </a:rPr>
              <a:t>.  </a:t>
            </a:r>
            <a:r>
              <a:rPr lang="ru-RU" sz="1400" spc="-10" dirty="0" smtClean="0">
                <a:cs typeface="Microsoft Sans Serif"/>
              </a:rPr>
              <a:t>Н</a:t>
            </a:r>
            <a:r>
              <a:rPr lang="ru-RU" sz="1400" spc="-40" dirty="0" smtClean="0">
                <a:cs typeface="Microsoft Sans Serif"/>
              </a:rPr>
              <a:t>а</a:t>
            </a:r>
            <a:r>
              <a:rPr lang="ru-RU" sz="1400" spc="-10" dirty="0" smtClean="0">
                <a:cs typeface="Microsoft Sans Serif"/>
              </a:rPr>
              <a:t>ч</a:t>
            </a:r>
            <a:r>
              <a:rPr lang="ru-RU" sz="1400" spc="-50" dirty="0" smtClean="0">
                <a:cs typeface="Microsoft Sans Serif"/>
              </a:rPr>
              <a:t>а</a:t>
            </a:r>
            <a:r>
              <a:rPr lang="ru-RU" sz="1400" spc="-10" dirty="0" smtClean="0">
                <a:cs typeface="Microsoft Sans Serif"/>
              </a:rPr>
              <a:t>т</a:t>
            </a:r>
            <a:r>
              <a:rPr lang="ru-RU" sz="1400" spc="-5" dirty="0" smtClean="0">
                <a:cs typeface="Microsoft Sans Serif"/>
              </a:rPr>
              <a:t>ь</a:t>
            </a:r>
            <a:r>
              <a:rPr lang="ru-RU" sz="1400" dirty="0" smtClean="0">
                <a:cs typeface="Microsoft Sans Serif"/>
              </a:rPr>
              <a:t>	</a:t>
            </a:r>
            <a:r>
              <a:rPr lang="ru-RU" sz="1400" spc="-25" dirty="0" smtClean="0">
                <a:cs typeface="Microsoft Sans Serif"/>
              </a:rPr>
              <a:t>п</a:t>
            </a:r>
            <a:r>
              <a:rPr lang="ru-RU" sz="1400" spc="-50" dirty="0" smtClean="0">
                <a:cs typeface="Microsoft Sans Serif"/>
              </a:rPr>
              <a:t>е</a:t>
            </a:r>
            <a:r>
              <a:rPr lang="ru-RU" sz="1400" spc="-10" dirty="0" smtClean="0">
                <a:cs typeface="Microsoft Sans Serif"/>
              </a:rPr>
              <a:t>ч</a:t>
            </a:r>
            <a:r>
              <a:rPr lang="ru-RU" sz="1400" spc="-60" dirty="0" smtClean="0">
                <a:cs typeface="Microsoft Sans Serif"/>
              </a:rPr>
              <a:t>а</a:t>
            </a:r>
            <a:r>
              <a:rPr lang="ru-RU" sz="1400" spc="-10" dirty="0" smtClean="0">
                <a:cs typeface="Microsoft Sans Serif"/>
              </a:rPr>
              <a:t>т</a:t>
            </a:r>
            <a:r>
              <a:rPr lang="ru-RU" sz="1400" spc="-5" dirty="0" smtClean="0">
                <a:cs typeface="Microsoft Sans Serif"/>
              </a:rPr>
              <a:t>ь</a:t>
            </a:r>
            <a:r>
              <a:rPr lang="ru-RU" sz="1400" dirty="0" smtClean="0">
                <a:cs typeface="Microsoft Sans Serif"/>
              </a:rPr>
              <a:t>	</a:t>
            </a:r>
            <a:r>
              <a:rPr lang="ru-RU" sz="1400" spc="-5" dirty="0" smtClean="0">
                <a:cs typeface="Microsoft Sans Serif"/>
              </a:rPr>
              <a:t>Э</a:t>
            </a:r>
            <a:r>
              <a:rPr lang="ru-RU" sz="1400" dirty="0" smtClean="0">
                <a:cs typeface="Microsoft Sans Serif"/>
              </a:rPr>
              <a:t>М	</a:t>
            </a:r>
            <a:r>
              <a:rPr lang="ru-RU" sz="1400" spc="-5" dirty="0" smtClean="0">
                <a:cs typeface="Microsoft Sans Serif"/>
              </a:rPr>
              <a:t>и</a:t>
            </a:r>
            <a:r>
              <a:rPr lang="ru-RU" sz="1400" spc="5" dirty="0" smtClean="0">
                <a:cs typeface="Microsoft Sans Serif"/>
              </a:rPr>
              <a:t>л</a:t>
            </a:r>
            <a:r>
              <a:rPr lang="ru-RU" sz="1400" spc="10" dirty="0" smtClean="0">
                <a:cs typeface="Microsoft Sans Serif"/>
              </a:rPr>
              <a:t>и </a:t>
            </a:r>
            <a:r>
              <a:rPr lang="ru-RU" sz="1400" spc="-25" dirty="0" smtClean="0">
                <a:cs typeface="Microsoft Sans Serif"/>
              </a:rPr>
              <a:t>п</a:t>
            </a:r>
            <a:r>
              <a:rPr lang="ru-RU" sz="1400" spc="-5" dirty="0" smtClean="0">
                <a:cs typeface="Microsoft Sans Serif"/>
              </a:rPr>
              <a:t>р</a:t>
            </a:r>
            <a:r>
              <a:rPr lang="ru-RU" sz="1400" spc="-40" dirty="0" smtClean="0">
                <a:cs typeface="Microsoft Sans Serif"/>
              </a:rPr>
              <a:t>о</a:t>
            </a:r>
            <a:r>
              <a:rPr lang="ru-RU" sz="1400" spc="-5" dirty="0" smtClean="0">
                <a:cs typeface="Microsoft Sans Serif"/>
              </a:rPr>
              <a:t>д</a:t>
            </a:r>
            <a:r>
              <a:rPr lang="ru-RU" sz="1400" spc="-55" dirty="0" smtClean="0">
                <a:cs typeface="Microsoft Sans Serif"/>
              </a:rPr>
              <a:t>о</a:t>
            </a:r>
            <a:r>
              <a:rPr lang="ru-RU" sz="1400" spc="5" dirty="0" smtClean="0">
                <a:cs typeface="Microsoft Sans Serif"/>
              </a:rPr>
              <a:t>л</a:t>
            </a:r>
            <a:r>
              <a:rPr lang="ru-RU" sz="1400" spc="-30" dirty="0" smtClean="0">
                <a:cs typeface="Microsoft Sans Serif"/>
              </a:rPr>
              <a:t>ж</a:t>
            </a:r>
            <a:r>
              <a:rPr lang="ru-RU" sz="1400" spc="-35" dirty="0" smtClean="0">
                <a:cs typeface="Microsoft Sans Serif"/>
              </a:rPr>
              <a:t>и</a:t>
            </a:r>
            <a:r>
              <a:rPr lang="ru-RU" sz="1400" dirty="0" smtClean="0">
                <a:cs typeface="Microsoft Sans Serif"/>
              </a:rPr>
              <a:t>т</a:t>
            </a:r>
            <a:r>
              <a:rPr lang="ru-RU" sz="1400" spc="-5" dirty="0" smtClean="0">
                <a:cs typeface="Microsoft Sans Serif"/>
              </a:rPr>
              <a:t>ь </a:t>
            </a:r>
            <a:r>
              <a:rPr lang="ru-RU" sz="1400" spc="-15" dirty="0" smtClean="0">
                <a:cs typeface="Microsoft Sans Serif"/>
              </a:rPr>
              <a:t>заново</a:t>
            </a:r>
            <a:r>
              <a:rPr lang="ru-RU" sz="1400" spc="-30" dirty="0" smtClean="0">
                <a:cs typeface="Microsoft Sans Serif"/>
              </a:rPr>
              <a:t> </a:t>
            </a:r>
            <a:r>
              <a:rPr lang="ru-RU" sz="1400" spc="-5" dirty="0" smtClean="0">
                <a:cs typeface="Microsoft Sans Serif"/>
              </a:rPr>
              <a:t>после</a:t>
            </a:r>
            <a:r>
              <a:rPr lang="ru-RU" sz="1400" spc="-15" dirty="0" smtClean="0">
                <a:cs typeface="Microsoft Sans Serif"/>
              </a:rPr>
              <a:t> </a:t>
            </a:r>
            <a:r>
              <a:rPr lang="ru-RU" sz="1400" spc="-10" dirty="0" smtClean="0">
                <a:cs typeface="Microsoft Sans Serif"/>
              </a:rPr>
              <a:t>прерывания.</a:t>
            </a:r>
            <a:endParaRPr lang="ru-RU" sz="1400" dirty="0" smtClean="0">
              <a:cs typeface="Microsoft Sans Serif"/>
            </a:endParaRPr>
          </a:p>
          <a:p>
            <a:pPr marL="12700" algn="just" defTabSz="271463">
              <a:lnSpc>
                <a:spcPct val="100000"/>
              </a:lnSpc>
            </a:pPr>
            <a:r>
              <a:rPr lang="ru-RU" sz="1400" b="1" spc="-10" dirty="0" smtClean="0">
                <a:cs typeface="Arial"/>
              </a:rPr>
              <a:t>«Прервать</a:t>
            </a:r>
            <a:r>
              <a:rPr lang="ru-RU" sz="1400" b="1" spc="160" dirty="0" smtClean="0">
                <a:cs typeface="Arial"/>
              </a:rPr>
              <a:t> </a:t>
            </a:r>
            <a:r>
              <a:rPr lang="ru-RU" sz="1400" b="1" spc="-5" dirty="0" smtClean="0">
                <a:cs typeface="Arial"/>
              </a:rPr>
              <a:t>печать»</a:t>
            </a:r>
            <a:r>
              <a:rPr lang="ru-RU" sz="1400" spc="-5" dirty="0" smtClean="0">
                <a:cs typeface="Microsoft Sans Serif"/>
              </a:rPr>
              <a:t>.</a:t>
            </a:r>
            <a:r>
              <a:rPr lang="ru-RU" sz="1400" spc="175" dirty="0" smtClean="0">
                <a:cs typeface="Microsoft Sans Serif"/>
              </a:rPr>
              <a:t> </a:t>
            </a:r>
            <a:r>
              <a:rPr lang="ru-RU" sz="1400" spc="-15" dirty="0" smtClean="0">
                <a:cs typeface="Microsoft Sans Serif"/>
              </a:rPr>
              <a:t>Остановка</a:t>
            </a:r>
            <a:r>
              <a:rPr lang="ru-RU" sz="1400" spc="170" dirty="0" smtClean="0">
                <a:cs typeface="Microsoft Sans Serif"/>
              </a:rPr>
              <a:t> </a:t>
            </a:r>
            <a:r>
              <a:rPr lang="ru-RU" sz="1400" spc="-20" dirty="0" smtClean="0">
                <a:cs typeface="Microsoft Sans Serif"/>
              </a:rPr>
              <a:t>печати.</a:t>
            </a:r>
            <a:endParaRPr lang="ru-RU" sz="1400" dirty="0" smtClean="0">
              <a:cs typeface="Microsoft Sans Serif"/>
            </a:endParaRPr>
          </a:p>
          <a:p>
            <a:pPr marL="12700" algn="just" defTabSz="271463">
              <a:lnSpc>
                <a:spcPct val="100000"/>
              </a:lnSpc>
              <a:spcBef>
                <a:spcPts val="5"/>
              </a:spcBef>
            </a:pPr>
            <a:r>
              <a:rPr lang="ru-RU" sz="1400" spc="-30" dirty="0" smtClean="0">
                <a:cs typeface="Microsoft Sans Serif"/>
              </a:rPr>
              <a:t>Текущая</a:t>
            </a:r>
            <a:r>
              <a:rPr lang="ru-RU" sz="1400" spc="5" dirty="0" smtClean="0">
                <a:cs typeface="Microsoft Sans Serif"/>
              </a:rPr>
              <a:t> </a:t>
            </a:r>
            <a:r>
              <a:rPr lang="ru-RU" sz="1400" spc="-20" dirty="0" smtClean="0">
                <a:cs typeface="Microsoft Sans Serif"/>
              </a:rPr>
              <a:t>печать экземпляра</a:t>
            </a:r>
            <a:r>
              <a:rPr lang="ru-RU" sz="1400" spc="-10" dirty="0" smtClean="0">
                <a:cs typeface="Microsoft Sans Serif"/>
              </a:rPr>
              <a:t> </a:t>
            </a:r>
            <a:r>
              <a:rPr lang="ru-RU" sz="1400" dirty="0" smtClean="0">
                <a:cs typeface="Microsoft Sans Serif"/>
              </a:rPr>
              <a:t>ЭМ</a:t>
            </a:r>
            <a:r>
              <a:rPr lang="ru-RU" sz="1400" spc="-10" dirty="0" smtClean="0">
                <a:cs typeface="Microsoft Sans Serif"/>
              </a:rPr>
              <a:t> </a:t>
            </a:r>
            <a:r>
              <a:rPr lang="ru-RU" sz="1400" spc="-35" dirty="0" smtClean="0">
                <a:cs typeface="Microsoft Sans Serif"/>
              </a:rPr>
              <a:t>может</a:t>
            </a:r>
            <a:endParaRPr lang="ru-RU" sz="1400" dirty="0" smtClean="0">
              <a:cs typeface="Microsoft Sans Serif"/>
            </a:endParaRPr>
          </a:p>
          <a:p>
            <a:pPr marL="12700" algn="just" defTabSz="271463">
              <a:lnSpc>
                <a:spcPct val="100000"/>
              </a:lnSpc>
            </a:pPr>
            <a:r>
              <a:rPr lang="ru-RU" sz="1400" dirty="0" smtClean="0">
                <a:cs typeface="Microsoft Sans Serif"/>
              </a:rPr>
              <a:t>быть</a:t>
            </a:r>
            <a:r>
              <a:rPr lang="ru-RU" sz="1400" spc="-35" dirty="0" smtClean="0">
                <a:cs typeface="Microsoft Sans Serif"/>
              </a:rPr>
              <a:t> </a:t>
            </a:r>
            <a:r>
              <a:rPr lang="ru-RU" sz="1400" spc="-5" dirty="0" smtClean="0">
                <a:cs typeface="Microsoft Sans Serif"/>
              </a:rPr>
              <a:t>не</a:t>
            </a:r>
            <a:r>
              <a:rPr lang="ru-RU" sz="1400" spc="-30" dirty="0" smtClean="0">
                <a:cs typeface="Microsoft Sans Serif"/>
              </a:rPr>
              <a:t> </a:t>
            </a:r>
            <a:r>
              <a:rPr lang="ru-RU" sz="1400" spc="-10" dirty="0" smtClean="0">
                <a:cs typeface="Microsoft Sans Serif"/>
              </a:rPr>
              <a:t>завершена</a:t>
            </a:r>
            <a:r>
              <a:rPr lang="ru-RU" sz="1400" spc="-15" dirty="0" smtClean="0">
                <a:cs typeface="Microsoft Sans Serif"/>
              </a:rPr>
              <a:t> </a:t>
            </a:r>
            <a:endParaRPr lang="ru-RU" sz="1400" dirty="0"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50" y="75678"/>
            <a:ext cx="557466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chemeClr val="accent6">
                    <a:lumMod val="75000"/>
                  </a:schemeClr>
                </a:solidFill>
              </a:rPr>
              <a:t>СОСТАВ</a:t>
            </a:r>
            <a:r>
              <a:rPr sz="2400" b="1" spc="1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55" dirty="0">
                <a:solidFill>
                  <a:schemeClr val="accent6">
                    <a:lumMod val="75000"/>
                  </a:schemeClr>
                </a:solidFill>
              </a:rPr>
              <a:t>ПОЛНОГО</a:t>
            </a:r>
            <a:r>
              <a:rPr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75" dirty="0">
                <a:solidFill>
                  <a:schemeClr val="accent6">
                    <a:lumMod val="75000"/>
                  </a:schemeClr>
                </a:solidFill>
              </a:rPr>
              <a:t>КОМПЛЕКТА</a:t>
            </a:r>
            <a:r>
              <a:rPr sz="2400" b="1" spc="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dirty="0">
                <a:solidFill>
                  <a:schemeClr val="accent6">
                    <a:lumMod val="75000"/>
                  </a:schemeClr>
                </a:solidFill>
              </a:rPr>
              <a:t>ЭМ, </a:t>
            </a:r>
            <a:r>
              <a:rPr sz="2400" b="1" spc="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50" dirty="0">
                <a:solidFill>
                  <a:schemeClr val="accent6">
                    <a:lumMod val="75000"/>
                  </a:schemeClr>
                </a:solidFill>
              </a:rPr>
              <a:t>РАСПЕЧАТЫВАЕМОГО</a:t>
            </a:r>
            <a:r>
              <a:rPr sz="2400" b="1" spc="-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dirty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sz="2400" b="1" spc="-2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70" dirty="0">
                <a:solidFill>
                  <a:schemeClr val="accent6">
                    <a:lumMod val="75000"/>
                  </a:schemeClr>
                </a:solidFill>
              </a:rPr>
              <a:t>АУДИТОРИИ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41530" y="4183159"/>
            <a:ext cx="3913504" cy="2304477"/>
          </a:xfrm>
          <a:prstGeom prst="rect">
            <a:avLst/>
          </a:prstGeom>
          <a:solidFill>
            <a:srgbClr val="F8F9FA"/>
          </a:solidFill>
          <a:ln w="19050">
            <a:solidFill>
              <a:srgbClr val="C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10"/>
              </a:spcBef>
            </a:pPr>
            <a:r>
              <a:rPr sz="13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Черно-белые</a:t>
            </a:r>
            <a:r>
              <a:rPr sz="1300" spc="1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односторонние</a:t>
            </a:r>
            <a:r>
              <a:rPr sz="1300" spc="1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252525"/>
                </a:solidFill>
                <a:latin typeface="Microsoft Sans Serif"/>
                <a:cs typeface="Microsoft Sans Serif"/>
              </a:rPr>
              <a:t>бланки:</a:t>
            </a:r>
            <a:endParaRPr sz="1300">
              <a:latin typeface="Microsoft Sans Serif"/>
              <a:cs typeface="Microsoft Sans Serif"/>
            </a:endParaRPr>
          </a:p>
          <a:p>
            <a:pPr marL="269875" indent="-179070">
              <a:lnSpc>
                <a:spcPct val="100000"/>
              </a:lnSpc>
              <a:spcBef>
                <a:spcPts val="110"/>
              </a:spcBef>
              <a:buChar char="•"/>
              <a:tabLst>
                <a:tab pos="270510" algn="l"/>
              </a:tabLst>
            </a:pPr>
            <a:r>
              <a:rPr sz="1300" spc="-35" dirty="0">
                <a:solidFill>
                  <a:srgbClr val="252525"/>
                </a:solidFill>
                <a:latin typeface="Microsoft Sans Serif"/>
                <a:cs typeface="Microsoft Sans Serif"/>
              </a:rPr>
              <a:t>бланк </a:t>
            </a:r>
            <a:r>
              <a:rPr sz="13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регистрации;</a:t>
            </a:r>
            <a:endParaRPr sz="1300">
              <a:latin typeface="Microsoft Sans Serif"/>
              <a:cs typeface="Microsoft Sans Serif"/>
            </a:endParaRPr>
          </a:p>
          <a:p>
            <a:pPr marL="269875" indent="-179070">
              <a:lnSpc>
                <a:spcPct val="100000"/>
              </a:lnSpc>
              <a:spcBef>
                <a:spcPts val="95"/>
              </a:spcBef>
              <a:buChar char="•"/>
              <a:tabLst>
                <a:tab pos="270510" algn="l"/>
              </a:tabLst>
            </a:pPr>
            <a:r>
              <a:rPr sz="1300" spc="-35" dirty="0">
                <a:solidFill>
                  <a:srgbClr val="252525"/>
                </a:solidFill>
                <a:latin typeface="Microsoft Sans Serif"/>
                <a:cs typeface="Microsoft Sans Serif"/>
              </a:rPr>
              <a:t>бланк</a:t>
            </a:r>
            <a:r>
              <a:rPr sz="1300" spc="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252525"/>
                </a:solidFill>
                <a:latin typeface="Microsoft Sans Serif"/>
                <a:cs typeface="Microsoft Sans Serif"/>
              </a:rPr>
              <a:t>ответов</a:t>
            </a:r>
            <a:r>
              <a:rPr sz="1300" spc="4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90" dirty="0">
                <a:solidFill>
                  <a:srgbClr val="252525"/>
                </a:solidFill>
                <a:latin typeface="Microsoft Sans Serif"/>
                <a:cs typeface="Microsoft Sans Serif"/>
              </a:rPr>
              <a:t>№</a:t>
            </a:r>
            <a:r>
              <a:rPr sz="1300" spc="1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1;</a:t>
            </a:r>
            <a:endParaRPr sz="1300">
              <a:latin typeface="Microsoft Sans Serif"/>
              <a:cs typeface="Microsoft Sans Serif"/>
            </a:endParaRPr>
          </a:p>
          <a:p>
            <a:pPr marL="269875" marR="83820" indent="-178435" algn="just">
              <a:lnSpc>
                <a:spcPct val="100000"/>
              </a:lnSpc>
              <a:spcBef>
                <a:spcPts val="95"/>
              </a:spcBef>
              <a:buChar char="•"/>
              <a:tabLst>
                <a:tab pos="270510" algn="l"/>
              </a:tabLst>
            </a:pPr>
            <a:r>
              <a:rPr sz="1300" spc="-30" dirty="0">
                <a:solidFill>
                  <a:srgbClr val="252525"/>
                </a:solidFill>
                <a:latin typeface="Microsoft Sans Serif"/>
                <a:cs typeface="Microsoft Sans Serif"/>
              </a:rPr>
              <a:t>бланк</a:t>
            </a:r>
            <a:r>
              <a:rPr sz="1300" spc="-2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252525"/>
                </a:solidFill>
                <a:latin typeface="Microsoft Sans Serif"/>
                <a:cs typeface="Microsoft Sans Serif"/>
              </a:rPr>
              <a:t>ответов </a:t>
            </a:r>
            <a:r>
              <a:rPr sz="1300" spc="95" dirty="0">
                <a:solidFill>
                  <a:srgbClr val="252525"/>
                </a:solidFill>
                <a:latin typeface="Microsoft Sans Serif"/>
                <a:cs typeface="Microsoft Sans Serif"/>
              </a:rPr>
              <a:t>№ </a:t>
            </a:r>
            <a:r>
              <a:rPr sz="1300" spc="-5" dirty="0">
                <a:solidFill>
                  <a:srgbClr val="252525"/>
                </a:solidFill>
                <a:latin typeface="Microsoft Sans Serif"/>
                <a:cs typeface="Microsoft Sans Serif"/>
              </a:rPr>
              <a:t>2 </a:t>
            </a:r>
            <a:r>
              <a:rPr sz="1300" dirty="0">
                <a:solidFill>
                  <a:srgbClr val="252525"/>
                </a:solidFill>
                <a:latin typeface="Microsoft Sans Serif"/>
                <a:cs typeface="Microsoft Sans Serif"/>
              </a:rPr>
              <a:t>лист </a:t>
            </a:r>
            <a:r>
              <a:rPr sz="1300" spc="-5" dirty="0">
                <a:solidFill>
                  <a:srgbClr val="252525"/>
                </a:solidFill>
                <a:latin typeface="Microsoft Sans Serif"/>
                <a:cs typeface="Microsoft Sans Serif"/>
              </a:rPr>
              <a:t>1 </a:t>
            </a:r>
            <a:r>
              <a:rPr sz="13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(за </a:t>
            </a:r>
            <a:r>
              <a:rPr sz="1300" spc="-15" dirty="0">
                <a:solidFill>
                  <a:srgbClr val="252525"/>
                </a:solidFill>
                <a:latin typeface="Microsoft Sans Serif"/>
                <a:cs typeface="Microsoft Sans Serif"/>
              </a:rPr>
              <a:t>исключением </a:t>
            </a:r>
            <a:r>
              <a:rPr sz="13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252525"/>
                </a:solidFill>
                <a:latin typeface="Microsoft Sans Serif"/>
                <a:cs typeface="Microsoft Sans Serif"/>
              </a:rPr>
              <a:t>проведения</a:t>
            </a:r>
            <a:r>
              <a:rPr sz="13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ЕГЭ</a:t>
            </a:r>
            <a:r>
              <a:rPr sz="1300" spc="31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по</a:t>
            </a:r>
            <a:r>
              <a:rPr sz="1300" spc="31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математике</a:t>
            </a:r>
            <a:r>
              <a:rPr sz="1300" spc="31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252525"/>
                </a:solidFill>
                <a:latin typeface="Microsoft Sans Serif"/>
                <a:cs typeface="Microsoft Sans Serif"/>
              </a:rPr>
              <a:t>базового </a:t>
            </a:r>
            <a:r>
              <a:rPr sz="13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уровня);</a:t>
            </a:r>
            <a:endParaRPr sz="1300">
              <a:latin typeface="Microsoft Sans Serif"/>
              <a:cs typeface="Microsoft Sans Serif"/>
            </a:endParaRPr>
          </a:p>
          <a:p>
            <a:pPr marL="269875" marR="84455" indent="-178435" algn="just">
              <a:lnSpc>
                <a:spcPct val="100000"/>
              </a:lnSpc>
              <a:spcBef>
                <a:spcPts val="110"/>
              </a:spcBef>
              <a:buChar char="•"/>
              <a:tabLst>
                <a:tab pos="270510" algn="l"/>
              </a:tabLst>
            </a:pPr>
            <a:r>
              <a:rPr sz="1300" spc="-30" dirty="0">
                <a:solidFill>
                  <a:srgbClr val="252525"/>
                </a:solidFill>
                <a:latin typeface="Microsoft Sans Serif"/>
                <a:cs typeface="Microsoft Sans Serif"/>
              </a:rPr>
              <a:t>бланк</a:t>
            </a:r>
            <a:r>
              <a:rPr sz="1300" spc="-2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ответов</a:t>
            </a:r>
            <a:r>
              <a:rPr sz="1300" spc="-1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90" dirty="0">
                <a:solidFill>
                  <a:srgbClr val="252525"/>
                </a:solidFill>
                <a:latin typeface="Microsoft Sans Serif"/>
                <a:cs typeface="Microsoft Sans Serif"/>
              </a:rPr>
              <a:t>№ </a:t>
            </a:r>
            <a:r>
              <a:rPr sz="1300" spc="-5" dirty="0">
                <a:solidFill>
                  <a:srgbClr val="252525"/>
                </a:solidFill>
                <a:latin typeface="Microsoft Sans Serif"/>
                <a:cs typeface="Microsoft Sans Serif"/>
              </a:rPr>
              <a:t>2 </a:t>
            </a:r>
            <a:r>
              <a:rPr sz="1300" dirty="0">
                <a:solidFill>
                  <a:srgbClr val="252525"/>
                </a:solidFill>
                <a:latin typeface="Microsoft Sans Serif"/>
                <a:cs typeface="Microsoft Sans Serif"/>
              </a:rPr>
              <a:t>лист </a:t>
            </a:r>
            <a:r>
              <a:rPr sz="1300" spc="-5" dirty="0">
                <a:solidFill>
                  <a:srgbClr val="252525"/>
                </a:solidFill>
                <a:latin typeface="Microsoft Sans Serif"/>
                <a:cs typeface="Microsoft Sans Serif"/>
              </a:rPr>
              <a:t>2 </a:t>
            </a:r>
            <a:r>
              <a:rPr sz="13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(за</a:t>
            </a:r>
            <a:r>
              <a:rPr sz="1300" spc="-15" dirty="0">
                <a:solidFill>
                  <a:srgbClr val="252525"/>
                </a:solidFill>
                <a:latin typeface="Microsoft Sans Serif"/>
                <a:cs typeface="Microsoft Sans Serif"/>
              </a:rPr>
              <a:t> исключением </a:t>
            </a:r>
            <a:r>
              <a:rPr sz="13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252525"/>
                </a:solidFill>
                <a:latin typeface="Microsoft Sans Serif"/>
                <a:cs typeface="Microsoft Sans Serif"/>
              </a:rPr>
              <a:t>проведения</a:t>
            </a:r>
            <a:r>
              <a:rPr sz="13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ЕГЭ</a:t>
            </a:r>
            <a:r>
              <a:rPr sz="1300" spc="31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по</a:t>
            </a:r>
            <a:r>
              <a:rPr sz="1300" spc="31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математике</a:t>
            </a:r>
            <a:r>
              <a:rPr sz="1300" spc="31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252525"/>
                </a:solidFill>
                <a:latin typeface="Microsoft Sans Serif"/>
                <a:cs typeface="Microsoft Sans Serif"/>
              </a:rPr>
              <a:t>базового </a:t>
            </a:r>
            <a:r>
              <a:rPr sz="13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уровня);</a:t>
            </a:r>
            <a:endParaRPr sz="1300">
              <a:latin typeface="Microsoft Sans Serif"/>
              <a:cs typeface="Microsoft Sans Serif"/>
            </a:endParaRPr>
          </a:p>
          <a:p>
            <a:pPr marL="269875" indent="-179070">
              <a:lnSpc>
                <a:spcPct val="100000"/>
              </a:lnSpc>
              <a:spcBef>
                <a:spcPts val="95"/>
              </a:spcBef>
              <a:buChar char="•"/>
              <a:tabLst>
                <a:tab pos="270510" algn="l"/>
              </a:tabLst>
            </a:pPr>
            <a:r>
              <a:rPr sz="1300" spc="-35" dirty="0">
                <a:solidFill>
                  <a:srgbClr val="252525"/>
                </a:solidFill>
                <a:latin typeface="Microsoft Sans Serif"/>
                <a:cs typeface="Microsoft Sans Serif"/>
              </a:rPr>
              <a:t>КИМ;</a:t>
            </a:r>
            <a:endParaRPr sz="1300">
              <a:latin typeface="Microsoft Sans Serif"/>
              <a:cs typeface="Microsoft Sans Serif"/>
            </a:endParaRPr>
          </a:p>
          <a:p>
            <a:pPr marL="269875" indent="-179070">
              <a:lnSpc>
                <a:spcPct val="100000"/>
              </a:lnSpc>
              <a:spcBef>
                <a:spcPts val="100"/>
              </a:spcBef>
              <a:buChar char="•"/>
              <a:tabLst>
                <a:tab pos="270510" algn="l"/>
              </a:tabLst>
            </a:pPr>
            <a:r>
              <a:rPr sz="1300" spc="-15" dirty="0">
                <a:solidFill>
                  <a:srgbClr val="252525"/>
                </a:solidFill>
                <a:latin typeface="Microsoft Sans Serif"/>
                <a:cs typeface="Microsoft Sans Serif"/>
              </a:rPr>
              <a:t>контрольный</a:t>
            </a:r>
            <a:r>
              <a:rPr sz="1300" spc="-5" dirty="0">
                <a:solidFill>
                  <a:srgbClr val="252525"/>
                </a:solidFill>
                <a:latin typeface="Microsoft Sans Serif"/>
                <a:cs typeface="Microsoft Sans Serif"/>
              </a:rPr>
              <a:t> лист</a:t>
            </a:r>
            <a:endParaRPr sz="1300">
              <a:latin typeface="Microsoft Sans Serif"/>
              <a:cs typeface="Microsoft Sans Serif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384547" y="4091938"/>
            <a:ext cx="4581525" cy="2711450"/>
            <a:chOff x="4384547" y="4091938"/>
            <a:chExt cx="4581525" cy="271145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0367" y="4091938"/>
              <a:ext cx="3735324" cy="271119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84547" y="4334255"/>
              <a:ext cx="2994659" cy="200710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200661" y="1027452"/>
            <a:ext cx="2138680" cy="3018155"/>
            <a:chOff x="200660" y="1027430"/>
            <a:chExt cx="2138680" cy="301815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9710" y="1046480"/>
              <a:ext cx="2100453" cy="298005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10185" y="1036955"/>
              <a:ext cx="2119630" cy="2999105"/>
            </a:xfrm>
            <a:custGeom>
              <a:avLst/>
              <a:gdLst/>
              <a:ahLst/>
              <a:cxnLst/>
              <a:rect l="l" t="t" r="r" b="b"/>
              <a:pathLst>
                <a:path w="2119630" h="2999104">
                  <a:moveTo>
                    <a:pt x="0" y="2999105"/>
                  </a:moveTo>
                  <a:lnTo>
                    <a:pt x="2119503" y="2999105"/>
                  </a:lnTo>
                  <a:lnTo>
                    <a:pt x="2119503" y="0"/>
                  </a:lnTo>
                  <a:lnTo>
                    <a:pt x="0" y="0"/>
                  </a:lnTo>
                  <a:lnTo>
                    <a:pt x="0" y="2999105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434219" y="1027452"/>
            <a:ext cx="2049145" cy="3018155"/>
            <a:chOff x="2434208" y="1027430"/>
            <a:chExt cx="2049145" cy="301815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53258" y="1046480"/>
              <a:ext cx="2010791" cy="298005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443733" y="1036955"/>
              <a:ext cx="2030095" cy="2999105"/>
            </a:xfrm>
            <a:custGeom>
              <a:avLst/>
              <a:gdLst/>
              <a:ahLst/>
              <a:cxnLst/>
              <a:rect l="l" t="t" r="r" b="b"/>
              <a:pathLst>
                <a:path w="2030095" h="2999104">
                  <a:moveTo>
                    <a:pt x="0" y="2999105"/>
                  </a:moveTo>
                  <a:lnTo>
                    <a:pt x="2029841" y="2999105"/>
                  </a:lnTo>
                  <a:lnTo>
                    <a:pt x="2029841" y="0"/>
                  </a:lnTo>
                  <a:lnTo>
                    <a:pt x="0" y="0"/>
                  </a:lnTo>
                  <a:lnTo>
                    <a:pt x="0" y="2999105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4552961" y="1027452"/>
            <a:ext cx="2144395" cy="3018155"/>
            <a:chOff x="4552950" y="1027430"/>
            <a:chExt cx="2144395" cy="301815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72000" y="1046480"/>
              <a:ext cx="2105786" cy="298005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562475" y="1036955"/>
              <a:ext cx="2125345" cy="2999105"/>
            </a:xfrm>
            <a:custGeom>
              <a:avLst/>
              <a:gdLst/>
              <a:ahLst/>
              <a:cxnLst/>
              <a:rect l="l" t="t" r="r" b="b"/>
              <a:pathLst>
                <a:path w="2125345" h="2999104">
                  <a:moveTo>
                    <a:pt x="0" y="2999105"/>
                  </a:moveTo>
                  <a:lnTo>
                    <a:pt x="2124836" y="2999105"/>
                  </a:lnTo>
                  <a:lnTo>
                    <a:pt x="2124836" y="0"/>
                  </a:lnTo>
                  <a:lnTo>
                    <a:pt x="0" y="0"/>
                  </a:lnTo>
                  <a:lnTo>
                    <a:pt x="0" y="2999105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804787" y="1027452"/>
            <a:ext cx="2166620" cy="3018155"/>
            <a:chOff x="6804786" y="1027430"/>
            <a:chExt cx="2166620" cy="3018155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23836" y="1046480"/>
              <a:ext cx="2128266" cy="298005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814311" y="1036955"/>
              <a:ext cx="2147570" cy="2999105"/>
            </a:xfrm>
            <a:custGeom>
              <a:avLst/>
              <a:gdLst/>
              <a:ahLst/>
              <a:cxnLst/>
              <a:rect l="l" t="t" r="r" b="b"/>
              <a:pathLst>
                <a:path w="2147570" h="2999104">
                  <a:moveTo>
                    <a:pt x="0" y="2999105"/>
                  </a:moveTo>
                  <a:lnTo>
                    <a:pt x="2147316" y="2999105"/>
                  </a:lnTo>
                  <a:lnTo>
                    <a:pt x="2147316" y="0"/>
                  </a:lnTo>
                  <a:lnTo>
                    <a:pt x="0" y="0"/>
                  </a:lnTo>
                  <a:lnTo>
                    <a:pt x="0" y="2999105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63770" y="1389187"/>
            <a:ext cx="8669216" cy="38422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1600" spc="-15" dirty="0" smtClean="0">
                <a:cs typeface="Times New Roman" pitchFamily="18" charset="0"/>
              </a:rPr>
              <a:t> </a:t>
            </a:r>
            <a:r>
              <a:rPr lang="ru-RU" spc="-15" dirty="0" smtClean="0">
                <a:cs typeface="Times New Roman" pitchFamily="18" charset="0"/>
              </a:rPr>
              <a:t>Федеральный</a:t>
            </a:r>
            <a:r>
              <a:rPr lang="ru-RU" spc="-5" dirty="0" smtClean="0">
                <a:cs typeface="Times New Roman" pitchFamily="18" charset="0"/>
              </a:rPr>
              <a:t> </a:t>
            </a:r>
            <a:r>
              <a:rPr lang="ru-RU" spc="-25" dirty="0" smtClean="0">
                <a:cs typeface="Times New Roman" pitchFamily="18" charset="0"/>
              </a:rPr>
              <a:t>закон</a:t>
            </a:r>
            <a:r>
              <a:rPr lang="ru-RU" dirty="0" smtClean="0">
                <a:cs typeface="Times New Roman" pitchFamily="18" charset="0"/>
              </a:rPr>
              <a:t> </a:t>
            </a:r>
            <a:r>
              <a:rPr lang="ru-RU" spc="-10" dirty="0" smtClean="0">
                <a:cs typeface="Times New Roman" pitchFamily="18" charset="0"/>
              </a:rPr>
              <a:t>от</a:t>
            </a:r>
            <a:r>
              <a:rPr lang="ru-RU" spc="15" dirty="0" smtClean="0">
                <a:cs typeface="Times New Roman" pitchFamily="18" charset="0"/>
              </a:rPr>
              <a:t> </a:t>
            </a:r>
            <a:r>
              <a:rPr lang="ru-RU" spc="-5" dirty="0" smtClean="0">
                <a:cs typeface="Times New Roman" pitchFamily="18" charset="0"/>
              </a:rPr>
              <a:t>29.12.2012</a:t>
            </a:r>
            <a:r>
              <a:rPr lang="ru-RU" spc="-30" dirty="0" smtClean="0">
                <a:cs typeface="Times New Roman" pitchFamily="18" charset="0"/>
              </a:rPr>
              <a:t> </a:t>
            </a:r>
            <a:r>
              <a:rPr lang="ru-RU" spc="85" dirty="0" smtClean="0">
                <a:cs typeface="Times New Roman" pitchFamily="18" charset="0"/>
              </a:rPr>
              <a:t>№</a:t>
            </a:r>
            <a:r>
              <a:rPr lang="ru-RU" spc="40" dirty="0" smtClean="0">
                <a:cs typeface="Times New Roman" pitchFamily="18" charset="0"/>
              </a:rPr>
              <a:t> </a:t>
            </a:r>
            <a:r>
              <a:rPr lang="ru-RU" spc="-30" dirty="0" smtClean="0">
                <a:cs typeface="Times New Roman" pitchFamily="18" charset="0"/>
              </a:rPr>
              <a:t>273-ФЗ</a:t>
            </a:r>
            <a:r>
              <a:rPr lang="ru-RU" spc="-5" dirty="0" smtClean="0">
                <a:cs typeface="Times New Roman" pitchFamily="18" charset="0"/>
              </a:rPr>
              <a:t> «Об</a:t>
            </a:r>
            <a:r>
              <a:rPr lang="ru-RU" spc="25" dirty="0" smtClean="0">
                <a:cs typeface="Times New Roman" pitchFamily="18" charset="0"/>
              </a:rPr>
              <a:t> </a:t>
            </a:r>
            <a:r>
              <a:rPr lang="ru-RU" spc="-15" dirty="0" smtClean="0">
                <a:cs typeface="Times New Roman" pitchFamily="18" charset="0"/>
              </a:rPr>
              <a:t>образовании</a:t>
            </a:r>
            <a:r>
              <a:rPr lang="ru-RU" spc="-5" dirty="0" smtClean="0">
                <a:cs typeface="Times New Roman" pitchFamily="18" charset="0"/>
              </a:rPr>
              <a:t> </a:t>
            </a:r>
            <a:r>
              <a:rPr lang="ru-RU" dirty="0" smtClean="0">
                <a:cs typeface="Times New Roman" pitchFamily="18" charset="0"/>
              </a:rPr>
              <a:t>в</a:t>
            </a:r>
            <a:r>
              <a:rPr lang="ru-RU" spc="30" dirty="0" smtClean="0">
                <a:cs typeface="Times New Roman" pitchFamily="18" charset="0"/>
              </a:rPr>
              <a:t> </a:t>
            </a:r>
            <a:r>
              <a:rPr lang="ru-RU" spc="-15" dirty="0" smtClean="0">
                <a:cs typeface="Times New Roman" pitchFamily="18" charset="0"/>
              </a:rPr>
              <a:t>Российской</a:t>
            </a:r>
            <a:r>
              <a:rPr lang="ru-RU" spc="25" dirty="0" smtClean="0">
                <a:cs typeface="Times New Roman" pitchFamily="18" charset="0"/>
              </a:rPr>
              <a:t> </a:t>
            </a:r>
            <a:r>
              <a:rPr lang="ru-RU" spc="-15" dirty="0" smtClean="0">
                <a:cs typeface="Times New Roman" pitchFamily="18" charset="0"/>
              </a:rPr>
              <a:t>Федерации»</a:t>
            </a:r>
          </a:p>
          <a:p>
            <a:pPr algn="just">
              <a:buFont typeface="Arial" pitchFamily="34" charset="0"/>
              <a:buChar char="•"/>
            </a:pPr>
            <a:endParaRPr lang="ru-RU" spc="-15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dirty="0" smtClean="0"/>
              <a:t> Приказ </a:t>
            </a:r>
            <a:r>
              <a:rPr lang="ru-RU" dirty="0"/>
              <a:t>Министерства просвещения и </a:t>
            </a:r>
            <a:r>
              <a:rPr lang="ru-RU" dirty="0" err="1"/>
              <a:t>Рособрнадзора</a:t>
            </a:r>
            <a:r>
              <a:rPr lang="ru-RU" dirty="0"/>
              <a:t> от </a:t>
            </a:r>
            <a:r>
              <a:rPr lang="en-US" dirty="0" smtClean="0"/>
              <a:t>07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</a:t>
            </a:r>
            <a:r>
              <a:rPr lang="en-US" dirty="0" smtClean="0"/>
              <a:t>18</a:t>
            </a:r>
            <a:r>
              <a:rPr lang="ru-RU" dirty="0" smtClean="0"/>
              <a:t> </a:t>
            </a:r>
            <a:r>
              <a:rPr lang="ru-RU" dirty="0"/>
              <a:t>№ </a:t>
            </a:r>
            <a:r>
              <a:rPr lang="ru-RU" dirty="0" smtClean="0"/>
              <a:t>1</a:t>
            </a:r>
            <a:r>
              <a:rPr lang="en-US" dirty="0" smtClean="0"/>
              <a:t>90</a:t>
            </a:r>
            <a:r>
              <a:rPr lang="ru-RU" dirty="0" smtClean="0"/>
              <a:t>/</a:t>
            </a:r>
            <a:r>
              <a:rPr lang="en-US" dirty="0" smtClean="0"/>
              <a:t>1512 </a:t>
            </a:r>
            <a:br>
              <a:rPr lang="en-US" dirty="0" smtClean="0"/>
            </a:br>
            <a:r>
              <a:rPr lang="ru-RU" dirty="0" smtClean="0"/>
              <a:t>«Об утверждении Порядка проведения государственной итоговой аттестации по образовательным программам среднего общего образования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</a:p>
          <a:p>
            <a:pPr algn="just">
              <a:buFont typeface="Arial" pitchFamily="34" charset="0"/>
              <a:buChar char="•"/>
            </a:pPr>
            <a:endParaRPr lang="ru-RU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ru-RU" dirty="0" smtClean="0"/>
              <a:t> Инструкция для организатора в аудитории</a:t>
            </a:r>
          </a:p>
          <a:p>
            <a:pPr algn="just">
              <a:buFont typeface="Arial" pitchFamily="34" charset="0"/>
              <a:buChar char="•"/>
            </a:pPr>
            <a:endParaRPr lang="ru-RU" dirty="0" smtClean="0"/>
          </a:p>
          <a:p>
            <a:pPr algn="just">
              <a:buFont typeface="Arial" pitchFamily="34" charset="0"/>
              <a:buChar char="•"/>
            </a:pPr>
            <a:r>
              <a:rPr lang="ru-RU" dirty="0" smtClean="0"/>
              <a:t> Инструкция для организатора вне аудитории</a:t>
            </a:r>
          </a:p>
          <a:p>
            <a:pPr algn="just">
              <a:buFont typeface="Arial" pitchFamily="34" charset="0"/>
              <a:buChar char="•"/>
            </a:pPr>
            <a:endParaRPr lang="ru-RU" dirty="0" smtClean="0"/>
          </a:p>
          <a:p>
            <a:pPr algn="just">
              <a:buFont typeface="Arial" pitchFamily="34" charset="0"/>
              <a:buChar char="•"/>
            </a:pPr>
            <a:r>
              <a:rPr lang="ru-RU" dirty="0" smtClean="0"/>
              <a:t> Памятки для работы в аудитории ППЭ</a:t>
            </a:r>
          </a:p>
          <a:p>
            <a:pPr algn="just">
              <a:buFont typeface="Arial" pitchFamily="34" charset="0"/>
              <a:buChar char="•"/>
            </a:pPr>
            <a:endParaRPr lang="ru-RU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endParaRPr lang="ru-RU" sz="1600" i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35479" y="26"/>
            <a:ext cx="90085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ГОСУДАРСТВЕННАЯ ИТОГОВАЯ АТТЕСТАЦИЯ ПО ПРОГРАММАМ СРЕДНЕГО ОБЩЕГО ОБРАЗОВАНИЯ В 202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ГОДУ 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578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50" y="75678"/>
            <a:ext cx="557466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ОСОБЕННОСТИ</a:t>
            </a:r>
            <a:r>
              <a:rPr sz="2400" b="1" spc="2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sz="2400" b="1" spc="-75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КОМПЛЕКТА</a:t>
            </a:r>
            <a:r>
              <a:rPr sz="24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ЭМ, </a:t>
            </a:r>
            <a:r>
              <a:rPr sz="2400" b="1" spc="5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sz="2400" b="1" spc="-5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РАСПЕЧАТЫВАЕМОГО</a:t>
            </a:r>
            <a:r>
              <a:rPr sz="2400" b="1" spc="-5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sz="24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В</a:t>
            </a:r>
            <a:r>
              <a:rPr sz="2400" b="1" spc="-25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sz="2400" b="1" spc="-7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АУДИТОРИИ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28686" y="851302"/>
            <a:ext cx="2011045" cy="2836545"/>
            <a:chOff x="328675" y="851280"/>
            <a:chExt cx="2011045" cy="28365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7725" y="870330"/>
              <a:ext cx="1972437" cy="279831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38200" y="860805"/>
              <a:ext cx="1991995" cy="2817495"/>
            </a:xfrm>
            <a:custGeom>
              <a:avLst/>
              <a:gdLst/>
              <a:ahLst/>
              <a:cxnLst/>
              <a:rect l="l" t="t" r="r" b="b"/>
              <a:pathLst>
                <a:path w="1991995" h="2817495">
                  <a:moveTo>
                    <a:pt x="0" y="2817368"/>
                  </a:moveTo>
                  <a:lnTo>
                    <a:pt x="1991487" y="2817368"/>
                  </a:lnTo>
                  <a:lnTo>
                    <a:pt x="1991487" y="0"/>
                  </a:lnTo>
                  <a:lnTo>
                    <a:pt x="0" y="0"/>
                  </a:lnTo>
                  <a:lnTo>
                    <a:pt x="0" y="2817368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2629535" y="851302"/>
            <a:ext cx="2032635" cy="2836545"/>
            <a:chOff x="2629535" y="851280"/>
            <a:chExt cx="2032635" cy="283654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48585" y="870330"/>
              <a:ext cx="1994027" cy="279831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639060" y="860805"/>
              <a:ext cx="2013585" cy="2817495"/>
            </a:xfrm>
            <a:custGeom>
              <a:avLst/>
              <a:gdLst/>
              <a:ahLst/>
              <a:cxnLst/>
              <a:rect l="l" t="t" r="r" b="b"/>
              <a:pathLst>
                <a:path w="2013585" h="2817495">
                  <a:moveTo>
                    <a:pt x="0" y="2817368"/>
                  </a:moveTo>
                  <a:lnTo>
                    <a:pt x="2013077" y="2817368"/>
                  </a:lnTo>
                  <a:lnTo>
                    <a:pt x="2013077" y="0"/>
                  </a:lnTo>
                  <a:lnTo>
                    <a:pt x="0" y="0"/>
                  </a:lnTo>
                  <a:lnTo>
                    <a:pt x="0" y="2817368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938278" y="851302"/>
            <a:ext cx="2059939" cy="2836545"/>
            <a:chOff x="4938267" y="851280"/>
            <a:chExt cx="2059939" cy="283654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57317" y="870330"/>
              <a:ext cx="2021586" cy="279831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947792" y="860805"/>
              <a:ext cx="2040889" cy="2817495"/>
            </a:xfrm>
            <a:custGeom>
              <a:avLst/>
              <a:gdLst/>
              <a:ahLst/>
              <a:cxnLst/>
              <a:rect l="l" t="t" r="r" b="b"/>
              <a:pathLst>
                <a:path w="2040890" h="2817495">
                  <a:moveTo>
                    <a:pt x="0" y="2817368"/>
                  </a:moveTo>
                  <a:lnTo>
                    <a:pt x="2040636" y="2817368"/>
                  </a:lnTo>
                  <a:lnTo>
                    <a:pt x="2040636" y="0"/>
                  </a:lnTo>
                  <a:lnTo>
                    <a:pt x="0" y="0"/>
                  </a:lnTo>
                  <a:lnTo>
                    <a:pt x="0" y="2817368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273797" y="1075440"/>
            <a:ext cx="1553680" cy="2017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16535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3 вида </a:t>
            </a:r>
            <a:r>
              <a:rPr sz="1600" b="1" spc="-10" dirty="0">
                <a:solidFill>
                  <a:srgbClr val="C00000"/>
                </a:solidFill>
                <a:latin typeface="Arial"/>
                <a:cs typeface="Arial"/>
              </a:rPr>
              <a:t>БР: 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БР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для</a:t>
            </a:r>
            <a:r>
              <a:rPr sz="1600" spc="-2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всех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предметов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Microsoft Sans Serif"/>
                <a:cs typeface="Microsoft Sans Serif"/>
              </a:rPr>
              <a:t>БР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для</a:t>
            </a:r>
            <a:r>
              <a:rPr sz="1600" spc="-5" dirty="0">
                <a:latin typeface="Microsoft Sans Serif"/>
                <a:cs typeface="Microsoft Sans Serif"/>
              </a:rPr>
              <a:t> </a:t>
            </a:r>
            <a:r>
              <a:rPr sz="1600" spc="-50" dirty="0">
                <a:latin typeface="Microsoft Sans Serif"/>
                <a:cs typeface="Microsoft Sans Serif"/>
              </a:rPr>
              <a:t>КЕГЭ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7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600" spc="-5" dirty="0">
                <a:latin typeface="Microsoft Sans Serif"/>
                <a:cs typeface="Microsoft Sans Serif"/>
              </a:rPr>
              <a:t>БР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для</a:t>
            </a:r>
            <a:r>
              <a:rPr sz="1600" spc="-2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устной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части</a:t>
            </a:r>
            <a:r>
              <a:rPr sz="1600" spc="-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по</a:t>
            </a:r>
            <a:r>
              <a:rPr sz="160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ИНЯ</a:t>
            </a:r>
            <a:endParaRPr sz="1600" dirty="0">
              <a:latin typeface="Microsoft Sans Serif"/>
              <a:cs typeface="Microsoft Sans Serif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624965" y="3869877"/>
            <a:ext cx="2037080" cy="2864485"/>
            <a:chOff x="2624963" y="3869855"/>
            <a:chExt cx="2037080" cy="286448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4013" y="3888905"/>
              <a:ext cx="1998472" cy="282587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634488" y="3879380"/>
              <a:ext cx="2018030" cy="2845435"/>
            </a:xfrm>
            <a:custGeom>
              <a:avLst/>
              <a:gdLst/>
              <a:ahLst/>
              <a:cxnLst/>
              <a:rect l="l" t="t" r="r" b="b"/>
              <a:pathLst>
                <a:path w="2018029" h="2845434">
                  <a:moveTo>
                    <a:pt x="0" y="2844927"/>
                  </a:moveTo>
                  <a:lnTo>
                    <a:pt x="2017522" y="2844927"/>
                  </a:lnTo>
                  <a:lnTo>
                    <a:pt x="2017522" y="0"/>
                  </a:lnTo>
                  <a:lnTo>
                    <a:pt x="0" y="0"/>
                  </a:lnTo>
                  <a:lnTo>
                    <a:pt x="0" y="2844927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28686" y="3880926"/>
            <a:ext cx="2011045" cy="2853055"/>
            <a:chOff x="328675" y="3880904"/>
            <a:chExt cx="2011045" cy="2853055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7725" y="3899954"/>
              <a:ext cx="1972437" cy="281482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38200" y="3890429"/>
              <a:ext cx="1991995" cy="2834005"/>
            </a:xfrm>
            <a:custGeom>
              <a:avLst/>
              <a:gdLst/>
              <a:ahLst/>
              <a:cxnLst/>
              <a:rect l="l" t="t" r="r" b="b"/>
              <a:pathLst>
                <a:path w="1991995" h="2834004">
                  <a:moveTo>
                    <a:pt x="0" y="2833878"/>
                  </a:moveTo>
                  <a:lnTo>
                    <a:pt x="1991487" y="2833878"/>
                  </a:lnTo>
                  <a:lnTo>
                    <a:pt x="1991487" y="0"/>
                  </a:lnTo>
                  <a:lnTo>
                    <a:pt x="0" y="0"/>
                  </a:lnTo>
                  <a:lnTo>
                    <a:pt x="0" y="2833878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4938278" y="3880926"/>
            <a:ext cx="2059939" cy="2853055"/>
            <a:chOff x="4938267" y="3880904"/>
            <a:chExt cx="2059939" cy="2853055"/>
          </a:xfrm>
        </p:grpSpPr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57317" y="3899954"/>
              <a:ext cx="2021586" cy="2814828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947792" y="3890429"/>
              <a:ext cx="2040889" cy="2834005"/>
            </a:xfrm>
            <a:custGeom>
              <a:avLst/>
              <a:gdLst/>
              <a:ahLst/>
              <a:cxnLst/>
              <a:rect l="l" t="t" r="r" b="b"/>
              <a:pathLst>
                <a:path w="2040890" h="2834004">
                  <a:moveTo>
                    <a:pt x="0" y="2833878"/>
                  </a:moveTo>
                  <a:lnTo>
                    <a:pt x="2040636" y="2833878"/>
                  </a:lnTo>
                  <a:lnTo>
                    <a:pt x="2040636" y="0"/>
                  </a:lnTo>
                  <a:lnTo>
                    <a:pt x="0" y="0"/>
                  </a:lnTo>
                  <a:lnTo>
                    <a:pt x="0" y="2833878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7185787" y="4049670"/>
            <a:ext cx="1305560" cy="226921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3 вида БО1: </a:t>
            </a:r>
            <a:r>
              <a:rPr sz="16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БО1 </a:t>
            </a:r>
            <a:r>
              <a:rPr sz="1600" dirty="0">
                <a:latin typeface="Microsoft Sans Serif"/>
                <a:cs typeface="Microsoft Sans Serif"/>
              </a:rPr>
              <a:t>для </a:t>
            </a:r>
            <a:r>
              <a:rPr sz="1600" spc="-15" dirty="0">
                <a:latin typeface="Microsoft Sans Serif"/>
                <a:cs typeface="Microsoft Sans Serif"/>
              </a:rPr>
              <a:t>всех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предметов</a:t>
            </a:r>
            <a:endParaRPr sz="16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50">
              <a:latin typeface="Microsoft Sans Serif"/>
              <a:cs typeface="Microsoft Sans Serif"/>
            </a:endParaRPr>
          </a:p>
          <a:p>
            <a:pPr marL="12700" marR="297180">
              <a:lnSpc>
                <a:spcPct val="100000"/>
              </a:lnSpc>
            </a:pPr>
            <a:r>
              <a:rPr sz="1600" spc="-15" dirty="0">
                <a:latin typeface="Microsoft Sans Serif"/>
                <a:cs typeface="Microsoft Sans Serif"/>
              </a:rPr>
              <a:t>БО1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для 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65" dirty="0">
                <a:latin typeface="Microsoft Sans Serif"/>
                <a:cs typeface="Microsoft Sans Serif"/>
              </a:rPr>
              <a:t>г</a:t>
            </a:r>
            <a:r>
              <a:rPr sz="1600" spc="-20" dirty="0">
                <a:latin typeface="Microsoft Sans Serif"/>
                <a:cs typeface="Microsoft Sans Serif"/>
              </a:rPr>
              <a:t>ео</a:t>
            </a:r>
            <a:r>
              <a:rPr sz="1600" spc="-10" dirty="0">
                <a:latin typeface="Microsoft Sans Serif"/>
                <a:cs typeface="Microsoft Sans Serif"/>
              </a:rPr>
              <a:t>граф</a:t>
            </a:r>
            <a:r>
              <a:rPr sz="1600" spc="-15" dirty="0">
                <a:latin typeface="Microsoft Sans Serif"/>
                <a:cs typeface="Microsoft Sans Serif"/>
              </a:rPr>
              <a:t>и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endParaRPr sz="16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spc="-15" dirty="0">
                <a:latin typeface="Microsoft Sans Serif"/>
                <a:cs typeface="Microsoft Sans Serif"/>
              </a:rPr>
              <a:t>БО1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для</a:t>
            </a:r>
            <a:endParaRPr sz="16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15" dirty="0">
                <a:latin typeface="Microsoft Sans Serif"/>
                <a:cs typeface="Microsoft Sans Serif"/>
              </a:rPr>
              <a:t>литературы</a:t>
            </a:r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9652" y="1580388"/>
            <a:ext cx="5403850" cy="4154804"/>
            <a:chOff x="209651" y="1580388"/>
            <a:chExt cx="5403850" cy="4154804"/>
          </a:xfrm>
        </p:grpSpPr>
        <p:sp>
          <p:nvSpPr>
            <p:cNvPr id="3" name="object 3"/>
            <p:cNvSpPr/>
            <p:nvPr/>
          </p:nvSpPr>
          <p:spPr>
            <a:xfrm>
              <a:off x="219176" y="1589913"/>
              <a:ext cx="5384800" cy="4135754"/>
            </a:xfrm>
            <a:custGeom>
              <a:avLst/>
              <a:gdLst/>
              <a:ahLst/>
              <a:cxnLst/>
              <a:rect l="l" t="t" r="r" b="b"/>
              <a:pathLst>
                <a:path w="5384800" h="4135754">
                  <a:moveTo>
                    <a:pt x="4974996" y="0"/>
                  </a:moveTo>
                  <a:lnTo>
                    <a:pt x="409130" y="0"/>
                  </a:lnTo>
                  <a:lnTo>
                    <a:pt x="361416" y="2753"/>
                  </a:lnTo>
                  <a:lnTo>
                    <a:pt x="315320" y="10810"/>
                  </a:lnTo>
                  <a:lnTo>
                    <a:pt x="271146" y="23861"/>
                  </a:lnTo>
                  <a:lnTo>
                    <a:pt x="229204" y="41601"/>
                  </a:lnTo>
                  <a:lnTo>
                    <a:pt x="189799" y="63721"/>
                  </a:lnTo>
                  <a:lnTo>
                    <a:pt x="153239" y="89913"/>
                  </a:lnTo>
                  <a:lnTo>
                    <a:pt x="119830" y="119872"/>
                  </a:lnTo>
                  <a:lnTo>
                    <a:pt x="89880" y="153288"/>
                  </a:lnTo>
                  <a:lnTo>
                    <a:pt x="63696" y="189855"/>
                  </a:lnTo>
                  <a:lnTo>
                    <a:pt x="41584" y="229266"/>
                  </a:lnTo>
                  <a:lnTo>
                    <a:pt x="23851" y="271212"/>
                  </a:lnTo>
                  <a:lnTo>
                    <a:pt x="10805" y="315388"/>
                  </a:lnTo>
                  <a:lnTo>
                    <a:pt x="2752" y="361484"/>
                  </a:lnTo>
                  <a:lnTo>
                    <a:pt x="0" y="409194"/>
                  </a:lnTo>
                  <a:lnTo>
                    <a:pt x="0" y="3726434"/>
                  </a:lnTo>
                  <a:lnTo>
                    <a:pt x="2752" y="3774166"/>
                  </a:lnTo>
                  <a:lnTo>
                    <a:pt x="10805" y="3820278"/>
                  </a:lnTo>
                  <a:lnTo>
                    <a:pt x="23851" y="3864462"/>
                  </a:lnTo>
                  <a:lnTo>
                    <a:pt x="41584" y="3906412"/>
                  </a:lnTo>
                  <a:lnTo>
                    <a:pt x="63696" y="3945820"/>
                  </a:lnTo>
                  <a:lnTo>
                    <a:pt x="89880" y="3982382"/>
                  </a:lnTo>
                  <a:lnTo>
                    <a:pt x="119830" y="4015790"/>
                  </a:lnTo>
                  <a:lnTo>
                    <a:pt x="153239" y="4045738"/>
                  </a:lnTo>
                  <a:lnTo>
                    <a:pt x="189799" y="4071920"/>
                  </a:lnTo>
                  <a:lnTo>
                    <a:pt x="229204" y="4094028"/>
                  </a:lnTo>
                  <a:lnTo>
                    <a:pt x="271146" y="4111757"/>
                  </a:lnTo>
                  <a:lnTo>
                    <a:pt x="315320" y="4124800"/>
                  </a:lnTo>
                  <a:lnTo>
                    <a:pt x="361416" y="4132850"/>
                  </a:lnTo>
                  <a:lnTo>
                    <a:pt x="409130" y="4135602"/>
                  </a:lnTo>
                  <a:lnTo>
                    <a:pt x="4974996" y="4135602"/>
                  </a:lnTo>
                  <a:lnTo>
                    <a:pt x="5022729" y="4132850"/>
                  </a:lnTo>
                  <a:lnTo>
                    <a:pt x="5068842" y="4124800"/>
                  </a:lnTo>
                  <a:lnTo>
                    <a:pt x="5113027" y="4111757"/>
                  </a:lnTo>
                  <a:lnTo>
                    <a:pt x="5154979" y="4094028"/>
                  </a:lnTo>
                  <a:lnTo>
                    <a:pt x="5194390" y="4071920"/>
                  </a:lnTo>
                  <a:lnTo>
                    <a:pt x="5230955" y="4045738"/>
                  </a:lnTo>
                  <a:lnTo>
                    <a:pt x="5264365" y="4015790"/>
                  </a:lnTo>
                  <a:lnTo>
                    <a:pt x="5294316" y="3982382"/>
                  </a:lnTo>
                  <a:lnTo>
                    <a:pt x="5320500" y="3945820"/>
                  </a:lnTo>
                  <a:lnTo>
                    <a:pt x="5342611" y="3906412"/>
                  </a:lnTo>
                  <a:lnTo>
                    <a:pt x="5360342" y="3864462"/>
                  </a:lnTo>
                  <a:lnTo>
                    <a:pt x="5373386" y="3820278"/>
                  </a:lnTo>
                  <a:lnTo>
                    <a:pt x="5381438" y="3774166"/>
                  </a:lnTo>
                  <a:lnTo>
                    <a:pt x="5384190" y="3726434"/>
                  </a:lnTo>
                  <a:lnTo>
                    <a:pt x="5384190" y="409194"/>
                  </a:lnTo>
                  <a:lnTo>
                    <a:pt x="5381438" y="361484"/>
                  </a:lnTo>
                  <a:lnTo>
                    <a:pt x="5373386" y="315388"/>
                  </a:lnTo>
                  <a:lnTo>
                    <a:pt x="5360342" y="271212"/>
                  </a:lnTo>
                  <a:lnTo>
                    <a:pt x="5342611" y="229266"/>
                  </a:lnTo>
                  <a:lnTo>
                    <a:pt x="5320500" y="189855"/>
                  </a:lnTo>
                  <a:lnTo>
                    <a:pt x="5294316" y="153288"/>
                  </a:lnTo>
                  <a:lnTo>
                    <a:pt x="5264365" y="119872"/>
                  </a:lnTo>
                  <a:lnTo>
                    <a:pt x="5230955" y="89913"/>
                  </a:lnTo>
                  <a:lnTo>
                    <a:pt x="5194390" y="63721"/>
                  </a:lnTo>
                  <a:lnTo>
                    <a:pt x="5154979" y="41601"/>
                  </a:lnTo>
                  <a:lnTo>
                    <a:pt x="5113027" y="23861"/>
                  </a:lnTo>
                  <a:lnTo>
                    <a:pt x="5068842" y="10810"/>
                  </a:lnTo>
                  <a:lnTo>
                    <a:pt x="5022729" y="2753"/>
                  </a:lnTo>
                  <a:lnTo>
                    <a:pt x="49749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9176" y="1589913"/>
              <a:ext cx="5384800" cy="4135754"/>
            </a:xfrm>
            <a:custGeom>
              <a:avLst/>
              <a:gdLst/>
              <a:ahLst/>
              <a:cxnLst/>
              <a:rect l="l" t="t" r="r" b="b"/>
              <a:pathLst>
                <a:path w="5384800" h="4135754">
                  <a:moveTo>
                    <a:pt x="0" y="409194"/>
                  </a:moveTo>
                  <a:lnTo>
                    <a:pt x="2752" y="361484"/>
                  </a:lnTo>
                  <a:lnTo>
                    <a:pt x="10805" y="315388"/>
                  </a:lnTo>
                  <a:lnTo>
                    <a:pt x="23851" y="271212"/>
                  </a:lnTo>
                  <a:lnTo>
                    <a:pt x="41584" y="229266"/>
                  </a:lnTo>
                  <a:lnTo>
                    <a:pt x="63696" y="189855"/>
                  </a:lnTo>
                  <a:lnTo>
                    <a:pt x="89880" y="153288"/>
                  </a:lnTo>
                  <a:lnTo>
                    <a:pt x="119830" y="119872"/>
                  </a:lnTo>
                  <a:lnTo>
                    <a:pt x="153239" y="89913"/>
                  </a:lnTo>
                  <a:lnTo>
                    <a:pt x="189799" y="63721"/>
                  </a:lnTo>
                  <a:lnTo>
                    <a:pt x="229204" y="41601"/>
                  </a:lnTo>
                  <a:lnTo>
                    <a:pt x="271146" y="23861"/>
                  </a:lnTo>
                  <a:lnTo>
                    <a:pt x="315320" y="10810"/>
                  </a:lnTo>
                  <a:lnTo>
                    <a:pt x="361416" y="2753"/>
                  </a:lnTo>
                  <a:lnTo>
                    <a:pt x="409130" y="0"/>
                  </a:lnTo>
                  <a:lnTo>
                    <a:pt x="4974996" y="0"/>
                  </a:lnTo>
                  <a:lnTo>
                    <a:pt x="5022729" y="2753"/>
                  </a:lnTo>
                  <a:lnTo>
                    <a:pt x="5068842" y="10810"/>
                  </a:lnTo>
                  <a:lnTo>
                    <a:pt x="5113027" y="23861"/>
                  </a:lnTo>
                  <a:lnTo>
                    <a:pt x="5154979" y="41601"/>
                  </a:lnTo>
                  <a:lnTo>
                    <a:pt x="5194390" y="63721"/>
                  </a:lnTo>
                  <a:lnTo>
                    <a:pt x="5230955" y="89913"/>
                  </a:lnTo>
                  <a:lnTo>
                    <a:pt x="5264365" y="119872"/>
                  </a:lnTo>
                  <a:lnTo>
                    <a:pt x="5294316" y="153288"/>
                  </a:lnTo>
                  <a:lnTo>
                    <a:pt x="5320500" y="189855"/>
                  </a:lnTo>
                  <a:lnTo>
                    <a:pt x="5342611" y="229266"/>
                  </a:lnTo>
                  <a:lnTo>
                    <a:pt x="5360342" y="271212"/>
                  </a:lnTo>
                  <a:lnTo>
                    <a:pt x="5373386" y="315388"/>
                  </a:lnTo>
                  <a:lnTo>
                    <a:pt x="5381438" y="361484"/>
                  </a:lnTo>
                  <a:lnTo>
                    <a:pt x="5384190" y="409194"/>
                  </a:lnTo>
                  <a:lnTo>
                    <a:pt x="5384190" y="3726434"/>
                  </a:lnTo>
                  <a:lnTo>
                    <a:pt x="5381438" y="3774166"/>
                  </a:lnTo>
                  <a:lnTo>
                    <a:pt x="5373386" y="3820278"/>
                  </a:lnTo>
                  <a:lnTo>
                    <a:pt x="5360342" y="3864462"/>
                  </a:lnTo>
                  <a:lnTo>
                    <a:pt x="5342611" y="3906412"/>
                  </a:lnTo>
                  <a:lnTo>
                    <a:pt x="5320500" y="3945820"/>
                  </a:lnTo>
                  <a:lnTo>
                    <a:pt x="5294316" y="3982382"/>
                  </a:lnTo>
                  <a:lnTo>
                    <a:pt x="5264365" y="4015790"/>
                  </a:lnTo>
                  <a:lnTo>
                    <a:pt x="5230955" y="4045738"/>
                  </a:lnTo>
                  <a:lnTo>
                    <a:pt x="5194390" y="4071920"/>
                  </a:lnTo>
                  <a:lnTo>
                    <a:pt x="5154979" y="4094028"/>
                  </a:lnTo>
                  <a:lnTo>
                    <a:pt x="5113027" y="4111757"/>
                  </a:lnTo>
                  <a:lnTo>
                    <a:pt x="5068842" y="4124800"/>
                  </a:lnTo>
                  <a:lnTo>
                    <a:pt x="5022729" y="4132850"/>
                  </a:lnTo>
                  <a:lnTo>
                    <a:pt x="4974996" y="4135602"/>
                  </a:lnTo>
                  <a:lnTo>
                    <a:pt x="409130" y="4135602"/>
                  </a:lnTo>
                  <a:lnTo>
                    <a:pt x="361416" y="4132850"/>
                  </a:lnTo>
                  <a:lnTo>
                    <a:pt x="315320" y="4124800"/>
                  </a:lnTo>
                  <a:lnTo>
                    <a:pt x="271146" y="4111757"/>
                  </a:lnTo>
                  <a:lnTo>
                    <a:pt x="229204" y="4094028"/>
                  </a:lnTo>
                  <a:lnTo>
                    <a:pt x="189799" y="4071920"/>
                  </a:lnTo>
                  <a:lnTo>
                    <a:pt x="153239" y="4045738"/>
                  </a:lnTo>
                  <a:lnTo>
                    <a:pt x="119830" y="4015790"/>
                  </a:lnTo>
                  <a:lnTo>
                    <a:pt x="89880" y="3982382"/>
                  </a:lnTo>
                  <a:lnTo>
                    <a:pt x="63696" y="3945820"/>
                  </a:lnTo>
                  <a:lnTo>
                    <a:pt x="41584" y="3906412"/>
                  </a:lnTo>
                  <a:lnTo>
                    <a:pt x="23851" y="3864462"/>
                  </a:lnTo>
                  <a:lnTo>
                    <a:pt x="10805" y="3820278"/>
                  </a:lnTo>
                  <a:lnTo>
                    <a:pt x="2752" y="3774166"/>
                  </a:lnTo>
                  <a:lnTo>
                    <a:pt x="0" y="3726434"/>
                  </a:lnTo>
                  <a:lnTo>
                    <a:pt x="0" y="409194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17677" y="1738631"/>
            <a:ext cx="4989195" cy="34695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2405" marR="5080" indent="-180340" algn="just">
              <a:lnSpc>
                <a:spcPct val="100000"/>
              </a:lnSpc>
              <a:spcBef>
                <a:spcPts val="95"/>
              </a:spcBef>
              <a:buFont typeface="Symbol"/>
              <a:buChar char=""/>
              <a:tabLst>
                <a:tab pos="193040" algn="l"/>
                <a:tab pos="1641475" algn="l"/>
                <a:tab pos="3937635" algn="l"/>
              </a:tabLst>
            </a:pPr>
            <a:r>
              <a:rPr sz="1600" spc="-20" dirty="0">
                <a:cs typeface="Microsoft Sans Serif"/>
              </a:rPr>
              <a:t>проверяет</a:t>
            </a:r>
            <a:r>
              <a:rPr sz="1600" spc="-15" dirty="0">
                <a:cs typeface="Microsoft Sans Serif"/>
              </a:rPr>
              <a:t> </a:t>
            </a:r>
            <a:r>
              <a:rPr sz="1600" u="sng" spc="-20" dirty="0">
                <a:solidFill>
                  <a:srgbClr val="FF0000"/>
                </a:solidFill>
                <a:cs typeface="Microsoft Sans Serif"/>
              </a:rPr>
              <a:t>качество</a:t>
            </a:r>
            <a:r>
              <a:rPr sz="1600" u="sng" spc="-1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u="sng" spc="-25" dirty="0" err="1">
                <a:solidFill>
                  <a:srgbClr val="FF0000"/>
                </a:solidFill>
                <a:cs typeface="Microsoft Sans Serif"/>
              </a:rPr>
              <a:t>печати</a:t>
            </a:r>
            <a:r>
              <a:rPr sz="1600" u="sng" spc="-2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lang="ru-RU" sz="1600" u="sng" spc="-20" dirty="0" smtClean="0">
                <a:solidFill>
                  <a:srgbClr val="FF0000"/>
                </a:solidFill>
                <a:cs typeface="Microsoft Sans Serif"/>
              </a:rPr>
              <a:t>КОНТРОЛЬНОГО ЛИСТА</a:t>
            </a:r>
            <a:r>
              <a:rPr sz="1600" dirty="0" smtClean="0">
                <a:cs typeface="Microsoft Sans Serif"/>
              </a:rPr>
              <a:t>,</a:t>
            </a:r>
            <a:r>
              <a:rPr lang="ru-RU" sz="1600" dirty="0" smtClean="0">
                <a:cs typeface="Microsoft Sans Serif"/>
              </a:rPr>
              <a:t> </a:t>
            </a:r>
            <a:r>
              <a:rPr sz="1600" spc="-100" dirty="0" err="1" smtClean="0">
                <a:cs typeface="Microsoft Sans Serif"/>
              </a:rPr>
              <a:t>к</a:t>
            </a:r>
            <a:r>
              <a:rPr sz="1600" spc="-45" dirty="0" err="1" smtClean="0">
                <a:cs typeface="Microsoft Sans Serif"/>
              </a:rPr>
              <a:t>о</a:t>
            </a:r>
            <a:r>
              <a:rPr sz="1600" spc="-20" dirty="0" err="1" smtClean="0">
                <a:cs typeface="Microsoft Sans Serif"/>
              </a:rPr>
              <a:t>т</a:t>
            </a:r>
            <a:r>
              <a:rPr sz="1600" spc="-10" dirty="0" err="1" smtClean="0">
                <a:cs typeface="Microsoft Sans Serif"/>
              </a:rPr>
              <a:t>ор</a:t>
            </a:r>
            <a:r>
              <a:rPr sz="1600" spc="10" dirty="0" err="1" smtClean="0">
                <a:cs typeface="Microsoft Sans Serif"/>
              </a:rPr>
              <a:t>ы</a:t>
            </a:r>
            <a:r>
              <a:rPr sz="1600" spc="-5" dirty="0" err="1" smtClean="0">
                <a:cs typeface="Microsoft Sans Serif"/>
              </a:rPr>
              <a:t>й</a:t>
            </a:r>
            <a:r>
              <a:rPr lang="ru-RU" sz="1600" spc="-5" dirty="0" smtClean="0">
                <a:cs typeface="Microsoft Sans Serif"/>
              </a:rPr>
              <a:t> </a:t>
            </a:r>
            <a:r>
              <a:rPr sz="1600" spc="-10" dirty="0" err="1" smtClean="0">
                <a:cs typeface="Microsoft Sans Serif"/>
              </a:rPr>
              <a:t>ра</a:t>
            </a:r>
            <a:r>
              <a:rPr sz="1600" dirty="0" err="1" smtClean="0">
                <a:cs typeface="Microsoft Sans Serif"/>
              </a:rPr>
              <a:t>с</a:t>
            </a:r>
            <a:r>
              <a:rPr sz="1600" spc="-15" dirty="0" err="1" smtClean="0">
                <a:cs typeface="Microsoft Sans Serif"/>
              </a:rPr>
              <a:t>п</a:t>
            </a:r>
            <a:r>
              <a:rPr sz="1600" spc="-65" dirty="0" err="1" smtClean="0">
                <a:cs typeface="Microsoft Sans Serif"/>
              </a:rPr>
              <a:t>е</a:t>
            </a:r>
            <a:r>
              <a:rPr sz="1600" spc="-15" dirty="0" err="1" smtClean="0">
                <a:cs typeface="Microsoft Sans Serif"/>
              </a:rPr>
              <a:t>ч</a:t>
            </a:r>
            <a:r>
              <a:rPr sz="1600" spc="-55" dirty="0" err="1" smtClean="0">
                <a:cs typeface="Microsoft Sans Serif"/>
              </a:rPr>
              <a:t>а</a:t>
            </a:r>
            <a:r>
              <a:rPr sz="1600" spc="-5" dirty="0" err="1" smtClean="0">
                <a:cs typeface="Microsoft Sans Serif"/>
              </a:rPr>
              <a:t>т</a:t>
            </a:r>
            <a:r>
              <a:rPr sz="1600" dirty="0" err="1" smtClean="0">
                <a:cs typeface="Microsoft Sans Serif"/>
              </a:rPr>
              <a:t>ы</a:t>
            </a:r>
            <a:r>
              <a:rPr sz="1600" spc="-15" dirty="0" err="1" smtClean="0">
                <a:cs typeface="Microsoft Sans Serif"/>
              </a:rPr>
              <a:t>в</a:t>
            </a:r>
            <a:r>
              <a:rPr sz="1600" spc="-10" dirty="0" err="1" smtClean="0">
                <a:cs typeface="Microsoft Sans Serif"/>
              </a:rPr>
              <a:t>а</a:t>
            </a:r>
            <a:r>
              <a:rPr sz="1600" spc="-55" dirty="0" err="1" smtClean="0">
                <a:cs typeface="Microsoft Sans Serif"/>
              </a:rPr>
              <a:t>е</a:t>
            </a:r>
            <a:r>
              <a:rPr sz="1600" spc="-20" dirty="0" err="1" smtClean="0">
                <a:cs typeface="Microsoft Sans Serif"/>
              </a:rPr>
              <a:t>т</a:t>
            </a:r>
            <a:r>
              <a:rPr sz="1600" spc="-15" dirty="0" err="1" smtClean="0">
                <a:cs typeface="Microsoft Sans Serif"/>
              </a:rPr>
              <a:t>с</a:t>
            </a:r>
            <a:r>
              <a:rPr sz="1600" spc="-5" dirty="0" err="1" smtClean="0">
                <a:cs typeface="Microsoft Sans Serif"/>
              </a:rPr>
              <a:t>я</a:t>
            </a:r>
            <a:r>
              <a:rPr sz="1600" dirty="0">
                <a:cs typeface="Microsoft Sans Serif"/>
              </a:rPr>
              <a:t>	</a:t>
            </a:r>
            <a:r>
              <a:rPr sz="1600" u="sng" spc="-15" dirty="0">
                <a:cs typeface="Microsoft Sans Serif"/>
              </a:rPr>
              <a:t>по</a:t>
            </a:r>
            <a:r>
              <a:rPr sz="1600" u="sng" spc="-5" dirty="0">
                <a:cs typeface="Microsoft Sans Serif"/>
              </a:rPr>
              <a:t>с</a:t>
            </a:r>
            <a:r>
              <a:rPr sz="1600" u="sng" spc="20" dirty="0">
                <a:cs typeface="Microsoft Sans Serif"/>
              </a:rPr>
              <a:t>л</a:t>
            </a:r>
            <a:r>
              <a:rPr sz="1600" u="sng" spc="-45" dirty="0">
                <a:cs typeface="Microsoft Sans Serif"/>
              </a:rPr>
              <a:t>е</a:t>
            </a:r>
            <a:r>
              <a:rPr sz="1600" u="sng" spc="10" dirty="0">
                <a:cs typeface="Microsoft Sans Serif"/>
              </a:rPr>
              <a:t>д</a:t>
            </a:r>
            <a:r>
              <a:rPr sz="1600" u="sng" spc="-10" dirty="0">
                <a:cs typeface="Microsoft Sans Serif"/>
              </a:rPr>
              <a:t>н</a:t>
            </a:r>
            <a:r>
              <a:rPr sz="1600" u="sng" dirty="0">
                <a:cs typeface="Microsoft Sans Serif"/>
              </a:rPr>
              <a:t>и</a:t>
            </a:r>
            <a:r>
              <a:rPr sz="1600" u="sng" spc="-30" dirty="0">
                <a:cs typeface="Microsoft Sans Serif"/>
              </a:rPr>
              <a:t>м  </a:t>
            </a:r>
            <a:r>
              <a:rPr sz="1600" u="sng" spc="-5" dirty="0">
                <a:cs typeface="Microsoft Sans Serif"/>
              </a:rPr>
              <a:t>в </a:t>
            </a:r>
            <a:r>
              <a:rPr sz="1600" u="sng" spc="-35" dirty="0">
                <a:cs typeface="Microsoft Sans Serif"/>
              </a:rPr>
              <a:t>комплекте </a:t>
            </a:r>
            <a:r>
              <a:rPr sz="1600" u="sng" dirty="0">
                <a:cs typeface="Microsoft Sans Serif"/>
              </a:rPr>
              <a:t>ЭМ</a:t>
            </a:r>
            <a:r>
              <a:rPr sz="1600" dirty="0">
                <a:cs typeface="Microsoft Sans Serif"/>
              </a:rPr>
              <a:t>: </a:t>
            </a:r>
            <a:r>
              <a:rPr sz="1600" spc="-10" dirty="0">
                <a:cs typeface="Microsoft Sans Serif"/>
              </a:rPr>
              <a:t>отсутствие </a:t>
            </a:r>
            <a:r>
              <a:rPr sz="1600" spc="-15" dirty="0">
                <a:cs typeface="Microsoft Sans Serif"/>
              </a:rPr>
              <a:t>явного </a:t>
            </a:r>
            <a:r>
              <a:rPr sz="1600" spc="-20" dirty="0">
                <a:cs typeface="Microsoft Sans Serif"/>
              </a:rPr>
              <a:t>технического </a:t>
            </a:r>
            <a:r>
              <a:rPr sz="1600" spc="-1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брака</a:t>
            </a:r>
            <a:r>
              <a:rPr sz="1600" spc="-1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(картридж</a:t>
            </a:r>
            <a:r>
              <a:rPr sz="1600" spc="-1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заканчивается</a:t>
            </a:r>
            <a:r>
              <a:rPr sz="1600" spc="-15" dirty="0">
                <a:cs typeface="Microsoft Sans Serif"/>
              </a:rPr>
              <a:t> </a:t>
            </a:r>
            <a:r>
              <a:rPr sz="1600" spc="5" dirty="0">
                <a:cs typeface="Microsoft Sans Serif"/>
              </a:rPr>
              <a:t>или</a:t>
            </a:r>
            <a:r>
              <a:rPr sz="1600" spc="10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«пачкает» </a:t>
            </a:r>
            <a:r>
              <a:rPr sz="1600" spc="-2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лист), </a:t>
            </a:r>
            <a:r>
              <a:rPr sz="1600" spc="-25" dirty="0">
                <a:cs typeface="Microsoft Sans Serif"/>
              </a:rPr>
              <a:t>текст </a:t>
            </a:r>
            <a:r>
              <a:rPr sz="1600" spc="-5" dirty="0">
                <a:cs typeface="Microsoft Sans Serif"/>
              </a:rPr>
              <a:t>хорошо </a:t>
            </a:r>
            <a:r>
              <a:rPr sz="1600" spc="-20" dirty="0">
                <a:cs typeface="Microsoft Sans Serif"/>
              </a:rPr>
              <a:t>читаем </a:t>
            </a:r>
            <a:r>
              <a:rPr sz="1600" spc="-5" dirty="0">
                <a:cs typeface="Microsoft Sans Serif"/>
              </a:rPr>
              <a:t>и </a:t>
            </a:r>
            <a:r>
              <a:rPr sz="1600" spc="-40" dirty="0">
                <a:cs typeface="Microsoft Sans Serif"/>
              </a:rPr>
              <a:t>четко</a:t>
            </a:r>
            <a:r>
              <a:rPr sz="1600" spc="-3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пропечатан, </a:t>
            </a:r>
            <a:r>
              <a:rPr sz="1600" spc="-15" dirty="0">
                <a:cs typeface="Microsoft Sans Serif"/>
              </a:rPr>
              <a:t> защитные</a:t>
            </a:r>
            <a:r>
              <a:rPr sz="1600" spc="-10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знаки,</a:t>
            </a:r>
            <a:r>
              <a:rPr sz="1600" spc="-2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расположенные</a:t>
            </a:r>
            <a:r>
              <a:rPr sz="1600" spc="-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по</a:t>
            </a:r>
            <a:r>
              <a:rPr sz="1600" spc="-1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всей </a:t>
            </a:r>
            <a:r>
              <a:rPr sz="1600" spc="-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поверхности</a:t>
            </a:r>
            <a:r>
              <a:rPr sz="1600" spc="2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листа,</a:t>
            </a:r>
            <a:r>
              <a:rPr sz="1600" spc="45" dirty="0">
                <a:cs typeface="Microsoft Sans Serif"/>
              </a:rPr>
              <a:t> </a:t>
            </a:r>
            <a:r>
              <a:rPr sz="1600" spc="-40" dirty="0" err="1">
                <a:cs typeface="Microsoft Sans Serif"/>
              </a:rPr>
              <a:t>четко</a:t>
            </a:r>
            <a:r>
              <a:rPr sz="1600" spc="45" dirty="0">
                <a:cs typeface="Microsoft Sans Serif"/>
              </a:rPr>
              <a:t> </a:t>
            </a:r>
            <a:r>
              <a:rPr sz="1600" spc="-5" dirty="0" err="1" smtClean="0">
                <a:cs typeface="Microsoft Sans Serif"/>
              </a:rPr>
              <a:t>видны</a:t>
            </a:r>
            <a:endParaRPr sz="1600" dirty="0">
              <a:cs typeface="Microsoft Sans Serif"/>
            </a:endParaRPr>
          </a:p>
          <a:p>
            <a:pPr marL="192405" marR="5080" indent="-180340" algn="just">
              <a:lnSpc>
                <a:spcPct val="100000"/>
              </a:lnSpc>
              <a:spcBef>
                <a:spcPts val="965"/>
              </a:spcBef>
              <a:buFont typeface="Symbol"/>
              <a:buChar char=""/>
              <a:tabLst>
                <a:tab pos="193040" algn="l"/>
              </a:tabLst>
            </a:pPr>
            <a:r>
              <a:rPr sz="1600" spc="-10" dirty="0">
                <a:cs typeface="Microsoft Sans Serif"/>
              </a:rPr>
              <a:t>сообщает</a:t>
            </a:r>
            <a:r>
              <a:rPr sz="1600" spc="-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по</a:t>
            </a:r>
            <a:r>
              <a:rPr sz="1600" spc="-15" dirty="0">
                <a:cs typeface="Microsoft Sans Serif"/>
              </a:rPr>
              <a:t> окончании</a:t>
            </a:r>
            <a:r>
              <a:rPr sz="1600" spc="-1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проверки</a:t>
            </a:r>
            <a:r>
              <a:rPr sz="1600" spc="-20" dirty="0">
                <a:cs typeface="Microsoft Sans Serif"/>
              </a:rPr>
              <a:t> </a:t>
            </a:r>
            <a:r>
              <a:rPr sz="1600" spc="-40" dirty="0">
                <a:cs typeface="Microsoft Sans Serif"/>
              </a:rPr>
              <a:t>результат </a:t>
            </a:r>
            <a:r>
              <a:rPr sz="1600" spc="-35" dirty="0">
                <a:cs typeface="Microsoft Sans Serif"/>
              </a:rPr>
              <a:t> организатору,</a:t>
            </a:r>
            <a:r>
              <a:rPr sz="1600" spc="-3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ответственному</a:t>
            </a:r>
            <a:r>
              <a:rPr sz="1600" spc="-10" dirty="0">
                <a:cs typeface="Microsoft Sans Serif"/>
              </a:rPr>
              <a:t> </a:t>
            </a:r>
            <a:r>
              <a:rPr sz="1600" spc="-40" dirty="0">
                <a:cs typeface="Microsoft Sans Serif"/>
              </a:rPr>
              <a:t>за</a:t>
            </a:r>
            <a:r>
              <a:rPr sz="1600" spc="-3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печать,</a:t>
            </a:r>
            <a:r>
              <a:rPr sz="1600" spc="-15" dirty="0">
                <a:cs typeface="Microsoft Sans Serif"/>
              </a:rPr>
              <a:t> </a:t>
            </a:r>
            <a:r>
              <a:rPr sz="1600" spc="10" dirty="0">
                <a:cs typeface="Microsoft Sans Serif"/>
              </a:rPr>
              <a:t>для </a:t>
            </a:r>
            <a:r>
              <a:rPr sz="1600" spc="1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подтверждения</a:t>
            </a:r>
            <a:r>
              <a:rPr sz="1600" spc="-1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качества</a:t>
            </a:r>
            <a:r>
              <a:rPr sz="1600" spc="-1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печати</a:t>
            </a:r>
            <a:r>
              <a:rPr sz="1600" spc="-2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dirty="0">
                <a:cs typeface="Microsoft Sans Serif"/>
              </a:rPr>
              <a:t> </a:t>
            </a:r>
            <a:r>
              <a:rPr sz="1600" spc="-20" dirty="0" err="1">
                <a:cs typeface="Microsoft Sans Serif"/>
              </a:rPr>
              <a:t>программном</a:t>
            </a:r>
            <a:r>
              <a:rPr sz="1600" spc="-20" dirty="0">
                <a:cs typeface="Microsoft Sans Serif"/>
              </a:rPr>
              <a:t> </a:t>
            </a:r>
            <a:r>
              <a:rPr sz="1600" spc="-409" dirty="0">
                <a:cs typeface="Microsoft Sans Serif"/>
              </a:rPr>
              <a:t> </a:t>
            </a:r>
            <a:r>
              <a:rPr sz="1600" spc="-15" dirty="0" err="1" smtClean="0">
                <a:cs typeface="Microsoft Sans Serif"/>
              </a:rPr>
              <a:t>обеспечении</a:t>
            </a:r>
            <a:endParaRPr sz="1600" dirty="0">
              <a:cs typeface="Microsoft Sans Serif"/>
            </a:endParaRPr>
          </a:p>
          <a:p>
            <a:pPr marL="192405" marR="6350" indent="-180340" algn="just">
              <a:lnSpc>
                <a:spcPct val="100000"/>
              </a:lnSpc>
              <a:spcBef>
                <a:spcPts val="960"/>
              </a:spcBef>
              <a:buFont typeface="Symbol"/>
              <a:buChar char=""/>
              <a:tabLst>
                <a:tab pos="193040" algn="l"/>
              </a:tabLst>
            </a:pPr>
            <a:r>
              <a:rPr sz="1600" spc="-25" dirty="0">
                <a:cs typeface="Microsoft Sans Serif"/>
              </a:rPr>
              <a:t>размещает </a:t>
            </a:r>
            <a:r>
              <a:rPr sz="1600" spc="-15" dirty="0">
                <a:cs typeface="Microsoft Sans Serif"/>
              </a:rPr>
              <a:t>качественный </a:t>
            </a:r>
            <a:r>
              <a:rPr sz="1600" spc="-30" dirty="0">
                <a:cs typeface="Microsoft Sans Serif"/>
              </a:rPr>
              <a:t>комплект </a:t>
            </a:r>
            <a:r>
              <a:rPr sz="1600" spc="-15" dirty="0">
                <a:cs typeface="Microsoft Sans Serif"/>
              </a:rPr>
              <a:t>на </a:t>
            </a:r>
            <a:r>
              <a:rPr sz="1600" spc="-10" dirty="0">
                <a:cs typeface="Microsoft Sans Serif"/>
              </a:rPr>
              <a:t>столе </a:t>
            </a:r>
            <a:r>
              <a:rPr sz="1600" spc="10" dirty="0">
                <a:cs typeface="Microsoft Sans Serif"/>
              </a:rPr>
              <a:t>для </a:t>
            </a:r>
            <a:r>
              <a:rPr sz="1600" spc="1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выдачи</a:t>
            </a:r>
            <a:r>
              <a:rPr sz="1600" spc="-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участникам,</a:t>
            </a:r>
            <a:r>
              <a:rPr sz="1600" spc="-10" dirty="0">
                <a:cs typeface="Microsoft Sans Serif"/>
              </a:rPr>
              <a:t> </a:t>
            </a:r>
            <a:r>
              <a:rPr sz="1600" spc="-15" dirty="0" err="1">
                <a:cs typeface="Microsoft Sans Serif"/>
              </a:rPr>
              <a:t>некачественный</a:t>
            </a:r>
            <a:r>
              <a:rPr sz="1600" spc="-10" dirty="0">
                <a:cs typeface="Microsoft Sans Serif"/>
              </a:rPr>
              <a:t> </a:t>
            </a:r>
            <a:r>
              <a:rPr lang="ru-RU" sz="1600" spc="-10" dirty="0" smtClean="0">
                <a:cs typeface="Microsoft Sans Serif"/>
              </a:rPr>
              <a:t> </a:t>
            </a:r>
            <a:r>
              <a:rPr sz="1600" spc="-5" dirty="0" smtClean="0">
                <a:cs typeface="Microsoft Sans Serif"/>
              </a:rPr>
              <a:t>- </a:t>
            </a:r>
            <a:r>
              <a:rPr sz="1600" dirty="0" smtClean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откладывает</a:t>
            </a:r>
            <a:endParaRPr sz="1600" dirty="0">
              <a:cs typeface="Microsoft Sans Serif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52968" y="912078"/>
            <a:ext cx="2517140" cy="574675"/>
            <a:chOff x="1652968" y="912050"/>
            <a:chExt cx="2517140" cy="574675"/>
          </a:xfrm>
        </p:grpSpPr>
        <p:sp>
          <p:nvSpPr>
            <p:cNvPr id="7" name="object 7"/>
            <p:cNvSpPr/>
            <p:nvPr/>
          </p:nvSpPr>
          <p:spPr>
            <a:xfrm>
              <a:off x="1667255" y="926338"/>
              <a:ext cx="2488565" cy="546100"/>
            </a:xfrm>
            <a:custGeom>
              <a:avLst/>
              <a:gdLst/>
              <a:ahLst/>
              <a:cxnLst/>
              <a:rect l="l" t="t" r="r" b="b"/>
              <a:pathLst>
                <a:path w="2488565" h="546100">
                  <a:moveTo>
                    <a:pt x="2396997" y="0"/>
                  </a:moveTo>
                  <a:lnTo>
                    <a:pt x="91058" y="0"/>
                  </a:lnTo>
                  <a:lnTo>
                    <a:pt x="55614" y="7135"/>
                  </a:lnTo>
                  <a:lnTo>
                    <a:pt x="26669" y="26606"/>
                  </a:lnTo>
                  <a:lnTo>
                    <a:pt x="7155" y="55506"/>
                  </a:lnTo>
                  <a:lnTo>
                    <a:pt x="0" y="90932"/>
                  </a:lnTo>
                  <a:lnTo>
                    <a:pt x="0" y="455040"/>
                  </a:lnTo>
                  <a:lnTo>
                    <a:pt x="7155" y="490485"/>
                  </a:lnTo>
                  <a:lnTo>
                    <a:pt x="26670" y="519430"/>
                  </a:lnTo>
                  <a:lnTo>
                    <a:pt x="55614" y="538944"/>
                  </a:lnTo>
                  <a:lnTo>
                    <a:pt x="91058" y="546100"/>
                  </a:lnTo>
                  <a:lnTo>
                    <a:pt x="2396997" y="546100"/>
                  </a:lnTo>
                  <a:lnTo>
                    <a:pt x="2432442" y="538944"/>
                  </a:lnTo>
                  <a:lnTo>
                    <a:pt x="2461386" y="519430"/>
                  </a:lnTo>
                  <a:lnTo>
                    <a:pt x="2480901" y="490485"/>
                  </a:lnTo>
                  <a:lnTo>
                    <a:pt x="2488057" y="455040"/>
                  </a:lnTo>
                  <a:lnTo>
                    <a:pt x="2488057" y="90932"/>
                  </a:lnTo>
                  <a:lnTo>
                    <a:pt x="2480901" y="55506"/>
                  </a:lnTo>
                  <a:lnTo>
                    <a:pt x="2461387" y="26606"/>
                  </a:lnTo>
                  <a:lnTo>
                    <a:pt x="2432442" y="7135"/>
                  </a:lnTo>
                  <a:lnTo>
                    <a:pt x="2396997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67255" y="926338"/>
              <a:ext cx="2488565" cy="546100"/>
            </a:xfrm>
            <a:custGeom>
              <a:avLst/>
              <a:gdLst/>
              <a:ahLst/>
              <a:cxnLst/>
              <a:rect l="l" t="t" r="r" b="b"/>
              <a:pathLst>
                <a:path w="2488565" h="546100">
                  <a:moveTo>
                    <a:pt x="0" y="90932"/>
                  </a:moveTo>
                  <a:lnTo>
                    <a:pt x="7155" y="55506"/>
                  </a:lnTo>
                  <a:lnTo>
                    <a:pt x="26669" y="26606"/>
                  </a:lnTo>
                  <a:lnTo>
                    <a:pt x="55614" y="7135"/>
                  </a:lnTo>
                  <a:lnTo>
                    <a:pt x="91058" y="0"/>
                  </a:lnTo>
                  <a:lnTo>
                    <a:pt x="2396997" y="0"/>
                  </a:lnTo>
                  <a:lnTo>
                    <a:pt x="2432442" y="7135"/>
                  </a:lnTo>
                  <a:lnTo>
                    <a:pt x="2461387" y="26606"/>
                  </a:lnTo>
                  <a:lnTo>
                    <a:pt x="2480901" y="55506"/>
                  </a:lnTo>
                  <a:lnTo>
                    <a:pt x="2488057" y="90932"/>
                  </a:lnTo>
                  <a:lnTo>
                    <a:pt x="2488057" y="455040"/>
                  </a:lnTo>
                  <a:lnTo>
                    <a:pt x="2480901" y="490485"/>
                  </a:lnTo>
                  <a:lnTo>
                    <a:pt x="2461386" y="519430"/>
                  </a:lnTo>
                  <a:lnTo>
                    <a:pt x="2432442" y="538944"/>
                  </a:lnTo>
                  <a:lnTo>
                    <a:pt x="2396997" y="546100"/>
                  </a:lnTo>
                  <a:lnTo>
                    <a:pt x="91058" y="546100"/>
                  </a:lnTo>
                  <a:lnTo>
                    <a:pt x="55614" y="538944"/>
                  </a:lnTo>
                  <a:lnTo>
                    <a:pt x="26669" y="519429"/>
                  </a:lnTo>
                  <a:lnTo>
                    <a:pt x="7155" y="490485"/>
                  </a:lnTo>
                  <a:lnTo>
                    <a:pt x="0" y="455040"/>
                  </a:lnTo>
                  <a:lnTo>
                    <a:pt x="0" y="90932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831339" y="996441"/>
            <a:ext cx="21602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30" dirty="0">
                <a:solidFill>
                  <a:srgbClr val="FFFFFF"/>
                </a:solidFill>
                <a:cs typeface="Microsoft Sans Serif"/>
              </a:rPr>
              <a:t>Организатор</a:t>
            </a:r>
            <a:r>
              <a:rPr sz="2400" spc="-5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400" spc="-5" dirty="0">
                <a:solidFill>
                  <a:srgbClr val="FFFFFF"/>
                </a:solidFill>
                <a:cs typeface="Microsoft Sans Serif"/>
              </a:rPr>
              <a:t>2:</a:t>
            </a:r>
            <a:endParaRPr sz="2400" dirty="0">
              <a:cs typeface="Microsoft Sans Serif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8739" y="25428"/>
            <a:ext cx="694118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ПРОВЕДЕНИЕ</a:t>
            </a:r>
            <a:r>
              <a:rPr sz="2400" spc="-1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</a:p>
          <a:p>
            <a:pPr marL="12700" algn="l">
              <a:lnSpc>
                <a:spcPct val="100000"/>
              </a:lnSpc>
            </a:pPr>
            <a:r>
              <a:rPr sz="2400" spc="-35" dirty="0"/>
              <a:t>ЭКСПРЕСС-ПРОВЕРКА</a:t>
            </a:r>
            <a:r>
              <a:rPr sz="2400" spc="15" dirty="0"/>
              <a:t> </a:t>
            </a:r>
            <a:r>
              <a:rPr sz="2400" spc="-80" dirty="0"/>
              <a:t>КАЧЕСТВА</a:t>
            </a:r>
            <a:r>
              <a:rPr sz="2400" spc="45" dirty="0"/>
              <a:t> </a:t>
            </a:r>
            <a:r>
              <a:rPr sz="2400" spc="-45" dirty="0"/>
              <a:t>ПЕЧАТИ</a:t>
            </a:r>
            <a:r>
              <a:rPr sz="2400" spc="25" dirty="0"/>
              <a:t> </a:t>
            </a:r>
            <a:r>
              <a:rPr sz="2400" dirty="0"/>
              <a:t>ЭМ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5858510" y="1266697"/>
            <a:ext cx="3068955" cy="2181860"/>
            <a:chOff x="5858509" y="1266697"/>
            <a:chExt cx="3068955" cy="218186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77559" y="1285747"/>
              <a:ext cx="3030855" cy="214325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868034" y="1276222"/>
              <a:ext cx="3049905" cy="2162810"/>
            </a:xfrm>
            <a:custGeom>
              <a:avLst/>
              <a:gdLst/>
              <a:ahLst/>
              <a:cxnLst/>
              <a:rect l="l" t="t" r="r" b="b"/>
              <a:pathLst>
                <a:path w="3049904" h="2162810">
                  <a:moveTo>
                    <a:pt x="0" y="2162302"/>
                  </a:moveTo>
                  <a:lnTo>
                    <a:pt x="3049905" y="2162302"/>
                  </a:lnTo>
                  <a:lnTo>
                    <a:pt x="3049905" y="0"/>
                  </a:lnTo>
                  <a:lnTo>
                    <a:pt x="0" y="0"/>
                  </a:lnTo>
                  <a:lnTo>
                    <a:pt x="0" y="2162302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94015" y="3500656"/>
            <a:ext cx="8963660" cy="3300729"/>
            <a:chOff x="94015" y="3500628"/>
            <a:chExt cx="8963660" cy="3300729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28715" y="3500628"/>
              <a:ext cx="3328416" cy="311200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00852" y="3535197"/>
              <a:ext cx="3184144" cy="296671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791327" y="3525672"/>
              <a:ext cx="3203575" cy="2985770"/>
            </a:xfrm>
            <a:custGeom>
              <a:avLst/>
              <a:gdLst/>
              <a:ahLst/>
              <a:cxnLst/>
              <a:rect l="l" t="t" r="r" b="b"/>
              <a:pathLst>
                <a:path w="3203575" h="2985770">
                  <a:moveTo>
                    <a:pt x="0" y="2985769"/>
                  </a:moveTo>
                  <a:lnTo>
                    <a:pt x="3203194" y="2985769"/>
                  </a:lnTo>
                  <a:lnTo>
                    <a:pt x="3203194" y="0"/>
                  </a:lnTo>
                  <a:lnTo>
                    <a:pt x="0" y="0"/>
                  </a:lnTo>
                  <a:lnTo>
                    <a:pt x="0" y="2985769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8303" y="5821286"/>
              <a:ext cx="5692775" cy="965835"/>
            </a:xfrm>
            <a:custGeom>
              <a:avLst/>
              <a:gdLst/>
              <a:ahLst/>
              <a:cxnLst/>
              <a:rect l="l" t="t" r="r" b="b"/>
              <a:pathLst>
                <a:path w="5692775" h="965834">
                  <a:moveTo>
                    <a:pt x="5531639" y="0"/>
                  </a:moveTo>
                  <a:lnTo>
                    <a:pt x="160898" y="0"/>
                  </a:lnTo>
                  <a:lnTo>
                    <a:pt x="118125" y="5748"/>
                  </a:lnTo>
                  <a:lnTo>
                    <a:pt x="79690" y="21970"/>
                  </a:lnTo>
                  <a:lnTo>
                    <a:pt x="47126" y="47131"/>
                  </a:lnTo>
                  <a:lnTo>
                    <a:pt x="21967" y="79697"/>
                  </a:lnTo>
                  <a:lnTo>
                    <a:pt x="5747" y="118134"/>
                  </a:lnTo>
                  <a:lnTo>
                    <a:pt x="0" y="160908"/>
                  </a:lnTo>
                  <a:lnTo>
                    <a:pt x="0" y="804506"/>
                  </a:lnTo>
                  <a:lnTo>
                    <a:pt x="5747" y="847280"/>
                  </a:lnTo>
                  <a:lnTo>
                    <a:pt x="21967" y="885715"/>
                  </a:lnTo>
                  <a:lnTo>
                    <a:pt x="47126" y="918280"/>
                  </a:lnTo>
                  <a:lnTo>
                    <a:pt x="79690" y="943439"/>
                  </a:lnTo>
                  <a:lnTo>
                    <a:pt x="118125" y="959659"/>
                  </a:lnTo>
                  <a:lnTo>
                    <a:pt x="160898" y="965407"/>
                  </a:lnTo>
                  <a:lnTo>
                    <a:pt x="5531639" y="965407"/>
                  </a:lnTo>
                  <a:lnTo>
                    <a:pt x="5574427" y="959659"/>
                  </a:lnTo>
                  <a:lnTo>
                    <a:pt x="5612868" y="943439"/>
                  </a:lnTo>
                  <a:lnTo>
                    <a:pt x="5645431" y="918280"/>
                  </a:lnTo>
                  <a:lnTo>
                    <a:pt x="5670587" y="885715"/>
                  </a:lnTo>
                  <a:lnTo>
                    <a:pt x="5686803" y="847280"/>
                  </a:lnTo>
                  <a:lnTo>
                    <a:pt x="5692548" y="804506"/>
                  </a:lnTo>
                  <a:lnTo>
                    <a:pt x="5692548" y="160908"/>
                  </a:lnTo>
                  <a:lnTo>
                    <a:pt x="5686803" y="118134"/>
                  </a:lnTo>
                  <a:lnTo>
                    <a:pt x="5670587" y="79697"/>
                  </a:lnTo>
                  <a:lnTo>
                    <a:pt x="5645431" y="47131"/>
                  </a:lnTo>
                  <a:lnTo>
                    <a:pt x="5612868" y="21970"/>
                  </a:lnTo>
                  <a:lnTo>
                    <a:pt x="5574427" y="5748"/>
                  </a:lnTo>
                  <a:lnTo>
                    <a:pt x="5531639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8303" y="5821286"/>
              <a:ext cx="5692775" cy="965835"/>
            </a:xfrm>
            <a:custGeom>
              <a:avLst/>
              <a:gdLst/>
              <a:ahLst/>
              <a:cxnLst/>
              <a:rect l="l" t="t" r="r" b="b"/>
              <a:pathLst>
                <a:path w="5692775" h="965834">
                  <a:moveTo>
                    <a:pt x="0" y="160908"/>
                  </a:moveTo>
                  <a:lnTo>
                    <a:pt x="5747" y="118134"/>
                  </a:lnTo>
                  <a:lnTo>
                    <a:pt x="21967" y="79697"/>
                  </a:lnTo>
                  <a:lnTo>
                    <a:pt x="47126" y="47131"/>
                  </a:lnTo>
                  <a:lnTo>
                    <a:pt x="79690" y="21970"/>
                  </a:lnTo>
                  <a:lnTo>
                    <a:pt x="118125" y="5748"/>
                  </a:lnTo>
                  <a:lnTo>
                    <a:pt x="160898" y="0"/>
                  </a:lnTo>
                  <a:lnTo>
                    <a:pt x="5531639" y="0"/>
                  </a:lnTo>
                  <a:lnTo>
                    <a:pt x="5574427" y="5748"/>
                  </a:lnTo>
                  <a:lnTo>
                    <a:pt x="5612868" y="21970"/>
                  </a:lnTo>
                  <a:lnTo>
                    <a:pt x="5645431" y="47131"/>
                  </a:lnTo>
                  <a:lnTo>
                    <a:pt x="5670587" y="79697"/>
                  </a:lnTo>
                  <a:lnTo>
                    <a:pt x="5686803" y="118134"/>
                  </a:lnTo>
                  <a:lnTo>
                    <a:pt x="5692548" y="160908"/>
                  </a:lnTo>
                  <a:lnTo>
                    <a:pt x="5692548" y="804506"/>
                  </a:lnTo>
                  <a:lnTo>
                    <a:pt x="5686803" y="847280"/>
                  </a:lnTo>
                  <a:lnTo>
                    <a:pt x="5670587" y="885715"/>
                  </a:lnTo>
                  <a:lnTo>
                    <a:pt x="5645431" y="918280"/>
                  </a:lnTo>
                  <a:lnTo>
                    <a:pt x="5612868" y="943439"/>
                  </a:lnTo>
                  <a:lnTo>
                    <a:pt x="5574427" y="959659"/>
                  </a:lnTo>
                  <a:lnTo>
                    <a:pt x="5531639" y="965407"/>
                  </a:lnTo>
                  <a:lnTo>
                    <a:pt x="160898" y="965407"/>
                  </a:lnTo>
                  <a:lnTo>
                    <a:pt x="118125" y="959659"/>
                  </a:lnTo>
                  <a:lnTo>
                    <a:pt x="79690" y="943439"/>
                  </a:lnTo>
                  <a:lnTo>
                    <a:pt x="47126" y="918280"/>
                  </a:lnTo>
                  <a:lnTo>
                    <a:pt x="21967" y="885715"/>
                  </a:lnTo>
                  <a:lnTo>
                    <a:pt x="5747" y="847280"/>
                  </a:lnTo>
                  <a:lnTo>
                    <a:pt x="0" y="804506"/>
                  </a:lnTo>
                  <a:lnTo>
                    <a:pt x="0" y="160908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255528" y="5922365"/>
            <a:ext cx="539559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4323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cs typeface="Microsoft Sans Serif"/>
              </a:rPr>
              <a:t>После</a:t>
            </a:r>
            <a:r>
              <a:rPr sz="1600" spc="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cs typeface="Microsoft Sans Serif"/>
              </a:rPr>
              <a:t>завершения</a:t>
            </a:r>
            <a:r>
              <a:rPr sz="1600" spc="3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5" dirty="0">
                <a:solidFill>
                  <a:srgbClr val="FFFFFF"/>
                </a:solidFill>
                <a:cs typeface="Microsoft Sans Serif"/>
              </a:rPr>
              <a:t>печати</a:t>
            </a:r>
            <a:r>
              <a:rPr sz="1600" spc="4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cs typeface="Microsoft Sans Serif"/>
              </a:rPr>
              <a:t>всех</a:t>
            </a:r>
            <a:r>
              <a:rPr sz="1600" spc="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30" dirty="0">
                <a:solidFill>
                  <a:srgbClr val="FFFFFF"/>
                </a:solidFill>
                <a:cs typeface="Microsoft Sans Serif"/>
              </a:rPr>
              <a:t>комплектов</a:t>
            </a:r>
            <a:r>
              <a:rPr sz="1600" spc="3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cs typeface="Microsoft Sans Serif"/>
              </a:rPr>
              <a:t>ЭМ </a:t>
            </a:r>
            <a:r>
              <a:rPr sz="160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cs typeface="Microsoft Sans Serif"/>
              </a:rPr>
              <a:t>напечатанные</a:t>
            </a:r>
            <a:r>
              <a:rPr sz="1600" spc="3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cs typeface="Microsoft Sans Serif"/>
              </a:rPr>
              <a:t>полные</a:t>
            </a:r>
            <a:r>
              <a:rPr sz="1600" spc="3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30" dirty="0">
                <a:solidFill>
                  <a:srgbClr val="FFFFFF"/>
                </a:solidFill>
                <a:cs typeface="Microsoft Sans Serif"/>
              </a:rPr>
              <a:t>комплекты</a:t>
            </a:r>
            <a:r>
              <a:rPr sz="1600" spc="5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5" dirty="0">
                <a:solidFill>
                  <a:srgbClr val="FFFFFF"/>
                </a:solidFill>
                <a:cs typeface="Microsoft Sans Serif"/>
              </a:rPr>
              <a:t>раздаются</a:t>
            </a:r>
            <a:r>
              <a:rPr sz="16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cs typeface="Microsoft Sans Serif"/>
              </a:rPr>
              <a:t>участникам</a:t>
            </a:r>
            <a:endParaRPr sz="1600" dirty="0">
              <a:cs typeface="Microsoft Sans Serif"/>
            </a:endParaRPr>
          </a:p>
          <a:p>
            <a:pPr marL="461009">
              <a:lnSpc>
                <a:spcPct val="100000"/>
              </a:lnSpc>
            </a:pPr>
            <a:r>
              <a:rPr sz="1600" spc="-30" dirty="0">
                <a:solidFill>
                  <a:srgbClr val="FFFFFF"/>
                </a:solidFill>
                <a:cs typeface="Microsoft Sans Serif"/>
              </a:rPr>
              <a:t>экзамена</a:t>
            </a:r>
            <a:r>
              <a:rPr sz="1600" spc="3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cs typeface="Microsoft Sans Serif"/>
              </a:rPr>
              <a:t>в</a:t>
            </a:r>
            <a:r>
              <a:rPr sz="1600" spc="2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cs typeface="Microsoft Sans Serif"/>
              </a:rPr>
              <a:t>аудитории</a:t>
            </a:r>
            <a:r>
              <a:rPr sz="1600" spc="7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cs typeface="Microsoft Sans Serif"/>
              </a:rPr>
              <a:t>в</a:t>
            </a:r>
            <a:r>
              <a:rPr sz="1600" spc="2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cs typeface="Microsoft Sans Serif"/>
              </a:rPr>
              <a:t>произвольном</a:t>
            </a:r>
            <a:r>
              <a:rPr sz="1600" spc="5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5" dirty="0">
                <a:solidFill>
                  <a:srgbClr val="FFFFFF"/>
                </a:solidFill>
                <a:cs typeface="Microsoft Sans Serif"/>
              </a:rPr>
              <a:t>порядке</a:t>
            </a:r>
            <a:endParaRPr sz="1600" dirty="0"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29356"/>
            <a:ext cx="694118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solidFill>
                  <a:srgbClr val="E36C09"/>
                </a:solidFill>
              </a:rPr>
              <a:t>ПРОВЕДЕНИЕ</a:t>
            </a:r>
            <a:r>
              <a:rPr sz="2400" spc="-10" dirty="0">
                <a:solidFill>
                  <a:srgbClr val="E36C09"/>
                </a:solidFill>
              </a:rPr>
              <a:t> </a:t>
            </a:r>
            <a:r>
              <a:rPr sz="2400" spc="-35" dirty="0">
                <a:solidFill>
                  <a:srgbClr val="E36C09"/>
                </a:solidFill>
              </a:rPr>
              <a:t>ЭКЗАМЕНА:</a:t>
            </a:r>
            <a:endParaRPr sz="2400" dirty="0"/>
          </a:p>
          <a:p>
            <a:pPr marL="12700" algn="l">
              <a:lnSpc>
                <a:spcPct val="100000"/>
              </a:lnSpc>
            </a:pPr>
            <a:r>
              <a:rPr sz="2400" spc="-35" dirty="0">
                <a:solidFill>
                  <a:srgbClr val="E36C09"/>
                </a:solidFill>
              </a:rPr>
              <a:t>ЭКСПРЕСС-ПРОВЕРКА</a:t>
            </a:r>
            <a:r>
              <a:rPr sz="2400" spc="20" dirty="0">
                <a:solidFill>
                  <a:srgbClr val="E36C09"/>
                </a:solidFill>
              </a:rPr>
              <a:t> </a:t>
            </a:r>
            <a:r>
              <a:rPr sz="2400" spc="-80" dirty="0">
                <a:solidFill>
                  <a:srgbClr val="E36C09"/>
                </a:solidFill>
              </a:rPr>
              <a:t>КАЧЕСТВА</a:t>
            </a:r>
            <a:r>
              <a:rPr sz="2400" spc="45" dirty="0">
                <a:solidFill>
                  <a:srgbClr val="E36C09"/>
                </a:solidFill>
              </a:rPr>
              <a:t> </a:t>
            </a:r>
            <a:r>
              <a:rPr sz="2400" spc="-45" dirty="0">
                <a:solidFill>
                  <a:srgbClr val="E36C09"/>
                </a:solidFill>
              </a:rPr>
              <a:t>ПЕЧАТИ</a:t>
            </a:r>
            <a:r>
              <a:rPr sz="2400" spc="25" dirty="0">
                <a:solidFill>
                  <a:srgbClr val="E36C09"/>
                </a:solidFill>
              </a:rPr>
              <a:t> </a:t>
            </a:r>
            <a:r>
              <a:rPr sz="2400" dirty="0">
                <a:solidFill>
                  <a:srgbClr val="E36C09"/>
                </a:solidFill>
              </a:rPr>
              <a:t>ЭМ</a:t>
            </a:r>
            <a:endParaRPr sz="2400" dirty="0"/>
          </a:p>
        </p:txBody>
      </p:sp>
      <p:sp>
        <p:nvSpPr>
          <p:cNvPr id="3" name="object 3"/>
          <p:cNvSpPr/>
          <p:nvPr/>
        </p:nvSpPr>
        <p:spPr>
          <a:xfrm>
            <a:off x="255183" y="1106932"/>
            <a:ext cx="8623300" cy="2247900"/>
          </a:xfrm>
          <a:custGeom>
            <a:avLst/>
            <a:gdLst/>
            <a:ahLst/>
            <a:cxnLst/>
            <a:rect l="l" t="t" r="r" b="b"/>
            <a:pathLst>
              <a:path w="8623300" h="2247900">
                <a:moveTo>
                  <a:pt x="8248484" y="0"/>
                </a:moveTo>
                <a:lnTo>
                  <a:pt x="374573" y="0"/>
                </a:lnTo>
                <a:lnTo>
                  <a:pt x="327588" y="2919"/>
                </a:lnTo>
                <a:lnTo>
                  <a:pt x="282344" y="11443"/>
                </a:lnTo>
                <a:lnTo>
                  <a:pt x="239192" y="25221"/>
                </a:lnTo>
                <a:lnTo>
                  <a:pt x="198485" y="43902"/>
                </a:lnTo>
                <a:lnTo>
                  <a:pt x="160572" y="67133"/>
                </a:lnTo>
                <a:lnTo>
                  <a:pt x="125804" y="94563"/>
                </a:lnTo>
                <a:lnTo>
                  <a:pt x="94534" y="125842"/>
                </a:lnTo>
                <a:lnTo>
                  <a:pt x="67111" y="160617"/>
                </a:lnTo>
                <a:lnTo>
                  <a:pt x="43887" y="198538"/>
                </a:lnTo>
                <a:lnTo>
                  <a:pt x="25213" y="239253"/>
                </a:lnTo>
                <a:lnTo>
                  <a:pt x="11439" y="282411"/>
                </a:lnTo>
                <a:lnTo>
                  <a:pt x="2918" y="327660"/>
                </a:lnTo>
                <a:lnTo>
                  <a:pt x="0" y="374650"/>
                </a:lnTo>
                <a:lnTo>
                  <a:pt x="0" y="1872868"/>
                </a:lnTo>
                <a:lnTo>
                  <a:pt x="2918" y="1919856"/>
                </a:lnTo>
                <a:lnTo>
                  <a:pt x="11439" y="1965099"/>
                </a:lnTo>
                <a:lnTo>
                  <a:pt x="25213" y="2008248"/>
                </a:lnTo>
                <a:lnTo>
                  <a:pt x="43887" y="2048951"/>
                </a:lnTo>
                <a:lnTo>
                  <a:pt x="67111" y="2086859"/>
                </a:lnTo>
                <a:lnTo>
                  <a:pt x="94534" y="2121620"/>
                </a:lnTo>
                <a:lnTo>
                  <a:pt x="125804" y="2152884"/>
                </a:lnTo>
                <a:lnTo>
                  <a:pt x="160572" y="2180300"/>
                </a:lnTo>
                <a:lnTo>
                  <a:pt x="198485" y="2203518"/>
                </a:lnTo>
                <a:lnTo>
                  <a:pt x="239192" y="2222187"/>
                </a:lnTo>
                <a:lnTo>
                  <a:pt x="282344" y="2235956"/>
                </a:lnTo>
                <a:lnTo>
                  <a:pt x="327588" y="2244474"/>
                </a:lnTo>
                <a:lnTo>
                  <a:pt x="374573" y="2247391"/>
                </a:lnTo>
                <a:lnTo>
                  <a:pt x="8248484" y="2247391"/>
                </a:lnTo>
                <a:lnTo>
                  <a:pt x="8295447" y="2244474"/>
                </a:lnTo>
                <a:lnTo>
                  <a:pt x="8340673" y="2235956"/>
                </a:lnTo>
                <a:lnTo>
                  <a:pt x="8383812" y="2222187"/>
                </a:lnTo>
                <a:lnTo>
                  <a:pt x="8424511" y="2203518"/>
                </a:lnTo>
                <a:lnTo>
                  <a:pt x="8462419" y="2180300"/>
                </a:lnTo>
                <a:lnTo>
                  <a:pt x="8497185" y="2152884"/>
                </a:lnTo>
                <a:lnTo>
                  <a:pt x="8528456" y="2121620"/>
                </a:lnTo>
                <a:lnTo>
                  <a:pt x="8555882" y="2086859"/>
                </a:lnTo>
                <a:lnTo>
                  <a:pt x="8579109" y="2048951"/>
                </a:lnTo>
                <a:lnTo>
                  <a:pt x="8597787" y="2008248"/>
                </a:lnTo>
                <a:lnTo>
                  <a:pt x="8611564" y="1965099"/>
                </a:lnTo>
                <a:lnTo>
                  <a:pt x="8620088" y="1919856"/>
                </a:lnTo>
                <a:lnTo>
                  <a:pt x="8623007" y="1872868"/>
                </a:lnTo>
                <a:lnTo>
                  <a:pt x="8623007" y="374650"/>
                </a:lnTo>
                <a:lnTo>
                  <a:pt x="8620088" y="327660"/>
                </a:lnTo>
                <a:lnTo>
                  <a:pt x="8611564" y="282411"/>
                </a:lnTo>
                <a:lnTo>
                  <a:pt x="8597787" y="239253"/>
                </a:lnTo>
                <a:lnTo>
                  <a:pt x="8579109" y="198538"/>
                </a:lnTo>
                <a:lnTo>
                  <a:pt x="8555882" y="160617"/>
                </a:lnTo>
                <a:lnTo>
                  <a:pt x="8528456" y="125842"/>
                </a:lnTo>
                <a:lnTo>
                  <a:pt x="8497185" y="94563"/>
                </a:lnTo>
                <a:lnTo>
                  <a:pt x="8462419" y="67133"/>
                </a:lnTo>
                <a:lnTo>
                  <a:pt x="8424511" y="43902"/>
                </a:lnTo>
                <a:lnTo>
                  <a:pt x="8383812" y="25221"/>
                </a:lnTo>
                <a:lnTo>
                  <a:pt x="8340673" y="11443"/>
                </a:lnTo>
                <a:lnTo>
                  <a:pt x="8295447" y="2919"/>
                </a:lnTo>
                <a:lnTo>
                  <a:pt x="8248484" y="0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43595" y="1243975"/>
            <a:ext cx="8232775" cy="1967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13715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Необходимо</a:t>
            </a:r>
            <a:r>
              <a:rPr sz="18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подтверждать</a:t>
            </a:r>
            <a:r>
              <a:rPr sz="1800" spc="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факт</a:t>
            </a:r>
            <a:r>
              <a:rPr sz="18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корректной</a:t>
            </a:r>
            <a:r>
              <a:rPr sz="18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(качественной)</a:t>
            </a:r>
            <a:r>
              <a:rPr sz="18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или </a:t>
            </a:r>
            <a:r>
              <a:rPr sz="18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некорректной</a:t>
            </a:r>
            <a:r>
              <a:rPr sz="18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(экземпляр</a:t>
            </a:r>
            <a:r>
              <a:rPr sz="18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напечатан</a:t>
            </a:r>
            <a:r>
              <a:rPr sz="18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8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браком</a:t>
            </a:r>
            <a:r>
              <a:rPr sz="18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или</a:t>
            </a:r>
            <a:r>
              <a:rPr sz="18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не</a:t>
            </a:r>
            <a:r>
              <a:rPr sz="18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напечатан</a:t>
            </a:r>
            <a:r>
              <a:rPr sz="18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совсем) </a:t>
            </a:r>
            <a:r>
              <a:rPr sz="1800" spc="-4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печати</a:t>
            </a:r>
            <a:r>
              <a:rPr sz="18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после</a:t>
            </a:r>
            <a:r>
              <a:rPr sz="1800" spc="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каждого</a:t>
            </a:r>
            <a:r>
              <a:rPr sz="18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напечатанного</a:t>
            </a:r>
            <a:r>
              <a:rPr sz="18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комплекта</a:t>
            </a:r>
            <a:r>
              <a:rPr sz="18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FF"/>
                </a:solidFill>
                <a:latin typeface="Microsoft Sans Serif"/>
                <a:cs typeface="Microsoft Sans Serif"/>
              </a:rPr>
              <a:t>ЭМ.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8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случае,</a:t>
            </a:r>
            <a:r>
              <a:rPr sz="18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FF"/>
                </a:solidFill>
                <a:latin typeface="Microsoft Sans Serif"/>
                <a:cs typeface="Microsoft Sans Serif"/>
              </a:rPr>
              <a:t>если</a:t>
            </a:r>
            <a:r>
              <a:rPr sz="1800" spc="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экземпляр</a:t>
            </a:r>
            <a:r>
              <a:rPr sz="18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некачественный,</a:t>
            </a:r>
            <a:r>
              <a:rPr sz="18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то</a:t>
            </a:r>
            <a:r>
              <a:rPr sz="1800" spc="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печать</a:t>
            </a:r>
            <a:r>
              <a:rPr sz="18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останавливается.</a:t>
            </a:r>
            <a:r>
              <a:rPr sz="18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Если </a:t>
            </a:r>
            <a:r>
              <a:rPr sz="1800" spc="-4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организатор</a:t>
            </a:r>
            <a:r>
              <a:rPr sz="18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не</a:t>
            </a:r>
            <a:r>
              <a:rPr sz="18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может</a:t>
            </a:r>
            <a:r>
              <a:rPr sz="18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справиться</a:t>
            </a:r>
            <a:r>
              <a:rPr sz="18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800" spc="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возникшей</a:t>
            </a:r>
            <a:r>
              <a:rPr sz="18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проблемой,</a:t>
            </a:r>
            <a:r>
              <a:rPr sz="18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то</a:t>
            </a:r>
            <a:r>
              <a:rPr sz="18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приглашается </a:t>
            </a:r>
            <a:r>
              <a:rPr sz="18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технический</a:t>
            </a:r>
            <a:r>
              <a:rPr sz="18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специалист</a:t>
            </a:r>
            <a:endParaRPr sz="1800">
              <a:latin typeface="Microsoft Sans Serif"/>
              <a:cs typeface="Microsoft Sans Serif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40903" y="5334190"/>
            <a:ext cx="8651875" cy="1220470"/>
            <a:chOff x="240893" y="5334190"/>
            <a:chExt cx="8651875" cy="1220470"/>
          </a:xfrm>
        </p:grpSpPr>
        <p:sp>
          <p:nvSpPr>
            <p:cNvPr id="6" name="object 6"/>
            <p:cNvSpPr/>
            <p:nvPr/>
          </p:nvSpPr>
          <p:spPr>
            <a:xfrm>
              <a:off x="255181" y="5348478"/>
              <a:ext cx="8623300" cy="1191895"/>
            </a:xfrm>
            <a:custGeom>
              <a:avLst/>
              <a:gdLst/>
              <a:ahLst/>
              <a:cxnLst/>
              <a:rect l="l" t="t" r="r" b="b"/>
              <a:pathLst>
                <a:path w="8623300" h="1191895">
                  <a:moveTo>
                    <a:pt x="8424379" y="0"/>
                  </a:moveTo>
                  <a:lnTo>
                    <a:pt x="198640" y="0"/>
                  </a:lnTo>
                  <a:lnTo>
                    <a:pt x="153095" y="5244"/>
                  </a:lnTo>
                  <a:lnTo>
                    <a:pt x="111285" y="20183"/>
                  </a:lnTo>
                  <a:lnTo>
                    <a:pt x="74402" y="43627"/>
                  </a:lnTo>
                  <a:lnTo>
                    <a:pt x="43640" y="74384"/>
                  </a:lnTo>
                  <a:lnTo>
                    <a:pt x="20190" y="111263"/>
                  </a:lnTo>
                  <a:lnTo>
                    <a:pt x="5246" y="153075"/>
                  </a:lnTo>
                  <a:lnTo>
                    <a:pt x="0" y="198628"/>
                  </a:lnTo>
                  <a:lnTo>
                    <a:pt x="0" y="993165"/>
                  </a:lnTo>
                  <a:lnTo>
                    <a:pt x="5246" y="1038710"/>
                  </a:lnTo>
                  <a:lnTo>
                    <a:pt x="20190" y="1080520"/>
                  </a:lnTo>
                  <a:lnTo>
                    <a:pt x="43640" y="1117403"/>
                  </a:lnTo>
                  <a:lnTo>
                    <a:pt x="74402" y="1148165"/>
                  </a:lnTo>
                  <a:lnTo>
                    <a:pt x="111285" y="1171615"/>
                  </a:lnTo>
                  <a:lnTo>
                    <a:pt x="153095" y="1186559"/>
                  </a:lnTo>
                  <a:lnTo>
                    <a:pt x="198640" y="1191806"/>
                  </a:lnTo>
                  <a:lnTo>
                    <a:pt x="8424379" y="1191806"/>
                  </a:lnTo>
                  <a:lnTo>
                    <a:pt x="8469932" y="1186559"/>
                  </a:lnTo>
                  <a:lnTo>
                    <a:pt x="8511744" y="1171615"/>
                  </a:lnTo>
                  <a:lnTo>
                    <a:pt x="8548623" y="1148165"/>
                  </a:lnTo>
                  <a:lnTo>
                    <a:pt x="8579380" y="1117403"/>
                  </a:lnTo>
                  <a:lnTo>
                    <a:pt x="8602824" y="1080520"/>
                  </a:lnTo>
                  <a:lnTo>
                    <a:pt x="8617763" y="1038710"/>
                  </a:lnTo>
                  <a:lnTo>
                    <a:pt x="8623007" y="993165"/>
                  </a:lnTo>
                  <a:lnTo>
                    <a:pt x="8623007" y="198628"/>
                  </a:lnTo>
                  <a:lnTo>
                    <a:pt x="8617763" y="153075"/>
                  </a:lnTo>
                  <a:lnTo>
                    <a:pt x="8602824" y="111263"/>
                  </a:lnTo>
                  <a:lnTo>
                    <a:pt x="8579380" y="74384"/>
                  </a:lnTo>
                  <a:lnTo>
                    <a:pt x="8548623" y="43627"/>
                  </a:lnTo>
                  <a:lnTo>
                    <a:pt x="8511744" y="20183"/>
                  </a:lnTo>
                  <a:lnTo>
                    <a:pt x="8469932" y="5244"/>
                  </a:lnTo>
                  <a:lnTo>
                    <a:pt x="8424379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5181" y="5348478"/>
              <a:ext cx="8623300" cy="1191895"/>
            </a:xfrm>
            <a:custGeom>
              <a:avLst/>
              <a:gdLst/>
              <a:ahLst/>
              <a:cxnLst/>
              <a:rect l="l" t="t" r="r" b="b"/>
              <a:pathLst>
                <a:path w="8623300" h="1191895">
                  <a:moveTo>
                    <a:pt x="0" y="198628"/>
                  </a:moveTo>
                  <a:lnTo>
                    <a:pt x="5246" y="153075"/>
                  </a:lnTo>
                  <a:lnTo>
                    <a:pt x="20190" y="111263"/>
                  </a:lnTo>
                  <a:lnTo>
                    <a:pt x="43640" y="74384"/>
                  </a:lnTo>
                  <a:lnTo>
                    <a:pt x="74402" y="43627"/>
                  </a:lnTo>
                  <a:lnTo>
                    <a:pt x="111285" y="20183"/>
                  </a:lnTo>
                  <a:lnTo>
                    <a:pt x="153095" y="5244"/>
                  </a:lnTo>
                  <a:lnTo>
                    <a:pt x="198640" y="0"/>
                  </a:lnTo>
                  <a:lnTo>
                    <a:pt x="8424379" y="0"/>
                  </a:lnTo>
                  <a:lnTo>
                    <a:pt x="8469932" y="5244"/>
                  </a:lnTo>
                  <a:lnTo>
                    <a:pt x="8511744" y="20183"/>
                  </a:lnTo>
                  <a:lnTo>
                    <a:pt x="8548623" y="43627"/>
                  </a:lnTo>
                  <a:lnTo>
                    <a:pt x="8579380" y="74384"/>
                  </a:lnTo>
                  <a:lnTo>
                    <a:pt x="8602824" y="111263"/>
                  </a:lnTo>
                  <a:lnTo>
                    <a:pt x="8617763" y="153075"/>
                  </a:lnTo>
                  <a:lnTo>
                    <a:pt x="8623007" y="198628"/>
                  </a:lnTo>
                  <a:lnTo>
                    <a:pt x="8623007" y="993165"/>
                  </a:lnTo>
                  <a:lnTo>
                    <a:pt x="8617763" y="1038710"/>
                  </a:lnTo>
                  <a:lnTo>
                    <a:pt x="8602824" y="1080520"/>
                  </a:lnTo>
                  <a:lnTo>
                    <a:pt x="8579380" y="1117403"/>
                  </a:lnTo>
                  <a:lnTo>
                    <a:pt x="8548623" y="1148165"/>
                  </a:lnTo>
                  <a:lnTo>
                    <a:pt x="8511744" y="1171615"/>
                  </a:lnTo>
                  <a:lnTo>
                    <a:pt x="8469932" y="1186559"/>
                  </a:lnTo>
                  <a:lnTo>
                    <a:pt x="8424379" y="1191806"/>
                  </a:lnTo>
                  <a:lnTo>
                    <a:pt x="198640" y="1191806"/>
                  </a:lnTo>
                  <a:lnTo>
                    <a:pt x="153095" y="1186559"/>
                  </a:lnTo>
                  <a:lnTo>
                    <a:pt x="111285" y="1171615"/>
                  </a:lnTo>
                  <a:lnTo>
                    <a:pt x="74402" y="1148165"/>
                  </a:lnTo>
                  <a:lnTo>
                    <a:pt x="43640" y="1117403"/>
                  </a:lnTo>
                  <a:lnTo>
                    <a:pt x="20190" y="1080520"/>
                  </a:lnTo>
                  <a:lnTo>
                    <a:pt x="5246" y="1038710"/>
                  </a:lnTo>
                  <a:lnTo>
                    <a:pt x="0" y="993165"/>
                  </a:lnTo>
                  <a:lnTo>
                    <a:pt x="0" y="198628"/>
                  </a:lnTo>
                  <a:close/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575931" y="5436514"/>
            <a:ext cx="116459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Microsoft Sans Serif"/>
                <a:cs typeface="Microsoft Sans Serif"/>
              </a:rPr>
              <a:t>н</a:t>
            </a:r>
            <a:r>
              <a:rPr sz="1600" spc="-10" dirty="0">
                <a:latin typeface="Microsoft Sans Serif"/>
                <a:cs typeface="Microsoft Sans Serif"/>
              </a:rPr>
              <a:t>е</a:t>
            </a:r>
            <a:r>
              <a:rPr sz="1600" spc="5" dirty="0">
                <a:latin typeface="Microsoft Sans Serif"/>
                <a:cs typeface="Microsoft Sans Serif"/>
              </a:rPr>
              <a:t>о</a:t>
            </a:r>
            <a:r>
              <a:rPr sz="1600" spc="-60" dirty="0">
                <a:latin typeface="Microsoft Sans Serif"/>
                <a:cs typeface="Microsoft Sans Serif"/>
              </a:rPr>
              <a:t>б</a:t>
            </a:r>
            <a:r>
              <a:rPr sz="1600" spc="-25" dirty="0">
                <a:latin typeface="Microsoft Sans Serif"/>
                <a:cs typeface="Microsoft Sans Serif"/>
              </a:rPr>
              <a:t>х</a:t>
            </a:r>
            <a:r>
              <a:rPr sz="1600" spc="-45" dirty="0">
                <a:latin typeface="Microsoft Sans Serif"/>
                <a:cs typeface="Microsoft Sans Serif"/>
              </a:rPr>
              <a:t>о</a:t>
            </a:r>
            <a:r>
              <a:rPr sz="1600" spc="-5" dirty="0">
                <a:latin typeface="Microsoft Sans Serif"/>
                <a:cs typeface="Microsoft Sans Serif"/>
              </a:rPr>
              <a:t>д</a:t>
            </a:r>
            <a:r>
              <a:rPr sz="1600" dirty="0">
                <a:latin typeface="Microsoft Sans Serif"/>
                <a:cs typeface="Microsoft Sans Serif"/>
              </a:rPr>
              <a:t>и</a:t>
            </a:r>
            <a:r>
              <a:rPr sz="1600" spc="-55" dirty="0">
                <a:latin typeface="Microsoft Sans Serif"/>
                <a:cs typeface="Microsoft Sans Serif"/>
              </a:rPr>
              <a:t>м</a:t>
            </a:r>
            <a:r>
              <a:rPr sz="1600" spc="-5" dirty="0">
                <a:latin typeface="Microsoft Sans Serif"/>
                <a:cs typeface="Microsoft Sans Serif"/>
              </a:rPr>
              <a:t>а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2084" y="5436514"/>
            <a:ext cx="691070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026160" algn="l"/>
                <a:tab pos="1917700" algn="l"/>
                <a:tab pos="3296920" algn="l"/>
                <a:tab pos="4761865" algn="l"/>
                <a:tab pos="6019800" algn="l"/>
              </a:tabLst>
            </a:pPr>
            <a:r>
              <a:rPr sz="16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Важ</a:t>
            </a:r>
            <a:r>
              <a:rPr sz="1600" b="1" u="heavy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н</a:t>
            </a:r>
            <a:r>
              <a:rPr sz="1600" b="1" u="heavy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о</a:t>
            </a:r>
            <a:r>
              <a:rPr sz="16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!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sz="1600" spc="-10" dirty="0">
                <a:latin typeface="Microsoft Sans Serif"/>
                <a:cs typeface="Microsoft Sans Serif"/>
              </a:rPr>
              <a:t>По</a:t>
            </a:r>
            <a:r>
              <a:rPr sz="1600" spc="-5" dirty="0">
                <a:latin typeface="Microsoft Sans Serif"/>
                <a:cs typeface="Microsoft Sans Serif"/>
              </a:rPr>
              <a:t>с</a:t>
            </a:r>
            <a:r>
              <a:rPr sz="1600" spc="30" dirty="0">
                <a:latin typeface="Microsoft Sans Serif"/>
                <a:cs typeface="Microsoft Sans Serif"/>
              </a:rPr>
              <a:t>л</a:t>
            </a:r>
            <a:r>
              <a:rPr sz="1600" spc="-5" dirty="0">
                <a:latin typeface="Microsoft Sans Serif"/>
                <a:cs typeface="Microsoft Sans Serif"/>
              </a:rPr>
              <a:t>е</a:t>
            </a:r>
            <a:r>
              <a:rPr sz="1600" dirty="0">
                <a:latin typeface="Microsoft Sans Serif"/>
                <a:cs typeface="Microsoft Sans Serif"/>
              </a:rPr>
              <a:t>	</a:t>
            </a:r>
            <a:r>
              <a:rPr sz="1600" spc="-40" dirty="0">
                <a:latin typeface="Microsoft Sans Serif"/>
                <a:cs typeface="Microsoft Sans Serif"/>
              </a:rPr>
              <a:t>у</a:t>
            </a:r>
            <a:r>
              <a:rPr sz="1600" spc="10" dirty="0">
                <a:latin typeface="Microsoft Sans Serif"/>
                <a:cs typeface="Microsoft Sans Serif"/>
              </a:rPr>
              <a:t>с</a:t>
            </a:r>
            <a:r>
              <a:rPr sz="1600" spc="-5" dirty="0">
                <a:latin typeface="Microsoft Sans Serif"/>
                <a:cs typeface="Microsoft Sans Serif"/>
              </a:rPr>
              <a:t>тран</a:t>
            </a:r>
            <a:r>
              <a:rPr sz="1600" dirty="0">
                <a:latin typeface="Microsoft Sans Serif"/>
                <a:cs typeface="Microsoft Sans Serif"/>
              </a:rPr>
              <a:t>е</a:t>
            </a:r>
            <a:r>
              <a:rPr sz="1600" spc="-10" dirty="0">
                <a:latin typeface="Microsoft Sans Serif"/>
                <a:cs typeface="Microsoft Sans Serif"/>
              </a:rPr>
              <a:t>н</a:t>
            </a:r>
            <a:r>
              <a:rPr sz="1600" spc="-5" dirty="0">
                <a:latin typeface="Microsoft Sans Serif"/>
                <a:cs typeface="Microsoft Sans Serif"/>
              </a:rPr>
              <a:t>ия</a:t>
            </a:r>
            <a:r>
              <a:rPr sz="1600" dirty="0">
                <a:latin typeface="Microsoft Sans Serif"/>
                <a:cs typeface="Microsoft Sans Serif"/>
              </a:rPr>
              <a:t>	</a:t>
            </a:r>
            <a:r>
              <a:rPr sz="1600" spc="-20" dirty="0">
                <a:latin typeface="Microsoft Sans Serif"/>
                <a:cs typeface="Microsoft Sans Serif"/>
              </a:rPr>
              <a:t>т</a:t>
            </a:r>
            <a:r>
              <a:rPr sz="1600" spc="-45" dirty="0">
                <a:latin typeface="Microsoft Sans Serif"/>
                <a:cs typeface="Microsoft Sans Serif"/>
              </a:rPr>
              <a:t>е</a:t>
            </a:r>
            <a:r>
              <a:rPr sz="1600" spc="-5" dirty="0">
                <a:latin typeface="Microsoft Sans Serif"/>
                <a:cs typeface="Microsoft Sans Serif"/>
              </a:rPr>
              <a:t>х</a:t>
            </a:r>
            <a:r>
              <a:rPr sz="1600" spc="-10" dirty="0">
                <a:latin typeface="Microsoft Sans Serif"/>
                <a:cs typeface="Microsoft Sans Serif"/>
              </a:rPr>
              <a:t>н</a:t>
            </a:r>
            <a:r>
              <a:rPr sz="1600" dirty="0">
                <a:latin typeface="Microsoft Sans Serif"/>
                <a:cs typeface="Microsoft Sans Serif"/>
              </a:rPr>
              <a:t>и</a:t>
            </a:r>
            <a:r>
              <a:rPr sz="1600" spc="-35" dirty="0">
                <a:latin typeface="Microsoft Sans Serif"/>
                <a:cs typeface="Microsoft Sans Serif"/>
              </a:rPr>
              <a:t>чес</a:t>
            </a:r>
            <a:r>
              <a:rPr sz="1600" spc="-25" dirty="0">
                <a:latin typeface="Microsoft Sans Serif"/>
                <a:cs typeface="Microsoft Sans Serif"/>
              </a:rPr>
              <a:t>к</a:t>
            </a:r>
            <a:r>
              <a:rPr sz="1600" spc="5" dirty="0">
                <a:latin typeface="Microsoft Sans Serif"/>
                <a:cs typeface="Microsoft Sans Serif"/>
              </a:rPr>
              <a:t>о</a:t>
            </a:r>
            <a:r>
              <a:rPr sz="1600" spc="-5" dirty="0">
                <a:latin typeface="Microsoft Sans Serif"/>
                <a:cs typeface="Microsoft Sans Serif"/>
              </a:rPr>
              <a:t>й</a:t>
            </a:r>
            <a:r>
              <a:rPr sz="1600" dirty="0">
                <a:latin typeface="Microsoft Sans Serif"/>
                <a:cs typeface="Microsoft Sans Serif"/>
              </a:rPr>
              <a:t>	</a:t>
            </a:r>
            <a:r>
              <a:rPr sz="1600" spc="-10" dirty="0">
                <a:latin typeface="Microsoft Sans Serif"/>
                <a:cs typeface="Microsoft Sans Serif"/>
              </a:rPr>
              <a:t>про</a:t>
            </a:r>
            <a:r>
              <a:rPr sz="1600" spc="-85" dirty="0">
                <a:latin typeface="Microsoft Sans Serif"/>
                <a:cs typeface="Microsoft Sans Serif"/>
              </a:rPr>
              <a:t>б</a:t>
            </a:r>
            <a:r>
              <a:rPr sz="1600" spc="15" dirty="0">
                <a:latin typeface="Microsoft Sans Serif"/>
                <a:cs typeface="Microsoft Sans Serif"/>
              </a:rPr>
              <a:t>л</a:t>
            </a:r>
            <a:r>
              <a:rPr sz="1600" spc="-30" dirty="0">
                <a:latin typeface="Microsoft Sans Serif"/>
                <a:cs typeface="Microsoft Sans Serif"/>
              </a:rPr>
              <a:t>ем</a:t>
            </a:r>
            <a:r>
              <a:rPr sz="1600" dirty="0">
                <a:latin typeface="Microsoft Sans Serif"/>
                <a:cs typeface="Microsoft Sans Serif"/>
              </a:rPr>
              <a:t>ы	</a:t>
            </a:r>
            <a:r>
              <a:rPr sz="1600" spc="-15" dirty="0">
                <a:latin typeface="Microsoft Sans Serif"/>
                <a:cs typeface="Microsoft Sans Serif"/>
              </a:rPr>
              <a:t>пр</a:t>
            </a:r>
            <a:r>
              <a:rPr sz="1600" spc="-10" dirty="0">
                <a:latin typeface="Microsoft Sans Serif"/>
                <a:cs typeface="Microsoft Sans Serif"/>
              </a:rPr>
              <a:t>и</a:t>
            </a:r>
            <a:r>
              <a:rPr sz="1600" spc="-20" dirty="0">
                <a:latin typeface="Microsoft Sans Serif"/>
                <a:cs typeface="Microsoft Sans Serif"/>
              </a:rPr>
              <a:t>нт</a:t>
            </a:r>
            <a:r>
              <a:rPr sz="1600" spc="-10" dirty="0">
                <a:latin typeface="Microsoft Sans Serif"/>
                <a:cs typeface="Microsoft Sans Serif"/>
              </a:rPr>
              <a:t>ера  </a:t>
            </a:r>
            <a:r>
              <a:rPr sz="1600" spc="-15" dirty="0">
                <a:latin typeface="Microsoft Sans Serif"/>
                <a:cs typeface="Microsoft Sans Serif"/>
              </a:rPr>
              <a:t>дополнительная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проверка:</a:t>
            </a:r>
            <a:endParaRPr sz="1600">
              <a:latin typeface="Microsoft Sans Serif"/>
              <a:cs typeface="Microsoft Sans Serif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sz="1600" spc="-10" dirty="0">
                <a:latin typeface="Microsoft Sans Serif"/>
                <a:cs typeface="Microsoft Sans Serif"/>
              </a:rPr>
              <a:t>сравнение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нового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экземпляра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предыдущего;</a:t>
            </a:r>
            <a:endParaRPr sz="1600">
              <a:latin typeface="Microsoft Sans Serif"/>
              <a:cs typeface="Microsoft Sans Serif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sz="1600" spc="-10" dirty="0">
                <a:latin typeface="Microsoft Sans Serif"/>
                <a:cs typeface="Microsoft Sans Serif"/>
              </a:rPr>
              <a:t>сравнение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двух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следующих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комплектов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на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возможные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дубли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81862" y="3480835"/>
            <a:ext cx="4780280" cy="17412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8600" y="1524000"/>
            <a:ext cx="8717280" cy="3717290"/>
            <a:chOff x="240893" y="1603247"/>
            <a:chExt cx="8717280" cy="37172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66288" y="1603247"/>
              <a:ext cx="5891784" cy="37170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0202" y="1637410"/>
              <a:ext cx="5745226" cy="357251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28390" y="1627885"/>
              <a:ext cx="5767070" cy="3591560"/>
            </a:xfrm>
            <a:custGeom>
              <a:avLst/>
              <a:gdLst/>
              <a:ahLst/>
              <a:cxnLst/>
              <a:rect l="l" t="t" r="r" b="b"/>
              <a:pathLst>
                <a:path w="5767070" h="3591560">
                  <a:moveTo>
                    <a:pt x="0" y="3591560"/>
                  </a:moveTo>
                  <a:lnTo>
                    <a:pt x="5766688" y="3591560"/>
                  </a:lnTo>
                  <a:lnTo>
                    <a:pt x="5766688" y="0"/>
                  </a:lnTo>
                  <a:lnTo>
                    <a:pt x="0" y="0"/>
                  </a:lnTo>
                  <a:lnTo>
                    <a:pt x="0" y="3591560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5181" y="1845309"/>
              <a:ext cx="2882900" cy="3210560"/>
            </a:xfrm>
            <a:custGeom>
              <a:avLst/>
              <a:gdLst/>
              <a:ahLst/>
              <a:cxnLst/>
              <a:rect l="l" t="t" r="r" b="b"/>
              <a:pathLst>
                <a:path w="2882900" h="3210560">
                  <a:moveTo>
                    <a:pt x="2301582" y="0"/>
                  </a:moveTo>
                  <a:lnTo>
                    <a:pt x="2301582" y="597280"/>
                  </a:lnTo>
                  <a:lnTo>
                    <a:pt x="0" y="597280"/>
                  </a:lnTo>
                  <a:lnTo>
                    <a:pt x="0" y="2612644"/>
                  </a:lnTo>
                  <a:lnTo>
                    <a:pt x="2301582" y="2612644"/>
                  </a:lnTo>
                  <a:lnTo>
                    <a:pt x="2301582" y="3210052"/>
                  </a:lnTo>
                  <a:lnTo>
                    <a:pt x="2882734" y="1605026"/>
                  </a:lnTo>
                  <a:lnTo>
                    <a:pt x="2301582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5181" y="1845309"/>
              <a:ext cx="2882900" cy="3210560"/>
            </a:xfrm>
            <a:custGeom>
              <a:avLst/>
              <a:gdLst/>
              <a:ahLst/>
              <a:cxnLst/>
              <a:rect l="l" t="t" r="r" b="b"/>
              <a:pathLst>
                <a:path w="2882900" h="3210560">
                  <a:moveTo>
                    <a:pt x="0" y="597280"/>
                  </a:moveTo>
                  <a:lnTo>
                    <a:pt x="2301582" y="597280"/>
                  </a:lnTo>
                  <a:lnTo>
                    <a:pt x="2301582" y="0"/>
                  </a:lnTo>
                  <a:lnTo>
                    <a:pt x="2882734" y="1605026"/>
                  </a:lnTo>
                  <a:lnTo>
                    <a:pt x="2301582" y="3210052"/>
                  </a:lnTo>
                  <a:lnTo>
                    <a:pt x="2301582" y="2612644"/>
                  </a:lnTo>
                  <a:lnTo>
                    <a:pt x="0" y="2612644"/>
                  </a:lnTo>
                  <a:lnTo>
                    <a:pt x="0" y="59728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95731" y="2472069"/>
            <a:ext cx="2235200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FF0000"/>
                </a:solidFill>
                <a:cs typeface="Arial"/>
              </a:rPr>
              <a:t>После</a:t>
            </a:r>
            <a:endParaRPr sz="1800" dirty="0">
              <a:cs typeface="Arial"/>
            </a:endParaRPr>
          </a:p>
          <a:p>
            <a:pPr marL="102235" marR="92710" algn="ctr">
              <a:lnSpc>
                <a:spcPct val="100000"/>
              </a:lnSpc>
            </a:pPr>
            <a:r>
              <a:rPr sz="1800" b="1" spc="-5" dirty="0">
                <a:solidFill>
                  <a:srgbClr val="FF0000"/>
                </a:solidFill>
                <a:cs typeface="Arial"/>
              </a:rPr>
              <a:t>окончания</a:t>
            </a:r>
            <a:r>
              <a:rPr sz="1800" b="1" spc="-85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spc="-15" dirty="0">
                <a:solidFill>
                  <a:srgbClr val="FF0000"/>
                </a:solidFill>
                <a:cs typeface="Arial"/>
              </a:rPr>
              <a:t>печати </a:t>
            </a:r>
            <a:r>
              <a:rPr sz="1800" b="1" spc="-484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cs typeface="Arial"/>
              </a:rPr>
              <a:t>и до </a:t>
            </a:r>
            <a:r>
              <a:rPr sz="1800" b="1" spc="-15" dirty="0">
                <a:solidFill>
                  <a:srgbClr val="FF0000"/>
                </a:solidFill>
                <a:cs typeface="Arial"/>
              </a:rPr>
              <a:t>завершения </a:t>
            </a:r>
            <a:r>
              <a:rPr sz="1800" b="1" spc="-10" dirty="0">
                <a:solidFill>
                  <a:srgbClr val="FF0000"/>
                </a:solidFill>
                <a:cs typeface="Arial"/>
              </a:rPr>
              <a:t> экзамена</a:t>
            </a:r>
            <a:endParaRPr sz="1800" dirty="0"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1800" b="1" spc="-10" dirty="0">
                <a:solidFill>
                  <a:srgbClr val="FF0000"/>
                </a:solidFill>
                <a:cs typeface="Arial"/>
              </a:rPr>
              <a:t>Станция</a:t>
            </a:r>
            <a:r>
              <a:rPr sz="1800" b="1" spc="-5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spc="-15" dirty="0">
                <a:solidFill>
                  <a:srgbClr val="FF0000"/>
                </a:solidFill>
                <a:cs typeface="Arial"/>
              </a:rPr>
              <a:t>печати</a:t>
            </a:r>
            <a:r>
              <a:rPr sz="1800" b="1" spc="-5" dirty="0">
                <a:solidFill>
                  <a:srgbClr val="FF0000"/>
                </a:solidFill>
                <a:cs typeface="Arial"/>
              </a:rPr>
              <a:t> ЭМ </a:t>
            </a:r>
            <a:r>
              <a:rPr sz="1800" b="1" spc="-484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spc="-15" dirty="0">
                <a:solidFill>
                  <a:srgbClr val="FF0000"/>
                </a:solidFill>
                <a:cs typeface="Arial"/>
              </a:rPr>
              <a:t>должна выглядеть </a:t>
            </a:r>
            <a:r>
              <a:rPr sz="1800" b="1" spc="-10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spc="-5" dirty="0">
                <a:solidFill>
                  <a:srgbClr val="FF0000"/>
                </a:solidFill>
                <a:cs typeface="Arial"/>
              </a:rPr>
              <a:t>именно </a:t>
            </a:r>
            <a:r>
              <a:rPr sz="1800" b="1" spc="-10" dirty="0">
                <a:solidFill>
                  <a:srgbClr val="FF0000"/>
                </a:solidFill>
                <a:cs typeface="Arial"/>
              </a:rPr>
              <a:t>так!</a:t>
            </a:r>
            <a:endParaRPr sz="1800" dirty="0">
              <a:cs typeface="Arial"/>
            </a:endParaRPr>
          </a:p>
        </p:txBody>
      </p:sp>
      <p:sp>
        <p:nvSpPr>
          <p:cNvPr id="34" name="Выгнутая вниз стрелка 33"/>
          <p:cNvSpPr/>
          <p:nvPr/>
        </p:nvSpPr>
        <p:spPr>
          <a:xfrm>
            <a:off x="2438400" y="5105400"/>
            <a:ext cx="6400800" cy="1600200"/>
          </a:xfrm>
          <a:prstGeom prst="curvedUpArrow">
            <a:avLst>
              <a:gd name="adj1" fmla="val 25000"/>
              <a:gd name="adj2" fmla="val 50000"/>
              <a:gd name="adj3" fmla="val 3112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object 8"/>
          <p:cNvSpPr txBox="1">
            <a:spLocks/>
          </p:cNvSpPr>
          <p:nvPr/>
        </p:nvSpPr>
        <p:spPr>
          <a:xfrm>
            <a:off x="220145" y="28"/>
            <a:ext cx="6512137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-35" normalizeH="0" baseline="0" noProof="0" dirty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ea typeface="+mj-ea"/>
                <a:cs typeface="Microsoft Sans Serif"/>
              </a:rPr>
              <a:t>ПРОВЕДЕНИЕ</a:t>
            </a:r>
            <a:r>
              <a:rPr kumimoji="0" lang="ru-RU" sz="2400" b="1" i="0" u="none" strike="noStrike" kern="0" cap="none" spc="-10" normalizeH="0" baseline="0" noProof="0" dirty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ea typeface="+mj-ea"/>
                <a:cs typeface="Microsoft Sans Serif"/>
              </a:rPr>
              <a:t> </a:t>
            </a:r>
            <a:r>
              <a:rPr kumimoji="0" lang="ru-RU" sz="2400" b="1" i="0" u="none" strike="noStrike" kern="0" cap="none" spc="-35" normalizeH="0" baseline="0" noProof="0" dirty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ea typeface="+mj-ea"/>
                <a:cs typeface="Microsoft Sans Serif"/>
              </a:rPr>
              <a:t>ЭКЗАМЕНА: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394454"/>
              </a:solidFill>
              <a:effectLst/>
              <a:uLnTx/>
              <a:uFillTx/>
              <a:ea typeface="+mj-ea"/>
              <a:cs typeface="Microsoft Sans Serif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-45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Microsoft Sans Serif"/>
              </a:rPr>
              <a:t>ПЕЧАТЬ</a:t>
            </a:r>
            <a:r>
              <a:rPr kumimoji="0" lang="ru-RU" sz="2400" b="0" i="0" u="none" strike="noStrike" kern="0" cap="none" spc="15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Microsoft Sans Serif"/>
              </a:rPr>
              <a:t> </a:t>
            </a:r>
            <a:r>
              <a:rPr kumimoji="0" lang="ru-RU" sz="2400" b="0" i="0" u="none" strike="noStrike" kern="0" cap="none" spc="-25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Microsoft Sans Serif"/>
              </a:rPr>
              <a:t>ЭКЗАМЕНАЦИОННЫХ</a:t>
            </a:r>
            <a:r>
              <a:rPr kumimoji="0" lang="ru-RU" sz="2400" b="0" i="0" u="none" strike="noStrike" kern="0" cap="none" spc="3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Microsoft Sans Serif"/>
              </a:rPr>
              <a:t> </a:t>
            </a:r>
            <a:r>
              <a:rPr kumimoji="0" lang="ru-RU" sz="2400" b="0" i="0" u="none" strike="noStrike" kern="0" cap="none" spc="-35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Microsoft Sans Serif"/>
              </a:rPr>
              <a:t>МАТЕРИАЛОВ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50906" y="5241416"/>
            <a:ext cx="433705" cy="360680"/>
          </a:xfrm>
          <a:custGeom>
            <a:avLst/>
            <a:gdLst/>
            <a:ahLst/>
            <a:cxnLst/>
            <a:rect l="l" t="t" r="r" b="b"/>
            <a:pathLst>
              <a:path w="433704" h="360679">
                <a:moveTo>
                  <a:pt x="325120" y="0"/>
                </a:moveTo>
                <a:lnTo>
                  <a:pt x="108331" y="0"/>
                </a:lnTo>
                <a:lnTo>
                  <a:pt x="108331" y="180086"/>
                </a:lnTo>
                <a:lnTo>
                  <a:pt x="0" y="180086"/>
                </a:lnTo>
                <a:lnTo>
                  <a:pt x="216662" y="360311"/>
                </a:lnTo>
                <a:lnTo>
                  <a:pt x="433451" y="180086"/>
                </a:lnTo>
                <a:lnTo>
                  <a:pt x="325120" y="180086"/>
                </a:lnTo>
                <a:lnTo>
                  <a:pt x="325120" y="0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46589" y="4113812"/>
            <a:ext cx="433705" cy="358775"/>
          </a:xfrm>
          <a:custGeom>
            <a:avLst/>
            <a:gdLst/>
            <a:ahLst/>
            <a:cxnLst/>
            <a:rect l="l" t="t" r="r" b="b"/>
            <a:pathLst>
              <a:path w="433704" h="358775">
                <a:moveTo>
                  <a:pt x="324992" y="0"/>
                </a:moveTo>
                <a:lnTo>
                  <a:pt x="108330" y="0"/>
                </a:lnTo>
                <a:lnTo>
                  <a:pt x="108330" y="179324"/>
                </a:lnTo>
                <a:lnTo>
                  <a:pt x="0" y="179324"/>
                </a:lnTo>
                <a:lnTo>
                  <a:pt x="216662" y="358775"/>
                </a:lnTo>
                <a:lnTo>
                  <a:pt x="433324" y="179324"/>
                </a:lnTo>
                <a:lnTo>
                  <a:pt x="324992" y="179324"/>
                </a:lnTo>
                <a:lnTo>
                  <a:pt x="324992" y="0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56102" y="2659379"/>
            <a:ext cx="431800" cy="360680"/>
          </a:xfrm>
          <a:custGeom>
            <a:avLst/>
            <a:gdLst/>
            <a:ahLst/>
            <a:cxnLst/>
            <a:rect l="l" t="t" r="r" b="b"/>
            <a:pathLst>
              <a:path w="431800" h="360680">
                <a:moveTo>
                  <a:pt x="323850" y="0"/>
                </a:moveTo>
                <a:lnTo>
                  <a:pt x="107950" y="0"/>
                </a:lnTo>
                <a:lnTo>
                  <a:pt x="107950" y="180212"/>
                </a:lnTo>
                <a:lnTo>
                  <a:pt x="0" y="180212"/>
                </a:lnTo>
                <a:lnTo>
                  <a:pt x="215900" y="360299"/>
                </a:lnTo>
                <a:lnTo>
                  <a:pt x="431800" y="180212"/>
                </a:lnTo>
                <a:lnTo>
                  <a:pt x="323850" y="180212"/>
                </a:lnTo>
                <a:lnTo>
                  <a:pt x="323850" y="0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422162" y="4462299"/>
            <a:ext cx="8290559" cy="826135"/>
            <a:chOff x="422148" y="4462271"/>
            <a:chExt cx="8290559" cy="82613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2148" y="4462271"/>
              <a:ext cx="8290559" cy="8260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4459" y="4494656"/>
              <a:ext cx="8186305" cy="72072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74459" y="4494656"/>
              <a:ext cx="8186420" cy="720725"/>
            </a:xfrm>
            <a:custGeom>
              <a:avLst/>
              <a:gdLst/>
              <a:ahLst/>
              <a:cxnLst/>
              <a:rect l="l" t="t" r="r" b="b"/>
              <a:pathLst>
                <a:path w="8186420" h="720725">
                  <a:moveTo>
                    <a:pt x="0" y="120015"/>
                  </a:moveTo>
                  <a:lnTo>
                    <a:pt x="9440" y="73294"/>
                  </a:lnTo>
                  <a:lnTo>
                    <a:pt x="35185" y="35147"/>
                  </a:lnTo>
                  <a:lnTo>
                    <a:pt x="73369" y="9429"/>
                  </a:lnTo>
                  <a:lnTo>
                    <a:pt x="120129" y="0"/>
                  </a:lnTo>
                  <a:lnTo>
                    <a:pt x="8066163" y="0"/>
                  </a:lnTo>
                  <a:lnTo>
                    <a:pt x="8112903" y="9429"/>
                  </a:lnTo>
                  <a:lnTo>
                    <a:pt x="8151094" y="35147"/>
                  </a:lnTo>
                  <a:lnTo>
                    <a:pt x="8176856" y="73294"/>
                  </a:lnTo>
                  <a:lnTo>
                    <a:pt x="8186305" y="120015"/>
                  </a:lnTo>
                  <a:lnTo>
                    <a:pt x="8186305" y="600583"/>
                  </a:lnTo>
                  <a:lnTo>
                    <a:pt x="8176856" y="647322"/>
                  </a:lnTo>
                  <a:lnTo>
                    <a:pt x="8151094" y="685514"/>
                  </a:lnTo>
                  <a:lnTo>
                    <a:pt x="8112903" y="711275"/>
                  </a:lnTo>
                  <a:lnTo>
                    <a:pt x="8066163" y="720725"/>
                  </a:lnTo>
                  <a:lnTo>
                    <a:pt x="120129" y="720725"/>
                  </a:lnTo>
                  <a:lnTo>
                    <a:pt x="73369" y="711275"/>
                  </a:lnTo>
                  <a:lnTo>
                    <a:pt x="35185" y="685514"/>
                  </a:lnTo>
                  <a:lnTo>
                    <a:pt x="9440" y="647322"/>
                  </a:lnTo>
                  <a:lnTo>
                    <a:pt x="0" y="600583"/>
                  </a:lnTo>
                  <a:lnTo>
                    <a:pt x="0" y="120015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053491" y="4572026"/>
            <a:ext cx="702754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cs typeface="Microsoft Sans Serif"/>
              </a:rPr>
              <a:t>Объявляется</a:t>
            </a:r>
            <a:r>
              <a:rPr sz="1600" spc="-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начало,</a:t>
            </a:r>
            <a:r>
              <a:rPr sz="1600" spc="4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продолжительность</a:t>
            </a:r>
            <a:r>
              <a:rPr sz="1600" spc="3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и</a:t>
            </a:r>
            <a:r>
              <a:rPr sz="1600" spc="2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время</a:t>
            </a:r>
            <a:r>
              <a:rPr sz="1600" spc="4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окончания</a:t>
            </a:r>
            <a:r>
              <a:rPr sz="1600" spc="3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экзамена,</a:t>
            </a:r>
            <a:endParaRPr sz="1600" dirty="0"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600" spc="-20" dirty="0">
                <a:cs typeface="Microsoft Sans Serif"/>
              </a:rPr>
              <a:t>фиксируется</a:t>
            </a:r>
            <a:r>
              <a:rPr sz="1600" spc="1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время</a:t>
            </a:r>
            <a:r>
              <a:rPr sz="1600" spc="4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начала</a:t>
            </a:r>
            <a:r>
              <a:rPr sz="1600" spc="3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и</a:t>
            </a:r>
            <a:r>
              <a:rPr sz="1600" spc="1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окончания</a:t>
            </a:r>
            <a:r>
              <a:rPr sz="1600" spc="45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экзамена</a:t>
            </a:r>
            <a:r>
              <a:rPr sz="1600" spc="3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на</a:t>
            </a:r>
            <a:r>
              <a:rPr sz="1600" spc="2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доске</a:t>
            </a:r>
            <a:r>
              <a:rPr sz="1600" spc="4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и</a:t>
            </a:r>
            <a:r>
              <a:rPr sz="1600" spc="2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в</a:t>
            </a:r>
            <a:r>
              <a:rPr sz="1600" spc="1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форме</a:t>
            </a:r>
            <a:r>
              <a:rPr sz="1600" spc="1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ППЭ-05-02</a:t>
            </a:r>
            <a:endParaRPr sz="1600" dirty="0">
              <a:cs typeface="Microsoft Sans Serif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24027" y="3008381"/>
            <a:ext cx="8694420" cy="1152525"/>
            <a:chOff x="224027" y="3008376"/>
            <a:chExt cx="8694420" cy="115252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4027" y="3008376"/>
              <a:ext cx="8694420" cy="11521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9747" y="3168396"/>
              <a:ext cx="8517636" cy="77876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6440" y="3040761"/>
              <a:ext cx="8590318" cy="104698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76440" y="3040761"/>
              <a:ext cx="8590915" cy="1047115"/>
            </a:xfrm>
            <a:custGeom>
              <a:avLst/>
              <a:gdLst/>
              <a:ahLst/>
              <a:cxnLst/>
              <a:rect l="l" t="t" r="r" b="b"/>
              <a:pathLst>
                <a:path w="8590915" h="1047114">
                  <a:moveTo>
                    <a:pt x="0" y="174498"/>
                  </a:moveTo>
                  <a:lnTo>
                    <a:pt x="6233" y="128102"/>
                  </a:lnTo>
                  <a:lnTo>
                    <a:pt x="23825" y="86416"/>
                  </a:lnTo>
                  <a:lnTo>
                    <a:pt x="51111" y="51101"/>
                  </a:lnTo>
                  <a:lnTo>
                    <a:pt x="86427" y="23819"/>
                  </a:lnTo>
                  <a:lnTo>
                    <a:pt x="128111" y="6231"/>
                  </a:lnTo>
                  <a:lnTo>
                    <a:pt x="174497" y="0"/>
                  </a:lnTo>
                  <a:lnTo>
                    <a:pt x="8415820" y="0"/>
                  </a:lnTo>
                  <a:lnTo>
                    <a:pt x="8462215" y="6231"/>
                  </a:lnTo>
                  <a:lnTo>
                    <a:pt x="8503901" y="23819"/>
                  </a:lnTo>
                  <a:lnTo>
                    <a:pt x="8539216" y="51101"/>
                  </a:lnTo>
                  <a:lnTo>
                    <a:pt x="8566498" y="86416"/>
                  </a:lnTo>
                  <a:lnTo>
                    <a:pt x="8584086" y="128102"/>
                  </a:lnTo>
                  <a:lnTo>
                    <a:pt x="8590318" y="174498"/>
                  </a:lnTo>
                  <a:lnTo>
                    <a:pt x="8590318" y="872489"/>
                  </a:lnTo>
                  <a:lnTo>
                    <a:pt x="8584086" y="918885"/>
                  </a:lnTo>
                  <a:lnTo>
                    <a:pt x="8566498" y="960571"/>
                  </a:lnTo>
                  <a:lnTo>
                    <a:pt x="8539216" y="995886"/>
                  </a:lnTo>
                  <a:lnTo>
                    <a:pt x="8503901" y="1023168"/>
                  </a:lnTo>
                  <a:lnTo>
                    <a:pt x="8462215" y="1040756"/>
                  </a:lnTo>
                  <a:lnTo>
                    <a:pt x="8415820" y="1046988"/>
                  </a:lnTo>
                  <a:lnTo>
                    <a:pt x="174497" y="1046988"/>
                  </a:lnTo>
                  <a:lnTo>
                    <a:pt x="128111" y="1040756"/>
                  </a:lnTo>
                  <a:lnTo>
                    <a:pt x="86427" y="1023168"/>
                  </a:lnTo>
                  <a:lnTo>
                    <a:pt x="51111" y="995886"/>
                  </a:lnTo>
                  <a:lnTo>
                    <a:pt x="23825" y="960571"/>
                  </a:lnTo>
                  <a:lnTo>
                    <a:pt x="6233" y="918885"/>
                  </a:lnTo>
                  <a:lnTo>
                    <a:pt x="0" y="872489"/>
                  </a:lnTo>
                  <a:lnTo>
                    <a:pt x="0" y="174498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06400" y="3107272"/>
            <a:ext cx="8193405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1600" b="1" spc="-10" dirty="0">
                <a:cs typeface="Arial"/>
              </a:rPr>
              <a:t>Организаторы</a:t>
            </a:r>
            <a:r>
              <a:rPr sz="1600" b="1" spc="-20" dirty="0">
                <a:cs typeface="Arial"/>
              </a:rPr>
              <a:t> </a:t>
            </a:r>
            <a:r>
              <a:rPr sz="1600" b="1" spc="-15" dirty="0">
                <a:cs typeface="Arial"/>
              </a:rPr>
              <a:t>проверяют:</a:t>
            </a:r>
            <a:endParaRPr sz="1600" dirty="0">
              <a:cs typeface="Arial"/>
            </a:endParaRPr>
          </a:p>
          <a:p>
            <a:pPr marL="346075" indent="-334010" algn="just">
              <a:lnSpc>
                <a:spcPct val="100000"/>
              </a:lnSpc>
              <a:buChar char="•"/>
              <a:tabLst>
                <a:tab pos="346075" algn="l"/>
                <a:tab pos="346710" algn="l"/>
              </a:tabLst>
            </a:pPr>
            <a:r>
              <a:rPr sz="1600" spc="-5" dirty="0">
                <a:cs typeface="Microsoft Sans Serif"/>
              </a:rPr>
              <a:t>правильность</a:t>
            </a:r>
            <a:r>
              <a:rPr sz="160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заполнения</a:t>
            </a:r>
            <a:r>
              <a:rPr sz="1600" spc="1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регистрационных</a:t>
            </a:r>
            <a:r>
              <a:rPr sz="1600" spc="-2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полей</a:t>
            </a:r>
            <a:r>
              <a:rPr sz="1600" spc="3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бланков</a:t>
            </a:r>
            <a:r>
              <a:rPr sz="1600" spc="20" dirty="0">
                <a:cs typeface="Microsoft Sans Serif"/>
              </a:rPr>
              <a:t> </a:t>
            </a:r>
            <a:r>
              <a:rPr sz="1600" spc="-15" dirty="0" err="1">
                <a:cs typeface="Microsoft Sans Serif"/>
              </a:rPr>
              <a:t>участниками</a:t>
            </a:r>
            <a:r>
              <a:rPr sz="1600" spc="10" dirty="0">
                <a:cs typeface="Microsoft Sans Serif"/>
              </a:rPr>
              <a:t> </a:t>
            </a:r>
            <a:r>
              <a:rPr sz="1600" spc="-25" dirty="0" err="1" smtClean="0">
                <a:cs typeface="Microsoft Sans Serif"/>
              </a:rPr>
              <a:t>экзамена</a:t>
            </a:r>
            <a:endParaRPr sz="1600" dirty="0">
              <a:cs typeface="Microsoft Sans Serif"/>
            </a:endParaRPr>
          </a:p>
          <a:p>
            <a:pPr marL="299085" indent="-287020" algn="just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cs typeface="Microsoft Sans Serif"/>
              </a:rPr>
              <a:t>соответствие</a:t>
            </a:r>
            <a:r>
              <a:rPr sz="1600" spc="-1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данных</a:t>
            </a:r>
            <a:r>
              <a:rPr sz="160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участника</a:t>
            </a:r>
            <a:r>
              <a:rPr sz="1600" spc="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в</a:t>
            </a:r>
            <a:r>
              <a:rPr sz="1600" spc="1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бланке</a:t>
            </a:r>
            <a:r>
              <a:rPr sz="1600" spc="2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регистрации</a:t>
            </a:r>
            <a:r>
              <a:rPr sz="1600" spc="-1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и</a:t>
            </a:r>
            <a:r>
              <a:rPr sz="1600" spc="3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документе,</a:t>
            </a:r>
            <a:r>
              <a:rPr sz="160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удостоверяющем</a:t>
            </a:r>
            <a:r>
              <a:rPr sz="1600" spc="-2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личность</a:t>
            </a:r>
            <a:endParaRPr sz="1600" dirty="0">
              <a:cs typeface="Microsoft Sans Serif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24027" y="944880"/>
            <a:ext cx="8724900" cy="1797050"/>
            <a:chOff x="224027" y="944880"/>
            <a:chExt cx="8724900" cy="1797050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4027" y="944880"/>
              <a:ext cx="8694420" cy="179679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8703" y="1083564"/>
              <a:ext cx="8650224" cy="146608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6440" y="976884"/>
              <a:ext cx="8590318" cy="169329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76440" y="976884"/>
              <a:ext cx="8590915" cy="1693545"/>
            </a:xfrm>
            <a:custGeom>
              <a:avLst/>
              <a:gdLst/>
              <a:ahLst/>
              <a:cxnLst/>
              <a:rect l="l" t="t" r="r" b="b"/>
              <a:pathLst>
                <a:path w="8590915" h="1693545">
                  <a:moveTo>
                    <a:pt x="0" y="282193"/>
                  </a:moveTo>
                  <a:lnTo>
                    <a:pt x="3694" y="236426"/>
                  </a:lnTo>
                  <a:lnTo>
                    <a:pt x="14388" y="193007"/>
                  </a:lnTo>
                  <a:lnTo>
                    <a:pt x="31503" y="152519"/>
                  </a:lnTo>
                  <a:lnTo>
                    <a:pt x="54455" y="115543"/>
                  </a:lnTo>
                  <a:lnTo>
                    <a:pt x="82665" y="82661"/>
                  </a:lnTo>
                  <a:lnTo>
                    <a:pt x="115551" y="54453"/>
                  </a:lnTo>
                  <a:lnTo>
                    <a:pt x="152532" y="31502"/>
                  </a:lnTo>
                  <a:lnTo>
                    <a:pt x="193026" y="14388"/>
                  </a:lnTo>
                  <a:lnTo>
                    <a:pt x="236453" y="3694"/>
                  </a:lnTo>
                  <a:lnTo>
                    <a:pt x="282232" y="0"/>
                  </a:lnTo>
                  <a:lnTo>
                    <a:pt x="8308124" y="0"/>
                  </a:lnTo>
                  <a:lnTo>
                    <a:pt x="8353891" y="3694"/>
                  </a:lnTo>
                  <a:lnTo>
                    <a:pt x="8397310" y="14388"/>
                  </a:lnTo>
                  <a:lnTo>
                    <a:pt x="8437798" y="31502"/>
                  </a:lnTo>
                  <a:lnTo>
                    <a:pt x="8474774" y="54453"/>
                  </a:lnTo>
                  <a:lnTo>
                    <a:pt x="8507656" y="82661"/>
                  </a:lnTo>
                  <a:lnTo>
                    <a:pt x="8535864" y="115543"/>
                  </a:lnTo>
                  <a:lnTo>
                    <a:pt x="8558815" y="152519"/>
                  </a:lnTo>
                  <a:lnTo>
                    <a:pt x="8575929" y="193007"/>
                  </a:lnTo>
                  <a:lnTo>
                    <a:pt x="8586624" y="236426"/>
                  </a:lnTo>
                  <a:lnTo>
                    <a:pt x="8590318" y="282193"/>
                  </a:lnTo>
                  <a:lnTo>
                    <a:pt x="8590318" y="1411096"/>
                  </a:lnTo>
                  <a:lnTo>
                    <a:pt x="8586624" y="1456864"/>
                  </a:lnTo>
                  <a:lnTo>
                    <a:pt x="8575929" y="1500283"/>
                  </a:lnTo>
                  <a:lnTo>
                    <a:pt x="8558815" y="1540771"/>
                  </a:lnTo>
                  <a:lnTo>
                    <a:pt x="8535864" y="1577747"/>
                  </a:lnTo>
                  <a:lnTo>
                    <a:pt x="8507656" y="1610629"/>
                  </a:lnTo>
                  <a:lnTo>
                    <a:pt x="8474774" y="1638837"/>
                  </a:lnTo>
                  <a:lnTo>
                    <a:pt x="8437798" y="1661788"/>
                  </a:lnTo>
                  <a:lnTo>
                    <a:pt x="8397310" y="1678902"/>
                  </a:lnTo>
                  <a:lnTo>
                    <a:pt x="8353891" y="1689596"/>
                  </a:lnTo>
                  <a:lnTo>
                    <a:pt x="8308124" y="1693290"/>
                  </a:lnTo>
                  <a:lnTo>
                    <a:pt x="282232" y="1693290"/>
                  </a:lnTo>
                  <a:lnTo>
                    <a:pt x="236453" y="1689596"/>
                  </a:lnTo>
                  <a:lnTo>
                    <a:pt x="193026" y="1678902"/>
                  </a:lnTo>
                  <a:lnTo>
                    <a:pt x="152532" y="1661788"/>
                  </a:lnTo>
                  <a:lnTo>
                    <a:pt x="115551" y="1638837"/>
                  </a:lnTo>
                  <a:lnTo>
                    <a:pt x="82665" y="1610629"/>
                  </a:lnTo>
                  <a:lnTo>
                    <a:pt x="54455" y="1577747"/>
                  </a:lnTo>
                  <a:lnTo>
                    <a:pt x="31503" y="1540771"/>
                  </a:lnTo>
                  <a:lnTo>
                    <a:pt x="14388" y="1500283"/>
                  </a:lnTo>
                  <a:lnTo>
                    <a:pt x="3694" y="1456864"/>
                  </a:lnTo>
                  <a:lnTo>
                    <a:pt x="0" y="1411096"/>
                  </a:lnTo>
                  <a:lnTo>
                    <a:pt x="0" y="282193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437795" y="1142237"/>
            <a:ext cx="8270875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cs typeface="Arial"/>
              </a:rPr>
              <a:t>Вторая</a:t>
            </a:r>
            <a:r>
              <a:rPr sz="1600" b="1" spc="-20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часть</a:t>
            </a:r>
            <a:r>
              <a:rPr sz="1600" b="1" spc="-10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инструктажа.</a:t>
            </a:r>
            <a:endParaRPr sz="1600" dirty="0"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1600" b="1" dirty="0">
                <a:cs typeface="Arial"/>
              </a:rPr>
              <a:t>По</a:t>
            </a:r>
            <a:r>
              <a:rPr sz="1600" b="1" spc="-25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окончании</a:t>
            </a:r>
            <a:r>
              <a:rPr sz="1600" b="1" spc="-15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процедуры</a:t>
            </a:r>
            <a:r>
              <a:rPr sz="1600" b="1" spc="50" dirty="0">
                <a:cs typeface="Arial"/>
              </a:rPr>
              <a:t> </a:t>
            </a:r>
            <a:r>
              <a:rPr sz="1600" b="1" spc="-10" dirty="0">
                <a:cs typeface="Arial"/>
              </a:rPr>
              <a:t>печати</a:t>
            </a:r>
            <a:r>
              <a:rPr sz="1600" b="1" spc="-5" dirty="0">
                <a:cs typeface="Arial"/>
              </a:rPr>
              <a:t> </a:t>
            </a:r>
            <a:r>
              <a:rPr sz="1600" b="1" spc="-10" dirty="0">
                <a:cs typeface="Arial"/>
              </a:rPr>
              <a:t>полного</a:t>
            </a:r>
            <a:r>
              <a:rPr sz="1600" b="1" spc="5" dirty="0">
                <a:cs typeface="Arial"/>
              </a:rPr>
              <a:t> </a:t>
            </a:r>
            <a:r>
              <a:rPr sz="1600" b="1" spc="-10" dirty="0">
                <a:cs typeface="Arial"/>
              </a:rPr>
              <a:t>комплекта</a:t>
            </a:r>
            <a:r>
              <a:rPr sz="1600" b="1" spc="10" dirty="0">
                <a:cs typeface="Arial"/>
              </a:rPr>
              <a:t> </a:t>
            </a:r>
            <a:r>
              <a:rPr sz="1600" b="1" dirty="0">
                <a:cs typeface="Arial"/>
              </a:rPr>
              <a:t>ЭМ</a:t>
            </a:r>
            <a:r>
              <a:rPr sz="1600" b="1" spc="5" dirty="0">
                <a:cs typeface="Arial"/>
              </a:rPr>
              <a:t> </a:t>
            </a:r>
            <a:r>
              <a:rPr sz="1600" b="1" spc="-10" dirty="0">
                <a:cs typeface="Arial"/>
              </a:rPr>
              <a:t>организатор</a:t>
            </a:r>
            <a:r>
              <a:rPr sz="1600" b="1" spc="35" dirty="0">
                <a:cs typeface="Arial"/>
              </a:rPr>
              <a:t> </a:t>
            </a:r>
            <a:r>
              <a:rPr sz="1600" b="1" spc="-10" dirty="0">
                <a:cs typeface="Arial"/>
              </a:rPr>
              <a:t>дает</a:t>
            </a:r>
            <a:r>
              <a:rPr sz="1600" b="1" spc="10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указание:</a:t>
            </a:r>
            <a:endParaRPr sz="1600" dirty="0">
              <a:cs typeface="Arial"/>
            </a:endParaRPr>
          </a:p>
          <a:p>
            <a:pPr marL="299085" indent="-287020" algn="just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cs typeface="Microsoft Sans Serif"/>
              </a:rPr>
              <a:t>выполнить</a:t>
            </a:r>
            <a:r>
              <a:rPr sz="1600" spc="1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действия,</a:t>
            </a:r>
            <a:r>
              <a:rPr sz="1600" spc="44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указанные</a:t>
            </a:r>
            <a:r>
              <a:rPr sz="1600" spc="4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в</a:t>
            </a:r>
            <a:r>
              <a:rPr sz="1600" spc="3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контрольном</a:t>
            </a:r>
            <a:r>
              <a:rPr sz="1600" spc="6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листе</a:t>
            </a:r>
            <a:r>
              <a:rPr sz="1600" spc="1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в</a:t>
            </a:r>
            <a:r>
              <a:rPr sz="1600" spc="3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разделе</a:t>
            </a:r>
            <a:r>
              <a:rPr sz="1600" spc="5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«Участнику</a:t>
            </a:r>
            <a:r>
              <a:rPr sz="1600" spc="30" dirty="0">
                <a:cs typeface="Microsoft Sans Serif"/>
              </a:rPr>
              <a:t> </a:t>
            </a:r>
            <a:r>
              <a:rPr sz="1600" spc="-25" dirty="0" err="1">
                <a:cs typeface="Microsoft Sans Serif"/>
              </a:rPr>
              <a:t>экзамена</a:t>
            </a:r>
            <a:r>
              <a:rPr sz="1600" spc="-25" dirty="0" smtClean="0">
                <a:cs typeface="Microsoft Sans Serif"/>
              </a:rPr>
              <a:t>»</a:t>
            </a:r>
            <a:endParaRPr sz="1600" dirty="0">
              <a:cs typeface="Microsoft Sans Serif"/>
            </a:endParaRPr>
          </a:p>
          <a:p>
            <a:pPr marL="299085" indent="-287020" algn="just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cs typeface="Microsoft Sans Serif"/>
              </a:rPr>
              <a:t>проверить</a:t>
            </a:r>
            <a:r>
              <a:rPr sz="1600" spc="24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качество</a:t>
            </a:r>
            <a:r>
              <a:rPr sz="1600" spc="25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напечатанного</a:t>
            </a:r>
            <a:r>
              <a:rPr sz="1600" spc="26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комплекта,</a:t>
            </a:r>
            <a:r>
              <a:rPr sz="1600" spc="26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правильность</a:t>
            </a:r>
            <a:r>
              <a:rPr sz="1600" spc="240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кода</a:t>
            </a:r>
            <a:r>
              <a:rPr sz="1600" spc="25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региона</a:t>
            </a:r>
            <a:r>
              <a:rPr sz="1600" spc="25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и</a:t>
            </a:r>
            <a:r>
              <a:rPr sz="1600" spc="24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номера</a:t>
            </a:r>
            <a:r>
              <a:rPr sz="1600" spc="24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ППЭ</a:t>
            </a:r>
            <a:endParaRPr sz="1600" dirty="0">
              <a:cs typeface="Microsoft Sans Serif"/>
            </a:endParaRPr>
          </a:p>
          <a:p>
            <a:pPr marL="299085" algn="just">
              <a:lnSpc>
                <a:spcPct val="100000"/>
              </a:lnSpc>
            </a:pPr>
            <a:r>
              <a:rPr sz="1600" dirty="0">
                <a:cs typeface="Microsoft Sans Serif"/>
              </a:rPr>
              <a:t>в</a:t>
            </a:r>
            <a:r>
              <a:rPr sz="1600" spc="-20" dirty="0">
                <a:cs typeface="Microsoft Sans Serif"/>
              </a:rPr>
              <a:t> </a:t>
            </a:r>
            <a:r>
              <a:rPr sz="1600" spc="-25" dirty="0" err="1">
                <a:cs typeface="Microsoft Sans Serif"/>
              </a:rPr>
              <a:t>бланке</a:t>
            </a:r>
            <a:r>
              <a:rPr sz="1600" dirty="0">
                <a:cs typeface="Microsoft Sans Serif"/>
              </a:rPr>
              <a:t> </a:t>
            </a:r>
            <a:r>
              <a:rPr sz="1600" spc="-5" dirty="0" err="1" smtClean="0">
                <a:cs typeface="Microsoft Sans Serif"/>
              </a:rPr>
              <a:t>регистрации</a:t>
            </a:r>
            <a:endParaRPr sz="1600" dirty="0">
              <a:cs typeface="Microsoft Sans Serif"/>
            </a:endParaRPr>
          </a:p>
          <a:p>
            <a:pPr marL="299085" indent="-287020" algn="just">
              <a:lnSpc>
                <a:spcPct val="100000"/>
              </a:lnSpc>
              <a:spcBef>
                <a:spcPts val="5"/>
              </a:spcBef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cs typeface="Microsoft Sans Serif"/>
              </a:rPr>
              <a:t>приступить</a:t>
            </a:r>
            <a:r>
              <a:rPr sz="1600" spc="15" dirty="0">
                <a:cs typeface="Microsoft Sans Serif"/>
              </a:rPr>
              <a:t> </a:t>
            </a:r>
            <a:r>
              <a:rPr sz="1600" spc="-90" dirty="0">
                <a:cs typeface="Microsoft Sans Serif"/>
              </a:rPr>
              <a:t>к</a:t>
            </a:r>
            <a:r>
              <a:rPr sz="1600" spc="1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заполнению</a:t>
            </a:r>
            <a:r>
              <a:rPr sz="1600" spc="3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бланка</a:t>
            </a:r>
            <a:r>
              <a:rPr sz="1600" spc="2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регистрации</a:t>
            </a:r>
            <a:r>
              <a:rPr sz="1600" spc="3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и</a:t>
            </a:r>
            <a:r>
              <a:rPr sz="1600" spc="2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регистрационных</a:t>
            </a:r>
            <a:r>
              <a:rPr sz="1600" spc="3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полей</a:t>
            </a:r>
            <a:r>
              <a:rPr sz="1600" spc="2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бланков</a:t>
            </a:r>
            <a:r>
              <a:rPr sz="1600" spc="3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ответов</a:t>
            </a:r>
            <a:endParaRPr sz="1600" dirty="0">
              <a:cs typeface="Microsoft Sans Serif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17577" y="5558056"/>
            <a:ext cx="8300084" cy="1091565"/>
            <a:chOff x="417576" y="5558028"/>
            <a:chExt cx="8300084" cy="1091565"/>
          </a:xfrm>
        </p:grpSpPr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7576" y="5558028"/>
              <a:ext cx="8299704" cy="109118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74459" y="5595175"/>
              <a:ext cx="8186420" cy="976630"/>
            </a:xfrm>
            <a:custGeom>
              <a:avLst/>
              <a:gdLst/>
              <a:ahLst/>
              <a:cxnLst/>
              <a:rect l="l" t="t" r="r" b="b"/>
              <a:pathLst>
                <a:path w="8186420" h="976629">
                  <a:moveTo>
                    <a:pt x="8023491" y="0"/>
                  </a:moveTo>
                  <a:lnTo>
                    <a:pt x="162750" y="0"/>
                  </a:lnTo>
                  <a:lnTo>
                    <a:pt x="119487" y="5814"/>
                  </a:lnTo>
                  <a:lnTo>
                    <a:pt x="80610" y="22221"/>
                  </a:lnTo>
                  <a:lnTo>
                    <a:pt x="47671" y="47671"/>
                  </a:lnTo>
                  <a:lnTo>
                    <a:pt x="22221" y="80610"/>
                  </a:lnTo>
                  <a:lnTo>
                    <a:pt x="5814" y="119487"/>
                  </a:lnTo>
                  <a:lnTo>
                    <a:pt x="0" y="162750"/>
                  </a:lnTo>
                  <a:lnTo>
                    <a:pt x="0" y="813752"/>
                  </a:lnTo>
                  <a:lnTo>
                    <a:pt x="5814" y="857020"/>
                  </a:lnTo>
                  <a:lnTo>
                    <a:pt x="22221" y="895898"/>
                  </a:lnTo>
                  <a:lnTo>
                    <a:pt x="47671" y="928836"/>
                  </a:lnTo>
                  <a:lnTo>
                    <a:pt x="80610" y="954284"/>
                  </a:lnTo>
                  <a:lnTo>
                    <a:pt x="119487" y="970689"/>
                  </a:lnTo>
                  <a:lnTo>
                    <a:pt x="162750" y="976503"/>
                  </a:lnTo>
                  <a:lnTo>
                    <a:pt x="8023491" y="976503"/>
                  </a:lnTo>
                  <a:lnTo>
                    <a:pt x="8066772" y="970689"/>
                  </a:lnTo>
                  <a:lnTo>
                    <a:pt x="8105665" y="954284"/>
                  </a:lnTo>
                  <a:lnTo>
                    <a:pt x="8138617" y="928836"/>
                  </a:lnTo>
                  <a:lnTo>
                    <a:pt x="8164075" y="895898"/>
                  </a:lnTo>
                  <a:lnTo>
                    <a:pt x="8180489" y="857020"/>
                  </a:lnTo>
                  <a:lnTo>
                    <a:pt x="8186305" y="813752"/>
                  </a:lnTo>
                  <a:lnTo>
                    <a:pt x="8186305" y="162750"/>
                  </a:lnTo>
                  <a:lnTo>
                    <a:pt x="8180489" y="119487"/>
                  </a:lnTo>
                  <a:lnTo>
                    <a:pt x="8164075" y="80610"/>
                  </a:lnTo>
                  <a:lnTo>
                    <a:pt x="8138617" y="47671"/>
                  </a:lnTo>
                  <a:lnTo>
                    <a:pt x="8105665" y="22221"/>
                  </a:lnTo>
                  <a:lnTo>
                    <a:pt x="8066772" y="5814"/>
                  </a:lnTo>
                  <a:lnTo>
                    <a:pt x="8023491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74459" y="5595175"/>
              <a:ext cx="8186420" cy="976630"/>
            </a:xfrm>
            <a:custGeom>
              <a:avLst/>
              <a:gdLst/>
              <a:ahLst/>
              <a:cxnLst/>
              <a:rect l="l" t="t" r="r" b="b"/>
              <a:pathLst>
                <a:path w="8186420" h="976629">
                  <a:moveTo>
                    <a:pt x="0" y="162750"/>
                  </a:moveTo>
                  <a:lnTo>
                    <a:pt x="5814" y="119487"/>
                  </a:lnTo>
                  <a:lnTo>
                    <a:pt x="22221" y="80610"/>
                  </a:lnTo>
                  <a:lnTo>
                    <a:pt x="47671" y="47671"/>
                  </a:lnTo>
                  <a:lnTo>
                    <a:pt x="80610" y="22221"/>
                  </a:lnTo>
                  <a:lnTo>
                    <a:pt x="119487" y="5814"/>
                  </a:lnTo>
                  <a:lnTo>
                    <a:pt x="162750" y="0"/>
                  </a:lnTo>
                  <a:lnTo>
                    <a:pt x="8023491" y="0"/>
                  </a:lnTo>
                  <a:lnTo>
                    <a:pt x="8066772" y="5814"/>
                  </a:lnTo>
                  <a:lnTo>
                    <a:pt x="8105665" y="22221"/>
                  </a:lnTo>
                  <a:lnTo>
                    <a:pt x="8138617" y="47671"/>
                  </a:lnTo>
                  <a:lnTo>
                    <a:pt x="8164075" y="80610"/>
                  </a:lnTo>
                  <a:lnTo>
                    <a:pt x="8180489" y="119487"/>
                  </a:lnTo>
                  <a:lnTo>
                    <a:pt x="8186305" y="162750"/>
                  </a:lnTo>
                  <a:lnTo>
                    <a:pt x="8186305" y="813752"/>
                  </a:lnTo>
                  <a:lnTo>
                    <a:pt x="8180489" y="857020"/>
                  </a:lnTo>
                  <a:lnTo>
                    <a:pt x="8164075" y="895898"/>
                  </a:lnTo>
                  <a:lnTo>
                    <a:pt x="8138617" y="928836"/>
                  </a:lnTo>
                  <a:lnTo>
                    <a:pt x="8105665" y="954284"/>
                  </a:lnTo>
                  <a:lnTo>
                    <a:pt x="8066772" y="970689"/>
                  </a:lnTo>
                  <a:lnTo>
                    <a:pt x="8023491" y="976503"/>
                  </a:lnTo>
                  <a:lnTo>
                    <a:pt x="162750" y="976503"/>
                  </a:lnTo>
                  <a:lnTo>
                    <a:pt x="119487" y="970689"/>
                  </a:lnTo>
                  <a:lnTo>
                    <a:pt x="80610" y="954284"/>
                  </a:lnTo>
                  <a:lnTo>
                    <a:pt x="47671" y="928836"/>
                  </a:lnTo>
                  <a:lnTo>
                    <a:pt x="22221" y="895898"/>
                  </a:lnTo>
                  <a:lnTo>
                    <a:pt x="5814" y="857020"/>
                  </a:lnTo>
                  <a:lnTo>
                    <a:pt x="0" y="813752"/>
                  </a:lnTo>
                  <a:lnTo>
                    <a:pt x="0" y="162750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867869" y="5734610"/>
            <a:ext cx="739711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96975" marR="62230" indent="-1125220" algn="just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FFFFFF"/>
                </a:solidFill>
                <a:cs typeface="Arial"/>
              </a:rPr>
              <a:t>Организатор,</a:t>
            </a:r>
            <a:r>
              <a:rPr sz="1600" b="1" spc="1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5" dirty="0">
                <a:solidFill>
                  <a:srgbClr val="FFFFFF"/>
                </a:solidFill>
                <a:cs typeface="Arial"/>
              </a:rPr>
              <a:t>ответственный</a:t>
            </a:r>
            <a:r>
              <a:rPr sz="1600" b="1" spc="4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5" dirty="0">
                <a:solidFill>
                  <a:srgbClr val="FFFFFF"/>
                </a:solidFill>
                <a:cs typeface="Arial"/>
              </a:rPr>
              <a:t>за</a:t>
            </a:r>
            <a:r>
              <a:rPr sz="1600" b="1" spc="1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cs typeface="Arial"/>
              </a:rPr>
              <a:t>печать,</a:t>
            </a:r>
            <a:r>
              <a:rPr sz="1600" b="1" spc="1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cs typeface="Arial"/>
              </a:rPr>
              <a:t>сообщает</a:t>
            </a:r>
            <a:r>
              <a:rPr sz="1600" b="1" spc="4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cs typeface="Arial"/>
              </a:rPr>
              <a:t>организатору</a:t>
            </a:r>
            <a:r>
              <a:rPr sz="1600" b="1" spc="3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cs typeface="Arial"/>
              </a:rPr>
              <a:t>вне</a:t>
            </a:r>
            <a:r>
              <a:rPr sz="1600" b="1" spc="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5" dirty="0">
                <a:solidFill>
                  <a:srgbClr val="FFFFFF"/>
                </a:solidFill>
                <a:cs typeface="Arial"/>
              </a:rPr>
              <a:t>аудитории </a:t>
            </a:r>
            <a:r>
              <a:rPr sz="1600" b="1" spc="-39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cs typeface="Arial"/>
              </a:rPr>
              <a:t>о</a:t>
            </a:r>
            <a:r>
              <a:rPr sz="1600" b="1" spc="-2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cs typeface="Arial"/>
              </a:rPr>
              <a:t>завершении</a:t>
            </a:r>
            <a:r>
              <a:rPr sz="1600" b="1" spc="3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cs typeface="Arial"/>
              </a:rPr>
              <a:t>печати</a:t>
            </a:r>
            <a:r>
              <a:rPr sz="1600" b="1" spc="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cs typeface="Arial"/>
              </a:rPr>
              <a:t>ЭМ</a:t>
            </a:r>
            <a:r>
              <a:rPr sz="1600" b="1" spc="-1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cs typeface="Arial"/>
              </a:rPr>
              <a:t>и</a:t>
            </a:r>
            <a:r>
              <a:rPr sz="1600" b="1" spc="-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5" dirty="0">
                <a:solidFill>
                  <a:srgbClr val="FFFFFF"/>
                </a:solidFill>
                <a:cs typeface="Arial"/>
              </a:rPr>
              <a:t>успешном</a:t>
            </a:r>
            <a:r>
              <a:rPr sz="1600" b="1" spc="4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5" dirty="0">
                <a:solidFill>
                  <a:srgbClr val="FFFFFF"/>
                </a:solidFill>
                <a:cs typeface="Arial"/>
              </a:rPr>
              <a:t>начале</a:t>
            </a:r>
            <a:r>
              <a:rPr sz="1600" b="1" spc="4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cs typeface="Arial"/>
              </a:rPr>
              <a:t>экзамена</a:t>
            </a:r>
            <a:endParaRPr sz="1600" dirty="0"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cs typeface="Arial"/>
              </a:rPr>
              <a:t>Организатор</a:t>
            </a:r>
            <a:r>
              <a:rPr sz="1600" b="1" spc="2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cs typeface="Arial"/>
              </a:rPr>
              <a:t>вне</a:t>
            </a:r>
            <a:r>
              <a:rPr sz="1600" b="1" spc="1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5" dirty="0">
                <a:solidFill>
                  <a:srgbClr val="FFFFFF"/>
                </a:solidFill>
                <a:cs typeface="Arial"/>
              </a:rPr>
              <a:t>аудитории</a:t>
            </a:r>
            <a:r>
              <a:rPr sz="1600" b="1" spc="4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cs typeface="Arial"/>
              </a:rPr>
              <a:t>сообщает</a:t>
            </a:r>
            <a:r>
              <a:rPr sz="1600" b="1" spc="5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cs typeface="Arial"/>
              </a:rPr>
              <a:t>данную</a:t>
            </a:r>
            <a:r>
              <a:rPr sz="1600" b="1" spc="4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5" dirty="0">
                <a:solidFill>
                  <a:srgbClr val="FFFFFF"/>
                </a:solidFill>
                <a:cs typeface="Arial"/>
              </a:rPr>
              <a:t>информацию</a:t>
            </a:r>
            <a:r>
              <a:rPr sz="1600" b="1" spc="4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5" dirty="0">
                <a:solidFill>
                  <a:srgbClr val="FFFFFF"/>
                </a:solidFill>
                <a:cs typeface="Arial"/>
              </a:rPr>
              <a:t>руководителю</a:t>
            </a:r>
            <a:r>
              <a:rPr sz="1600" b="1" spc="4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cs typeface="Arial"/>
              </a:rPr>
              <a:t>ППЭ</a:t>
            </a:r>
            <a:endParaRPr sz="1600" dirty="0">
              <a:cs typeface="Arial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78740" y="25428"/>
            <a:ext cx="809815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ПРОВЕДЕНИЕ</a:t>
            </a:r>
            <a:r>
              <a:rPr sz="2400" b="1" spc="-1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</a:p>
          <a:p>
            <a:pPr marL="12700" algn="l">
              <a:lnSpc>
                <a:spcPct val="100000"/>
              </a:lnSpc>
            </a:pPr>
            <a:r>
              <a:rPr sz="2400" spc="-45" dirty="0"/>
              <a:t>ИНСТРУКТАЖ</a:t>
            </a:r>
            <a:r>
              <a:rPr sz="2400" spc="10" dirty="0"/>
              <a:t> </a:t>
            </a:r>
            <a:r>
              <a:rPr sz="2400" spc="-45" dirty="0"/>
              <a:t>УЧАСТНИКОВ</a:t>
            </a:r>
            <a:r>
              <a:rPr sz="2400" spc="40" dirty="0"/>
              <a:t> </a:t>
            </a:r>
            <a:r>
              <a:rPr sz="2400" spc="-40" dirty="0"/>
              <a:t>ЭКЗАМЕНА</a:t>
            </a:r>
            <a:r>
              <a:rPr sz="2400" spc="5" dirty="0"/>
              <a:t> </a:t>
            </a:r>
            <a:r>
              <a:rPr sz="2400" spc="-10" dirty="0"/>
              <a:t>И</a:t>
            </a:r>
            <a:r>
              <a:rPr sz="2400" spc="30" dirty="0"/>
              <a:t> </a:t>
            </a:r>
            <a:r>
              <a:rPr sz="2400" spc="-45" dirty="0"/>
              <a:t>ПЕЧАТЬ</a:t>
            </a:r>
            <a:r>
              <a:rPr sz="2400" spc="35" dirty="0"/>
              <a:t> </a:t>
            </a:r>
            <a:r>
              <a:rPr sz="2400" dirty="0"/>
              <a:t>ЭМ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85078" y="1262380"/>
            <a:ext cx="2905760" cy="4324350"/>
            <a:chOff x="6085078" y="1262380"/>
            <a:chExt cx="2905760" cy="4324350"/>
          </a:xfrm>
        </p:grpSpPr>
        <p:sp>
          <p:nvSpPr>
            <p:cNvPr id="3" name="object 3"/>
            <p:cNvSpPr/>
            <p:nvPr/>
          </p:nvSpPr>
          <p:spPr>
            <a:xfrm>
              <a:off x="6094603" y="1271905"/>
              <a:ext cx="2886710" cy="4305300"/>
            </a:xfrm>
            <a:custGeom>
              <a:avLst/>
              <a:gdLst/>
              <a:ahLst/>
              <a:cxnLst/>
              <a:rect l="l" t="t" r="r" b="b"/>
              <a:pathLst>
                <a:path w="2886709" h="4305300">
                  <a:moveTo>
                    <a:pt x="2405506" y="0"/>
                  </a:moveTo>
                  <a:lnTo>
                    <a:pt x="481202" y="0"/>
                  </a:lnTo>
                  <a:lnTo>
                    <a:pt x="432015" y="2485"/>
                  </a:lnTo>
                  <a:lnTo>
                    <a:pt x="384245" y="9779"/>
                  </a:lnTo>
                  <a:lnTo>
                    <a:pt x="338136" y="21640"/>
                  </a:lnTo>
                  <a:lnTo>
                    <a:pt x="293929" y="37826"/>
                  </a:lnTo>
                  <a:lnTo>
                    <a:pt x="251867" y="58094"/>
                  </a:lnTo>
                  <a:lnTo>
                    <a:pt x="212191" y="82202"/>
                  </a:lnTo>
                  <a:lnTo>
                    <a:pt x="175145" y="109908"/>
                  </a:lnTo>
                  <a:lnTo>
                    <a:pt x="140970" y="140970"/>
                  </a:lnTo>
                  <a:lnTo>
                    <a:pt x="109908" y="175145"/>
                  </a:lnTo>
                  <a:lnTo>
                    <a:pt x="82202" y="212191"/>
                  </a:lnTo>
                  <a:lnTo>
                    <a:pt x="58094" y="251867"/>
                  </a:lnTo>
                  <a:lnTo>
                    <a:pt x="37826" y="293929"/>
                  </a:lnTo>
                  <a:lnTo>
                    <a:pt x="21640" y="338136"/>
                  </a:lnTo>
                  <a:lnTo>
                    <a:pt x="9779" y="384245"/>
                  </a:lnTo>
                  <a:lnTo>
                    <a:pt x="2485" y="432015"/>
                  </a:lnTo>
                  <a:lnTo>
                    <a:pt x="0" y="481203"/>
                  </a:lnTo>
                  <a:lnTo>
                    <a:pt x="0" y="3823716"/>
                  </a:lnTo>
                  <a:lnTo>
                    <a:pt x="2485" y="3872924"/>
                  </a:lnTo>
                  <a:lnTo>
                    <a:pt x="9779" y="3920709"/>
                  </a:lnTo>
                  <a:lnTo>
                    <a:pt x="21640" y="3966829"/>
                  </a:lnTo>
                  <a:lnTo>
                    <a:pt x="37826" y="4011042"/>
                  </a:lnTo>
                  <a:lnTo>
                    <a:pt x="58094" y="4053108"/>
                  </a:lnTo>
                  <a:lnTo>
                    <a:pt x="82202" y="4092783"/>
                  </a:lnTo>
                  <a:lnTo>
                    <a:pt x="109908" y="4129826"/>
                  </a:lnTo>
                  <a:lnTo>
                    <a:pt x="140970" y="4163996"/>
                  </a:lnTo>
                  <a:lnTo>
                    <a:pt x="175145" y="4195051"/>
                  </a:lnTo>
                  <a:lnTo>
                    <a:pt x="212191" y="4222750"/>
                  </a:lnTo>
                  <a:lnTo>
                    <a:pt x="251867" y="4246850"/>
                  </a:lnTo>
                  <a:lnTo>
                    <a:pt x="293929" y="4267110"/>
                  </a:lnTo>
                  <a:lnTo>
                    <a:pt x="338136" y="4283289"/>
                  </a:lnTo>
                  <a:lnTo>
                    <a:pt x="384245" y="4295144"/>
                  </a:lnTo>
                  <a:lnTo>
                    <a:pt x="432015" y="4302435"/>
                  </a:lnTo>
                  <a:lnTo>
                    <a:pt x="481202" y="4304919"/>
                  </a:lnTo>
                  <a:lnTo>
                    <a:pt x="2405506" y="4304919"/>
                  </a:lnTo>
                  <a:lnTo>
                    <a:pt x="2454715" y="4302435"/>
                  </a:lnTo>
                  <a:lnTo>
                    <a:pt x="2502500" y="4295144"/>
                  </a:lnTo>
                  <a:lnTo>
                    <a:pt x="2548620" y="4283289"/>
                  </a:lnTo>
                  <a:lnTo>
                    <a:pt x="2592833" y="4267110"/>
                  </a:lnTo>
                  <a:lnTo>
                    <a:pt x="2634899" y="4246850"/>
                  </a:lnTo>
                  <a:lnTo>
                    <a:pt x="2674574" y="4222750"/>
                  </a:lnTo>
                  <a:lnTo>
                    <a:pt x="2711617" y="4195051"/>
                  </a:lnTo>
                  <a:lnTo>
                    <a:pt x="2745787" y="4163996"/>
                  </a:lnTo>
                  <a:lnTo>
                    <a:pt x="2776842" y="4129826"/>
                  </a:lnTo>
                  <a:lnTo>
                    <a:pt x="2804541" y="4092783"/>
                  </a:lnTo>
                  <a:lnTo>
                    <a:pt x="2828641" y="4053108"/>
                  </a:lnTo>
                  <a:lnTo>
                    <a:pt x="2848901" y="4011042"/>
                  </a:lnTo>
                  <a:lnTo>
                    <a:pt x="2865080" y="3966829"/>
                  </a:lnTo>
                  <a:lnTo>
                    <a:pt x="2876935" y="3920709"/>
                  </a:lnTo>
                  <a:lnTo>
                    <a:pt x="2884226" y="3872924"/>
                  </a:lnTo>
                  <a:lnTo>
                    <a:pt x="2886710" y="3823716"/>
                  </a:lnTo>
                  <a:lnTo>
                    <a:pt x="2886710" y="481203"/>
                  </a:lnTo>
                  <a:lnTo>
                    <a:pt x="2884226" y="432015"/>
                  </a:lnTo>
                  <a:lnTo>
                    <a:pt x="2876935" y="384245"/>
                  </a:lnTo>
                  <a:lnTo>
                    <a:pt x="2865080" y="338136"/>
                  </a:lnTo>
                  <a:lnTo>
                    <a:pt x="2848901" y="293929"/>
                  </a:lnTo>
                  <a:lnTo>
                    <a:pt x="2828641" y="251867"/>
                  </a:lnTo>
                  <a:lnTo>
                    <a:pt x="2804541" y="212191"/>
                  </a:lnTo>
                  <a:lnTo>
                    <a:pt x="2776842" y="175145"/>
                  </a:lnTo>
                  <a:lnTo>
                    <a:pt x="2745787" y="140970"/>
                  </a:lnTo>
                  <a:lnTo>
                    <a:pt x="2711617" y="109908"/>
                  </a:lnTo>
                  <a:lnTo>
                    <a:pt x="2674574" y="82202"/>
                  </a:lnTo>
                  <a:lnTo>
                    <a:pt x="2634899" y="58094"/>
                  </a:lnTo>
                  <a:lnTo>
                    <a:pt x="2592833" y="37826"/>
                  </a:lnTo>
                  <a:lnTo>
                    <a:pt x="2548620" y="21640"/>
                  </a:lnTo>
                  <a:lnTo>
                    <a:pt x="2502500" y="9779"/>
                  </a:lnTo>
                  <a:lnTo>
                    <a:pt x="2454715" y="2485"/>
                  </a:lnTo>
                  <a:lnTo>
                    <a:pt x="2405506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94603" y="1271905"/>
              <a:ext cx="2886710" cy="4305300"/>
            </a:xfrm>
            <a:custGeom>
              <a:avLst/>
              <a:gdLst/>
              <a:ahLst/>
              <a:cxnLst/>
              <a:rect l="l" t="t" r="r" b="b"/>
              <a:pathLst>
                <a:path w="2886709" h="4305300">
                  <a:moveTo>
                    <a:pt x="0" y="481203"/>
                  </a:moveTo>
                  <a:lnTo>
                    <a:pt x="2485" y="432015"/>
                  </a:lnTo>
                  <a:lnTo>
                    <a:pt x="9779" y="384245"/>
                  </a:lnTo>
                  <a:lnTo>
                    <a:pt x="21640" y="338136"/>
                  </a:lnTo>
                  <a:lnTo>
                    <a:pt x="37826" y="293929"/>
                  </a:lnTo>
                  <a:lnTo>
                    <a:pt x="58094" y="251867"/>
                  </a:lnTo>
                  <a:lnTo>
                    <a:pt x="82202" y="212191"/>
                  </a:lnTo>
                  <a:lnTo>
                    <a:pt x="109908" y="175145"/>
                  </a:lnTo>
                  <a:lnTo>
                    <a:pt x="140970" y="140970"/>
                  </a:lnTo>
                  <a:lnTo>
                    <a:pt x="175145" y="109908"/>
                  </a:lnTo>
                  <a:lnTo>
                    <a:pt x="212191" y="82202"/>
                  </a:lnTo>
                  <a:lnTo>
                    <a:pt x="251867" y="58094"/>
                  </a:lnTo>
                  <a:lnTo>
                    <a:pt x="293929" y="37826"/>
                  </a:lnTo>
                  <a:lnTo>
                    <a:pt x="338136" y="21640"/>
                  </a:lnTo>
                  <a:lnTo>
                    <a:pt x="384245" y="9779"/>
                  </a:lnTo>
                  <a:lnTo>
                    <a:pt x="432015" y="2485"/>
                  </a:lnTo>
                  <a:lnTo>
                    <a:pt x="481202" y="0"/>
                  </a:lnTo>
                  <a:lnTo>
                    <a:pt x="2405506" y="0"/>
                  </a:lnTo>
                  <a:lnTo>
                    <a:pt x="2454715" y="2485"/>
                  </a:lnTo>
                  <a:lnTo>
                    <a:pt x="2502500" y="9779"/>
                  </a:lnTo>
                  <a:lnTo>
                    <a:pt x="2548620" y="21640"/>
                  </a:lnTo>
                  <a:lnTo>
                    <a:pt x="2592833" y="37826"/>
                  </a:lnTo>
                  <a:lnTo>
                    <a:pt x="2634899" y="58094"/>
                  </a:lnTo>
                  <a:lnTo>
                    <a:pt x="2674574" y="82202"/>
                  </a:lnTo>
                  <a:lnTo>
                    <a:pt x="2711617" y="109908"/>
                  </a:lnTo>
                  <a:lnTo>
                    <a:pt x="2745787" y="140970"/>
                  </a:lnTo>
                  <a:lnTo>
                    <a:pt x="2776842" y="175145"/>
                  </a:lnTo>
                  <a:lnTo>
                    <a:pt x="2804541" y="212191"/>
                  </a:lnTo>
                  <a:lnTo>
                    <a:pt x="2828641" y="251867"/>
                  </a:lnTo>
                  <a:lnTo>
                    <a:pt x="2848901" y="293929"/>
                  </a:lnTo>
                  <a:lnTo>
                    <a:pt x="2865080" y="338136"/>
                  </a:lnTo>
                  <a:lnTo>
                    <a:pt x="2876935" y="384245"/>
                  </a:lnTo>
                  <a:lnTo>
                    <a:pt x="2884226" y="432015"/>
                  </a:lnTo>
                  <a:lnTo>
                    <a:pt x="2886710" y="481203"/>
                  </a:lnTo>
                  <a:lnTo>
                    <a:pt x="2886710" y="3823716"/>
                  </a:lnTo>
                  <a:lnTo>
                    <a:pt x="2884226" y="3872924"/>
                  </a:lnTo>
                  <a:lnTo>
                    <a:pt x="2876935" y="3920709"/>
                  </a:lnTo>
                  <a:lnTo>
                    <a:pt x="2865080" y="3966829"/>
                  </a:lnTo>
                  <a:lnTo>
                    <a:pt x="2848901" y="4011042"/>
                  </a:lnTo>
                  <a:lnTo>
                    <a:pt x="2828641" y="4053108"/>
                  </a:lnTo>
                  <a:lnTo>
                    <a:pt x="2804541" y="4092783"/>
                  </a:lnTo>
                  <a:lnTo>
                    <a:pt x="2776842" y="4129826"/>
                  </a:lnTo>
                  <a:lnTo>
                    <a:pt x="2745787" y="4163996"/>
                  </a:lnTo>
                  <a:lnTo>
                    <a:pt x="2711617" y="4195051"/>
                  </a:lnTo>
                  <a:lnTo>
                    <a:pt x="2674574" y="4222750"/>
                  </a:lnTo>
                  <a:lnTo>
                    <a:pt x="2634899" y="4246850"/>
                  </a:lnTo>
                  <a:lnTo>
                    <a:pt x="2592833" y="4267110"/>
                  </a:lnTo>
                  <a:lnTo>
                    <a:pt x="2548620" y="4283289"/>
                  </a:lnTo>
                  <a:lnTo>
                    <a:pt x="2502500" y="4295144"/>
                  </a:lnTo>
                  <a:lnTo>
                    <a:pt x="2454715" y="4302435"/>
                  </a:lnTo>
                  <a:lnTo>
                    <a:pt x="2405506" y="4304919"/>
                  </a:lnTo>
                  <a:lnTo>
                    <a:pt x="481202" y="4304919"/>
                  </a:lnTo>
                  <a:lnTo>
                    <a:pt x="432015" y="4302435"/>
                  </a:lnTo>
                  <a:lnTo>
                    <a:pt x="384245" y="4295144"/>
                  </a:lnTo>
                  <a:lnTo>
                    <a:pt x="338136" y="4283289"/>
                  </a:lnTo>
                  <a:lnTo>
                    <a:pt x="293929" y="4267110"/>
                  </a:lnTo>
                  <a:lnTo>
                    <a:pt x="251867" y="4246850"/>
                  </a:lnTo>
                  <a:lnTo>
                    <a:pt x="212191" y="4222750"/>
                  </a:lnTo>
                  <a:lnTo>
                    <a:pt x="175145" y="4195051"/>
                  </a:lnTo>
                  <a:lnTo>
                    <a:pt x="140970" y="4163996"/>
                  </a:lnTo>
                  <a:lnTo>
                    <a:pt x="109908" y="4129826"/>
                  </a:lnTo>
                  <a:lnTo>
                    <a:pt x="82202" y="4092783"/>
                  </a:lnTo>
                  <a:lnTo>
                    <a:pt x="58094" y="4053108"/>
                  </a:lnTo>
                  <a:lnTo>
                    <a:pt x="37826" y="4011042"/>
                  </a:lnTo>
                  <a:lnTo>
                    <a:pt x="21640" y="3966829"/>
                  </a:lnTo>
                  <a:lnTo>
                    <a:pt x="9779" y="3920709"/>
                  </a:lnTo>
                  <a:lnTo>
                    <a:pt x="2485" y="3872924"/>
                  </a:lnTo>
                  <a:lnTo>
                    <a:pt x="0" y="3823716"/>
                  </a:lnTo>
                  <a:lnTo>
                    <a:pt x="0" y="481203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315202" y="1441844"/>
            <a:ext cx="2350770" cy="395172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70560" algn="just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cs typeface="Microsoft Sans Serif"/>
              </a:rPr>
              <a:t>Если</a:t>
            </a:r>
            <a:r>
              <a:rPr sz="1600" spc="-5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необходимо </a:t>
            </a:r>
            <a:r>
              <a:rPr sz="1600" spc="-409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напечатать</a:t>
            </a:r>
            <a:r>
              <a:rPr sz="1600" spc="1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ещё</a:t>
            </a:r>
            <a:endParaRPr sz="1600" dirty="0">
              <a:cs typeface="Microsoft Sans Serif"/>
            </a:endParaRPr>
          </a:p>
          <a:p>
            <a:pPr marL="12700" marR="80645" algn="just">
              <a:lnSpc>
                <a:spcPct val="100000"/>
              </a:lnSpc>
            </a:pPr>
            <a:r>
              <a:rPr sz="1600" spc="-30" dirty="0">
                <a:cs typeface="Microsoft Sans Serif"/>
              </a:rPr>
              <a:t>комплекты</a:t>
            </a:r>
            <a:r>
              <a:rPr sz="1600" spc="2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ЭМ</a:t>
            </a:r>
            <a:r>
              <a:rPr sz="1600" spc="35" dirty="0">
                <a:cs typeface="Microsoft Sans Serif"/>
              </a:rPr>
              <a:t> </a:t>
            </a:r>
            <a:r>
              <a:rPr sz="1600" b="1" spc="-20" dirty="0">
                <a:cs typeface="Arial"/>
              </a:rPr>
              <a:t>после </a:t>
            </a:r>
            <a:r>
              <a:rPr sz="1600" b="1" spc="-15" dirty="0">
                <a:cs typeface="Arial"/>
              </a:rPr>
              <a:t> завершения </a:t>
            </a:r>
            <a:r>
              <a:rPr sz="1600" b="1" spc="-10" dirty="0">
                <a:cs typeface="Arial"/>
              </a:rPr>
              <a:t>основной </a:t>
            </a:r>
            <a:r>
              <a:rPr sz="1600" b="1" spc="-430" dirty="0">
                <a:cs typeface="Arial"/>
              </a:rPr>
              <a:t> </a:t>
            </a:r>
            <a:r>
              <a:rPr sz="1600" b="1" spc="-15" dirty="0">
                <a:cs typeface="Arial"/>
              </a:rPr>
              <a:t>печати:</a:t>
            </a:r>
            <a:endParaRPr sz="1600" dirty="0">
              <a:cs typeface="Arial"/>
            </a:endParaRPr>
          </a:p>
          <a:p>
            <a:pPr marL="193675" indent="-181610" algn="just">
              <a:lnSpc>
                <a:spcPct val="100000"/>
              </a:lnSpc>
              <a:buFont typeface="Symbol"/>
              <a:buChar char=""/>
              <a:tabLst>
                <a:tab pos="194310" algn="l"/>
              </a:tabLst>
            </a:pPr>
            <a:r>
              <a:rPr sz="1600" spc="-25" dirty="0">
                <a:cs typeface="Microsoft Sans Serif"/>
              </a:rPr>
              <a:t>опоздание</a:t>
            </a:r>
            <a:r>
              <a:rPr sz="160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участника,</a:t>
            </a:r>
            <a:endParaRPr sz="1600" dirty="0">
              <a:cs typeface="Microsoft Sans Serif"/>
            </a:endParaRPr>
          </a:p>
          <a:p>
            <a:pPr marL="193675" marR="289560" indent="-181610" algn="just">
              <a:lnSpc>
                <a:spcPct val="100000"/>
              </a:lnSpc>
              <a:buFont typeface="Symbol"/>
              <a:buChar char=""/>
              <a:tabLst>
                <a:tab pos="194310" algn="l"/>
              </a:tabLst>
            </a:pPr>
            <a:r>
              <a:rPr sz="1600" spc="-15" dirty="0">
                <a:cs typeface="Microsoft Sans Serif"/>
              </a:rPr>
              <a:t>обнаружение</a:t>
            </a:r>
            <a:r>
              <a:rPr sz="1600" spc="-1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брака </a:t>
            </a:r>
            <a:r>
              <a:rPr sz="1600" spc="-409" dirty="0">
                <a:cs typeface="Microsoft Sans Serif"/>
              </a:rPr>
              <a:t> </a:t>
            </a:r>
            <a:r>
              <a:rPr sz="1600" spc="-35" dirty="0" err="1">
                <a:cs typeface="Microsoft Sans Serif"/>
              </a:rPr>
              <a:t>комплекта</a:t>
            </a:r>
            <a:r>
              <a:rPr sz="1600" spc="30" dirty="0">
                <a:cs typeface="Microsoft Sans Serif"/>
              </a:rPr>
              <a:t> </a:t>
            </a:r>
            <a:r>
              <a:rPr sz="1600" spc="-5" dirty="0" smtClean="0">
                <a:cs typeface="Microsoft Sans Serif"/>
              </a:rPr>
              <a:t>ЭМ</a:t>
            </a:r>
            <a:r>
              <a:rPr lang="ru-RU" sz="1600" spc="-5" dirty="0" smtClean="0">
                <a:cs typeface="Microsoft Sans Serif"/>
              </a:rPr>
              <a:t> </a:t>
            </a:r>
            <a:r>
              <a:rPr sz="1600" spc="-10" dirty="0" err="1" smtClean="0">
                <a:cs typeface="Microsoft Sans Serif"/>
              </a:rPr>
              <a:t>во</a:t>
            </a:r>
            <a:r>
              <a:rPr sz="1600" spc="-10" dirty="0" smtClean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время</a:t>
            </a:r>
            <a:r>
              <a:rPr sz="1600" spc="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второй</a:t>
            </a:r>
            <a:r>
              <a:rPr sz="1600" spc="1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части </a:t>
            </a:r>
            <a:r>
              <a:rPr sz="1600" spc="-409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инструктажа,</a:t>
            </a:r>
            <a:endParaRPr sz="1600" dirty="0">
              <a:cs typeface="Microsoft Sans Serif"/>
            </a:endParaRPr>
          </a:p>
          <a:p>
            <a:pPr marL="193675" indent="-181610" algn="just">
              <a:lnSpc>
                <a:spcPct val="100000"/>
              </a:lnSpc>
              <a:spcBef>
                <a:spcPts val="5"/>
              </a:spcBef>
              <a:buFont typeface="Symbol"/>
              <a:buChar char=""/>
              <a:tabLst>
                <a:tab pos="194310" algn="l"/>
              </a:tabLst>
            </a:pPr>
            <a:r>
              <a:rPr sz="1600" spc="-20" dirty="0">
                <a:cs typeface="Microsoft Sans Serif"/>
              </a:rPr>
              <a:t>порча</a:t>
            </a:r>
            <a:r>
              <a:rPr sz="1600" spc="-5" dirty="0">
                <a:cs typeface="Microsoft Sans Serif"/>
              </a:rPr>
              <a:t> </a:t>
            </a:r>
            <a:r>
              <a:rPr sz="1600" spc="-35" dirty="0">
                <a:cs typeface="Microsoft Sans Serif"/>
              </a:rPr>
              <a:t>комплекта</a:t>
            </a:r>
            <a:r>
              <a:rPr sz="1600" spc="3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ЭМ</a:t>
            </a:r>
          </a:p>
          <a:p>
            <a:pPr marL="193675" algn="just">
              <a:lnSpc>
                <a:spcPct val="100000"/>
              </a:lnSpc>
            </a:pPr>
            <a:r>
              <a:rPr sz="1600" spc="-20" dirty="0">
                <a:cs typeface="Microsoft Sans Serif"/>
              </a:rPr>
              <a:t>участником,</a:t>
            </a:r>
            <a:endParaRPr sz="1600" dirty="0">
              <a:cs typeface="Microsoft Sans Serif"/>
            </a:endParaRPr>
          </a:p>
          <a:p>
            <a:pPr marL="12700" marR="593090" algn="just">
              <a:lnSpc>
                <a:spcPct val="100000"/>
              </a:lnSpc>
              <a:buFont typeface="Symbol"/>
              <a:buChar char=""/>
              <a:tabLst>
                <a:tab pos="194310" algn="l"/>
              </a:tabLst>
            </a:pPr>
            <a:r>
              <a:rPr sz="1600" spc="-15" dirty="0">
                <a:cs typeface="Microsoft Sans Serif"/>
              </a:rPr>
              <a:t>другие причины, </a:t>
            </a:r>
            <a:r>
              <a:rPr sz="1600" spc="-409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то</a:t>
            </a:r>
            <a:r>
              <a:rPr sz="1600" spc="-5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запускается</a:t>
            </a:r>
            <a:endParaRPr sz="1600" dirty="0">
              <a:cs typeface="Microsoft Sans Serif"/>
            </a:endParaRPr>
          </a:p>
          <a:p>
            <a:pPr marL="12700" algn="just">
              <a:lnSpc>
                <a:spcPct val="100000"/>
              </a:lnSpc>
            </a:pPr>
            <a:r>
              <a:rPr sz="1600" b="1" spc="-10" dirty="0">
                <a:cs typeface="Arial"/>
              </a:rPr>
              <a:t>дополнительная</a:t>
            </a:r>
            <a:endParaRPr sz="1600" dirty="0"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1600" b="1" spc="-15" dirty="0">
                <a:cs typeface="Arial"/>
              </a:rPr>
              <a:t>печать</a:t>
            </a:r>
            <a:endParaRPr sz="1600" dirty="0"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7016" y="5898388"/>
            <a:ext cx="8834755" cy="596317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706120">
              <a:lnSpc>
                <a:spcPct val="100000"/>
              </a:lnSpc>
              <a:spcBef>
                <a:spcPts val="330"/>
              </a:spcBef>
            </a:pPr>
            <a:r>
              <a:rPr b="1" u="sng" spc="-15" dirty="0" err="1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Arial"/>
              </a:rPr>
              <a:t>Важно</a:t>
            </a:r>
            <a:r>
              <a:rPr b="1" u="sng" spc="-15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Arial"/>
              </a:rPr>
              <a:t>!</a:t>
            </a:r>
            <a:r>
              <a:rPr lang="ru-RU" b="1" u="sng" spc="-15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Arial"/>
              </a:rPr>
              <a:t> </a:t>
            </a:r>
            <a:r>
              <a:rPr spc="-5" dirty="0" smtClean="0">
                <a:cs typeface="Microsoft Sans Serif"/>
              </a:rPr>
              <a:t>В</a:t>
            </a:r>
            <a:r>
              <a:rPr spc="30" dirty="0" smtClean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случае</a:t>
            </a:r>
            <a:r>
              <a:rPr spc="60" dirty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выявления</a:t>
            </a:r>
            <a:r>
              <a:rPr spc="45" dirty="0">
                <a:cs typeface="Microsoft Sans Serif"/>
              </a:rPr>
              <a:t> </a:t>
            </a:r>
            <a:r>
              <a:rPr spc="-20" dirty="0">
                <a:cs typeface="Microsoft Sans Serif"/>
              </a:rPr>
              <a:t>брака/некомплектности/порчи</a:t>
            </a:r>
            <a:r>
              <a:rPr spc="80" dirty="0">
                <a:cs typeface="Microsoft Sans Serif"/>
              </a:rPr>
              <a:t> </a:t>
            </a:r>
            <a:r>
              <a:rPr spc="-75" dirty="0">
                <a:cs typeface="Microsoft Sans Serif"/>
              </a:rPr>
              <a:t>ИК</a:t>
            </a:r>
            <a:r>
              <a:rPr spc="35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перед</a:t>
            </a:r>
            <a:r>
              <a:rPr spc="35" dirty="0">
                <a:cs typeface="Microsoft Sans Serif"/>
              </a:rPr>
              <a:t> </a:t>
            </a:r>
            <a:r>
              <a:rPr spc="-20" dirty="0">
                <a:cs typeface="Microsoft Sans Serif"/>
              </a:rPr>
              <a:t>началом</a:t>
            </a:r>
            <a:endParaRPr dirty="0">
              <a:cs typeface="Microsoft Sans Serif"/>
            </a:endParaRPr>
          </a:p>
          <a:p>
            <a:pPr marL="608330">
              <a:lnSpc>
                <a:spcPct val="100000"/>
              </a:lnSpc>
            </a:pPr>
            <a:r>
              <a:rPr spc="-15" dirty="0">
                <a:cs typeface="Microsoft Sans Serif"/>
              </a:rPr>
              <a:t>дополнительной</a:t>
            </a:r>
            <a:r>
              <a:rPr spc="60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печати</a:t>
            </a:r>
            <a:r>
              <a:rPr spc="40" dirty="0">
                <a:cs typeface="Microsoft Sans Serif"/>
              </a:rPr>
              <a:t> </a:t>
            </a:r>
            <a:r>
              <a:rPr dirty="0">
                <a:cs typeface="Microsoft Sans Serif"/>
              </a:rPr>
              <a:t>ЭМ</a:t>
            </a:r>
            <a:r>
              <a:rPr spc="35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необходимо</a:t>
            </a:r>
            <a:r>
              <a:rPr spc="55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забраковать</a:t>
            </a:r>
            <a:r>
              <a:rPr spc="40" dirty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ранее</a:t>
            </a:r>
            <a:r>
              <a:rPr spc="30" dirty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выданный</a:t>
            </a:r>
            <a:r>
              <a:rPr spc="95" dirty="0">
                <a:cs typeface="Microsoft Sans Serif"/>
              </a:rPr>
              <a:t> </a:t>
            </a:r>
            <a:r>
              <a:rPr spc="-35" dirty="0">
                <a:cs typeface="Microsoft Sans Serif"/>
              </a:rPr>
              <a:t>комплект</a:t>
            </a:r>
            <a:endParaRPr dirty="0">
              <a:cs typeface="Microsoft Sans Serif"/>
            </a:endParaRPr>
          </a:p>
        </p:txBody>
      </p:sp>
      <p:grpSp>
        <p:nvGrpSpPr>
          <p:cNvPr id="7" name="object 8"/>
          <p:cNvGrpSpPr/>
          <p:nvPr/>
        </p:nvGrpSpPr>
        <p:grpSpPr>
          <a:xfrm>
            <a:off x="134112" y="1571244"/>
            <a:ext cx="5971540" cy="3771900"/>
            <a:chOff x="134112" y="1571244"/>
            <a:chExt cx="5971540" cy="377190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112" y="1571244"/>
              <a:ext cx="5971032" cy="37719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8902" y="1605407"/>
              <a:ext cx="5823839" cy="362775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97027" y="1595882"/>
              <a:ext cx="5845175" cy="3646804"/>
            </a:xfrm>
            <a:custGeom>
              <a:avLst/>
              <a:gdLst/>
              <a:ahLst/>
              <a:cxnLst/>
              <a:rect l="l" t="t" r="r" b="b"/>
              <a:pathLst>
                <a:path w="5845175" h="3646804">
                  <a:moveTo>
                    <a:pt x="0" y="3646804"/>
                  </a:moveTo>
                  <a:lnTo>
                    <a:pt x="5845175" y="3646804"/>
                  </a:lnTo>
                  <a:lnTo>
                    <a:pt x="5845175" y="0"/>
                  </a:lnTo>
                  <a:lnTo>
                    <a:pt x="0" y="0"/>
                  </a:lnTo>
                  <a:lnTo>
                    <a:pt x="0" y="3646804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0639" y="4826508"/>
              <a:ext cx="1354836" cy="45262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356106" y="4872367"/>
              <a:ext cx="1210945" cy="307340"/>
            </a:xfrm>
            <a:custGeom>
              <a:avLst/>
              <a:gdLst/>
              <a:ahLst/>
              <a:cxnLst/>
              <a:rect l="l" t="t" r="r" b="b"/>
              <a:pathLst>
                <a:path w="1210945" h="307339">
                  <a:moveTo>
                    <a:pt x="0" y="307200"/>
                  </a:moveTo>
                  <a:lnTo>
                    <a:pt x="1210741" y="307200"/>
                  </a:lnTo>
                  <a:lnTo>
                    <a:pt x="1210741" y="0"/>
                  </a:lnTo>
                  <a:lnTo>
                    <a:pt x="0" y="0"/>
                  </a:lnTo>
                  <a:lnTo>
                    <a:pt x="0" y="307200"/>
                  </a:lnTo>
                  <a:close/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71344" y="4829555"/>
              <a:ext cx="963168" cy="44653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566797" y="4940446"/>
              <a:ext cx="687070" cy="171450"/>
            </a:xfrm>
            <a:custGeom>
              <a:avLst/>
              <a:gdLst/>
              <a:ahLst/>
              <a:cxnLst/>
              <a:rect l="l" t="t" r="r" b="b"/>
              <a:pathLst>
                <a:path w="687070" h="171450">
                  <a:moveTo>
                    <a:pt x="149669" y="0"/>
                  </a:moveTo>
                  <a:lnTo>
                    <a:pt x="142494" y="2393"/>
                  </a:lnTo>
                  <a:lnTo>
                    <a:pt x="0" y="85578"/>
                  </a:lnTo>
                  <a:lnTo>
                    <a:pt x="142494" y="168636"/>
                  </a:lnTo>
                  <a:lnTo>
                    <a:pt x="149669" y="171102"/>
                  </a:lnTo>
                  <a:lnTo>
                    <a:pt x="156940" y="170652"/>
                  </a:lnTo>
                  <a:lnTo>
                    <a:pt x="163496" y="167511"/>
                  </a:lnTo>
                  <a:lnTo>
                    <a:pt x="168528" y="161905"/>
                  </a:lnTo>
                  <a:lnTo>
                    <a:pt x="170993" y="154709"/>
                  </a:lnTo>
                  <a:lnTo>
                    <a:pt x="170529" y="147395"/>
                  </a:lnTo>
                  <a:lnTo>
                    <a:pt x="167350" y="140795"/>
                  </a:lnTo>
                  <a:lnTo>
                    <a:pt x="161670" y="135743"/>
                  </a:lnTo>
                  <a:lnTo>
                    <a:pt x="108331" y="104628"/>
                  </a:lnTo>
                  <a:lnTo>
                    <a:pt x="37845" y="104628"/>
                  </a:lnTo>
                  <a:lnTo>
                    <a:pt x="37845" y="66528"/>
                  </a:lnTo>
                  <a:lnTo>
                    <a:pt x="108113" y="66528"/>
                  </a:lnTo>
                  <a:lnTo>
                    <a:pt x="161670" y="35286"/>
                  </a:lnTo>
                  <a:lnTo>
                    <a:pt x="167350" y="30307"/>
                  </a:lnTo>
                  <a:lnTo>
                    <a:pt x="170529" y="23745"/>
                  </a:lnTo>
                  <a:lnTo>
                    <a:pt x="170993" y="16444"/>
                  </a:lnTo>
                  <a:lnTo>
                    <a:pt x="168528" y="9251"/>
                  </a:lnTo>
                  <a:lnTo>
                    <a:pt x="163496" y="3643"/>
                  </a:lnTo>
                  <a:lnTo>
                    <a:pt x="156940" y="488"/>
                  </a:lnTo>
                  <a:lnTo>
                    <a:pt x="149669" y="0"/>
                  </a:lnTo>
                  <a:close/>
                </a:path>
                <a:path w="687070" h="171450">
                  <a:moveTo>
                    <a:pt x="108113" y="66528"/>
                  </a:moveTo>
                  <a:lnTo>
                    <a:pt x="37845" y="66528"/>
                  </a:lnTo>
                  <a:lnTo>
                    <a:pt x="37845" y="104628"/>
                  </a:lnTo>
                  <a:lnTo>
                    <a:pt x="108331" y="104628"/>
                  </a:lnTo>
                  <a:lnTo>
                    <a:pt x="103758" y="101961"/>
                  </a:lnTo>
                  <a:lnTo>
                    <a:pt x="47370" y="101961"/>
                  </a:lnTo>
                  <a:lnTo>
                    <a:pt x="47370" y="69068"/>
                  </a:lnTo>
                  <a:lnTo>
                    <a:pt x="103758" y="69068"/>
                  </a:lnTo>
                  <a:lnTo>
                    <a:pt x="108113" y="66528"/>
                  </a:lnTo>
                  <a:close/>
                </a:path>
                <a:path w="687070" h="171450">
                  <a:moveTo>
                    <a:pt x="686815" y="66528"/>
                  </a:moveTo>
                  <a:lnTo>
                    <a:pt x="108113" y="66528"/>
                  </a:lnTo>
                  <a:lnTo>
                    <a:pt x="75564" y="85514"/>
                  </a:lnTo>
                  <a:lnTo>
                    <a:pt x="108331" y="104628"/>
                  </a:lnTo>
                  <a:lnTo>
                    <a:pt x="686815" y="104628"/>
                  </a:lnTo>
                  <a:lnTo>
                    <a:pt x="686815" y="66528"/>
                  </a:lnTo>
                  <a:close/>
                </a:path>
                <a:path w="687070" h="171450">
                  <a:moveTo>
                    <a:pt x="47370" y="69068"/>
                  </a:moveTo>
                  <a:lnTo>
                    <a:pt x="47370" y="101961"/>
                  </a:lnTo>
                  <a:lnTo>
                    <a:pt x="75564" y="85514"/>
                  </a:lnTo>
                  <a:lnTo>
                    <a:pt x="47370" y="69068"/>
                  </a:lnTo>
                  <a:close/>
                </a:path>
                <a:path w="687070" h="171450">
                  <a:moveTo>
                    <a:pt x="75564" y="85514"/>
                  </a:moveTo>
                  <a:lnTo>
                    <a:pt x="47370" y="101961"/>
                  </a:lnTo>
                  <a:lnTo>
                    <a:pt x="103758" y="101961"/>
                  </a:lnTo>
                  <a:lnTo>
                    <a:pt x="75564" y="85514"/>
                  </a:lnTo>
                  <a:close/>
                </a:path>
                <a:path w="687070" h="171450">
                  <a:moveTo>
                    <a:pt x="103758" y="69068"/>
                  </a:moveTo>
                  <a:lnTo>
                    <a:pt x="47370" y="69068"/>
                  </a:lnTo>
                  <a:lnTo>
                    <a:pt x="75564" y="85514"/>
                  </a:lnTo>
                  <a:lnTo>
                    <a:pt x="103758" y="6906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7"/>
          <p:cNvSpPr txBox="1">
            <a:spLocks/>
          </p:cNvSpPr>
          <p:nvPr/>
        </p:nvSpPr>
        <p:spPr>
          <a:xfrm>
            <a:off x="220146" y="152400"/>
            <a:ext cx="460396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-35" normalizeH="0" baseline="0" noProof="0" dirty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ea typeface="+mj-ea"/>
                <a:cs typeface="Microsoft Sans Serif"/>
              </a:rPr>
              <a:t>ПРОВЕДЕНИЕ</a:t>
            </a:r>
            <a:r>
              <a:rPr kumimoji="0" lang="ru-RU" sz="2400" b="1" i="0" u="none" strike="noStrike" kern="0" cap="none" spc="10" normalizeH="0" baseline="0" noProof="0" dirty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ea typeface="+mj-ea"/>
                <a:cs typeface="Microsoft Sans Serif"/>
              </a:rPr>
              <a:t> </a:t>
            </a:r>
            <a:r>
              <a:rPr kumimoji="0" lang="ru-RU" sz="2400" b="1" i="0" u="none" strike="noStrike" kern="0" cap="none" spc="-35" normalizeH="0" baseline="0" noProof="0" dirty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ea typeface="+mj-ea"/>
                <a:cs typeface="Microsoft Sans Serif"/>
              </a:rPr>
              <a:t>ЭКЗАМЕНА: </a:t>
            </a:r>
            <a:r>
              <a:rPr kumimoji="0" lang="ru-RU" sz="2400" b="1" i="0" u="none" strike="noStrike" kern="0" cap="none" spc="-30" normalizeH="0" baseline="0" noProof="0" dirty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ea typeface="+mj-ea"/>
                <a:cs typeface="Microsoft Sans Serif"/>
              </a:rPr>
              <a:t> </a:t>
            </a:r>
            <a:r>
              <a:rPr kumimoji="0" lang="ru-RU" sz="2400" b="0" i="0" u="none" strike="noStrike" kern="0" cap="none" spc="-4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Microsoft Sans Serif"/>
              </a:rPr>
              <a:t>ДОПОЛНИТЕЛЬНАЯ</a:t>
            </a:r>
            <a:r>
              <a:rPr kumimoji="0" lang="ru-RU" sz="2400" b="0" i="0" u="none" strike="noStrike" kern="0" cap="none" spc="-15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Microsoft Sans Serif"/>
              </a:rPr>
              <a:t> </a:t>
            </a:r>
            <a:r>
              <a:rPr kumimoji="0" lang="ru-RU" sz="2400" b="0" i="0" u="none" strike="noStrike" kern="0" cap="none" spc="-45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Microsoft Sans Serif"/>
              </a:rPr>
              <a:t>ПЕЧАТЬ</a:t>
            </a:r>
            <a:r>
              <a:rPr kumimoji="0" lang="ru-RU" sz="2400" b="0" i="0" u="none" strike="noStrike" kern="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Microsoft Sans Serif"/>
              </a:rPr>
              <a:t>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Microsoft Sans Serif"/>
              </a:rPr>
              <a:t>ЭМ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78325" y="2272410"/>
            <a:ext cx="373380" cy="474980"/>
          </a:xfrm>
          <a:custGeom>
            <a:avLst/>
            <a:gdLst/>
            <a:ahLst/>
            <a:cxnLst/>
            <a:rect l="l" t="t" r="r" b="b"/>
            <a:pathLst>
              <a:path w="373379" h="474980">
                <a:moveTo>
                  <a:pt x="279908" y="0"/>
                </a:moveTo>
                <a:lnTo>
                  <a:pt x="93345" y="0"/>
                </a:lnTo>
                <a:lnTo>
                  <a:pt x="93345" y="288163"/>
                </a:lnTo>
                <a:lnTo>
                  <a:pt x="0" y="288163"/>
                </a:lnTo>
                <a:lnTo>
                  <a:pt x="186562" y="474725"/>
                </a:lnTo>
                <a:lnTo>
                  <a:pt x="373125" y="288163"/>
                </a:lnTo>
                <a:lnTo>
                  <a:pt x="279908" y="288163"/>
                </a:lnTo>
                <a:lnTo>
                  <a:pt x="279908" y="0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78325" y="3626611"/>
            <a:ext cx="373380" cy="474980"/>
          </a:xfrm>
          <a:custGeom>
            <a:avLst/>
            <a:gdLst/>
            <a:ahLst/>
            <a:cxnLst/>
            <a:rect l="l" t="t" r="r" b="b"/>
            <a:pathLst>
              <a:path w="373379" h="474979">
                <a:moveTo>
                  <a:pt x="279908" y="0"/>
                </a:moveTo>
                <a:lnTo>
                  <a:pt x="93345" y="0"/>
                </a:lnTo>
                <a:lnTo>
                  <a:pt x="93345" y="288036"/>
                </a:lnTo>
                <a:lnTo>
                  <a:pt x="0" y="288036"/>
                </a:lnTo>
                <a:lnTo>
                  <a:pt x="186562" y="474599"/>
                </a:lnTo>
                <a:lnTo>
                  <a:pt x="373125" y="288036"/>
                </a:lnTo>
                <a:lnTo>
                  <a:pt x="279908" y="288036"/>
                </a:lnTo>
                <a:lnTo>
                  <a:pt x="279908" y="0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78325" y="4980685"/>
            <a:ext cx="373380" cy="474980"/>
          </a:xfrm>
          <a:custGeom>
            <a:avLst/>
            <a:gdLst/>
            <a:ahLst/>
            <a:cxnLst/>
            <a:rect l="l" t="t" r="r" b="b"/>
            <a:pathLst>
              <a:path w="373379" h="474979">
                <a:moveTo>
                  <a:pt x="279908" y="0"/>
                </a:moveTo>
                <a:lnTo>
                  <a:pt x="93345" y="0"/>
                </a:lnTo>
                <a:lnTo>
                  <a:pt x="93345" y="288163"/>
                </a:lnTo>
                <a:lnTo>
                  <a:pt x="0" y="288163"/>
                </a:lnTo>
                <a:lnTo>
                  <a:pt x="186562" y="474725"/>
                </a:lnTo>
                <a:lnTo>
                  <a:pt x="373125" y="288163"/>
                </a:lnTo>
                <a:lnTo>
                  <a:pt x="279908" y="288163"/>
                </a:lnTo>
                <a:lnTo>
                  <a:pt x="279908" y="0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284668" y="1081242"/>
            <a:ext cx="6560820" cy="1205865"/>
            <a:chOff x="1284668" y="1081214"/>
            <a:chExt cx="6560820" cy="1205865"/>
          </a:xfrm>
        </p:grpSpPr>
        <p:sp>
          <p:nvSpPr>
            <p:cNvPr id="6" name="object 6"/>
            <p:cNvSpPr/>
            <p:nvPr/>
          </p:nvSpPr>
          <p:spPr>
            <a:xfrm>
              <a:off x="1298955" y="1095502"/>
              <a:ext cx="6532245" cy="1177290"/>
            </a:xfrm>
            <a:custGeom>
              <a:avLst/>
              <a:gdLst/>
              <a:ahLst/>
              <a:cxnLst/>
              <a:rect l="l" t="t" r="r" b="b"/>
              <a:pathLst>
                <a:path w="6532245" h="1177289">
                  <a:moveTo>
                    <a:pt x="6335776" y="0"/>
                  </a:moveTo>
                  <a:lnTo>
                    <a:pt x="196215" y="0"/>
                  </a:lnTo>
                  <a:lnTo>
                    <a:pt x="151235" y="5184"/>
                  </a:lnTo>
                  <a:lnTo>
                    <a:pt x="109940" y="19949"/>
                  </a:lnTo>
                  <a:lnTo>
                    <a:pt x="73507" y="43117"/>
                  </a:lnTo>
                  <a:lnTo>
                    <a:pt x="43117" y="73507"/>
                  </a:lnTo>
                  <a:lnTo>
                    <a:pt x="19949" y="109940"/>
                  </a:lnTo>
                  <a:lnTo>
                    <a:pt x="5184" y="151235"/>
                  </a:lnTo>
                  <a:lnTo>
                    <a:pt x="0" y="196214"/>
                  </a:lnTo>
                  <a:lnTo>
                    <a:pt x="0" y="980821"/>
                  </a:lnTo>
                  <a:lnTo>
                    <a:pt x="5184" y="1025793"/>
                  </a:lnTo>
                  <a:lnTo>
                    <a:pt x="19949" y="1067070"/>
                  </a:lnTo>
                  <a:lnTo>
                    <a:pt x="43117" y="1103478"/>
                  </a:lnTo>
                  <a:lnTo>
                    <a:pt x="73507" y="1133841"/>
                  </a:lnTo>
                  <a:lnTo>
                    <a:pt x="109940" y="1156984"/>
                  </a:lnTo>
                  <a:lnTo>
                    <a:pt x="151235" y="1171731"/>
                  </a:lnTo>
                  <a:lnTo>
                    <a:pt x="196215" y="1176909"/>
                  </a:lnTo>
                  <a:lnTo>
                    <a:pt x="6335776" y="1176909"/>
                  </a:lnTo>
                  <a:lnTo>
                    <a:pt x="6380748" y="1171731"/>
                  </a:lnTo>
                  <a:lnTo>
                    <a:pt x="6422025" y="1156984"/>
                  </a:lnTo>
                  <a:lnTo>
                    <a:pt x="6458433" y="1133841"/>
                  </a:lnTo>
                  <a:lnTo>
                    <a:pt x="6488796" y="1103478"/>
                  </a:lnTo>
                  <a:lnTo>
                    <a:pt x="6511939" y="1067070"/>
                  </a:lnTo>
                  <a:lnTo>
                    <a:pt x="6526686" y="1025793"/>
                  </a:lnTo>
                  <a:lnTo>
                    <a:pt x="6531864" y="980821"/>
                  </a:lnTo>
                  <a:lnTo>
                    <a:pt x="6531864" y="196214"/>
                  </a:lnTo>
                  <a:lnTo>
                    <a:pt x="6526686" y="151235"/>
                  </a:lnTo>
                  <a:lnTo>
                    <a:pt x="6511939" y="109940"/>
                  </a:lnTo>
                  <a:lnTo>
                    <a:pt x="6488796" y="73507"/>
                  </a:lnTo>
                  <a:lnTo>
                    <a:pt x="6458433" y="43117"/>
                  </a:lnTo>
                  <a:lnTo>
                    <a:pt x="6422025" y="19949"/>
                  </a:lnTo>
                  <a:lnTo>
                    <a:pt x="6380748" y="5184"/>
                  </a:lnTo>
                  <a:lnTo>
                    <a:pt x="6335776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98955" y="1095502"/>
              <a:ext cx="6532245" cy="1177290"/>
            </a:xfrm>
            <a:custGeom>
              <a:avLst/>
              <a:gdLst/>
              <a:ahLst/>
              <a:cxnLst/>
              <a:rect l="l" t="t" r="r" b="b"/>
              <a:pathLst>
                <a:path w="6532245" h="1177289">
                  <a:moveTo>
                    <a:pt x="0" y="196214"/>
                  </a:moveTo>
                  <a:lnTo>
                    <a:pt x="5184" y="151235"/>
                  </a:lnTo>
                  <a:lnTo>
                    <a:pt x="19949" y="109940"/>
                  </a:lnTo>
                  <a:lnTo>
                    <a:pt x="43117" y="73507"/>
                  </a:lnTo>
                  <a:lnTo>
                    <a:pt x="73507" y="43117"/>
                  </a:lnTo>
                  <a:lnTo>
                    <a:pt x="109940" y="19949"/>
                  </a:lnTo>
                  <a:lnTo>
                    <a:pt x="151235" y="5184"/>
                  </a:lnTo>
                  <a:lnTo>
                    <a:pt x="196215" y="0"/>
                  </a:lnTo>
                  <a:lnTo>
                    <a:pt x="6335776" y="0"/>
                  </a:lnTo>
                  <a:lnTo>
                    <a:pt x="6380748" y="5184"/>
                  </a:lnTo>
                  <a:lnTo>
                    <a:pt x="6422025" y="19949"/>
                  </a:lnTo>
                  <a:lnTo>
                    <a:pt x="6458433" y="43117"/>
                  </a:lnTo>
                  <a:lnTo>
                    <a:pt x="6488796" y="73507"/>
                  </a:lnTo>
                  <a:lnTo>
                    <a:pt x="6511939" y="109940"/>
                  </a:lnTo>
                  <a:lnTo>
                    <a:pt x="6526686" y="151235"/>
                  </a:lnTo>
                  <a:lnTo>
                    <a:pt x="6531864" y="196214"/>
                  </a:lnTo>
                  <a:lnTo>
                    <a:pt x="6531864" y="980821"/>
                  </a:lnTo>
                  <a:lnTo>
                    <a:pt x="6526686" y="1025793"/>
                  </a:lnTo>
                  <a:lnTo>
                    <a:pt x="6511939" y="1067070"/>
                  </a:lnTo>
                  <a:lnTo>
                    <a:pt x="6488796" y="1103478"/>
                  </a:lnTo>
                  <a:lnTo>
                    <a:pt x="6458433" y="1133841"/>
                  </a:lnTo>
                  <a:lnTo>
                    <a:pt x="6422025" y="1156984"/>
                  </a:lnTo>
                  <a:lnTo>
                    <a:pt x="6380748" y="1171731"/>
                  </a:lnTo>
                  <a:lnTo>
                    <a:pt x="6335776" y="1176909"/>
                  </a:lnTo>
                  <a:lnTo>
                    <a:pt x="196215" y="1176909"/>
                  </a:lnTo>
                  <a:lnTo>
                    <a:pt x="151235" y="1171731"/>
                  </a:lnTo>
                  <a:lnTo>
                    <a:pt x="109940" y="1156984"/>
                  </a:lnTo>
                  <a:lnTo>
                    <a:pt x="73507" y="1133841"/>
                  </a:lnTo>
                  <a:lnTo>
                    <a:pt x="43117" y="1103478"/>
                  </a:lnTo>
                  <a:lnTo>
                    <a:pt x="19949" y="1067070"/>
                  </a:lnTo>
                  <a:lnTo>
                    <a:pt x="5184" y="1025793"/>
                  </a:lnTo>
                  <a:lnTo>
                    <a:pt x="0" y="980821"/>
                  </a:lnTo>
                  <a:lnTo>
                    <a:pt x="0" y="196214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435355" y="1276858"/>
            <a:ext cx="6257925" cy="805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1346200" algn="l"/>
                <a:tab pos="2595880" algn="l"/>
                <a:tab pos="2839720" algn="l"/>
                <a:tab pos="3996690" algn="l"/>
                <a:tab pos="4695190" algn="l"/>
                <a:tab pos="5262245" algn="l"/>
              </a:tabLst>
            </a:pPr>
            <a:r>
              <a:rPr sz="1600" spc="-15" dirty="0">
                <a:cs typeface="Microsoft Sans Serif"/>
              </a:rPr>
              <a:t>О</a:t>
            </a:r>
            <a:r>
              <a:rPr sz="1600" spc="-25" dirty="0">
                <a:cs typeface="Microsoft Sans Serif"/>
              </a:rPr>
              <a:t>р</a:t>
            </a:r>
            <a:r>
              <a:rPr sz="1600" spc="-50" dirty="0">
                <a:cs typeface="Microsoft Sans Serif"/>
              </a:rPr>
              <a:t>г</a:t>
            </a:r>
            <a:r>
              <a:rPr sz="1600" spc="5" dirty="0">
                <a:cs typeface="Microsoft Sans Serif"/>
              </a:rPr>
              <a:t>а</a:t>
            </a:r>
            <a:r>
              <a:rPr sz="1600" spc="-10" dirty="0">
                <a:cs typeface="Microsoft Sans Serif"/>
              </a:rPr>
              <a:t>н</a:t>
            </a:r>
            <a:r>
              <a:rPr sz="1600" dirty="0">
                <a:cs typeface="Microsoft Sans Serif"/>
              </a:rPr>
              <a:t>и</a:t>
            </a:r>
            <a:r>
              <a:rPr sz="1600" spc="-40" dirty="0">
                <a:cs typeface="Microsoft Sans Serif"/>
              </a:rPr>
              <a:t>з</a:t>
            </a:r>
            <a:r>
              <a:rPr sz="1600" spc="-80" dirty="0">
                <a:cs typeface="Microsoft Sans Serif"/>
              </a:rPr>
              <a:t>а</a:t>
            </a:r>
            <a:r>
              <a:rPr sz="1600" spc="-20" dirty="0">
                <a:cs typeface="Microsoft Sans Serif"/>
              </a:rPr>
              <a:t>т</a:t>
            </a:r>
            <a:r>
              <a:rPr sz="1600" spc="-10" dirty="0">
                <a:cs typeface="Microsoft Sans Serif"/>
              </a:rPr>
              <a:t>о</a:t>
            </a:r>
            <a:r>
              <a:rPr sz="1600" spc="-5" dirty="0">
                <a:cs typeface="Microsoft Sans Serif"/>
              </a:rPr>
              <a:t>р</a:t>
            </a:r>
            <a:r>
              <a:rPr sz="1600" dirty="0">
                <a:cs typeface="Microsoft Sans Serif"/>
              </a:rPr>
              <a:t>	</a:t>
            </a:r>
            <a:r>
              <a:rPr sz="1600" spc="-15" dirty="0">
                <a:cs typeface="Microsoft Sans Serif"/>
              </a:rPr>
              <a:t>п</a:t>
            </a:r>
            <a:r>
              <a:rPr sz="1600" spc="-5" dirty="0">
                <a:cs typeface="Microsoft Sans Serif"/>
              </a:rPr>
              <a:t>р</a:t>
            </a:r>
            <a:r>
              <a:rPr sz="1600" spc="-20" dirty="0">
                <a:cs typeface="Microsoft Sans Serif"/>
              </a:rPr>
              <a:t>и</a:t>
            </a:r>
            <a:r>
              <a:rPr sz="1600" spc="-50" dirty="0">
                <a:cs typeface="Microsoft Sans Serif"/>
              </a:rPr>
              <a:t>г</a:t>
            </a:r>
            <a:r>
              <a:rPr sz="1600" spc="15" dirty="0">
                <a:cs typeface="Microsoft Sans Serif"/>
              </a:rPr>
              <a:t>л</a:t>
            </a:r>
            <a:r>
              <a:rPr sz="1600" spc="-10" dirty="0">
                <a:cs typeface="Microsoft Sans Serif"/>
              </a:rPr>
              <a:t>аш</a:t>
            </a:r>
            <a:r>
              <a:rPr sz="1600" spc="-5" dirty="0">
                <a:cs typeface="Microsoft Sans Serif"/>
              </a:rPr>
              <a:t>а</a:t>
            </a:r>
            <a:r>
              <a:rPr sz="1600" spc="-55" dirty="0">
                <a:cs typeface="Microsoft Sans Serif"/>
              </a:rPr>
              <a:t>е</a:t>
            </a:r>
            <a:r>
              <a:rPr sz="1600" spc="-5" dirty="0">
                <a:cs typeface="Microsoft Sans Serif"/>
              </a:rPr>
              <a:t>т</a:t>
            </a:r>
            <a:r>
              <a:rPr sz="1600" dirty="0">
                <a:cs typeface="Microsoft Sans Serif"/>
              </a:rPr>
              <a:t>	</a:t>
            </a:r>
            <a:r>
              <a:rPr sz="1600" spc="-5" dirty="0">
                <a:cs typeface="Microsoft Sans Serif"/>
              </a:rPr>
              <a:t>в</a:t>
            </a:r>
            <a:r>
              <a:rPr sz="1600" dirty="0">
                <a:cs typeface="Microsoft Sans Serif"/>
              </a:rPr>
              <a:t>	</a:t>
            </a:r>
            <a:r>
              <a:rPr sz="1600" spc="-20" dirty="0">
                <a:cs typeface="Microsoft Sans Serif"/>
              </a:rPr>
              <a:t>а</a:t>
            </a:r>
            <a:r>
              <a:rPr sz="1600" spc="-60" dirty="0">
                <a:cs typeface="Microsoft Sans Serif"/>
              </a:rPr>
              <a:t>у</a:t>
            </a:r>
            <a:r>
              <a:rPr sz="1600" spc="-5" dirty="0">
                <a:cs typeface="Microsoft Sans Serif"/>
              </a:rPr>
              <a:t>ди</a:t>
            </a:r>
            <a:r>
              <a:rPr sz="1600" spc="-20" dirty="0">
                <a:cs typeface="Microsoft Sans Serif"/>
              </a:rPr>
              <a:t>т</a:t>
            </a:r>
            <a:r>
              <a:rPr sz="1600" spc="-10" dirty="0">
                <a:cs typeface="Microsoft Sans Serif"/>
              </a:rPr>
              <a:t>о</a:t>
            </a:r>
            <a:r>
              <a:rPr sz="1600" spc="5" dirty="0">
                <a:cs typeface="Microsoft Sans Serif"/>
              </a:rPr>
              <a:t>р</a:t>
            </a:r>
            <a:r>
              <a:rPr sz="1600" dirty="0">
                <a:cs typeface="Microsoft Sans Serif"/>
              </a:rPr>
              <a:t>ию	</a:t>
            </a:r>
            <a:r>
              <a:rPr sz="1600" spc="-20" dirty="0">
                <a:cs typeface="Microsoft Sans Serif"/>
              </a:rPr>
              <a:t>ч</a:t>
            </a:r>
            <a:r>
              <a:rPr sz="1600" spc="15" dirty="0">
                <a:cs typeface="Microsoft Sans Serif"/>
              </a:rPr>
              <a:t>л</a:t>
            </a:r>
            <a:r>
              <a:rPr sz="1600" spc="-10" dirty="0">
                <a:cs typeface="Microsoft Sans Serif"/>
              </a:rPr>
              <a:t>ен</a:t>
            </a:r>
            <a:r>
              <a:rPr sz="1600" spc="-5" dirty="0">
                <a:cs typeface="Microsoft Sans Serif"/>
              </a:rPr>
              <a:t>а</a:t>
            </a:r>
            <a:r>
              <a:rPr sz="1600" dirty="0">
                <a:cs typeface="Microsoft Sans Serif"/>
              </a:rPr>
              <a:t>	</a:t>
            </a:r>
            <a:r>
              <a:rPr sz="1600" spc="-60" dirty="0">
                <a:cs typeface="Microsoft Sans Serif"/>
              </a:rPr>
              <a:t>ГЭК</a:t>
            </a:r>
            <a:r>
              <a:rPr sz="1600" spc="-5" dirty="0">
                <a:cs typeface="Microsoft Sans Serif"/>
              </a:rPr>
              <a:t>,</a:t>
            </a:r>
            <a:r>
              <a:rPr sz="1600" dirty="0">
                <a:cs typeface="Microsoft Sans Serif"/>
              </a:rPr>
              <a:t>	</a:t>
            </a:r>
            <a:r>
              <a:rPr sz="1600" spc="-10" dirty="0">
                <a:cs typeface="Microsoft Sans Serif"/>
              </a:rPr>
              <a:t>о</a:t>
            </a:r>
            <a:r>
              <a:rPr sz="1600" spc="-55" dirty="0">
                <a:cs typeface="Microsoft Sans Serif"/>
              </a:rPr>
              <a:t>б</a:t>
            </a:r>
            <a:r>
              <a:rPr sz="1600" spc="-5" dirty="0">
                <a:cs typeface="Microsoft Sans Serif"/>
              </a:rPr>
              <a:t>ъясн</a:t>
            </a:r>
            <a:r>
              <a:rPr sz="1600" dirty="0">
                <a:cs typeface="Microsoft Sans Serif"/>
              </a:rPr>
              <a:t>я</a:t>
            </a:r>
            <a:r>
              <a:rPr sz="1600" spc="-55" dirty="0">
                <a:cs typeface="Microsoft Sans Serif"/>
              </a:rPr>
              <a:t>е</a:t>
            </a:r>
            <a:r>
              <a:rPr sz="1600" spc="-5" dirty="0">
                <a:cs typeface="Microsoft Sans Serif"/>
              </a:rPr>
              <a:t>т  </a:t>
            </a:r>
            <a:r>
              <a:rPr sz="1600" b="1" spc="-15" dirty="0">
                <a:solidFill>
                  <a:srgbClr val="FF0000"/>
                </a:solidFill>
                <a:cs typeface="Microsoft Sans Serif"/>
              </a:rPr>
              <a:t>причину</a:t>
            </a:r>
            <a:r>
              <a:rPr sz="1600" b="1" spc="5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b="1" spc="-15" dirty="0">
                <a:solidFill>
                  <a:srgbClr val="FF0000"/>
                </a:solidFill>
                <a:cs typeface="Microsoft Sans Serif"/>
              </a:rPr>
              <a:t>дополнительной</a:t>
            </a:r>
            <a:r>
              <a:rPr sz="1600" b="1" spc="8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b="1" spc="-25" dirty="0">
                <a:solidFill>
                  <a:srgbClr val="FF0000"/>
                </a:solidFill>
                <a:cs typeface="Microsoft Sans Serif"/>
              </a:rPr>
              <a:t>печати</a:t>
            </a:r>
            <a:r>
              <a:rPr sz="1600" spc="-25" dirty="0">
                <a:cs typeface="Microsoft Sans Serif"/>
              </a:rPr>
              <a:t>.</a:t>
            </a:r>
            <a:endParaRPr sz="1600" dirty="0">
              <a:cs typeface="Microsoft Sans Serif"/>
            </a:endParaRPr>
          </a:p>
          <a:p>
            <a:pPr marL="12700" algn="just">
              <a:lnSpc>
                <a:spcPct val="100000"/>
              </a:lnSpc>
              <a:spcBef>
                <a:spcPts val="384"/>
              </a:spcBef>
            </a:pPr>
            <a:r>
              <a:rPr sz="1600" spc="-50" dirty="0">
                <a:cs typeface="Microsoft Sans Serif"/>
              </a:rPr>
              <a:t>Кнопка</a:t>
            </a:r>
            <a:r>
              <a:rPr sz="1600" spc="5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«Дополнительная</a:t>
            </a:r>
            <a:r>
              <a:rPr sz="1600" spc="7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печать»</a:t>
            </a:r>
            <a:r>
              <a:rPr sz="1600" spc="45" dirty="0">
                <a:cs typeface="Microsoft Sans Serif"/>
              </a:rPr>
              <a:t> </a:t>
            </a:r>
            <a:r>
              <a:rPr sz="1600" spc="415" dirty="0">
                <a:cs typeface="Microsoft Sans Serif"/>
              </a:rPr>
              <a:t>–</a:t>
            </a:r>
            <a:r>
              <a:rPr sz="1600" spc="30" dirty="0">
                <a:cs typeface="Microsoft Sans Serif"/>
              </a:rPr>
              <a:t> </a:t>
            </a:r>
            <a:r>
              <a:rPr sz="1600" spc="-40" dirty="0">
                <a:cs typeface="Microsoft Sans Serif"/>
              </a:rPr>
              <a:t>кнопка</a:t>
            </a:r>
            <a:r>
              <a:rPr sz="1600" spc="4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«Напечатать»</a:t>
            </a:r>
            <a:endParaRPr sz="1600" dirty="0">
              <a:cs typeface="Microsoft Sans Serif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284668" y="2732849"/>
            <a:ext cx="6560820" cy="908050"/>
            <a:chOff x="1284668" y="2732849"/>
            <a:chExt cx="6560820" cy="908050"/>
          </a:xfrm>
        </p:grpSpPr>
        <p:sp>
          <p:nvSpPr>
            <p:cNvPr id="10" name="object 10"/>
            <p:cNvSpPr/>
            <p:nvPr/>
          </p:nvSpPr>
          <p:spPr>
            <a:xfrm>
              <a:off x="1298955" y="2747136"/>
              <a:ext cx="6532245" cy="879475"/>
            </a:xfrm>
            <a:custGeom>
              <a:avLst/>
              <a:gdLst/>
              <a:ahLst/>
              <a:cxnLst/>
              <a:rect l="l" t="t" r="r" b="b"/>
              <a:pathLst>
                <a:path w="6532245" h="879475">
                  <a:moveTo>
                    <a:pt x="6385306" y="0"/>
                  </a:moveTo>
                  <a:lnTo>
                    <a:pt x="146684" y="0"/>
                  </a:lnTo>
                  <a:lnTo>
                    <a:pt x="100315" y="7463"/>
                  </a:lnTo>
                  <a:lnTo>
                    <a:pt x="60048" y="28252"/>
                  </a:lnTo>
                  <a:lnTo>
                    <a:pt x="28297" y="59966"/>
                  </a:lnTo>
                  <a:lnTo>
                    <a:pt x="7476" y="100201"/>
                  </a:lnTo>
                  <a:lnTo>
                    <a:pt x="0" y="146558"/>
                  </a:lnTo>
                  <a:lnTo>
                    <a:pt x="0" y="732916"/>
                  </a:lnTo>
                  <a:lnTo>
                    <a:pt x="7476" y="779224"/>
                  </a:lnTo>
                  <a:lnTo>
                    <a:pt x="28297" y="819453"/>
                  </a:lnTo>
                  <a:lnTo>
                    <a:pt x="60048" y="851185"/>
                  </a:lnTo>
                  <a:lnTo>
                    <a:pt x="100315" y="871999"/>
                  </a:lnTo>
                  <a:lnTo>
                    <a:pt x="146684" y="879475"/>
                  </a:lnTo>
                  <a:lnTo>
                    <a:pt x="6385306" y="879475"/>
                  </a:lnTo>
                  <a:lnTo>
                    <a:pt x="6431662" y="871999"/>
                  </a:lnTo>
                  <a:lnTo>
                    <a:pt x="6471897" y="851185"/>
                  </a:lnTo>
                  <a:lnTo>
                    <a:pt x="6503611" y="819453"/>
                  </a:lnTo>
                  <a:lnTo>
                    <a:pt x="6524400" y="779224"/>
                  </a:lnTo>
                  <a:lnTo>
                    <a:pt x="6531864" y="732916"/>
                  </a:lnTo>
                  <a:lnTo>
                    <a:pt x="6531864" y="146558"/>
                  </a:lnTo>
                  <a:lnTo>
                    <a:pt x="6524400" y="100201"/>
                  </a:lnTo>
                  <a:lnTo>
                    <a:pt x="6503611" y="59966"/>
                  </a:lnTo>
                  <a:lnTo>
                    <a:pt x="6471897" y="28252"/>
                  </a:lnTo>
                  <a:lnTo>
                    <a:pt x="6431662" y="7463"/>
                  </a:lnTo>
                  <a:lnTo>
                    <a:pt x="6385306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98955" y="2747136"/>
              <a:ext cx="6532245" cy="879475"/>
            </a:xfrm>
            <a:custGeom>
              <a:avLst/>
              <a:gdLst/>
              <a:ahLst/>
              <a:cxnLst/>
              <a:rect l="l" t="t" r="r" b="b"/>
              <a:pathLst>
                <a:path w="6532245" h="879475">
                  <a:moveTo>
                    <a:pt x="0" y="146558"/>
                  </a:moveTo>
                  <a:lnTo>
                    <a:pt x="7476" y="100201"/>
                  </a:lnTo>
                  <a:lnTo>
                    <a:pt x="28297" y="59966"/>
                  </a:lnTo>
                  <a:lnTo>
                    <a:pt x="60048" y="28252"/>
                  </a:lnTo>
                  <a:lnTo>
                    <a:pt x="100315" y="7463"/>
                  </a:lnTo>
                  <a:lnTo>
                    <a:pt x="146684" y="0"/>
                  </a:lnTo>
                  <a:lnTo>
                    <a:pt x="6385306" y="0"/>
                  </a:lnTo>
                  <a:lnTo>
                    <a:pt x="6431662" y="7463"/>
                  </a:lnTo>
                  <a:lnTo>
                    <a:pt x="6471897" y="28252"/>
                  </a:lnTo>
                  <a:lnTo>
                    <a:pt x="6503611" y="59966"/>
                  </a:lnTo>
                  <a:lnTo>
                    <a:pt x="6524400" y="100201"/>
                  </a:lnTo>
                  <a:lnTo>
                    <a:pt x="6531864" y="146558"/>
                  </a:lnTo>
                  <a:lnTo>
                    <a:pt x="6531864" y="732916"/>
                  </a:lnTo>
                  <a:lnTo>
                    <a:pt x="6524400" y="779224"/>
                  </a:lnTo>
                  <a:lnTo>
                    <a:pt x="6503611" y="819453"/>
                  </a:lnTo>
                  <a:lnTo>
                    <a:pt x="6471897" y="851185"/>
                  </a:lnTo>
                  <a:lnTo>
                    <a:pt x="6431662" y="871999"/>
                  </a:lnTo>
                  <a:lnTo>
                    <a:pt x="6385306" y="879475"/>
                  </a:lnTo>
                  <a:lnTo>
                    <a:pt x="146684" y="879475"/>
                  </a:lnTo>
                  <a:lnTo>
                    <a:pt x="100315" y="871999"/>
                  </a:lnTo>
                  <a:lnTo>
                    <a:pt x="60048" y="851185"/>
                  </a:lnTo>
                  <a:lnTo>
                    <a:pt x="28297" y="819453"/>
                  </a:lnTo>
                  <a:lnTo>
                    <a:pt x="7476" y="779224"/>
                  </a:lnTo>
                  <a:lnTo>
                    <a:pt x="0" y="732916"/>
                  </a:lnTo>
                  <a:lnTo>
                    <a:pt x="0" y="146558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421144" y="2804568"/>
            <a:ext cx="628967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cs typeface="Microsoft Sans Serif"/>
              </a:rPr>
              <a:t>Член</a:t>
            </a:r>
            <a:r>
              <a:rPr sz="1600" spc="409" dirty="0">
                <a:cs typeface="Microsoft Sans Serif"/>
              </a:rPr>
              <a:t> </a:t>
            </a:r>
            <a:r>
              <a:rPr sz="1600" spc="-60" dirty="0">
                <a:cs typeface="Microsoft Sans Serif"/>
              </a:rPr>
              <a:t>ГЭК</a:t>
            </a:r>
            <a:r>
              <a:rPr sz="1600" spc="67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подключает</a:t>
            </a:r>
            <a:r>
              <a:rPr sz="1600" spc="780" dirty="0">
                <a:cs typeface="Microsoft Sans Serif"/>
              </a:rPr>
              <a:t> </a:t>
            </a:r>
            <a:r>
              <a:rPr sz="1600" spc="-105" dirty="0">
                <a:cs typeface="Microsoft Sans Serif"/>
              </a:rPr>
              <a:t>к</a:t>
            </a:r>
            <a:r>
              <a:rPr sz="1600" spc="54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Станции</a:t>
            </a:r>
            <a:r>
              <a:rPr sz="1600" spc="82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печати</a:t>
            </a:r>
            <a:r>
              <a:rPr sz="1600" spc="780" dirty="0">
                <a:cs typeface="Microsoft Sans Serif"/>
              </a:rPr>
              <a:t> </a:t>
            </a:r>
            <a:r>
              <a:rPr sz="1600" spc="5" dirty="0">
                <a:cs typeface="Microsoft Sans Serif"/>
              </a:rPr>
              <a:t>ЭМ  </a:t>
            </a:r>
            <a:r>
              <a:rPr sz="1600" spc="1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токен, </a:t>
            </a:r>
            <a:r>
              <a:rPr sz="1600" spc="-1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нажимает </a:t>
            </a:r>
            <a:r>
              <a:rPr sz="1600" spc="-40" dirty="0">
                <a:cs typeface="Microsoft Sans Serif"/>
              </a:rPr>
              <a:t>кнопку </a:t>
            </a:r>
            <a:r>
              <a:rPr sz="1600" spc="-5" dirty="0">
                <a:cs typeface="Microsoft Sans Serif"/>
              </a:rPr>
              <a:t>«Обновить </a:t>
            </a:r>
            <a:r>
              <a:rPr sz="1600" spc="-10" dirty="0">
                <a:cs typeface="Microsoft Sans Serif"/>
              </a:rPr>
              <a:t>информацию </a:t>
            </a:r>
            <a:r>
              <a:rPr sz="1600" spc="-5" dirty="0">
                <a:cs typeface="Microsoft Sans Serif"/>
              </a:rPr>
              <a:t>о </a:t>
            </a:r>
            <a:r>
              <a:rPr sz="1600" spc="-20" dirty="0">
                <a:cs typeface="Microsoft Sans Serif"/>
              </a:rPr>
              <a:t>токене </a:t>
            </a:r>
            <a:r>
              <a:rPr sz="1600" spc="-5" dirty="0">
                <a:cs typeface="Microsoft Sans Serif"/>
              </a:rPr>
              <a:t>члена </a:t>
            </a:r>
            <a:r>
              <a:rPr sz="1600" spc="-40" dirty="0">
                <a:cs typeface="Microsoft Sans Serif"/>
              </a:rPr>
              <a:t>ГЭК», </a:t>
            </a:r>
            <a:r>
              <a:rPr sz="1600" spc="-3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вводит</a:t>
            </a:r>
            <a:r>
              <a:rPr sz="1600" spc="1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пароль</a:t>
            </a:r>
            <a:r>
              <a:rPr sz="1600" spc="3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доступа</a:t>
            </a:r>
            <a:r>
              <a:rPr sz="1600" spc="50" dirty="0">
                <a:cs typeface="Microsoft Sans Serif"/>
              </a:rPr>
              <a:t> </a:t>
            </a:r>
            <a:r>
              <a:rPr sz="1600" spc="-105" dirty="0">
                <a:cs typeface="Microsoft Sans Serif"/>
              </a:rPr>
              <a:t>к</a:t>
            </a:r>
            <a:r>
              <a:rPr sz="1600" spc="2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токену</a:t>
            </a:r>
            <a:endParaRPr sz="1600" dirty="0">
              <a:cs typeface="Microsoft Sans Serif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284668" y="4086923"/>
            <a:ext cx="6560820" cy="908050"/>
            <a:chOff x="1284668" y="4086923"/>
            <a:chExt cx="6560820" cy="908050"/>
          </a:xfrm>
        </p:grpSpPr>
        <p:sp>
          <p:nvSpPr>
            <p:cNvPr id="14" name="object 14"/>
            <p:cNvSpPr/>
            <p:nvPr/>
          </p:nvSpPr>
          <p:spPr>
            <a:xfrm>
              <a:off x="1298955" y="4101210"/>
              <a:ext cx="6532245" cy="879475"/>
            </a:xfrm>
            <a:custGeom>
              <a:avLst/>
              <a:gdLst/>
              <a:ahLst/>
              <a:cxnLst/>
              <a:rect l="l" t="t" r="r" b="b"/>
              <a:pathLst>
                <a:path w="6532245" h="879475">
                  <a:moveTo>
                    <a:pt x="6385306" y="0"/>
                  </a:moveTo>
                  <a:lnTo>
                    <a:pt x="146684" y="0"/>
                  </a:lnTo>
                  <a:lnTo>
                    <a:pt x="100315" y="7475"/>
                  </a:lnTo>
                  <a:lnTo>
                    <a:pt x="60048" y="28289"/>
                  </a:lnTo>
                  <a:lnTo>
                    <a:pt x="28297" y="60021"/>
                  </a:lnTo>
                  <a:lnTo>
                    <a:pt x="7476" y="100250"/>
                  </a:lnTo>
                  <a:lnTo>
                    <a:pt x="0" y="146557"/>
                  </a:lnTo>
                  <a:lnTo>
                    <a:pt x="0" y="732916"/>
                  </a:lnTo>
                  <a:lnTo>
                    <a:pt x="7476" y="779224"/>
                  </a:lnTo>
                  <a:lnTo>
                    <a:pt x="28297" y="819453"/>
                  </a:lnTo>
                  <a:lnTo>
                    <a:pt x="60048" y="851185"/>
                  </a:lnTo>
                  <a:lnTo>
                    <a:pt x="100315" y="871999"/>
                  </a:lnTo>
                  <a:lnTo>
                    <a:pt x="146684" y="879475"/>
                  </a:lnTo>
                  <a:lnTo>
                    <a:pt x="6385306" y="879475"/>
                  </a:lnTo>
                  <a:lnTo>
                    <a:pt x="6431662" y="871999"/>
                  </a:lnTo>
                  <a:lnTo>
                    <a:pt x="6471897" y="851185"/>
                  </a:lnTo>
                  <a:lnTo>
                    <a:pt x="6503611" y="819453"/>
                  </a:lnTo>
                  <a:lnTo>
                    <a:pt x="6524400" y="779224"/>
                  </a:lnTo>
                  <a:lnTo>
                    <a:pt x="6531864" y="732916"/>
                  </a:lnTo>
                  <a:lnTo>
                    <a:pt x="6531864" y="146557"/>
                  </a:lnTo>
                  <a:lnTo>
                    <a:pt x="6524400" y="100250"/>
                  </a:lnTo>
                  <a:lnTo>
                    <a:pt x="6503611" y="60021"/>
                  </a:lnTo>
                  <a:lnTo>
                    <a:pt x="6471897" y="28289"/>
                  </a:lnTo>
                  <a:lnTo>
                    <a:pt x="6431662" y="7475"/>
                  </a:lnTo>
                  <a:lnTo>
                    <a:pt x="6385306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98955" y="4101210"/>
              <a:ext cx="6532245" cy="879475"/>
            </a:xfrm>
            <a:custGeom>
              <a:avLst/>
              <a:gdLst/>
              <a:ahLst/>
              <a:cxnLst/>
              <a:rect l="l" t="t" r="r" b="b"/>
              <a:pathLst>
                <a:path w="6532245" h="879475">
                  <a:moveTo>
                    <a:pt x="0" y="146557"/>
                  </a:moveTo>
                  <a:lnTo>
                    <a:pt x="7476" y="100250"/>
                  </a:lnTo>
                  <a:lnTo>
                    <a:pt x="28297" y="60021"/>
                  </a:lnTo>
                  <a:lnTo>
                    <a:pt x="60048" y="28289"/>
                  </a:lnTo>
                  <a:lnTo>
                    <a:pt x="100315" y="7475"/>
                  </a:lnTo>
                  <a:lnTo>
                    <a:pt x="146684" y="0"/>
                  </a:lnTo>
                  <a:lnTo>
                    <a:pt x="6385306" y="0"/>
                  </a:lnTo>
                  <a:lnTo>
                    <a:pt x="6431662" y="7475"/>
                  </a:lnTo>
                  <a:lnTo>
                    <a:pt x="6471897" y="28289"/>
                  </a:lnTo>
                  <a:lnTo>
                    <a:pt x="6503611" y="60021"/>
                  </a:lnTo>
                  <a:lnTo>
                    <a:pt x="6524400" y="100250"/>
                  </a:lnTo>
                  <a:lnTo>
                    <a:pt x="6531864" y="146557"/>
                  </a:lnTo>
                  <a:lnTo>
                    <a:pt x="6531864" y="732916"/>
                  </a:lnTo>
                  <a:lnTo>
                    <a:pt x="6524400" y="779224"/>
                  </a:lnTo>
                  <a:lnTo>
                    <a:pt x="6503611" y="819453"/>
                  </a:lnTo>
                  <a:lnTo>
                    <a:pt x="6471897" y="851185"/>
                  </a:lnTo>
                  <a:lnTo>
                    <a:pt x="6431662" y="871999"/>
                  </a:lnTo>
                  <a:lnTo>
                    <a:pt x="6385306" y="879475"/>
                  </a:lnTo>
                  <a:lnTo>
                    <a:pt x="146684" y="879475"/>
                  </a:lnTo>
                  <a:lnTo>
                    <a:pt x="100315" y="871999"/>
                  </a:lnTo>
                  <a:lnTo>
                    <a:pt x="60048" y="851185"/>
                  </a:lnTo>
                  <a:lnTo>
                    <a:pt x="28297" y="819453"/>
                  </a:lnTo>
                  <a:lnTo>
                    <a:pt x="7476" y="779224"/>
                  </a:lnTo>
                  <a:lnTo>
                    <a:pt x="0" y="732916"/>
                  </a:lnTo>
                  <a:lnTo>
                    <a:pt x="0" y="146557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421131" y="4148693"/>
            <a:ext cx="6289040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937260" algn="l"/>
                <a:tab pos="2260600" algn="l"/>
                <a:tab pos="3658235" algn="l"/>
                <a:tab pos="5270500" algn="l"/>
              </a:tabLst>
            </a:pPr>
            <a:r>
              <a:rPr lang="ru-RU" sz="1600" spc="-100" dirty="0" smtClean="0">
                <a:cs typeface="Microsoft Sans Serif"/>
              </a:rPr>
              <a:t>Организатор указывает количество дополнительных ЭМ, </a:t>
            </a:r>
            <a:r>
              <a:rPr sz="1600" spc="-100" dirty="0" err="1" smtClean="0">
                <a:cs typeface="Microsoft Sans Serif"/>
              </a:rPr>
              <a:t>к</a:t>
            </a:r>
            <a:r>
              <a:rPr sz="1600" spc="-45" dirty="0" err="1" smtClean="0">
                <a:cs typeface="Microsoft Sans Serif"/>
              </a:rPr>
              <a:t>о</a:t>
            </a:r>
            <a:r>
              <a:rPr sz="1600" spc="-20" dirty="0" err="1" smtClean="0">
                <a:cs typeface="Microsoft Sans Serif"/>
              </a:rPr>
              <a:t>т</a:t>
            </a:r>
            <a:r>
              <a:rPr sz="1600" spc="-10" dirty="0" err="1" smtClean="0">
                <a:cs typeface="Microsoft Sans Serif"/>
              </a:rPr>
              <a:t>оро</a:t>
            </a:r>
            <a:r>
              <a:rPr sz="1600" spc="-5" dirty="0" err="1" smtClean="0">
                <a:cs typeface="Microsoft Sans Serif"/>
              </a:rPr>
              <a:t>е</a:t>
            </a:r>
            <a:r>
              <a:rPr lang="ru-RU" sz="1600" spc="-5" dirty="0" smtClean="0">
                <a:cs typeface="Microsoft Sans Serif"/>
              </a:rPr>
              <a:t> </a:t>
            </a:r>
            <a:r>
              <a:rPr sz="1600" spc="-20" dirty="0" err="1" smtClean="0">
                <a:cs typeface="Microsoft Sans Serif"/>
              </a:rPr>
              <a:t>н</a:t>
            </a:r>
            <a:r>
              <a:rPr sz="1600" spc="-10" dirty="0" err="1" smtClean="0">
                <a:cs typeface="Microsoft Sans Serif"/>
              </a:rPr>
              <a:t>ео</a:t>
            </a:r>
            <a:r>
              <a:rPr sz="1600" spc="-55" dirty="0" err="1" smtClean="0">
                <a:cs typeface="Microsoft Sans Serif"/>
              </a:rPr>
              <a:t>б</a:t>
            </a:r>
            <a:r>
              <a:rPr sz="1600" spc="-15" dirty="0" err="1" smtClean="0">
                <a:cs typeface="Microsoft Sans Serif"/>
              </a:rPr>
              <a:t>х</a:t>
            </a:r>
            <a:r>
              <a:rPr sz="1600" spc="-45" dirty="0" err="1" smtClean="0">
                <a:cs typeface="Microsoft Sans Serif"/>
              </a:rPr>
              <a:t>о</a:t>
            </a:r>
            <a:r>
              <a:rPr sz="1600" spc="-5" dirty="0" err="1" smtClean="0">
                <a:cs typeface="Microsoft Sans Serif"/>
              </a:rPr>
              <a:t>д</a:t>
            </a:r>
            <a:r>
              <a:rPr sz="1600" dirty="0" err="1" smtClean="0">
                <a:cs typeface="Microsoft Sans Serif"/>
              </a:rPr>
              <a:t>и</a:t>
            </a:r>
            <a:r>
              <a:rPr sz="1600" spc="-55" dirty="0" err="1" smtClean="0">
                <a:cs typeface="Microsoft Sans Serif"/>
              </a:rPr>
              <a:t>м</a:t>
            </a:r>
            <a:r>
              <a:rPr sz="1600" spc="-5" dirty="0" err="1" smtClean="0">
                <a:cs typeface="Microsoft Sans Serif"/>
              </a:rPr>
              <a:t>о</a:t>
            </a:r>
            <a:r>
              <a:rPr lang="ru-RU" sz="1600" spc="-5" dirty="0" smtClean="0">
                <a:cs typeface="Microsoft Sans Serif"/>
              </a:rPr>
              <a:t> </a:t>
            </a:r>
            <a:r>
              <a:rPr sz="1600" spc="-10" dirty="0" err="1" smtClean="0">
                <a:cs typeface="Microsoft Sans Serif"/>
              </a:rPr>
              <a:t>ра</a:t>
            </a:r>
            <a:r>
              <a:rPr sz="1600" dirty="0" err="1" smtClean="0">
                <a:cs typeface="Microsoft Sans Serif"/>
              </a:rPr>
              <a:t>с</a:t>
            </a:r>
            <a:r>
              <a:rPr sz="1600" spc="-15" dirty="0" err="1" smtClean="0">
                <a:cs typeface="Microsoft Sans Serif"/>
              </a:rPr>
              <a:t>п</a:t>
            </a:r>
            <a:r>
              <a:rPr sz="1600" spc="-65" dirty="0" err="1" smtClean="0">
                <a:cs typeface="Microsoft Sans Serif"/>
              </a:rPr>
              <a:t>е</a:t>
            </a:r>
            <a:r>
              <a:rPr sz="1600" spc="-15" dirty="0" err="1" smtClean="0">
                <a:cs typeface="Microsoft Sans Serif"/>
              </a:rPr>
              <a:t>ч</a:t>
            </a:r>
            <a:r>
              <a:rPr sz="1600" spc="-45" dirty="0" err="1" smtClean="0">
                <a:cs typeface="Microsoft Sans Serif"/>
              </a:rPr>
              <a:t>а</a:t>
            </a:r>
            <a:r>
              <a:rPr sz="1600" spc="-20" dirty="0" err="1" smtClean="0">
                <a:cs typeface="Microsoft Sans Serif"/>
              </a:rPr>
              <a:t>т</a:t>
            </a:r>
            <a:r>
              <a:rPr sz="1600" spc="-45" dirty="0" err="1" smtClean="0">
                <a:cs typeface="Microsoft Sans Serif"/>
              </a:rPr>
              <a:t>а</a:t>
            </a:r>
            <a:r>
              <a:rPr sz="1600" spc="-5" dirty="0" err="1" smtClean="0">
                <a:cs typeface="Microsoft Sans Serif"/>
              </a:rPr>
              <a:t>т</a:t>
            </a:r>
            <a:r>
              <a:rPr sz="1600" dirty="0" err="1" smtClean="0">
                <a:cs typeface="Microsoft Sans Serif"/>
              </a:rPr>
              <a:t>ь</a:t>
            </a:r>
            <a:r>
              <a:rPr sz="1600" spc="-5" dirty="0" smtClean="0">
                <a:cs typeface="Microsoft Sans Serif"/>
              </a:rPr>
              <a:t>,</a:t>
            </a:r>
            <a:r>
              <a:rPr lang="ru-RU" sz="1600" spc="-5" dirty="0" smtClean="0">
                <a:cs typeface="Microsoft Sans Serif"/>
              </a:rPr>
              <a:t> </a:t>
            </a:r>
            <a:r>
              <a:rPr sz="1600" spc="-5" dirty="0" err="1" smtClean="0">
                <a:cs typeface="Microsoft Sans Serif"/>
              </a:rPr>
              <a:t>д</a:t>
            </a:r>
            <a:r>
              <a:rPr sz="1600" spc="5" dirty="0" err="1" smtClean="0">
                <a:cs typeface="Microsoft Sans Serif"/>
              </a:rPr>
              <a:t>е</a:t>
            </a:r>
            <a:r>
              <a:rPr sz="1600" spc="-55" dirty="0" err="1" smtClean="0">
                <a:cs typeface="Microsoft Sans Serif"/>
              </a:rPr>
              <a:t>м</a:t>
            </a:r>
            <a:r>
              <a:rPr sz="1600" spc="5" dirty="0" err="1" smtClean="0">
                <a:cs typeface="Microsoft Sans Serif"/>
              </a:rPr>
              <a:t>о</a:t>
            </a:r>
            <a:r>
              <a:rPr sz="1600" spc="-20" dirty="0" err="1" smtClean="0">
                <a:cs typeface="Microsoft Sans Serif"/>
              </a:rPr>
              <a:t>н</a:t>
            </a:r>
            <a:r>
              <a:rPr sz="1600" spc="-5" dirty="0" err="1" smtClean="0">
                <a:cs typeface="Microsoft Sans Serif"/>
              </a:rPr>
              <a:t>ст</a:t>
            </a:r>
            <a:r>
              <a:rPr sz="1600" spc="5" dirty="0" err="1" smtClean="0">
                <a:cs typeface="Microsoft Sans Serif"/>
              </a:rPr>
              <a:t>р</a:t>
            </a:r>
            <a:r>
              <a:rPr sz="1600" spc="-5" dirty="0" err="1" smtClean="0">
                <a:cs typeface="Microsoft Sans Serif"/>
              </a:rPr>
              <a:t>ир</a:t>
            </a:r>
            <a:r>
              <a:rPr sz="1600" spc="-40" dirty="0" err="1" smtClean="0">
                <a:cs typeface="Microsoft Sans Serif"/>
              </a:rPr>
              <a:t>у</a:t>
            </a:r>
            <a:r>
              <a:rPr sz="1600" spc="-55" dirty="0" err="1" smtClean="0">
                <a:cs typeface="Microsoft Sans Serif"/>
              </a:rPr>
              <a:t>е</a:t>
            </a:r>
            <a:r>
              <a:rPr sz="1600" spc="-5" dirty="0" err="1" smtClean="0">
                <a:cs typeface="Microsoft Sans Serif"/>
              </a:rPr>
              <a:t>т</a:t>
            </a:r>
            <a:r>
              <a:rPr lang="ru-RU" sz="1600" spc="-5" dirty="0" smtClean="0">
                <a:cs typeface="Microsoft Sans Serif"/>
              </a:rPr>
              <a:t> </a:t>
            </a:r>
            <a:r>
              <a:rPr sz="1600" spc="-10" dirty="0" err="1" smtClean="0">
                <a:cs typeface="Microsoft Sans Serif"/>
              </a:rPr>
              <a:t>вв</a:t>
            </a:r>
            <a:r>
              <a:rPr sz="1600" spc="-45" dirty="0" err="1" smtClean="0">
                <a:cs typeface="Microsoft Sans Serif"/>
              </a:rPr>
              <a:t>е</a:t>
            </a:r>
            <a:r>
              <a:rPr sz="1600" spc="-5" dirty="0" err="1" smtClean="0">
                <a:cs typeface="Microsoft Sans Serif"/>
              </a:rPr>
              <a:t>д</a:t>
            </a:r>
            <a:r>
              <a:rPr sz="1600" spc="-15" dirty="0" err="1" smtClean="0">
                <a:cs typeface="Microsoft Sans Serif"/>
              </a:rPr>
              <a:t>е</a:t>
            </a:r>
            <a:r>
              <a:rPr sz="1600" spc="-5" dirty="0" err="1" smtClean="0">
                <a:cs typeface="Microsoft Sans Serif"/>
              </a:rPr>
              <a:t>н</a:t>
            </a:r>
            <a:r>
              <a:rPr sz="1600" spc="-10" dirty="0" err="1" smtClean="0">
                <a:cs typeface="Microsoft Sans Serif"/>
              </a:rPr>
              <a:t>ное</a:t>
            </a:r>
            <a:r>
              <a:rPr sz="1600" spc="-10" dirty="0" smtClean="0">
                <a:cs typeface="Microsoft Sans Serif"/>
              </a:rPr>
              <a:t>  </a:t>
            </a:r>
            <a:r>
              <a:rPr sz="1600" spc="-25" dirty="0">
                <a:cs typeface="Microsoft Sans Serif"/>
              </a:rPr>
              <a:t>значение</a:t>
            </a:r>
            <a:r>
              <a:rPr sz="1600" spc="5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члену</a:t>
            </a:r>
            <a:r>
              <a:rPr sz="1600" spc="45" dirty="0">
                <a:cs typeface="Microsoft Sans Serif"/>
              </a:rPr>
              <a:t> </a:t>
            </a:r>
            <a:r>
              <a:rPr sz="1600" spc="-50" dirty="0">
                <a:cs typeface="Microsoft Sans Serif"/>
              </a:rPr>
              <a:t>ГЭК,</a:t>
            </a:r>
            <a:r>
              <a:rPr sz="1600" spc="30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нажимает</a:t>
            </a:r>
            <a:r>
              <a:rPr sz="1600" spc="65" dirty="0">
                <a:cs typeface="Microsoft Sans Serif"/>
              </a:rPr>
              <a:t> </a:t>
            </a:r>
            <a:r>
              <a:rPr sz="1600" spc="-45" dirty="0">
                <a:cs typeface="Microsoft Sans Serif"/>
              </a:rPr>
              <a:t>кнопку</a:t>
            </a:r>
            <a:r>
              <a:rPr sz="1600" spc="5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«Печать</a:t>
            </a:r>
            <a:r>
              <a:rPr sz="1600" spc="4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ЭМ»</a:t>
            </a:r>
            <a:endParaRPr sz="1600" dirty="0">
              <a:cs typeface="Microsoft Sans Serif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284668" y="5441152"/>
            <a:ext cx="6560820" cy="909955"/>
            <a:chOff x="1284668" y="5441124"/>
            <a:chExt cx="6560820" cy="909955"/>
          </a:xfrm>
        </p:grpSpPr>
        <p:sp>
          <p:nvSpPr>
            <p:cNvPr id="20" name="object 20"/>
            <p:cNvSpPr/>
            <p:nvPr/>
          </p:nvSpPr>
          <p:spPr>
            <a:xfrm>
              <a:off x="1298955" y="5455411"/>
              <a:ext cx="6532245" cy="881380"/>
            </a:xfrm>
            <a:custGeom>
              <a:avLst/>
              <a:gdLst/>
              <a:ahLst/>
              <a:cxnLst/>
              <a:rect l="l" t="t" r="r" b="b"/>
              <a:pathLst>
                <a:path w="6532245" h="881379">
                  <a:moveTo>
                    <a:pt x="6385052" y="0"/>
                  </a:moveTo>
                  <a:lnTo>
                    <a:pt x="146938" y="0"/>
                  </a:lnTo>
                  <a:lnTo>
                    <a:pt x="100494" y="7477"/>
                  </a:lnTo>
                  <a:lnTo>
                    <a:pt x="60158" y="28305"/>
                  </a:lnTo>
                  <a:lnTo>
                    <a:pt x="28350" y="60076"/>
                  </a:lnTo>
                  <a:lnTo>
                    <a:pt x="7490" y="100380"/>
                  </a:lnTo>
                  <a:lnTo>
                    <a:pt x="0" y="146812"/>
                  </a:lnTo>
                  <a:lnTo>
                    <a:pt x="0" y="734174"/>
                  </a:lnTo>
                  <a:lnTo>
                    <a:pt x="7490" y="780589"/>
                  </a:lnTo>
                  <a:lnTo>
                    <a:pt x="28350" y="820901"/>
                  </a:lnTo>
                  <a:lnTo>
                    <a:pt x="60158" y="852690"/>
                  </a:lnTo>
                  <a:lnTo>
                    <a:pt x="100494" y="873537"/>
                  </a:lnTo>
                  <a:lnTo>
                    <a:pt x="146938" y="881024"/>
                  </a:lnTo>
                  <a:lnTo>
                    <a:pt x="6385052" y="881024"/>
                  </a:lnTo>
                  <a:lnTo>
                    <a:pt x="6431483" y="873537"/>
                  </a:lnTo>
                  <a:lnTo>
                    <a:pt x="6471787" y="852690"/>
                  </a:lnTo>
                  <a:lnTo>
                    <a:pt x="6503558" y="820901"/>
                  </a:lnTo>
                  <a:lnTo>
                    <a:pt x="6524386" y="780589"/>
                  </a:lnTo>
                  <a:lnTo>
                    <a:pt x="6531864" y="734174"/>
                  </a:lnTo>
                  <a:lnTo>
                    <a:pt x="6531864" y="146812"/>
                  </a:lnTo>
                  <a:lnTo>
                    <a:pt x="6524386" y="100380"/>
                  </a:lnTo>
                  <a:lnTo>
                    <a:pt x="6503558" y="60076"/>
                  </a:lnTo>
                  <a:lnTo>
                    <a:pt x="6471787" y="28305"/>
                  </a:lnTo>
                  <a:lnTo>
                    <a:pt x="6431483" y="7477"/>
                  </a:lnTo>
                  <a:lnTo>
                    <a:pt x="6385052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98955" y="5455411"/>
              <a:ext cx="6532245" cy="881380"/>
            </a:xfrm>
            <a:custGeom>
              <a:avLst/>
              <a:gdLst/>
              <a:ahLst/>
              <a:cxnLst/>
              <a:rect l="l" t="t" r="r" b="b"/>
              <a:pathLst>
                <a:path w="6532245" h="881379">
                  <a:moveTo>
                    <a:pt x="0" y="146812"/>
                  </a:moveTo>
                  <a:lnTo>
                    <a:pt x="7490" y="100380"/>
                  </a:lnTo>
                  <a:lnTo>
                    <a:pt x="28350" y="60076"/>
                  </a:lnTo>
                  <a:lnTo>
                    <a:pt x="60158" y="28305"/>
                  </a:lnTo>
                  <a:lnTo>
                    <a:pt x="100494" y="7477"/>
                  </a:lnTo>
                  <a:lnTo>
                    <a:pt x="146938" y="0"/>
                  </a:lnTo>
                  <a:lnTo>
                    <a:pt x="6385052" y="0"/>
                  </a:lnTo>
                  <a:lnTo>
                    <a:pt x="6431483" y="7477"/>
                  </a:lnTo>
                  <a:lnTo>
                    <a:pt x="6471787" y="28305"/>
                  </a:lnTo>
                  <a:lnTo>
                    <a:pt x="6503558" y="60076"/>
                  </a:lnTo>
                  <a:lnTo>
                    <a:pt x="6524386" y="100380"/>
                  </a:lnTo>
                  <a:lnTo>
                    <a:pt x="6531864" y="146812"/>
                  </a:lnTo>
                  <a:lnTo>
                    <a:pt x="6531864" y="734174"/>
                  </a:lnTo>
                  <a:lnTo>
                    <a:pt x="6524386" y="780589"/>
                  </a:lnTo>
                  <a:lnTo>
                    <a:pt x="6503558" y="820901"/>
                  </a:lnTo>
                  <a:lnTo>
                    <a:pt x="6471787" y="852690"/>
                  </a:lnTo>
                  <a:lnTo>
                    <a:pt x="6431483" y="873537"/>
                  </a:lnTo>
                  <a:lnTo>
                    <a:pt x="6385052" y="881024"/>
                  </a:lnTo>
                  <a:lnTo>
                    <a:pt x="146938" y="881024"/>
                  </a:lnTo>
                  <a:lnTo>
                    <a:pt x="100494" y="873537"/>
                  </a:lnTo>
                  <a:lnTo>
                    <a:pt x="60158" y="852690"/>
                  </a:lnTo>
                  <a:lnTo>
                    <a:pt x="28350" y="820901"/>
                  </a:lnTo>
                  <a:lnTo>
                    <a:pt x="7490" y="780589"/>
                  </a:lnTo>
                  <a:lnTo>
                    <a:pt x="0" y="734174"/>
                  </a:lnTo>
                  <a:lnTo>
                    <a:pt x="0" y="146812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421131" y="5758078"/>
            <a:ext cx="303911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cs typeface="Microsoft Sans Serif"/>
              </a:rPr>
              <a:t>Член</a:t>
            </a:r>
            <a:r>
              <a:rPr sz="1600" spc="5" dirty="0">
                <a:cs typeface="Microsoft Sans Serif"/>
              </a:rPr>
              <a:t> </a:t>
            </a:r>
            <a:r>
              <a:rPr sz="1600" spc="-60" dirty="0">
                <a:cs typeface="Microsoft Sans Serif"/>
              </a:rPr>
              <a:t>ГЭК</a:t>
            </a:r>
            <a:r>
              <a:rPr sz="1600" spc="20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отключает</a:t>
            </a:r>
            <a:r>
              <a:rPr sz="1600" spc="5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свой</a:t>
            </a:r>
            <a:r>
              <a:rPr sz="1600" spc="20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токен</a:t>
            </a:r>
            <a:endParaRPr sz="1600" dirty="0">
              <a:cs typeface="Microsoft Sans Serif"/>
            </a:endParaRPr>
          </a:p>
        </p:txBody>
      </p:sp>
      <p:sp>
        <p:nvSpPr>
          <p:cNvPr id="26" name="object 23"/>
          <p:cNvSpPr txBox="1">
            <a:spLocks/>
          </p:cNvSpPr>
          <p:nvPr/>
        </p:nvSpPr>
        <p:spPr>
          <a:xfrm>
            <a:off x="254001" y="127000"/>
            <a:ext cx="4570096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-35" normalizeH="0" baseline="0" noProof="0" dirty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ea typeface="+mj-ea"/>
                <a:cs typeface="Microsoft Sans Serif"/>
              </a:rPr>
              <a:t>ПРОВЕДЕНИЕ</a:t>
            </a:r>
            <a:r>
              <a:rPr kumimoji="0" lang="ru-RU" sz="2400" b="1" i="0" u="none" strike="noStrike" kern="0" cap="none" spc="10" normalizeH="0" baseline="0" noProof="0" dirty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ea typeface="+mj-ea"/>
                <a:cs typeface="Microsoft Sans Serif"/>
              </a:rPr>
              <a:t> </a:t>
            </a:r>
            <a:r>
              <a:rPr kumimoji="0" lang="ru-RU" sz="2400" b="1" i="0" u="none" strike="noStrike" kern="0" cap="none" spc="-35" normalizeH="0" baseline="0" noProof="0" dirty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ea typeface="+mj-ea"/>
                <a:cs typeface="Microsoft Sans Serif"/>
              </a:rPr>
              <a:t>ЭКЗАМЕНА: </a:t>
            </a:r>
            <a:r>
              <a:rPr kumimoji="0" lang="ru-RU" sz="2400" b="1" i="0" u="none" strike="noStrike" kern="0" cap="none" spc="-30" normalizeH="0" baseline="0" noProof="0" dirty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ea typeface="+mj-ea"/>
                <a:cs typeface="Microsoft Sans Serif"/>
              </a:rPr>
              <a:t> </a:t>
            </a:r>
            <a:r>
              <a:rPr kumimoji="0" lang="ru-RU" sz="2400" b="0" i="0" u="none" strike="noStrike" kern="0" cap="none" spc="-4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Microsoft Sans Serif"/>
              </a:rPr>
              <a:t>ДОПОЛНИТЕЛЬНАЯ</a:t>
            </a:r>
            <a:r>
              <a:rPr kumimoji="0" lang="ru-RU" sz="2400" b="0" i="0" u="none" strike="noStrike" kern="0" cap="none" spc="-15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Microsoft Sans Serif"/>
              </a:rPr>
              <a:t> </a:t>
            </a:r>
            <a:r>
              <a:rPr kumimoji="0" lang="ru-RU" sz="2400" b="0" i="0" u="none" strike="noStrike" kern="0" cap="none" spc="-45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Microsoft Sans Serif"/>
              </a:rPr>
              <a:t>ПЕЧАТЬ</a:t>
            </a:r>
            <a:r>
              <a:rPr kumimoji="0" lang="ru-RU" sz="2400" b="0" i="0" u="none" strike="noStrike" kern="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Microsoft Sans Serif"/>
              </a:rPr>
              <a:t>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Microsoft Sans Serif"/>
              </a:rPr>
              <a:t>ЭМ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9" y="29356"/>
            <a:ext cx="482409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solidFill>
                  <a:srgbClr val="E36C09"/>
                </a:solidFill>
              </a:rPr>
              <a:t>ПРОВЕДЕНИЕ</a:t>
            </a:r>
            <a:r>
              <a:rPr sz="2400" spc="10" dirty="0">
                <a:solidFill>
                  <a:srgbClr val="E36C09"/>
                </a:solidFill>
              </a:rPr>
              <a:t> </a:t>
            </a:r>
            <a:r>
              <a:rPr sz="2400" spc="-35" dirty="0">
                <a:solidFill>
                  <a:srgbClr val="E36C09"/>
                </a:solidFill>
              </a:rPr>
              <a:t>ЭКЗАМЕНА: </a:t>
            </a:r>
            <a:r>
              <a:rPr sz="2400" spc="-30" dirty="0">
                <a:solidFill>
                  <a:srgbClr val="E36C09"/>
                </a:solidFill>
              </a:rPr>
              <a:t> </a:t>
            </a:r>
            <a:r>
              <a:rPr sz="2400" spc="-40" dirty="0">
                <a:solidFill>
                  <a:srgbClr val="E36C09"/>
                </a:solidFill>
              </a:rPr>
              <a:t>ДОПОЛНИТЕЛЬНАЯ</a:t>
            </a:r>
            <a:r>
              <a:rPr sz="2400" spc="-15" dirty="0">
                <a:solidFill>
                  <a:srgbClr val="E36C09"/>
                </a:solidFill>
              </a:rPr>
              <a:t> </a:t>
            </a:r>
            <a:r>
              <a:rPr sz="2400" spc="-45" dirty="0">
                <a:solidFill>
                  <a:srgbClr val="E36C09"/>
                </a:solidFill>
              </a:rPr>
              <a:t>ПЕЧАТЬ</a:t>
            </a:r>
            <a:r>
              <a:rPr sz="2400" spc="-10" dirty="0">
                <a:solidFill>
                  <a:srgbClr val="E36C09"/>
                </a:solidFill>
              </a:rPr>
              <a:t> </a:t>
            </a:r>
            <a:r>
              <a:rPr sz="2400" dirty="0">
                <a:solidFill>
                  <a:srgbClr val="E36C09"/>
                </a:solidFill>
              </a:rPr>
              <a:t>ЭМ</a:t>
            </a:r>
            <a:endParaRPr sz="2400" dirty="0"/>
          </a:p>
        </p:txBody>
      </p:sp>
      <p:grpSp>
        <p:nvGrpSpPr>
          <p:cNvPr id="3" name="object 3"/>
          <p:cNvGrpSpPr/>
          <p:nvPr/>
        </p:nvGrpSpPr>
        <p:grpSpPr>
          <a:xfrm>
            <a:off x="341351" y="1180083"/>
            <a:ext cx="8461375" cy="393700"/>
            <a:chOff x="341350" y="1180083"/>
            <a:chExt cx="8461375" cy="393700"/>
          </a:xfrm>
        </p:grpSpPr>
        <p:sp>
          <p:nvSpPr>
            <p:cNvPr id="4" name="object 4"/>
            <p:cNvSpPr/>
            <p:nvPr/>
          </p:nvSpPr>
          <p:spPr>
            <a:xfrm>
              <a:off x="350875" y="1189608"/>
              <a:ext cx="8442325" cy="374650"/>
            </a:xfrm>
            <a:custGeom>
              <a:avLst/>
              <a:gdLst/>
              <a:ahLst/>
              <a:cxnLst/>
              <a:rect l="l" t="t" r="r" b="b"/>
              <a:pathLst>
                <a:path w="8442325" h="374650">
                  <a:moveTo>
                    <a:pt x="8379866" y="0"/>
                  </a:moveTo>
                  <a:lnTo>
                    <a:pt x="62433" y="0"/>
                  </a:lnTo>
                  <a:lnTo>
                    <a:pt x="38131" y="4903"/>
                  </a:lnTo>
                  <a:lnTo>
                    <a:pt x="18286" y="18272"/>
                  </a:lnTo>
                  <a:lnTo>
                    <a:pt x="4906" y="38094"/>
                  </a:lnTo>
                  <a:lnTo>
                    <a:pt x="0" y="62356"/>
                  </a:lnTo>
                  <a:lnTo>
                    <a:pt x="0" y="312038"/>
                  </a:lnTo>
                  <a:lnTo>
                    <a:pt x="4906" y="336375"/>
                  </a:lnTo>
                  <a:lnTo>
                    <a:pt x="18286" y="356235"/>
                  </a:lnTo>
                  <a:lnTo>
                    <a:pt x="38131" y="369617"/>
                  </a:lnTo>
                  <a:lnTo>
                    <a:pt x="62433" y="374523"/>
                  </a:lnTo>
                  <a:lnTo>
                    <a:pt x="8379866" y="374523"/>
                  </a:lnTo>
                  <a:lnTo>
                    <a:pt x="8404129" y="369617"/>
                  </a:lnTo>
                  <a:lnTo>
                    <a:pt x="8423951" y="356235"/>
                  </a:lnTo>
                  <a:lnTo>
                    <a:pt x="8437320" y="336375"/>
                  </a:lnTo>
                  <a:lnTo>
                    <a:pt x="8442223" y="312038"/>
                  </a:lnTo>
                  <a:lnTo>
                    <a:pt x="8442223" y="62356"/>
                  </a:lnTo>
                  <a:lnTo>
                    <a:pt x="8437320" y="38094"/>
                  </a:lnTo>
                  <a:lnTo>
                    <a:pt x="8423951" y="18272"/>
                  </a:lnTo>
                  <a:lnTo>
                    <a:pt x="8404129" y="4903"/>
                  </a:lnTo>
                  <a:lnTo>
                    <a:pt x="837986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875" y="1189608"/>
              <a:ext cx="8442325" cy="374650"/>
            </a:xfrm>
            <a:custGeom>
              <a:avLst/>
              <a:gdLst/>
              <a:ahLst/>
              <a:cxnLst/>
              <a:rect l="l" t="t" r="r" b="b"/>
              <a:pathLst>
                <a:path w="8442325" h="374650">
                  <a:moveTo>
                    <a:pt x="0" y="62356"/>
                  </a:moveTo>
                  <a:lnTo>
                    <a:pt x="4906" y="38094"/>
                  </a:lnTo>
                  <a:lnTo>
                    <a:pt x="18286" y="18272"/>
                  </a:lnTo>
                  <a:lnTo>
                    <a:pt x="38131" y="4903"/>
                  </a:lnTo>
                  <a:lnTo>
                    <a:pt x="62433" y="0"/>
                  </a:lnTo>
                  <a:lnTo>
                    <a:pt x="8379866" y="0"/>
                  </a:lnTo>
                  <a:lnTo>
                    <a:pt x="8404129" y="4903"/>
                  </a:lnTo>
                  <a:lnTo>
                    <a:pt x="8423951" y="18272"/>
                  </a:lnTo>
                  <a:lnTo>
                    <a:pt x="8437320" y="38094"/>
                  </a:lnTo>
                  <a:lnTo>
                    <a:pt x="8442223" y="62356"/>
                  </a:lnTo>
                  <a:lnTo>
                    <a:pt x="8442223" y="312038"/>
                  </a:lnTo>
                  <a:lnTo>
                    <a:pt x="8437320" y="336375"/>
                  </a:lnTo>
                  <a:lnTo>
                    <a:pt x="8423951" y="356235"/>
                  </a:lnTo>
                  <a:lnTo>
                    <a:pt x="8404129" y="369617"/>
                  </a:lnTo>
                  <a:lnTo>
                    <a:pt x="8379866" y="374523"/>
                  </a:lnTo>
                  <a:lnTo>
                    <a:pt x="62433" y="374523"/>
                  </a:lnTo>
                  <a:lnTo>
                    <a:pt x="38131" y="369617"/>
                  </a:lnTo>
                  <a:lnTo>
                    <a:pt x="18286" y="356234"/>
                  </a:lnTo>
                  <a:lnTo>
                    <a:pt x="4906" y="336375"/>
                  </a:lnTo>
                  <a:lnTo>
                    <a:pt x="0" y="312038"/>
                  </a:lnTo>
                  <a:lnTo>
                    <a:pt x="0" y="62356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69553" y="1237868"/>
            <a:ext cx="840549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cs typeface="Arial"/>
              </a:rPr>
              <a:t>В</a:t>
            </a:r>
            <a:r>
              <a:rPr sz="1600" b="1" spc="-15" dirty="0">
                <a:solidFill>
                  <a:srgbClr val="FFFFFF"/>
                </a:solidFill>
                <a:cs typeface="Arial"/>
              </a:rPr>
              <a:t> случае</a:t>
            </a:r>
            <a:r>
              <a:rPr sz="1600" b="1" spc="4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cs typeface="Arial"/>
              </a:rPr>
              <a:t>выявления</a:t>
            </a:r>
            <a:r>
              <a:rPr sz="1600" b="1" spc="4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i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брака</a:t>
            </a:r>
            <a:r>
              <a:rPr sz="1600" b="1" i="1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sz="1600" b="1" i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комплекта</a:t>
            </a:r>
            <a:r>
              <a:rPr sz="1600" b="1" i="1" u="heavy" spc="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sz="1600" b="1" i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или</a:t>
            </a:r>
            <a:r>
              <a:rPr sz="1600" b="1" i="1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sz="1600" b="1" i="1" u="heavy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порчи</a:t>
            </a:r>
            <a:r>
              <a:rPr sz="1600" b="1" i="1" u="heavy" spc="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sz="1600" b="1" i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ЭМ</a:t>
            </a:r>
            <a:r>
              <a:rPr sz="1600" b="1" i="1" u="heavy" spc="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sz="1600" b="1" i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участником</a:t>
            </a:r>
            <a:r>
              <a:rPr sz="1600" b="1" i="1" u="heavy" spc="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sz="1600" b="1" i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экзамена</a:t>
            </a:r>
            <a:endParaRPr sz="1600" dirty="0"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1011" y="1876049"/>
            <a:ext cx="8879840" cy="3918585"/>
            <a:chOff x="161010" y="1876044"/>
            <a:chExt cx="8879840" cy="391858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07207" y="1876044"/>
              <a:ext cx="6233160" cy="39182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81503" y="1910245"/>
              <a:ext cx="6087237" cy="377342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869565" y="1900720"/>
              <a:ext cx="6108700" cy="3792854"/>
            </a:xfrm>
            <a:custGeom>
              <a:avLst/>
              <a:gdLst/>
              <a:ahLst/>
              <a:cxnLst/>
              <a:rect l="l" t="t" r="r" b="b"/>
              <a:pathLst>
                <a:path w="6108700" h="3792854">
                  <a:moveTo>
                    <a:pt x="0" y="3792474"/>
                  </a:moveTo>
                  <a:lnTo>
                    <a:pt x="6108700" y="3792474"/>
                  </a:lnTo>
                  <a:lnTo>
                    <a:pt x="6108700" y="0"/>
                  </a:lnTo>
                  <a:lnTo>
                    <a:pt x="0" y="0"/>
                  </a:lnTo>
                  <a:lnTo>
                    <a:pt x="0" y="3792474"/>
                  </a:lnTo>
                  <a:close/>
                </a:path>
              </a:pathLst>
            </a:custGeom>
            <a:ln w="1905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5298" y="2257933"/>
              <a:ext cx="2594610" cy="3078480"/>
            </a:xfrm>
            <a:custGeom>
              <a:avLst/>
              <a:gdLst/>
              <a:ahLst/>
              <a:cxnLst/>
              <a:rect l="l" t="t" r="r" b="b"/>
              <a:pathLst>
                <a:path w="2594610" h="3078479">
                  <a:moveTo>
                    <a:pt x="2161882" y="0"/>
                  </a:moveTo>
                  <a:lnTo>
                    <a:pt x="432396" y="0"/>
                  </a:lnTo>
                  <a:lnTo>
                    <a:pt x="385281" y="2538"/>
                  </a:lnTo>
                  <a:lnTo>
                    <a:pt x="339636" y="9977"/>
                  </a:lnTo>
                  <a:lnTo>
                    <a:pt x="295724" y="22052"/>
                  </a:lnTo>
                  <a:lnTo>
                    <a:pt x="253809" y="38499"/>
                  </a:lnTo>
                  <a:lnTo>
                    <a:pt x="214155" y="59055"/>
                  </a:lnTo>
                  <a:lnTo>
                    <a:pt x="177026" y="83454"/>
                  </a:lnTo>
                  <a:lnTo>
                    <a:pt x="142686" y="111433"/>
                  </a:lnTo>
                  <a:lnTo>
                    <a:pt x="111398" y="142727"/>
                  </a:lnTo>
                  <a:lnTo>
                    <a:pt x="83426" y="177073"/>
                  </a:lnTo>
                  <a:lnTo>
                    <a:pt x="59033" y="214206"/>
                  </a:lnTo>
                  <a:lnTo>
                    <a:pt x="38484" y="253862"/>
                  </a:lnTo>
                  <a:lnTo>
                    <a:pt x="22043" y="295777"/>
                  </a:lnTo>
                  <a:lnTo>
                    <a:pt x="9972" y="339687"/>
                  </a:lnTo>
                  <a:lnTo>
                    <a:pt x="2537" y="385328"/>
                  </a:lnTo>
                  <a:lnTo>
                    <a:pt x="0" y="432434"/>
                  </a:lnTo>
                  <a:lnTo>
                    <a:pt x="0" y="2645664"/>
                  </a:lnTo>
                  <a:lnTo>
                    <a:pt x="2537" y="2692770"/>
                  </a:lnTo>
                  <a:lnTo>
                    <a:pt x="9972" y="2738411"/>
                  </a:lnTo>
                  <a:lnTo>
                    <a:pt x="22043" y="2782321"/>
                  </a:lnTo>
                  <a:lnTo>
                    <a:pt x="38484" y="2824236"/>
                  </a:lnTo>
                  <a:lnTo>
                    <a:pt x="59033" y="2863892"/>
                  </a:lnTo>
                  <a:lnTo>
                    <a:pt x="83426" y="2901025"/>
                  </a:lnTo>
                  <a:lnTo>
                    <a:pt x="111398" y="2935371"/>
                  </a:lnTo>
                  <a:lnTo>
                    <a:pt x="142686" y="2966665"/>
                  </a:lnTo>
                  <a:lnTo>
                    <a:pt x="177026" y="2994644"/>
                  </a:lnTo>
                  <a:lnTo>
                    <a:pt x="214155" y="3019044"/>
                  </a:lnTo>
                  <a:lnTo>
                    <a:pt x="253809" y="3039599"/>
                  </a:lnTo>
                  <a:lnTo>
                    <a:pt x="295724" y="3056046"/>
                  </a:lnTo>
                  <a:lnTo>
                    <a:pt x="339636" y="3068121"/>
                  </a:lnTo>
                  <a:lnTo>
                    <a:pt x="385281" y="3075560"/>
                  </a:lnTo>
                  <a:lnTo>
                    <a:pt x="432396" y="3078098"/>
                  </a:lnTo>
                  <a:lnTo>
                    <a:pt x="2161882" y="3078098"/>
                  </a:lnTo>
                  <a:lnTo>
                    <a:pt x="2209011" y="3075560"/>
                  </a:lnTo>
                  <a:lnTo>
                    <a:pt x="2254668" y="3068121"/>
                  </a:lnTo>
                  <a:lnTo>
                    <a:pt x="2298588" y="3056046"/>
                  </a:lnTo>
                  <a:lnTo>
                    <a:pt x="2340509" y="3039599"/>
                  </a:lnTo>
                  <a:lnTo>
                    <a:pt x="2380167" y="3019044"/>
                  </a:lnTo>
                  <a:lnTo>
                    <a:pt x="2417299" y="2994644"/>
                  </a:lnTo>
                  <a:lnTo>
                    <a:pt x="2451640" y="2966665"/>
                  </a:lnTo>
                  <a:lnTo>
                    <a:pt x="2482928" y="2935371"/>
                  </a:lnTo>
                  <a:lnTo>
                    <a:pt x="2510900" y="2901025"/>
                  </a:lnTo>
                  <a:lnTo>
                    <a:pt x="2535291" y="2863892"/>
                  </a:lnTo>
                  <a:lnTo>
                    <a:pt x="2555838" y="2824236"/>
                  </a:lnTo>
                  <a:lnTo>
                    <a:pt x="2572277" y="2782321"/>
                  </a:lnTo>
                  <a:lnTo>
                    <a:pt x="2584346" y="2738411"/>
                  </a:lnTo>
                  <a:lnTo>
                    <a:pt x="2591781" y="2692770"/>
                  </a:lnTo>
                  <a:lnTo>
                    <a:pt x="2594317" y="2645664"/>
                  </a:lnTo>
                  <a:lnTo>
                    <a:pt x="2594317" y="432434"/>
                  </a:lnTo>
                  <a:lnTo>
                    <a:pt x="2591781" y="385328"/>
                  </a:lnTo>
                  <a:lnTo>
                    <a:pt x="2584346" y="339687"/>
                  </a:lnTo>
                  <a:lnTo>
                    <a:pt x="2572277" y="295777"/>
                  </a:lnTo>
                  <a:lnTo>
                    <a:pt x="2555838" y="253862"/>
                  </a:lnTo>
                  <a:lnTo>
                    <a:pt x="2535291" y="214206"/>
                  </a:lnTo>
                  <a:lnTo>
                    <a:pt x="2510900" y="177073"/>
                  </a:lnTo>
                  <a:lnTo>
                    <a:pt x="2482928" y="142727"/>
                  </a:lnTo>
                  <a:lnTo>
                    <a:pt x="2451640" y="111433"/>
                  </a:lnTo>
                  <a:lnTo>
                    <a:pt x="2417299" y="83454"/>
                  </a:lnTo>
                  <a:lnTo>
                    <a:pt x="2380167" y="59055"/>
                  </a:lnTo>
                  <a:lnTo>
                    <a:pt x="2340509" y="38499"/>
                  </a:lnTo>
                  <a:lnTo>
                    <a:pt x="2298588" y="22052"/>
                  </a:lnTo>
                  <a:lnTo>
                    <a:pt x="2254668" y="9977"/>
                  </a:lnTo>
                  <a:lnTo>
                    <a:pt x="2209011" y="2538"/>
                  </a:lnTo>
                  <a:lnTo>
                    <a:pt x="2161882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5298" y="2257933"/>
              <a:ext cx="2594610" cy="3078480"/>
            </a:xfrm>
            <a:custGeom>
              <a:avLst/>
              <a:gdLst/>
              <a:ahLst/>
              <a:cxnLst/>
              <a:rect l="l" t="t" r="r" b="b"/>
              <a:pathLst>
                <a:path w="2594610" h="3078479">
                  <a:moveTo>
                    <a:pt x="0" y="432434"/>
                  </a:moveTo>
                  <a:lnTo>
                    <a:pt x="2537" y="385328"/>
                  </a:lnTo>
                  <a:lnTo>
                    <a:pt x="9972" y="339687"/>
                  </a:lnTo>
                  <a:lnTo>
                    <a:pt x="22043" y="295777"/>
                  </a:lnTo>
                  <a:lnTo>
                    <a:pt x="38484" y="253862"/>
                  </a:lnTo>
                  <a:lnTo>
                    <a:pt x="59033" y="214206"/>
                  </a:lnTo>
                  <a:lnTo>
                    <a:pt x="83426" y="177073"/>
                  </a:lnTo>
                  <a:lnTo>
                    <a:pt x="111398" y="142727"/>
                  </a:lnTo>
                  <a:lnTo>
                    <a:pt x="142686" y="111433"/>
                  </a:lnTo>
                  <a:lnTo>
                    <a:pt x="177026" y="83454"/>
                  </a:lnTo>
                  <a:lnTo>
                    <a:pt x="214155" y="59055"/>
                  </a:lnTo>
                  <a:lnTo>
                    <a:pt x="253809" y="38499"/>
                  </a:lnTo>
                  <a:lnTo>
                    <a:pt x="295724" y="22052"/>
                  </a:lnTo>
                  <a:lnTo>
                    <a:pt x="339636" y="9977"/>
                  </a:lnTo>
                  <a:lnTo>
                    <a:pt x="385281" y="2538"/>
                  </a:lnTo>
                  <a:lnTo>
                    <a:pt x="432396" y="0"/>
                  </a:lnTo>
                  <a:lnTo>
                    <a:pt x="2161882" y="0"/>
                  </a:lnTo>
                  <a:lnTo>
                    <a:pt x="2209011" y="2538"/>
                  </a:lnTo>
                  <a:lnTo>
                    <a:pt x="2254668" y="9977"/>
                  </a:lnTo>
                  <a:lnTo>
                    <a:pt x="2298588" y="22052"/>
                  </a:lnTo>
                  <a:lnTo>
                    <a:pt x="2340509" y="38499"/>
                  </a:lnTo>
                  <a:lnTo>
                    <a:pt x="2380167" y="59055"/>
                  </a:lnTo>
                  <a:lnTo>
                    <a:pt x="2417299" y="83454"/>
                  </a:lnTo>
                  <a:lnTo>
                    <a:pt x="2451640" y="111433"/>
                  </a:lnTo>
                  <a:lnTo>
                    <a:pt x="2482928" y="142727"/>
                  </a:lnTo>
                  <a:lnTo>
                    <a:pt x="2510900" y="177073"/>
                  </a:lnTo>
                  <a:lnTo>
                    <a:pt x="2535291" y="214206"/>
                  </a:lnTo>
                  <a:lnTo>
                    <a:pt x="2555838" y="253862"/>
                  </a:lnTo>
                  <a:lnTo>
                    <a:pt x="2572277" y="295777"/>
                  </a:lnTo>
                  <a:lnTo>
                    <a:pt x="2584346" y="339687"/>
                  </a:lnTo>
                  <a:lnTo>
                    <a:pt x="2591781" y="385328"/>
                  </a:lnTo>
                  <a:lnTo>
                    <a:pt x="2594317" y="432434"/>
                  </a:lnTo>
                  <a:lnTo>
                    <a:pt x="2594317" y="2645664"/>
                  </a:lnTo>
                  <a:lnTo>
                    <a:pt x="2591781" y="2692770"/>
                  </a:lnTo>
                  <a:lnTo>
                    <a:pt x="2584346" y="2738411"/>
                  </a:lnTo>
                  <a:lnTo>
                    <a:pt x="2572277" y="2782321"/>
                  </a:lnTo>
                  <a:lnTo>
                    <a:pt x="2555838" y="2824236"/>
                  </a:lnTo>
                  <a:lnTo>
                    <a:pt x="2535291" y="2863892"/>
                  </a:lnTo>
                  <a:lnTo>
                    <a:pt x="2510900" y="2901025"/>
                  </a:lnTo>
                  <a:lnTo>
                    <a:pt x="2482928" y="2935371"/>
                  </a:lnTo>
                  <a:lnTo>
                    <a:pt x="2451640" y="2966665"/>
                  </a:lnTo>
                  <a:lnTo>
                    <a:pt x="2417299" y="2994644"/>
                  </a:lnTo>
                  <a:lnTo>
                    <a:pt x="2380167" y="3019044"/>
                  </a:lnTo>
                  <a:lnTo>
                    <a:pt x="2340509" y="3039599"/>
                  </a:lnTo>
                  <a:lnTo>
                    <a:pt x="2298588" y="3056046"/>
                  </a:lnTo>
                  <a:lnTo>
                    <a:pt x="2254668" y="3068121"/>
                  </a:lnTo>
                  <a:lnTo>
                    <a:pt x="2209011" y="3075560"/>
                  </a:lnTo>
                  <a:lnTo>
                    <a:pt x="2161882" y="3078098"/>
                  </a:lnTo>
                  <a:lnTo>
                    <a:pt x="432396" y="3078098"/>
                  </a:lnTo>
                  <a:lnTo>
                    <a:pt x="385281" y="3075560"/>
                  </a:lnTo>
                  <a:lnTo>
                    <a:pt x="339636" y="3068121"/>
                  </a:lnTo>
                  <a:lnTo>
                    <a:pt x="295724" y="3056046"/>
                  </a:lnTo>
                  <a:lnTo>
                    <a:pt x="253809" y="3039599"/>
                  </a:lnTo>
                  <a:lnTo>
                    <a:pt x="214155" y="3019043"/>
                  </a:lnTo>
                  <a:lnTo>
                    <a:pt x="177026" y="2994644"/>
                  </a:lnTo>
                  <a:lnTo>
                    <a:pt x="142686" y="2966665"/>
                  </a:lnTo>
                  <a:lnTo>
                    <a:pt x="111398" y="2935371"/>
                  </a:lnTo>
                  <a:lnTo>
                    <a:pt x="83426" y="2901025"/>
                  </a:lnTo>
                  <a:lnTo>
                    <a:pt x="59033" y="2863892"/>
                  </a:lnTo>
                  <a:lnTo>
                    <a:pt x="38484" y="2824236"/>
                  </a:lnTo>
                  <a:lnTo>
                    <a:pt x="22043" y="2782321"/>
                  </a:lnTo>
                  <a:lnTo>
                    <a:pt x="9972" y="2738411"/>
                  </a:lnTo>
                  <a:lnTo>
                    <a:pt x="2537" y="2692770"/>
                  </a:lnTo>
                  <a:lnTo>
                    <a:pt x="0" y="2645664"/>
                  </a:lnTo>
                  <a:lnTo>
                    <a:pt x="0" y="432434"/>
                  </a:lnTo>
                  <a:close/>
                </a:path>
              </a:pathLst>
            </a:custGeom>
            <a:ln w="2857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9936" y="2366772"/>
              <a:ext cx="566927" cy="38100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80798" y="2448306"/>
            <a:ext cx="2032635" cy="27315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55"/>
              </a:lnSpc>
            </a:pPr>
            <a:r>
              <a:rPr sz="1800" b="1" spc="-5" dirty="0">
                <a:solidFill>
                  <a:srgbClr val="001F5F"/>
                </a:solidFill>
                <a:latin typeface="Arial"/>
                <a:cs typeface="Arial"/>
              </a:rPr>
              <a:t>1.</a:t>
            </a:r>
            <a:r>
              <a:rPr sz="1800" b="1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spc="-35" dirty="0">
                <a:cs typeface="Microsoft Sans Serif"/>
              </a:rPr>
              <a:t>Отметьте</a:t>
            </a:r>
            <a:endParaRPr sz="1600" dirty="0">
              <a:cs typeface="Microsoft Sans Serif"/>
            </a:endParaRPr>
          </a:p>
          <a:p>
            <a:pPr marL="193675">
              <a:lnSpc>
                <a:spcPct val="100000"/>
              </a:lnSpc>
              <a:spcBef>
                <a:spcPts val="10"/>
              </a:spcBef>
            </a:pPr>
            <a:r>
              <a:rPr sz="1600" spc="-15" dirty="0">
                <a:cs typeface="Microsoft Sans Serif"/>
              </a:rPr>
              <a:t>соответствующий</a:t>
            </a:r>
            <a:endParaRPr sz="1600" dirty="0">
              <a:cs typeface="Microsoft Sans Serif"/>
            </a:endParaRPr>
          </a:p>
          <a:p>
            <a:pPr marL="193675" marR="471170">
              <a:lnSpc>
                <a:spcPct val="100000"/>
              </a:lnSpc>
            </a:pPr>
            <a:r>
              <a:rPr sz="1600" spc="-15" dirty="0">
                <a:cs typeface="Microsoft Sans Serif"/>
              </a:rPr>
              <a:t>успешно </a:t>
            </a:r>
            <a:r>
              <a:rPr sz="1600" spc="-1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напечатанный </a:t>
            </a:r>
            <a:r>
              <a:rPr sz="1600" spc="-409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экземпляр</a:t>
            </a:r>
            <a:r>
              <a:rPr sz="1600" spc="-4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ЭМ</a:t>
            </a:r>
          </a:p>
          <a:p>
            <a:pPr marL="193675" marR="179070">
              <a:lnSpc>
                <a:spcPct val="100000"/>
              </a:lnSpc>
            </a:pPr>
            <a:r>
              <a:rPr sz="1600" spc="-75" dirty="0">
                <a:cs typeface="Microsoft Sans Serif"/>
              </a:rPr>
              <a:t>к</a:t>
            </a:r>
            <a:r>
              <a:rPr sz="1600" spc="-60" dirty="0">
                <a:cs typeface="Microsoft Sans Serif"/>
              </a:rPr>
              <a:t>а</a:t>
            </a:r>
            <a:r>
              <a:rPr sz="1600" spc="-50" dirty="0">
                <a:cs typeface="Microsoft Sans Serif"/>
              </a:rPr>
              <a:t>к</a:t>
            </a:r>
            <a:r>
              <a:rPr sz="1600" spc="15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брак</a:t>
            </a:r>
            <a:r>
              <a:rPr sz="1600" spc="-10" dirty="0">
                <a:cs typeface="Microsoft Sans Serif"/>
              </a:rPr>
              <a:t>о</a:t>
            </a:r>
            <a:r>
              <a:rPr sz="1600" spc="-15" dirty="0">
                <a:cs typeface="Microsoft Sans Serif"/>
              </a:rPr>
              <a:t>ван</a:t>
            </a:r>
            <a:r>
              <a:rPr sz="1600" spc="-20" dirty="0">
                <a:cs typeface="Microsoft Sans Serif"/>
              </a:rPr>
              <a:t>н</a:t>
            </a:r>
            <a:r>
              <a:rPr sz="1600" spc="-5" dirty="0">
                <a:cs typeface="Microsoft Sans Serif"/>
              </a:rPr>
              <a:t>ый,  </a:t>
            </a:r>
            <a:r>
              <a:rPr sz="1600" spc="-25" dirty="0">
                <a:cs typeface="Microsoft Sans Serif"/>
              </a:rPr>
              <a:t>нажав</a:t>
            </a:r>
            <a:r>
              <a:rPr sz="1600" spc="20" dirty="0">
                <a:cs typeface="Microsoft Sans Serif"/>
              </a:rPr>
              <a:t> </a:t>
            </a:r>
            <a:r>
              <a:rPr sz="1600" spc="-45" dirty="0">
                <a:cs typeface="Microsoft Sans Serif"/>
              </a:rPr>
              <a:t>кнопку</a:t>
            </a:r>
            <a:endParaRPr sz="1600" dirty="0">
              <a:cs typeface="Microsoft Sans Serif"/>
            </a:endParaRPr>
          </a:p>
          <a:p>
            <a:pPr marL="193675">
              <a:lnSpc>
                <a:spcPct val="100000"/>
              </a:lnSpc>
            </a:pPr>
            <a:r>
              <a:rPr sz="1600" b="1" spc="-10" dirty="0">
                <a:cs typeface="Arial"/>
              </a:rPr>
              <a:t>«Забраковать»</a:t>
            </a:r>
            <a:endParaRPr sz="1600" dirty="0">
              <a:cs typeface="Arial"/>
            </a:endParaRPr>
          </a:p>
          <a:p>
            <a:pPr marL="193675" marR="5080">
              <a:lnSpc>
                <a:spcPct val="100000"/>
              </a:lnSpc>
            </a:pPr>
            <a:r>
              <a:rPr sz="1600" spc="-5" dirty="0">
                <a:cs typeface="Microsoft Sans Serif"/>
              </a:rPr>
              <a:t>в</a:t>
            </a:r>
            <a:r>
              <a:rPr sz="1600" spc="-6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соответствующей </a:t>
            </a:r>
            <a:r>
              <a:rPr sz="1600" spc="-409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строке</a:t>
            </a:r>
            <a:r>
              <a:rPr sz="1600" spc="-5" dirty="0">
                <a:cs typeface="Microsoft Sans Serif"/>
              </a:rPr>
              <a:t> </a:t>
            </a:r>
            <a:r>
              <a:rPr sz="1600" spc="5" dirty="0">
                <a:cs typeface="Microsoft Sans Serif"/>
              </a:rPr>
              <a:t>со</a:t>
            </a:r>
            <a:r>
              <a:rPr sz="1600" spc="10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списком </a:t>
            </a:r>
            <a:r>
              <a:rPr sz="1600" spc="-2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напечатанных</a:t>
            </a:r>
            <a:r>
              <a:rPr sz="1600" spc="2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ЭМ</a:t>
            </a:r>
            <a:endParaRPr sz="1600" dirty="0">
              <a:cs typeface="Microsoft Sans Serif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164956" y="3113702"/>
            <a:ext cx="683260" cy="1237615"/>
          </a:xfrm>
          <a:custGeom>
            <a:avLst/>
            <a:gdLst/>
            <a:ahLst/>
            <a:cxnLst/>
            <a:rect l="l" t="t" r="r" b="b"/>
            <a:pathLst>
              <a:path w="683259" h="1237614">
                <a:moveTo>
                  <a:pt x="0" y="1237322"/>
                </a:moveTo>
                <a:lnTo>
                  <a:pt x="683247" y="1237322"/>
                </a:lnTo>
                <a:lnTo>
                  <a:pt x="683247" y="0"/>
                </a:lnTo>
                <a:lnTo>
                  <a:pt x="0" y="0"/>
                </a:lnTo>
                <a:lnTo>
                  <a:pt x="0" y="1237322"/>
                </a:lnTo>
                <a:close/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9" y="29356"/>
            <a:ext cx="482409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solidFill>
                  <a:srgbClr val="E36C09"/>
                </a:solidFill>
              </a:rPr>
              <a:t>ПРОВЕДЕНИЕ</a:t>
            </a:r>
            <a:r>
              <a:rPr sz="2400" spc="10" dirty="0">
                <a:solidFill>
                  <a:srgbClr val="E36C09"/>
                </a:solidFill>
              </a:rPr>
              <a:t> </a:t>
            </a:r>
            <a:r>
              <a:rPr sz="2400" spc="-35" dirty="0">
                <a:solidFill>
                  <a:srgbClr val="E36C09"/>
                </a:solidFill>
              </a:rPr>
              <a:t>ЭКЗАМЕНА: </a:t>
            </a:r>
            <a:r>
              <a:rPr sz="2400" spc="-30" dirty="0">
                <a:solidFill>
                  <a:srgbClr val="E36C09"/>
                </a:solidFill>
              </a:rPr>
              <a:t> </a:t>
            </a:r>
            <a:r>
              <a:rPr sz="2400" spc="-40" dirty="0">
                <a:solidFill>
                  <a:srgbClr val="E36C09"/>
                </a:solidFill>
              </a:rPr>
              <a:t>ДОПОЛНИТЕЛЬНАЯ</a:t>
            </a:r>
            <a:r>
              <a:rPr sz="2400" spc="-15" dirty="0">
                <a:solidFill>
                  <a:srgbClr val="E36C09"/>
                </a:solidFill>
              </a:rPr>
              <a:t> </a:t>
            </a:r>
            <a:r>
              <a:rPr sz="2400" spc="-45" dirty="0">
                <a:solidFill>
                  <a:srgbClr val="E36C09"/>
                </a:solidFill>
              </a:rPr>
              <a:t>ПЕЧАТЬ</a:t>
            </a:r>
            <a:r>
              <a:rPr sz="2400" spc="-10" dirty="0">
                <a:solidFill>
                  <a:srgbClr val="E36C09"/>
                </a:solidFill>
              </a:rPr>
              <a:t> </a:t>
            </a:r>
            <a:r>
              <a:rPr sz="2400" dirty="0">
                <a:solidFill>
                  <a:srgbClr val="E36C09"/>
                </a:solidFill>
              </a:rPr>
              <a:t>ЭМ</a:t>
            </a:r>
            <a:endParaRPr sz="2400" dirty="0"/>
          </a:p>
        </p:txBody>
      </p:sp>
      <p:grpSp>
        <p:nvGrpSpPr>
          <p:cNvPr id="3" name="object 3"/>
          <p:cNvGrpSpPr/>
          <p:nvPr/>
        </p:nvGrpSpPr>
        <p:grpSpPr>
          <a:xfrm>
            <a:off x="341351" y="1180083"/>
            <a:ext cx="8461375" cy="393700"/>
            <a:chOff x="341350" y="1180083"/>
            <a:chExt cx="8461375" cy="393700"/>
          </a:xfrm>
        </p:grpSpPr>
        <p:sp>
          <p:nvSpPr>
            <p:cNvPr id="4" name="object 4"/>
            <p:cNvSpPr/>
            <p:nvPr/>
          </p:nvSpPr>
          <p:spPr>
            <a:xfrm>
              <a:off x="350875" y="1189608"/>
              <a:ext cx="8442325" cy="374650"/>
            </a:xfrm>
            <a:custGeom>
              <a:avLst/>
              <a:gdLst/>
              <a:ahLst/>
              <a:cxnLst/>
              <a:rect l="l" t="t" r="r" b="b"/>
              <a:pathLst>
                <a:path w="8442325" h="374650">
                  <a:moveTo>
                    <a:pt x="8379866" y="0"/>
                  </a:moveTo>
                  <a:lnTo>
                    <a:pt x="62433" y="0"/>
                  </a:lnTo>
                  <a:lnTo>
                    <a:pt x="38131" y="4903"/>
                  </a:lnTo>
                  <a:lnTo>
                    <a:pt x="18286" y="18272"/>
                  </a:lnTo>
                  <a:lnTo>
                    <a:pt x="4906" y="38094"/>
                  </a:lnTo>
                  <a:lnTo>
                    <a:pt x="0" y="62356"/>
                  </a:lnTo>
                  <a:lnTo>
                    <a:pt x="0" y="312038"/>
                  </a:lnTo>
                  <a:lnTo>
                    <a:pt x="4906" y="336375"/>
                  </a:lnTo>
                  <a:lnTo>
                    <a:pt x="18286" y="356235"/>
                  </a:lnTo>
                  <a:lnTo>
                    <a:pt x="38131" y="369617"/>
                  </a:lnTo>
                  <a:lnTo>
                    <a:pt x="62433" y="374523"/>
                  </a:lnTo>
                  <a:lnTo>
                    <a:pt x="8379866" y="374523"/>
                  </a:lnTo>
                  <a:lnTo>
                    <a:pt x="8404129" y="369617"/>
                  </a:lnTo>
                  <a:lnTo>
                    <a:pt x="8423951" y="356235"/>
                  </a:lnTo>
                  <a:lnTo>
                    <a:pt x="8437320" y="336375"/>
                  </a:lnTo>
                  <a:lnTo>
                    <a:pt x="8442223" y="312038"/>
                  </a:lnTo>
                  <a:lnTo>
                    <a:pt x="8442223" y="62356"/>
                  </a:lnTo>
                  <a:lnTo>
                    <a:pt x="8437320" y="38094"/>
                  </a:lnTo>
                  <a:lnTo>
                    <a:pt x="8423951" y="18272"/>
                  </a:lnTo>
                  <a:lnTo>
                    <a:pt x="8404129" y="4903"/>
                  </a:lnTo>
                  <a:lnTo>
                    <a:pt x="837986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875" y="1189608"/>
              <a:ext cx="8442325" cy="374650"/>
            </a:xfrm>
            <a:custGeom>
              <a:avLst/>
              <a:gdLst/>
              <a:ahLst/>
              <a:cxnLst/>
              <a:rect l="l" t="t" r="r" b="b"/>
              <a:pathLst>
                <a:path w="8442325" h="374650">
                  <a:moveTo>
                    <a:pt x="0" y="62356"/>
                  </a:moveTo>
                  <a:lnTo>
                    <a:pt x="4906" y="38094"/>
                  </a:lnTo>
                  <a:lnTo>
                    <a:pt x="18286" y="18272"/>
                  </a:lnTo>
                  <a:lnTo>
                    <a:pt x="38131" y="4903"/>
                  </a:lnTo>
                  <a:lnTo>
                    <a:pt x="62433" y="0"/>
                  </a:lnTo>
                  <a:lnTo>
                    <a:pt x="8379866" y="0"/>
                  </a:lnTo>
                  <a:lnTo>
                    <a:pt x="8404129" y="4903"/>
                  </a:lnTo>
                  <a:lnTo>
                    <a:pt x="8423951" y="18272"/>
                  </a:lnTo>
                  <a:lnTo>
                    <a:pt x="8437320" y="38094"/>
                  </a:lnTo>
                  <a:lnTo>
                    <a:pt x="8442223" y="62356"/>
                  </a:lnTo>
                  <a:lnTo>
                    <a:pt x="8442223" y="312038"/>
                  </a:lnTo>
                  <a:lnTo>
                    <a:pt x="8437320" y="336375"/>
                  </a:lnTo>
                  <a:lnTo>
                    <a:pt x="8423951" y="356235"/>
                  </a:lnTo>
                  <a:lnTo>
                    <a:pt x="8404129" y="369617"/>
                  </a:lnTo>
                  <a:lnTo>
                    <a:pt x="8379866" y="374523"/>
                  </a:lnTo>
                  <a:lnTo>
                    <a:pt x="62433" y="374523"/>
                  </a:lnTo>
                  <a:lnTo>
                    <a:pt x="38131" y="369617"/>
                  </a:lnTo>
                  <a:lnTo>
                    <a:pt x="18286" y="356234"/>
                  </a:lnTo>
                  <a:lnTo>
                    <a:pt x="4906" y="336375"/>
                  </a:lnTo>
                  <a:lnTo>
                    <a:pt x="0" y="312038"/>
                  </a:lnTo>
                  <a:lnTo>
                    <a:pt x="0" y="62356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69553" y="1237868"/>
            <a:ext cx="840549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cs typeface="Arial"/>
              </a:rPr>
              <a:t>В</a:t>
            </a:r>
            <a:r>
              <a:rPr sz="1600" b="1" spc="-15" dirty="0">
                <a:solidFill>
                  <a:srgbClr val="FFFFFF"/>
                </a:solidFill>
                <a:cs typeface="Arial"/>
              </a:rPr>
              <a:t> случае</a:t>
            </a:r>
            <a:r>
              <a:rPr sz="1600" b="1" spc="4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cs typeface="Arial"/>
              </a:rPr>
              <a:t>выявления</a:t>
            </a:r>
            <a:r>
              <a:rPr sz="1600" b="1" spc="4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i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брака</a:t>
            </a:r>
            <a:r>
              <a:rPr sz="1600" b="1" i="1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sz="1600" b="1" i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комплекта</a:t>
            </a:r>
            <a:r>
              <a:rPr sz="1600" b="1" i="1" u="heavy" spc="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sz="1600" b="1" i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или</a:t>
            </a:r>
            <a:r>
              <a:rPr sz="1600" b="1" i="1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sz="1600" b="1" i="1" u="heavy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порчи</a:t>
            </a:r>
            <a:r>
              <a:rPr sz="1600" b="1" i="1" u="heavy" spc="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sz="1600" b="1" i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ЭМ</a:t>
            </a:r>
            <a:r>
              <a:rPr sz="1600" b="1" i="1" u="heavy" spc="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sz="1600" b="1" i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участником</a:t>
            </a:r>
            <a:r>
              <a:rPr sz="1600" b="1" i="1" u="heavy" spc="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sz="1600" b="1" i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экзамена</a:t>
            </a:r>
            <a:endParaRPr sz="1600" dirty="0"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1012" y="1960817"/>
            <a:ext cx="3107055" cy="4140835"/>
            <a:chOff x="161010" y="1960816"/>
            <a:chExt cx="3107055" cy="4140835"/>
          </a:xfrm>
        </p:grpSpPr>
        <p:sp>
          <p:nvSpPr>
            <p:cNvPr id="8" name="object 8"/>
            <p:cNvSpPr/>
            <p:nvPr/>
          </p:nvSpPr>
          <p:spPr>
            <a:xfrm>
              <a:off x="175298" y="1975104"/>
              <a:ext cx="3078480" cy="4112260"/>
            </a:xfrm>
            <a:custGeom>
              <a:avLst/>
              <a:gdLst/>
              <a:ahLst/>
              <a:cxnLst/>
              <a:rect l="l" t="t" r="r" b="b"/>
              <a:pathLst>
                <a:path w="3078479" h="4112260">
                  <a:moveTo>
                    <a:pt x="2565234" y="0"/>
                  </a:moveTo>
                  <a:lnTo>
                    <a:pt x="513054" y="0"/>
                  </a:lnTo>
                  <a:lnTo>
                    <a:pt x="466356" y="2095"/>
                  </a:lnTo>
                  <a:lnTo>
                    <a:pt x="420833" y="8263"/>
                  </a:lnTo>
                  <a:lnTo>
                    <a:pt x="376665" y="18320"/>
                  </a:lnTo>
                  <a:lnTo>
                    <a:pt x="334034" y="32086"/>
                  </a:lnTo>
                  <a:lnTo>
                    <a:pt x="293121" y="49381"/>
                  </a:lnTo>
                  <a:lnTo>
                    <a:pt x="254107" y="70024"/>
                  </a:lnTo>
                  <a:lnTo>
                    <a:pt x="217173" y="93832"/>
                  </a:lnTo>
                  <a:lnTo>
                    <a:pt x="182501" y="120626"/>
                  </a:lnTo>
                  <a:lnTo>
                    <a:pt x="150271" y="150225"/>
                  </a:lnTo>
                  <a:lnTo>
                    <a:pt x="120664" y="182447"/>
                  </a:lnTo>
                  <a:lnTo>
                    <a:pt x="93863" y="217111"/>
                  </a:lnTo>
                  <a:lnTo>
                    <a:pt x="70047" y="254037"/>
                  </a:lnTo>
                  <a:lnTo>
                    <a:pt x="49398" y="293044"/>
                  </a:lnTo>
                  <a:lnTo>
                    <a:pt x="32098" y="333950"/>
                  </a:lnTo>
                  <a:lnTo>
                    <a:pt x="18326" y="376575"/>
                  </a:lnTo>
                  <a:lnTo>
                    <a:pt x="8266" y="420738"/>
                  </a:lnTo>
                  <a:lnTo>
                    <a:pt x="2096" y="466257"/>
                  </a:lnTo>
                  <a:lnTo>
                    <a:pt x="0" y="512953"/>
                  </a:lnTo>
                  <a:lnTo>
                    <a:pt x="0" y="3598545"/>
                  </a:lnTo>
                  <a:lnTo>
                    <a:pt x="2096" y="3645253"/>
                  </a:lnTo>
                  <a:lnTo>
                    <a:pt x="8266" y="3690785"/>
                  </a:lnTo>
                  <a:lnTo>
                    <a:pt x="18326" y="3734961"/>
                  </a:lnTo>
                  <a:lnTo>
                    <a:pt x="32098" y="3777598"/>
                  </a:lnTo>
                  <a:lnTo>
                    <a:pt x="49398" y="3818517"/>
                  </a:lnTo>
                  <a:lnTo>
                    <a:pt x="70047" y="3857537"/>
                  </a:lnTo>
                  <a:lnTo>
                    <a:pt x="93863" y="3894475"/>
                  </a:lnTo>
                  <a:lnTo>
                    <a:pt x="120664" y="3929151"/>
                  </a:lnTo>
                  <a:lnTo>
                    <a:pt x="150271" y="3961384"/>
                  </a:lnTo>
                  <a:lnTo>
                    <a:pt x="182501" y="3990992"/>
                  </a:lnTo>
                  <a:lnTo>
                    <a:pt x="217173" y="4017796"/>
                  </a:lnTo>
                  <a:lnTo>
                    <a:pt x="254107" y="4041613"/>
                  </a:lnTo>
                  <a:lnTo>
                    <a:pt x="293121" y="4062262"/>
                  </a:lnTo>
                  <a:lnTo>
                    <a:pt x="334034" y="4079564"/>
                  </a:lnTo>
                  <a:lnTo>
                    <a:pt x="376665" y="4093335"/>
                  </a:lnTo>
                  <a:lnTo>
                    <a:pt x="420833" y="4103396"/>
                  </a:lnTo>
                  <a:lnTo>
                    <a:pt x="466356" y="4109566"/>
                  </a:lnTo>
                  <a:lnTo>
                    <a:pt x="513054" y="4111663"/>
                  </a:lnTo>
                  <a:lnTo>
                    <a:pt x="2565234" y="4111663"/>
                  </a:lnTo>
                  <a:lnTo>
                    <a:pt x="2611931" y="4109566"/>
                  </a:lnTo>
                  <a:lnTo>
                    <a:pt x="2657453" y="4103396"/>
                  </a:lnTo>
                  <a:lnTo>
                    <a:pt x="2701621" y="4093335"/>
                  </a:lnTo>
                  <a:lnTo>
                    <a:pt x="2744253" y="4079564"/>
                  </a:lnTo>
                  <a:lnTo>
                    <a:pt x="2785167" y="4062262"/>
                  </a:lnTo>
                  <a:lnTo>
                    <a:pt x="2824183" y="4041613"/>
                  </a:lnTo>
                  <a:lnTo>
                    <a:pt x="2861119" y="4017796"/>
                  </a:lnTo>
                  <a:lnTo>
                    <a:pt x="2895793" y="3990992"/>
                  </a:lnTo>
                  <a:lnTo>
                    <a:pt x="2928026" y="3961384"/>
                  </a:lnTo>
                  <a:lnTo>
                    <a:pt x="2957635" y="3929151"/>
                  </a:lnTo>
                  <a:lnTo>
                    <a:pt x="2984439" y="3894475"/>
                  </a:lnTo>
                  <a:lnTo>
                    <a:pt x="3008257" y="3857537"/>
                  </a:lnTo>
                  <a:lnTo>
                    <a:pt x="3028909" y="3818517"/>
                  </a:lnTo>
                  <a:lnTo>
                    <a:pt x="3046211" y="3777598"/>
                  </a:lnTo>
                  <a:lnTo>
                    <a:pt x="3059985" y="3734961"/>
                  </a:lnTo>
                  <a:lnTo>
                    <a:pt x="3070047" y="3690785"/>
                  </a:lnTo>
                  <a:lnTo>
                    <a:pt x="3076217" y="3645253"/>
                  </a:lnTo>
                  <a:lnTo>
                    <a:pt x="3078314" y="3598545"/>
                  </a:lnTo>
                  <a:lnTo>
                    <a:pt x="3078314" y="512953"/>
                  </a:lnTo>
                  <a:lnTo>
                    <a:pt x="3076217" y="466257"/>
                  </a:lnTo>
                  <a:lnTo>
                    <a:pt x="3070047" y="420738"/>
                  </a:lnTo>
                  <a:lnTo>
                    <a:pt x="3059985" y="376575"/>
                  </a:lnTo>
                  <a:lnTo>
                    <a:pt x="3046211" y="333950"/>
                  </a:lnTo>
                  <a:lnTo>
                    <a:pt x="3028909" y="293044"/>
                  </a:lnTo>
                  <a:lnTo>
                    <a:pt x="3008257" y="254037"/>
                  </a:lnTo>
                  <a:lnTo>
                    <a:pt x="2984439" y="217111"/>
                  </a:lnTo>
                  <a:lnTo>
                    <a:pt x="2957635" y="182447"/>
                  </a:lnTo>
                  <a:lnTo>
                    <a:pt x="2928026" y="150225"/>
                  </a:lnTo>
                  <a:lnTo>
                    <a:pt x="2895793" y="120626"/>
                  </a:lnTo>
                  <a:lnTo>
                    <a:pt x="2861119" y="93832"/>
                  </a:lnTo>
                  <a:lnTo>
                    <a:pt x="2824183" y="70024"/>
                  </a:lnTo>
                  <a:lnTo>
                    <a:pt x="2785167" y="49381"/>
                  </a:lnTo>
                  <a:lnTo>
                    <a:pt x="2744253" y="32086"/>
                  </a:lnTo>
                  <a:lnTo>
                    <a:pt x="2701621" y="18320"/>
                  </a:lnTo>
                  <a:lnTo>
                    <a:pt x="2657453" y="8263"/>
                  </a:lnTo>
                  <a:lnTo>
                    <a:pt x="2611931" y="2095"/>
                  </a:lnTo>
                  <a:lnTo>
                    <a:pt x="2565234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5298" y="1975104"/>
              <a:ext cx="3078480" cy="4112260"/>
            </a:xfrm>
            <a:custGeom>
              <a:avLst/>
              <a:gdLst/>
              <a:ahLst/>
              <a:cxnLst/>
              <a:rect l="l" t="t" r="r" b="b"/>
              <a:pathLst>
                <a:path w="3078479" h="4112260">
                  <a:moveTo>
                    <a:pt x="0" y="512953"/>
                  </a:moveTo>
                  <a:lnTo>
                    <a:pt x="2096" y="466257"/>
                  </a:lnTo>
                  <a:lnTo>
                    <a:pt x="8266" y="420738"/>
                  </a:lnTo>
                  <a:lnTo>
                    <a:pt x="18326" y="376575"/>
                  </a:lnTo>
                  <a:lnTo>
                    <a:pt x="32098" y="333950"/>
                  </a:lnTo>
                  <a:lnTo>
                    <a:pt x="49398" y="293044"/>
                  </a:lnTo>
                  <a:lnTo>
                    <a:pt x="70047" y="254037"/>
                  </a:lnTo>
                  <a:lnTo>
                    <a:pt x="93863" y="217111"/>
                  </a:lnTo>
                  <a:lnTo>
                    <a:pt x="120664" y="182447"/>
                  </a:lnTo>
                  <a:lnTo>
                    <a:pt x="150271" y="150225"/>
                  </a:lnTo>
                  <a:lnTo>
                    <a:pt x="182501" y="120626"/>
                  </a:lnTo>
                  <a:lnTo>
                    <a:pt x="217173" y="93832"/>
                  </a:lnTo>
                  <a:lnTo>
                    <a:pt x="254107" y="70024"/>
                  </a:lnTo>
                  <a:lnTo>
                    <a:pt x="293121" y="49381"/>
                  </a:lnTo>
                  <a:lnTo>
                    <a:pt x="334034" y="32086"/>
                  </a:lnTo>
                  <a:lnTo>
                    <a:pt x="376665" y="18320"/>
                  </a:lnTo>
                  <a:lnTo>
                    <a:pt x="420833" y="8263"/>
                  </a:lnTo>
                  <a:lnTo>
                    <a:pt x="466356" y="2095"/>
                  </a:lnTo>
                  <a:lnTo>
                    <a:pt x="513054" y="0"/>
                  </a:lnTo>
                  <a:lnTo>
                    <a:pt x="2565234" y="0"/>
                  </a:lnTo>
                  <a:lnTo>
                    <a:pt x="2611931" y="2095"/>
                  </a:lnTo>
                  <a:lnTo>
                    <a:pt x="2657453" y="8263"/>
                  </a:lnTo>
                  <a:lnTo>
                    <a:pt x="2701621" y="18320"/>
                  </a:lnTo>
                  <a:lnTo>
                    <a:pt x="2744253" y="32086"/>
                  </a:lnTo>
                  <a:lnTo>
                    <a:pt x="2785167" y="49381"/>
                  </a:lnTo>
                  <a:lnTo>
                    <a:pt x="2824183" y="70024"/>
                  </a:lnTo>
                  <a:lnTo>
                    <a:pt x="2861119" y="93832"/>
                  </a:lnTo>
                  <a:lnTo>
                    <a:pt x="2895793" y="120626"/>
                  </a:lnTo>
                  <a:lnTo>
                    <a:pt x="2928026" y="150225"/>
                  </a:lnTo>
                  <a:lnTo>
                    <a:pt x="2957635" y="182447"/>
                  </a:lnTo>
                  <a:lnTo>
                    <a:pt x="2984439" y="217111"/>
                  </a:lnTo>
                  <a:lnTo>
                    <a:pt x="3008257" y="254037"/>
                  </a:lnTo>
                  <a:lnTo>
                    <a:pt x="3028909" y="293044"/>
                  </a:lnTo>
                  <a:lnTo>
                    <a:pt x="3046211" y="333950"/>
                  </a:lnTo>
                  <a:lnTo>
                    <a:pt x="3059985" y="376575"/>
                  </a:lnTo>
                  <a:lnTo>
                    <a:pt x="3070047" y="420738"/>
                  </a:lnTo>
                  <a:lnTo>
                    <a:pt x="3076217" y="466257"/>
                  </a:lnTo>
                  <a:lnTo>
                    <a:pt x="3078314" y="512953"/>
                  </a:lnTo>
                  <a:lnTo>
                    <a:pt x="3078314" y="3598545"/>
                  </a:lnTo>
                  <a:lnTo>
                    <a:pt x="3076217" y="3645253"/>
                  </a:lnTo>
                  <a:lnTo>
                    <a:pt x="3070047" y="3690785"/>
                  </a:lnTo>
                  <a:lnTo>
                    <a:pt x="3059985" y="3734961"/>
                  </a:lnTo>
                  <a:lnTo>
                    <a:pt x="3046211" y="3777598"/>
                  </a:lnTo>
                  <a:lnTo>
                    <a:pt x="3028909" y="3818517"/>
                  </a:lnTo>
                  <a:lnTo>
                    <a:pt x="3008257" y="3857537"/>
                  </a:lnTo>
                  <a:lnTo>
                    <a:pt x="2984439" y="3894475"/>
                  </a:lnTo>
                  <a:lnTo>
                    <a:pt x="2957635" y="3929151"/>
                  </a:lnTo>
                  <a:lnTo>
                    <a:pt x="2928026" y="3961384"/>
                  </a:lnTo>
                  <a:lnTo>
                    <a:pt x="2895793" y="3990992"/>
                  </a:lnTo>
                  <a:lnTo>
                    <a:pt x="2861119" y="4017796"/>
                  </a:lnTo>
                  <a:lnTo>
                    <a:pt x="2824183" y="4041613"/>
                  </a:lnTo>
                  <a:lnTo>
                    <a:pt x="2785167" y="4062262"/>
                  </a:lnTo>
                  <a:lnTo>
                    <a:pt x="2744253" y="4079564"/>
                  </a:lnTo>
                  <a:lnTo>
                    <a:pt x="2701621" y="4093335"/>
                  </a:lnTo>
                  <a:lnTo>
                    <a:pt x="2657453" y="4103396"/>
                  </a:lnTo>
                  <a:lnTo>
                    <a:pt x="2611931" y="4109566"/>
                  </a:lnTo>
                  <a:lnTo>
                    <a:pt x="2565234" y="4111663"/>
                  </a:lnTo>
                  <a:lnTo>
                    <a:pt x="513054" y="4111663"/>
                  </a:lnTo>
                  <a:lnTo>
                    <a:pt x="466356" y="4109566"/>
                  </a:lnTo>
                  <a:lnTo>
                    <a:pt x="420833" y="4103396"/>
                  </a:lnTo>
                  <a:lnTo>
                    <a:pt x="376665" y="4093335"/>
                  </a:lnTo>
                  <a:lnTo>
                    <a:pt x="334034" y="4079564"/>
                  </a:lnTo>
                  <a:lnTo>
                    <a:pt x="293121" y="4062262"/>
                  </a:lnTo>
                  <a:lnTo>
                    <a:pt x="254107" y="4041613"/>
                  </a:lnTo>
                  <a:lnTo>
                    <a:pt x="217173" y="4017796"/>
                  </a:lnTo>
                  <a:lnTo>
                    <a:pt x="182501" y="3990992"/>
                  </a:lnTo>
                  <a:lnTo>
                    <a:pt x="150271" y="3961384"/>
                  </a:lnTo>
                  <a:lnTo>
                    <a:pt x="120664" y="3929151"/>
                  </a:lnTo>
                  <a:lnTo>
                    <a:pt x="93863" y="3894475"/>
                  </a:lnTo>
                  <a:lnTo>
                    <a:pt x="70047" y="3857537"/>
                  </a:lnTo>
                  <a:lnTo>
                    <a:pt x="49398" y="3818517"/>
                  </a:lnTo>
                  <a:lnTo>
                    <a:pt x="32098" y="3777598"/>
                  </a:lnTo>
                  <a:lnTo>
                    <a:pt x="18326" y="3734961"/>
                  </a:lnTo>
                  <a:lnTo>
                    <a:pt x="8266" y="3690785"/>
                  </a:lnTo>
                  <a:lnTo>
                    <a:pt x="2096" y="3645253"/>
                  </a:lnTo>
                  <a:lnTo>
                    <a:pt x="0" y="3598545"/>
                  </a:lnTo>
                  <a:lnTo>
                    <a:pt x="0" y="512953"/>
                  </a:lnTo>
                  <a:close/>
                </a:path>
              </a:pathLst>
            </a:custGeom>
            <a:ln w="285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2796" y="2112264"/>
              <a:ext cx="504444" cy="38100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04267" y="2194389"/>
            <a:ext cx="2585085" cy="3736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0"/>
              </a:lnSpc>
            </a:pP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2.</a:t>
            </a:r>
            <a:r>
              <a:rPr sz="1800" b="1"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spc="-1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открывшемся</a:t>
            </a:r>
            <a:endParaRPr sz="1600" dirty="0">
              <a:cs typeface="Microsoft Sans Serif"/>
            </a:endParaRPr>
          </a:p>
          <a:p>
            <a:pPr marL="193675" marR="20320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cs typeface="Microsoft Sans Serif"/>
              </a:rPr>
              <a:t>сообщении </a:t>
            </a:r>
            <a:r>
              <a:rPr sz="1600" spc="-20" dirty="0">
                <a:cs typeface="Microsoft Sans Serif"/>
              </a:rPr>
              <a:t>внимательно </a:t>
            </a:r>
            <a:r>
              <a:rPr sz="1600" spc="-409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прочитайте</a:t>
            </a:r>
            <a:r>
              <a:rPr sz="1600" spc="35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реквизиты </a:t>
            </a:r>
            <a:r>
              <a:rPr sz="1600" spc="-25" dirty="0">
                <a:cs typeface="Microsoft Sans Serif"/>
              </a:rPr>
              <a:t> экземпляра </a:t>
            </a:r>
            <a:r>
              <a:rPr sz="1600" dirty="0">
                <a:cs typeface="Microsoft Sans Serif"/>
              </a:rPr>
              <a:t>ЭМ, </a:t>
            </a:r>
            <a:r>
              <a:rPr sz="1600" spc="-25" dirty="0">
                <a:cs typeface="Microsoft Sans Serif"/>
              </a:rPr>
              <a:t>который </a:t>
            </a:r>
            <a:r>
              <a:rPr sz="1600" spc="-409" dirty="0">
                <a:cs typeface="Microsoft Sans Serif"/>
              </a:rPr>
              <a:t> </a:t>
            </a:r>
            <a:r>
              <a:rPr sz="1600" spc="-35" dirty="0">
                <a:cs typeface="Microsoft Sans Serif"/>
              </a:rPr>
              <a:t>будет</a:t>
            </a:r>
            <a:r>
              <a:rPr sz="1600" spc="1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отнесен</a:t>
            </a:r>
            <a:r>
              <a:rPr sz="1600" spc="25" dirty="0">
                <a:cs typeface="Microsoft Sans Serif"/>
              </a:rPr>
              <a:t> </a:t>
            </a:r>
            <a:r>
              <a:rPr sz="1600" spc="-105" dirty="0">
                <a:cs typeface="Microsoft Sans Serif"/>
              </a:rPr>
              <a:t>к</a:t>
            </a:r>
            <a:r>
              <a:rPr sz="1600" spc="15" dirty="0">
                <a:cs typeface="Microsoft Sans Serif"/>
              </a:rPr>
              <a:t> </a:t>
            </a:r>
            <a:r>
              <a:rPr sz="1600" spc="-50" dirty="0">
                <a:cs typeface="Microsoft Sans Serif"/>
              </a:rPr>
              <a:t>браку,</a:t>
            </a:r>
            <a:endParaRPr sz="1600" dirty="0">
              <a:cs typeface="Microsoft Sans Serif"/>
            </a:endParaRPr>
          </a:p>
          <a:p>
            <a:pPr marL="193675" marR="514984">
              <a:lnSpc>
                <a:spcPct val="100000"/>
              </a:lnSpc>
              <a:spcBef>
                <a:spcPts val="5"/>
              </a:spcBef>
            </a:pPr>
            <a:r>
              <a:rPr sz="1600" spc="-75" dirty="0">
                <a:cs typeface="Microsoft Sans Serif"/>
              </a:rPr>
              <a:t>т.к.</a:t>
            </a:r>
            <a:r>
              <a:rPr sz="1600" spc="-20" dirty="0">
                <a:cs typeface="Microsoft Sans Serif"/>
              </a:rPr>
              <a:t> изменить</a:t>
            </a:r>
            <a:r>
              <a:rPr sz="1600" spc="2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статус </a:t>
            </a:r>
            <a:r>
              <a:rPr sz="1600" spc="-409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забракованного </a:t>
            </a:r>
            <a:r>
              <a:rPr sz="1600" spc="-2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экземпляра</a:t>
            </a:r>
            <a:r>
              <a:rPr sz="1600" dirty="0">
                <a:cs typeface="Microsoft Sans Serif"/>
              </a:rPr>
              <a:t> </a:t>
            </a:r>
            <a:r>
              <a:rPr sz="1600" spc="-35" dirty="0">
                <a:cs typeface="Microsoft Sans Serif"/>
              </a:rPr>
              <a:t>будет </a:t>
            </a:r>
            <a:r>
              <a:rPr sz="1600" spc="-30" dirty="0">
                <a:cs typeface="Microsoft Sans Serif"/>
              </a:rPr>
              <a:t> невозможно.</a:t>
            </a:r>
            <a:endParaRPr sz="1600" dirty="0">
              <a:cs typeface="Microsoft Sans Serif"/>
            </a:endParaRPr>
          </a:p>
          <a:p>
            <a:pPr marL="193675">
              <a:lnSpc>
                <a:spcPct val="100000"/>
              </a:lnSpc>
            </a:pPr>
            <a:r>
              <a:rPr sz="1600" spc="-25" dirty="0">
                <a:cs typeface="Microsoft Sans Serif"/>
              </a:rPr>
              <a:t>Нажмите</a:t>
            </a:r>
            <a:r>
              <a:rPr sz="1600" dirty="0">
                <a:cs typeface="Microsoft Sans Serif"/>
              </a:rPr>
              <a:t> </a:t>
            </a:r>
            <a:r>
              <a:rPr sz="1600" spc="-45" dirty="0">
                <a:cs typeface="Microsoft Sans Serif"/>
              </a:rPr>
              <a:t>кнопку</a:t>
            </a:r>
            <a:r>
              <a:rPr sz="1600" spc="40" dirty="0">
                <a:cs typeface="Microsoft Sans Serif"/>
              </a:rPr>
              <a:t> </a:t>
            </a:r>
            <a:r>
              <a:rPr sz="1600" b="1" spc="-5" dirty="0">
                <a:cs typeface="Arial"/>
              </a:rPr>
              <a:t>«Да»</a:t>
            </a:r>
            <a:endParaRPr sz="1600" dirty="0">
              <a:cs typeface="Arial"/>
            </a:endParaRPr>
          </a:p>
          <a:p>
            <a:pPr marL="193675">
              <a:lnSpc>
                <a:spcPct val="100000"/>
              </a:lnSpc>
            </a:pPr>
            <a:r>
              <a:rPr sz="1600" spc="5" dirty="0">
                <a:cs typeface="Microsoft Sans Serif"/>
              </a:rPr>
              <a:t>для</a:t>
            </a:r>
            <a:r>
              <a:rPr sz="1600" spc="-2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подтверждения.</a:t>
            </a:r>
            <a:endParaRPr sz="1600" dirty="0"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50" dirty="0">
              <a:cs typeface="Microsoft Sans Serif"/>
            </a:endParaRPr>
          </a:p>
          <a:p>
            <a:pPr marL="193675" marR="5080" algn="just">
              <a:lnSpc>
                <a:spcPct val="100000"/>
              </a:lnSpc>
            </a:pPr>
            <a:r>
              <a:rPr sz="1600" spc="-5" dirty="0">
                <a:cs typeface="Microsoft Sans Serif"/>
              </a:rPr>
              <a:t>В </a:t>
            </a:r>
            <a:r>
              <a:rPr sz="1600" spc="-40" dirty="0">
                <a:cs typeface="Microsoft Sans Serif"/>
              </a:rPr>
              <a:t>результате </a:t>
            </a:r>
            <a:r>
              <a:rPr sz="1600" spc="-10" dirty="0">
                <a:cs typeface="Microsoft Sans Serif"/>
              </a:rPr>
              <a:t>выбранный </a:t>
            </a:r>
            <a:r>
              <a:rPr sz="1600" spc="-409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Вами </a:t>
            </a:r>
            <a:r>
              <a:rPr sz="1600" spc="-30" dirty="0">
                <a:cs typeface="Microsoft Sans Serif"/>
              </a:rPr>
              <a:t>экземпляр </a:t>
            </a:r>
            <a:r>
              <a:rPr sz="1600" spc="-25" dirty="0">
                <a:cs typeface="Microsoft Sans Serif"/>
              </a:rPr>
              <a:t>изменит </a:t>
            </a:r>
            <a:r>
              <a:rPr sz="1600" spc="-409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статус</a:t>
            </a:r>
            <a:r>
              <a:rPr sz="1600" spc="2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на</a:t>
            </a:r>
            <a:r>
              <a:rPr sz="1600" spc="35" dirty="0">
                <a:cs typeface="Microsoft Sans Serif"/>
              </a:rPr>
              <a:t> </a:t>
            </a:r>
            <a:r>
              <a:rPr sz="1600" b="1" spc="-15" dirty="0">
                <a:cs typeface="Arial"/>
              </a:rPr>
              <a:t>«Забракован»</a:t>
            </a:r>
            <a:endParaRPr sz="1600" dirty="0"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470147" y="2825499"/>
            <a:ext cx="5402580" cy="2487295"/>
            <a:chOff x="3470147" y="2825495"/>
            <a:chExt cx="5402580" cy="2487295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70147" y="2825495"/>
              <a:ext cx="5402580" cy="248716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41775" y="2859912"/>
              <a:ext cx="5258308" cy="234200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532250" y="2850387"/>
              <a:ext cx="5277485" cy="2361565"/>
            </a:xfrm>
            <a:custGeom>
              <a:avLst/>
              <a:gdLst/>
              <a:ahLst/>
              <a:cxnLst/>
              <a:rect l="l" t="t" r="r" b="b"/>
              <a:pathLst>
                <a:path w="5277484" h="2361565">
                  <a:moveTo>
                    <a:pt x="0" y="2361057"/>
                  </a:moveTo>
                  <a:lnTo>
                    <a:pt x="5277358" y="2361057"/>
                  </a:lnTo>
                  <a:lnTo>
                    <a:pt x="5277358" y="0"/>
                  </a:lnTo>
                  <a:lnTo>
                    <a:pt x="0" y="0"/>
                  </a:lnTo>
                  <a:lnTo>
                    <a:pt x="0" y="2361057"/>
                  </a:lnTo>
                  <a:close/>
                </a:path>
              </a:pathLst>
            </a:custGeom>
            <a:ln w="1905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337045" y="4657039"/>
              <a:ext cx="1180465" cy="404495"/>
            </a:xfrm>
            <a:custGeom>
              <a:avLst/>
              <a:gdLst/>
              <a:ahLst/>
              <a:cxnLst/>
              <a:rect l="l" t="t" r="r" b="b"/>
              <a:pathLst>
                <a:path w="1180465" h="404495">
                  <a:moveTo>
                    <a:pt x="0" y="404037"/>
                  </a:moveTo>
                  <a:lnTo>
                    <a:pt x="1180211" y="404037"/>
                  </a:lnTo>
                  <a:lnTo>
                    <a:pt x="1180211" y="0"/>
                  </a:lnTo>
                  <a:lnTo>
                    <a:pt x="0" y="0"/>
                  </a:lnTo>
                  <a:lnTo>
                    <a:pt x="0" y="404037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9" y="29356"/>
            <a:ext cx="482409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solidFill>
                  <a:srgbClr val="E36C09"/>
                </a:solidFill>
              </a:rPr>
              <a:t>ПРОВЕДЕНИЕ</a:t>
            </a:r>
            <a:r>
              <a:rPr sz="2400" spc="10" dirty="0">
                <a:solidFill>
                  <a:srgbClr val="E36C09"/>
                </a:solidFill>
              </a:rPr>
              <a:t> </a:t>
            </a:r>
            <a:r>
              <a:rPr sz="2400" spc="-35" dirty="0">
                <a:solidFill>
                  <a:srgbClr val="E36C09"/>
                </a:solidFill>
              </a:rPr>
              <a:t>ЭКЗАМЕНА: </a:t>
            </a:r>
            <a:r>
              <a:rPr sz="2400" spc="-30" dirty="0">
                <a:solidFill>
                  <a:srgbClr val="E36C09"/>
                </a:solidFill>
              </a:rPr>
              <a:t> </a:t>
            </a:r>
            <a:r>
              <a:rPr sz="2400" spc="-40" dirty="0">
                <a:solidFill>
                  <a:srgbClr val="E36C09"/>
                </a:solidFill>
              </a:rPr>
              <a:t>ДОПОЛНИТЕЛЬНАЯ</a:t>
            </a:r>
            <a:r>
              <a:rPr sz="2400" spc="-15" dirty="0">
                <a:solidFill>
                  <a:srgbClr val="E36C09"/>
                </a:solidFill>
              </a:rPr>
              <a:t> </a:t>
            </a:r>
            <a:r>
              <a:rPr sz="2400" spc="-45" dirty="0">
                <a:solidFill>
                  <a:srgbClr val="E36C09"/>
                </a:solidFill>
              </a:rPr>
              <a:t>ПЕЧАТЬ</a:t>
            </a:r>
            <a:r>
              <a:rPr sz="2400" spc="-10" dirty="0">
                <a:solidFill>
                  <a:srgbClr val="E36C09"/>
                </a:solidFill>
              </a:rPr>
              <a:t> </a:t>
            </a:r>
            <a:r>
              <a:rPr sz="2400" dirty="0">
                <a:solidFill>
                  <a:srgbClr val="E36C09"/>
                </a:solidFill>
              </a:rPr>
              <a:t>ЭМ</a:t>
            </a:r>
            <a:endParaRPr sz="2400" dirty="0"/>
          </a:p>
        </p:txBody>
      </p:sp>
      <p:grpSp>
        <p:nvGrpSpPr>
          <p:cNvPr id="3" name="object 3"/>
          <p:cNvGrpSpPr/>
          <p:nvPr/>
        </p:nvGrpSpPr>
        <p:grpSpPr>
          <a:xfrm>
            <a:off x="341351" y="1180083"/>
            <a:ext cx="8461375" cy="393700"/>
            <a:chOff x="341350" y="1180083"/>
            <a:chExt cx="8461375" cy="393700"/>
          </a:xfrm>
        </p:grpSpPr>
        <p:sp>
          <p:nvSpPr>
            <p:cNvPr id="4" name="object 4"/>
            <p:cNvSpPr/>
            <p:nvPr/>
          </p:nvSpPr>
          <p:spPr>
            <a:xfrm>
              <a:off x="350875" y="1189608"/>
              <a:ext cx="8442325" cy="374650"/>
            </a:xfrm>
            <a:custGeom>
              <a:avLst/>
              <a:gdLst/>
              <a:ahLst/>
              <a:cxnLst/>
              <a:rect l="l" t="t" r="r" b="b"/>
              <a:pathLst>
                <a:path w="8442325" h="374650">
                  <a:moveTo>
                    <a:pt x="8379866" y="0"/>
                  </a:moveTo>
                  <a:lnTo>
                    <a:pt x="62433" y="0"/>
                  </a:lnTo>
                  <a:lnTo>
                    <a:pt x="38131" y="4903"/>
                  </a:lnTo>
                  <a:lnTo>
                    <a:pt x="18286" y="18272"/>
                  </a:lnTo>
                  <a:lnTo>
                    <a:pt x="4906" y="38094"/>
                  </a:lnTo>
                  <a:lnTo>
                    <a:pt x="0" y="62356"/>
                  </a:lnTo>
                  <a:lnTo>
                    <a:pt x="0" y="312038"/>
                  </a:lnTo>
                  <a:lnTo>
                    <a:pt x="4906" y="336375"/>
                  </a:lnTo>
                  <a:lnTo>
                    <a:pt x="18286" y="356235"/>
                  </a:lnTo>
                  <a:lnTo>
                    <a:pt x="38131" y="369617"/>
                  </a:lnTo>
                  <a:lnTo>
                    <a:pt x="62433" y="374523"/>
                  </a:lnTo>
                  <a:lnTo>
                    <a:pt x="8379866" y="374523"/>
                  </a:lnTo>
                  <a:lnTo>
                    <a:pt x="8404129" y="369617"/>
                  </a:lnTo>
                  <a:lnTo>
                    <a:pt x="8423951" y="356235"/>
                  </a:lnTo>
                  <a:lnTo>
                    <a:pt x="8437320" y="336375"/>
                  </a:lnTo>
                  <a:lnTo>
                    <a:pt x="8442223" y="312038"/>
                  </a:lnTo>
                  <a:lnTo>
                    <a:pt x="8442223" y="62356"/>
                  </a:lnTo>
                  <a:lnTo>
                    <a:pt x="8437320" y="38094"/>
                  </a:lnTo>
                  <a:lnTo>
                    <a:pt x="8423951" y="18272"/>
                  </a:lnTo>
                  <a:lnTo>
                    <a:pt x="8404129" y="4903"/>
                  </a:lnTo>
                  <a:lnTo>
                    <a:pt x="837986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875" y="1189608"/>
              <a:ext cx="8442325" cy="374650"/>
            </a:xfrm>
            <a:custGeom>
              <a:avLst/>
              <a:gdLst/>
              <a:ahLst/>
              <a:cxnLst/>
              <a:rect l="l" t="t" r="r" b="b"/>
              <a:pathLst>
                <a:path w="8442325" h="374650">
                  <a:moveTo>
                    <a:pt x="0" y="62356"/>
                  </a:moveTo>
                  <a:lnTo>
                    <a:pt x="4906" y="38094"/>
                  </a:lnTo>
                  <a:lnTo>
                    <a:pt x="18286" y="18272"/>
                  </a:lnTo>
                  <a:lnTo>
                    <a:pt x="38131" y="4903"/>
                  </a:lnTo>
                  <a:lnTo>
                    <a:pt x="62433" y="0"/>
                  </a:lnTo>
                  <a:lnTo>
                    <a:pt x="8379866" y="0"/>
                  </a:lnTo>
                  <a:lnTo>
                    <a:pt x="8404129" y="4903"/>
                  </a:lnTo>
                  <a:lnTo>
                    <a:pt x="8423951" y="18272"/>
                  </a:lnTo>
                  <a:lnTo>
                    <a:pt x="8437320" y="38094"/>
                  </a:lnTo>
                  <a:lnTo>
                    <a:pt x="8442223" y="62356"/>
                  </a:lnTo>
                  <a:lnTo>
                    <a:pt x="8442223" y="312038"/>
                  </a:lnTo>
                  <a:lnTo>
                    <a:pt x="8437320" y="336375"/>
                  </a:lnTo>
                  <a:lnTo>
                    <a:pt x="8423951" y="356235"/>
                  </a:lnTo>
                  <a:lnTo>
                    <a:pt x="8404129" y="369617"/>
                  </a:lnTo>
                  <a:lnTo>
                    <a:pt x="8379866" y="374523"/>
                  </a:lnTo>
                  <a:lnTo>
                    <a:pt x="62433" y="374523"/>
                  </a:lnTo>
                  <a:lnTo>
                    <a:pt x="38131" y="369617"/>
                  </a:lnTo>
                  <a:lnTo>
                    <a:pt x="18286" y="356234"/>
                  </a:lnTo>
                  <a:lnTo>
                    <a:pt x="4906" y="336375"/>
                  </a:lnTo>
                  <a:lnTo>
                    <a:pt x="0" y="312038"/>
                  </a:lnTo>
                  <a:lnTo>
                    <a:pt x="0" y="62356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69553" y="1237868"/>
            <a:ext cx="840549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cs typeface="Arial"/>
              </a:rPr>
              <a:t>В</a:t>
            </a:r>
            <a:r>
              <a:rPr sz="1600" b="1" spc="-15" dirty="0">
                <a:solidFill>
                  <a:srgbClr val="FFFFFF"/>
                </a:solidFill>
                <a:cs typeface="Arial"/>
              </a:rPr>
              <a:t> случае</a:t>
            </a:r>
            <a:r>
              <a:rPr sz="1600" b="1" spc="4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cs typeface="Arial"/>
              </a:rPr>
              <a:t>выявления</a:t>
            </a:r>
            <a:r>
              <a:rPr sz="1600" b="1" spc="4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i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брака</a:t>
            </a:r>
            <a:r>
              <a:rPr sz="1600" b="1" i="1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sz="1600" b="1" i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комплекта</a:t>
            </a:r>
            <a:r>
              <a:rPr sz="1600" b="1" i="1" u="heavy" spc="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sz="1600" b="1" i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или</a:t>
            </a:r>
            <a:r>
              <a:rPr sz="1600" b="1" i="1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sz="1600" b="1" i="1" u="heavy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порчи</a:t>
            </a:r>
            <a:r>
              <a:rPr sz="1600" b="1" i="1" u="heavy" spc="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sz="1600" b="1" i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ЭМ</a:t>
            </a:r>
            <a:r>
              <a:rPr sz="1600" b="1" i="1" u="heavy" spc="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sz="1600" b="1" i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участником</a:t>
            </a:r>
            <a:r>
              <a:rPr sz="1600" b="1" i="1" u="heavy" spc="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sz="1600" b="1" i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экзамена</a:t>
            </a:r>
            <a:endParaRPr sz="1600" dirty="0"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24802" y="2625858"/>
            <a:ext cx="2809240" cy="2359025"/>
            <a:chOff x="224802" y="2625851"/>
            <a:chExt cx="2809240" cy="2359025"/>
          </a:xfrm>
        </p:grpSpPr>
        <p:sp>
          <p:nvSpPr>
            <p:cNvPr id="8" name="object 8"/>
            <p:cNvSpPr/>
            <p:nvPr/>
          </p:nvSpPr>
          <p:spPr>
            <a:xfrm>
              <a:off x="239090" y="2654934"/>
              <a:ext cx="2780665" cy="2315845"/>
            </a:xfrm>
            <a:custGeom>
              <a:avLst/>
              <a:gdLst/>
              <a:ahLst/>
              <a:cxnLst/>
              <a:rect l="l" t="t" r="r" b="b"/>
              <a:pathLst>
                <a:path w="2780665" h="2315845">
                  <a:moveTo>
                    <a:pt x="2394635" y="0"/>
                  </a:moveTo>
                  <a:lnTo>
                    <a:pt x="385940" y="0"/>
                  </a:lnTo>
                  <a:lnTo>
                    <a:pt x="337529" y="3007"/>
                  </a:lnTo>
                  <a:lnTo>
                    <a:pt x="290913" y="11790"/>
                  </a:lnTo>
                  <a:lnTo>
                    <a:pt x="246452" y="25985"/>
                  </a:lnTo>
                  <a:lnTo>
                    <a:pt x="204509" y="45230"/>
                  </a:lnTo>
                  <a:lnTo>
                    <a:pt x="165446" y="69163"/>
                  </a:lnTo>
                  <a:lnTo>
                    <a:pt x="129623" y="97422"/>
                  </a:lnTo>
                  <a:lnTo>
                    <a:pt x="97404" y="129646"/>
                  </a:lnTo>
                  <a:lnTo>
                    <a:pt x="69148" y="165471"/>
                  </a:lnTo>
                  <a:lnTo>
                    <a:pt x="45219" y="204536"/>
                  </a:lnTo>
                  <a:lnTo>
                    <a:pt x="25978" y="246479"/>
                  </a:lnTo>
                  <a:lnTo>
                    <a:pt x="11787" y="290937"/>
                  </a:lnTo>
                  <a:lnTo>
                    <a:pt x="3007" y="337549"/>
                  </a:lnTo>
                  <a:lnTo>
                    <a:pt x="0" y="385952"/>
                  </a:lnTo>
                  <a:lnTo>
                    <a:pt x="0" y="1929638"/>
                  </a:lnTo>
                  <a:lnTo>
                    <a:pt x="3007" y="1978041"/>
                  </a:lnTo>
                  <a:lnTo>
                    <a:pt x="11787" y="2024653"/>
                  </a:lnTo>
                  <a:lnTo>
                    <a:pt x="25978" y="2069111"/>
                  </a:lnTo>
                  <a:lnTo>
                    <a:pt x="45219" y="2111054"/>
                  </a:lnTo>
                  <a:lnTo>
                    <a:pt x="69148" y="2150119"/>
                  </a:lnTo>
                  <a:lnTo>
                    <a:pt x="97404" y="2185944"/>
                  </a:lnTo>
                  <a:lnTo>
                    <a:pt x="129623" y="2218168"/>
                  </a:lnTo>
                  <a:lnTo>
                    <a:pt x="165446" y="2246427"/>
                  </a:lnTo>
                  <a:lnTo>
                    <a:pt x="204509" y="2270360"/>
                  </a:lnTo>
                  <a:lnTo>
                    <a:pt x="246452" y="2289605"/>
                  </a:lnTo>
                  <a:lnTo>
                    <a:pt x="290913" y="2303800"/>
                  </a:lnTo>
                  <a:lnTo>
                    <a:pt x="337529" y="2312583"/>
                  </a:lnTo>
                  <a:lnTo>
                    <a:pt x="385940" y="2315591"/>
                  </a:lnTo>
                  <a:lnTo>
                    <a:pt x="2394635" y="2315591"/>
                  </a:lnTo>
                  <a:lnTo>
                    <a:pt x="2443039" y="2312583"/>
                  </a:lnTo>
                  <a:lnTo>
                    <a:pt x="2489650" y="2303800"/>
                  </a:lnTo>
                  <a:lnTo>
                    <a:pt x="2534109" y="2289605"/>
                  </a:lnTo>
                  <a:lnTo>
                    <a:pt x="2576052" y="2270360"/>
                  </a:lnTo>
                  <a:lnTo>
                    <a:pt x="2615117" y="2246427"/>
                  </a:lnTo>
                  <a:lnTo>
                    <a:pt x="2650942" y="2218168"/>
                  </a:lnTo>
                  <a:lnTo>
                    <a:pt x="2683165" y="2185944"/>
                  </a:lnTo>
                  <a:lnTo>
                    <a:pt x="2711425" y="2150119"/>
                  </a:lnTo>
                  <a:lnTo>
                    <a:pt x="2735358" y="2111054"/>
                  </a:lnTo>
                  <a:lnTo>
                    <a:pt x="2754603" y="2069111"/>
                  </a:lnTo>
                  <a:lnTo>
                    <a:pt x="2768798" y="2024653"/>
                  </a:lnTo>
                  <a:lnTo>
                    <a:pt x="2777580" y="1978041"/>
                  </a:lnTo>
                  <a:lnTo>
                    <a:pt x="2780588" y="1929638"/>
                  </a:lnTo>
                  <a:lnTo>
                    <a:pt x="2780588" y="385952"/>
                  </a:lnTo>
                  <a:lnTo>
                    <a:pt x="2777580" y="337549"/>
                  </a:lnTo>
                  <a:lnTo>
                    <a:pt x="2768798" y="290937"/>
                  </a:lnTo>
                  <a:lnTo>
                    <a:pt x="2754603" y="246479"/>
                  </a:lnTo>
                  <a:lnTo>
                    <a:pt x="2735358" y="204536"/>
                  </a:lnTo>
                  <a:lnTo>
                    <a:pt x="2711425" y="165471"/>
                  </a:lnTo>
                  <a:lnTo>
                    <a:pt x="2683165" y="129646"/>
                  </a:lnTo>
                  <a:lnTo>
                    <a:pt x="2650942" y="97422"/>
                  </a:lnTo>
                  <a:lnTo>
                    <a:pt x="2615117" y="69163"/>
                  </a:lnTo>
                  <a:lnTo>
                    <a:pt x="2576052" y="45230"/>
                  </a:lnTo>
                  <a:lnTo>
                    <a:pt x="2534109" y="25985"/>
                  </a:lnTo>
                  <a:lnTo>
                    <a:pt x="2489650" y="11790"/>
                  </a:lnTo>
                  <a:lnTo>
                    <a:pt x="2443039" y="3007"/>
                  </a:lnTo>
                  <a:lnTo>
                    <a:pt x="2394635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39090" y="2654934"/>
              <a:ext cx="2780665" cy="2315845"/>
            </a:xfrm>
            <a:custGeom>
              <a:avLst/>
              <a:gdLst/>
              <a:ahLst/>
              <a:cxnLst/>
              <a:rect l="l" t="t" r="r" b="b"/>
              <a:pathLst>
                <a:path w="2780665" h="2315845">
                  <a:moveTo>
                    <a:pt x="0" y="385952"/>
                  </a:moveTo>
                  <a:lnTo>
                    <a:pt x="3007" y="337549"/>
                  </a:lnTo>
                  <a:lnTo>
                    <a:pt x="11787" y="290937"/>
                  </a:lnTo>
                  <a:lnTo>
                    <a:pt x="25978" y="246479"/>
                  </a:lnTo>
                  <a:lnTo>
                    <a:pt x="45219" y="204536"/>
                  </a:lnTo>
                  <a:lnTo>
                    <a:pt x="69148" y="165471"/>
                  </a:lnTo>
                  <a:lnTo>
                    <a:pt x="97404" y="129646"/>
                  </a:lnTo>
                  <a:lnTo>
                    <a:pt x="129623" y="97422"/>
                  </a:lnTo>
                  <a:lnTo>
                    <a:pt x="165446" y="69163"/>
                  </a:lnTo>
                  <a:lnTo>
                    <a:pt x="204509" y="45230"/>
                  </a:lnTo>
                  <a:lnTo>
                    <a:pt x="246452" y="25985"/>
                  </a:lnTo>
                  <a:lnTo>
                    <a:pt x="290913" y="11790"/>
                  </a:lnTo>
                  <a:lnTo>
                    <a:pt x="337529" y="3007"/>
                  </a:lnTo>
                  <a:lnTo>
                    <a:pt x="385940" y="0"/>
                  </a:lnTo>
                  <a:lnTo>
                    <a:pt x="2394635" y="0"/>
                  </a:lnTo>
                  <a:lnTo>
                    <a:pt x="2443039" y="3007"/>
                  </a:lnTo>
                  <a:lnTo>
                    <a:pt x="2489650" y="11790"/>
                  </a:lnTo>
                  <a:lnTo>
                    <a:pt x="2534109" y="25985"/>
                  </a:lnTo>
                  <a:lnTo>
                    <a:pt x="2576052" y="45230"/>
                  </a:lnTo>
                  <a:lnTo>
                    <a:pt x="2615117" y="69163"/>
                  </a:lnTo>
                  <a:lnTo>
                    <a:pt x="2650942" y="97422"/>
                  </a:lnTo>
                  <a:lnTo>
                    <a:pt x="2683165" y="129646"/>
                  </a:lnTo>
                  <a:lnTo>
                    <a:pt x="2711425" y="165471"/>
                  </a:lnTo>
                  <a:lnTo>
                    <a:pt x="2735358" y="204536"/>
                  </a:lnTo>
                  <a:lnTo>
                    <a:pt x="2754603" y="246479"/>
                  </a:lnTo>
                  <a:lnTo>
                    <a:pt x="2768798" y="290937"/>
                  </a:lnTo>
                  <a:lnTo>
                    <a:pt x="2777580" y="337549"/>
                  </a:lnTo>
                  <a:lnTo>
                    <a:pt x="2780588" y="385952"/>
                  </a:lnTo>
                  <a:lnTo>
                    <a:pt x="2780588" y="1929638"/>
                  </a:lnTo>
                  <a:lnTo>
                    <a:pt x="2777580" y="1978041"/>
                  </a:lnTo>
                  <a:lnTo>
                    <a:pt x="2768798" y="2024653"/>
                  </a:lnTo>
                  <a:lnTo>
                    <a:pt x="2754603" y="2069111"/>
                  </a:lnTo>
                  <a:lnTo>
                    <a:pt x="2735358" y="2111054"/>
                  </a:lnTo>
                  <a:lnTo>
                    <a:pt x="2711425" y="2150119"/>
                  </a:lnTo>
                  <a:lnTo>
                    <a:pt x="2683165" y="2185944"/>
                  </a:lnTo>
                  <a:lnTo>
                    <a:pt x="2650942" y="2218168"/>
                  </a:lnTo>
                  <a:lnTo>
                    <a:pt x="2615117" y="2246427"/>
                  </a:lnTo>
                  <a:lnTo>
                    <a:pt x="2576052" y="2270360"/>
                  </a:lnTo>
                  <a:lnTo>
                    <a:pt x="2534109" y="2289605"/>
                  </a:lnTo>
                  <a:lnTo>
                    <a:pt x="2489650" y="2303800"/>
                  </a:lnTo>
                  <a:lnTo>
                    <a:pt x="2443039" y="2312583"/>
                  </a:lnTo>
                  <a:lnTo>
                    <a:pt x="2394635" y="2315591"/>
                  </a:lnTo>
                  <a:lnTo>
                    <a:pt x="385940" y="2315591"/>
                  </a:lnTo>
                  <a:lnTo>
                    <a:pt x="337529" y="2312583"/>
                  </a:lnTo>
                  <a:lnTo>
                    <a:pt x="290913" y="2303800"/>
                  </a:lnTo>
                  <a:lnTo>
                    <a:pt x="246452" y="2289605"/>
                  </a:lnTo>
                  <a:lnTo>
                    <a:pt x="204509" y="2270360"/>
                  </a:lnTo>
                  <a:lnTo>
                    <a:pt x="165446" y="2246427"/>
                  </a:lnTo>
                  <a:lnTo>
                    <a:pt x="129623" y="2218168"/>
                  </a:lnTo>
                  <a:lnTo>
                    <a:pt x="97404" y="2185944"/>
                  </a:lnTo>
                  <a:lnTo>
                    <a:pt x="69148" y="2150119"/>
                  </a:lnTo>
                  <a:lnTo>
                    <a:pt x="45219" y="2111054"/>
                  </a:lnTo>
                  <a:lnTo>
                    <a:pt x="25978" y="2069111"/>
                  </a:lnTo>
                  <a:lnTo>
                    <a:pt x="11787" y="2024653"/>
                  </a:lnTo>
                  <a:lnTo>
                    <a:pt x="3007" y="1978041"/>
                  </a:lnTo>
                  <a:lnTo>
                    <a:pt x="0" y="1929638"/>
                  </a:lnTo>
                  <a:lnTo>
                    <a:pt x="0" y="385952"/>
                  </a:lnTo>
                  <a:close/>
                </a:path>
              </a:pathLst>
            </a:custGeom>
            <a:ln w="28574">
              <a:solidFill>
                <a:srgbClr val="2058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228" y="2625851"/>
              <a:ext cx="504444" cy="38100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31089" y="2707893"/>
            <a:ext cx="2216150" cy="22390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55"/>
              </a:lnSpc>
            </a:pPr>
            <a:r>
              <a:rPr sz="1800" b="1" spc="-5" dirty="0">
                <a:solidFill>
                  <a:srgbClr val="205868"/>
                </a:solidFill>
                <a:latin typeface="Arial"/>
                <a:cs typeface="Arial"/>
              </a:rPr>
              <a:t>3</a:t>
            </a:r>
            <a:r>
              <a:rPr sz="1800" b="1" spc="-5" dirty="0">
                <a:solidFill>
                  <a:srgbClr val="205868"/>
                </a:solidFill>
                <a:cs typeface="Arial"/>
              </a:rPr>
              <a:t>.</a:t>
            </a:r>
            <a:r>
              <a:rPr sz="1800" b="1" spc="-30" dirty="0">
                <a:solidFill>
                  <a:srgbClr val="205868"/>
                </a:solidFill>
                <a:cs typeface="Arial"/>
              </a:rPr>
              <a:t> </a:t>
            </a:r>
            <a:r>
              <a:rPr sz="1600" spc="-25" dirty="0">
                <a:cs typeface="Microsoft Sans Serif"/>
              </a:rPr>
              <a:t>Нажмите</a:t>
            </a:r>
            <a:r>
              <a:rPr sz="1600" spc="20" dirty="0">
                <a:cs typeface="Microsoft Sans Serif"/>
              </a:rPr>
              <a:t> </a:t>
            </a:r>
            <a:r>
              <a:rPr sz="1600" spc="-45" dirty="0">
                <a:cs typeface="Microsoft Sans Serif"/>
              </a:rPr>
              <a:t>кнопку</a:t>
            </a:r>
            <a:endParaRPr sz="1600" dirty="0">
              <a:cs typeface="Microsoft Sans Serif"/>
            </a:endParaRPr>
          </a:p>
          <a:p>
            <a:pPr marL="193675" marR="5080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cs typeface="Microsoft Sans Serif"/>
              </a:rPr>
              <a:t>«</a:t>
            </a:r>
            <a:r>
              <a:rPr sz="1600" b="1" spc="-10" dirty="0">
                <a:cs typeface="Arial"/>
              </a:rPr>
              <a:t>Дополнительная </a:t>
            </a:r>
            <a:r>
              <a:rPr sz="1600" b="1" spc="-5" dirty="0">
                <a:cs typeface="Arial"/>
              </a:rPr>
              <a:t> </a:t>
            </a:r>
            <a:r>
              <a:rPr sz="1600" b="1" spc="-15" dirty="0">
                <a:cs typeface="Arial"/>
              </a:rPr>
              <a:t>печать</a:t>
            </a:r>
            <a:r>
              <a:rPr sz="1600" spc="-15" dirty="0">
                <a:cs typeface="Microsoft Sans Serif"/>
              </a:rPr>
              <a:t>»,</a:t>
            </a:r>
            <a:r>
              <a:rPr sz="1600" spc="2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после</a:t>
            </a:r>
            <a:r>
              <a:rPr sz="160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этого </a:t>
            </a:r>
            <a:r>
              <a:rPr sz="1600" spc="-409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появится</a:t>
            </a:r>
            <a:r>
              <a:rPr sz="1600" spc="10" dirty="0">
                <a:cs typeface="Microsoft Sans Serif"/>
              </a:rPr>
              <a:t> </a:t>
            </a:r>
            <a:r>
              <a:rPr sz="1600" spc="-35" dirty="0">
                <a:cs typeface="Microsoft Sans Serif"/>
              </a:rPr>
              <a:t>окно</a:t>
            </a:r>
            <a:r>
              <a:rPr sz="1600" spc="2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с </a:t>
            </a:r>
            <a:r>
              <a:rPr sz="1600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указанием</a:t>
            </a:r>
            <a:r>
              <a:rPr sz="1600" spc="3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штатных </a:t>
            </a:r>
            <a:r>
              <a:rPr sz="1600" spc="-10" dirty="0">
                <a:cs typeface="Microsoft Sans Serif"/>
              </a:rPr>
              <a:t> ситуаций,</a:t>
            </a:r>
            <a:r>
              <a:rPr sz="1600" spc="4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spc="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которых </a:t>
            </a:r>
            <a:r>
              <a:rPr sz="1600" spc="-20" dirty="0">
                <a:cs typeface="Microsoft Sans Serif"/>
              </a:rPr>
              <a:t> допустима </a:t>
            </a:r>
            <a:r>
              <a:rPr sz="1600" spc="-15" dirty="0">
                <a:cs typeface="Microsoft Sans Serif"/>
              </a:rPr>
              <a:t> дополнительная</a:t>
            </a:r>
            <a:endParaRPr sz="1600" dirty="0">
              <a:cs typeface="Microsoft Sans Serif"/>
            </a:endParaRPr>
          </a:p>
          <a:p>
            <a:pPr marL="193675">
              <a:lnSpc>
                <a:spcPct val="100000"/>
              </a:lnSpc>
              <a:spcBef>
                <a:spcPts val="5"/>
              </a:spcBef>
            </a:pPr>
            <a:r>
              <a:rPr sz="1600" spc="-25" dirty="0">
                <a:cs typeface="Microsoft Sans Serif"/>
              </a:rPr>
              <a:t>печать</a:t>
            </a:r>
            <a:endParaRPr sz="1600" dirty="0">
              <a:cs typeface="Microsoft Sans Serif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046476" y="1964435"/>
            <a:ext cx="5971540" cy="3771900"/>
            <a:chOff x="3046476" y="1964435"/>
            <a:chExt cx="5971540" cy="377190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6476" y="1964435"/>
              <a:ext cx="5971032" cy="37719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21914" y="1998852"/>
              <a:ext cx="5823839" cy="362775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110103" y="1989327"/>
              <a:ext cx="5845175" cy="3646804"/>
            </a:xfrm>
            <a:custGeom>
              <a:avLst/>
              <a:gdLst/>
              <a:ahLst/>
              <a:cxnLst/>
              <a:rect l="l" t="t" r="r" b="b"/>
              <a:pathLst>
                <a:path w="5845175" h="3646804">
                  <a:moveTo>
                    <a:pt x="0" y="3646804"/>
                  </a:moveTo>
                  <a:lnTo>
                    <a:pt x="5845175" y="3646804"/>
                  </a:lnTo>
                  <a:lnTo>
                    <a:pt x="5845175" y="0"/>
                  </a:lnTo>
                  <a:lnTo>
                    <a:pt x="0" y="0"/>
                  </a:lnTo>
                  <a:lnTo>
                    <a:pt x="0" y="3646804"/>
                  </a:lnTo>
                  <a:close/>
                </a:path>
              </a:pathLst>
            </a:custGeom>
            <a:ln w="19050">
              <a:solidFill>
                <a:srgbClr val="2058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23004" y="5219700"/>
              <a:ext cx="1356360" cy="45262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269232" y="5265813"/>
              <a:ext cx="1210945" cy="307340"/>
            </a:xfrm>
            <a:custGeom>
              <a:avLst/>
              <a:gdLst/>
              <a:ahLst/>
              <a:cxnLst/>
              <a:rect l="l" t="t" r="r" b="b"/>
              <a:pathLst>
                <a:path w="1210945" h="307339">
                  <a:moveTo>
                    <a:pt x="0" y="307200"/>
                  </a:moveTo>
                  <a:lnTo>
                    <a:pt x="1210741" y="307200"/>
                  </a:lnTo>
                  <a:lnTo>
                    <a:pt x="1210741" y="0"/>
                  </a:lnTo>
                  <a:lnTo>
                    <a:pt x="0" y="0"/>
                  </a:lnTo>
                  <a:lnTo>
                    <a:pt x="0" y="307200"/>
                  </a:lnTo>
                  <a:close/>
                </a:path>
              </a:pathLst>
            </a:custGeom>
            <a:ln w="38099">
              <a:solidFill>
                <a:srgbClr val="2058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83708" y="5222747"/>
              <a:ext cx="963167" cy="44653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479796" y="5333821"/>
              <a:ext cx="687070" cy="171450"/>
            </a:xfrm>
            <a:custGeom>
              <a:avLst/>
              <a:gdLst/>
              <a:ahLst/>
              <a:cxnLst/>
              <a:rect l="l" t="t" r="r" b="b"/>
              <a:pathLst>
                <a:path w="687070" h="171450">
                  <a:moveTo>
                    <a:pt x="149742" y="0"/>
                  </a:moveTo>
                  <a:lnTo>
                    <a:pt x="142620" y="2464"/>
                  </a:lnTo>
                  <a:lnTo>
                    <a:pt x="0" y="85649"/>
                  </a:lnTo>
                  <a:lnTo>
                    <a:pt x="142620" y="168707"/>
                  </a:lnTo>
                  <a:lnTo>
                    <a:pt x="149742" y="171172"/>
                  </a:lnTo>
                  <a:lnTo>
                    <a:pt x="157019" y="170707"/>
                  </a:lnTo>
                  <a:lnTo>
                    <a:pt x="163605" y="167528"/>
                  </a:lnTo>
                  <a:lnTo>
                    <a:pt x="168655" y="161849"/>
                  </a:lnTo>
                  <a:lnTo>
                    <a:pt x="171049" y="154727"/>
                  </a:lnTo>
                  <a:lnTo>
                    <a:pt x="170560" y="147450"/>
                  </a:lnTo>
                  <a:lnTo>
                    <a:pt x="167405" y="140864"/>
                  </a:lnTo>
                  <a:lnTo>
                    <a:pt x="161798" y="135814"/>
                  </a:lnTo>
                  <a:lnTo>
                    <a:pt x="108458" y="104699"/>
                  </a:lnTo>
                  <a:lnTo>
                    <a:pt x="37845" y="104699"/>
                  </a:lnTo>
                  <a:lnTo>
                    <a:pt x="37845" y="66599"/>
                  </a:lnTo>
                  <a:lnTo>
                    <a:pt x="108240" y="66599"/>
                  </a:lnTo>
                  <a:lnTo>
                    <a:pt x="161798" y="35357"/>
                  </a:lnTo>
                  <a:lnTo>
                    <a:pt x="167405" y="30325"/>
                  </a:lnTo>
                  <a:lnTo>
                    <a:pt x="170561" y="23768"/>
                  </a:lnTo>
                  <a:lnTo>
                    <a:pt x="171049" y="16498"/>
                  </a:lnTo>
                  <a:lnTo>
                    <a:pt x="168655" y="9322"/>
                  </a:lnTo>
                  <a:lnTo>
                    <a:pt x="163605" y="3643"/>
                  </a:lnTo>
                  <a:lnTo>
                    <a:pt x="157019" y="464"/>
                  </a:lnTo>
                  <a:lnTo>
                    <a:pt x="149742" y="0"/>
                  </a:lnTo>
                  <a:close/>
                </a:path>
                <a:path w="687070" h="171450">
                  <a:moveTo>
                    <a:pt x="108240" y="66599"/>
                  </a:moveTo>
                  <a:lnTo>
                    <a:pt x="37845" y="66599"/>
                  </a:lnTo>
                  <a:lnTo>
                    <a:pt x="37845" y="104699"/>
                  </a:lnTo>
                  <a:lnTo>
                    <a:pt x="108458" y="104699"/>
                  </a:lnTo>
                  <a:lnTo>
                    <a:pt x="103886" y="102032"/>
                  </a:lnTo>
                  <a:lnTo>
                    <a:pt x="47498" y="102032"/>
                  </a:lnTo>
                  <a:lnTo>
                    <a:pt x="47498" y="69139"/>
                  </a:lnTo>
                  <a:lnTo>
                    <a:pt x="103886" y="69139"/>
                  </a:lnTo>
                  <a:lnTo>
                    <a:pt x="108240" y="66599"/>
                  </a:lnTo>
                  <a:close/>
                </a:path>
                <a:path w="687070" h="171450">
                  <a:moveTo>
                    <a:pt x="686815" y="66599"/>
                  </a:moveTo>
                  <a:lnTo>
                    <a:pt x="108240" y="66599"/>
                  </a:lnTo>
                  <a:lnTo>
                    <a:pt x="75691" y="85586"/>
                  </a:lnTo>
                  <a:lnTo>
                    <a:pt x="108458" y="104699"/>
                  </a:lnTo>
                  <a:lnTo>
                    <a:pt x="686815" y="104699"/>
                  </a:lnTo>
                  <a:lnTo>
                    <a:pt x="686815" y="66599"/>
                  </a:lnTo>
                  <a:close/>
                </a:path>
                <a:path w="687070" h="171450">
                  <a:moveTo>
                    <a:pt x="47498" y="69139"/>
                  </a:moveTo>
                  <a:lnTo>
                    <a:pt x="47498" y="102032"/>
                  </a:lnTo>
                  <a:lnTo>
                    <a:pt x="75691" y="85586"/>
                  </a:lnTo>
                  <a:lnTo>
                    <a:pt x="47498" y="69139"/>
                  </a:lnTo>
                  <a:close/>
                </a:path>
                <a:path w="687070" h="171450">
                  <a:moveTo>
                    <a:pt x="75691" y="85586"/>
                  </a:moveTo>
                  <a:lnTo>
                    <a:pt x="47498" y="102032"/>
                  </a:lnTo>
                  <a:lnTo>
                    <a:pt x="103886" y="102032"/>
                  </a:lnTo>
                  <a:lnTo>
                    <a:pt x="75691" y="85586"/>
                  </a:lnTo>
                  <a:close/>
                </a:path>
                <a:path w="687070" h="171450">
                  <a:moveTo>
                    <a:pt x="103886" y="69139"/>
                  </a:moveTo>
                  <a:lnTo>
                    <a:pt x="47498" y="69139"/>
                  </a:lnTo>
                  <a:lnTo>
                    <a:pt x="75691" y="85586"/>
                  </a:lnTo>
                  <a:lnTo>
                    <a:pt x="103886" y="69139"/>
                  </a:lnTo>
                  <a:close/>
                </a:path>
              </a:pathLst>
            </a:custGeom>
            <a:solidFill>
              <a:srgbClr val="205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3093" y="6163412"/>
            <a:ext cx="8862646" cy="536335"/>
            <a:chOff x="351866" y="5994006"/>
            <a:chExt cx="8584565" cy="739775"/>
          </a:xfrm>
        </p:grpSpPr>
        <p:sp>
          <p:nvSpPr>
            <p:cNvPr id="3" name="object 3"/>
            <p:cNvSpPr/>
            <p:nvPr/>
          </p:nvSpPr>
          <p:spPr>
            <a:xfrm>
              <a:off x="356628" y="5998768"/>
              <a:ext cx="8575040" cy="730250"/>
            </a:xfrm>
            <a:custGeom>
              <a:avLst/>
              <a:gdLst/>
              <a:ahLst/>
              <a:cxnLst/>
              <a:rect l="l" t="t" r="r" b="b"/>
              <a:pathLst>
                <a:path w="8575040" h="730250">
                  <a:moveTo>
                    <a:pt x="8453107" y="0"/>
                  </a:moveTo>
                  <a:lnTo>
                    <a:pt x="121653" y="0"/>
                  </a:lnTo>
                  <a:lnTo>
                    <a:pt x="74302" y="9558"/>
                  </a:lnTo>
                  <a:lnTo>
                    <a:pt x="35633" y="35626"/>
                  </a:lnTo>
                  <a:lnTo>
                    <a:pt x="9560" y="74291"/>
                  </a:lnTo>
                  <a:lnTo>
                    <a:pt x="0" y="121640"/>
                  </a:lnTo>
                  <a:lnTo>
                    <a:pt x="0" y="608215"/>
                  </a:lnTo>
                  <a:lnTo>
                    <a:pt x="9564" y="655572"/>
                  </a:lnTo>
                  <a:lnTo>
                    <a:pt x="35640" y="694240"/>
                  </a:lnTo>
                  <a:lnTo>
                    <a:pt x="74310" y="720310"/>
                  </a:lnTo>
                  <a:lnTo>
                    <a:pt x="121653" y="729869"/>
                  </a:lnTo>
                  <a:lnTo>
                    <a:pt x="8453107" y="729869"/>
                  </a:lnTo>
                  <a:lnTo>
                    <a:pt x="8500463" y="720308"/>
                  </a:lnTo>
                  <a:lnTo>
                    <a:pt x="8539137" y="694235"/>
                  </a:lnTo>
                  <a:lnTo>
                    <a:pt x="8565211" y="655566"/>
                  </a:lnTo>
                  <a:lnTo>
                    <a:pt x="8574773" y="608215"/>
                  </a:lnTo>
                  <a:lnTo>
                    <a:pt x="8574773" y="121640"/>
                  </a:lnTo>
                  <a:lnTo>
                    <a:pt x="8565210" y="74291"/>
                  </a:lnTo>
                  <a:lnTo>
                    <a:pt x="8539133" y="35626"/>
                  </a:lnTo>
                  <a:lnTo>
                    <a:pt x="8500460" y="9558"/>
                  </a:lnTo>
                  <a:lnTo>
                    <a:pt x="8453107" y="0"/>
                  </a:lnTo>
                  <a:close/>
                </a:path>
              </a:pathLst>
            </a:custGeom>
            <a:solidFill>
              <a:srgbClr val="EF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56628" y="5998768"/>
              <a:ext cx="8575040" cy="730250"/>
            </a:xfrm>
            <a:custGeom>
              <a:avLst/>
              <a:gdLst/>
              <a:ahLst/>
              <a:cxnLst/>
              <a:rect l="l" t="t" r="r" b="b"/>
              <a:pathLst>
                <a:path w="8575040" h="730250">
                  <a:moveTo>
                    <a:pt x="0" y="121640"/>
                  </a:moveTo>
                  <a:lnTo>
                    <a:pt x="9560" y="74291"/>
                  </a:lnTo>
                  <a:lnTo>
                    <a:pt x="35633" y="35626"/>
                  </a:lnTo>
                  <a:lnTo>
                    <a:pt x="74302" y="9558"/>
                  </a:lnTo>
                  <a:lnTo>
                    <a:pt x="121653" y="0"/>
                  </a:lnTo>
                  <a:lnTo>
                    <a:pt x="8453107" y="0"/>
                  </a:lnTo>
                  <a:lnTo>
                    <a:pt x="8500460" y="9558"/>
                  </a:lnTo>
                  <a:lnTo>
                    <a:pt x="8539133" y="35626"/>
                  </a:lnTo>
                  <a:lnTo>
                    <a:pt x="8565210" y="74291"/>
                  </a:lnTo>
                  <a:lnTo>
                    <a:pt x="8574773" y="121640"/>
                  </a:lnTo>
                  <a:lnTo>
                    <a:pt x="8574773" y="608215"/>
                  </a:lnTo>
                  <a:lnTo>
                    <a:pt x="8565210" y="655572"/>
                  </a:lnTo>
                  <a:lnTo>
                    <a:pt x="8539133" y="694240"/>
                  </a:lnTo>
                  <a:lnTo>
                    <a:pt x="8500460" y="720310"/>
                  </a:lnTo>
                  <a:lnTo>
                    <a:pt x="8453107" y="729869"/>
                  </a:lnTo>
                  <a:lnTo>
                    <a:pt x="121653" y="729869"/>
                  </a:lnTo>
                  <a:lnTo>
                    <a:pt x="74302" y="720308"/>
                  </a:lnTo>
                  <a:lnTo>
                    <a:pt x="35633" y="694235"/>
                  </a:lnTo>
                  <a:lnTo>
                    <a:pt x="9560" y="655566"/>
                  </a:lnTo>
                  <a:lnTo>
                    <a:pt x="0" y="608215"/>
                  </a:lnTo>
                  <a:lnTo>
                    <a:pt x="0" y="121640"/>
                  </a:lnTo>
                  <a:close/>
                </a:path>
              </a:pathLst>
            </a:custGeom>
            <a:ln w="9525">
              <a:solidFill>
                <a:srgbClr val="D28E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18750" y="762001"/>
            <a:ext cx="8387863" cy="346247"/>
          </a:xfrm>
          <a:prstGeom prst="rect">
            <a:avLst/>
          </a:prstGeom>
          <a:solidFill>
            <a:srgbClr val="F8F9FA"/>
          </a:solidFill>
          <a:ln w="28575">
            <a:solidFill>
              <a:srgbClr val="C00000"/>
            </a:solidFill>
          </a:ln>
        </p:spPr>
        <p:txBody>
          <a:bodyPr vert="horz" wrap="square" lIns="0" tIns="68578" rIns="0" bIns="0" rtlCol="0">
            <a:spAutoFit/>
          </a:bodyPr>
          <a:lstStyle/>
          <a:p>
            <a:pPr marL="1411358" marR="542698" indent="-858499">
              <a:spcBef>
                <a:spcPts val="540"/>
              </a:spcBef>
            </a:pPr>
            <a:r>
              <a:rPr spc="-13" dirty="0">
                <a:latin typeface="Cambria" pitchFamily="18" charset="0"/>
                <a:ea typeface="Cambria" pitchFamily="18" charset="0"/>
                <a:cs typeface="Microsoft Sans Serif"/>
              </a:rPr>
              <a:t>Начало</a:t>
            </a:r>
            <a:r>
              <a:rPr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pc="-20" dirty="0">
                <a:latin typeface="Cambria" pitchFamily="18" charset="0"/>
                <a:ea typeface="Cambria" pitchFamily="18" charset="0"/>
                <a:cs typeface="Microsoft Sans Serif"/>
              </a:rPr>
              <a:t>ЕГЭ</a:t>
            </a:r>
            <a:r>
              <a:rPr spc="2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pc="-20" dirty="0">
                <a:latin typeface="Cambria" pitchFamily="18" charset="0"/>
                <a:ea typeface="Cambria" pitchFamily="18" charset="0"/>
                <a:cs typeface="Microsoft Sans Serif"/>
              </a:rPr>
              <a:t>по</a:t>
            </a:r>
            <a:r>
              <a:rPr spc="33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pc="-27" dirty="0">
                <a:latin typeface="Cambria" pitchFamily="18" charset="0"/>
                <a:ea typeface="Cambria" pitchFamily="18" charset="0"/>
                <a:cs typeface="Microsoft Sans Serif"/>
              </a:rPr>
              <a:t>всем</a:t>
            </a:r>
            <a:r>
              <a:rPr spc="13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pc="-27" dirty="0">
                <a:latin typeface="Cambria" pitchFamily="18" charset="0"/>
                <a:ea typeface="Cambria" pitchFamily="18" charset="0"/>
                <a:cs typeface="Microsoft Sans Serif"/>
              </a:rPr>
              <a:t>учебным</a:t>
            </a:r>
            <a:r>
              <a:rPr spc="80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pc="-47" dirty="0">
                <a:latin typeface="Cambria" pitchFamily="18" charset="0"/>
                <a:ea typeface="Cambria" pitchFamily="18" charset="0"/>
                <a:cs typeface="Microsoft Sans Serif"/>
              </a:rPr>
              <a:t>предметам </a:t>
            </a:r>
            <a:r>
              <a:rPr spc="-620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dirty="0">
                <a:latin typeface="Cambria" pitchFamily="18" charset="0"/>
                <a:ea typeface="Cambria" pitchFamily="18" charset="0"/>
                <a:cs typeface="Microsoft Sans Serif"/>
              </a:rPr>
              <a:t>в</a:t>
            </a:r>
            <a:r>
              <a:rPr spc="20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b="1" spc="-13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10:00</a:t>
            </a:r>
            <a:r>
              <a:rPr spc="40" dirty="0">
                <a:solidFill>
                  <a:srgbClr val="394454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pc="-20" dirty="0">
                <a:latin typeface="Cambria" pitchFamily="18" charset="0"/>
                <a:ea typeface="Cambria" pitchFamily="18" charset="0"/>
                <a:cs typeface="Microsoft Sans Serif"/>
              </a:rPr>
              <a:t>по</a:t>
            </a:r>
            <a:r>
              <a:rPr spc="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pc="-20" dirty="0">
                <a:latin typeface="Cambria" pitchFamily="18" charset="0"/>
                <a:ea typeface="Cambria" pitchFamily="18" charset="0"/>
                <a:cs typeface="Microsoft Sans Serif"/>
              </a:rPr>
              <a:t>местному</a:t>
            </a:r>
            <a:r>
              <a:rPr spc="2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pc="-20" dirty="0">
                <a:latin typeface="Cambria" pitchFamily="18" charset="0"/>
                <a:ea typeface="Cambria" pitchFamily="18" charset="0"/>
                <a:cs typeface="Microsoft Sans Serif"/>
              </a:rPr>
              <a:t>времени</a:t>
            </a:r>
            <a:endParaRPr dirty="0">
              <a:latin typeface="Cambria" pitchFamily="18" charset="0"/>
              <a:ea typeface="Cambria" pitchFamily="18" charset="0"/>
              <a:cs typeface="Microsoft Sans Serif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50500" y="1278807"/>
            <a:ext cx="3145589" cy="365356"/>
            <a:chOff x="346786" y="1810766"/>
            <a:chExt cx="4067810" cy="701675"/>
          </a:xfrm>
        </p:grpSpPr>
        <p:sp>
          <p:nvSpPr>
            <p:cNvPr id="8" name="object 8"/>
            <p:cNvSpPr/>
            <p:nvPr/>
          </p:nvSpPr>
          <p:spPr>
            <a:xfrm>
              <a:off x="346786" y="1810768"/>
              <a:ext cx="4067809" cy="440287"/>
            </a:xfrm>
            <a:custGeom>
              <a:avLst/>
              <a:gdLst/>
              <a:ahLst/>
              <a:cxnLst/>
              <a:rect l="l" t="t" r="r" b="b"/>
              <a:pathLst>
                <a:path w="4067810" h="701675">
                  <a:moveTo>
                    <a:pt x="3950258" y="0"/>
                  </a:moveTo>
                  <a:lnTo>
                    <a:pt x="116878" y="0"/>
                  </a:lnTo>
                  <a:lnTo>
                    <a:pt x="71387" y="9183"/>
                  </a:lnTo>
                  <a:lnTo>
                    <a:pt x="34236" y="34226"/>
                  </a:lnTo>
                  <a:lnTo>
                    <a:pt x="9186" y="71366"/>
                  </a:lnTo>
                  <a:lnTo>
                    <a:pt x="0" y="116839"/>
                  </a:lnTo>
                  <a:lnTo>
                    <a:pt x="0" y="584326"/>
                  </a:lnTo>
                  <a:lnTo>
                    <a:pt x="9186" y="629874"/>
                  </a:lnTo>
                  <a:lnTo>
                    <a:pt x="34236" y="667051"/>
                  </a:lnTo>
                  <a:lnTo>
                    <a:pt x="71387" y="692108"/>
                  </a:lnTo>
                  <a:lnTo>
                    <a:pt x="116878" y="701294"/>
                  </a:lnTo>
                  <a:lnTo>
                    <a:pt x="3950258" y="701294"/>
                  </a:lnTo>
                  <a:lnTo>
                    <a:pt x="3995806" y="692108"/>
                  </a:lnTo>
                  <a:lnTo>
                    <a:pt x="4032983" y="667051"/>
                  </a:lnTo>
                  <a:lnTo>
                    <a:pt x="4058040" y="629874"/>
                  </a:lnTo>
                  <a:lnTo>
                    <a:pt x="4067225" y="584326"/>
                  </a:lnTo>
                  <a:lnTo>
                    <a:pt x="4067225" y="116839"/>
                  </a:lnTo>
                  <a:lnTo>
                    <a:pt x="4058040" y="71366"/>
                  </a:lnTo>
                  <a:lnTo>
                    <a:pt x="4032983" y="34226"/>
                  </a:lnTo>
                  <a:lnTo>
                    <a:pt x="3995806" y="9183"/>
                  </a:lnTo>
                  <a:lnTo>
                    <a:pt x="39502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6786" y="1810766"/>
              <a:ext cx="4067810" cy="701675"/>
            </a:xfrm>
            <a:custGeom>
              <a:avLst/>
              <a:gdLst/>
              <a:ahLst/>
              <a:cxnLst/>
              <a:rect l="l" t="t" r="r" b="b"/>
              <a:pathLst>
                <a:path w="4067810" h="701675">
                  <a:moveTo>
                    <a:pt x="0" y="116839"/>
                  </a:moveTo>
                  <a:lnTo>
                    <a:pt x="9186" y="71366"/>
                  </a:lnTo>
                  <a:lnTo>
                    <a:pt x="34236" y="34226"/>
                  </a:lnTo>
                  <a:lnTo>
                    <a:pt x="71387" y="9183"/>
                  </a:lnTo>
                  <a:lnTo>
                    <a:pt x="116878" y="0"/>
                  </a:lnTo>
                  <a:lnTo>
                    <a:pt x="3950258" y="0"/>
                  </a:lnTo>
                  <a:lnTo>
                    <a:pt x="3995806" y="9183"/>
                  </a:lnTo>
                  <a:lnTo>
                    <a:pt x="4032983" y="34226"/>
                  </a:lnTo>
                  <a:lnTo>
                    <a:pt x="4058040" y="71366"/>
                  </a:lnTo>
                  <a:lnTo>
                    <a:pt x="4067225" y="116839"/>
                  </a:lnTo>
                  <a:lnTo>
                    <a:pt x="4067225" y="584326"/>
                  </a:lnTo>
                  <a:lnTo>
                    <a:pt x="4058040" y="629874"/>
                  </a:lnTo>
                  <a:lnTo>
                    <a:pt x="4032983" y="667051"/>
                  </a:lnTo>
                  <a:lnTo>
                    <a:pt x="3995806" y="692108"/>
                  </a:lnTo>
                  <a:lnTo>
                    <a:pt x="3950258" y="701294"/>
                  </a:lnTo>
                  <a:lnTo>
                    <a:pt x="116878" y="701294"/>
                  </a:lnTo>
                  <a:lnTo>
                    <a:pt x="71387" y="692108"/>
                  </a:lnTo>
                  <a:lnTo>
                    <a:pt x="34236" y="667051"/>
                  </a:lnTo>
                  <a:lnTo>
                    <a:pt x="9186" y="629874"/>
                  </a:lnTo>
                  <a:lnTo>
                    <a:pt x="0" y="584326"/>
                  </a:lnTo>
                  <a:lnTo>
                    <a:pt x="0" y="116839"/>
                  </a:lnTo>
                  <a:close/>
                </a:path>
              </a:pathLst>
            </a:custGeom>
            <a:ln w="254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34109" y="1310065"/>
            <a:ext cx="3042139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000" spc="-20" dirty="0">
                <a:latin typeface="Cambria" pitchFamily="18" charset="0"/>
                <a:ea typeface="Cambria" pitchFamily="18" charset="0"/>
                <a:cs typeface="Microsoft Sans Serif"/>
              </a:rPr>
              <a:t>Продолжительность</a:t>
            </a:r>
            <a:r>
              <a:rPr sz="2000" spc="-8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2000" spc="-20" dirty="0">
                <a:latin typeface="Cambria" pitchFamily="18" charset="0"/>
                <a:ea typeface="Cambria" pitchFamily="18" charset="0"/>
                <a:cs typeface="Microsoft Sans Serif"/>
              </a:rPr>
              <a:t>ЕГЭ</a:t>
            </a:r>
            <a:endParaRPr sz="2000" dirty="0">
              <a:latin typeface="Cambria" pitchFamily="18" charset="0"/>
              <a:ea typeface="Cambria" pitchFamily="18" charset="0"/>
              <a:cs typeface="Microsoft Sans Serif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580793" y="1260241"/>
            <a:ext cx="4177438" cy="701675"/>
            <a:chOff x="4752729" y="1810766"/>
            <a:chExt cx="4169020" cy="701675"/>
          </a:xfrm>
        </p:grpSpPr>
        <p:sp>
          <p:nvSpPr>
            <p:cNvPr id="12" name="object 12"/>
            <p:cNvSpPr/>
            <p:nvPr/>
          </p:nvSpPr>
          <p:spPr>
            <a:xfrm>
              <a:off x="4754879" y="1810766"/>
              <a:ext cx="4166870" cy="701675"/>
            </a:xfrm>
            <a:custGeom>
              <a:avLst/>
              <a:gdLst/>
              <a:ahLst/>
              <a:cxnLst/>
              <a:rect l="l" t="t" r="r" b="b"/>
              <a:pathLst>
                <a:path w="4166870" h="701675">
                  <a:moveTo>
                    <a:pt x="4049776" y="0"/>
                  </a:moveTo>
                  <a:lnTo>
                    <a:pt x="116840" y="0"/>
                  </a:lnTo>
                  <a:lnTo>
                    <a:pt x="71366" y="9183"/>
                  </a:lnTo>
                  <a:lnTo>
                    <a:pt x="34226" y="34226"/>
                  </a:lnTo>
                  <a:lnTo>
                    <a:pt x="9183" y="71366"/>
                  </a:lnTo>
                  <a:lnTo>
                    <a:pt x="0" y="116839"/>
                  </a:lnTo>
                  <a:lnTo>
                    <a:pt x="0" y="584326"/>
                  </a:lnTo>
                  <a:lnTo>
                    <a:pt x="9183" y="629874"/>
                  </a:lnTo>
                  <a:lnTo>
                    <a:pt x="34226" y="667051"/>
                  </a:lnTo>
                  <a:lnTo>
                    <a:pt x="71366" y="692108"/>
                  </a:lnTo>
                  <a:lnTo>
                    <a:pt x="116840" y="701294"/>
                  </a:lnTo>
                  <a:lnTo>
                    <a:pt x="4049776" y="701294"/>
                  </a:lnTo>
                  <a:lnTo>
                    <a:pt x="4095323" y="692108"/>
                  </a:lnTo>
                  <a:lnTo>
                    <a:pt x="4132500" y="667051"/>
                  </a:lnTo>
                  <a:lnTo>
                    <a:pt x="4157557" y="629874"/>
                  </a:lnTo>
                  <a:lnTo>
                    <a:pt x="4166743" y="584326"/>
                  </a:lnTo>
                  <a:lnTo>
                    <a:pt x="4166743" y="116839"/>
                  </a:lnTo>
                  <a:lnTo>
                    <a:pt x="4157557" y="71366"/>
                  </a:lnTo>
                  <a:lnTo>
                    <a:pt x="4132500" y="34226"/>
                  </a:lnTo>
                  <a:lnTo>
                    <a:pt x="4095323" y="9183"/>
                  </a:lnTo>
                  <a:lnTo>
                    <a:pt x="40497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752729" y="1810766"/>
              <a:ext cx="4169020" cy="630115"/>
            </a:xfrm>
            <a:custGeom>
              <a:avLst/>
              <a:gdLst/>
              <a:ahLst/>
              <a:cxnLst/>
              <a:rect l="l" t="t" r="r" b="b"/>
              <a:pathLst>
                <a:path w="4166870" h="701675">
                  <a:moveTo>
                    <a:pt x="0" y="116839"/>
                  </a:moveTo>
                  <a:lnTo>
                    <a:pt x="9183" y="71366"/>
                  </a:lnTo>
                  <a:lnTo>
                    <a:pt x="34226" y="34226"/>
                  </a:lnTo>
                  <a:lnTo>
                    <a:pt x="71366" y="9183"/>
                  </a:lnTo>
                  <a:lnTo>
                    <a:pt x="116840" y="0"/>
                  </a:lnTo>
                  <a:lnTo>
                    <a:pt x="4049776" y="0"/>
                  </a:lnTo>
                  <a:lnTo>
                    <a:pt x="4095323" y="9183"/>
                  </a:lnTo>
                  <a:lnTo>
                    <a:pt x="4132500" y="34226"/>
                  </a:lnTo>
                  <a:lnTo>
                    <a:pt x="4157557" y="71366"/>
                  </a:lnTo>
                  <a:lnTo>
                    <a:pt x="4166743" y="116839"/>
                  </a:lnTo>
                  <a:lnTo>
                    <a:pt x="4166743" y="584326"/>
                  </a:lnTo>
                  <a:lnTo>
                    <a:pt x="4157557" y="629874"/>
                  </a:lnTo>
                  <a:lnTo>
                    <a:pt x="4132500" y="667051"/>
                  </a:lnTo>
                  <a:lnTo>
                    <a:pt x="4095323" y="692108"/>
                  </a:lnTo>
                  <a:lnTo>
                    <a:pt x="4049776" y="701294"/>
                  </a:lnTo>
                  <a:lnTo>
                    <a:pt x="116840" y="701294"/>
                  </a:lnTo>
                  <a:lnTo>
                    <a:pt x="71366" y="692108"/>
                  </a:lnTo>
                  <a:lnTo>
                    <a:pt x="34226" y="667051"/>
                  </a:lnTo>
                  <a:lnTo>
                    <a:pt x="9183" y="629874"/>
                  </a:lnTo>
                  <a:lnTo>
                    <a:pt x="0" y="584326"/>
                  </a:lnTo>
                  <a:lnTo>
                    <a:pt x="0" y="116839"/>
                  </a:lnTo>
                  <a:close/>
                </a:path>
              </a:pathLst>
            </a:custGeom>
            <a:ln w="254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642338" y="1295411"/>
            <a:ext cx="4158762" cy="57195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algn="ctr">
              <a:spcBef>
                <a:spcPts val="140"/>
              </a:spcBef>
            </a:pPr>
            <a:r>
              <a:rPr spc="-13" dirty="0">
                <a:latin typeface="Cambria" pitchFamily="18" charset="0"/>
                <a:ea typeface="Cambria" pitchFamily="18" charset="0"/>
                <a:cs typeface="Microsoft Sans Serif"/>
              </a:rPr>
              <a:t>Средства</a:t>
            </a:r>
            <a:r>
              <a:rPr spc="-20" dirty="0">
                <a:latin typeface="Cambria" pitchFamily="18" charset="0"/>
                <a:ea typeface="Cambria" pitchFamily="18" charset="0"/>
                <a:cs typeface="Microsoft Sans Serif"/>
              </a:rPr>
              <a:t> обучения</a:t>
            </a:r>
            <a:r>
              <a:rPr spc="6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dirty="0">
                <a:latin typeface="Cambria" pitchFamily="18" charset="0"/>
                <a:ea typeface="Cambria" pitchFamily="18" charset="0"/>
                <a:cs typeface="Microsoft Sans Serif"/>
              </a:rPr>
              <a:t>и</a:t>
            </a:r>
            <a:r>
              <a:rPr spc="2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pc="-20" dirty="0">
                <a:latin typeface="Cambria" pitchFamily="18" charset="0"/>
                <a:ea typeface="Cambria" pitchFamily="18" charset="0"/>
                <a:cs typeface="Microsoft Sans Serif"/>
              </a:rPr>
              <a:t>воспитания,</a:t>
            </a:r>
            <a:endParaRPr dirty="0">
              <a:latin typeface="Cambria" pitchFamily="18" charset="0"/>
              <a:ea typeface="Cambria" pitchFamily="18" charset="0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pc="-13" dirty="0">
                <a:latin typeface="Cambria" pitchFamily="18" charset="0"/>
                <a:ea typeface="Cambria" pitchFamily="18" charset="0"/>
                <a:cs typeface="Microsoft Sans Serif"/>
              </a:rPr>
              <a:t>использующиеся</a:t>
            </a:r>
            <a:r>
              <a:rPr spc="-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pc="-13" dirty="0">
                <a:latin typeface="Cambria" pitchFamily="18" charset="0"/>
                <a:ea typeface="Cambria" pitchFamily="18" charset="0"/>
                <a:cs typeface="Microsoft Sans Serif"/>
              </a:rPr>
              <a:t>при</a:t>
            </a:r>
            <a:r>
              <a:rPr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pc="-13" dirty="0">
                <a:latin typeface="Cambria" pitchFamily="18" charset="0"/>
                <a:ea typeface="Cambria" pitchFamily="18" charset="0"/>
                <a:cs typeface="Microsoft Sans Serif"/>
              </a:rPr>
              <a:t>проведении</a:t>
            </a:r>
            <a:r>
              <a:rPr spc="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pc="-20" dirty="0">
                <a:latin typeface="Cambria" pitchFamily="18" charset="0"/>
                <a:ea typeface="Cambria" pitchFamily="18" charset="0"/>
                <a:cs typeface="Microsoft Sans Serif"/>
              </a:rPr>
              <a:t>ЕГЭ</a:t>
            </a:r>
            <a:endParaRPr dirty="0">
              <a:latin typeface="Cambria" pitchFamily="18" charset="0"/>
              <a:ea typeface="Cambria" pitchFamily="18" charset="0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0681" y="1723296"/>
            <a:ext cx="4369775" cy="436700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46374" marR="574872" indent="-230288" algn="just">
              <a:spcBef>
                <a:spcPts val="133"/>
              </a:spcBef>
              <a:buChar char="•"/>
              <a:tabLst>
                <a:tab pos="247220" algn="l"/>
              </a:tabLst>
            </a:pPr>
            <a:r>
              <a:rPr sz="1400" spc="-13" dirty="0">
                <a:latin typeface="Cambria" pitchFamily="18" charset="0"/>
                <a:ea typeface="Cambria" pitchFamily="18" charset="0"/>
                <a:cs typeface="Microsoft Sans Serif"/>
              </a:rPr>
              <a:t>по </a:t>
            </a:r>
            <a:r>
              <a:rPr sz="1400" spc="-27" dirty="0">
                <a:latin typeface="Cambria" pitchFamily="18" charset="0"/>
                <a:ea typeface="Cambria" pitchFamily="18" charset="0"/>
                <a:cs typeface="Microsoft Sans Serif"/>
              </a:rPr>
              <a:t>математике</a:t>
            </a:r>
            <a:r>
              <a:rPr sz="1400" spc="-40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13" dirty="0">
                <a:latin typeface="Cambria" pitchFamily="18" charset="0"/>
                <a:ea typeface="Cambria" pitchFamily="18" charset="0"/>
                <a:cs typeface="Microsoft Sans Serif"/>
              </a:rPr>
              <a:t>профильного</a:t>
            </a:r>
            <a:r>
              <a:rPr sz="1400" spc="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13" dirty="0">
                <a:latin typeface="Cambria" pitchFamily="18" charset="0"/>
                <a:ea typeface="Cambria" pitchFamily="18" charset="0"/>
                <a:cs typeface="Microsoft Sans Serif"/>
              </a:rPr>
              <a:t>уровня,</a:t>
            </a:r>
            <a:r>
              <a:rPr sz="1400" spc="13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7" dirty="0">
                <a:latin typeface="Cambria" pitchFamily="18" charset="0"/>
                <a:ea typeface="Cambria" pitchFamily="18" charset="0"/>
                <a:cs typeface="Microsoft Sans Serif"/>
              </a:rPr>
              <a:t>физике, </a:t>
            </a:r>
            <a:r>
              <a:rPr sz="1400" spc="-20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7" dirty="0">
                <a:latin typeface="Cambria" pitchFamily="18" charset="0"/>
                <a:ea typeface="Cambria" pitchFamily="18" charset="0"/>
                <a:cs typeface="Microsoft Sans Serif"/>
              </a:rPr>
              <a:t>литературе,</a:t>
            </a:r>
            <a:r>
              <a:rPr sz="1400" spc="-4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0" dirty="0">
                <a:latin typeface="Cambria" pitchFamily="18" charset="0"/>
                <a:ea typeface="Cambria" pitchFamily="18" charset="0"/>
                <a:cs typeface="Microsoft Sans Serif"/>
              </a:rPr>
              <a:t>информатике</a:t>
            </a:r>
            <a:r>
              <a:rPr sz="1400" spc="-33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7" dirty="0">
                <a:latin typeface="Cambria" pitchFamily="18" charset="0"/>
                <a:ea typeface="Cambria" pitchFamily="18" charset="0"/>
                <a:cs typeface="Microsoft Sans Serif"/>
              </a:rPr>
              <a:t>и</a:t>
            </a:r>
            <a:r>
              <a:rPr sz="1400" spc="33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7" dirty="0" err="1" smtClean="0">
                <a:latin typeface="Cambria" pitchFamily="18" charset="0"/>
                <a:ea typeface="Cambria" pitchFamily="18" charset="0"/>
                <a:cs typeface="Microsoft Sans Serif"/>
              </a:rPr>
              <a:t>информационно-</a:t>
            </a:r>
            <a:r>
              <a:rPr sz="1400" spc="-27" dirty="0" err="1" smtClean="0">
                <a:latin typeface="Cambria" pitchFamily="18" charset="0"/>
                <a:ea typeface="Cambria" pitchFamily="18" charset="0"/>
                <a:cs typeface="Microsoft Sans Serif"/>
              </a:rPr>
              <a:t>коммуникационным</a:t>
            </a:r>
            <a:r>
              <a:rPr sz="1400" spc="-7" dirty="0" smtClean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0" dirty="0">
                <a:latin typeface="Cambria" pitchFamily="18" charset="0"/>
                <a:ea typeface="Cambria" pitchFamily="18" charset="0"/>
                <a:cs typeface="Microsoft Sans Serif"/>
              </a:rPr>
              <a:t>технологиям</a:t>
            </a:r>
            <a:r>
              <a:rPr sz="1400" spc="2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7" dirty="0">
                <a:latin typeface="Cambria" pitchFamily="18" charset="0"/>
                <a:ea typeface="Cambria" pitchFamily="18" charset="0"/>
                <a:cs typeface="Microsoft Sans Serif"/>
              </a:rPr>
              <a:t>(ИКТ),</a:t>
            </a:r>
            <a:r>
              <a:rPr sz="1400" spc="20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7" dirty="0">
                <a:latin typeface="Cambria" pitchFamily="18" charset="0"/>
                <a:ea typeface="Cambria" pitchFamily="18" charset="0"/>
                <a:cs typeface="Microsoft Sans Serif"/>
              </a:rPr>
              <a:t>биологии</a:t>
            </a:r>
            <a:r>
              <a:rPr sz="1400" spc="53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420" dirty="0">
                <a:latin typeface="Cambria" pitchFamily="18" charset="0"/>
                <a:ea typeface="Cambria" pitchFamily="18" charset="0"/>
                <a:cs typeface="Microsoft Sans Serif"/>
              </a:rPr>
              <a:t>– </a:t>
            </a:r>
            <a:r>
              <a:rPr sz="1400" spc="-40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7" dirty="0">
                <a:latin typeface="Cambria" pitchFamily="18" charset="0"/>
                <a:ea typeface="Cambria" pitchFamily="18" charset="0"/>
                <a:cs typeface="Microsoft Sans Serif"/>
              </a:rPr>
              <a:t>3</a:t>
            </a:r>
            <a:r>
              <a:rPr sz="1400" spc="-13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7" dirty="0">
                <a:latin typeface="Cambria" pitchFamily="18" charset="0"/>
                <a:ea typeface="Cambria" pitchFamily="18" charset="0"/>
                <a:cs typeface="Microsoft Sans Serif"/>
              </a:rPr>
              <a:t>часа</a:t>
            </a:r>
            <a:r>
              <a:rPr sz="1400" spc="13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dirty="0">
                <a:latin typeface="Cambria" pitchFamily="18" charset="0"/>
                <a:ea typeface="Cambria" pitchFamily="18" charset="0"/>
                <a:cs typeface="Microsoft Sans Serif"/>
              </a:rPr>
              <a:t>55</a:t>
            </a:r>
            <a:r>
              <a:rPr sz="1400" spc="-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13" dirty="0">
                <a:latin typeface="Cambria" pitchFamily="18" charset="0"/>
                <a:ea typeface="Cambria" pitchFamily="18" charset="0"/>
                <a:cs typeface="Microsoft Sans Serif"/>
              </a:rPr>
              <a:t>минут;</a:t>
            </a:r>
            <a:endParaRPr sz="1400" dirty="0">
              <a:latin typeface="Cambria" pitchFamily="18" charset="0"/>
              <a:ea typeface="Cambria" pitchFamily="18" charset="0"/>
              <a:cs typeface="Microsoft Sans Serif"/>
            </a:endParaRPr>
          </a:p>
          <a:p>
            <a:pPr marL="246374" marR="578259" indent="-230288" algn="just">
              <a:spcBef>
                <a:spcPts val="387"/>
              </a:spcBef>
              <a:buChar char="•"/>
              <a:tabLst>
                <a:tab pos="247220" algn="l"/>
              </a:tabLst>
            </a:pPr>
            <a:r>
              <a:rPr sz="1400" spc="-13" dirty="0">
                <a:latin typeface="Cambria" pitchFamily="18" charset="0"/>
                <a:ea typeface="Cambria" pitchFamily="18" charset="0"/>
                <a:cs typeface="Microsoft Sans Serif"/>
              </a:rPr>
              <a:t>по</a:t>
            </a:r>
            <a:r>
              <a:rPr sz="1400" spc="-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7" dirty="0">
                <a:latin typeface="Cambria" pitchFamily="18" charset="0"/>
                <a:ea typeface="Cambria" pitchFamily="18" charset="0"/>
                <a:cs typeface="Microsoft Sans Serif"/>
              </a:rPr>
              <a:t>русскому</a:t>
            </a:r>
            <a:r>
              <a:rPr sz="1400" spc="20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60" dirty="0">
                <a:latin typeface="Cambria" pitchFamily="18" charset="0"/>
                <a:ea typeface="Cambria" pitchFamily="18" charset="0"/>
                <a:cs typeface="Microsoft Sans Serif"/>
              </a:rPr>
              <a:t>языку,</a:t>
            </a:r>
            <a:r>
              <a:rPr sz="1400" spc="40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lang="ru-RU" sz="1400" spc="40" dirty="0" smtClean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13" dirty="0" err="1" smtClean="0">
                <a:latin typeface="Cambria" pitchFamily="18" charset="0"/>
                <a:ea typeface="Cambria" pitchFamily="18" charset="0"/>
                <a:cs typeface="Microsoft Sans Serif"/>
              </a:rPr>
              <a:t>химии</a:t>
            </a:r>
            <a:r>
              <a:rPr sz="1400" spc="-13" dirty="0">
                <a:latin typeface="Cambria" pitchFamily="18" charset="0"/>
                <a:ea typeface="Cambria" pitchFamily="18" charset="0"/>
                <a:cs typeface="Microsoft Sans Serif"/>
              </a:rPr>
              <a:t>,</a:t>
            </a:r>
            <a:r>
              <a:rPr sz="1400" spc="40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13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обществознанию</a:t>
            </a:r>
            <a:r>
              <a:rPr sz="1400" spc="7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420" dirty="0">
                <a:latin typeface="Cambria" pitchFamily="18" charset="0"/>
                <a:ea typeface="Cambria" pitchFamily="18" charset="0"/>
                <a:cs typeface="Microsoft Sans Serif"/>
              </a:rPr>
              <a:t>– </a:t>
            </a:r>
            <a:r>
              <a:rPr sz="1400" spc="-40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7" dirty="0">
                <a:latin typeface="Cambria" pitchFamily="18" charset="0"/>
                <a:ea typeface="Cambria" pitchFamily="18" charset="0"/>
                <a:cs typeface="Microsoft Sans Serif"/>
              </a:rPr>
              <a:t>3</a:t>
            </a:r>
            <a:r>
              <a:rPr sz="1400" spc="-13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7" dirty="0">
                <a:latin typeface="Cambria" pitchFamily="18" charset="0"/>
                <a:ea typeface="Cambria" pitchFamily="18" charset="0"/>
                <a:cs typeface="Microsoft Sans Serif"/>
              </a:rPr>
              <a:t>часа</a:t>
            </a:r>
            <a:r>
              <a:rPr sz="1400" spc="13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dirty="0">
                <a:latin typeface="Cambria" pitchFamily="18" charset="0"/>
                <a:ea typeface="Cambria" pitchFamily="18" charset="0"/>
                <a:cs typeface="Microsoft Sans Serif"/>
              </a:rPr>
              <a:t>30</a:t>
            </a:r>
            <a:r>
              <a:rPr sz="1400" spc="-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13" dirty="0">
                <a:latin typeface="Cambria" pitchFamily="18" charset="0"/>
                <a:ea typeface="Cambria" pitchFamily="18" charset="0"/>
                <a:cs typeface="Microsoft Sans Serif"/>
              </a:rPr>
              <a:t>минут;</a:t>
            </a:r>
            <a:endParaRPr sz="1400" dirty="0">
              <a:latin typeface="Cambria" pitchFamily="18" charset="0"/>
              <a:ea typeface="Cambria" pitchFamily="18" charset="0"/>
              <a:cs typeface="Microsoft Sans Serif"/>
            </a:endParaRPr>
          </a:p>
          <a:p>
            <a:pPr marL="246374" marR="464808" indent="-230288" algn="just">
              <a:spcBef>
                <a:spcPts val="387"/>
              </a:spcBef>
              <a:buChar char="•"/>
              <a:tabLst>
                <a:tab pos="247220" algn="l"/>
              </a:tabLst>
            </a:pPr>
            <a:r>
              <a:rPr sz="1400" spc="-13" dirty="0">
                <a:latin typeface="Cambria" pitchFamily="18" charset="0"/>
                <a:ea typeface="Cambria" pitchFamily="18" charset="0"/>
                <a:cs typeface="Microsoft Sans Serif"/>
              </a:rPr>
              <a:t>по</a:t>
            </a:r>
            <a:r>
              <a:rPr sz="1400" spc="-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7" dirty="0">
                <a:latin typeface="Cambria" pitchFamily="18" charset="0"/>
                <a:ea typeface="Cambria" pitchFamily="18" charset="0"/>
                <a:cs typeface="Microsoft Sans Serif"/>
              </a:rPr>
              <a:t>математике</a:t>
            </a:r>
            <a:r>
              <a:rPr sz="1400" spc="-40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33" dirty="0">
                <a:latin typeface="Cambria" pitchFamily="18" charset="0"/>
                <a:ea typeface="Cambria" pitchFamily="18" charset="0"/>
                <a:cs typeface="Microsoft Sans Serif"/>
              </a:rPr>
              <a:t>базового</a:t>
            </a:r>
            <a:r>
              <a:rPr sz="1400" spc="-2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13" dirty="0">
                <a:latin typeface="Cambria" pitchFamily="18" charset="0"/>
                <a:ea typeface="Cambria" pitchFamily="18" charset="0"/>
                <a:cs typeface="Microsoft Sans Serif"/>
              </a:rPr>
              <a:t>уровня,</a:t>
            </a:r>
            <a:r>
              <a:rPr sz="1400" spc="20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7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истории</a:t>
            </a:r>
            <a:r>
              <a:rPr sz="1400" spc="-7" dirty="0">
                <a:latin typeface="Cambria" pitchFamily="18" charset="0"/>
                <a:ea typeface="Cambria" pitchFamily="18" charset="0"/>
                <a:cs typeface="Microsoft Sans Serif"/>
              </a:rPr>
              <a:t>, </a:t>
            </a:r>
            <a:r>
              <a:rPr sz="1400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13" dirty="0">
                <a:latin typeface="Cambria" pitchFamily="18" charset="0"/>
                <a:ea typeface="Cambria" pitchFamily="18" charset="0"/>
                <a:cs typeface="Microsoft Sans Serif"/>
              </a:rPr>
              <a:t>географии, </a:t>
            </a:r>
            <a:r>
              <a:rPr sz="1400" spc="-27" dirty="0">
                <a:latin typeface="Cambria" pitchFamily="18" charset="0"/>
                <a:ea typeface="Cambria" pitchFamily="18" charset="0"/>
                <a:cs typeface="Microsoft Sans Serif"/>
              </a:rPr>
              <a:t>китайскому</a:t>
            </a:r>
            <a:r>
              <a:rPr sz="1400" spc="-20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33" dirty="0">
                <a:latin typeface="Cambria" pitchFamily="18" charset="0"/>
                <a:ea typeface="Cambria" pitchFamily="18" charset="0"/>
                <a:cs typeface="Microsoft Sans Serif"/>
              </a:rPr>
              <a:t>языку</a:t>
            </a:r>
            <a:r>
              <a:rPr sz="1400" spc="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7" dirty="0">
                <a:latin typeface="Cambria" pitchFamily="18" charset="0"/>
                <a:ea typeface="Cambria" pitchFamily="18" charset="0"/>
                <a:cs typeface="Microsoft Sans Serif"/>
              </a:rPr>
              <a:t>(за</a:t>
            </a:r>
            <a:r>
              <a:rPr sz="1400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0" dirty="0">
                <a:latin typeface="Cambria" pitchFamily="18" charset="0"/>
                <a:ea typeface="Cambria" pitchFamily="18" charset="0"/>
                <a:cs typeface="Microsoft Sans Serif"/>
              </a:rPr>
              <a:t>исключением </a:t>
            </a:r>
            <a:r>
              <a:rPr sz="1400" spc="-400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7" dirty="0">
                <a:latin typeface="Cambria" pitchFamily="18" charset="0"/>
                <a:ea typeface="Cambria" pitchFamily="18" charset="0"/>
                <a:cs typeface="Microsoft Sans Serif"/>
              </a:rPr>
              <a:t>раздела</a:t>
            </a:r>
            <a:r>
              <a:rPr sz="1400" spc="-4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0" dirty="0">
                <a:latin typeface="Cambria" pitchFamily="18" charset="0"/>
                <a:ea typeface="Cambria" pitchFamily="18" charset="0"/>
                <a:cs typeface="Microsoft Sans Serif"/>
              </a:rPr>
              <a:t>«Говорение»)</a:t>
            </a:r>
            <a:r>
              <a:rPr sz="1400" spc="-33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420" dirty="0">
                <a:latin typeface="Cambria" pitchFamily="18" charset="0"/>
                <a:ea typeface="Cambria" pitchFamily="18" charset="0"/>
                <a:cs typeface="Microsoft Sans Serif"/>
              </a:rPr>
              <a:t>–</a:t>
            </a:r>
            <a:r>
              <a:rPr sz="1400" spc="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dirty="0">
                <a:latin typeface="Cambria" pitchFamily="18" charset="0"/>
                <a:ea typeface="Cambria" pitchFamily="18" charset="0"/>
                <a:cs typeface="Microsoft Sans Serif"/>
              </a:rPr>
              <a:t>3</a:t>
            </a:r>
            <a:r>
              <a:rPr sz="1400" spc="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7" dirty="0">
                <a:latin typeface="Cambria" pitchFamily="18" charset="0"/>
                <a:ea typeface="Cambria" pitchFamily="18" charset="0"/>
                <a:cs typeface="Microsoft Sans Serif"/>
              </a:rPr>
              <a:t>часа;</a:t>
            </a:r>
            <a:endParaRPr sz="1400" dirty="0">
              <a:latin typeface="Cambria" pitchFamily="18" charset="0"/>
              <a:ea typeface="Cambria" pitchFamily="18" charset="0"/>
              <a:cs typeface="Microsoft Sans Serif"/>
            </a:endParaRPr>
          </a:p>
          <a:p>
            <a:pPr marL="246374" marR="6773" indent="-230288" algn="just">
              <a:spcBef>
                <a:spcPts val="387"/>
              </a:spcBef>
              <a:buChar char="•"/>
              <a:tabLst>
                <a:tab pos="247220" algn="l"/>
              </a:tabLst>
            </a:pPr>
            <a:r>
              <a:rPr sz="1400" spc="-13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по</a:t>
            </a:r>
            <a:r>
              <a:rPr sz="1400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7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иностранным</a:t>
            </a:r>
            <a:r>
              <a:rPr sz="1400" spc="13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33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языкам</a:t>
            </a:r>
            <a:r>
              <a:rPr sz="1400" spc="27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0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(английский,</a:t>
            </a:r>
            <a:r>
              <a:rPr sz="1400" spc="47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7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французский, </a:t>
            </a:r>
            <a:r>
              <a:rPr sz="1400" spc="-400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0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немецкий,</a:t>
            </a:r>
            <a:r>
              <a:rPr sz="1400" spc="-13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испанский)</a:t>
            </a:r>
            <a:r>
              <a:rPr sz="1400" spc="40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7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(за</a:t>
            </a:r>
            <a:r>
              <a:rPr sz="1400" spc="7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0" dirty="0" err="1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исключением</a:t>
            </a:r>
            <a:r>
              <a:rPr sz="1400" spc="7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7" dirty="0" err="1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раздела</a:t>
            </a:r>
            <a:r>
              <a:rPr lang="ru-RU" sz="1400" spc="-27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0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«</a:t>
            </a:r>
            <a:r>
              <a:rPr sz="1400" spc="-20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Говорение»)</a:t>
            </a:r>
            <a:r>
              <a:rPr sz="1400" spc="-47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420" dirty="0">
                <a:latin typeface="Cambria" pitchFamily="18" charset="0"/>
                <a:ea typeface="Cambria" pitchFamily="18" charset="0"/>
                <a:cs typeface="Microsoft Sans Serif"/>
              </a:rPr>
              <a:t>–</a:t>
            </a:r>
            <a:r>
              <a:rPr sz="1400" spc="-13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dirty="0">
                <a:latin typeface="Cambria" pitchFamily="18" charset="0"/>
                <a:ea typeface="Cambria" pitchFamily="18" charset="0"/>
                <a:cs typeface="Microsoft Sans Serif"/>
              </a:rPr>
              <a:t>3</a:t>
            </a:r>
            <a:r>
              <a:rPr sz="1400" spc="-7" dirty="0">
                <a:latin typeface="Cambria" pitchFamily="18" charset="0"/>
                <a:ea typeface="Cambria" pitchFamily="18" charset="0"/>
                <a:cs typeface="Microsoft Sans Serif"/>
              </a:rPr>
              <a:t> часа </a:t>
            </a:r>
            <a:r>
              <a:rPr sz="1400" dirty="0">
                <a:latin typeface="Cambria" pitchFamily="18" charset="0"/>
                <a:ea typeface="Cambria" pitchFamily="18" charset="0"/>
                <a:cs typeface="Microsoft Sans Serif"/>
              </a:rPr>
              <a:t>10</a:t>
            </a:r>
            <a:r>
              <a:rPr sz="1400" spc="-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13" dirty="0">
                <a:latin typeface="Cambria" pitchFamily="18" charset="0"/>
                <a:ea typeface="Cambria" pitchFamily="18" charset="0"/>
                <a:cs typeface="Microsoft Sans Serif"/>
              </a:rPr>
              <a:t>минут;</a:t>
            </a:r>
            <a:endParaRPr sz="1400" dirty="0">
              <a:latin typeface="Cambria" pitchFamily="18" charset="0"/>
              <a:ea typeface="Cambria" pitchFamily="18" charset="0"/>
              <a:cs typeface="Microsoft Sans Serif"/>
            </a:endParaRPr>
          </a:p>
          <a:p>
            <a:pPr marL="246374" marR="6773" indent="-230288" algn="just">
              <a:spcBef>
                <a:spcPts val="380"/>
              </a:spcBef>
              <a:buChar char="•"/>
              <a:tabLst>
                <a:tab pos="247220" algn="l"/>
              </a:tabLst>
            </a:pPr>
            <a:r>
              <a:rPr sz="1400" spc="-13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по</a:t>
            </a:r>
            <a:r>
              <a:rPr sz="1400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7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иностранным</a:t>
            </a:r>
            <a:r>
              <a:rPr sz="1400" spc="13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33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языкам</a:t>
            </a:r>
            <a:r>
              <a:rPr sz="1400" spc="20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0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(английский,</a:t>
            </a:r>
            <a:r>
              <a:rPr sz="1400" spc="47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7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французский, </a:t>
            </a:r>
            <a:r>
              <a:rPr sz="1400" spc="-400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0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немецкий,</a:t>
            </a:r>
            <a:r>
              <a:rPr sz="1400" spc="-13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испанский)</a:t>
            </a:r>
            <a:r>
              <a:rPr sz="1400" spc="33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7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(раздел</a:t>
            </a:r>
            <a:r>
              <a:rPr sz="1400" spc="-20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«Говорение»)</a:t>
            </a:r>
            <a:r>
              <a:rPr sz="1400" spc="-47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420" dirty="0" smtClean="0">
                <a:latin typeface="Cambria" pitchFamily="18" charset="0"/>
                <a:ea typeface="Cambria" pitchFamily="18" charset="0"/>
                <a:cs typeface="Microsoft Sans Serif"/>
              </a:rPr>
              <a:t>–</a:t>
            </a:r>
            <a:r>
              <a:rPr sz="1400" spc="-7" dirty="0" smtClean="0">
                <a:latin typeface="Cambria" pitchFamily="18" charset="0"/>
                <a:ea typeface="Cambria" pitchFamily="18" charset="0"/>
                <a:cs typeface="Microsoft Sans Serif"/>
              </a:rPr>
              <a:t>17</a:t>
            </a:r>
            <a:r>
              <a:rPr sz="1400" spc="-60" dirty="0" smtClean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13" dirty="0">
                <a:latin typeface="Cambria" pitchFamily="18" charset="0"/>
                <a:ea typeface="Cambria" pitchFamily="18" charset="0"/>
                <a:cs typeface="Microsoft Sans Serif"/>
              </a:rPr>
              <a:t>минут;</a:t>
            </a:r>
            <a:endParaRPr sz="1400" dirty="0">
              <a:latin typeface="Cambria" pitchFamily="18" charset="0"/>
              <a:ea typeface="Cambria" pitchFamily="18" charset="0"/>
              <a:cs typeface="Microsoft Sans Serif"/>
            </a:endParaRPr>
          </a:p>
          <a:p>
            <a:pPr marL="246374" marR="429249" indent="-230288" algn="just">
              <a:spcBef>
                <a:spcPts val="380"/>
              </a:spcBef>
              <a:buChar char="•"/>
              <a:tabLst>
                <a:tab pos="247220" algn="l"/>
              </a:tabLst>
            </a:pPr>
            <a:r>
              <a:rPr sz="1400" spc="-13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по </a:t>
            </a:r>
            <a:r>
              <a:rPr sz="1400" spc="-27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китайскому</a:t>
            </a:r>
            <a:r>
              <a:rPr sz="1400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33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языку</a:t>
            </a:r>
            <a:r>
              <a:rPr sz="1400" spc="20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7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(раздел </a:t>
            </a:r>
            <a:r>
              <a:rPr sz="1400" spc="-20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«Говорение»)</a:t>
            </a:r>
            <a:r>
              <a:rPr sz="1400" spc="-2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140" dirty="0">
                <a:latin typeface="Cambria" pitchFamily="18" charset="0"/>
                <a:ea typeface="Cambria" pitchFamily="18" charset="0"/>
                <a:cs typeface="Microsoft Sans Serif"/>
              </a:rPr>
              <a:t>–14 </a:t>
            </a:r>
            <a:r>
              <a:rPr sz="1400" spc="-40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0" dirty="0">
                <a:latin typeface="Cambria" pitchFamily="18" charset="0"/>
                <a:ea typeface="Cambria" pitchFamily="18" charset="0"/>
                <a:cs typeface="Microsoft Sans Serif"/>
              </a:rPr>
              <a:t>минут</a:t>
            </a:r>
            <a:endParaRPr sz="1400" dirty="0">
              <a:latin typeface="Cambria" pitchFamily="18" charset="0"/>
              <a:ea typeface="Cambria" pitchFamily="18" charset="0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11616" y="2004646"/>
            <a:ext cx="3846635" cy="323849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algn="just">
              <a:spcBef>
                <a:spcPts val="133"/>
              </a:spcBef>
            </a:pPr>
            <a:r>
              <a:rPr sz="1400" b="1" i="1" dirty="0">
                <a:latin typeface="Cambria" pitchFamily="18" charset="0"/>
                <a:ea typeface="Cambria" pitchFamily="18" charset="0"/>
                <a:cs typeface="Arial"/>
              </a:rPr>
              <a:t>по </a:t>
            </a:r>
            <a:r>
              <a:rPr sz="1400" b="1" i="1" spc="-7" dirty="0">
                <a:latin typeface="Cambria" pitchFamily="18" charset="0"/>
                <a:ea typeface="Cambria" pitchFamily="18" charset="0"/>
                <a:cs typeface="Arial"/>
              </a:rPr>
              <a:t>математике</a:t>
            </a:r>
            <a:r>
              <a:rPr sz="1400" b="1" i="1" spc="-40" dirty="0">
                <a:latin typeface="Cambria" pitchFamily="18" charset="0"/>
                <a:ea typeface="Cambria" pitchFamily="18" charset="0"/>
                <a:cs typeface="Arial"/>
              </a:rPr>
              <a:t> </a:t>
            </a:r>
            <a:r>
              <a:rPr sz="1400" b="1" i="1" dirty="0">
                <a:latin typeface="Cambria" pitchFamily="18" charset="0"/>
                <a:ea typeface="Cambria" pitchFamily="18" charset="0"/>
                <a:cs typeface="Arial"/>
              </a:rPr>
              <a:t>– </a:t>
            </a:r>
            <a:r>
              <a:rPr sz="1400" spc="-13" dirty="0">
                <a:latin typeface="Cambria" pitchFamily="18" charset="0"/>
                <a:ea typeface="Cambria" pitchFamily="18" charset="0"/>
                <a:cs typeface="Microsoft Sans Serif"/>
              </a:rPr>
              <a:t>линейка,</a:t>
            </a:r>
            <a:r>
              <a:rPr sz="1400" spc="2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7" dirty="0">
                <a:latin typeface="Cambria" pitchFamily="18" charset="0"/>
                <a:ea typeface="Cambria" pitchFamily="18" charset="0"/>
                <a:cs typeface="Microsoft Sans Serif"/>
              </a:rPr>
              <a:t>не</a:t>
            </a:r>
            <a:r>
              <a:rPr sz="1400" spc="20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13" dirty="0">
                <a:latin typeface="Cambria" pitchFamily="18" charset="0"/>
                <a:ea typeface="Cambria" pitchFamily="18" charset="0"/>
                <a:cs typeface="Microsoft Sans Serif"/>
              </a:rPr>
              <a:t>содержащая</a:t>
            </a:r>
            <a:r>
              <a:rPr sz="1400" spc="-40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13" dirty="0">
                <a:latin typeface="Cambria" pitchFamily="18" charset="0"/>
                <a:ea typeface="Cambria" pitchFamily="18" charset="0"/>
                <a:cs typeface="Microsoft Sans Serif"/>
              </a:rPr>
              <a:t>справочной </a:t>
            </a:r>
            <a:r>
              <a:rPr sz="1400" spc="-40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7" dirty="0">
                <a:latin typeface="Cambria" pitchFamily="18" charset="0"/>
                <a:ea typeface="Cambria" pitchFamily="18" charset="0"/>
                <a:cs typeface="Microsoft Sans Serif"/>
              </a:rPr>
              <a:t>информации;</a:t>
            </a:r>
            <a:endParaRPr sz="1400" dirty="0">
              <a:latin typeface="Cambria" pitchFamily="18" charset="0"/>
              <a:ea typeface="Cambria" pitchFamily="18" charset="0"/>
              <a:cs typeface="Microsoft Sans Serif"/>
            </a:endParaRPr>
          </a:p>
          <a:p>
            <a:pPr marL="16933" algn="just">
              <a:spcBef>
                <a:spcPts val="400"/>
              </a:spcBef>
            </a:pPr>
            <a:r>
              <a:rPr sz="1400" b="1" i="1" dirty="0">
                <a:latin typeface="Cambria" pitchFamily="18" charset="0"/>
                <a:ea typeface="Cambria" pitchFamily="18" charset="0"/>
                <a:cs typeface="Arial"/>
              </a:rPr>
              <a:t>по</a:t>
            </a:r>
            <a:r>
              <a:rPr sz="1400" b="1" i="1" spc="-7" dirty="0">
                <a:latin typeface="Cambria" pitchFamily="18" charset="0"/>
                <a:ea typeface="Cambria" pitchFamily="18" charset="0"/>
                <a:cs typeface="Arial"/>
              </a:rPr>
              <a:t> физике</a:t>
            </a:r>
            <a:r>
              <a:rPr sz="1400" b="1" i="1" spc="20" dirty="0">
                <a:latin typeface="Cambria" pitchFamily="18" charset="0"/>
                <a:ea typeface="Cambria" pitchFamily="18" charset="0"/>
                <a:cs typeface="Arial"/>
              </a:rPr>
              <a:t> </a:t>
            </a:r>
            <a:r>
              <a:rPr sz="1400" b="1" i="1" dirty="0">
                <a:latin typeface="Cambria" pitchFamily="18" charset="0"/>
                <a:ea typeface="Cambria" pitchFamily="18" charset="0"/>
                <a:cs typeface="Arial"/>
              </a:rPr>
              <a:t>–</a:t>
            </a:r>
            <a:r>
              <a:rPr sz="1400" b="1" i="1" spc="-13" dirty="0">
                <a:latin typeface="Cambria" pitchFamily="18" charset="0"/>
                <a:ea typeface="Cambria" pitchFamily="18" charset="0"/>
                <a:cs typeface="Arial"/>
              </a:rPr>
              <a:t> </a:t>
            </a:r>
            <a:r>
              <a:rPr sz="1400" spc="-13" dirty="0">
                <a:latin typeface="Cambria" pitchFamily="18" charset="0"/>
                <a:ea typeface="Cambria" pitchFamily="18" charset="0"/>
                <a:cs typeface="Microsoft Sans Serif"/>
              </a:rPr>
              <a:t>линейка</a:t>
            </a:r>
            <a:r>
              <a:rPr sz="1400" spc="20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dirty="0">
                <a:latin typeface="Cambria" pitchFamily="18" charset="0"/>
                <a:ea typeface="Cambria" pitchFamily="18" charset="0"/>
                <a:cs typeface="Microsoft Sans Serif"/>
              </a:rPr>
              <a:t>для</a:t>
            </a:r>
            <a:r>
              <a:rPr sz="1400" spc="2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7" dirty="0">
                <a:latin typeface="Cambria" pitchFamily="18" charset="0"/>
                <a:ea typeface="Cambria" pitchFamily="18" charset="0"/>
                <a:cs typeface="Microsoft Sans Serif"/>
              </a:rPr>
              <a:t>построения</a:t>
            </a:r>
            <a:r>
              <a:rPr sz="1400" spc="-33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0" dirty="0" err="1">
                <a:latin typeface="Cambria" pitchFamily="18" charset="0"/>
                <a:ea typeface="Cambria" pitchFamily="18" charset="0"/>
                <a:cs typeface="Microsoft Sans Serif"/>
              </a:rPr>
              <a:t>графиков</a:t>
            </a:r>
            <a:r>
              <a:rPr sz="1400" spc="-20" dirty="0" smtClean="0">
                <a:latin typeface="Cambria" pitchFamily="18" charset="0"/>
                <a:ea typeface="Cambria" pitchFamily="18" charset="0"/>
                <a:cs typeface="Microsoft Sans Serif"/>
              </a:rPr>
              <a:t>,</a:t>
            </a:r>
            <a:r>
              <a:rPr lang="ru-RU" sz="1400" spc="-20" dirty="0" smtClean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0" dirty="0" err="1" smtClean="0">
                <a:latin typeface="Cambria" pitchFamily="18" charset="0"/>
                <a:ea typeface="Cambria" pitchFamily="18" charset="0"/>
                <a:cs typeface="Microsoft Sans Serif"/>
              </a:rPr>
              <a:t>оптических</a:t>
            </a:r>
            <a:r>
              <a:rPr sz="1400" spc="7" dirty="0" smtClean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7" dirty="0">
                <a:latin typeface="Cambria" pitchFamily="18" charset="0"/>
                <a:ea typeface="Cambria" pitchFamily="18" charset="0"/>
                <a:cs typeface="Microsoft Sans Serif"/>
              </a:rPr>
              <a:t>и</a:t>
            </a:r>
            <a:r>
              <a:rPr sz="1400" spc="4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0" dirty="0">
                <a:latin typeface="Cambria" pitchFamily="18" charset="0"/>
                <a:ea typeface="Cambria" pitchFamily="18" charset="0"/>
                <a:cs typeface="Microsoft Sans Serif"/>
              </a:rPr>
              <a:t>электрических</a:t>
            </a:r>
            <a:r>
              <a:rPr sz="1400" spc="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0" dirty="0">
                <a:latin typeface="Cambria" pitchFamily="18" charset="0"/>
                <a:ea typeface="Cambria" pitchFamily="18" charset="0"/>
                <a:cs typeface="Microsoft Sans Serif"/>
              </a:rPr>
              <a:t>схем;</a:t>
            </a:r>
            <a:r>
              <a:rPr sz="1400" spc="4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0" dirty="0">
                <a:latin typeface="Cambria" pitchFamily="18" charset="0"/>
                <a:ea typeface="Cambria" pitchFamily="18" charset="0"/>
                <a:cs typeface="Microsoft Sans Serif"/>
              </a:rPr>
              <a:t>непрограммируемый </a:t>
            </a:r>
            <a:r>
              <a:rPr sz="1400" spc="-40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0" dirty="0">
                <a:latin typeface="Cambria" pitchFamily="18" charset="0"/>
                <a:ea typeface="Cambria" pitchFamily="18" charset="0"/>
                <a:cs typeface="Microsoft Sans Serif"/>
              </a:rPr>
              <a:t>калькулятор;</a:t>
            </a:r>
            <a:endParaRPr sz="1400" dirty="0">
              <a:latin typeface="Cambria" pitchFamily="18" charset="0"/>
              <a:ea typeface="Cambria" pitchFamily="18" charset="0"/>
              <a:cs typeface="Microsoft Sans Serif"/>
            </a:endParaRPr>
          </a:p>
          <a:p>
            <a:pPr marL="16933" algn="just">
              <a:spcBef>
                <a:spcPts val="400"/>
              </a:spcBef>
            </a:pPr>
            <a:r>
              <a:rPr sz="1400" b="1" i="1" dirty="0">
                <a:latin typeface="Cambria" pitchFamily="18" charset="0"/>
                <a:ea typeface="Cambria" pitchFamily="18" charset="0"/>
                <a:cs typeface="Arial"/>
              </a:rPr>
              <a:t>по</a:t>
            </a:r>
            <a:r>
              <a:rPr sz="1400" b="1" i="1" spc="-7" dirty="0">
                <a:latin typeface="Cambria" pitchFamily="18" charset="0"/>
                <a:ea typeface="Cambria" pitchFamily="18" charset="0"/>
                <a:cs typeface="Arial"/>
              </a:rPr>
              <a:t> </a:t>
            </a:r>
            <a:r>
              <a:rPr sz="1400" b="1" i="1" dirty="0">
                <a:latin typeface="Cambria" pitchFamily="18" charset="0"/>
                <a:ea typeface="Cambria" pitchFamily="18" charset="0"/>
                <a:cs typeface="Arial"/>
              </a:rPr>
              <a:t>химии</a:t>
            </a:r>
            <a:r>
              <a:rPr sz="1400" b="1" i="1" spc="7" dirty="0">
                <a:latin typeface="Cambria" pitchFamily="18" charset="0"/>
                <a:ea typeface="Cambria" pitchFamily="18" charset="0"/>
                <a:cs typeface="Arial"/>
              </a:rPr>
              <a:t> </a:t>
            </a:r>
            <a:r>
              <a:rPr sz="1400" b="1" i="1" dirty="0">
                <a:latin typeface="Cambria" pitchFamily="18" charset="0"/>
                <a:ea typeface="Cambria" pitchFamily="18" charset="0"/>
                <a:cs typeface="Arial"/>
              </a:rPr>
              <a:t>–</a:t>
            </a:r>
            <a:r>
              <a:rPr sz="1400" b="1" i="1" spc="-13" dirty="0">
                <a:latin typeface="Cambria" pitchFamily="18" charset="0"/>
                <a:ea typeface="Cambria" pitchFamily="18" charset="0"/>
                <a:cs typeface="Arial"/>
              </a:rPr>
              <a:t> </a:t>
            </a:r>
            <a:r>
              <a:rPr sz="1400" spc="-20" dirty="0">
                <a:latin typeface="Cambria" pitchFamily="18" charset="0"/>
                <a:ea typeface="Cambria" pitchFamily="18" charset="0"/>
                <a:cs typeface="Microsoft Sans Serif"/>
              </a:rPr>
              <a:t>непрограммируемый</a:t>
            </a:r>
            <a:r>
              <a:rPr sz="1400" spc="-33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0" dirty="0" err="1">
                <a:latin typeface="Cambria" pitchFamily="18" charset="0"/>
                <a:ea typeface="Cambria" pitchFamily="18" charset="0"/>
                <a:cs typeface="Microsoft Sans Serif"/>
              </a:rPr>
              <a:t>калькулятор</a:t>
            </a:r>
            <a:r>
              <a:rPr sz="1400" spc="-20" dirty="0" smtClean="0">
                <a:latin typeface="Cambria" pitchFamily="18" charset="0"/>
                <a:ea typeface="Cambria" pitchFamily="18" charset="0"/>
                <a:cs typeface="Microsoft Sans Serif"/>
              </a:rPr>
              <a:t>;</a:t>
            </a:r>
            <a:r>
              <a:rPr lang="ru-RU" sz="1400" spc="-20" dirty="0" smtClean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13" dirty="0" err="1" smtClean="0">
                <a:latin typeface="Cambria" pitchFamily="18" charset="0"/>
                <a:ea typeface="Cambria" pitchFamily="18" charset="0"/>
                <a:cs typeface="Microsoft Sans Serif"/>
              </a:rPr>
              <a:t>периодическая</a:t>
            </a:r>
            <a:r>
              <a:rPr sz="1400" spc="-47" dirty="0" smtClean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13" dirty="0">
                <a:latin typeface="Cambria" pitchFamily="18" charset="0"/>
                <a:ea typeface="Cambria" pitchFamily="18" charset="0"/>
                <a:cs typeface="Microsoft Sans Serif"/>
              </a:rPr>
              <a:t>система</a:t>
            </a:r>
            <a:r>
              <a:rPr sz="1400" spc="-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0" dirty="0">
                <a:latin typeface="Cambria" pitchFamily="18" charset="0"/>
                <a:ea typeface="Cambria" pitchFamily="18" charset="0"/>
                <a:cs typeface="Microsoft Sans Serif"/>
              </a:rPr>
              <a:t>химических</a:t>
            </a:r>
            <a:r>
              <a:rPr sz="1400" spc="40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13" dirty="0">
                <a:latin typeface="Cambria" pitchFamily="18" charset="0"/>
                <a:ea typeface="Cambria" pitchFamily="18" charset="0"/>
                <a:cs typeface="Microsoft Sans Serif"/>
              </a:rPr>
              <a:t>элементов </a:t>
            </a:r>
            <a:r>
              <a:rPr sz="1400" spc="-47" dirty="0">
                <a:latin typeface="Cambria" pitchFamily="18" charset="0"/>
                <a:ea typeface="Cambria" pitchFamily="18" charset="0"/>
                <a:cs typeface="Microsoft Sans Serif"/>
              </a:rPr>
              <a:t>Д.И. </a:t>
            </a:r>
            <a:r>
              <a:rPr sz="1400" spc="-40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7" dirty="0">
                <a:latin typeface="Cambria" pitchFamily="18" charset="0"/>
                <a:ea typeface="Cambria" pitchFamily="18" charset="0"/>
                <a:cs typeface="Microsoft Sans Serif"/>
              </a:rPr>
              <a:t>Менделеева, </a:t>
            </a:r>
            <a:r>
              <a:rPr sz="1400" spc="-13" dirty="0">
                <a:latin typeface="Cambria" pitchFamily="18" charset="0"/>
                <a:ea typeface="Cambria" pitchFamily="18" charset="0"/>
                <a:cs typeface="Microsoft Sans Serif"/>
              </a:rPr>
              <a:t>таблица </a:t>
            </a:r>
            <a:r>
              <a:rPr sz="1400" spc="-7" dirty="0">
                <a:latin typeface="Cambria" pitchFamily="18" charset="0"/>
                <a:ea typeface="Cambria" pitchFamily="18" charset="0"/>
                <a:cs typeface="Microsoft Sans Serif"/>
              </a:rPr>
              <a:t>растворимости солей, </a:t>
            </a:r>
            <a:r>
              <a:rPr sz="1400" spc="-20" dirty="0">
                <a:latin typeface="Cambria" pitchFamily="18" charset="0"/>
                <a:ea typeface="Cambria" pitchFamily="18" charset="0"/>
                <a:cs typeface="Microsoft Sans Serif"/>
              </a:rPr>
              <a:t>кислот </a:t>
            </a:r>
            <a:r>
              <a:rPr sz="1400" dirty="0">
                <a:latin typeface="Cambria" pitchFamily="18" charset="0"/>
                <a:ea typeface="Cambria" pitchFamily="18" charset="0"/>
                <a:cs typeface="Microsoft Sans Serif"/>
              </a:rPr>
              <a:t>и </a:t>
            </a:r>
            <a:r>
              <a:rPr sz="1400" spc="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7" dirty="0">
                <a:latin typeface="Cambria" pitchFamily="18" charset="0"/>
                <a:ea typeface="Cambria" pitchFamily="18" charset="0"/>
                <a:cs typeface="Microsoft Sans Serif"/>
              </a:rPr>
              <a:t>оснований</a:t>
            </a:r>
            <a:r>
              <a:rPr sz="1400" spc="-13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dirty="0">
                <a:latin typeface="Cambria" pitchFamily="18" charset="0"/>
                <a:ea typeface="Cambria" pitchFamily="18" charset="0"/>
                <a:cs typeface="Microsoft Sans Serif"/>
              </a:rPr>
              <a:t>в</a:t>
            </a:r>
            <a:r>
              <a:rPr sz="1400" spc="20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13" dirty="0">
                <a:latin typeface="Cambria" pitchFamily="18" charset="0"/>
                <a:ea typeface="Cambria" pitchFamily="18" charset="0"/>
                <a:cs typeface="Microsoft Sans Serif"/>
              </a:rPr>
              <a:t>воде,</a:t>
            </a:r>
            <a:r>
              <a:rPr sz="1400" spc="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0" dirty="0">
                <a:latin typeface="Cambria" pitchFamily="18" charset="0"/>
                <a:ea typeface="Cambria" pitchFamily="18" charset="0"/>
                <a:cs typeface="Microsoft Sans Serif"/>
              </a:rPr>
              <a:t>электрохимический</a:t>
            </a:r>
            <a:r>
              <a:rPr sz="1400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7" dirty="0">
                <a:latin typeface="Cambria" pitchFamily="18" charset="0"/>
                <a:ea typeface="Cambria" pitchFamily="18" charset="0"/>
                <a:cs typeface="Microsoft Sans Serif"/>
              </a:rPr>
              <a:t>ряд</a:t>
            </a:r>
            <a:r>
              <a:rPr sz="1400" spc="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0" dirty="0">
                <a:latin typeface="Cambria" pitchFamily="18" charset="0"/>
                <a:ea typeface="Cambria" pitchFamily="18" charset="0"/>
                <a:cs typeface="Microsoft Sans Serif"/>
              </a:rPr>
              <a:t>напряжений </a:t>
            </a:r>
            <a:r>
              <a:rPr sz="1400" spc="-400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13" dirty="0">
                <a:latin typeface="Cambria" pitchFamily="18" charset="0"/>
                <a:ea typeface="Cambria" pitchFamily="18" charset="0"/>
                <a:cs typeface="Microsoft Sans Serif"/>
              </a:rPr>
              <a:t>металлов;</a:t>
            </a:r>
            <a:endParaRPr sz="1400" dirty="0">
              <a:latin typeface="Cambria" pitchFamily="18" charset="0"/>
              <a:ea typeface="Cambria" pitchFamily="18" charset="0"/>
              <a:cs typeface="Microsoft Sans Serif"/>
            </a:endParaRPr>
          </a:p>
          <a:p>
            <a:pPr marL="16933" marR="74505" algn="just">
              <a:spcBef>
                <a:spcPts val="407"/>
              </a:spcBef>
            </a:pPr>
            <a:r>
              <a:rPr sz="1400" b="1" i="1" dirty="0">
                <a:latin typeface="Cambria" pitchFamily="18" charset="0"/>
                <a:ea typeface="Cambria" pitchFamily="18" charset="0"/>
                <a:cs typeface="Arial"/>
              </a:rPr>
              <a:t>по</a:t>
            </a:r>
            <a:r>
              <a:rPr sz="1400" b="1" i="1" spc="-7" dirty="0">
                <a:latin typeface="Cambria" pitchFamily="18" charset="0"/>
                <a:ea typeface="Cambria" pitchFamily="18" charset="0"/>
                <a:cs typeface="Arial"/>
              </a:rPr>
              <a:t> географии</a:t>
            </a:r>
            <a:r>
              <a:rPr sz="1400" b="1" i="1" spc="13" dirty="0">
                <a:latin typeface="Cambria" pitchFamily="18" charset="0"/>
                <a:ea typeface="Cambria" pitchFamily="18" charset="0"/>
                <a:cs typeface="Arial"/>
              </a:rPr>
              <a:t> </a:t>
            </a:r>
            <a:r>
              <a:rPr sz="1400" spc="420" dirty="0">
                <a:latin typeface="Cambria" pitchFamily="18" charset="0"/>
                <a:ea typeface="Cambria" pitchFamily="18" charset="0"/>
                <a:cs typeface="Microsoft Sans Serif"/>
              </a:rPr>
              <a:t>–</a:t>
            </a:r>
            <a:r>
              <a:rPr sz="1400" spc="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13" dirty="0">
                <a:latin typeface="Cambria" pitchFamily="18" charset="0"/>
                <a:ea typeface="Cambria" pitchFamily="18" charset="0"/>
                <a:cs typeface="Microsoft Sans Serif"/>
              </a:rPr>
              <a:t>линейка;</a:t>
            </a:r>
            <a:r>
              <a:rPr sz="1400" spc="20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7" dirty="0">
                <a:latin typeface="Cambria" pitchFamily="18" charset="0"/>
                <a:ea typeface="Cambria" pitchFamily="18" charset="0"/>
                <a:cs typeface="Microsoft Sans Serif"/>
              </a:rPr>
              <a:t>транспортир,</a:t>
            </a:r>
            <a:r>
              <a:rPr sz="1400" spc="-40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7" dirty="0">
                <a:latin typeface="Cambria" pitchFamily="18" charset="0"/>
                <a:ea typeface="Cambria" pitchFamily="18" charset="0"/>
                <a:cs typeface="Microsoft Sans Serif"/>
              </a:rPr>
              <a:t>не</a:t>
            </a:r>
            <a:r>
              <a:rPr sz="1400" spc="13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13" dirty="0">
                <a:latin typeface="Cambria" pitchFamily="18" charset="0"/>
                <a:ea typeface="Cambria" pitchFamily="18" charset="0"/>
                <a:cs typeface="Microsoft Sans Serif"/>
              </a:rPr>
              <a:t>содержащий </a:t>
            </a:r>
            <a:r>
              <a:rPr sz="1400" spc="-400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13" dirty="0">
                <a:latin typeface="Cambria" pitchFamily="18" charset="0"/>
                <a:ea typeface="Cambria" pitchFamily="18" charset="0"/>
                <a:cs typeface="Microsoft Sans Serif"/>
              </a:rPr>
              <a:t>справочной</a:t>
            </a:r>
            <a:r>
              <a:rPr sz="1400" spc="-47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7" dirty="0">
                <a:latin typeface="Cambria" pitchFamily="18" charset="0"/>
                <a:ea typeface="Cambria" pitchFamily="18" charset="0"/>
                <a:cs typeface="Microsoft Sans Serif"/>
              </a:rPr>
              <a:t>информации;</a:t>
            </a:r>
            <a:r>
              <a:rPr sz="1400" spc="20" dirty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0" dirty="0" err="1" smtClean="0">
                <a:latin typeface="Cambria" pitchFamily="18" charset="0"/>
                <a:ea typeface="Cambria" pitchFamily="18" charset="0"/>
                <a:cs typeface="Microsoft Sans Serif"/>
              </a:rPr>
              <a:t>непрограммируемый</a:t>
            </a:r>
            <a:r>
              <a:rPr lang="ru-RU" sz="1400" spc="-20" dirty="0" smtClean="0"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spc="-20" dirty="0" err="1" smtClean="0">
                <a:latin typeface="Cambria" pitchFamily="18" charset="0"/>
                <a:ea typeface="Cambria" pitchFamily="18" charset="0"/>
                <a:cs typeface="Microsoft Sans Serif"/>
              </a:rPr>
              <a:t>калькулятор</a:t>
            </a:r>
            <a:r>
              <a:rPr sz="1400" spc="-20" dirty="0">
                <a:latin typeface="Cambria" pitchFamily="18" charset="0"/>
                <a:ea typeface="Cambria" pitchFamily="18" charset="0"/>
                <a:cs typeface="Microsoft Sans Serif"/>
              </a:rPr>
              <a:t>;</a:t>
            </a:r>
            <a:endParaRPr sz="1400" dirty="0">
              <a:latin typeface="Cambria" pitchFamily="18" charset="0"/>
              <a:ea typeface="Cambria" pitchFamily="18" charset="0"/>
              <a:cs typeface="Microsoft Sans Serif"/>
            </a:endParaRPr>
          </a:p>
          <a:p>
            <a:pPr marL="16933" algn="just">
              <a:spcBef>
                <a:spcPts val="400"/>
              </a:spcBef>
            </a:pPr>
            <a:r>
              <a:rPr sz="1400" b="1" i="1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Arial"/>
              </a:rPr>
              <a:t>по</a:t>
            </a:r>
            <a:r>
              <a:rPr sz="1400" b="1" i="1" spc="-27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Arial"/>
              </a:rPr>
              <a:t> </a:t>
            </a:r>
            <a:r>
              <a:rPr sz="1400" b="1" i="1" spc="-7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Arial"/>
              </a:rPr>
              <a:t>литературе</a:t>
            </a:r>
            <a:r>
              <a:rPr sz="1400" b="1" i="1" spc="-53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Arial"/>
              </a:rPr>
              <a:t> </a:t>
            </a:r>
            <a:r>
              <a:rPr sz="1400" spc="420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–</a:t>
            </a:r>
            <a:r>
              <a:rPr sz="1400" spc="-13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орфографический</a:t>
            </a:r>
            <a:r>
              <a:rPr sz="1400" spc="-47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1400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словарь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78741" y="53792"/>
            <a:ext cx="9065260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2400" spc="-33" dirty="0">
                <a:solidFill>
                  <a:srgbClr val="E36C09"/>
                </a:solidFill>
                <a:latin typeface="Cambria" pitchFamily="18" charset="0"/>
                <a:ea typeface="Cambria" pitchFamily="18" charset="0"/>
              </a:rPr>
              <a:t>РАСПИСАНИЕ,</a:t>
            </a:r>
            <a:r>
              <a:rPr sz="2400" spc="20" dirty="0">
                <a:solidFill>
                  <a:srgbClr val="E36C09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sz="2400" spc="-47" dirty="0">
                <a:solidFill>
                  <a:srgbClr val="E36C09"/>
                </a:solidFill>
                <a:latin typeface="Cambria" pitchFamily="18" charset="0"/>
                <a:ea typeface="Cambria" pitchFamily="18" charset="0"/>
              </a:rPr>
              <a:t>ПРОДОЛЖИТЕЛЬНОСТЬ</a:t>
            </a:r>
            <a:r>
              <a:rPr sz="2400" spc="-33" dirty="0">
                <a:solidFill>
                  <a:srgbClr val="E36C09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sz="2400" spc="-40" dirty="0">
                <a:solidFill>
                  <a:srgbClr val="E36C09"/>
                </a:solidFill>
                <a:latin typeface="Cambria" pitchFamily="18" charset="0"/>
                <a:ea typeface="Cambria" pitchFamily="18" charset="0"/>
              </a:rPr>
              <a:t>ЭКЗАМЕНОВ, </a:t>
            </a:r>
            <a:r>
              <a:rPr sz="2400" spc="-33" dirty="0">
                <a:solidFill>
                  <a:srgbClr val="E36C09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sz="2400" spc="-13" dirty="0">
                <a:solidFill>
                  <a:srgbClr val="E36C09"/>
                </a:solidFill>
                <a:latin typeface="Cambria" pitchFamily="18" charset="0"/>
                <a:ea typeface="Cambria" pitchFamily="18" charset="0"/>
              </a:rPr>
              <a:t>РАЗРЕШЕННЫЕ</a:t>
            </a:r>
            <a:r>
              <a:rPr sz="2400" spc="7" dirty="0">
                <a:solidFill>
                  <a:srgbClr val="E36C09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sz="2400" spc="-60" dirty="0">
                <a:solidFill>
                  <a:srgbClr val="E36C09"/>
                </a:solidFill>
                <a:latin typeface="Cambria" pitchFamily="18" charset="0"/>
                <a:ea typeface="Cambria" pitchFamily="18" charset="0"/>
              </a:rPr>
              <a:t>СРЕДСТВА</a:t>
            </a:r>
            <a:r>
              <a:rPr sz="2400" spc="33" dirty="0">
                <a:solidFill>
                  <a:srgbClr val="E36C09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sz="2400" spc="-20" dirty="0">
                <a:solidFill>
                  <a:srgbClr val="E36C09"/>
                </a:solidFill>
                <a:latin typeface="Cambria" pitchFamily="18" charset="0"/>
                <a:ea typeface="Cambria" pitchFamily="18" charset="0"/>
              </a:rPr>
              <a:t>ОБУЧЕНИЯ</a:t>
            </a:r>
            <a:r>
              <a:rPr sz="2400" spc="7" dirty="0">
                <a:solidFill>
                  <a:srgbClr val="E36C09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sz="2400" spc="-7" dirty="0">
                <a:solidFill>
                  <a:srgbClr val="E36C09"/>
                </a:solidFill>
                <a:latin typeface="Cambria" pitchFamily="18" charset="0"/>
                <a:ea typeface="Cambria" pitchFamily="18" charset="0"/>
              </a:rPr>
              <a:t>И</a:t>
            </a:r>
            <a:r>
              <a:rPr sz="2400" spc="13" dirty="0">
                <a:solidFill>
                  <a:srgbClr val="E36C09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sz="2400" spc="-20" dirty="0">
                <a:solidFill>
                  <a:srgbClr val="E36C09"/>
                </a:solidFill>
                <a:latin typeface="Cambria" pitchFamily="18" charset="0"/>
                <a:ea typeface="Cambria" pitchFamily="18" charset="0"/>
              </a:rPr>
              <a:t>ВОСПИТАНИЯ</a:t>
            </a:r>
            <a:endParaRPr sz="24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8" name="object 5"/>
          <p:cNvSpPr txBox="1"/>
          <p:nvPr/>
        </p:nvSpPr>
        <p:spPr>
          <a:xfrm>
            <a:off x="134471" y="6066692"/>
            <a:ext cx="8839200" cy="6585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400" spc="-30" dirty="0">
                <a:latin typeface="Times New Roman" pitchFamily="18" charset="0"/>
                <a:cs typeface="Times New Roman" pitchFamily="18" charset="0"/>
              </a:rPr>
              <a:t>Приказ</a:t>
            </a:r>
            <a:r>
              <a:rPr sz="1400" spc="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10" dirty="0">
                <a:latin typeface="Times New Roman" pitchFamily="18" charset="0"/>
                <a:cs typeface="Times New Roman" pitchFamily="18" charset="0"/>
              </a:rPr>
              <a:t>об</a:t>
            </a:r>
            <a:r>
              <a:rPr sz="14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15" dirty="0">
                <a:latin typeface="Times New Roman" pitchFamily="18" charset="0"/>
                <a:cs typeface="Times New Roman" pitchFamily="18" charset="0"/>
              </a:rPr>
              <a:t>утверждении</a:t>
            </a:r>
            <a:r>
              <a:rPr sz="1400" spc="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20" dirty="0">
                <a:latin typeface="Times New Roman" pitchFamily="18" charset="0"/>
                <a:cs typeface="Times New Roman" pitchFamily="18" charset="0"/>
              </a:rPr>
              <a:t>единого</a:t>
            </a:r>
            <a:r>
              <a:rPr sz="1400" spc="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10" dirty="0">
                <a:latin typeface="Times New Roman" pitchFamily="18" charset="0"/>
                <a:cs typeface="Times New Roman" pitchFamily="18" charset="0"/>
              </a:rPr>
              <a:t>расписания</a:t>
            </a:r>
            <a:r>
              <a:rPr sz="1400" spc="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4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15" dirty="0">
                <a:latin typeface="Times New Roman" pitchFamily="18" charset="0"/>
                <a:cs typeface="Times New Roman" pitchFamily="18" charset="0"/>
              </a:rPr>
              <a:t>продолжительности</a:t>
            </a:r>
            <a:r>
              <a:rPr sz="1400" spc="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15" dirty="0">
                <a:latin typeface="Times New Roman" pitchFamily="18" charset="0"/>
                <a:cs typeface="Times New Roman" pitchFamily="18" charset="0"/>
              </a:rPr>
              <a:t>проведения</a:t>
            </a:r>
            <a:r>
              <a:rPr sz="1400" spc="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20" dirty="0">
                <a:latin typeface="Times New Roman" pitchFamily="18" charset="0"/>
                <a:cs typeface="Times New Roman" pitchFamily="18" charset="0"/>
              </a:rPr>
              <a:t>единого</a:t>
            </a:r>
            <a:r>
              <a:rPr sz="1400" spc="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20" dirty="0">
                <a:latin typeface="Times New Roman" pitchFamily="18" charset="0"/>
                <a:cs typeface="Times New Roman" pitchFamily="18" charset="0"/>
              </a:rPr>
              <a:t>государственного </a:t>
            </a:r>
            <a:r>
              <a:rPr sz="1400" spc="-3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25" dirty="0">
                <a:latin typeface="Times New Roman" pitchFamily="18" charset="0"/>
                <a:cs typeface="Times New Roman" pitchFamily="18" charset="0"/>
              </a:rPr>
              <a:t>экзамена</a:t>
            </a:r>
            <a:r>
              <a:rPr sz="14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20" dirty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sz="14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25" dirty="0">
                <a:latin typeface="Times New Roman" pitchFamily="18" charset="0"/>
                <a:cs typeface="Times New Roman" pitchFamily="18" charset="0"/>
              </a:rPr>
              <a:t>каждому</a:t>
            </a:r>
            <a:r>
              <a:rPr sz="1400" spc="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15" dirty="0">
                <a:latin typeface="Times New Roman" pitchFamily="18" charset="0"/>
                <a:cs typeface="Times New Roman" pitchFamily="18" charset="0"/>
              </a:rPr>
              <a:t>учебному</a:t>
            </a:r>
            <a:r>
              <a:rPr sz="1400" spc="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35" dirty="0">
                <a:latin typeface="Times New Roman" pitchFamily="18" charset="0"/>
                <a:cs typeface="Times New Roman" pitchFamily="18" charset="0"/>
              </a:rPr>
              <a:t>предмету,</a:t>
            </a:r>
            <a:r>
              <a:rPr sz="1400" spc="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spc="-20" dirty="0" smtClean="0">
                <a:latin typeface="Times New Roman" pitchFamily="18" charset="0"/>
                <a:cs typeface="Times New Roman" pitchFamily="18" charset="0"/>
              </a:rPr>
              <a:t>требований к использованию средств обучения и воспитания при его проведении в 2022 году  от 17 ноября 2021 г. № 834/1479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9" y="29356"/>
            <a:ext cx="482409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solidFill>
                  <a:srgbClr val="E36C09"/>
                </a:solidFill>
              </a:rPr>
              <a:t>ПРОВЕДЕНИЕ</a:t>
            </a:r>
            <a:r>
              <a:rPr sz="2400" spc="10" dirty="0">
                <a:solidFill>
                  <a:srgbClr val="E36C09"/>
                </a:solidFill>
              </a:rPr>
              <a:t> </a:t>
            </a:r>
            <a:r>
              <a:rPr sz="2400" spc="-35" dirty="0">
                <a:solidFill>
                  <a:srgbClr val="E36C09"/>
                </a:solidFill>
              </a:rPr>
              <a:t>ЭКЗАМЕНА: </a:t>
            </a:r>
            <a:r>
              <a:rPr sz="2400" spc="-30" dirty="0">
                <a:solidFill>
                  <a:srgbClr val="E36C09"/>
                </a:solidFill>
              </a:rPr>
              <a:t> </a:t>
            </a:r>
            <a:r>
              <a:rPr sz="2400" spc="-40" dirty="0">
                <a:solidFill>
                  <a:srgbClr val="E36C09"/>
                </a:solidFill>
              </a:rPr>
              <a:t>ДОПОЛНИТЕЛЬНАЯ</a:t>
            </a:r>
            <a:r>
              <a:rPr sz="2400" spc="-15" dirty="0">
                <a:solidFill>
                  <a:srgbClr val="E36C09"/>
                </a:solidFill>
              </a:rPr>
              <a:t> </a:t>
            </a:r>
            <a:r>
              <a:rPr sz="2400" spc="-45" dirty="0">
                <a:solidFill>
                  <a:srgbClr val="E36C09"/>
                </a:solidFill>
              </a:rPr>
              <a:t>ПЕЧАТЬ</a:t>
            </a:r>
            <a:r>
              <a:rPr sz="2400" spc="-10" dirty="0">
                <a:solidFill>
                  <a:srgbClr val="E36C09"/>
                </a:solidFill>
              </a:rPr>
              <a:t> </a:t>
            </a:r>
            <a:r>
              <a:rPr sz="2400" dirty="0">
                <a:solidFill>
                  <a:srgbClr val="E36C09"/>
                </a:solidFill>
              </a:rPr>
              <a:t>ЭМ</a:t>
            </a:r>
            <a:endParaRPr sz="2400" dirty="0"/>
          </a:p>
        </p:txBody>
      </p:sp>
      <p:grpSp>
        <p:nvGrpSpPr>
          <p:cNvPr id="3" name="object 3"/>
          <p:cNvGrpSpPr/>
          <p:nvPr/>
        </p:nvGrpSpPr>
        <p:grpSpPr>
          <a:xfrm>
            <a:off x="341351" y="1180083"/>
            <a:ext cx="8461375" cy="393700"/>
            <a:chOff x="341350" y="1180083"/>
            <a:chExt cx="8461375" cy="393700"/>
          </a:xfrm>
        </p:grpSpPr>
        <p:sp>
          <p:nvSpPr>
            <p:cNvPr id="4" name="object 4"/>
            <p:cNvSpPr/>
            <p:nvPr/>
          </p:nvSpPr>
          <p:spPr>
            <a:xfrm>
              <a:off x="350875" y="1189608"/>
              <a:ext cx="8442325" cy="374650"/>
            </a:xfrm>
            <a:custGeom>
              <a:avLst/>
              <a:gdLst/>
              <a:ahLst/>
              <a:cxnLst/>
              <a:rect l="l" t="t" r="r" b="b"/>
              <a:pathLst>
                <a:path w="8442325" h="374650">
                  <a:moveTo>
                    <a:pt x="8379866" y="0"/>
                  </a:moveTo>
                  <a:lnTo>
                    <a:pt x="62433" y="0"/>
                  </a:lnTo>
                  <a:lnTo>
                    <a:pt x="38131" y="4903"/>
                  </a:lnTo>
                  <a:lnTo>
                    <a:pt x="18286" y="18272"/>
                  </a:lnTo>
                  <a:lnTo>
                    <a:pt x="4906" y="38094"/>
                  </a:lnTo>
                  <a:lnTo>
                    <a:pt x="0" y="62356"/>
                  </a:lnTo>
                  <a:lnTo>
                    <a:pt x="0" y="312038"/>
                  </a:lnTo>
                  <a:lnTo>
                    <a:pt x="4906" y="336375"/>
                  </a:lnTo>
                  <a:lnTo>
                    <a:pt x="18286" y="356235"/>
                  </a:lnTo>
                  <a:lnTo>
                    <a:pt x="38131" y="369617"/>
                  </a:lnTo>
                  <a:lnTo>
                    <a:pt x="62433" y="374523"/>
                  </a:lnTo>
                  <a:lnTo>
                    <a:pt x="8379866" y="374523"/>
                  </a:lnTo>
                  <a:lnTo>
                    <a:pt x="8404129" y="369617"/>
                  </a:lnTo>
                  <a:lnTo>
                    <a:pt x="8423951" y="356235"/>
                  </a:lnTo>
                  <a:lnTo>
                    <a:pt x="8437320" y="336375"/>
                  </a:lnTo>
                  <a:lnTo>
                    <a:pt x="8442223" y="312038"/>
                  </a:lnTo>
                  <a:lnTo>
                    <a:pt x="8442223" y="62356"/>
                  </a:lnTo>
                  <a:lnTo>
                    <a:pt x="8437320" y="38094"/>
                  </a:lnTo>
                  <a:lnTo>
                    <a:pt x="8423951" y="18272"/>
                  </a:lnTo>
                  <a:lnTo>
                    <a:pt x="8404129" y="4903"/>
                  </a:lnTo>
                  <a:lnTo>
                    <a:pt x="837986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875" y="1189608"/>
              <a:ext cx="8442325" cy="374650"/>
            </a:xfrm>
            <a:custGeom>
              <a:avLst/>
              <a:gdLst/>
              <a:ahLst/>
              <a:cxnLst/>
              <a:rect l="l" t="t" r="r" b="b"/>
              <a:pathLst>
                <a:path w="8442325" h="374650">
                  <a:moveTo>
                    <a:pt x="0" y="62356"/>
                  </a:moveTo>
                  <a:lnTo>
                    <a:pt x="4906" y="38094"/>
                  </a:lnTo>
                  <a:lnTo>
                    <a:pt x="18286" y="18272"/>
                  </a:lnTo>
                  <a:lnTo>
                    <a:pt x="38131" y="4903"/>
                  </a:lnTo>
                  <a:lnTo>
                    <a:pt x="62433" y="0"/>
                  </a:lnTo>
                  <a:lnTo>
                    <a:pt x="8379866" y="0"/>
                  </a:lnTo>
                  <a:lnTo>
                    <a:pt x="8404129" y="4903"/>
                  </a:lnTo>
                  <a:lnTo>
                    <a:pt x="8423951" y="18272"/>
                  </a:lnTo>
                  <a:lnTo>
                    <a:pt x="8437320" y="38094"/>
                  </a:lnTo>
                  <a:lnTo>
                    <a:pt x="8442223" y="62356"/>
                  </a:lnTo>
                  <a:lnTo>
                    <a:pt x="8442223" y="312038"/>
                  </a:lnTo>
                  <a:lnTo>
                    <a:pt x="8437320" y="336375"/>
                  </a:lnTo>
                  <a:lnTo>
                    <a:pt x="8423951" y="356235"/>
                  </a:lnTo>
                  <a:lnTo>
                    <a:pt x="8404129" y="369617"/>
                  </a:lnTo>
                  <a:lnTo>
                    <a:pt x="8379866" y="374523"/>
                  </a:lnTo>
                  <a:lnTo>
                    <a:pt x="62433" y="374523"/>
                  </a:lnTo>
                  <a:lnTo>
                    <a:pt x="38131" y="369617"/>
                  </a:lnTo>
                  <a:lnTo>
                    <a:pt x="18286" y="356234"/>
                  </a:lnTo>
                  <a:lnTo>
                    <a:pt x="4906" y="336375"/>
                  </a:lnTo>
                  <a:lnTo>
                    <a:pt x="0" y="312038"/>
                  </a:lnTo>
                  <a:lnTo>
                    <a:pt x="0" y="62356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69553" y="1237868"/>
            <a:ext cx="840549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cs typeface="Arial"/>
              </a:rPr>
              <a:t>В</a:t>
            </a:r>
            <a:r>
              <a:rPr sz="1600" b="1" spc="-15" dirty="0">
                <a:solidFill>
                  <a:srgbClr val="FFFFFF"/>
                </a:solidFill>
                <a:cs typeface="Arial"/>
              </a:rPr>
              <a:t> случае</a:t>
            </a:r>
            <a:r>
              <a:rPr sz="1600" b="1" spc="4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cs typeface="Arial"/>
              </a:rPr>
              <a:t>выявления</a:t>
            </a:r>
            <a:r>
              <a:rPr sz="1600" b="1" spc="4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i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брака</a:t>
            </a:r>
            <a:r>
              <a:rPr sz="1600" b="1" i="1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sz="1600" b="1" i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комплекта</a:t>
            </a:r>
            <a:r>
              <a:rPr sz="1600" b="1" i="1" u="heavy" spc="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sz="1600" b="1" i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или</a:t>
            </a:r>
            <a:r>
              <a:rPr sz="1600" b="1" i="1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sz="1600" b="1" i="1" u="heavy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порчи</a:t>
            </a:r>
            <a:r>
              <a:rPr sz="1600" b="1" i="1" u="heavy" spc="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sz="1600" b="1" i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ЭМ</a:t>
            </a:r>
            <a:r>
              <a:rPr sz="1600" b="1" i="1" u="heavy" spc="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sz="1600" b="1" i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участником</a:t>
            </a:r>
            <a:r>
              <a:rPr sz="1600" b="1" i="1" u="heavy" spc="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sz="1600" b="1" i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экзамена</a:t>
            </a:r>
            <a:endParaRPr sz="1600" dirty="0"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11899" y="2748224"/>
            <a:ext cx="2809240" cy="1527175"/>
            <a:chOff x="511898" y="2748216"/>
            <a:chExt cx="2809240" cy="1527175"/>
          </a:xfrm>
        </p:grpSpPr>
        <p:sp>
          <p:nvSpPr>
            <p:cNvPr id="8" name="object 8"/>
            <p:cNvSpPr/>
            <p:nvPr/>
          </p:nvSpPr>
          <p:spPr>
            <a:xfrm>
              <a:off x="526186" y="2762504"/>
              <a:ext cx="2780665" cy="1498600"/>
            </a:xfrm>
            <a:custGeom>
              <a:avLst/>
              <a:gdLst/>
              <a:ahLst/>
              <a:cxnLst/>
              <a:rect l="l" t="t" r="r" b="b"/>
              <a:pathLst>
                <a:path w="2780665" h="1498600">
                  <a:moveTo>
                    <a:pt x="2530830" y="0"/>
                  </a:moveTo>
                  <a:lnTo>
                    <a:pt x="249720" y="0"/>
                  </a:lnTo>
                  <a:lnTo>
                    <a:pt x="204831" y="4026"/>
                  </a:lnTo>
                  <a:lnTo>
                    <a:pt x="162582" y="15633"/>
                  </a:lnTo>
                  <a:lnTo>
                    <a:pt x="123679" y="34115"/>
                  </a:lnTo>
                  <a:lnTo>
                    <a:pt x="88826" y="58766"/>
                  </a:lnTo>
                  <a:lnTo>
                    <a:pt x="58729" y="88878"/>
                  </a:lnTo>
                  <a:lnTo>
                    <a:pt x="34092" y="123745"/>
                  </a:lnTo>
                  <a:lnTo>
                    <a:pt x="15622" y="162660"/>
                  </a:lnTo>
                  <a:lnTo>
                    <a:pt x="4023" y="204917"/>
                  </a:lnTo>
                  <a:lnTo>
                    <a:pt x="0" y="249809"/>
                  </a:lnTo>
                  <a:lnTo>
                    <a:pt x="0" y="1248664"/>
                  </a:lnTo>
                  <a:lnTo>
                    <a:pt x="4023" y="1293551"/>
                  </a:lnTo>
                  <a:lnTo>
                    <a:pt x="15622" y="1335796"/>
                  </a:lnTo>
                  <a:lnTo>
                    <a:pt x="34092" y="1374695"/>
                  </a:lnTo>
                  <a:lnTo>
                    <a:pt x="58729" y="1409541"/>
                  </a:lnTo>
                  <a:lnTo>
                    <a:pt x="88826" y="1439632"/>
                  </a:lnTo>
                  <a:lnTo>
                    <a:pt x="123679" y="1464262"/>
                  </a:lnTo>
                  <a:lnTo>
                    <a:pt x="162582" y="1482728"/>
                  </a:lnTo>
                  <a:lnTo>
                    <a:pt x="204831" y="1494324"/>
                  </a:lnTo>
                  <a:lnTo>
                    <a:pt x="249720" y="1498346"/>
                  </a:lnTo>
                  <a:lnTo>
                    <a:pt x="2530830" y="1498346"/>
                  </a:lnTo>
                  <a:lnTo>
                    <a:pt x="2575718" y="1494324"/>
                  </a:lnTo>
                  <a:lnTo>
                    <a:pt x="2617963" y="1482728"/>
                  </a:lnTo>
                  <a:lnTo>
                    <a:pt x="2656861" y="1464262"/>
                  </a:lnTo>
                  <a:lnTo>
                    <a:pt x="2691708" y="1439632"/>
                  </a:lnTo>
                  <a:lnTo>
                    <a:pt x="2721799" y="1409541"/>
                  </a:lnTo>
                  <a:lnTo>
                    <a:pt x="2746429" y="1374695"/>
                  </a:lnTo>
                  <a:lnTo>
                    <a:pt x="2764894" y="1335796"/>
                  </a:lnTo>
                  <a:lnTo>
                    <a:pt x="2776490" y="1293551"/>
                  </a:lnTo>
                  <a:lnTo>
                    <a:pt x="2780512" y="1248664"/>
                  </a:lnTo>
                  <a:lnTo>
                    <a:pt x="2780512" y="249809"/>
                  </a:lnTo>
                  <a:lnTo>
                    <a:pt x="2776490" y="204917"/>
                  </a:lnTo>
                  <a:lnTo>
                    <a:pt x="2764894" y="162660"/>
                  </a:lnTo>
                  <a:lnTo>
                    <a:pt x="2746429" y="123745"/>
                  </a:lnTo>
                  <a:lnTo>
                    <a:pt x="2721799" y="88878"/>
                  </a:lnTo>
                  <a:lnTo>
                    <a:pt x="2691708" y="58766"/>
                  </a:lnTo>
                  <a:lnTo>
                    <a:pt x="2656861" y="34115"/>
                  </a:lnTo>
                  <a:lnTo>
                    <a:pt x="2617963" y="15633"/>
                  </a:lnTo>
                  <a:lnTo>
                    <a:pt x="2575718" y="4026"/>
                  </a:lnTo>
                  <a:lnTo>
                    <a:pt x="2530830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26186" y="2762504"/>
              <a:ext cx="2780665" cy="1498600"/>
            </a:xfrm>
            <a:custGeom>
              <a:avLst/>
              <a:gdLst/>
              <a:ahLst/>
              <a:cxnLst/>
              <a:rect l="l" t="t" r="r" b="b"/>
              <a:pathLst>
                <a:path w="2780665" h="1498600">
                  <a:moveTo>
                    <a:pt x="0" y="249809"/>
                  </a:moveTo>
                  <a:lnTo>
                    <a:pt x="4023" y="204917"/>
                  </a:lnTo>
                  <a:lnTo>
                    <a:pt x="15622" y="162660"/>
                  </a:lnTo>
                  <a:lnTo>
                    <a:pt x="34092" y="123745"/>
                  </a:lnTo>
                  <a:lnTo>
                    <a:pt x="58729" y="88878"/>
                  </a:lnTo>
                  <a:lnTo>
                    <a:pt x="88826" y="58766"/>
                  </a:lnTo>
                  <a:lnTo>
                    <a:pt x="123679" y="34115"/>
                  </a:lnTo>
                  <a:lnTo>
                    <a:pt x="162582" y="15633"/>
                  </a:lnTo>
                  <a:lnTo>
                    <a:pt x="204831" y="4026"/>
                  </a:lnTo>
                  <a:lnTo>
                    <a:pt x="249720" y="0"/>
                  </a:lnTo>
                  <a:lnTo>
                    <a:pt x="2530830" y="0"/>
                  </a:lnTo>
                  <a:lnTo>
                    <a:pt x="2575718" y="4026"/>
                  </a:lnTo>
                  <a:lnTo>
                    <a:pt x="2617963" y="15633"/>
                  </a:lnTo>
                  <a:lnTo>
                    <a:pt x="2656861" y="34115"/>
                  </a:lnTo>
                  <a:lnTo>
                    <a:pt x="2691708" y="58766"/>
                  </a:lnTo>
                  <a:lnTo>
                    <a:pt x="2721799" y="88878"/>
                  </a:lnTo>
                  <a:lnTo>
                    <a:pt x="2746429" y="123745"/>
                  </a:lnTo>
                  <a:lnTo>
                    <a:pt x="2764894" y="162660"/>
                  </a:lnTo>
                  <a:lnTo>
                    <a:pt x="2776490" y="204917"/>
                  </a:lnTo>
                  <a:lnTo>
                    <a:pt x="2780512" y="249809"/>
                  </a:lnTo>
                  <a:lnTo>
                    <a:pt x="2780512" y="1248664"/>
                  </a:lnTo>
                  <a:lnTo>
                    <a:pt x="2776490" y="1293551"/>
                  </a:lnTo>
                  <a:lnTo>
                    <a:pt x="2764894" y="1335796"/>
                  </a:lnTo>
                  <a:lnTo>
                    <a:pt x="2746429" y="1374695"/>
                  </a:lnTo>
                  <a:lnTo>
                    <a:pt x="2721799" y="1409541"/>
                  </a:lnTo>
                  <a:lnTo>
                    <a:pt x="2691708" y="1439632"/>
                  </a:lnTo>
                  <a:lnTo>
                    <a:pt x="2656861" y="1464262"/>
                  </a:lnTo>
                  <a:lnTo>
                    <a:pt x="2617963" y="1482728"/>
                  </a:lnTo>
                  <a:lnTo>
                    <a:pt x="2575718" y="1494324"/>
                  </a:lnTo>
                  <a:lnTo>
                    <a:pt x="2530830" y="1498346"/>
                  </a:lnTo>
                  <a:lnTo>
                    <a:pt x="249720" y="1498346"/>
                  </a:lnTo>
                  <a:lnTo>
                    <a:pt x="204831" y="1494324"/>
                  </a:lnTo>
                  <a:lnTo>
                    <a:pt x="162582" y="1482728"/>
                  </a:lnTo>
                  <a:lnTo>
                    <a:pt x="123679" y="1464262"/>
                  </a:lnTo>
                  <a:lnTo>
                    <a:pt x="88826" y="1439632"/>
                  </a:lnTo>
                  <a:lnTo>
                    <a:pt x="58729" y="1409541"/>
                  </a:lnTo>
                  <a:lnTo>
                    <a:pt x="34092" y="1374695"/>
                  </a:lnTo>
                  <a:lnTo>
                    <a:pt x="15622" y="1335796"/>
                  </a:lnTo>
                  <a:lnTo>
                    <a:pt x="4023" y="1293551"/>
                  </a:lnTo>
                  <a:lnTo>
                    <a:pt x="0" y="1248664"/>
                  </a:lnTo>
                  <a:lnTo>
                    <a:pt x="0" y="249809"/>
                  </a:lnTo>
                  <a:close/>
                </a:path>
              </a:pathLst>
            </a:custGeom>
            <a:ln w="28575">
              <a:solidFill>
                <a:srgbClr val="5F497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7115" y="2813304"/>
              <a:ext cx="504444" cy="38100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78281" y="2894842"/>
            <a:ext cx="2289810" cy="12541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55"/>
              </a:lnSpc>
            </a:pPr>
            <a:r>
              <a:rPr sz="1800" b="1" spc="-5" dirty="0">
                <a:solidFill>
                  <a:srgbClr val="5F497A"/>
                </a:solidFill>
                <a:latin typeface="Arial"/>
                <a:cs typeface="Arial"/>
              </a:rPr>
              <a:t>4.</a:t>
            </a:r>
            <a:r>
              <a:rPr sz="1800" b="1" spc="-30" dirty="0">
                <a:solidFill>
                  <a:srgbClr val="5F497A"/>
                </a:solidFill>
                <a:latin typeface="Arial"/>
                <a:cs typeface="Arial"/>
              </a:rPr>
              <a:t> </a:t>
            </a:r>
            <a:r>
              <a:rPr sz="1600" spc="-25" dirty="0">
                <a:cs typeface="Microsoft Sans Serif"/>
              </a:rPr>
              <a:t>Нажмите</a:t>
            </a:r>
            <a:r>
              <a:rPr sz="1600" spc="20" dirty="0">
                <a:cs typeface="Microsoft Sans Serif"/>
              </a:rPr>
              <a:t> </a:t>
            </a:r>
            <a:r>
              <a:rPr sz="1600" spc="-45" dirty="0">
                <a:cs typeface="Microsoft Sans Serif"/>
              </a:rPr>
              <a:t>кнопку</a:t>
            </a:r>
            <a:endParaRPr sz="1600" dirty="0">
              <a:cs typeface="Microsoft Sans Serif"/>
            </a:endParaRPr>
          </a:p>
          <a:p>
            <a:pPr marL="193675" algn="just">
              <a:lnSpc>
                <a:spcPct val="100000"/>
              </a:lnSpc>
              <a:spcBef>
                <a:spcPts val="5"/>
              </a:spcBef>
            </a:pPr>
            <a:r>
              <a:rPr sz="1600" b="1" spc="-15" dirty="0">
                <a:cs typeface="Arial"/>
              </a:rPr>
              <a:t>«Напечатать»</a:t>
            </a:r>
            <a:r>
              <a:rPr sz="1600" b="1" spc="15" dirty="0">
                <a:cs typeface="Arial"/>
              </a:rPr>
              <a:t> </a:t>
            </a:r>
            <a:r>
              <a:rPr sz="1600" dirty="0">
                <a:cs typeface="Microsoft Sans Serif"/>
              </a:rPr>
              <a:t>для</a:t>
            </a:r>
          </a:p>
          <a:p>
            <a:pPr marL="193675" marR="5080" algn="just">
              <a:lnSpc>
                <a:spcPct val="100000"/>
              </a:lnSpc>
            </a:pPr>
            <a:r>
              <a:rPr sz="1600" spc="-20" dirty="0">
                <a:cs typeface="Microsoft Sans Serif"/>
              </a:rPr>
              <a:t>перехода </a:t>
            </a:r>
            <a:r>
              <a:rPr sz="1600" spc="-10" dirty="0">
                <a:cs typeface="Microsoft Sans Serif"/>
              </a:rPr>
              <a:t>на </a:t>
            </a:r>
            <a:r>
              <a:rPr sz="1600" spc="-5" dirty="0">
                <a:cs typeface="Microsoft Sans Serif"/>
              </a:rPr>
              <a:t>страницу </a:t>
            </a:r>
            <a:r>
              <a:rPr sz="1600" spc="-409" dirty="0">
                <a:cs typeface="Microsoft Sans Serif"/>
              </a:rPr>
              <a:t> </a:t>
            </a:r>
            <a:r>
              <a:rPr sz="1600" b="1" spc="-20" dirty="0">
                <a:cs typeface="Arial"/>
              </a:rPr>
              <a:t>Подготовка </a:t>
            </a:r>
            <a:r>
              <a:rPr sz="1600" b="1" spc="-5" dirty="0">
                <a:cs typeface="Arial"/>
              </a:rPr>
              <a:t>к </a:t>
            </a:r>
            <a:r>
              <a:rPr sz="1600" b="1" spc="-15" dirty="0">
                <a:cs typeface="Arial"/>
              </a:rPr>
              <a:t>печати </a:t>
            </a:r>
            <a:r>
              <a:rPr sz="1600" b="1" spc="-430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ЭМ</a:t>
            </a:r>
            <a:endParaRPr sz="1600" dirty="0"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766194" y="1688083"/>
            <a:ext cx="4872355" cy="3647440"/>
            <a:chOff x="3766184" y="1688083"/>
            <a:chExt cx="4872355" cy="364744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85234" y="1707133"/>
              <a:ext cx="4834001" cy="360908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775709" y="1697608"/>
              <a:ext cx="4853305" cy="3628390"/>
            </a:xfrm>
            <a:custGeom>
              <a:avLst/>
              <a:gdLst/>
              <a:ahLst/>
              <a:cxnLst/>
              <a:rect l="l" t="t" r="r" b="b"/>
              <a:pathLst>
                <a:path w="4853305" h="3628390">
                  <a:moveTo>
                    <a:pt x="0" y="3628136"/>
                  </a:moveTo>
                  <a:lnTo>
                    <a:pt x="4853051" y="3628136"/>
                  </a:lnTo>
                  <a:lnTo>
                    <a:pt x="4853051" y="0"/>
                  </a:lnTo>
                  <a:lnTo>
                    <a:pt x="0" y="0"/>
                  </a:lnTo>
                  <a:lnTo>
                    <a:pt x="0" y="3628136"/>
                  </a:lnTo>
                  <a:close/>
                </a:path>
              </a:pathLst>
            </a:custGeom>
            <a:ln w="19049">
              <a:solidFill>
                <a:srgbClr val="5F497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40122" y="4657064"/>
              <a:ext cx="1595120" cy="489584"/>
            </a:xfrm>
            <a:custGeom>
              <a:avLst/>
              <a:gdLst/>
              <a:ahLst/>
              <a:cxnLst/>
              <a:rect l="l" t="t" r="r" b="b"/>
              <a:pathLst>
                <a:path w="1595120" h="489585">
                  <a:moveTo>
                    <a:pt x="0" y="489102"/>
                  </a:moveTo>
                  <a:lnTo>
                    <a:pt x="1594865" y="489102"/>
                  </a:lnTo>
                  <a:lnTo>
                    <a:pt x="1594865" y="0"/>
                  </a:lnTo>
                  <a:lnTo>
                    <a:pt x="0" y="0"/>
                  </a:lnTo>
                  <a:lnTo>
                    <a:pt x="0" y="489102"/>
                  </a:lnTo>
                  <a:close/>
                </a:path>
              </a:pathLst>
            </a:custGeom>
            <a:ln w="38100">
              <a:solidFill>
                <a:srgbClr val="5F497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31826" y="5499227"/>
            <a:ext cx="8480425" cy="1162050"/>
            <a:chOff x="331825" y="5499227"/>
            <a:chExt cx="8480425" cy="1162050"/>
          </a:xfrm>
        </p:grpSpPr>
        <p:sp>
          <p:nvSpPr>
            <p:cNvPr id="17" name="object 17"/>
            <p:cNvSpPr/>
            <p:nvPr/>
          </p:nvSpPr>
          <p:spPr>
            <a:xfrm>
              <a:off x="350875" y="5518277"/>
              <a:ext cx="8442325" cy="1123950"/>
            </a:xfrm>
            <a:custGeom>
              <a:avLst/>
              <a:gdLst/>
              <a:ahLst/>
              <a:cxnLst/>
              <a:rect l="l" t="t" r="r" b="b"/>
              <a:pathLst>
                <a:path w="8442325" h="1123950">
                  <a:moveTo>
                    <a:pt x="8254898" y="0"/>
                  </a:moveTo>
                  <a:lnTo>
                    <a:pt x="187286" y="0"/>
                  </a:lnTo>
                  <a:lnTo>
                    <a:pt x="137496" y="6691"/>
                  </a:lnTo>
                  <a:lnTo>
                    <a:pt x="92757" y="25574"/>
                  </a:lnTo>
                  <a:lnTo>
                    <a:pt x="54852" y="54864"/>
                  </a:lnTo>
                  <a:lnTo>
                    <a:pt x="25568" y="92772"/>
                  </a:lnTo>
                  <a:lnTo>
                    <a:pt x="6689" y="137512"/>
                  </a:lnTo>
                  <a:lnTo>
                    <a:pt x="0" y="187299"/>
                  </a:lnTo>
                  <a:lnTo>
                    <a:pt x="0" y="936434"/>
                  </a:lnTo>
                  <a:lnTo>
                    <a:pt x="6689" y="986224"/>
                  </a:lnTo>
                  <a:lnTo>
                    <a:pt x="25568" y="1030964"/>
                  </a:lnTo>
                  <a:lnTo>
                    <a:pt x="54852" y="1068868"/>
                  </a:lnTo>
                  <a:lnTo>
                    <a:pt x="92757" y="1098152"/>
                  </a:lnTo>
                  <a:lnTo>
                    <a:pt x="137496" y="1117031"/>
                  </a:lnTo>
                  <a:lnTo>
                    <a:pt x="187286" y="1123721"/>
                  </a:lnTo>
                  <a:lnTo>
                    <a:pt x="8254898" y="1123721"/>
                  </a:lnTo>
                  <a:lnTo>
                    <a:pt x="8304713" y="1117031"/>
                  </a:lnTo>
                  <a:lnTo>
                    <a:pt x="8349466" y="1098152"/>
                  </a:lnTo>
                  <a:lnTo>
                    <a:pt x="8387375" y="1068868"/>
                  </a:lnTo>
                  <a:lnTo>
                    <a:pt x="8416658" y="1030964"/>
                  </a:lnTo>
                  <a:lnTo>
                    <a:pt x="8435535" y="986224"/>
                  </a:lnTo>
                  <a:lnTo>
                    <a:pt x="8442223" y="936434"/>
                  </a:lnTo>
                  <a:lnTo>
                    <a:pt x="8442223" y="187299"/>
                  </a:lnTo>
                  <a:lnTo>
                    <a:pt x="8435535" y="137512"/>
                  </a:lnTo>
                  <a:lnTo>
                    <a:pt x="8416658" y="92772"/>
                  </a:lnTo>
                  <a:lnTo>
                    <a:pt x="8387375" y="54864"/>
                  </a:lnTo>
                  <a:lnTo>
                    <a:pt x="8349466" y="25574"/>
                  </a:lnTo>
                  <a:lnTo>
                    <a:pt x="8304713" y="6691"/>
                  </a:lnTo>
                  <a:lnTo>
                    <a:pt x="82548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50875" y="5518277"/>
              <a:ext cx="8442325" cy="1123950"/>
            </a:xfrm>
            <a:custGeom>
              <a:avLst/>
              <a:gdLst/>
              <a:ahLst/>
              <a:cxnLst/>
              <a:rect l="l" t="t" r="r" b="b"/>
              <a:pathLst>
                <a:path w="8442325" h="1123950">
                  <a:moveTo>
                    <a:pt x="0" y="187299"/>
                  </a:moveTo>
                  <a:lnTo>
                    <a:pt x="6689" y="137512"/>
                  </a:lnTo>
                  <a:lnTo>
                    <a:pt x="25568" y="92772"/>
                  </a:lnTo>
                  <a:lnTo>
                    <a:pt x="54852" y="54864"/>
                  </a:lnTo>
                  <a:lnTo>
                    <a:pt x="92757" y="25574"/>
                  </a:lnTo>
                  <a:lnTo>
                    <a:pt x="137496" y="6691"/>
                  </a:lnTo>
                  <a:lnTo>
                    <a:pt x="187286" y="0"/>
                  </a:lnTo>
                  <a:lnTo>
                    <a:pt x="8254898" y="0"/>
                  </a:lnTo>
                  <a:lnTo>
                    <a:pt x="8304713" y="6691"/>
                  </a:lnTo>
                  <a:lnTo>
                    <a:pt x="8349466" y="25574"/>
                  </a:lnTo>
                  <a:lnTo>
                    <a:pt x="8387375" y="54864"/>
                  </a:lnTo>
                  <a:lnTo>
                    <a:pt x="8416658" y="92772"/>
                  </a:lnTo>
                  <a:lnTo>
                    <a:pt x="8435535" y="137512"/>
                  </a:lnTo>
                  <a:lnTo>
                    <a:pt x="8442223" y="187299"/>
                  </a:lnTo>
                  <a:lnTo>
                    <a:pt x="8442223" y="936434"/>
                  </a:lnTo>
                  <a:lnTo>
                    <a:pt x="8435535" y="986224"/>
                  </a:lnTo>
                  <a:lnTo>
                    <a:pt x="8416658" y="1030964"/>
                  </a:lnTo>
                  <a:lnTo>
                    <a:pt x="8387375" y="1068868"/>
                  </a:lnTo>
                  <a:lnTo>
                    <a:pt x="8349466" y="1098152"/>
                  </a:lnTo>
                  <a:lnTo>
                    <a:pt x="8304713" y="1117031"/>
                  </a:lnTo>
                  <a:lnTo>
                    <a:pt x="8254898" y="1123721"/>
                  </a:lnTo>
                  <a:lnTo>
                    <a:pt x="187286" y="1123721"/>
                  </a:lnTo>
                  <a:lnTo>
                    <a:pt x="137496" y="1117031"/>
                  </a:lnTo>
                  <a:lnTo>
                    <a:pt x="92757" y="1098152"/>
                  </a:lnTo>
                  <a:lnTo>
                    <a:pt x="54852" y="1068868"/>
                  </a:lnTo>
                  <a:lnTo>
                    <a:pt x="25568" y="1030964"/>
                  </a:lnTo>
                  <a:lnTo>
                    <a:pt x="6689" y="986224"/>
                  </a:lnTo>
                  <a:lnTo>
                    <a:pt x="0" y="936434"/>
                  </a:lnTo>
                  <a:lnTo>
                    <a:pt x="0" y="187299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263787" y="5599907"/>
            <a:ext cx="6683375" cy="941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6515" algn="ctr">
              <a:lnSpc>
                <a:spcPts val="2370"/>
              </a:lnSpc>
              <a:spcBef>
                <a:spcPts val="100"/>
              </a:spcBef>
            </a:pPr>
            <a:r>
              <a:rPr sz="20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Arial"/>
              </a:rPr>
              <a:t>Внимание!</a:t>
            </a:r>
            <a:endParaRPr sz="2000" dirty="0">
              <a:cs typeface="Arial"/>
            </a:endParaRPr>
          </a:p>
          <a:p>
            <a:pPr marR="58419" algn="ctr">
              <a:lnSpc>
                <a:spcPts val="2370"/>
              </a:lnSpc>
            </a:pPr>
            <a:r>
              <a:rPr sz="2000" spc="-20" dirty="0">
                <a:solidFill>
                  <a:srgbClr val="FF0000"/>
                </a:solidFill>
                <a:cs typeface="Microsoft Sans Serif"/>
              </a:rPr>
              <a:t>Экзаменационные</a:t>
            </a:r>
            <a:r>
              <a:rPr sz="2000" spc="-3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2000" spc="-15" dirty="0">
                <a:solidFill>
                  <a:srgbClr val="FF0000"/>
                </a:solidFill>
                <a:cs typeface="Microsoft Sans Serif"/>
              </a:rPr>
              <a:t>материалы</a:t>
            </a:r>
            <a:r>
              <a:rPr sz="2000" spc="-1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2000" spc="-25" dirty="0">
                <a:solidFill>
                  <a:srgbClr val="FF0000"/>
                </a:solidFill>
                <a:cs typeface="Microsoft Sans Serif"/>
              </a:rPr>
              <a:t>заменяются</a:t>
            </a:r>
            <a:r>
              <a:rPr sz="2000" spc="-8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2000" spc="-10" dirty="0">
                <a:solidFill>
                  <a:srgbClr val="FF0000"/>
                </a:solidFill>
                <a:cs typeface="Microsoft Sans Serif"/>
              </a:rPr>
              <a:t>полностью,</a:t>
            </a:r>
            <a:endParaRPr sz="2000" dirty="0"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sz="2000" spc="-20" dirty="0">
                <a:solidFill>
                  <a:srgbClr val="FF0000"/>
                </a:solidFill>
                <a:cs typeface="Microsoft Sans Serif"/>
              </a:rPr>
              <a:t>участнику</a:t>
            </a:r>
            <a:r>
              <a:rPr sz="2000" spc="-15" dirty="0">
                <a:solidFill>
                  <a:srgbClr val="FF0000"/>
                </a:solidFill>
                <a:cs typeface="Microsoft Sans Serif"/>
              </a:rPr>
              <a:t> выдается</a:t>
            </a:r>
            <a:r>
              <a:rPr sz="2000" spc="1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2000" spc="-5" dirty="0">
                <a:solidFill>
                  <a:srgbClr val="FF0000"/>
                </a:solidFill>
                <a:cs typeface="Microsoft Sans Serif"/>
              </a:rPr>
              <a:t>новый</a:t>
            </a:r>
            <a:r>
              <a:rPr sz="2000" spc="-1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2000" spc="-20" dirty="0">
                <a:solidFill>
                  <a:srgbClr val="FF0000"/>
                </a:solidFill>
                <a:cs typeface="Microsoft Sans Serif"/>
              </a:rPr>
              <a:t>распечатанный</a:t>
            </a:r>
            <a:r>
              <a:rPr sz="2000" spc="-1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2000" spc="-35" dirty="0">
                <a:solidFill>
                  <a:srgbClr val="FF0000"/>
                </a:solidFill>
                <a:cs typeface="Microsoft Sans Serif"/>
              </a:rPr>
              <a:t>комплект</a:t>
            </a:r>
            <a:r>
              <a:rPr sz="2000" spc="5" dirty="0">
                <a:solidFill>
                  <a:srgbClr val="FF0000"/>
                </a:solidFill>
                <a:cs typeface="Microsoft Sans Serif"/>
              </a:rPr>
              <a:t> ЭМ</a:t>
            </a:r>
            <a:endParaRPr sz="2000" dirty="0"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9" y="29356"/>
            <a:ext cx="482409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solidFill>
                  <a:srgbClr val="E36C09"/>
                </a:solidFill>
              </a:rPr>
              <a:t>ПРОВЕДЕНИЕ</a:t>
            </a:r>
            <a:r>
              <a:rPr sz="2400" spc="10" dirty="0">
                <a:solidFill>
                  <a:srgbClr val="E36C09"/>
                </a:solidFill>
              </a:rPr>
              <a:t> </a:t>
            </a:r>
            <a:r>
              <a:rPr sz="2400" spc="-35" dirty="0">
                <a:solidFill>
                  <a:srgbClr val="E36C09"/>
                </a:solidFill>
              </a:rPr>
              <a:t>ЭКЗАМЕНА: </a:t>
            </a:r>
            <a:r>
              <a:rPr sz="2400" spc="-30" dirty="0">
                <a:solidFill>
                  <a:srgbClr val="E36C09"/>
                </a:solidFill>
              </a:rPr>
              <a:t> </a:t>
            </a:r>
            <a:r>
              <a:rPr sz="2400" spc="-40" dirty="0">
                <a:solidFill>
                  <a:srgbClr val="E36C09"/>
                </a:solidFill>
              </a:rPr>
              <a:t>ДОПОЛНИТЕЛЬНАЯ</a:t>
            </a:r>
            <a:r>
              <a:rPr sz="2400" spc="-15" dirty="0">
                <a:solidFill>
                  <a:srgbClr val="E36C09"/>
                </a:solidFill>
              </a:rPr>
              <a:t> </a:t>
            </a:r>
            <a:r>
              <a:rPr sz="2400" spc="-45" dirty="0">
                <a:solidFill>
                  <a:srgbClr val="E36C09"/>
                </a:solidFill>
              </a:rPr>
              <a:t>ПЕЧАТЬ</a:t>
            </a:r>
            <a:r>
              <a:rPr sz="2400" spc="-10" dirty="0">
                <a:solidFill>
                  <a:srgbClr val="E36C09"/>
                </a:solidFill>
              </a:rPr>
              <a:t> </a:t>
            </a:r>
            <a:r>
              <a:rPr sz="2400" dirty="0">
                <a:solidFill>
                  <a:srgbClr val="E36C09"/>
                </a:solidFill>
              </a:rPr>
              <a:t>ЭМ</a:t>
            </a:r>
            <a:endParaRPr sz="2400" dirty="0"/>
          </a:p>
        </p:txBody>
      </p:sp>
      <p:grpSp>
        <p:nvGrpSpPr>
          <p:cNvPr id="3" name="object 3"/>
          <p:cNvGrpSpPr/>
          <p:nvPr/>
        </p:nvGrpSpPr>
        <p:grpSpPr>
          <a:xfrm>
            <a:off x="341351" y="1124731"/>
            <a:ext cx="8461375" cy="487045"/>
            <a:chOff x="341350" y="1124711"/>
            <a:chExt cx="8461375" cy="487045"/>
          </a:xfrm>
        </p:grpSpPr>
        <p:sp>
          <p:nvSpPr>
            <p:cNvPr id="4" name="object 4"/>
            <p:cNvSpPr/>
            <p:nvPr/>
          </p:nvSpPr>
          <p:spPr>
            <a:xfrm>
              <a:off x="350875" y="1134236"/>
              <a:ext cx="8442325" cy="467995"/>
            </a:xfrm>
            <a:custGeom>
              <a:avLst/>
              <a:gdLst/>
              <a:ahLst/>
              <a:cxnLst/>
              <a:rect l="l" t="t" r="r" b="b"/>
              <a:pathLst>
                <a:path w="8442325" h="467994">
                  <a:moveTo>
                    <a:pt x="8364245" y="0"/>
                  </a:moveTo>
                  <a:lnTo>
                    <a:pt x="78003" y="0"/>
                  </a:lnTo>
                  <a:lnTo>
                    <a:pt x="47641" y="6129"/>
                  </a:lnTo>
                  <a:lnTo>
                    <a:pt x="22847" y="22844"/>
                  </a:lnTo>
                  <a:lnTo>
                    <a:pt x="6130" y="47630"/>
                  </a:lnTo>
                  <a:lnTo>
                    <a:pt x="0" y="77977"/>
                  </a:lnTo>
                  <a:lnTo>
                    <a:pt x="0" y="390016"/>
                  </a:lnTo>
                  <a:lnTo>
                    <a:pt x="6130" y="420364"/>
                  </a:lnTo>
                  <a:lnTo>
                    <a:pt x="22847" y="445150"/>
                  </a:lnTo>
                  <a:lnTo>
                    <a:pt x="47641" y="461865"/>
                  </a:lnTo>
                  <a:lnTo>
                    <a:pt x="78003" y="467995"/>
                  </a:lnTo>
                  <a:lnTo>
                    <a:pt x="8364245" y="467995"/>
                  </a:lnTo>
                  <a:lnTo>
                    <a:pt x="8394592" y="461865"/>
                  </a:lnTo>
                  <a:lnTo>
                    <a:pt x="8419379" y="445150"/>
                  </a:lnTo>
                  <a:lnTo>
                    <a:pt x="8436093" y="420364"/>
                  </a:lnTo>
                  <a:lnTo>
                    <a:pt x="8442223" y="390016"/>
                  </a:lnTo>
                  <a:lnTo>
                    <a:pt x="8442223" y="77977"/>
                  </a:lnTo>
                  <a:lnTo>
                    <a:pt x="8436093" y="47630"/>
                  </a:lnTo>
                  <a:lnTo>
                    <a:pt x="8419379" y="22844"/>
                  </a:lnTo>
                  <a:lnTo>
                    <a:pt x="8394592" y="6129"/>
                  </a:lnTo>
                  <a:lnTo>
                    <a:pt x="8364245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875" y="1134236"/>
              <a:ext cx="8442325" cy="467995"/>
            </a:xfrm>
            <a:custGeom>
              <a:avLst/>
              <a:gdLst/>
              <a:ahLst/>
              <a:cxnLst/>
              <a:rect l="l" t="t" r="r" b="b"/>
              <a:pathLst>
                <a:path w="8442325" h="467994">
                  <a:moveTo>
                    <a:pt x="0" y="77977"/>
                  </a:moveTo>
                  <a:lnTo>
                    <a:pt x="6130" y="47630"/>
                  </a:lnTo>
                  <a:lnTo>
                    <a:pt x="22847" y="22844"/>
                  </a:lnTo>
                  <a:lnTo>
                    <a:pt x="47641" y="6129"/>
                  </a:lnTo>
                  <a:lnTo>
                    <a:pt x="78003" y="0"/>
                  </a:lnTo>
                  <a:lnTo>
                    <a:pt x="8364245" y="0"/>
                  </a:lnTo>
                  <a:lnTo>
                    <a:pt x="8394592" y="6129"/>
                  </a:lnTo>
                  <a:lnTo>
                    <a:pt x="8419379" y="22844"/>
                  </a:lnTo>
                  <a:lnTo>
                    <a:pt x="8436093" y="47630"/>
                  </a:lnTo>
                  <a:lnTo>
                    <a:pt x="8442223" y="77977"/>
                  </a:lnTo>
                  <a:lnTo>
                    <a:pt x="8442223" y="390016"/>
                  </a:lnTo>
                  <a:lnTo>
                    <a:pt x="8436093" y="420364"/>
                  </a:lnTo>
                  <a:lnTo>
                    <a:pt x="8419379" y="445150"/>
                  </a:lnTo>
                  <a:lnTo>
                    <a:pt x="8394592" y="461865"/>
                  </a:lnTo>
                  <a:lnTo>
                    <a:pt x="8364245" y="467995"/>
                  </a:lnTo>
                  <a:lnTo>
                    <a:pt x="78003" y="467995"/>
                  </a:lnTo>
                  <a:lnTo>
                    <a:pt x="47641" y="461865"/>
                  </a:lnTo>
                  <a:lnTo>
                    <a:pt x="22847" y="445150"/>
                  </a:lnTo>
                  <a:lnTo>
                    <a:pt x="6130" y="420364"/>
                  </a:lnTo>
                  <a:lnTo>
                    <a:pt x="0" y="390016"/>
                  </a:lnTo>
                  <a:lnTo>
                    <a:pt x="0" y="77977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943871" y="1195852"/>
            <a:ext cx="525462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cs typeface="Arial"/>
              </a:rPr>
              <a:t>В</a:t>
            </a:r>
            <a:r>
              <a:rPr sz="2000" b="1" spc="-30" dirty="0">
                <a:solidFill>
                  <a:srgbClr val="FFFFFF"/>
                </a:solidFill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cs typeface="Arial"/>
              </a:rPr>
              <a:t>случае </a:t>
            </a:r>
            <a:r>
              <a:rPr sz="2000" b="1" i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опоздания</a:t>
            </a:r>
            <a:r>
              <a:rPr sz="2000" b="1" i="1" u="heavy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sz="2000" b="1" i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участника</a:t>
            </a:r>
            <a:r>
              <a:rPr sz="2000" b="1" i="1" u="heavy" spc="-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sz="2000" b="1" i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экзамена</a:t>
            </a:r>
            <a:endParaRPr sz="2000" dirty="0"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98371" y="2312479"/>
            <a:ext cx="2559685" cy="2582545"/>
            <a:chOff x="198361" y="2312479"/>
            <a:chExt cx="2559685" cy="2582545"/>
          </a:xfrm>
        </p:grpSpPr>
        <p:sp>
          <p:nvSpPr>
            <p:cNvPr id="8" name="object 8"/>
            <p:cNvSpPr/>
            <p:nvPr/>
          </p:nvSpPr>
          <p:spPr>
            <a:xfrm>
              <a:off x="212648" y="2326767"/>
              <a:ext cx="2531110" cy="2553970"/>
            </a:xfrm>
            <a:custGeom>
              <a:avLst/>
              <a:gdLst/>
              <a:ahLst/>
              <a:cxnLst/>
              <a:rect l="l" t="t" r="r" b="b"/>
              <a:pathLst>
                <a:path w="2531110" h="2553970">
                  <a:moveTo>
                    <a:pt x="2108784" y="0"/>
                  </a:moveTo>
                  <a:lnTo>
                    <a:pt x="421767" y="0"/>
                  </a:lnTo>
                  <a:lnTo>
                    <a:pt x="372580" y="2837"/>
                  </a:lnTo>
                  <a:lnTo>
                    <a:pt x="325061" y="11140"/>
                  </a:lnTo>
                  <a:lnTo>
                    <a:pt x="279524" y="24590"/>
                  </a:lnTo>
                  <a:lnTo>
                    <a:pt x="236286" y="42871"/>
                  </a:lnTo>
                  <a:lnTo>
                    <a:pt x="195664" y="65668"/>
                  </a:lnTo>
                  <a:lnTo>
                    <a:pt x="157975" y="92662"/>
                  </a:lnTo>
                  <a:lnTo>
                    <a:pt x="123534" y="123539"/>
                  </a:lnTo>
                  <a:lnTo>
                    <a:pt x="92658" y="157980"/>
                  </a:lnTo>
                  <a:lnTo>
                    <a:pt x="65665" y="195670"/>
                  </a:lnTo>
                  <a:lnTo>
                    <a:pt x="42869" y="236292"/>
                  </a:lnTo>
                  <a:lnTo>
                    <a:pt x="24588" y="279529"/>
                  </a:lnTo>
                  <a:lnTo>
                    <a:pt x="11139" y="325065"/>
                  </a:lnTo>
                  <a:lnTo>
                    <a:pt x="2837" y="372583"/>
                  </a:lnTo>
                  <a:lnTo>
                    <a:pt x="0" y="421767"/>
                  </a:lnTo>
                  <a:lnTo>
                    <a:pt x="0" y="2132076"/>
                  </a:lnTo>
                  <a:lnTo>
                    <a:pt x="2837" y="2181259"/>
                  </a:lnTo>
                  <a:lnTo>
                    <a:pt x="11139" y="2228777"/>
                  </a:lnTo>
                  <a:lnTo>
                    <a:pt x="24588" y="2274313"/>
                  </a:lnTo>
                  <a:lnTo>
                    <a:pt x="42869" y="2317550"/>
                  </a:lnTo>
                  <a:lnTo>
                    <a:pt x="65665" y="2358172"/>
                  </a:lnTo>
                  <a:lnTo>
                    <a:pt x="92658" y="2395862"/>
                  </a:lnTo>
                  <a:lnTo>
                    <a:pt x="123534" y="2430303"/>
                  </a:lnTo>
                  <a:lnTo>
                    <a:pt x="157975" y="2461180"/>
                  </a:lnTo>
                  <a:lnTo>
                    <a:pt x="195664" y="2488174"/>
                  </a:lnTo>
                  <a:lnTo>
                    <a:pt x="236286" y="2510971"/>
                  </a:lnTo>
                  <a:lnTo>
                    <a:pt x="279524" y="2529252"/>
                  </a:lnTo>
                  <a:lnTo>
                    <a:pt x="325061" y="2542702"/>
                  </a:lnTo>
                  <a:lnTo>
                    <a:pt x="372580" y="2551005"/>
                  </a:lnTo>
                  <a:lnTo>
                    <a:pt x="421767" y="2553843"/>
                  </a:lnTo>
                  <a:lnTo>
                    <a:pt x="2108784" y="2553843"/>
                  </a:lnTo>
                  <a:lnTo>
                    <a:pt x="2157967" y="2551005"/>
                  </a:lnTo>
                  <a:lnTo>
                    <a:pt x="2205485" y="2542702"/>
                  </a:lnTo>
                  <a:lnTo>
                    <a:pt x="2251021" y="2529252"/>
                  </a:lnTo>
                  <a:lnTo>
                    <a:pt x="2294258" y="2510971"/>
                  </a:lnTo>
                  <a:lnTo>
                    <a:pt x="2334880" y="2488174"/>
                  </a:lnTo>
                  <a:lnTo>
                    <a:pt x="2372570" y="2461180"/>
                  </a:lnTo>
                  <a:lnTo>
                    <a:pt x="2407011" y="2430303"/>
                  </a:lnTo>
                  <a:lnTo>
                    <a:pt x="2437888" y="2395862"/>
                  </a:lnTo>
                  <a:lnTo>
                    <a:pt x="2464882" y="2358172"/>
                  </a:lnTo>
                  <a:lnTo>
                    <a:pt x="2487679" y="2317550"/>
                  </a:lnTo>
                  <a:lnTo>
                    <a:pt x="2505960" y="2274313"/>
                  </a:lnTo>
                  <a:lnTo>
                    <a:pt x="2519411" y="2228777"/>
                  </a:lnTo>
                  <a:lnTo>
                    <a:pt x="2527713" y="2181259"/>
                  </a:lnTo>
                  <a:lnTo>
                    <a:pt x="2530551" y="2132076"/>
                  </a:lnTo>
                  <a:lnTo>
                    <a:pt x="2530551" y="421767"/>
                  </a:lnTo>
                  <a:lnTo>
                    <a:pt x="2527713" y="372583"/>
                  </a:lnTo>
                  <a:lnTo>
                    <a:pt x="2519411" y="325065"/>
                  </a:lnTo>
                  <a:lnTo>
                    <a:pt x="2505960" y="279529"/>
                  </a:lnTo>
                  <a:lnTo>
                    <a:pt x="2487679" y="236292"/>
                  </a:lnTo>
                  <a:lnTo>
                    <a:pt x="2464882" y="195670"/>
                  </a:lnTo>
                  <a:lnTo>
                    <a:pt x="2437888" y="157980"/>
                  </a:lnTo>
                  <a:lnTo>
                    <a:pt x="2407011" y="123539"/>
                  </a:lnTo>
                  <a:lnTo>
                    <a:pt x="2372570" y="92662"/>
                  </a:lnTo>
                  <a:lnTo>
                    <a:pt x="2334880" y="65668"/>
                  </a:lnTo>
                  <a:lnTo>
                    <a:pt x="2294258" y="42871"/>
                  </a:lnTo>
                  <a:lnTo>
                    <a:pt x="2251021" y="24590"/>
                  </a:lnTo>
                  <a:lnTo>
                    <a:pt x="2205485" y="11140"/>
                  </a:lnTo>
                  <a:lnTo>
                    <a:pt x="2157967" y="2837"/>
                  </a:lnTo>
                  <a:lnTo>
                    <a:pt x="2108784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2648" y="2326767"/>
              <a:ext cx="2531110" cy="2553970"/>
            </a:xfrm>
            <a:custGeom>
              <a:avLst/>
              <a:gdLst/>
              <a:ahLst/>
              <a:cxnLst/>
              <a:rect l="l" t="t" r="r" b="b"/>
              <a:pathLst>
                <a:path w="2531110" h="2553970">
                  <a:moveTo>
                    <a:pt x="0" y="421767"/>
                  </a:moveTo>
                  <a:lnTo>
                    <a:pt x="2837" y="372583"/>
                  </a:lnTo>
                  <a:lnTo>
                    <a:pt x="11139" y="325065"/>
                  </a:lnTo>
                  <a:lnTo>
                    <a:pt x="24588" y="279529"/>
                  </a:lnTo>
                  <a:lnTo>
                    <a:pt x="42869" y="236292"/>
                  </a:lnTo>
                  <a:lnTo>
                    <a:pt x="65665" y="195670"/>
                  </a:lnTo>
                  <a:lnTo>
                    <a:pt x="92658" y="157980"/>
                  </a:lnTo>
                  <a:lnTo>
                    <a:pt x="123534" y="123539"/>
                  </a:lnTo>
                  <a:lnTo>
                    <a:pt x="157975" y="92662"/>
                  </a:lnTo>
                  <a:lnTo>
                    <a:pt x="195664" y="65668"/>
                  </a:lnTo>
                  <a:lnTo>
                    <a:pt x="236286" y="42871"/>
                  </a:lnTo>
                  <a:lnTo>
                    <a:pt x="279524" y="24590"/>
                  </a:lnTo>
                  <a:lnTo>
                    <a:pt x="325061" y="11140"/>
                  </a:lnTo>
                  <a:lnTo>
                    <a:pt x="372580" y="2837"/>
                  </a:lnTo>
                  <a:lnTo>
                    <a:pt x="421767" y="0"/>
                  </a:lnTo>
                  <a:lnTo>
                    <a:pt x="2108784" y="0"/>
                  </a:lnTo>
                  <a:lnTo>
                    <a:pt x="2157967" y="2837"/>
                  </a:lnTo>
                  <a:lnTo>
                    <a:pt x="2205485" y="11140"/>
                  </a:lnTo>
                  <a:lnTo>
                    <a:pt x="2251021" y="24590"/>
                  </a:lnTo>
                  <a:lnTo>
                    <a:pt x="2294258" y="42871"/>
                  </a:lnTo>
                  <a:lnTo>
                    <a:pt x="2334880" y="65668"/>
                  </a:lnTo>
                  <a:lnTo>
                    <a:pt x="2372570" y="92662"/>
                  </a:lnTo>
                  <a:lnTo>
                    <a:pt x="2407011" y="123539"/>
                  </a:lnTo>
                  <a:lnTo>
                    <a:pt x="2437888" y="157980"/>
                  </a:lnTo>
                  <a:lnTo>
                    <a:pt x="2464882" y="195670"/>
                  </a:lnTo>
                  <a:lnTo>
                    <a:pt x="2487679" y="236292"/>
                  </a:lnTo>
                  <a:lnTo>
                    <a:pt x="2505960" y="279529"/>
                  </a:lnTo>
                  <a:lnTo>
                    <a:pt x="2519411" y="325065"/>
                  </a:lnTo>
                  <a:lnTo>
                    <a:pt x="2527713" y="372583"/>
                  </a:lnTo>
                  <a:lnTo>
                    <a:pt x="2530551" y="421767"/>
                  </a:lnTo>
                  <a:lnTo>
                    <a:pt x="2530551" y="2132076"/>
                  </a:lnTo>
                  <a:lnTo>
                    <a:pt x="2527713" y="2181259"/>
                  </a:lnTo>
                  <a:lnTo>
                    <a:pt x="2519411" y="2228777"/>
                  </a:lnTo>
                  <a:lnTo>
                    <a:pt x="2505960" y="2274313"/>
                  </a:lnTo>
                  <a:lnTo>
                    <a:pt x="2487679" y="2317550"/>
                  </a:lnTo>
                  <a:lnTo>
                    <a:pt x="2464882" y="2358172"/>
                  </a:lnTo>
                  <a:lnTo>
                    <a:pt x="2437888" y="2395862"/>
                  </a:lnTo>
                  <a:lnTo>
                    <a:pt x="2407011" y="2430303"/>
                  </a:lnTo>
                  <a:lnTo>
                    <a:pt x="2372570" y="2461180"/>
                  </a:lnTo>
                  <a:lnTo>
                    <a:pt x="2334880" y="2488174"/>
                  </a:lnTo>
                  <a:lnTo>
                    <a:pt x="2294258" y="2510971"/>
                  </a:lnTo>
                  <a:lnTo>
                    <a:pt x="2251021" y="2529252"/>
                  </a:lnTo>
                  <a:lnTo>
                    <a:pt x="2205485" y="2542702"/>
                  </a:lnTo>
                  <a:lnTo>
                    <a:pt x="2157967" y="2551005"/>
                  </a:lnTo>
                  <a:lnTo>
                    <a:pt x="2108784" y="2553843"/>
                  </a:lnTo>
                  <a:lnTo>
                    <a:pt x="421767" y="2553843"/>
                  </a:lnTo>
                  <a:lnTo>
                    <a:pt x="372580" y="2551005"/>
                  </a:lnTo>
                  <a:lnTo>
                    <a:pt x="325061" y="2542702"/>
                  </a:lnTo>
                  <a:lnTo>
                    <a:pt x="279524" y="2529252"/>
                  </a:lnTo>
                  <a:lnTo>
                    <a:pt x="236286" y="2510971"/>
                  </a:lnTo>
                  <a:lnTo>
                    <a:pt x="195664" y="2488174"/>
                  </a:lnTo>
                  <a:lnTo>
                    <a:pt x="157975" y="2461180"/>
                  </a:lnTo>
                  <a:lnTo>
                    <a:pt x="123534" y="2430303"/>
                  </a:lnTo>
                  <a:lnTo>
                    <a:pt x="92658" y="2395862"/>
                  </a:lnTo>
                  <a:lnTo>
                    <a:pt x="65665" y="2358172"/>
                  </a:lnTo>
                  <a:lnTo>
                    <a:pt x="42869" y="2317550"/>
                  </a:lnTo>
                  <a:lnTo>
                    <a:pt x="24588" y="2274313"/>
                  </a:lnTo>
                  <a:lnTo>
                    <a:pt x="11139" y="2228777"/>
                  </a:lnTo>
                  <a:lnTo>
                    <a:pt x="2837" y="2181259"/>
                  </a:lnTo>
                  <a:lnTo>
                    <a:pt x="0" y="2132076"/>
                  </a:lnTo>
                  <a:lnTo>
                    <a:pt x="0" y="421767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14934" y="2489713"/>
            <a:ext cx="2108200" cy="22281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cs typeface="Microsoft Sans Serif"/>
              </a:rPr>
              <a:t>Нажмите</a:t>
            </a:r>
            <a:r>
              <a:rPr sz="1600" spc="-10" dirty="0">
                <a:cs typeface="Microsoft Sans Serif"/>
              </a:rPr>
              <a:t> </a:t>
            </a:r>
            <a:r>
              <a:rPr sz="1600" spc="-45" dirty="0">
                <a:cs typeface="Microsoft Sans Serif"/>
              </a:rPr>
              <a:t>кнопку</a:t>
            </a:r>
            <a:endParaRPr sz="1600" dirty="0"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cs typeface="Microsoft Sans Serif"/>
              </a:rPr>
              <a:t>«</a:t>
            </a:r>
            <a:r>
              <a:rPr sz="1600" b="1" spc="-10" dirty="0">
                <a:cs typeface="Arial"/>
              </a:rPr>
              <a:t>Дополнительная</a:t>
            </a:r>
            <a:endParaRPr sz="1600" dirty="0"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spc="-15" dirty="0">
                <a:cs typeface="Arial"/>
              </a:rPr>
              <a:t>печать</a:t>
            </a:r>
            <a:r>
              <a:rPr sz="1600" spc="-15" dirty="0">
                <a:cs typeface="Microsoft Sans Serif"/>
              </a:rPr>
              <a:t>»</a:t>
            </a:r>
            <a:r>
              <a:rPr sz="1600" spc="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и</a:t>
            </a:r>
            <a:r>
              <a:rPr sz="1600" spc="15" dirty="0">
                <a:cs typeface="Microsoft Sans Serif"/>
              </a:rPr>
              <a:t> </a:t>
            </a:r>
            <a:r>
              <a:rPr sz="1600" spc="-45" dirty="0">
                <a:cs typeface="Microsoft Sans Serif"/>
              </a:rPr>
              <a:t>кнопку</a:t>
            </a:r>
            <a:endParaRPr sz="1600" dirty="0">
              <a:cs typeface="Microsoft Sans Serif"/>
            </a:endParaRPr>
          </a:p>
          <a:p>
            <a:pPr marL="12700" marR="59055">
              <a:lnSpc>
                <a:spcPct val="100000"/>
              </a:lnSpc>
            </a:pPr>
            <a:r>
              <a:rPr sz="1600" b="1" spc="-15" dirty="0">
                <a:cs typeface="Arial"/>
              </a:rPr>
              <a:t>«Напечатать»</a:t>
            </a:r>
            <a:r>
              <a:rPr sz="1600" b="1" spc="15" dirty="0">
                <a:cs typeface="Arial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dirty="0">
                <a:cs typeface="Microsoft Sans Serif"/>
              </a:rPr>
              <a:t> </a:t>
            </a:r>
            <a:r>
              <a:rPr sz="1600" spc="-35" dirty="0">
                <a:cs typeface="Microsoft Sans Serif"/>
              </a:rPr>
              <a:t>окне </a:t>
            </a:r>
            <a:r>
              <a:rPr sz="1600" spc="-409" dirty="0">
                <a:cs typeface="Microsoft Sans Serif"/>
              </a:rPr>
              <a:t> </a:t>
            </a:r>
            <a:r>
              <a:rPr sz="1600" b="1" spc="-10" dirty="0">
                <a:cs typeface="Arial"/>
              </a:rPr>
              <a:t>Дополнительная </a:t>
            </a:r>
            <a:r>
              <a:rPr sz="1600" b="1" spc="-5" dirty="0">
                <a:cs typeface="Arial"/>
              </a:rPr>
              <a:t> </a:t>
            </a:r>
            <a:r>
              <a:rPr sz="1600" b="1" spc="-15" dirty="0">
                <a:cs typeface="Arial"/>
              </a:rPr>
              <a:t>печать</a:t>
            </a:r>
            <a:r>
              <a:rPr sz="1600" b="1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ЭМ</a:t>
            </a:r>
            <a:r>
              <a:rPr sz="1600" b="1" spc="10" dirty="0">
                <a:cs typeface="Arial"/>
              </a:rPr>
              <a:t> </a:t>
            </a:r>
            <a:r>
              <a:rPr sz="1600" dirty="0">
                <a:cs typeface="Microsoft Sans Serif"/>
              </a:rPr>
              <a:t>для</a:t>
            </a:r>
          </a:p>
          <a:p>
            <a:pPr marL="12700" marR="5080" algn="just">
              <a:lnSpc>
                <a:spcPct val="100000"/>
              </a:lnSpc>
            </a:pPr>
            <a:r>
              <a:rPr sz="1600" spc="-20" dirty="0">
                <a:cs typeface="Microsoft Sans Serif"/>
              </a:rPr>
              <a:t>перехода </a:t>
            </a:r>
            <a:r>
              <a:rPr sz="1600" spc="-10" dirty="0">
                <a:cs typeface="Microsoft Sans Serif"/>
              </a:rPr>
              <a:t>на </a:t>
            </a:r>
            <a:r>
              <a:rPr sz="1600" spc="-5" dirty="0">
                <a:cs typeface="Microsoft Sans Serif"/>
              </a:rPr>
              <a:t>страницу </a:t>
            </a:r>
            <a:r>
              <a:rPr sz="1600" spc="-409" dirty="0">
                <a:cs typeface="Microsoft Sans Serif"/>
              </a:rPr>
              <a:t> </a:t>
            </a:r>
            <a:r>
              <a:rPr sz="1600" b="1" spc="-20" dirty="0">
                <a:cs typeface="Arial"/>
              </a:rPr>
              <a:t>Подготовка </a:t>
            </a:r>
            <a:r>
              <a:rPr sz="1600" b="1" spc="-5" dirty="0">
                <a:cs typeface="Arial"/>
              </a:rPr>
              <a:t>к </a:t>
            </a:r>
            <a:r>
              <a:rPr sz="1600" b="1" spc="-15" dirty="0">
                <a:cs typeface="Arial"/>
              </a:rPr>
              <a:t>печати </a:t>
            </a:r>
            <a:r>
              <a:rPr sz="1600" b="1" spc="-430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ЭМ</a:t>
            </a:r>
            <a:endParaRPr sz="1600" dirty="0"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830077" y="1684020"/>
            <a:ext cx="6198235" cy="3915410"/>
            <a:chOff x="2830067" y="1684020"/>
            <a:chExt cx="6198235" cy="391541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30067" y="1684020"/>
              <a:ext cx="6198108" cy="391515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05124" y="1719072"/>
              <a:ext cx="6051296" cy="376935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893186" y="1709547"/>
              <a:ext cx="6073140" cy="3788410"/>
            </a:xfrm>
            <a:custGeom>
              <a:avLst/>
              <a:gdLst/>
              <a:ahLst/>
              <a:cxnLst/>
              <a:rect l="l" t="t" r="r" b="b"/>
              <a:pathLst>
                <a:path w="6073140" h="3788410">
                  <a:moveTo>
                    <a:pt x="0" y="3788409"/>
                  </a:moveTo>
                  <a:lnTo>
                    <a:pt x="6072759" y="3788409"/>
                  </a:lnTo>
                  <a:lnTo>
                    <a:pt x="6072759" y="0"/>
                  </a:lnTo>
                  <a:lnTo>
                    <a:pt x="0" y="0"/>
                  </a:lnTo>
                  <a:lnTo>
                    <a:pt x="0" y="3788409"/>
                  </a:lnTo>
                  <a:close/>
                </a:path>
              </a:pathLst>
            </a:custGeom>
            <a:ln w="19050">
              <a:solidFill>
                <a:srgbClr val="2058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104131" y="5116385"/>
              <a:ext cx="1278890" cy="313690"/>
            </a:xfrm>
            <a:custGeom>
              <a:avLst/>
              <a:gdLst/>
              <a:ahLst/>
              <a:cxnLst/>
              <a:rect l="l" t="t" r="r" b="b"/>
              <a:pathLst>
                <a:path w="1278889" h="313689">
                  <a:moveTo>
                    <a:pt x="0" y="313245"/>
                  </a:moveTo>
                  <a:lnTo>
                    <a:pt x="1278763" y="313245"/>
                  </a:lnTo>
                  <a:lnTo>
                    <a:pt x="1278763" y="0"/>
                  </a:lnTo>
                  <a:lnTo>
                    <a:pt x="0" y="0"/>
                  </a:lnTo>
                  <a:lnTo>
                    <a:pt x="0" y="313245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14570" y="2408301"/>
              <a:ext cx="3202051" cy="239077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750180" y="4342612"/>
              <a:ext cx="1183005" cy="364490"/>
            </a:xfrm>
            <a:custGeom>
              <a:avLst/>
              <a:gdLst/>
              <a:ahLst/>
              <a:cxnLst/>
              <a:rect l="l" t="t" r="r" b="b"/>
              <a:pathLst>
                <a:path w="1183004" h="364489">
                  <a:moveTo>
                    <a:pt x="0" y="364134"/>
                  </a:moveTo>
                  <a:lnTo>
                    <a:pt x="1182801" y="364134"/>
                  </a:lnTo>
                  <a:lnTo>
                    <a:pt x="1182801" y="0"/>
                  </a:lnTo>
                  <a:lnTo>
                    <a:pt x="0" y="0"/>
                  </a:lnTo>
                  <a:lnTo>
                    <a:pt x="0" y="364134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267475" y="6003747"/>
            <a:ext cx="8609330" cy="581660"/>
            <a:chOff x="267474" y="6003747"/>
            <a:chExt cx="8609330" cy="581660"/>
          </a:xfrm>
        </p:grpSpPr>
        <p:sp>
          <p:nvSpPr>
            <p:cNvPr id="19" name="object 19"/>
            <p:cNvSpPr/>
            <p:nvPr/>
          </p:nvSpPr>
          <p:spPr>
            <a:xfrm>
              <a:off x="281762" y="6018034"/>
              <a:ext cx="8580755" cy="553085"/>
            </a:xfrm>
            <a:custGeom>
              <a:avLst/>
              <a:gdLst/>
              <a:ahLst/>
              <a:cxnLst/>
              <a:rect l="l" t="t" r="r" b="b"/>
              <a:pathLst>
                <a:path w="8580755" h="553084">
                  <a:moveTo>
                    <a:pt x="8488349" y="0"/>
                  </a:moveTo>
                  <a:lnTo>
                    <a:pt x="92151" y="0"/>
                  </a:lnTo>
                  <a:lnTo>
                    <a:pt x="56283" y="7242"/>
                  </a:lnTo>
                  <a:lnTo>
                    <a:pt x="26992" y="26992"/>
                  </a:lnTo>
                  <a:lnTo>
                    <a:pt x="7242" y="56283"/>
                  </a:lnTo>
                  <a:lnTo>
                    <a:pt x="0" y="92151"/>
                  </a:lnTo>
                  <a:lnTo>
                    <a:pt x="0" y="460743"/>
                  </a:lnTo>
                  <a:lnTo>
                    <a:pt x="7242" y="496610"/>
                  </a:lnTo>
                  <a:lnTo>
                    <a:pt x="26992" y="525902"/>
                  </a:lnTo>
                  <a:lnTo>
                    <a:pt x="56283" y="545652"/>
                  </a:lnTo>
                  <a:lnTo>
                    <a:pt x="92151" y="552894"/>
                  </a:lnTo>
                  <a:lnTo>
                    <a:pt x="8488349" y="552894"/>
                  </a:lnTo>
                  <a:lnTo>
                    <a:pt x="8524221" y="545652"/>
                  </a:lnTo>
                  <a:lnTo>
                    <a:pt x="8553484" y="525902"/>
                  </a:lnTo>
                  <a:lnTo>
                    <a:pt x="8573199" y="496610"/>
                  </a:lnTo>
                  <a:lnTo>
                    <a:pt x="8580424" y="460743"/>
                  </a:lnTo>
                  <a:lnTo>
                    <a:pt x="8580424" y="92151"/>
                  </a:lnTo>
                  <a:lnTo>
                    <a:pt x="8573199" y="56283"/>
                  </a:lnTo>
                  <a:lnTo>
                    <a:pt x="8553484" y="26992"/>
                  </a:lnTo>
                  <a:lnTo>
                    <a:pt x="8524221" y="7242"/>
                  </a:lnTo>
                  <a:lnTo>
                    <a:pt x="84883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81762" y="6018034"/>
              <a:ext cx="8580755" cy="553085"/>
            </a:xfrm>
            <a:custGeom>
              <a:avLst/>
              <a:gdLst/>
              <a:ahLst/>
              <a:cxnLst/>
              <a:rect l="l" t="t" r="r" b="b"/>
              <a:pathLst>
                <a:path w="8580755" h="553084">
                  <a:moveTo>
                    <a:pt x="0" y="92151"/>
                  </a:moveTo>
                  <a:lnTo>
                    <a:pt x="7242" y="56283"/>
                  </a:lnTo>
                  <a:lnTo>
                    <a:pt x="26992" y="26992"/>
                  </a:lnTo>
                  <a:lnTo>
                    <a:pt x="56283" y="7242"/>
                  </a:lnTo>
                  <a:lnTo>
                    <a:pt x="92151" y="0"/>
                  </a:lnTo>
                  <a:lnTo>
                    <a:pt x="8488349" y="0"/>
                  </a:lnTo>
                  <a:lnTo>
                    <a:pt x="8524221" y="7242"/>
                  </a:lnTo>
                  <a:lnTo>
                    <a:pt x="8553484" y="26992"/>
                  </a:lnTo>
                  <a:lnTo>
                    <a:pt x="8573199" y="56283"/>
                  </a:lnTo>
                  <a:lnTo>
                    <a:pt x="8580424" y="92151"/>
                  </a:lnTo>
                  <a:lnTo>
                    <a:pt x="8580424" y="460743"/>
                  </a:lnTo>
                  <a:lnTo>
                    <a:pt x="8573199" y="496610"/>
                  </a:lnTo>
                  <a:lnTo>
                    <a:pt x="8553484" y="525902"/>
                  </a:lnTo>
                  <a:lnTo>
                    <a:pt x="8524221" y="545652"/>
                  </a:lnTo>
                  <a:lnTo>
                    <a:pt x="8488349" y="552894"/>
                  </a:lnTo>
                  <a:lnTo>
                    <a:pt x="92151" y="552894"/>
                  </a:lnTo>
                  <a:lnTo>
                    <a:pt x="56283" y="545652"/>
                  </a:lnTo>
                  <a:lnTo>
                    <a:pt x="26992" y="525902"/>
                  </a:lnTo>
                  <a:lnTo>
                    <a:pt x="7242" y="496610"/>
                  </a:lnTo>
                  <a:lnTo>
                    <a:pt x="0" y="460743"/>
                  </a:lnTo>
                  <a:lnTo>
                    <a:pt x="0" y="92151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971803" y="6139992"/>
            <a:ext cx="71970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cs typeface="Microsoft Sans Serif"/>
              </a:rPr>
              <a:t>Дальнейшие</a:t>
            </a:r>
            <a:r>
              <a:rPr sz="1800" spc="10" dirty="0">
                <a:cs typeface="Microsoft Sans Serif"/>
              </a:rPr>
              <a:t> </a:t>
            </a:r>
            <a:r>
              <a:rPr sz="1800" spc="-5" dirty="0">
                <a:cs typeface="Microsoft Sans Serif"/>
              </a:rPr>
              <a:t>действия</a:t>
            </a:r>
            <a:r>
              <a:rPr sz="1800" spc="20" dirty="0">
                <a:cs typeface="Microsoft Sans Serif"/>
              </a:rPr>
              <a:t> </a:t>
            </a:r>
            <a:r>
              <a:rPr sz="1800" spc="-10" dirty="0">
                <a:cs typeface="Microsoft Sans Serif"/>
              </a:rPr>
              <a:t>аналогичны</a:t>
            </a:r>
            <a:r>
              <a:rPr sz="1800" spc="35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процедуре</a:t>
            </a:r>
            <a:r>
              <a:rPr sz="1800" spc="60" dirty="0">
                <a:cs typeface="Microsoft Sans Serif"/>
              </a:rPr>
              <a:t> </a:t>
            </a:r>
            <a:r>
              <a:rPr sz="1800" spc="-10" dirty="0">
                <a:cs typeface="Microsoft Sans Serif"/>
              </a:rPr>
              <a:t>основной</a:t>
            </a:r>
            <a:r>
              <a:rPr sz="1800" spc="40" dirty="0">
                <a:cs typeface="Microsoft Sans Serif"/>
              </a:rPr>
              <a:t> </a:t>
            </a:r>
            <a:r>
              <a:rPr sz="1800" spc="-30" dirty="0">
                <a:cs typeface="Microsoft Sans Serif"/>
              </a:rPr>
              <a:t>печати</a:t>
            </a:r>
            <a:r>
              <a:rPr sz="1800" spc="20" dirty="0">
                <a:cs typeface="Microsoft Sans Serif"/>
              </a:rPr>
              <a:t> </a:t>
            </a:r>
            <a:r>
              <a:rPr sz="1800" dirty="0">
                <a:cs typeface="Microsoft Sans Serif"/>
              </a:rPr>
              <a:t>ЭМ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5713" y="1265300"/>
            <a:ext cx="8651875" cy="1935480"/>
          </a:xfrm>
          <a:custGeom>
            <a:avLst/>
            <a:gdLst/>
            <a:ahLst/>
            <a:cxnLst/>
            <a:rect l="l" t="t" r="r" b="b"/>
            <a:pathLst>
              <a:path w="8651875" h="1935480">
                <a:moveTo>
                  <a:pt x="8328799" y="0"/>
                </a:moveTo>
                <a:lnTo>
                  <a:pt x="322529" y="0"/>
                </a:lnTo>
                <a:lnTo>
                  <a:pt x="274867" y="3496"/>
                </a:lnTo>
                <a:lnTo>
                  <a:pt x="229377" y="13654"/>
                </a:lnTo>
                <a:lnTo>
                  <a:pt x="186558" y="29974"/>
                </a:lnTo>
                <a:lnTo>
                  <a:pt x="146907" y="51957"/>
                </a:lnTo>
                <a:lnTo>
                  <a:pt x="110925" y="79103"/>
                </a:lnTo>
                <a:lnTo>
                  <a:pt x="79110" y="110913"/>
                </a:lnTo>
                <a:lnTo>
                  <a:pt x="51960" y="146888"/>
                </a:lnTo>
                <a:lnTo>
                  <a:pt x="29976" y="186528"/>
                </a:lnTo>
                <a:lnTo>
                  <a:pt x="13655" y="229335"/>
                </a:lnTo>
                <a:lnTo>
                  <a:pt x="3496" y="274810"/>
                </a:lnTo>
                <a:lnTo>
                  <a:pt x="0" y="322452"/>
                </a:lnTo>
                <a:lnTo>
                  <a:pt x="0" y="1612519"/>
                </a:lnTo>
                <a:lnTo>
                  <a:pt x="3496" y="1660193"/>
                </a:lnTo>
                <a:lnTo>
                  <a:pt x="13655" y="1705693"/>
                </a:lnTo>
                <a:lnTo>
                  <a:pt x="29976" y="1748521"/>
                </a:lnTo>
                <a:lnTo>
                  <a:pt x="51960" y="1788178"/>
                </a:lnTo>
                <a:lnTo>
                  <a:pt x="79110" y="1824165"/>
                </a:lnTo>
                <a:lnTo>
                  <a:pt x="110925" y="1855984"/>
                </a:lnTo>
                <a:lnTo>
                  <a:pt x="146907" y="1883135"/>
                </a:lnTo>
                <a:lnTo>
                  <a:pt x="186558" y="1905121"/>
                </a:lnTo>
                <a:lnTo>
                  <a:pt x="229377" y="1921443"/>
                </a:lnTo>
                <a:lnTo>
                  <a:pt x="274867" y="1931601"/>
                </a:lnTo>
                <a:lnTo>
                  <a:pt x="322529" y="1935099"/>
                </a:lnTo>
                <a:lnTo>
                  <a:pt x="8328799" y="1935099"/>
                </a:lnTo>
                <a:lnTo>
                  <a:pt x="8376473" y="1931601"/>
                </a:lnTo>
                <a:lnTo>
                  <a:pt x="8421974" y="1921443"/>
                </a:lnTo>
                <a:lnTo>
                  <a:pt x="8464802" y="1905121"/>
                </a:lnTo>
                <a:lnTo>
                  <a:pt x="8504458" y="1883135"/>
                </a:lnTo>
                <a:lnTo>
                  <a:pt x="8540446" y="1855984"/>
                </a:lnTo>
                <a:lnTo>
                  <a:pt x="8572264" y="1824165"/>
                </a:lnTo>
                <a:lnTo>
                  <a:pt x="8599416" y="1788178"/>
                </a:lnTo>
                <a:lnTo>
                  <a:pt x="8621402" y="1748521"/>
                </a:lnTo>
                <a:lnTo>
                  <a:pt x="8637724" y="1705693"/>
                </a:lnTo>
                <a:lnTo>
                  <a:pt x="8647882" y="1660193"/>
                </a:lnTo>
                <a:lnTo>
                  <a:pt x="8651379" y="1612519"/>
                </a:lnTo>
                <a:lnTo>
                  <a:pt x="8651379" y="322452"/>
                </a:lnTo>
                <a:lnTo>
                  <a:pt x="8647882" y="274810"/>
                </a:lnTo>
                <a:lnTo>
                  <a:pt x="8637724" y="229335"/>
                </a:lnTo>
                <a:lnTo>
                  <a:pt x="8621402" y="186528"/>
                </a:lnTo>
                <a:lnTo>
                  <a:pt x="8599416" y="146888"/>
                </a:lnTo>
                <a:lnTo>
                  <a:pt x="8572264" y="110913"/>
                </a:lnTo>
                <a:lnTo>
                  <a:pt x="8540446" y="79103"/>
                </a:lnTo>
                <a:lnTo>
                  <a:pt x="8504458" y="51957"/>
                </a:lnTo>
                <a:lnTo>
                  <a:pt x="8464802" y="29974"/>
                </a:lnTo>
                <a:lnTo>
                  <a:pt x="8421974" y="13654"/>
                </a:lnTo>
                <a:lnTo>
                  <a:pt x="8376473" y="3496"/>
                </a:lnTo>
                <a:lnTo>
                  <a:pt x="8328799" y="0"/>
                </a:lnTo>
                <a:close/>
              </a:path>
            </a:pathLst>
          </a:custGeom>
          <a:solidFill>
            <a:srgbClr val="FCE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3181" y="4293489"/>
            <a:ext cx="8736965" cy="919480"/>
          </a:xfrm>
          <a:custGeom>
            <a:avLst/>
            <a:gdLst/>
            <a:ahLst/>
            <a:cxnLst/>
            <a:rect l="l" t="t" r="r" b="b"/>
            <a:pathLst>
              <a:path w="8736965" h="919479">
                <a:moveTo>
                  <a:pt x="8583167" y="0"/>
                </a:moveTo>
                <a:lnTo>
                  <a:pt x="153238" y="0"/>
                </a:lnTo>
                <a:lnTo>
                  <a:pt x="104802" y="7808"/>
                </a:lnTo>
                <a:lnTo>
                  <a:pt x="62736" y="29553"/>
                </a:lnTo>
                <a:lnTo>
                  <a:pt x="29565" y="62709"/>
                </a:lnTo>
                <a:lnTo>
                  <a:pt x="7812" y="104753"/>
                </a:lnTo>
                <a:lnTo>
                  <a:pt x="0" y="153162"/>
                </a:lnTo>
                <a:lnTo>
                  <a:pt x="0" y="766191"/>
                </a:lnTo>
                <a:lnTo>
                  <a:pt x="7812" y="814599"/>
                </a:lnTo>
                <a:lnTo>
                  <a:pt x="29565" y="856643"/>
                </a:lnTo>
                <a:lnTo>
                  <a:pt x="62736" y="889799"/>
                </a:lnTo>
                <a:lnTo>
                  <a:pt x="104802" y="911544"/>
                </a:lnTo>
                <a:lnTo>
                  <a:pt x="153238" y="919353"/>
                </a:lnTo>
                <a:lnTo>
                  <a:pt x="8583167" y="919353"/>
                </a:lnTo>
                <a:lnTo>
                  <a:pt x="8631589" y="911544"/>
                </a:lnTo>
                <a:lnTo>
                  <a:pt x="8673665" y="889799"/>
                </a:lnTo>
                <a:lnTo>
                  <a:pt x="8706858" y="856643"/>
                </a:lnTo>
                <a:lnTo>
                  <a:pt x="8728634" y="814599"/>
                </a:lnTo>
                <a:lnTo>
                  <a:pt x="8736457" y="766191"/>
                </a:lnTo>
                <a:lnTo>
                  <a:pt x="8736457" y="153162"/>
                </a:lnTo>
                <a:lnTo>
                  <a:pt x="8728634" y="104753"/>
                </a:lnTo>
                <a:lnTo>
                  <a:pt x="8706858" y="62709"/>
                </a:lnTo>
                <a:lnTo>
                  <a:pt x="8673665" y="29553"/>
                </a:lnTo>
                <a:lnTo>
                  <a:pt x="8631589" y="7808"/>
                </a:lnTo>
                <a:lnTo>
                  <a:pt x="8583167" y="0"/>
                </a:lnTo>
                <a:close/>
              </a:path>
            </a:pathLst>
          </a:custGeom>
          <a:solidFill>
            <a:srgbClr val="FCE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21412" y="3409124"/>
            <a:ext cx="8680450" cy="675640"/>
            <a:chOff x="221411" y="3409124"/>
            <a:chExt cx="8680450" cy="675640"/>
          </a:xfrm>
        </p:grpSpPr>
        <p:sp>
          <p:nvSpPr>
            <p:cNvPr id="5" name="object 5"/>
            <p:cNvSpPr/>
            <p:nvPr/>
          </p:nvSpPr>
          <p:spPr>
            <a:xfrm>
              <a:off x="235699" y="3423411"/>
              <a:ext cx="8651875" cy="647065"/>
            </a:xfrm>
            <a:custGeom>
              <a:avLst/>
              <a:gdLst/>
              <a:ahLst/>
              <a:cxnLst/>
              <a:rect l="l" t="t" r="r" b="b"/>
              <a:pathLst>
                <a:path w="8651875" h="647064">
                  <a:moveTo>
                    <a:pt x="8543556" y="0"/>
                  </a:moveTo>
                  <a:lnTo>
                    <a:pt x="107835" y="0"/>
                  </a:lnTo>
                  <a:lnTo>
                    <a:pt x="65858" y="8471"/>
                  </a:lnTo>
                  <a:lnTo>
                    <a:pt x="31581" y="31575"/>
                  </a:lnTo>
                  <a:lnTo>
                    <a:pt x="8473" y="65847"/>
                  </a:lnTo>
                  <a:lnTo>
                    <a:pt x="0" y="107823"/>
                  </a:lnTo>
                  <a:lnTo>
                    <a:pt x="0" y="539242"/>
                  </a:lnTo>
                  <a:lnTo>
                    <a:pt x="8473" y="581163"/>
                  </a:lnTo>
                  <a:lnTo>
                    <a:pt x="31581" y="615441"/>
                  </a:lnTo>
                  <a:lnTo>
                    <a:pt x="65858" y="638575"/>
                  </a:lnTo>
                  <a:lnTo>
                    <a:pt x="107835" y="647064"/>
                  </a:lnTo>
                  <a:lnTo>
                    <a:pt x="8543556" y="647064"/>
                  </a:lnTo>
                  <a:lnTo>
                    <a:pt x="8585532" y="638575"/>
                  </a:lnTo>
                  <a:lnTo>
                    <a:pt x="8619804" y="615441"/>
                  </a:lnTo>
                  <a:lnTo>
                    <a:pt x="8642908" y="581163"/>
                  </a:lnTo>
                  <a:lnTo>
                    <a:pt x="8651379" y="539242"/>
                  </a:lnTo>
                  <a:lnTo>
                    <a:pt x="8651379" y="107823"/>
                  </a:lnTo>
                  <a:lnTo>
                    <a:pt x="8642908" y="65847"/>
                  </a:lnTo>
                  <a:lnTo>
                    <a:pt x="8619804" y="31575"/>
                  </a:lnTo>
                  <a:lnTo>
                    <a:pt x="8585532" y="8471"/>
                  </a:lnTo>
                  <a:lnTo>
                    <a:pt x="85435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35699" y="3423411"/>
              <a:ext cx="8651875" cy="647065"/>
            </a:xfrm>
            <a:custGeom>
              <a:avLst/>
              <a:gdLst/>
              <a:ahLst/>
              <a:cxnLst/>
              <a:rect l="l" t="t" r="r" b="b"/>
              <a:pathLst>
                <a:path w="8651875" h="647064">
                  <a:moveTo>
                    <a:pt x="0" y="107823"/>
                  </a:moveTo>
                  <a:lnTo>
                    <a:pt x="8473" y="65847"/>
                  </a:lnTo>
                  <a:lnTo>
                    <a:pt x="31581" y="31575"/>
                  </a:lnTo>
                  <a:lnTo>
                    <a:pt x="65858" y="8471"/>
                  </a:lnTo>
                  <a:lnTo>
                    <a:pt x="107835" y="0"/>
                  </a:lnTo>
                  <a:lnTo>
                    <a:pt x="8543556" y="0"/>
                  </a:lnTo>
                  <a:lnTo>
                    <a:pt x="8585532" y="8471"/>
                  </a:lnTo>
                  <a:lnTo>
                    <a:pt x="8619804" y="31575"/>
                  </a:lnTo>
                  <a:lnTo>
                    <a:pt x="8642908" y="65847"/>
                  </a:lnTo>
                  <a:lnTo>
                    <a:pt x="8651379" y="107823"/>
                  </a:lnTo>
                  <a:lnTo>
                    <a:pt x="8651379" y="539242"/>
                  </a:lnTo>
                  <a:lnTo>
                    <a:pt x="8642908" y="581163"/>
                  </a:lnTo>
                  <a:lnTo>
                    <a:pt x="8619804" y="615441"/>
                  </a:lnTo>
                  <a:lnTo>
                    <a:pt x="8585532" y="638575"/>
                  </a:lnTo>
                  <a:lnTo>
                    <a:pt x="8543556" y="647064"/>
                  </a:lnTo>
                  <a:lnTo>
                    <a:pt x="107835" y="647064"/>
                  </a:lnTo>
                  <a:lnTo>
                    <a:pt x="65858" y="638575"/>
                  </a:lnTo>
                  <a:lnTo>
                    <a:pt x="31581" y="615441"/>
                  </a:lnTo>
                  <a:lnTo>
                    <a:pt x="8473" y="581163"/>
                  </a:lnTo>
                  <a:lnTo>
                    <a:pt x="0" y="539242"/>
                  </a:lnTo>
                  <a:lnTo>
                    <a:pt x="0" y="107823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739" y="28433"/>
            <a:ext cx="61595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ПРОВЕДЕНИЕ</a:t>
            </a:r>
            <a:r>
              <a:rPr sz="2400" b="1" spc="-1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</a:p>
          <a:p>
            <a:pPr marL="12700" algn="l">
              <a:lnSpc>
                <a:spcPct val="100000"/>
              </a:lnSpc>
            </a:pPr>
            <a:r>
              <a:rPr sz="2400" spc="-35" dirty="0"/>
              <a:t>ЭКСТРЕННОЕ</a:t>
            </a:r>
            <a:r>
              <a:rPr sz="2400" spc="5" dirty="0"/>
              <a:t> </a:t>
            </a:r>
            <a:r>
              <a:rPr sz="2400" dirty="0"/>
              <a:t>ЗАВЕРШЕНИЕ</a:t>
            </a:r>
            <a:r>
              <a:rPr sz="2400" spc="25" dirty="0"/>
              <a:t> </a:t>
            </a:r>
            <a:r>
              <a:rPr sz="2400" spc="-45" dirty="0"/>
              <a:t>ПЕЧАТИ</a:t>
            </a:r>
            <a:r>
              <a:rPr sz="2400" spc="15" dirty="0"/>
              <a:t> </a:t>
            </a:r>
            <a:r>
              <a:rPr sz="2400" dirty="0"/>
              <a:t>ЭМ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221412" y="5421566"/>
            <a:ext cx="8680450" cy="1220470"/>
            <a:chOff x="221411" y="5421566"/>
            <a:chExt cx="8680450" cy="1220470"/>
          </a:xfrm>
        </p:grpSpPr>
        <p:sp>
          <p:nvSpPr>
            <p:cNvPr id="9" name="object 9"/>
            <p:cNvSpPr/>
            <p:nvPr/>
          </p:nvSpPr>
          <p:spPr>
            <a:xfrm>
              <a:off x="235699" y="5435853"/>
              <a:ext cx="8651875" cy="1191895"/>
            </a:xfrm>
            <a:custGeom>
              <a:avLst/>
              <a:gdLst/>
              <a:ahLst/>
              <a:cxnLst/>
              <a:rect l="l" t="t" r="r" b="b"/>
              <a:pathLst>
                <a:path w="8651875" h="1191895">
                  <a:moveTo>
                    <a:pt x="8452751" y="0"/>
                  </a:moveTo>
                  <a:lnTo>
                    <a:pt x="198640" y="0"/>
                  </a:lnTo>
                  <a:lnTo>
                    <a:pt x="153095" y="5251"/>
                  </a:lnTo>
                  <a:lnTo>
                    <a:pt x="111285" y="20207"/>
                  </a:lnTo>
                  <a:lnTo>
                    <a:pt x="74402" y="43673"/>
                  </a:lnTo>
                  <a:lnTo>
                    <a:pt x="43640" y="74451"/>
                  </a:lnTo>
                  <a:lnTo>
                    <a:pt x="20190" y="111347"/>
                  </a:lnTo>
                  <a:lnTo>
                    <a:pt x="5246" y="153163"/>
                  </a:lnTo>
                  <a:lnTo>
                    <a:pt x="0" y="198704"/>
                  </a:lnTo>
                  <a:lnTo>
                    <a:pt x="0" y="993241"/>
                  </a:lnTo>
                  <a:lnTo>
                    <a:pt x="5246" y="1038786"/>
                  </a:lnTo>
                  <a:lnTo>
                    <a:pt x="20190" y="1080594"/>
                  </a:lnTo>
                  <a:lnTo>
                    <a:pt x="43640" y="1117474"/>
                  </a:lnTo>
                  <a:lnTo>
                    <a:pt x="74402" y="1148234"/>
                  </a:lnTo>
                  <a:lnTo>
                    <a:pt x="111285" y="1171681"/>
                  </a:lnTo>
                  <a:lnTo>
                    <a:pt x="153095" y="1186623"/>
                  </a:lnTo>
                  <a:lnTo>
                    <a:pt x="198640" y="1191869"/>
                  </a:lnTo>
                  <a:lnTo>
                    <a:pt x="8452751" y="1191869"/>
                  </a:lnTo>
                  <a:lnTo>
                    <a:pt x="8498264" y="1186623"/>
                  </a:lnTo>
                  <a:lnTo>
                    <a:pt x="8540060" y="1171681"/>
                  </a:lnTo>
                  <a:lnTo>
                    <a:pt x="8576942" y="1148234"/>
                  </a:lnTo>
                  <a:lnTo>
                    <a:pt x="8607712" y="1117474"/>
                  </a:lnTo>
                  <a:lnTo>
                    <a:pt x="8631173" y="1080594"/>
                  </a:lnTo>
                  <a:lnTo>
                    <a:pt x="8646128" y="1038786"/>
                  </a:lnTo>
                  <a:lnTo>
                    <a:pt x="8651379" y="993241"/>
                  </a:lnTo>
                  <a:lnTo>
                    <a:pt x="8651379" y="198704"/>
                  </a:lnTo>
                  <a:lnTo>
                    <a:pt x="8646128" y="153163"/>
                  </a:lnTo>
                  <a:lnTo>
                    <a:pt x="8631173" y="111347"/>
                  </a:lnTo>
                  <a:lnTo>
                    <a:pt x="8607712" y="74451"/>
                  </a:lnTo>
                  <a:lnTo>
                    <a:pt x="8576942" y="43673"/>
                  </a:lnTo>
                  <a:lnTo>
                    <a:pt x="8540060" y="20207"/>
                  </a:lnTo>
                  <a:lnTo>
                    <a:pt x="8498264" y="5251"/>
                  </a:lnTo>
                  <a:lnTo>
                    <a:pt x="8452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35699" y="5435853"/>
              <a:ext cx="8651875" cy="1191895"/>
            </a:xfrm>
            <a:custGeom>
              <a:avLst/>
              <a:gdLst/>
              <a:ahLst/>
              <a:cxnLst/>
              <a:rect l="l" t="t" r="r" b="b"/>
              <a:pathLst>
                <a:path w="8651875" h="1191895">
                  <a:moveTo>
                    <a:pt x="0" y="198704"/>
                  </a:moveTo>
                  <a:lnTo>
                    <a:pt x="5246" y="153163"/>
                  </a:lnTo>
                  <a:lnTo>
                    <a:pt x="20190" y="111347"/>
                  </a:lnTo>
                  <a:lnTo>
                    <a:pt x="43640" y="74451"/>
                  </a:lnTo>
                  <a:lnTo>
                    <a:pt x="74402" y="43673"/>
                  </a:lnTo>
                  <a:lnTo>
                    <a:pt x="111285" y="20207"/>
                  </a:lnTo>
                  <a:lnTo>
                    <a:pt x="153095" y="5251"/>
                  </a:lnTo>
                  <a:lnTo>
                    <a:pt x="198640" y="0"/>
                  </a:lnTo>
                  <a:lnTo>
                    <a:pt x="8452751" y="0"/>
                  </a:lnTo>
                  <a:lnTo>
                    <a:pt x="8498264" y="5251"/>
                  </a:lnTo>
                  <a:lnTo>
                    <a:pt x="8540060" y="20207"/>
                  </a:lnTo>
                  <a:lnTo>
                    <a:pt x="8576942" y="43673"/>
                  </a:lnTo>
                  <a:lnTo>
                    <a:pt x="8607712" y="74451"/>
                  </a:lnTo>
                  <a:lnTo>
                    <a:pt x="8631173" y="111347"/>
                  </a:lnTo>
                  <a:lnTo>
                    <a:pt x="8646128" y="153163"/>
                  </a:lnTo>
                  <a:lnTo>
                    <a:pt x="8651379" y="198704"/>
                  </a:lnTo>
                  <a:lnTo>
                    <a:pt x="8651379" y="993241"/>
                  </a:lnTo>
                  <a:lnTo>
                    <a:pt x="8646128" y="1038786"/>
                  </a:lnTo>
                  <a:lnTo>
                    <a:pt x="8631173" y="1080594"/>
                  </a:lnTo>
                  <a:lnTo>
                    <a:pt x="8607712" y="1117474"/>
                  </a:lnTo>
                  <a:lnTo>
                    <a:pt x="8576942" y="1148234"/>
                  </a:lnTo>
                  <a:lnTo>
                    <a:pt x="8540060" y="1171681"/>
                  </a:lnTo>
                  <a:lnTo>
                    <a:pt x="8498264" y="1186623"/>
                  </a:lnTo>
                  <a:lnTo>
                    <a:pt x="8452751" y="1191869"/>
                  </a:lnTo>
                  <a:lnTo>
                    <a:pt x="198640" y="1191869"/>
                  </a:lnTo>
                  <a:lnTo>
                    <a:pt x="153095" y="1186623"/>
                  </a:lnTo>
                  <a:lnTo>
                    <a:pt x="111285" y="1171681"/>
                  </a:lnTo>
                  <a:lnTo>
                    <a:pt x="74402" y="1148234"/>
                  </a:lnTo>
                  <a:lnTo>
                    <a:pt x="43640" y="1117474"/>
                  </a:lnTo>
                  <a:lnTo>
                    <a:pt x="20190" y="1080594"/>
                  </a:lnTo>
                  <a:lnTo>
                    <a:pt x="5246" y="1038786"/>
                  </a:lnTo>
                  <a:lnTo>
                    <a:pt x="0" y="993241"/>
                  </a:lnTo>
                  <a:lnTo>
                    <a:pt x="0" y="198704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16802" y="1329268"/>
            <a:ext cx="8488045" cy="536044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88925" marR="275590" algn="ctr">
              <a:lnSpc>
                <a:spcPts val="1870"/>
              </a:lnSpc>
              <a:spcBef>
                <a:spcPts val="200"/>
              </a:spcBef>
            </a:pPr>
            <a:r>
              <a:rPr sz="1600" b="1" spc="-5" dirty="0">
                <a:cs typeface="Arial"/>
              </a:rPr>
              <a:t>В</a:t>
            </a:r>
            <a:r>
              <a:rPr sz="1600" b="1" spc="-10" dirty="0">
                <a:cs typeface="Arial"/>
              </a:rPr>
              <a:t> процессе</a:t>
            </a:r>
            <a:r>
              <a:rPr sz="1600" b="1" spc="25" dirty="0">
                <a:cs typeface="Arial"/>
              </a:rPr>
              <a:t> </a:t>
            </a:r>
            <a:r>
              <a:rPr sz="1600" b="1" spc="-15" dirty="0">
                <a:cs typeface="Arial"/>
              </a:rPr>
              <a:t>печати</a:t>
            </a:r>
            <a:r>
              <a:rPr sz="1600" b="1" spc="30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ЭМ</a:t>
            </a:r>
            <a:r>
              <a:rPr sz="1600" b="1" spc="20" dirty="0">
                <a:cs typeface="Arial"/>
              </a:rPr>
              <a:t> </a:t>
            </a:r>
            <a:r>
              <a:rPr sz="1600" b="1" spc="-15" dirty="0">
                <a:cs typeface="Arial"/>
              </a:rPr>
              <a:t>могут</a:t>
            </a:r>
            <a:r>
              <a:rPr sz="1600" b="1" spc="45" dirty="0">
                <a:cs typeface="Arial"/>
              </a:rPr>
              <a:t> </a:t>
            </a:r>
            <a:r>
              <a:rPr sz="1600" b="1" spc="-10" dirty="0">
                <a:cs typeface="Arial"/>
              </a:rPr>
              <a:t>возникнуть</a:t>
            </a:r>
            <a:r>
              <a:rPr sz="1600" b="1" spc="55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ситуации,</a:t>
            </a:r>
            <a:r>
              <a:rPr sz="1600" b="1" spc="50" dirty="0">
                <a:cs typeface="Arial"/>
              </a:rPr>
              <a:t> </a:t>
            </a:r>
            <a:r>
              <a:rPr sz="1600" b="1" spc="-25" dirty="0">
                <a:cs typeface="Arial"/>
              </a:rPr>
              <a:t>когда</a:t>
            </a:r>
            <a:r>
              <a:rPr sz="1600" b="1" spc="10" dirty="0">
                <a:cs typeface="Arial"/>
              </a:rPr>
              <a:t> </a:t>
            </a:r>
            <a:r>
              <a:rPr sz="1600" b="1" spc="-15" dirty="0">
                <a:cs typeface="Arial"/>
              </a:rPr>
              <a:t>продолжение</a:t>
            </a:r>
            <a:r>
              <a:rPr sz="1600" b="1" spc="45" dirty="0">
                <a:cs typeface="Arial"/>
              </a:rPr>
              <a:t> </a:t>
            </a:r>
            <a:r>
              <a:rPr sz="1600" b="1" spc="-15" dirty="0">
                <a:cs typeface="Arial"/>
              </a:rPr>
              <a:t>печати </a:t>
            </a:r>
            <a:r>
              <a:rPr sz="1600" b="1" spc="-430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ЭМ </a:t>
            </a:r>
            <a:r>
              <a:rPr sz="1600" b="1" spc="-20" dirty="0">
                <a:cs typeface="Arial"/>
              </a:rPr>
              <a:t>невозможно</a:t>
            </a:r>
            <a:r>
              <a:rPr sz="1600" b="1" spc="35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или</a:t>
            </a:r>
            <a:r>
              <a:rPr sz="1600" b="1" spc="5" dirty="0">
                <a:cs typeface="Arial"/>
              </a:rPr>
              <a:t> </a:t>
            </a:r>
            <a:r>
              <a:rPr sz="1600" b="1" spc="-20" dirty="0">
                <a:cs typeface="Arial"/>
              </a:rPr>
              <a:t>требует</a:t>
            </a:r>
            <a:r>
              <a:rPr sz="1600" b="1" spc="40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прекращения,</a:t>
            </a:r>
            <a:r>
              <a:rPr sz="1600" b="1" spc="55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например:</a:t>
            </a:r>
            <a:endParaRPr sz="1600" dirty="0">
              <a:cs typeface="Arial"/>
            </a:endParaRPr>
          </a:p>
          <a:p>
            <a:pPr marL="447675" marR="94615" indent="-343535">
              <a:lnSpc>
                <a:spcPct val="100000"/>
              </a:lnSpc>
              <a:spcBef>
                <a:spcPts val="380"/>
              </a:spcBef>
              <a:buFont typeface="Symbol"/>
              <a:buChar char=""/>
              <a:tabLst>
                <a:tab pos="447675" algn="l"/>
                <a:tab pos="448309" algn="l"/>
              </a:tabLst>
            </a:pPr>
            <a:r>
              <a:rPr sz="1600" spc="-15" dirty="0">
                <a:cs typeface="Microsoft Sans Serif"/>
              </a:rPr>
              <a:t>ошибочно</a:t>
            </a:r>
            <a:r>
              <a:rPr sz="1600" spc="35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введено</a:t>
            </a:r>
            <a:r>
              <a:rPr sz="1600" spc="35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количество</a:t>
            </a:r>
            <a:r>
              <a:rPr sz="1600" spc="33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распечатываемых</a:t>
            </a:r>
            <a:r>
              <a:rPr sz="1600" spc="345" dirty="0">
                <a:cs typeface="Microsoft Sans Serif"/>
              </a:rPr>
              <a:t> </a:t>
            </a:r>
            <a:r>
              <a:rPr sz="1600" spc="5" dirty="0">
                <a:cs typeface="Microsoft Sans Serif"/>
              </a:rPr>
              <a:t>ЭМ,</a:t>
            </a:r>
            <a:r>
              <a:rPr sz="1600" spc="34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превышающее</a:t>
            </a:r>
            <a:r>
              <a:rPr sz="1600" spc="34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количество </a:t>
            </a:r>
            <a:r>
              <a:rPr sz="1600" spc="-409" dirty="0">
                <a:cs typeface="Microsoft Sans Serif"/>
              </a:rPr>
              <a:t> </a:t>
            </a:r>
            <a:r>
              <a:rPr sz="1600" spc="-20" dirty="0" err="1">
                <a:cs typeface="Microsoft Sans Serif"/>
              </a:rPr>
              <a:t>участников</a:t>
            </a:r>
            <a:r>
              <a:rPr sz="1600" spc="75" dirty="0">
                <a:cs typeface="Microsoft Sans Serif"/>
              </a:rPr>
              <a:t> </a:t>
            </a:r>
            <a:r>
              <a:rPr sz="1600" spc="-30" dirty="0" err="1" smtClean="0">
                <a:cs typeface="Microsoft Sans Serif"/>
              </a:rPr>
              <a:t>экзамена</a:t>
            </a:r>
            <a:endParaRPr sz="1600" dirty="0">
              <a:cs typeface="Microsoft Sans Serif"/>
            </a:endParaRPr>
          </a:p>
          <a:p>
            <a:pPr marL="447675" marR="309880" indent="-343535">
              <a:lnSpc>
                <a:spcPct val="100000"/>
              </a:lnSpc>
              <a:spcBef>
                <a:spcPts val="385"/>
              </a:spcBef>
              <a:buFont typeface="Symbol"/>
              <a:buChar char=""/>
              <a:tabLst>
                <a:tab pos="447675" algn="l"/>
                <a:tab pos="448309" algn="l"/>
              </a:tabLst>
            </a:pPr>
            <a:r>
              <a:rPr sz="1600" spc="-25" dirty="0">
                <a:cs typeface="Microsoft Sans Serif"/>
              </a:rPr>
              <a:t>возникновения</a:t>
            </a:r>
            <a:r>
              <a:rPr sz="1600" spc="254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неустранимых</a:t>
            </a:r>
            <a:r>
              <a:rPr sz="1600" spc="7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технических</a:t>
            </a:r>
            <a:r>
              <a:rPr sz="1600" spc="7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проблем,</a:t>
            </a:r>
            <a:r>
              <a:rPr sz="1600" spc="3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не</a:t>
            </a:r>
            <a:r>
              <a:rPr sz="1600" spc="4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позволяющих</a:t>
            </a:r>
            <a:r>
              <a:rPr sz="1600" spc="3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напечатать </a:t>
            </a:r>
            <a:r>
              <a:rPr sz="1600" spc="-409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необходимое</a:t>
            </a:r>
            <a:r>
              <a:rPr sz="1600" spc="3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количество</a:t>
            </a:r>
            <a:r>
              <a:rPr sz="1600" spc="5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ЭМ</a:t>
            </a:r>
          </a:p>
          <a:p>
            <a:pPr>
              <a:lnSpc>
                <a:spcPct val="100000"/>
              </a:lnSpc>
            </a:pPr>
            <a:endParaRPr sz="18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50" dirty="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6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Arial"/>
              </a:rPr>
              <a:t>Важно!</a:t>
            </a:r>
            <a:r>
              <a:rPr sz="1600" b="1" spc="-5" dirty="0">
                <a:solidFill>
                  <a:srgbClr val="FF0000"/>
                </a:solidFill>
                <a:cs typeface="Arial"/>
              </a:rPr>
              <a:t> </a:t>
            </a:r>
            <a:r>
              <a:rPr sz="1600" spc="-15" dirty="0">
                <a:cs typeface="Microsoft Sans Serif"/>
              </a:rPr>
              <a:t>Экстренное</a:t>
            </a:r>
            <a:r>
              <a:rPr sz="1600" spc="4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(досрочное)</a:t>
            </a:r>
            <a:r>
              <a:rPr sz="1600" spc="5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завершение</a:t>
            </a:r>
            <a:r>
              <a:rPr sz="1600" spc="3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печати</a:t>
            </a:r>
            <a:r>
              <a:rPr sz="1600" spc="3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выполняется</a:t>
            </a:r>
            <a:endParaRPr sz="1600" dirty="0"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600" b="1" u="sng" spc="-5" dirty="0">
                <a:uFill>
                  <a:solidFill>
                    <a:srgbClr val="000000"/>
                  </a:solidFill>
                </a:uFill>
                <a:cs typeface="Arial"/>
              </a:rPr>
              <a:t>в</a:t>
            </a:r>
            <a:r>
              <a:rPr sz="1600" b="1" u="sng" spc="-20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cs typeface="Arial"/>
              </a:rPr>
              <a:t>присутствии</a:t>
            </a:r>
            <a:r>
              <a:rPr sz="1600" b="1" u="sng" spc="40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600" b="1" u="sng" spc="-15" dirty="0">
                <a:uFill>
                  <a:solidFill>
                    <a:srgbClr val="000000"/>
                  </a:solidFill>
                </a:uFill>
                <a:cs typeface="Arial"/>
              </a:rPr>
              <a:t>члена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cs typeface="Arial"/>
              </a:rPr>
              <a:t>ГЭК</a:t>
            </a:r>
            <a:endParaRPr sz="1600" u="sng" dirty="0">
              <a:cs typeface="Arial"/>
            </a:endParaRPr>
          </a:p>
          <a:p>
            <a:pPr>
              <a:lnSpc>
                <a:spcPct val="100000"/>
              </a:lnSpc>
            </a:pPr>
            <a:endParaRPr sz="1800" dirty="0"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1070"/>
              </a:spcBef>
            </a:pPr>
            <a:r>
              <a:rPr sz="1600" spc="-5" dirty="0">
                <a:cs typeface="Microsoft Sans Serif"/>
              </a:rPr>
              <a:t>В</a:t>
            </a:r>
            <a:r>
              <a:rPr sz="160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случае</a:t>
            </a:r>
            <a:r>
              <a:rPr sz="160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сбоя</a:t>
            </a:r>
            <a:r>
              <a:rPr sz="160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работе</a:t>
            </a:r>
            <a:r>
              <a:rPr sz="1600" spc="-10" dirty="0">
                <a:cs typeface="Microsoft Sans Serif"/>
              </a:rPr>
              <a:t> Станции</a:t>
            </a:r>
            <a:r>
              <a:rPr sz="1600" spc="-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печати</a:t>
            </a:r>
            <a:r>
              <a:rPr sz="1600" spc="-2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ЭМ</a:t>
            </a:r>
            <a:r>
              <a:rPr sz="160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член </a:t>
            </a:r>
            <a:r>
              <a:rPr sz="1600" spc="-55" dirty="0">
                <a:cs typeface="Microsoft Sans Serif"/>
              </a:rPr>
              <a:t>ГЭК</a:t>
            </a:r>
            <a:r>
              <a:rPr sz="1600" spc="-50" dirty="0">
                <a:cs typeface="Microsoft Sans Serif"/>
              </a:rPr>
              <a:t> </a:t>
            </a:r>
            <a:r>
              <a:rPr sz="1600" spc="5" dirty="0">
                <a:cs typeface="Microsoft Sans Serif"/>
              </a:rPr>
              <a:t>или </a:t>
            </a:r>
            <a:r>
              <a:rPr sz="1600" spc="-25" dirty="0">
                <a:cs typeface="Microsoft Sans Serif"/>
              </a:rPr>
              <a:t>организатор</a:t>
            </a:r>
            <a:r>
              <a:rPr sz="1600" spc="-2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приглашают </a:t>
            </a:r>
            <a:r>
              <a:rPr sz="1600" spc="-1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технического</a:t>
            </a:r>
            <a:r>
              <a:rPr sz="1600" spc="375" dirty="0">
                <a:cs typeface="Microsoft Sans Serif"/>
              </a:rPr>
              <a:t>  </a:t>
            </a:r>
            <a:r>
              <a:rPr sz="1600" spc="-5" dirty="0">
                <a:cs typeface="Microsoft Sans Serif"/>
              </a:rPr>
              <a:t>специалиста</a:t>
            </a:r>
            <a:r>
              <a:rPr sz="1600" spc="835" dirty="0">
                <a:cs typeface="Microsoft Sans Serif"/>
              </a:rPr>
              <a:t> </a:t>
            </a:r>
            <a:r>
              <a:rPr sz="1600" spc="5" dirty="0">
                <a:cs typeface="Microsoft Sans Serif"/>
              </a:rPr>
              <a:t>для   </a:t>
            </a:r>
            <a:r>
              <a:rPr sz="1600" spc="-10" dirty="0">
                <a:cs typeface="Microsoft Sans Serif"/>
              </a:rPr>
              <a:t>восстановления</a:t>
            </a:r>
            <a:r>
              <a:rPr sz="1600" spc="405" dirty="0">
                <a:cs typeface="Microsoft Sans Serif"/>
              </a:rPr>
              <a:t>  </a:t>
            </a:r>
            <a:r>
              <a:rPr sz="1600" spc="-10" dirty="0">
                <a:cs typeface="Microsoft Sans Serif"/>
              </a:rPr>
              <a:t>работоспособности</a:t>
            </a:r>
            <a:r>
              <a:rPr sz="1600" spc="405" dirty="0">
                <a:cs typeface="Microsoft Sans Serif"/>
              </a:rPr>
              <a:t>  </a:t>
            </a:r>
            <a:r>
              <a:rPr sz="1600" spc="-15" dirty="0">
                <a:cs typeface="Microsoft Sans Serif"/>
              </a:rPr>
              <a:t>оборудования </a:t>
            </a:r>
            <a:r>
              <a:rPr sz="1600" spc="-1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и</a:t>
            </a:r>
            <a:r>
              <a:rPr sz="1600" spc="1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(или)</a:t>
            </a:r>
            <a:r>
              <a:rPr sz="1600" spc="7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системного</a:t>
            </a:r>
            <a:r>
              <a:rPr sz="1600" spc="4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ПО</a:t>
            </a:r>
            <a:endParaRPr sz="1600" dirty="0">
              <a:cs typeface="Microsoft Sans Serif"/>
            </a:endParaRPr>
          </a:p>
          <a:p>
            <a:pPr>
              <a:lnSpc>
                <a:spcPct val="100000"/>
              </a:lnSpc>
            </a:pPr>
            <a:endParaRPr sz="1800" dirty="0">
              <a:cs typeface="Microsoft Sans Serif"/>
            </a:endParaRPr>
          </a:p>
          <a:p>
            <a:pPr marL="67945" marR="60325" algn="just">
              <a:lnSpc>
                <a:spcPct val="100000"/>
              </a:lnSpc>
              <a:spcBef>
                <a:spcPts val="1280"/>
              </a:spcBef>
            </a:pPr>
            <a:endParaRPr lang="ru-RU" sz="1600" b="1" spc="-5" dirty="0" smtClean="0">
              <a:solidFill>
                <a:srgbClr val="FF0000"/>
              </a:solidFill>
              <a:cs typeface="Arial"/>
            </a:endParaRPr>
          </a:p>
          <a:p>
            <a:pPr marL="67945" marR="60325" algn="just">
              <a:lnSpc>
                <a:spcPct val="100000"/>
              </a:lnSpc>
              <a:spcBef>
                <a:spcPts val="1280"/>
              </a:spcBef>
            </a:pPr>
            <a:r>
              <a:rPr sz="1600" b="1" spc="-5" dirty="0" err="1" smtClean="0">
                <a:solidFill>
                  <a:srgbClr val="FF0000"/>
                </a:solidFill>
                <a:cs typeface="Arial"/>
              </a:rPr>
              <a:t>Важно</a:t>
            </a:r>
            <a:r>
              <a:rPr sz="1600" b="1" spc="-5" dirty="0">
                <a:solidFill>
                  <a:srgbClr val="FF0000"/>
                </a:solidFill>
                <a:cs typeface="Arial"/>
              </a:rPr>
              <a:t>!</a:t>
            </a:r>
            <a:r>
              <a:rPr sz="1600" b="1" dirty="0">
                <a:solidFill>
                  <a:srgbClr val="FF0000"/>
                </a:solidFill>
                <a:cs typeface="Arial"/>
              </a:rPr>
              <a:t> </a:t>
            </a:r>
            <a:r>
              <a:rPr sz="1600" dirty="0">
                <a:cs typeface="Microsoft Sans Serif"/>
              </a:rPr>
              <a:t>После</a:t>
            </a:r>
            <a:r>
              <a:rPr sz="1600" spc="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восстановления</a:t>
            </a:r>
            <a:r>
              <a:rPr sz="1600" spc="-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работоспособности</a:t>
            </a:r>
            <a:r>
              <a:rPr sz="1600" spc="-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принтера</a:t>
            </a:r>
            <a:r>
              <a:rPr sz="1600" spc="-5" dirty="0">
                <a:cs typeface="Microsoft Sans Serif"/>
              </a:rPr>
              <a:t> в</a:t>
            </a:r>
            <a:r>
              <a:rPr sz="160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следующем </a:t>
            </a:r>
            <a:r>
              <a:rPr sz="1600" spc="-1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напечатанном</a:t>
            </a:r>
            <a:r>
              <a:rPr sz="1600" spc="210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комплекте</a:t>
            </a:r>
            <a:r>
              <a:rPr sz="1600" spc="62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необходимо</a:t>
            </a:r>
            <a:r>
              <a:rPr sz="1600" spc="59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проконтролировать</a:t>
            </a:r>
            <a:r>
              <a:rPr sz="1600" spc="60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номера</a:t>
            </a:r>
            <a:r>
              <a:rPr sz="1600" spc="59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бланков,</a:t>
            </a:r>
            <a:r>
              <a:rPr sz="1600" spc="61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сравнив </a:t>
            </a:r>
            <a:r>
              <a:rPr sz="1600" spc="-41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с</a:t>
            </a:r>
            <a:r>
              <a:rPr sz="1600" spc="5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предыдущим</a:t>
            </a:r>
            <a:r>
              <a:rPr sz="1600" spc="70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комплектом.</a:t>
            </a:r>
            <a:r>
              <a:rPr sz="1600" spc="6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spc="6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случае</a:t>
            </a:r>
            <a:r>
              <a:rPr sz="1600" spc="4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обнаружения</a:t>
            </a:r>
            <a:r>
              <a:rPr sz="1600" spc="6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повторной</a:t>
            </a:r>
            <a:r>
              <a:rPr sz="1600" spc="6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печати</a:t>
            </a:r>
            <a:r>
              <a:rPr sz="1600" spc="5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следует</a:t>
            </a:r>
            <a:r>
              <a:rPr sz="1600" spc="6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отложить </a:t>
            </a:r>
            <a:r>
              <a:rPr sz="1600" spc="-409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и</a:t>
            </a:r>
            <a:r>
              <a:rPr sz="1600" spc="1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забраковать</a:t>
            </a:r>
            <a:r>
              <a:rPr sz="1600" spc="5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оба</a:t>
            </a:r>
            <a:r>
              <a:rPr sz="1600" spc="20" dirty="0">
                <a:cs typeface="Microsoft Sans Serif"/>
              </a:rPr>
              <a:t> </a:t>
            </a:r>
            <a:r>
              <a:rPr sz="1600" spc="-35" dirty="0">
                <a:cs typeface="Microsoft Sans Serif"/>
              </a:rPr>
              <a:t>комплекта</a:t>
            </a:r>
            <a:endParaRPr sz="1600" dirty="0"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6959" y="1045463"/>
            <a:ext cx="3571240" cy="1797050"/>
          </a:xfrm>
          <a:custGeom>
            <a:avLst/>
            <a:gdLst/>
            <a:ahLst/>
            <a:cxnLst/>
            <a:rect l="l" t="t" r="r" b="b"/>
            <a:pathLst>
              <a:path w="3571240" h="1797050">
                <a:moveTo>
                  <a:pt x="3271227" y="0"/>
                </a:moveTo>
                <a:lnTo>
                  <a:pt x="299491" y="0"/>
                </a:lnTo>
                <a:lnTo>
                  <a:pt x="250912" y="3920"/>
                </a:lnTo>
                <a:lnTo>
                  <a:pt x="204828" y="15270"/>
                </a:lnTo>
                <a:lnTo>
                  <a:pt x="161857" y="33432"/>
                </a:lnTo>
                <a:lnTo>
                  <a:pt x="122615" y="57790"/>
                </a:lnTo>
                <a:lnTo>
                  <a:pt x="87718" y="87725"/>
                </a:lnTo>
                <a:lnTo>
                  <a:pt x="57784" y="122621"/>
                </a:lnTo>
                <a:lnTo>
                  <a:pt x="33428" y="161860"/>
                </a:lnTo>
                <a:lnTo>
                  <a:pt x="15268" y="204825"/>
                </a:lnTo>
                <a:lnTo>
                  <a:pt x="3919" y="250899"/>
                </a:lnTo>
                <a:lnTo>
                  <a:pt x="0" y="299465"/>
                </a:lnTo>
                <a:lnTo>
                  <a:pt x="0" y="1497330"/>
                </a:lnTo>
                <a:lnTo>
                  <a:pt x="3919" y="1545930"/>
                </a:lnTo>
                <a:lnTo>
                  <a:pt x="15268" y="1592032"/>
                </a:lnTo>
                <a:lnTo>
                  <a:pt x="33428" y="1635019"/>
                </a:lnTo>
                <a:lnTo>
                  <a:pt x="57784" y="1674274"/>
                </a:lnTo>
                <a:lnTo>
                  <a:pt x="87718" y="1709181"/>
                </a:lnTo>
                <a:lnTo>
                  <a:pt x="122615" y="1739124"/>
                </a:lnTo>
                <a:lnTo>
                  <a:pt x="161857" y="1763486"/>
                </a:lnTo>
                <a:lnTo>
                  <a:pt x="204828" y="1781651"/>
                </a:lnTo>
                <a:lnTo>
                  <a:pt x="250912" y="1793002"/>
                </a:lnTo>
                <a:lnTo>
                  <a:pt x="299491" y="1796923"/>
                </a:lnTo>
                <a:lnTo>
                  <a:pt x="3271227" y="1796923"/>
                </a:lnTo>
                <a:lnTo>
                  <a:pt x="3319828" y="1793002"/>
                </a:lnTo>
                <a:lnTo>
                  <a:pt x="3365930" y="1781651"/>
                </a:lnTo>
                <a:lnTo>
                  <a:pt x="3408917" y="1763486"/>
                </a:lnTo>
                <a:lnTo>
                  <a:pt x="3448172" y="1739124"/>
                </a:lnTo>
                <a:lnTo>
                  <a:pt x="3483079" y="1709181"/>
                </a:lnTo>
                <a:lnTo>
                  <a:pt x="3513022" y="1674274"/>
                </a:lnTo>
                <a:lnTo>
                  <a:pt x="3537384" y="1635019"/>
                </a:lnTo>
                <a:lnTo>
                  <a:pt x="3555549" y="1592032"/>
                </a:lnTo>
                <a:lnTo>
                  <a:pt x="3566900" y="1545930"/>
                </a:lnTo>
                <a:lnTo>
                  <a:pt x="3570820" y="1497330"/>
                </a:lnTo>
                <a:lnTo>
                  <a:pt x="3570820" y="299465"/>
                </a:lnTo>
                <a:lnTo>
                  <a:pt x="3566900" y="250899"/>
                </a:lnTo>
                <a:lnTo>
                  <a:pt x="3555549" y="204825"/>
                </a:lnTo>
                <a:lnTo>
                  <a:pt x="3537384" y="161860"/>
                </a:lnTo>
                <a:lnTo>
                  <a:pt x="3513022" y="122621"/>
                </a:lnTo>
                <a:lnTo>
                  <a:pt x="3483079" y="87725"/>
                </a:lnTo>
                <a:lnTo>
                  <a:pt x="3448172" y="57790"/>
                </a:lnTo>
                <a:lnTo>
                  <a:pt x="3408917" y="33432"/>
                </a:lnTo>
                <a:lnTo>
                  <a:pt x="3365930" y="15270"/>
                </a:lnTo>
                <a:lnTo>
                  <a:pt x="3319828" y="3920"/>
                </a:lnTo>
                <a:lnTo>
                  <a:pt x="3271227" y="0"/>
                </a:lnTo>
                <a:close/>
              </a:path>
            </a:pathLst>
          </a:custGeom>
          <a:solidFill>
            <a:srgbClr val="FCE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0474" y="1219352"/>
            <a:ext cx="2702560" cy="1391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670" marR="271780" indent="635" algn="ctr">
              <a:lnSpc>
                <a:spcPct val="120000"/>
              </a:lnSpc>
              <a:spcBef>
                <a:spcPts val="100"/>
              </a:spcBef>
            </a:pPr>
            <a:r>
              <a:rPr sz="1600" spc="-50" dirty="0">
                <a:cs typeface="Microsoft Sans Serif"/>
              </a:rPr>
              <a:t>Для</a:t>
            </a:r>
            <a:r>
              <a:rPr sz="1600" spc="-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остановки</a:t>
            </a:r>
            <a:r>
              <a:rPr sz="160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печати </a:t>
            </a:r>
            <a:r>
              <a:rPr sz="1600" spc="-20" dirty="0">
                <a:cs typeface="Microsoft Sans Serif"/>
              </a:rPr>
              <a:t> следует</a:t>
            </a:r>
            <a:r>
              <a:rPr sz="1600" spc="-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нажать</a:t>
            </a:r>
            <a:r>
              <a:rPr sz="1600" spc="20" dirty="0">
                <a:cs typeface="Microsoft Sans Serif"/>
              </a:rPr>
              <a:t> </a:t>
            </a:r>
            <a:r>
              <a:rPr sz="1600" spc="-45" dirty="0">
                <a:cs typeface="Microsoft Sans Serif"/>
              </a:rPr>
              <a:t>кнопку</a:t>
            </a:r>
            <a:endParaRPr sz="1600" dirty="0">
              <a:cs typeface="Microsoft Sans Serif"/>
            </a:endParaRPr>
          </a:p>
          <a:p>
            <a:pPr marL="635" algn="ctr">
              <a:lnSpc>
                <a:spcPct val="100000"/>
              </a:lnSpc>
            </a:pPr>
            <a:r>
              <a:rPr sz="1600" spc="-15" dirty="0">
                <a:cs typeface="Microsoft Sans Serif"/>
              </a:rPr>
              <a:t>«Прервать </a:t>
            </a:r>
            <a:r>
              <a:rPr sz="1600" spc="-20" dirty="0">
                <a:cs typeface="Microsoft Sans Serif"/>
              </a:rPr>
              <a:t>печать».</a:t>
            </a:r>
            <a:endParaRPr sz="1600" dirty="0"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384"/>
              </a:spcBef>
            </a:pPr>
            <a:r>
              <a:rPr sz="1600" spc="-5" dirty="0">
                <a:cs typeface="Microsoft Sans Serif"/>
              </a:rPr>
              <a:t>В</a:t>
            </a:r>
            <a:r>
              <a:rPr sz="1600" spc="-10" dirty="0">
                <a:cs typeface="Microsoft Sans Serif"/>
              </a:rPr>
              <a:t> </a:t>
            </a:r>
            <a:r>
              <a:rPr sz="1600" spc="-40" dirty="0">
                <a:cs typeface="Microsoft Sans Serif"/>
              </a:rPr>
              <a:t>результате</a:t>
            </a:r>
            <a:r>
              <a:rPr sz="1600" spc="2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откроется</a:t>
            </a:r>
            <a:r>
              <a:rPr sz="1600" spc="5" dirty="0">
                <a:cs typeface="Microsoft Sans Serif"/>
              </a:rPr>
              <a:t> </a:t>
            </a:r>
            <a:r>
              <a:rPr sz="1600" spc="-35" dirty="0">
                <a:cs typeface="Microsoft Sans Serif"/>
              </a:rPr>
              <a:t>окно</a:t>
            </a:r>
            <a:endParaRPr sz="1600" dirty="0">
              <a:cs typeface="Microsoft Sans Serif"/>
            </a:endParaRPr>
          </a:p>
          <a:p>
            <a:pPr marL="2540" algn="ctr">
              <a:lnSpc>
                <a:spcPct val="100000"/>
              </a:lnSpc>
            </a:pPr>
            <a:r>
              <a:rPr sz="1600" spc="-15" dirty="0">
                <a:cs typeface="Microsoft Sans Serif"/>
              </a:rPr>
              <a:t>завершения</a:t>
            </a:r>
            <a:r>
              <a:rPr sz="1600" spc="-2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печати</a:t>
            </a:r>
            <a:endParaRPr sz="1600" dirty="0">
              <a:cs typeface="Microsoft Sans Serif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89509" y="5966853"/>
            <a:ext cx="8749665" cy="675640"/>
            <a:chOff x="189509" y="5966853"/>
            <a:chExt cx="8749665" cy="675640"/>
          </a:xfrm>
        </p:grpSpPr>
        <p:sp>
          <p:nvSpPr>
            <p:cNvPr id="5" name="object 5"/>
            <p:cNvSpPr/>
            <p:nvPr/>
          </p:nvSpPr>
          <p:spPr>
            <a:xfrm>
              <a:off x="203796" y="5981141"/>
              <a:ext cx="8721090" cy="647065"/>
            </a:xfrm>
            <a:custGeom>
              <a:avLst/>
              <a:gdLst/>
              <a:ahLst/>
              <a:cxnLst/>
              <a:rect l="l" t="t" r="r" b="b"/>
              <a:pathLst>
                <a:path w="8721090" h="647065">
                  <a:moveTo>
                    <a:pt x="8612797" y="0"/>
                  </a:moveTo>
                  <a:lnTo>
                    <a:pt x="107835" y="0"/>
                  </a:lnTo>
                  <a:lnTo>
                    <a:pt x="65863" y="8473"/>
                  </a:lnTo>
                  <a:lnTo>
                    <a:pt x="31586" y="31581"/>
                  </a:lnTo>
                  <a:lnTo>
                    <a:pt x="8475" y="65858"/>
                  </a:lnTo>
                  <a:lnTo>
                    <a:pt x="0" y="107835"/>
                  </a:lnTo>
                  <a:lnTo>
                    <a:pt x="0" y="539153"/>
                  </a:lnTo>
                  <a:lnTo>
                    <a:pt x="8475" y="581125"/>
                  </a:lnTo>
                  <a:lnTo>
                    <a:pt x="31586" y="615402"/>
                  </a:lnTo>
                  <a:lnTo>
                    <a:pt x="65863" y="638513"/>
                  </a:lnTo>
                  <a:lnTo>
                    <a:pt x="107835" y="646988"/>
                  </a:lnTo>
                  <a:lnTo>
                    <a:pt x="8612797" y="646988"/>
                  </a:lnTo>
                  <a:lnTo>
                    <a:pt x="8654719" y="638513"/>
                  </a:lnTo>
                  <a:lnTo>
                    <a:pt x="8688997" y="615402"/>
                  </a:lnTo>
                  <a:lnTo>
                    <a:pt x="8712130" y="581125"/>
                  </a:lnTo>
                  <a:lnTo>
                    <a:pt x="8720620" y="539153"/>
                  </a:lnTo>
                  <a:lnTo>
                    <a:pt x="8720620" y="107835"/>
                  </a:lnTo>
                  <a:lnTo>
                    <a:pt x="8712130" y="65858"/>
                  </a:lnTo>
                  <a:lnTo>
                    <a:pt x="8688997" y="31581"/>
                  </a:lnTo>
                  <a:lnTo>
                    <a:pt x="8654719" y="8473"/>
                  </a:lnTo>
                  <a:lnTo>
                    <a:pt x="86127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3796" y="5981141"/>
              <a:ext cx="8721090" cy="647065"/>
            </a:xfrm>
            <a:custGeom>
              <a:avLst/>
              <a:gdLst/>
              <a:ahLst/>
              <a:cxnLst/>
              <a:rect l="l" t="t" r="r" b="b"/>
              <a:pathLst>
                <a:path w="8721090" h="647065">
                  <a:moveTo>
                    <a:pt x="0" y="107835"/>
                  </a:moveTo>
                  <a:lnTo>
                    <a:pt x="8475" y="65858"/>
                  </a:lnTo>
                  <a:lnTo>
                    <a:pt x="31586" y="31581"/>
                  </a:lnTo>
                  <a:lnTo>
                    <a:pt x="65863" y="8473"/>
                  </a:lnTo>
                  <a:lnTo>
                    <a:pt x="107835" y="0"/>
                  </a:lnTo>
                  <a:lnTo>
                    <a:pt x="8612797" y="0"/>
                  </a:lnTo>
                  <a:lnTo>
                    <a:pt x="8654719" y="8473"/>
                  </a:lnTo>
                  <a:lnTo>
                    <a:pt x="8688997" y="31581"/>
                  </a:lnTo>
                  <a:lnTo>
                    <a:pt x="8712130" y="65858"/>
                  </a:lnTo>
                  <a:lnTo>
                    <a:pt x="8720620" y="107835"/>
                  </a:lnTo>
                  <a:lnTo>
                    <a:pt x="8720620" y="539153"/>
                  </a:lnTo>
                  <a:lnTo>
                    <a:pt x="8712130" y="581125"/>
                  </a:lnTo>
                  <a:lnTo>
                    <a:pt x="8688997" y="615402"/>
                  </a:lnTo>
                  <a:lnTo>
                    <a:pt x="8654719" y="638513"/>
                  </a:lnTo>
                  <a:lnTo>
                    <a:pt x="8612797" y="646988"/>
                  </a:lnTo>
                  <a:lnTo>
                    <a:pt x="107835" y="646988"/>
                  </a:lnTo>
                  <a:lnTo>
                    <a:pt x="65863" y="638513"/>
                  </a:lnTo>
                  <a:lnTo>
                    <a:pt x="31586" y="615402"/>
                  </a:lnTo>
                  <a:lnTo>
                    <a:pt x="8475" y="581125"/>
                  </a:lnTo>
                  <a:lnTo>
                    <a:pt x="0" y="539153"/>
                  </a:lnTo>
                  <a:lnTo>
                    <a:pt x="0" y="107835"/>
                  </a:lnTo>
                  <a:close/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147521" y="1371606"/>
            <a:ext cx="7891780" cy="4341495"/>
            <a:chOff x="1147521" y="1371600"/>
            <a:chExt cx="7891780" cy="434149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26408" y="1371600"/>
              <a:ext cx="5012436" cy="315315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00702" y="1405890"/>
              <a:ext cx="4866258" cy="300799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089145" y="1396365"/>
              <a:ext cx="4887595" cy="3027045"/>
            </a:xfrm>
            <a:custGeom>
              <a:avLst/>
              <a:gdLst/>
              <a:ahLst/>
              <a:cxnLst/>
              <a:rect l="l" t="t" r="r" b="b"/>
              <a:pathLst>
                <a:path w="4887595" h="3027045">
                  <a:moveTo>
                    <a:pt x="0" y="3027044"/>
                  </a:moveTo>
                  <a:lnTo>
                    <a:pt x="4887213" y="3027044"/>
                  </a:lnTo>
                  <a:lnTo>
                    <a:pt x="4887213" y="0"/>
                  </a:lnTo>
                  <a:lnTo>
                    <a:pt x="0" y="0"/>
                  </a:lnTo>
                  <a:lnTo>
                    <a:pt x="0" y="3027044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043041" y="2181885"/>
              <a:ext cx="1096010" cy="294640"/>
            </a:xfrm>
            <a:custGeom>
              <a:avLst/>
              <a:gdLst/>
              <a:ahLst/>
              <a:cxnLst/>
              <a:rect l="l" t="t" r="r" b="b"/>
              <a:pathLst>
                <a:path w="1096009" h="294639">
                  <a:moveTo>
                    <a:pt x="0" y="294233"/>
                  </a:moveTo>
                  <a:lnTo>
                    <a:pt x="1095667" y="294233"/>
                  </a:lnTo>
                  <a:lnTo>
                    <a:pt x="1095667" y="0"/>
                  </a:lnTo>
                  <a:lnTo>
                    <a:pt x="0" y="0"/>
                  </a:lnTo>
                  <a:lnTo>
                    <a:pt x="0" y="294233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6571" y="3066795"/>
              <a:ext cx="5864225" cy="262724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57046" y="3057270"/>
              <a:ext cx="5883275" cy="2646680"/>
            </a:xfrm>
            <a:custGeom>
              <a:avLst/>
              <a:gdLst/>
              <a:ahLst/>
              <a:cxnLst/>
              <a:rect l="l" t="t" r="r" b="b"/>
              <a:pathLst>
                <a:path w="5883275" h="2646679">
                  <a:moveTo>
                    <a:pt x="0" y="2646298"/>
                  </a:moveTo>
                  <a:lnTo>
                    <a:pt x="5883275" y="2646298"/>
                  </a:lnTo>
                  <a:lnTo>
                    <a:pt x="5883275" y="0"/>
                  </a:lnTo>
                  <a:lnTo>
                    <a:pt x="0" y="0"/>
                  </a:lnTo>
                  <a:lnTo>
                    <a:pt x="0" y="2646298"/>
                  </a:lnTo>
                  <a:close/>
                </a:path>
              </a:pathLst>
            </a:custGeom>
            <a:ln w="19049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279902" y="5228590"/>
              <a:ext cx="1649730" cy="379095"/>
            </a:xfrm>
            <a:custGeom>
              <a:avLst/>
              <a:gdLst/>
              <a:ahLst/>
              <a:cxnLst/>
              <a:rect l="l" t="t" r="r" b="b"/>
              <a:pathLst>
                <a:path w="1649729" h="379095">
                  <a:moveTo>
                    <a:pt x="0" y="379082"/>
                  </a:moveTo>
                  <a:lnTo>
                    <a:pt x="1649729" y="379082"/>
                  </a:lnTo>
                  <a:lnTo>
                    <a:pt x="1649729" y="0"/>
                  </a:lnTo>
                  <a:lnTo>
                    <a:pt x="0" y="0"/>
                  </a:lnTo>
                  <a:lnTo>
                    <a:pt x="0" y="379082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01802" y="6042456"/>
            <a:ext cx="812292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255" algn="ctr">
              <a:lnSpc>
                <a:spcPct val="100000"/>
              </a:lnSpc>
              <a:spcBef>
                <a:spcPts val="95"/>
              </a:spcBef>
            </a:pPr>
            <a:r>
              <a:rPr sz="16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Arial"/>
              </a:rPr>
              <a:t>Важно!</a:t>
            </a:r>
            <a:endParaRPr sz="1600" dirty="0"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600" spc="-15" dirty="0">
                <a:cs typeface="Microsoft Sans Serif"/>
              </a:rPr>
              <a:t>Экстренное</a:t>
            </a:r>
            <a:r>
              <a:rPr sz="1600" spc="3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(досрочное)</a:t>
            </a:r>
            <a:r>
              <a:rPr sz="1600" spc="5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завершение</a:t>
            </a:r>
            <a:r>
              <a:rPr sz="1600" spc="4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печати</a:t>
            </a:r>
            <a:r>
              <a:rPr sz="1600" spc="3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выполняется</a:t>
            </a:r>
            <a:r>
              <a:rPr sz="1600" spc="35" dirty="0">
                <a:cs typeface="Microsoft Sans Serif"/>
              </a:rPr>
              <a:t> </a:t>
            </a:r>
            <a:r>
              <a:rPr sz="1600" b="1" u="heavy" spc="-5" dirty="0">
                <a:uFill>
                  <a:solidFill>
                    <a:srgbClr val="000000"/>
                  </a:solidFill>
                </a:uFill>
                <a:cs typeface="Arial"/>
              </a:rPr>
              <a:t>в</a:t>
            </a:r>
            <a:r>
              <a:rPr sz="1600" b="1" u="heavy" spc="10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600" b="1" u="heavy" spc="-5" dirty="0">
                <a:uFill>
                  <a:solidFill>
                    <a:srgbClr val="000000"/>
                  </a:solidFill>
                </a:uFill>
                <a:cs typeface="Arial"/>
              </a:rPr>
              <a:t>присутствии</a:t>
            </a:r>
            <a:r>
              <a:rPr sz="1600" b="1" u="heavy" spc="40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600" b="1" u="heavy" spc="-15" dirty="0">
                <a:uFill>
                  <a:solidFill>
                    <a:srgbClr val="000000"/>
                  </a:solidFill>
                </a:uFill>
                <a:cs typeface="Arial"/>
              </a:rPr>
              <a:t>члена</a:t>
            </a:r>
            <a:r>
              <a:rPr sz="1600" b="1" u="heavy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600" b="1" u="heavy" spc="-5" dirty="0">
                <a:uFill>
                  <a:solidFill>
                    <a:srgbClr val="000000"/>
                  </a:solidFill>
                </a:uFill>
                <a:cs typeface="Arial"/>
              </a:rPr>
              <a:t>ГЭК</a:t>
            </a:r>
            <a:endParaRPr sz="1600" dirty="0"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78741" y="29356"/>
            <a:ext cx="615823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solidFill>
                  <a:srgbClr val="E36C09"/>
                </a:solidFill>
              </a:rPr>
              <a:t>ПРОВЕДЕНИЕ</a:t>
            </a:r>
            <a:r>
              <a:rPr sz="2400" spc="-10" dirty="0">
                <a:solidFill>
                  <a:srgbClr val="E36C09"/>
                </a:solidFill>
              </a:rPr>
              <a:t> </a:t>
            </a:r>
            <a:r>
              <a:rPr sz="2400" spc="-35" dirty="0">
                <a:solidFill>
                  <a:srgbClr val="E36C09"/>
                </a:solidFill>
              </a:rPr>
              <a:t>ЭКЗАМЕНА:</a:t>
            </a:r>
            <a:endParaRPr sz="2400" dirty="0"/>
          </a:p>
          <a:p>
            <a:pPr marL="12700" algn="l">
              <a:lnSpc>
                <a:spcPct val="100000"/>
              </a:lnSpc>
            </a:pPr>
            <a:r>
              <a:rPr sz="2400" spc="-35" dirty="0">
                <a:solidFill>
                  <a:srgbClr val="E36C09"/>
                </a:solidFill>
              </a:rPr>
              <a:t>ЭКСТРЕННОЕ</a:t>
            </a:r>
            <a:r>
              <a:rPr sz="2400" spc="5" dirty="0">
                <a:solidFill>
                  <a:srgbClr val="E36C09"/>
                </a:solidFill>
              </a:rPr>
              <a:t> </a:t>
            </a:r>
            <a:r>
              <a:rPr sz="2400" dirty="0">
                <a:solidFill>
                  <a:srgbClr val="E36C09"/>
                </a:solidFill>
              </a:rPr>
              <a:t>ЗАВЕРШЕНИЕ</a:t>
            </a:r>
            <a:r>
              <a:rPr sz="2400" spc="25" dirty="0">
                <a:solidFill>
                  <a:srgbClr val="E36C09"/>
                </a:solidFill>
              </a:rPr>
              <a:t> </a:t>
            </a:r>
            <a:r>
              <a:rPr sz="2400" spc="-45" dirty="0">
                <a:solidFill>
                  <a:srgbClr val="E36C09"/>
                </a:solidFill>
              </a:rPr>
              <a:t>ПЕЧАТИ</a:t>
            </a:r>
            <a:r>
              <a:rPr sz="2400" spc="10" dirty="0">
                <a:solidFill>
                  <a:srgbClr val="E36C09"/>
                </a:solidFill>
              </a:rPr>
              <a:t> </a:t>
            </a:r>
            <a:r>
              <a:rPr sz="2400" dirty="0">
                <a:solidFill>
                  <a:srgbClr val="E36C09"/>
                </a:solidFill>
              </a:rPr>
              <a:t>ЭМ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/>
          </a:bodyPr>
          <a:lstStyle/>
          <a:p>
            <a:r>
              <a:rPr lang="ru-RU" sz="2000" b="1" cap="all" dirty="0">
                <a:solidFill>
                  <a:srgbClr val="C00000"/>
                </a:solidFill>
                <a:latin typeface="+mn-lt"/>
                <a:ea typeface="+mn-ea"/>
                <a:cs typeface="Arial" charset="0"/>
              </a:rPr>
              <a:t>На рабочем столе участника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308" y="1556792"/>
            <a:ext cx="1428750" cy="142875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153" y="4149100"/>
            <a:ext cx="1190625" cy="1800225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11960" y="1556792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225728" y="1556792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60693" y="3178570"/>
            <a:ext cx="1440160" cy="4320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Бланки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71090" y="3178570"/>
            <a:ext cx="1440160" cy="4320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КИМ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00552" y="3198186"/>
            <a:ext cx="1440160" cy="4320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Черновики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5127" y="4152113"/>
            <a:ext cx="2134298" cy="180399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444208" y="1417638"/>
            <a:ext cx="2016224" cy="21929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Разрешенные средства воспитания и обучения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463912" y="3763106"/>
            <a:ext cx="2016224" cy="21929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Специальные технические средства для лиц с ОВЗ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33375" y="140653"/>
            <a:ext cx="3867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spc="-35" dirty="0" smtClean="0">
                <a:solidFill>
                  <a:schemeClr val="accent6">
                    <a:lumMod val="75000"/>
                  </a:schemeClr>
                </a:solidFill>
              </a:rPr>
              <a:t>ЭКЗАМЕН</a:t>
            </a:r>
            <a:r>
              <a:rPr lang="en-US" sz="2400" spc="-35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spc="-35" dirty="0" smtClean="0">
                <a:solidFill>
                  <a:schemeClr val="accent6">
                    <a:lumMod val="75000"/>
                  </a:schemeClr>
                </a:solidFill>
              </a:rPr>
              <a:t>В АУДИТОРИИ ППЭ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42633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925" y="5609493"/>
            <a:ext cx="9063355" cy="861646"/>
            <a:chOff x="57911" y="6068567"/>
            <a:chExt cx="9063355" cy="6400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911" y="6068567"/>
              <a:ext cx="9063228" cy="6400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507" y="6096190"/>
              <a:ext cx="8968134" cy="54483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5507" y="6096190"/>
              <a:ext cx="8968740" cy="544830"/>
            </a:xfrm>
            <a:custGeom>
              <a:avLst/>
              <a:gdLst/>
              <a:ahLst/>
              <a:cxnLst/>
              <a:rect l="l" t="t" r="r" b="b"/>
              <a:pathLst>
                <a:path w="8968740" h="544829">
                  <a:moveTo>
                    <a:pt x="0" y="90805"/>
                  </a:moveTo>
                  <a:lnTo>
                    <a:pt x="7136" y="55464"/>
                  </a:lnTo>
                  <a:lnTo>
                    <a:pt x="26597" y="26600"/>
                  </a:lnTo>
                  <a:lnTo>
                    <a:pt x="55461" y="7137"/>
                  </a:lnTo>
                  <a:lnTo>
                    <a:pt x="90808" y="0"/>
                  </a:lnTo>
                  <a:lnTo>
                    <a:pt x="8877329" y="0"/>
                  </a:lnTo>
                  <a:lnTo>
                    <a:pt x="8912680" y="7137"/>
                  </a:lnTo>
                  <a:lnTo>
                    <a:pt x="8941543" y="26600"/>
                  </a:lnTo>
                  <a:lnTo>
                    <a:pt x="8961000" y="55464"/>
                  </a:lnTo>
                  <a:lnTo>
                    <a:pt x="8968134" y="90805"/>
                  </a:lnTo>
                  <a:lnTo>
                    <a:pt x="8968134" y="454025"/>
                  </a:lnTo>
                  <a:lnTo>
                    <a:pt x="8961000" y="489371"/>
                  </a:lnTo>
                  <a:lnTo>
                    <a:pt x="8941543" y="518234"/>
                  </a:lnTo>
                  <a:lnTo>
                    <a:pt x="8912680" y="537694"/>
                  </a:lnTo>
                  <a:lnTo>
                    <a:pt x="8877329" y="544830"/>
                  </a:lnTo>
                  <a:lnTo>
                    <a:pt x="90808" y="544830"/>
                  </a:lnTo>
                  <a:lnTo>
                    <a:pt x="55461" y="537694"/>
                  </a:lnTo>
                  <a:lnTo>
                    <a:pt x="26597" y="518234"/>
                  </a:lnTo>
                  <a:lnTo>
                    <a:pt x="7136" y="489371"/>
                  </a:lnTo>
                  <a:lnTo>
                    <a:pt x="0" y="454025"/>
                  </a:lnTo>
                  <a:lnTo>
                    <a:pt x="0" y="90805"/>
                  </a:lnTo>
                  <a:close/>
                </a:path>
              </a:pathLst>
            </a:custGeom>
            <a:ln w="952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09954" y="5765953"/>
            <a:ext cx="8352692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034" marR="5080" indent="-13970" algn="just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cs typeface="Microsoft Sans Serif"/>
              </a:rPr>
              <a:t>Организаторы</a:t>
            </a:r>
            <a:r>
              <a:rPr sz="1600" spc="4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spc="3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аудитории</a:t>
            </a:r>
            <a:r>
              <a:rPr sz="1600" spc="6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следят</a:t>
            </a:r>
            <a:r>
              <a:rPr sz="1600" spc="90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за</a:t>
            </a:r>
            <a:r>
              <a:rPr sz="1600" spc="3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состоянием</a:t>
            </a:r>
            <a:r>
              <a:rPr sz="1600" spc="6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участников</a:t>
            </a:r>
            <a:r>
              <a:rPr sz="1600" spc="7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и</a:t>
            </a:r>
            <a:r>
              <a:rPr sz="1600" spc="1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при</a:t>
            </a:r>
            <a:r>
              <a:rPr sz="1600" spc="4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ухудшении</a:t>
            </a:r>
            <a:r>
              <a:rPr sz="1600" spc="6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самочувствия </a:t>
            </a:r>
            <a:r>
              <a:rPr sz="1600" spc="-33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направляют</a:t>
            </a:r>
            <a:r>
              <a:rPr sz="1600" spc="4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участников</a:t>
            </a:r>
            <a:r>
              <a:rPr sz="1600" spc="8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spc="2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сопровождении</a:t>
            </a:r>
            <a:r>
              <a:rPr sz="1600" spc="8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организаторов</a:t>
            </a:r>
            <a:r>
              <a:rPr sz="1600" spc="5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вне</a:t>
            </a:r>
            <a:r>
              <a:rPr sz="1600" spc="3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аудиторий</a:t>
            </a:r>
            <a:r>
              <a:rPr sz="1600" spc="7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spc="3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медицинский</a:t>
            </a:r>
            <a:r>
              <a:rPr sz="1600" spc="95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пункт</a:t>
            </a:r>
            <a:endParaRPr sz="1600" dirty="0">
              <a:cs typeface="Microsoft Sans Serif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753" y="63212"/>
            <a:ext cx="637857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ПРОВЕДЕНИЕ</a:t>
            </a:r>
            <a:r>
              <a:rPr sz="2400" spc="-1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</a:p>
          <a:p>
            <a:pPr marL="12700" algn="l">
              <a:lnSpc>
                <a:spcPct val="100000"/>
              </a:lnSpc>
            </a:pPr>
            <a:r>
              <a:rPr sz="2000" spc="-50" dirty="0"/>
              <a:t>ДЕЙСТВИЯ</a:t>
            </a:r>
            <a:r>
              <a:rPr sz="2000" spc="35" dirty="0"/>
              <a:t> </a:t>
            </a:r>
            <a:r>
              <a:rPr sz="2000" spc="-70" dirty="0"/>
              <a:t>ОРГАНИЗАТОРА</a:t>
            </a:r>
            <a:r>
              <a:rPr sz="2000" spc="15" dirty="0"/>
              <a:t> </a:t>
            </a:r>
            <a:r>
              <a:rPr sz="2000" dirty="0"/>
              <a:t>В</a:t>
            </a:r>
            <a:r>
              <a:rPr sz="2000" spc="25" dirty="0"/>
              <a:t> </a:t>
            </a:r>
            <a:r>
              <a:rPr sz="2000" spc="-70" dirty="0"/>
              <a:t>АУДИТОРИИ</a:t>
            </a:r>
          </a:p>
        </p:txBody>
      </p:sp>
      <p:sp>
        <p:nvSpPr>
          <p:cNvPr id="8" name="object 8"/>
          <p:cNvSpPr/>
          <p:nvPr/>
        </p:nvSpPr>
        <p:spPr>
          <a:xfrm>
            <a:off x="311760" y="866978"/>
            <a:ext cx="8520430" cy="4338068"/>
          </a:xfrm>
          <a:custGeom>
            <a:avLst/>
            <a:gdLst/>
            <a:ahLst/>
            <a:cxnLst/>
            <a:rect l="l" t="t" r="r" b="b"/>
            <a:pathLst>
              <a:path w="8520430" h="5078730">
                <a:moveTo>
                  <a:pt x="8520430" y="0"/>
                </a:moveTo>
                <a:lnTo>
                  <a:pt x="0" y="0"/>
                </a:lnTo>
                <a:lnTo>
                  <a:pt x="0" y="5078349"/>
                </a:lnTo>
                <a:lnTo>
                  <a:pt x="8520430" y="5078349"/>
                </a:lnTo>
                <a:lnTo>
                  <a:pt x="85204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960371" y="894082"/>
            <a:ext cx="3704198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-10" dirty="0">
                <a:cs typeface="Arial"/>
              </a:rPr>
              <a:t>Следит</a:t>
            </a:r>
            <a:r>
              <a:rPr b="1" spc="-20" dirty="0">
                <a:cs typeface="Arial"/>
              </a:rPr>
              <a:t> </a:t>
            </a:r>
            <a:r>
              <a:rPr b="1" spc="-15" dirty="0">
                <a:cs typeface="Arial"/>
              </a:rPr>
              <a:t>за порядком</a:t>
            </a:r>
            <a:r>
              <a:rPr b="1" dirty="0">
                <a:cs typeface="Arial"/>
              </a:rPr>
              <a:t> и</a:t>
            </a:r>
            <a:r>
              <a:rPr b="1" spc="-10" dirty="0">
                <a:cs typeface="Arial"/>
              </a:rPr>
              <a:t> </a:t>
            </a:r>
            <a:r>
              <a:rPr b="1" dirty="0">
                <a:cs typeface="Arial"/>
              </a:rPr>
              <a:t>не</a:t>
            </a:r>
            <a:r>
              <a:rPr b="1" spc="-5" dirty="0">
                <a:cs typeface="Arial"/>
              </a:rPr>
              <a:t> </a:t>
            </a:r>
            <a:r>
              <a:rPr b="1" spc="-15" dirty="0">
                <a:cs typeface="Arial"/>
              </a:rPr>
              <a:t>допускает:</a:t>
            </a:r>
            <a:endParaRPr dirty="0"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32027" y="1260122"/>
            <a:ext cx="702437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5" dirty="0">
                <a:latin typeface="Microsoft Sans Serif"/>
                <a:cs typeface="Microsoft Sans Serif"/>
              </a:rPr>
              <a:t>участников</a:t>
            </a:r>
            <a:r>
              <a:rPr sz="1400" spc="57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между</a:t>
            </a:r>
            <a:r>
              <a:rPr sz="1400" spc="56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собой,</a:t>
            </a:r>
            <a:r>
              <a:rPr sz="1400" spc="57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обмена</a:t>
            </a:r>
            <a:r>
              <a:rPr sz="1400" spc="56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любыми</a:t>
            </a:r>
            <a:r>
              <a:rPr sz="1400" spc="57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материалами</a:t>
            </a:r>
            <a:r>
              <a:rPr sz="1400" spc="57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и</a:t>
            </a:r>
            <a:r>
              <a:rPr sz="1400" spc="57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предметами</a:t>
            </a:r>
            <a:r>
              <a:rPr sz="1400" spc="57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между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0557" y="1260101"/>
            <a:ext cx="8366125" cy="164468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3675" marR="7062470" indent="-181610" algn="just">
              <a:lnSpc>
                <a:spcPct val="100000"/>
              </a:lnSpc>
              <a:spcBef>
                <a:spcPts val="105"/>
              </a:spcBef>
              <a:buFont typeface="Symbol"/>
              <a:buChar char=""/>
              <a:tabLst>
                <a:tab pos="193675" algn="l"/>
                <a:tab pos="8343900" algn="l"/>
              </a:tabLst>
            </a:pPr>
            <a:r>
              <a:rPr sz="1600" spc="-20" dirty="0" err="1">
                <a:cs typeface="Microsoft Sans Serif"/>
              </a:rPr>
              <a:t>разговоров</a:t>
            </a:r>
            <a:r>
              <a:rPr sz="1600" spc="-2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 </a:t>
            </a:r>
            <a:r>
              <a:rPr sz="1600" spc="-20" dirty="0" err="1" smtClean="0">
                <a:cs typeface="Microsoft Sans Serif"/>
              </a:rPr>
              <a:t>у</a:t>
            </a:r>
            <a:r>
              <a:rPr sz="1600" spc="-5" dirty="0" err="1" smtClean="0">
                <a:cs typeface="Microsoft Sans Serif"/>
              </a:rPr>
              <a:t>час</a:t>
            </a:r>
            <a:r>
              <a:rPr sz="1600" dirty="0" err="1" smtClean="0">
                <a:cs typeface="Microsoft Sans Serif"/>
              </a:rPr>
              <a:t>т</a:t>
            </a:r>
            <a:r>
              <a:rPr sz="1600" spc="-5" dirty="0" err="1" smtClean="0">
                <a:cs typeface="Microsoft Sans Serif"/>
              </a:rPr>
              <a:t>ни</a:t>
            </a:r>
            <a:r>
              <a:rPr sz="1600" spc="-60" dirty="0" err="1" smtClean="0">
                <a:cs typeface="Microsoft Sans Serif"/>
              </a:rPr>
              <a:t>к</a:t>
            </a:r>
            <a:r>
              <a:rPr sz="1600" spc="-20" dirty="0" err="1" smtClean="0">
                <a:cs typeface="Microsoft Sans Serif"/>
              </a:rPr>
              <a:t>а</a:t>
            </a:r>
            <a:r>
              <a:rPr sz="1600" spc="-30" dirty="0" err="1" smtClean="0">
                <a:cs typeface="Microsoft Sans Serif"/>
              </a:rPr>
              <a:t>м</a:t>
            </a:r>
            <a:r>
              <a:rPr sz="1600" dirty="0" err="1" smtClean="0">
                <a:cs typeface="Microsoft Sans Serif"/>
              </a:rPr>
              <a:t>и</a:t>
            </a:r>
            <a:endParaRPr sz="1600" dirty="0">
              <a:cs typeface="Microsoft Sans Serif"/>
            </a:endParaRPr>
          </a:p>
          <a:p>
            <a:pPr marL="193675" marR="5080" indent="-181610" algn="just">
              <a:lnSpc>
                <a:spcPct val="100000"/>
              </a:lnSpc>
              <a:spcBef>
                <a:spcPts val="595"/>
              </a:spcBef>
              <a:buFont typeface="Symbol"/>
              <a:buChar char=""/>
              <a:tabLst>
                <a:tab pos="194310" algn="l"/>
              </a:tabLst>
            </a:pPr>
            <a:r>
              <a:rPr sz="1600" spc="-5" dirty="0">
                <a:cs typeface="Microsoft Sans Serif"/>
              </a:rPr>
              <a:t>наличия</a:t>
            </a:r>
            <a:r>
              <a:rPr sz="160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уведомлений</a:t>
            </a:r>
            <a:r>
              <a:rPr sz="1600" spc="-1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о </a:t>
            </a:r>
            <a:r>
              <a:rPr sz="1600" spc="-10" dirty="0">
                <a:cs typeface="Microsoft Sans Serif"/>
              </a:rPr>
              <a:t>регистрации</a:t>
            </a:r>
            <a:r>
              <a:rPr sz="1600" spc="-5" dirty="0">
                <a:cs typeface="Microsoft Sans Serif"/>
              </a:rPr>
              <a:t> на </a:t>
            </a:r>
            <a:r>
              <a:rPr sz="1600" spc="-25" dirty="0">
                <a:cs typeface="Microsoft Sans Serif"/>
              </a:rPr>
              <a:t>экзамены</a:t>
            </a:r>
            <a:r>
              <a:rPr sz="1600" spc="-2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(при</a:t>
            </a:r>
            <a:r>
              <a:rPr sz="1600" spc="-5" dirty="0">
                <a:cs typeface="Microsoft Sans Serif"/>
              </a:rPr>
              <a:t> наличии</a:t>
            </a:r>
            <a:r>
              <a:rPr sz="160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необходимо</a:t>
            </a:r>
            <a:r>
              <a:rPr sz="1600" spc="-15" dirty="0">
                <a:cs typeface="Microsoft Sans Serif"/>
              </a:rPr>
              <a:t> изъять),</a:t>
            </a:r>
            <a:r>
              <a:rPr sz="1600" spc="-10" dirty="0">
                <a:cs typeface="Microsoft Sans Serif"/>
              </a:rPr>
              <a:t> средств </a:t>
            </a:r>
            <a:r>
              <a:rPr sz="1600" spc="-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связи,</a:t>
            </a:r>
            <a:r>
              <a:rPr sz="1600" spc="-10" dirty="0">
                <a:cs typeface="Microsoft Sans Serif"/>
              </a:rPr>
              <a:t> электронно-вычислительной</a:t>
            </a:r>
            <a:r>
              <a:rPr sz="1600" spc="-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техники,</a:t>
            </a:r>
            <a:r>
              <a:rPr sz="1600" spc="-2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фото-,</a:t>
            </a:r>
            <a:r>
              <a:rPr sz="1600" spc="-1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аудио-</a:t>
            </a:r>
            <a:r>
              <a:rPr sz="1600" spc="-1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и</a:t>
            </a:r>
            <a:r>
              <a:rPr sz="1600" spc="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видеоаппаратуры,</a:t>
            </a:r>
            <a:r>
              <a:rPr sz="1600" spc="-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письменных </a:t>
            </a:r>
            <a:r>
              <a:rPr sz="1600" spc="-5" dirty="0">
                <a:cs typeface="Microsoft Sans Serif"/>
              </a:rPr>
              <a:t> </a:t>
            </a:r>
            <a:r>
              <a:rPr sz="1600" spc="-35" dirty="0">
                <a:cs typeface="Microsoft Sans Serif"/>
              </a:rPr>
              <a:t>заметок,</a:t>
            </a:r>
            <a:r>
              <a:rPr sz="1600" spc="-3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справочных</a:t>
            </a:r>
            <a:r>
              <a:rPr sz="1600" spc="-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материалов</a:t>
            </a:r>
            <a:r>
              <a:rPr sz="1600" dirty="0">
                <a:cs typeface="Microsoft Sans Serif"/>
              </a:rPr>
              <a:t> и</a:t>
            </a:r>
            <a:r>
              <a:rPr sz="1600" spc="1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иных</a:t>
            </a:r>
            <a:r>
              <a:rPr sz="1600" spc="1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средств</a:t>
            </a:r>
            <a:r>
              <a:rPr sz="1600" spc="-1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хранения</a:t>
            </a:r>
            <a:r>
              <a:rPr sz="1600" spc="1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и</a:t>
            </a:r>
            <a:r>
              <a:rPr sz="1600" spc="15" dirty="0">
                <a:cs typeface="Microsoft Sans Serif"/>
              </a:rPr>
              <a:t> </a:t>
            </a:r>
            <a:r>
              <a:rPr sz="1600" spc="-15" dirty="0" err="1">
                <a:cs typeface="Microsoft Sans Serif"/>
              </a:rPr>
              <a:t>передачи</a:t>
            </a:r>
            <a:r>
              <a:rPr sz="1600" spc="5" dirty="0">
                <a:cs typeface="Microsoft Sans Serif"/>
              </a:rPr>
              <a:t> </a:t>
            </a:r>
            <a:r>
              <a:rPr sz="1600" spc="-10" dirty="0" err="1" smtClean="0">
                <a:cs typeface="Microsoft Sans Serif"/>
              </a:rPr>
              <a:t>информации</a:t>
            </a:r>
            <a:endParaRPr sz="1600" dirty="0">
              <a:cs typeface="Microsoft Sans Serif"/>
            </a:endParaRPr>
          </a:p>
          <a:p>
            <a:pPr marL="193675" indent="-181610" algn="just">
              <a:lnSpc>
                <a:spcPct val="100000"/>
              </a:lnSpc>
              <a:spcBef>
                <a:spcPts val="605"/>
              </a:spcBef>
              <a:buFont typeface="Symbol"/>
              <a:buChar char=""/>
              <a:tabLst>
                <a:tab pos="194310" algn="l"/>
              </a:tabLst>
            </a:pPr>
            <a:r>
              <a:rPr sz="1600" spc="-10" dirty="0">
                <a:cs typeface="Microsoft Sans Serif"/>
              </a:rPr>
              <a:t>переписывания</a:t>
            </a:r>
            <a:r>
              <a:rPr sz="1600" spc="8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участниками</a:t>
            </a:r>
            <a:r>
              <a:rPr sz="1600" spc="7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экзамена</a:t>
            </a:r>
            <a:r>
              <a:rPr sz="1600" spc="7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заданий</a:t>
            </a:r>
            <a:r>
              <a:rPr sz="1600" spc="65" dirty="0">
                <a:cs typeface="Microsoft Sans Serif"/>
              </a:rPr>
              <a:t> </a:t>
            </a:r>
            <a:r>
              <a:rPr sz="1600" spc="-40" dirty="0">
                <a:cs typeface="Microsoft Sans Serif"/>
              </a:rPr>
              <a:t>КИМ</a:t>
            </a:r>
            <a:r>
              <a:rPr sz="1600" spc="6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в</a:t>
            </a:r>
            <a:r>
              <a:rPr sz="1600" spc="70" dirty="0">
                <a:cs typeface="Microsoft Sans Serif"/>
              </a:rPr>
              <a:t> </a:t>
            </a:r>
            <a:r>
              <a:rPr sz="1600" spc="-15" dirty="0" err="1" smtClean="0">
                <a:cs typeface="Microsoft Sans Serif"/>
              </a:rPr>
              <a:t>черновик</a:t>
            </a:r>
            <a:r>
              <a:rPr lang="ru-RU" sz="1600" spc="-15" dirty="0" smtClean="0">
                <a:cs typeface="Microsoft Sans Serif"/>
              </a:rPr>
              <a:t>и</a:t>
            </a:r>
            <a:endParaRPr sz="1600" dirty="0"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0551" y="2982623"/>
            <a:ext cx="836485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3675" indent="-181610">
              <a:lnSpc>
                <a:spcPct val="100000"/>
              </a:lnSpc>
              <a:spcBef>
                <a:spcPts val="105"/>
              </a:spcBef>
              <a:buFont typeface="Symbol"/>
              <a:buChar char=""/>
              <a:tabLst>
                <a:tab pos="194310" algn="l"/>
                <a:tab pos="1617345" algn="l"/>
                <a:tab pos="2429510" algn="l"/>
                <a:tab pos="3466465" algn="l"/>
                <a:tab pos="4441825" algn="l"/>
                <a:tab pos="4830445" algn="l"/>
                <a:tab pos="5895975" algn="l"/>
                <a:tab pos="6205220" algn="l"/>
                <a:tab pos="7563484" algn="l"/>
                <a:tab pos="7967345" algn="l"/>
              </a:tabLst>
            </a:pPr>
            <a:r>
              <a:rPr sz="1400" spc="-25" dirty="0">
                <a:latin typeface="Microsoft Sans Serif"/>
                <a:cs typeface="Microsoft Sans Serif"/>
              </a:rPr>
              <a:t>п</a:t>
            </a:r>
            <a:r>
              <a:rPr sz="1400" spc="-5" dirty="0">
                <a:latin typeface="Microsoft Sans Serif"/>
                <a:cs typeface="Microsoft Sans Serif"/>
              </a:rPr>
              <a:t>ро</a:t>
            </a:r>
            <a:r>
              <a:rPr sz="1400" spc="-10" dirty="0">
                <a:latin typeface="Microsoft Sans Serif"/>
                <a:cs typeface="Microsoft Sans Serif"/>
              </a:rPr>
              <a:t>и</a:t>
            </a:r>
            <a:r>
              <a:rPr sz="1400" spc="-60" dirty="0">
                <a:latin typeface="Microsoft Sans Serif"/>
                <a:cs typeface="Microsoft Sans Serif"/>
              </a:rPr>
              <a:t>з</a:t>
            </a:r>
            <a:r>
              <a:rPr sz="1400" spc="-15" dirty="0">
                <a:latin typeface="Microsoft Sans Serif"/>
                <a:cs typeface="Microsoft Sans Serif"/>
              </a:rPr>
              <a:t>в</a:t>
            </a:r>
            <a:r>
              <a:rPr sz="1400" spc="-40" dirty="0">
                <a:latin typeface="Microsoft Sans Serif"/>
                <a:cs typeface="Microsoft Sans Serif"/>
              </a:rPr>
              <a:t>о</a:t>
            </a:r>
            <a:r>
              <a:rPr sz="1400" spc="5" dirty="0">
                <a:latin typeface="Microsoft Sans Serif"/>
                <a:cs typeface="Microsoft Sans Serif"/>
              </a:rPr>
              <a:t>л</a:t>
            </a:r>
            <a:r>
              <a:rPr sz="1400" spc="-10" dirty="0">
                <a:latin typeface="Microsoft Sans Serif"/>
                <a:cs typeface="Microsoft Sans Serif"/>
              </a:rPr>
              <a:t>ь</a:t>
            </a:r>
            <a:r>
              <a:rPr sz="1400" spc="-5" dirty="0">
                <a:latin typeface="Microsoft Sans Serif"/>
                <a:cs typeface="Microsoft Sans Serif"/>
              </a:rPr>
              <a:t>н</a:t>
            </a:r>
            <a:r>
              <a:rPr sz="1400" spc="-20" dirty="0">
                <a:latin typeface="Microsoft Sans Serif"/>
                <a:cs typeface="Microsoft Sans Serif"/>
              </a:rPr>
              <a:t>о</a:t>
            </a:r>
            <a:r>
              <a:rPr sz="1400" spc="-45" dirty="0">
                <a:latin typeface="Microsoft Sans Serif"/>
                <a:cs typeface="Microsoft Sans Serif"/>
              </a:rPr>
              <a:t>г</a:t>
            </a:r>
            <a:r>
              <a:rPr sz="1400" dirty="0">
                <a:latin typeface="Microsoft Sans Serif"/>
                <a:cs typeface="Microsoft Sans Serif"/>
              </a:rPr>
              <a:t>о	</a:t>
            </a:r>
            <a:r>
              <a:rPr sz="1400" spc="-15" dirty="0">
                <a:latin typeface="Microsoft Sans Serif"/>
                <a:cs typeface="Microsoft Sans Serif"/>
              </a:rPr>
              <a:t>в</a:t>
            </a:r>
            <a:r>
              <a:rPr sz="1400" dirty="0">
                <a:latin typeface="Microsoft Sans Serif"/>
                <a:cs typeface="Microsoft Sans Serif"/>
              </a:rPr>
              <a:t>ы</a:t>
            </a:r>
            <a:r>
              <a:rPr sz="1400" spc="-35" dirty="0">
                <a:latin typeface="Microsoft Sans Serif"/>
                <a:cs typeface="Microsoft Sans Serif"/>
              </a:rPr>
              <a:t>х</a:t>
            </a:r>
            <a:r>
              <a:rPr sz="1400" spc="-40" dirty="0">
                <a:latin typeface="Microsoft Sans Serif"/>
                <a:cs typeface="Microsoft Sans Serif"/>
              </a:rPr>
              <a:t>о</a:t>
            </a:r>
            <a:r>
              <a:rPr sz="1400" spc="-5" dirty="0">
                <a:latin typeface="Microsoft Sans Serif"/>
                <a:cs typeface="Microsoft Sans Serif"/>
              </a:rPr>
              <a:t>д</a:t>
            </a:r>
            <a:r>
              <a:rPr sz="1400" dirty="0">
                <a:latin typeface="Microsoft Sans Serif"/>
                <a:cs typeface="Microsoft Sans Serif"/>
              </a:rPr>
              <a:t>а	</a:t>
            </a:r>
            <a:r>
              <a:rPr sz="1400" spc="-20" dirty="0">
                <a:latin typeface="Microsoft Sans Serif"/>
                <a:cs typeface="Microsoft Sans Serif"/>
              </a:rPr>
              <a:t>у</a:t>
            </a:r>
            <a:r>
              <a:rPr sz="1400" spc="-5" dirty="0">
                <a:latin typeface="Microsoft Sans Serif"/>
                <a:cs typeface="Microsoft Sans Serif"/>
              </a:rPr>
              <a:t>час</a:t>
            </a:r>
            <a:r>
              <a:rPr sz="1400" spc="-10" dirty="0">
                <a:latin typeface="Microsoft Sans Serif"/>
                <a:cs typeface="Microsoft Sans Serif"/>
              </a:rPr>
              <a:t>т</a:t>
            </a:r>
            <a:r>
              <a:rPr sz="1400" spc="-5" dirty="0">
                <a:latin typeface="Microsoft Sans Serif"/>
                <a:cs typeface="Microsoft Sans Serif"/>
              </a:rPr>
              <a:t>ни</a:t>
            </a:r>
            <a:r>
              <a:rPr sz="1400" spc="-60" dirty="0">
                <a:latin typeface="Microsoft Sans Serif"/>
                <a:cs typeface="Microsoft Sans Serif"/>
              </a:rPr>
              <a:t>к</a:t>
            </a:r>
            <a:r>
              <a:rPr sz="1400" dirty="0">
                <a:latin typeface="Microsoft Sans Serif"/>
                <a:cs typeface="Microsoft Sans Serif"/>
              </a:rPr>
              <a:t>а	</a:t>
            </a:r>
            <a:r>
              <a:rPr sz="1400" spc="-50" dirty="0">
                <a:latin typeface="Microsoft Sans Serif"/>
                <a:cs typeface="Microsoft Sans Serif"/>
              </a:rPr>
              <a:t>эк</a:t>
            </a:r>
            <a:r>
              <a:rPr sz="1400" spc="-45" dirty="0">
                <a:latin typeface="Microsoft Sans Serif"/>
                <a:cs typeface="Microsoft Sans Serif"/>
              </a:rPr>
              <a:t>з</a:t>
            </a:r>
            <a:r>
              <a:rPr sz="1400" spc="-20" dirty="0">
                <a:latin typeface="Microsoft Sans Serif"/>
                <a:cs typeface="Microsoft Sans Serif"/>
              </a:rPr>
              <a:t>а</a:t>
            </a:r>
            <a:r>
              <a:rPr sz="1400" spc="-40" dirty="0">
                <a:latin typeface="Microsoft Sans Serif"/>
                <a:cs typeface="Microsoft Sans Serif"/>
              </a:rPr>
              <a:t>м</a:t>
            </a:r>
            <a:r>
              <a:rPr sz="1400" spc="-10" dirty="0">
                <a:latin typeface="Microsoft Sans Serif"/>
                <a:cs typeface="Microsoft Sans Serif"/>
              </a:rPr>
              <a:t>е</a:t>
            </a:r>
            <a:r>
              <a:rPr sz="1400" spc="-5" dirty="0">
                <a:latin typeface="Microsoft Sans Serif"/>
                <a:cs typeface="Microsoft Sans Serif"/>
              </a:rPr>
              <a:t>н</a:t>
            </a:r>
            <a:r>
              <a:rPr sz="1400" dirty="0">
                <a:latin typeface="Microsoft Sans Serif"/>
                <a:cs typeface="Microsoft Sans Serif"/>
              </a:rPr>
              <a:t>а	</a:t>
            </a:r>
            <a:r>
              <a:rPr sz="1400" spc="-35" dirty="0">
                <a:latin typeface="Microsoft Sans Serif"/>
                <a:cs typeface="Microsoft Sans Serif"/>
              </a:rPr>
              <a:t>и</a:t>
            </a:r>
            <a:r>
              <a:rPr sz="1400" spc="-30" dirty="0">
                <a:latin typeface="Microsoft Sans Serif"/>
                <a:cs typeface="Microsoft Sans Serif"/>
              </a:rPr>
              <a:t>з</a:t>
            </a:r>
            <a:r>
              <a:rPr sz="1400" dirty="0">
                <a:latin typeface="Microsoft Sans Serif"/>
                <a:cs typeface="Microsoft Sans Serif"/>
              </a:rPr>
              <a:t>	</a:t>
            </a:r>
            <a:r>
              <a:rPr sz="1400" spc="-15" dirty="0">
                <a:latin typeface="Microsoft Sans Serif"/>
                <a:cs typeface="Microsoft Sans Serif"/>
              </a:rPr>
              <a:t>а</a:t>
            </a:r>
            <a:r>
              <a:rPr sz="1400" spc="-70" dirty="0">
                <a:latin typeface="Microsoft Sans Serif"/>
                <a:cs typeface="Microsoft Sans Serif"/>
              </a:rPr>
              <a:t>у</a:t>
            </a:r>
            <a:r>
              <a:rPr sz="1400" spc="-5" dirty="0">
                <a:latin typeface="Microsoft Sans Serif"/>
                <a:cs typeface="Microsoft Sans Serif"/>
              </a:rPr>
              <a:t>д</a:t>
            </a:r>
            <a:r>
              <a:rPr sz="1400" spc="-10" dirty="0">
                <a:latin typeface="Microsoft Sans Serif"/>
                <a:cs typeface="Microsoft Sans Serif"/>
              </a:rPr>
              <a:t>ит</a:t>
            </a:r>
            <a:r>
              <a:rPr sz="1400" spc="-15" dirty="0">
                <a:latin typeface="Microsoft Sans Serif"/>
                <a:cs typeface="Microsoft Sans Serif"/>
              </a:rPr>
              <a:t>о</a:t>
            </a:r>
            <a:r>
              <a:rPr sz="1400" spc="-5" dirty="0">
                <a:latin typeface="Microsoft Sans Serif"/>
                <a:cs typeface="Microsoft Sans Serif"/>
              </a:rPr>
              <a:t>р</a:t>
            </a:r>
            <a:r>
              <a:rPr sz="1400" spc="-10" dirty="0">
                <a:latin typeface="Microsoft Sans Serif"/>
                <a:cs typeface="Microsoft Sans Serif"/>
              </a:rPr>
              <a:t>и</a:t>
            </a:r>
            <a:r>
              <a:rPr sz="1400" dirty="0">
                <a:latin typeface="Microsoft Sans Serif"/>
                <a:cs typeface="Microsoft Sans Serif"/>
              </a:rPr>
              <a:t>и	и	</a:t>
            </a:r>
            <a:r>
              <a:rPr sz="1400" spc="-25" dirty="0">
                <a:latin typeface="Microsoft Sans Serif"/>
                <a:cs typeface="Microsoft Sans Serif"/>
              </a:rPr>
              <a:t>п</a:t>
            </a:r>
            <a:r>
              <a:rPr sz="1400" spc="-15" dirty="0">
                <a:latin typeface="Microsoft Sans Serif"/>
                <a:cs typeface="Microsoft Sans Serif"/>
              </a:rPr>
              <a:t>ере</a:t>
            </a:r>
            <a:r>
              <a:rPr sz="1400" spc="-30" dirty="0">
                <a:latin typeface="Microsoft Sans Serif"/>
                <a:cs typeface="Microsoft Sans Serif"/>
              </a:rPr>
              <a:t>м</a:t>
            </a:r>
            <a:r>
              <a:rPr sz="1400" spc="-5" dirty="0">
                <a:latin typeface="Microsoft Sans Serif"/>
                <a:cs typeface="Microsoft Sans Serif"/>
              </a:rPr>
              <a:t>е</a:t>
            </a:r>
            <a:r>
              <a:rPr sz="1400" spc="-25" dirty="0">
                <a:latin typeface="Microsoft Sans Serif"/>
                <a:cs typeface="Microsoft Sans Serif"/>
              </a:rPr>
              <a:t>щ</a:t>
            </a:r>
            <a:r>
              <a:rPr sz="1400" spc="-10" dirty="0">
                <a:latin typeface="Microsoft Sans Serif"/>
                <a:cs typeface="Microsoft Sans Serif"/>
              </a:rPr>
              <a:t>е</a:t>
            </a:r>
            <a:r>
              <a:rPr sz="1400" spc="-5" dirty="0">
                <a:latin typeface="Microsoft Sans Serif"/>
                <a:cs typeface="Microsoft Sans Serif"/>
              </a:rPr>
              <a:t>ни</a:t>
            </a:r>
            <a:r>
              <a:rPr sz="1400" dirty="0">
                <a:latin typeface="Microsoft Sans Serif"/>
                <a:cs typeface="Microsoft Sans Serif"/>
              </a:rPr>
              <a:t>я	</a:t>
            </a:r>
            <a:r>
              <a:rPr sz="1400" spc="-15" dirty="0">
                <a:latin typeface="Microsoft Sans Serif"/>
                <a:cs typeface="Microsoft Sans Serif"/>
              </a:rPr>
              <a:t>п</a:t>
            </a:r>
            <a:r>
              <a:rPr sz="1400" spc="-10" dirty="0">
                <a:latin typeface="Microsoft Sans Serif"/>
                <a:cs typeface="Microsoft Sans Serif"/>
              </a:rPr>
              <a:t>о</a:t>
            </a:r>
            <a:r>
              <a:rPr sz="1400" dirty="0">
                <a:latin typeface="Microsoft Sans Serif"/>
                <a:cs typeface="Microsoft Sans Serif"/>
              </a:rPr>
              <a:t>	</a:t>
            </a:r>
            <a:r>
              <a:rPr sz="1400" spc="-5" dirty="0">
                <a:latin typeface="Microsoft Sans Serif"/>
                <a:cs typeface="Microsoft Sans Serif"/>
              </a:rPr>
              <a:t>ППЭ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0552" y="3297114"/>
            <a:ext cx="8368030" cy="2213426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93675" algn="just">
              <a:lnSpc>
                <a:spcPct val="100000"/>
              </a:lnSpc>
              <a:spcBef>
                <a:spcPts val="700"/>
              </a:spcBef>
            </a:pPr>
            <a:r>
              <a:rPr sz="1400" spc="-40" dirty="0">
                <a:latin typeface="Microsoft Sans Serif"/>
                <a:cs typeface="Microsoft Sans Serif"/>
              </a:rPr>
              <a:t>без</a:t>
            </a:r>
            <a:r>
              <a:rPr sz="1600" spc="-2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сопровождения</a:t>
            </a:r>
            <a:r>
              <a:rPr sz="1600" spc="-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организатора</a:t>
            </a:r>
            <a:r>
              <a:rPr sz="1600" spc="-40" dirty="0">
                <a:cs typeface="Microsoft Sans Serif"/>
              </a:rPr>
              <a:t> </a:t>
            </a:r>
            <a:r>
              <a:rPr sz="1600" spc="-5" dirty="0" err="1">
                <a:cs typeface="Microsoft Sans Serif"/>
              </a:rPr>
              <a:t>вне</a:t>
            </a:r>
            <a:r>
              <a:rPr sz="1600" spc="5" dirty="0">
                <a:cs typeface="Microsoft Sans Serif"/>
              </a:rPr>
              <a:t> </a:t>
            </a:r>
            <a:r>
              <a:rPr sz="1600" spc="-15" dirty="0" err="1" smtClean="0">
                <a:cs typeface="Microsoft Sans Serif"/>
              </a:rPr>
              <a:t>аудитории</a:t>
            </a:r>
            <a:endParaRPr sz="1600" dirty="0">
              <a:cs typeface="Microsoft Sans Serif"/>
            </a:endParaRPr>
          </a:p>
          <a:p>
            <a:pPr marL="193675" marR="5080" indent="-181610" algn="just">
              <a:lnSpc>
                <a:spcPct val="100000"/>
              </a:lnSpc>
              <a:spcBef>
                <a:spcPts val="600"/>
              </a:spcBef>
              <a:buFont typeface="Symbol"/>
              <a:buChar char=""/>
              <a:tabLst>
                <a:tab pos="194310" algn="l"/>
              </a:tabLst>
            </a:pPr>
            <a:r>
              <a:rPr sz="1600" spc="-5" dirty="0">
                <a:cs typeface="Microsoft Sans Serif"/>
              </a:rPr>
              <a:t>содействия</a:t>
            </a:r>
            <a:r>
              <a:rPr sz="160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участникам</a:t>
            </a:r>
            <a:r>
              <a:rPr sz="1600" spc="-1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экзамена,</a:t>
            </a:r>
            <a:r>
              <a:rPr sz="1600" spc="-2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в</a:t>
            </a:r>
            <a:r>
              <a:rPr sz="1600" spc="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том</a:t>
            </a:r>
            <a:r>
              <a:rPr sz="1600" spc="-1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числе</a:t>
            </a:r>
            <a:r>
              <a:rPr sz="1600" dirty="0">
                <a:cs typeface="Microsoft Sans Serif"/>
              </a:rPr>
              <a:t> в</a:t>
            </a:r>
            <a:r>
              <a:rPr sz="1600" spc="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передаче</a:t>
            </a:r>
            <a:r>
              <a:rPr sz="1600" spc="-1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им</a:t>
            </a:r>
            <a:r>
              <a:rPr sz="1600" spc="-1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средств</a:t>
            </a:r>
            <a:r>
              <a:rPr sz="1600" spc="-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связи,</a:t>
            </a:r>
            <a:r>
              <a:rPr sz="1600" spc="-1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электронно- </a:t>
            </a:r>
            <a:r>
              <a:rPr sz="1600" spc="-10" dirty="0">
                <a:cs typeface="Microsoft Sans Serif"/>
              </a:rPr>
              <a:t> вычислительной </a:t>
            </a:r>
            <a:r>
              <a:rPr sz="1600" spc="-20" dirty="0">
                <a:cs typeface="Microsoft Sans Serif"/>
              </a:rPr>
              <a:t>техники, </a:t>
            </a:r>
            <a:r>
              <a:rPr sz="1600" spc="-15" dirty="0">
                <a:cs typeface="Microsoft Sans Serif"/>
              </a:rPr>
              <a:t>фото, </a:t>
            </a:r>
            <a:r>
              <a:rPr sz="1600" spc="-20" dirty="0">
                <a:cs typeface="Microsoft Sans Serif"/>
              </a:rPr>
              <a:t>аудио </a:t>
            </a:r>
            <a:r>
              <a:rPr sz="1600" dirty="0">
                <a:cs typeface="Microsoft Sans Serif"/>
              </a:rPr>
              <a:t>и </a:t>
            </a:r>
            <a:r>
              <a:rPr sz="1600" spc="-10" dirty="0">
                <a:cs typeface="Microsoft Sans Serif"/>
              </a:rPr>
              <a:t>видеоаппаратуры, </a:t>
            </a:r>
            <a:r>
              <a:rPr sz="1600" spc="-15" dirty="0">
                <a:cs typeface="Microsoft Sans Serif"/>
              </a:rPr>
              <a:t>справочных </a:t>
            </a:r>
            <a:r>
              <a:rPr sz="1600" spc="-10" dirty="0">
                <a:cs typeface="Microsoft Sans Serif"/>
              </a:rPr>
              <a:t>материалов, письменных </a:t>
            </a:r>
            <a:r>
              <a:rPr sz="1600" spc="-5" dirty="0">
                <a:cs typeface="Microsoft Sans Serif"/>
              </a:rPr>
              <a:t> </a:t>
            </a:r>
            <a:r>
              <a:rPr sz="1600" spc="-40" dirty="0">
                <a:cs typeface="Microsoft Sans Serif"/>
              </a:rPr>
              <a:t>заметок </a:t>
            </a:r>
            <a:r>
              <a:rPr sz="1600" dirty="0">
                <a:cs typeface="Microsoft Sans Serif"/>
              </a:rPr>
              <a:t>и</a:t>
            </a:r>
            <a:r>
              <a:rPr sz="1600" spc="1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иных</a:t>
            </a:r>
            <a:r>
              <a:rPr sz="1600" spc="1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средств</a:t>
            </a:r>
            <a:r>
              <a:rPr sz="1600" spc="-1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хранения</a:t>
            </a:r>
            <a:r>
              <a:rPr sz="1600" spc="2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и</a:t>
            </a:r>
            <a:r>
              <a:rPr sz="1600" spc="15" dirty="0">
                <a:cs typeface="Microsoft Sans Serif"/>
              </a:rPr>
              <a:t> </a:t>
            </a:r>
            <a:r>
              <a:rPr sz="1600" spc="-15" dirty="0" err="1">
                <a:cs typeface="Microsoft Sans Serif"/>
              </a:rPr>
              <a:t>передачи</a:t>
            </a:r>
            <a:r>
              <a:rPr sz="1600" spc="5" dirty="0">
                <a:cs typeface="Microsoft Sans Serif"/>
              </a:rPr>
              <a:t> </a:t>
            </a:r>
            <a:r>
              <a:rPr sz="1600" spc="-10" dirty="0" err="1" smtClean="0">
                <a:cs typeface="Microsoft Sans Serif"/>
              </a:rPr>
              <a:t>информации</a:t>
            </a:r>
            <a:endParaRPr sz="1600" dirty="0">
              <a:cs typeface="Microsoft Sans Serif"/>
            </a:endParaRPr>
          </a:p>
          <a:p>
            <a:pPr marL="193675" marR="7620" indent="-181610" algn="just">
              <a:lnSpc>
                <a:spcPct val="100000"/>
              </a:lnSpc>
              <a:spcBef>
                <a:spcPts val="600"/>
              </a:spcBef>
              <a:buFont typeface="Symbol"/>
              <a:buChar char=""/>
              <a:tabLst>
                <a:tab pos="194310" algn="l"/>
              </a:tabLst>
            </a:pPr>
            <a:r>
              <a:rPr sz="1600" spc="-5" dirty="0">
                <a:cs typeface="Microsoft Sans Serif"/>
              </a:rPr>
              <a:t>выноса</a:t>
            </a:r>
            <a:r>
              <a:rPr sz="1600" spc="150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из</a:t>
            </a:r>
            <a:r>
              <a:rPr sz="1600" spc="145" dirty="0">
                <a:cs typeface="Microsoft Sans Serif"/>
              </a:rPr>
              <a:t> </a:t>
            </a:r>
            <a:r>
              <a:rPr sz="1600" spc="-15" dirty="0" err="1">
                <a:cs typeface="Microsoft Sans Serif"/>
              </a:rPr>
              <a:t>аудиторий</a:t>
            </a:r>
            <a:r>
              <a:rPr sz="1600" spc="160" dirty="0">
                <a:cs typeface="Microsoft Sans Serif"/>
              </a:rPr>
              <a:t> </a:t>
            </a:r>
            <a:r>
              <a:rPr sz="1600" spc="-15" dirty="0" err="1" smtClean="0">
                <a:cs typeface="Microsoft Sans Serif"/>
              </a:rPr>
              <a:t>черновиков</a:t>
            </a:r>
            <a:r>
              <a:rPr sz="1600" spc="-5" dirty="0" smtClean="0">
                <a:cs typeface="Microsoft Sans Serif"/>
              </a:rPr>
              <a:t>, </a:t>
            </a:r>
            <a:r>
              <a:rPr sz="1600" dirty="0">
                <a:cs typeface="Microsoft Sans Serif"/>
              </a:rPr>
              <a:t>ЭМ </a:t>
            </a:r>
            <a:r>
              <a:rPr sz="1600" spc="-5" dirty="0">
                <a:cs typeface="Microsoft Sans Serif"/>
              </a:rPr>
              <a:t>на </a:t>
            </a:r>
            <a:r>
              <a:rPr sz="1600" spc="-30" dirty="0">
                <a:cs typeface="Microsoft Sans Serif"/>
              </a:rPr>
              <a:t>бумажном</a:t>
            </a:r>
            <a:r>
              <a:rPr sz="1600" spc="-2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или </a:t>
            </a:r>
            <a:r>
              <a:rPr sz="1600" spc="-20" dirty="0">
                <a:cs typeface="Microsoft Sans Serif"/>
              </a:rPr>
              <a:t>электронном </a:t>
            </a:r>
            <a:r>
              <a:rPr sz="1600" spc="-15" dirty="0">
                <a:cs typeface="Microsoft Sans Serif"/>
              </a:rPr>
              <a:t>носителях,</a:t>
            </a:r>
            <a:r>
              <a:rPr sz="1600" spc="-10" dirty="0">
                <a:cs typeface="Microsoft Sans Serif"/>
              </a:rPr>
              <a:t> письменных </a:t>
            </a:r>
            <a:r>
              <a:rPr sz="1600" spc="-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принадлежностей,</a:t>
            </a:r>
            <a:r>
              <a:rPr sz="1600" spc="-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письменных</a:t>
            </a:r>
            <a:r>
              <a:rPr sz="1600" spc="-5" dirty="0">
                <a:cs typeface="Microsoft Sans Serif"/>
              </a:rPr>
              <a:t> </a:t>
            </a:r>
            <a:r>
              <a:rPr sz="1600" spc="-40" dirty="0">
                <a:cs typeface="Microsoft Sans Serif"/>
              </a:rPr>
              <a:t>заметок</a:t>
            </a:r>
            <a:r>
              <a:rPr sz="1600" spc="-3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и</a:t>
            </a:r>
            <a:r>
              <a:rPr sz="1600" spc="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иных</a:t>
            </a:r>
            <a:r>
              <a:rPr sz="1600" spc="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средств</a:t>
            </a:r>
            <a:r>
              <a:rPr sz="1600" spc="-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хранения</a:t>
            </a:r>
            <a:r>
              <a:rPr sz="1600" spc="-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и</a:t>
            </a:r>
            <a:r>
              <a:rPr sz="1600" spc="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передачи</a:t>
            </a:r>
            <a:r>
              <a:rPr sz="1600" spc="-1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информации, </a:t>
            </a:r>
            <a:r>
              <a:rPr sz="1600" spc="-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фотографирования</a:t>
            </a:r>
            <a:r>
              <a:rPr sz="1600" spc="-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ЭМ</a:t>
            </a:r>
            <a:r>
              <a:rPr sz="1600" spc="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участниками</a:t>
            </a:r>
            <a:r>
              <a:rPr sz="1600" spc="-1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экзамена,</a:t>
            </a:r>
            <a:r>
              <a:rPr sz="1600" spc="-2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а</a:t>
            </a:r>
            <a:r>
              <a:rPr sz="1600" spc="5" dirty="0">
                <a:cs typeface="Microsoft Sans Serif"/>
              </a:rPr>
              <a:t> </a:t>
            </a:r>
            <a:r>
              <a:rPr sz="1600" spc="-35" dirty="0">
                <a:cs typeface="Microsoft Sans Serif"/>
              </a:rPr>
              <a:t>также</a:t>
            </a:r>
            <a:r>
              <a:rPr sz="1600" spc="-3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организаторами</a:t>
            </a:r>
            <a:r>
              <a:rPr sz="1600" spc="33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или</a:t>
            </a:r>
            <a:r>
              <a:rPr sz="1600" spc="5" dirty="0">
                <a:cs typeface="Microsoft Sans Serif"/>
              </a:rPr>
              <a:t> </a:t>
            </a:r>
            <a:r>
              <a:rPr sz="1600" spc="-20" dirty="0" err="1">
                <a:cs typeface="Microsoft Sans Serif"/>
              </a:rPr>
              <a:t>техническими</a:t>
            </a:r>
            <a:r>
              <a:rPr sz="1600" spc="-2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 </a:t>
            </a:r>
            <a:r>
              <a:rPr sz="1600" spc="-10" dirty="0" err="1" smtClean="0">
                <a:cs typeface="Microsoft Sans Serif"/>
              </a:rPr>
              <a:t>специалистами</a:t>
            </a:r>
            <a:endParaRPr sz="1600" dirty="0"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0" y="59211"/>
            <a:ext cx="637984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ПРОВЕДЕНИЕ</a:t>
            </a:r>
            <a:r>
              <a:rPr sz="2400" spc="-1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</a:p>
          <a:p>
            <a:pPr marL="12700" algn="l">
              <a:lnSpc>
                <a:spcPct val="100000"/>
              </a:lnSpc>
            </a:pPr>
            <a:r>
              <a:rPr sz="2000" spc="-45" dirty="0"/>
              <a:t>ДЕЙСТВИЯ</a:t>
            </a:r>
            <a:r>
              <a:rPr sz="2000" spc="25" dirty="0"/>
              <a:t> </a:t>
            </a:r>
            <a:r>
              <a:rPr sz="2000" spc="-70" dirty="0"/>
              <a:t>ОРГАНИЗАТОРА</a:t>
            </a:r>
            <a:r>
              <a:rPr sz="2000" spc="5" dirty="0"/>
              <a:t> </a:t>
            </a:r>
            <a:r>
              <a:rPr sz="2000" dirty="0"/>
              <a:t>В</a:t>
            </a:r>
            <a:r>
              <a:rPr sz="2000" spc="20" dirty="0"/>
              <a:t> </a:t>
            </a:r>
            <a:r>
              <a:rPr sz="2000" spc="-70" dirty="0"/>
              <a:t>АУДИТОРИИ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50977" y="1816861"/>
            <a:ext cx="8642350" cy="3492500"/>
            <a:chOff x="250977" y="1816861"/>
            <a:chExt cx="8642350" cy="3492500"/>
          </a:xfrm>
        </p:grpSpPr>
        <p:sp>
          <p:nvSpPr>
            <p:cNvPr id="4" name="object 4"/>
            <p:cNvSpPr/>
            <p:nvPr/>
          </p:nvSpPr>
          <p:spPr>
            <a:xfrm>
              <a:off x="260502" y="1826386"/>
              <a:ext cx="8623300" cy="3473450"/>
            </a:xfrm>
            <a:custGeom>
              <a:avLst/>
              <a:gdLst/>
              <a:ahLst/>
              <a:cxnLst/>
              <a:rect l="l" t="t" r="r" b="b"/>
              <a:pathLst>
                <a:path w="8623300" h="3473450">
                  <a:moveTo>
                    <a:pt x="8044154" y="0"/>
                  </a:moveTo>
                  <a:lnTo>
                    <a:pt x="578891" y="0"/>
                  </a:lnTo>
                  <a:lnTo>
                    <a:pt x="531413" y="1919"/>
                  </a:lnTo>
                  <a:lnTo>
                    <a:pt x="484992" y="7577"/>
                  </a:lnTo>
                  <a:lnTo>
                    <a:pt x="439778" y="16825"/>
                  </a:lnTo>
                  <a:lnTo>
                    <a:pt x="395918" y="29514"/>
                  </a:lnTo>
                  <a:lnTo>
                    <a:pt x="353562" y="45495"/>
                  </a:lnTo>
                  <a:lnTo>
                    <a:pt x="312858" y="64619"/>
                  </a:lnTo>
                  <a:lnTo>
                    <a:pt x="273957" y="86736"/>
                  </a:lnTo>
                  <a:lnTo>
                    <a:pt x="237006" y="111699"/>
                  </a:lnTo>
                  <a:lnTo>
                    <a:pt x="202156" y="139356"/>
                  </a:lnTo>
                  <a:lnTo>
                    <a:pt x="169554" y="169560"/>
                  </a:lnTo>
                  <a:lnTo>
                    <a:pt x="139350" y="202162"/>
                  </a:lnTo>
                  <a:lnTo>
                    <a:pt x="111693" y="237012"/>
                  </a:lnTo>
                  <a:lnTo>
                    <a:pt x="86731" y="273961"/>
                  </a:lnTo>
                  <a:lnTo>
                    <a:pt x="64615" y="312861"/>
                  </a:lnTo>
                  <a:lnTo>
                    <a:pt x="45492" y="353562"/>
                  </a:lnTo>
                  <a:lnTo>
                    <a:pt x="29512" y="395914"/>
                  </a:lnTo>
                  <a:lnTo>
                    <a:pt x="16824" y="439770"/>
                  </a:lnTo>
                  <a:lnTo>
                    <a:pt x="7576" y="484980"/>
                  </a:lnTo>
                  <a:lnTo>
                    <a:pt x="1919" y="531395"/>
                  </a:lnTo>
                  <a:lnTo>
                    <a:pt x="0" y="578865"/>
                  </a:lnTo>
                  <a:lnTo>
                    <a:pt x="0" y="2894457"/>
                  </a:lnTo>
                  <a:lnTo>
                    <a:pt x="1919" y="2941927"/>
                  </a:lnTo>
                  <a:lnTo>
                    <a:pt x="7576" y="2988342"/>
                  </a:lnTo>
                  <a:lnTo>
                    <a:pt x="16824" y="3033552"/>
                  </a:lnTo>
                  <a:lnTo>
                    <a:pt x="29512" y="3077408"/>
                  </a:lnTo>
                  <a:lnTo>
                    <a:pt x="45492" y="3119760"/>
                  </a:lnTo>
                  <a:lnTo>
                    <a:pt x="64615" y="3160461"/>
                  </a:lnTo>
                  <a:lnTo>
                    <a:pt x="86731" y="3199361"/>
                  </a:lnTo>
                  <a:lnTo>
                    <a:pt x="111693" y="3236310"/>
                  </a:lnTo>
                  <a:lnTo>
                    <a:pt x="139350" y="3271160"/>
                  </a:lnTo>
                  <a:lnTo>
                    <a:pt x="169554" y="3303762"/>
                  </a:lnTo>
                  <a:lnTo>
                    <a:pt x="202156" y="3333966"/>
                  </a:lnTo>
                  <a:lnTo>
                    <a:pt x="237006" y="3361623"/>
                  </a:lnTo>
                  <a:lnTo>
                    <a:pt x="273957" y="3386586"/>
                  </a:lnTo>
                  <a:lnTo>
                    <a:pt x="312858" y="3408703"/>
                  </a:lnTo>
                  <a:lnTo>
                    <a:pt x="353562" y="3427827"/>
                  </a:lnTo>
                  <a:lnTo>
                    <a:pt x="395918" y="3443808"/>
                  </a:lnTo>
                  <a:lnTo>
                    <a:pt x="439778" y="3456497"/>
                  </a:lnTo>
                  <a:lnTo>
                    <a:pt x="484992" y="3465745"/>
                  </a:lnTo>
                  <a:lnTo>
                    <a:pt x="531413" y="3471403"/>
                  </a:lnTo>
                  <a:lnTo>
                    <a:pt x="578891" y="3473323"/>
                  </a:lnTo>
                  <a:lnTo>
                    <a:pt x="8044154" y="3473323"/>
                  </a:lnTo>
                  <a:lnTo>
                    <a:pt x="8091625" y="3471403"/>
                  </a:lnTo>
                  <a:lnTo>
                    <a:pt x="8138039" y="3465745"/>
                  </a:lnTo>
                  <a:lnTo>
                    <a:pt x="8183249" y="3456497"/>
                  </a:lnTo>
                  <a:lnTo>
                    <a:pt x="8227105" y="3443808"/>
                  </a:lnTo>
                  <a:lnTo>
                    <a:pt x="8269458" y="3427827"/>
                  </a:lnTo>
                  <a:lnTo>
                    <a:pt x="8310159" y="3408703"/>
                  </a:lnTo>
                  <a:lnTo>
                    <a:pt x="8349058" y="3386586"/>
                  </a:lnTo>
                  <a:lnTo>
                    <a:pt x="8386008" y="3361623"/>
                  </a:lnTo>
                  <a:lnTo>
                    <a:pt x="8420858" y="3333966"/>
                  </a:lnTo>
                  <a:lnTo>
                    <a:pt x="8453459" y="3303762"/>
                  </a:lnTo>
                  <a:lnTo>
                    <a:pt x="8483663" y="3271160"/>
                  </a:lnTo>
                  <a:lnTo>
                    <a:pt x="8511321" y="3236310"/>
                  </a:lnTo>
                  <a:lnTo>
                    <a:pt x="8536283" y="3199361"/>
                  </a:lnTo>
                  <a:lnTo>
                    <a:pt x="8558401" y="3160461"/>
                  </a:lnTo>
                  <a:lnTo>
                    <a:pt x="8577524" y="3119760"/>
                  </a:lnTo>
                  <a:lnTo>
                    <a:pt x="8593505" y="3077408"/>
                  </a:lnTo>
                  <a:lnTo>
                    <a:pt x="8606194" y="3033552"/>
                  </a:lnTo>
                  <a:lnTo>
                    <a:pt x="8615443" y="2988342"/>
                  </a:lnTo>
                  <a:lnTo>
                    <a:pt x="8621101" y="2941927"/>
                  </a:lnTo>
                  <a:lnTo>
                    <a:pt x="8623020" y="2894457"/>
                  </a:lnTo>
                  <a:lnTo>
                    <a:pt x="8623020" y="578865"/>
                  </a:lnTo>
                  <a:lnTo>
                    <a:pt x="8621101" y="531395"/>
                  </a:lnTo>
                  <a:lnTo>
                    <a:pt x="8615443" y="484980"/>
                  </a:lnTo>
                  <a:lnTo>
                    <a:pt x="8606194" y="439770"/>
                  </a:lnTo>
                  <a:lnTo>
                    <a:pt x="8593505" y="395914"/>
                  </a:lnTo>
                  <a:lnTo>
                    <a:pt x="8577524" y="353562"/>
                  </a:lnTo>
                  <a:lnTo>
                    <a:pt x="8558401" y="312861"/>
                  </a:lnTo>
                  <a:lnTo>
                    <a:pt x="8536283" y="273961"/>
                  </a:lnTo>
                  <a:lnTo>
                    <a:pt x="8511321" y="237012"/>
                  </a:lnTo>
                  <a:lnTo>
                    <a:pt x="8483663" y="202162"/>
                  </a:lnTo>
                  <a:lnTo>
                    <a:pt x="8453459" y="169560"/>
                  </a:lnTo>
                  <a:lnTo>
                    <a:pt x="8420858" y="139356"/>
                  </a:lnTo>
                  <a:lnTo>
                    <a:pt x="8386008" y="111699"/>
                  </a:lnTo>
                  <a:lnTo>
                    <a:pt x="8349058" y="86736"/>
                  </a:lnTo>
                  <a:lnTo>
                    <a:pt x="8310159" y="64619"/>
                  </a:lnTo>
                  <a:lnTo>
                    <a:pt x="8269458" y="45495"/>
                  </a:lnTo>
                  <a:lnTo>
                    <a:pt x="8227105" y="29514"/>
                  </a:lnTo>
                  <a:lnTo>
                    <a:pt x="8183249" y="16825"/>
                  </a:lnTo>
                  <a:lnTo>
                    <a:pt x="8138039" y="7577"/>
                  </a:lnTo>
                  <a:lnTo>
                    <a:pt x="8091625" y="1919"/>
                  </a:lnTo>
                  <a:lnTo>
                    <a:pt x="8044154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0502" y="1826386"/>
              <a:ext cx="8623300" cy="3473450"/>
            </a:xfrm>
            <a:custGeom>
              <a:avLst/>
              <a:gdLst/>
              <a:ahLst/>
              <a:cxnLst/>
              <a:rect l="l" t="t" r="r" b="b"/>
              <a:pathLst>
                <a:path w="8623300" h="3473450">
                  <a:moveTo>
                    <a:pt x="0" y="578865"/>
                  </a:moveTo>
                  <a:lnTo>
                    <a:pt x="1919" y="531395"/>
                  </a:lnTo>
                  <a:lnTo>
                    <a:pt x="7576" y="484980"/>
                  </a:lnTo>
                  <a:lnTo>
                    <a:pt x="16824" y="439770"/>
                  </a:lnTo>
                  <a:lnTo>
                    <a:pt x="29512" y="395914"/>
                  </a:lnTo>
                  <a:lnTo>
                    <a:pt x="45492" y="353562"/>
                  </a:lnTo>
                  <a:lnTo>
                    <a:pt x="64615" y="312861"/>
                  </a:lnTo>
                  <a:lnTo>
                    <a:pt x="86731" y="273961"/>
                  </a:lnTo>
                  <a:lnTo>
                    <a:pt x="111693" y="237012"/>
                  </a:lnTo>
                  <a:lnTo>
                    <a:pt x="139350" y="202162"/>
                  </a:lnTo>
                  <a:lnTo>
                    <a:pt x="169554" y="169560"/>
                  </a:lnTo>
                  <a:lnTo>
                    <a:pt x="202156" y="139356"/>
                  </a:lnTo>
                  <a:lnTo>
                    <a:pt x="237006" y="111699"/>
                  </a:lnTo>
                  <a:lnTo>
                    <a:pt x="273957" y="86736"/>
                  </a:lnTo>
                  <a:lnTo>
                    <a:pt x="312858" y="64619"/>
                  </a:lnTo>
                  <a:lnTo>
                    <a:pt x="353562" y="45495"/>
                  </a:lnTo>
                  <a:lnTo>
                    <a:pt x="395918" y="29514"/>
                  </a:lnTo>
                  <a:lnTo>
                    <a:pt x="439778" y="16825"/>
                  </a:lnTo>
                  <a:lnTo>
                    <a:pt x="484992" y="7577"/>
                  </a:lnTo>
                  <a:lnTo>
                    <a:pt x="531413" y="1919"/>
                  </a:lnTo>
                  <a:lnTo>
                    <a:pt x="578891" y="0"/>
                  </a:lnTo>
                  <a:lnTo>
                    <a:pt x="8044154" y="0"/>
                  </a:lnTo>
                  <a:lnTo>
                    <a:pt x="8091625" y="1919"/>
                  </a:lnTo>
                  <a:lnTo>
                    <a:pt x="8138039" y="7577"/>
                  </a:lnTo>
                  <a:lnTo>
                    <a:pt x="8183249" y="16825"/>
                  </a:lnTo>
                  <a:lnTo>
                    <a:pt x="8227105" y="29514"/>
                  </a:lnTo>
                  <a:lnTo>
                    <a:pt x="8269458" y="45495"/>
                  </a:lnTo>
                  <a:lnTo>
                    <a:pt x="8310159" y="64619"/>
                  </a:lnTo>
                  <a:lnTo>
                    <a:pt x="8349058" y="86736"/>
                  </a:lnTo>
                  <a:lnTo>
                    <a:pt x="8386008" y="111699"/>
                  </a:lnTo>
                  <a:lnTo>
                    <a:pt x="8420858" y="139356"/>
                  </a:lnTo>
                  <a:lnTo>
                    <a:pt x="8453459" y="169560"/>
                  </a:lnTo>
                  <a:lnTo>
                    <a:pt x="8483663" y="202162"/>
                  </a:lnTo>
                  <a:lnTo>
                    <a:pt x="8511321" y="237012"/>
                  </a:lnTo>
                  <a:lnTo>
                    <a:pt x="8536283" y="273961"/>
                  </a:lnTo>
                  <a:lnTo>
                    <a:pt x="8558401" y="312861"/>
                  </a:lnTo>
                  <a:lnTo>
                    <a:pt x="8577524" y="353562"/>
                  </a:lnTo>
                  <a:lnTo>
                    <a:pt x="8593505" y="395914"/>
                  </a:lnTo>
                  <a:lnTo>
                    <a:pt x="8606194" y="439770"/>
                  </a:lnTo>
                  <a:lnTo>
                    <a:pt x="8615443" y="484980"/>
                  </a:lnTo>
                  <a:lnTo>
                    <a:pt x="8621101" y="531395"/>
                  </a:lnTo>
                  <a:lnTo>
                    <a:pt x="8623020" y="578865"/>
                  </a:lnTo>
                  <a:lnTo>
                    <a:pt x="8623020" y="2894457"/>
                  </a:lnTo>
                  <a:lnTo>
                    <a:pt x="8621101" y="2941927"/>
                  </a:lnTo>
                  <a:lnTo>
                    <a:pt x="8615443" y="2988342"/>
                  </a:lnTo>
                  <a:lnTo>
                    <a:pt x="8606194" y="3033552"/>
                  </a:lnTo>
                  <a:lnTo>
                    <a:pt x="8593505" y="3077408"/>
                  </a:lnTo>
                  <a:lnTo>
                    <a:pt x="8577524" y="3119760"/>
                  </a:lnTo>
                  <a:lnTo>
                    <a:pt x="8558401" y="3160461"/>
                  </a:lnTo>
                  <a:lnTo>
                    <a:pt x="8536283" y="3199361"/>
                  </a:lnTo>
                  <a:lnTo>
                    <a:pt x="8511321" y="3236310"/>
                  </a:lnTo>
                  <a:lnTo>
                    <a:pt x="8483663" y="3271160"/>
                  </a:lnTo>
                  <a:lnTo>
                    <a:pt x="8453459" y="3303762"/>
                  </a:lnTo>
                  <a:lnTo>
                    <a:pt x="8420858" y="3333966"/>
                  </a:lnTo>
                  <a:lnTo>
                    <a:pt x="8386008" y="3361623"/>
                  </a:lnTo>
                  <a:lnTo>
                    <a:pt x="8349058" y="3386586"/>
                  </a:lnTo>
                  <a:lnTo>
                    <a:pt x="8310159" y="3408703"/>
                  </a:lnTo>
                  <a:lnTo>
                    <a:pt x="8269458" y="3427827"/>
                  </a:lnTo>
                  <a:lnTo>
                    <a:pt x="8227105" y="3443808"/>
                  </a:lnTo>
                  <a:lnTo>
                    <a:pt x="8183249" y="3456497"/>
                  </a:lnTo>
                  <a:lnTo>
                    <a:pt x="8138039" y="3465745"/>
                  </a:lnTo>
                  <a:lnTo>
                    <a:pt x="8091625" y="3471403"/>
                  </a:lnTo>
                  <a:lnTo>
                    <a:pt x="8044154" y="3473323"/>
                  </a:lnTo>
                  <a:lnTo>
                    <a:pt x="578891" y="3473323"/>
                  </a:lnTo>
                  <a:lnTo>
                    <a:pt x="531413" y="3471403"/>
                  </a:lnTo>
                  <a:lnTo>
                    <a:pt x="484992" y="3465745"/>
                  </a:lnTo>
                  <a:lnTo>
                    <a:pt x="439778" y="3456497"/>
                  </a:lnTo>
                  <a:lnTo>
                    <a:pt x="395918" y="3443808"/>
                  </a:lnTo>
                  <a:lnTo>
                    <a:pt x="353562" y="3427827"/>
                  </a:lnTo>
                  <a:lnTo>
                    <a:pt x="312858" y="3408703"/>
                  </a:lnTo>
                  <a:lnTo>
                    <a:pt x="273957" y="3386586"/>
                  </a:lnTo>
                  <a:lnTo>
                    <a:pt x="237006" y="3361623"/>
                  </a:lnTo>
                  <a:lnTo>
                    <a:pt x="202156" y="3333966"/>
                  </a:lnTo>
                  <a:lnTo>
                    <a:pt x="169554" y="3303762"/>
                  </a:lnTo>
                  <a:lnTo>
                    <a:pt x="139350" y="3271160"/>
                  </a:lnTo>
                  <a:lnTo>
                    <a:pt x="111693" y="3236310"/>
                  </a:lnTo>
                  <a:lnTo>
                    <a:pt x="86731" y="3199361"/>
                  </a:lnTo>
                  <a:lnTo>
                    <a:pt x="64615" y="3160461"/>
                  </a:lnTo>
                  <a:lnTo>
                    <a:pt x="45492" y="3119760"/>
                  </a:lnTo>
                  <a:lnTo>
                    <a:pt x="29512" y="3077408"/>
                  </a:lnTo>
                  <a:lnTo>
                    <a:pt x="16824" y="3033552"/>
                  </a:lnTo>
                  <a:lnTo>
                    <a:pt x="7576" y="2988342"/>
                  </a:lnTo>
                  <a:lnTo>
                    <a:pt x="1919" y="2941927"/>
                  </a:lnTo>
                  <a:lnTo>
                    <a:pt x="0" y="2894457"/>
                  </a:lnTo>
                  <a:lnTo>
                    <a:pt x="0" y="578865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08826" y="2023390"/>
            <a:ext cx="8129905" cy="25135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0000"/>
                </a:solidFill>
                <a:cs typeface="Arial"/>
              </a:rPr>
              <a:t>Организатор обязан:</a:t>
            </a:r>
            <a:endParaRPr sz="1800" dirty="0"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 dirty="0">
              <a:cs typeface="Arial"/>
            </a:endParaRPr>
          </a:p>
          <a:p>
            <a:pPr marL="354965" marR="5080" indent="-342900" algn="just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55600" algn="l"/>
              </a:tabLst>
            </a:pPr>
            <a:r>
              <a:rPr sz="1800" spc="-10" dirty="0">
                <a:cs typeface="Microsoft Sans Serif"/>
              </a:rPr>
              <a:t>Выдавать </a:t>
            </a:r>
            <a:r>
              <a:rPr sz="1800" spc="-15" dirty="0">
                <a:cs typeface="Microsoft Sans Serif"/>
              </a:rPr>
              <a:t>по просьбе участника </a:t>
            </a:r>
            <a:r>
              <a:rPr sz="1800" spc="-70" dirty="0">
                <a:cs typeface="Microsoft Sans Serif"/>
              </a:rPr>
              <a:t>ДБО</a:t>
            </a:r>
            <a:r>
              <a:rPr sz="1800" spc="-65" dirty="0">
                <a:cs typeface="Microsoft Sans Serif"/>
              </a:rPr>
              <a:t> </a:t>
            </a:r>
            <a:r>
              <a:rPr sz="1800" spc="135" dirty="0">
                <a:cs typeface="Microsoft Sans Serif"/>
              </a:rPr>
              <a:t>№ </a:t>
            </a:r>
            <a:r>
              <a:rPr sz="1800" dirty="0">
                <a:cs typeface="Microsoft Sans Serif"/>
              </a:rPr>
              <a:t>2 </a:t>
            </a:r>
            <a:r>
              <a:rPr sz="1800" spc="-5" dirty="0">
                <a:cs typeface="Microsoft Sans Serif"/>
              </a:rPr>
              <a:t>(в </a:t>
            </a:r>
            <a:r>
              <a:rPr sz="1800" spc="-10" dirty="0">
                <a:cs typeface="Microsoft Sans Serif"/>
              </a:rPr>
              <a:t>случае, </a:t>
            </a:r>
            <a:r>
              <a:rPr sz="1800" spc="-50" dirty="0">
                <a:cs typeface="Microsoft Sans Serif"/>
              </a:rPr>
              <a:t>когда</a:t>
            </a:r>
            <a:r>
              <a:rPr sz="1800" spc="-45" dirty="0">
                <a:cs typeface="Microsoft Sans Serif"/>
              </a:rPr>
              <a:t> </a:t>
            </a:r>
            <a:r>
              <a:rPr sz="1800" dirty="0">
                <a:cs typeface="Microsoft Sans Serif"/>
              </a:rPr>
              <a:t>в </a:t>
            </a:r>
            <a:r>
              <a:rPr sz="1800" spc="-15" dirty="0">
                <a:cs typeface="Microsoft Sans Serif"/>
              </a:rPr>
              <a:t>области </a:t>
            </a:r>
            <a:r>
              <a:rPr sz="1800" spc="-10" dirty="0">
                <a:cs typeface="Microsoft Sans Serif"/>
              </a:rPr>
              <a:t> </a:t>
            </a:r>
            <a:r>
              <a:rPr sz="1800" spc="-25" dirty="0">
                <a:cs typeface="Microsoft Sans Serif"/>
              </a:rPr>
              <a:t>ответов</a:t>
            </a:r>
            <a:r>
              <a:rPr sz="1800" spc="-20" dirty="0">
                <a:cs typeface="Microsoft Sans Serif"/>
              </a:rPr>
              <a:t> </a:t>
            </a:r>
            <a:r>
              <a:rPr sz="1800" spc="-15" dirty="0">
                <a:cs typeface="Microsoft Sans Serif"/>
              </a:rPr>
              <a:t>основного</a:t>
            </a:r>
            <a:r>
              <a:rPr sz="1800" spc="-10" dirty="0">
                <a:cs typeface="Microsoft Sans Serif"/>
              </a:rPr>
              <a:t> </a:t>
            </a:r>
            <a:r>
              <a:rPr sz="1800" spc="-30" dirty="0">
                <a:cs typeface="Microsoft Sans Serif"/>
              </a:rPr>
              <a:t>бланка</a:t>
            </a:r>
            <a:r>
              <a:rPr sz="1800" spc="-25" dirty="0">
                <a:cs typeface="Microsoft Sans Serif"/>
              </a:rPr>
              <a:t> ответов</a:t>
            </a:r>
            <a:r>
              <a:rPr sz="1800" spc="-20" dirty="0">
                <a:cs typeface="Microsoft Sans Serif"/>
              </a:rPr>
              <a:t> </a:t>
            </a:r>
            <a:r>
              <a:rPr sz="1800" spc="130" dirty="0">
                <a:cs typeface="Microsoft Sans Serif"/>
              </a:rPr>
              <a:t>№ </a:t>
            </a:r>
            <a:r>
              <a:rPr sz="1800" spc="-5" dirty="0">
                <a:cs typeface="Microsoft Sans Serif"/>
              </a:rPr>
              <a:t>2 </a:t>
            </a:r>
            <a:r>
              <a:rPr sz="1800" spc="5" dirty="0">
                <a:cs typeface="Microsoft Sans Serif"/>
              </a:rPr>
              <a:t>лист </a:t>
            </a:r>
            <a:r>
              <a:rPr sz="1800" spc="-5" dirty="0">
                <a:cs typeface="Microsoft Sans Serif"/>
              </a:rPr>
              <a:t>1 и </a:t>
            </a:r>
            <a:r>
              <a:rPr sz="1800" dirty="0">
                <a:cs typeface="Microsoft Sans Serif"/>
              </a:rPr>
              <a:t>лист </a:t>
            </a:r>
            <a:r>
              <a:rPr sz="1800" spc="-5" dirty="0">
                <a:cs typeface="Microsoft Sans Serif"/>
              </a:rPr>
              <a:t>2 не осталось </a:t>
            </a:r>
            <a:r>
              <a:rPr sz="1800" dirty="0">
                <a:cs typeface="Microsoft Sans Serif"/>
              </a:rPr>
              <a:t> </a:t>
            </a:r>
            <a:r>
              <a:rPr sz="1800" spc="-15" dirty="0" err="1">
                <a:cs typeface="Microsoft Sans Serif"/>
              </a:rPr>
              <a:t>места</a:t>
            </a:r>
            <a:r>
              <a:rPr sz="1800" spc="-15" dirty="0" smtClean="0">
                <a:cs typeface="Microsoft Sans Serif"/>
              </a:rPr>
              <a:t>)</a:t>
            </a:r>
            <a:endParaRPr lang="ru-RU" sz="1800" spc="-15" dirty="0" smtClean="0">
              <a:cs typeface="Microsoft Sans Serif"/>
            </a:endParaRPr>
          </a:p>
          <a:p>
            <a:pPr marL="354965" marR="5080" indent="-342900" algn="just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55600" algn="l"/>
              </a:tabLst>
            </a:pPr>
            <a:endParaRPr sz="1800" dirty="0">
              <a:cs typeface="Microsoft Sans Serif"/>
            </a:endParaRPr>
          </a:p>
          <a:p>
            <a:pPr marL="354965" marR="5080" indent="-342900" algn="just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1800" spc="-10" dirty="0">
                <a:cs typeface="Microsoft Sans Serif"/>
              </a:rPr>
              <a:t>Выдавать</a:t>
            </a:r>
            <a:r>
              <a:rPr sz="1800" spc="-5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по</a:t>
            </a:r>
            <a:r>
              <a:rPr sz="1800" spc="-15" dirty="0">
                <a:cs typeface="Microsoft Sans Serif"/>
              </a:rPr>
              <a:t> просьбе</a:t>
            </a:r>
            <a:r>
              <a:rPr sz="1800" spc="-10" dirty="0">
                <a:cs typeface="Microsoft Sans Serif"/>
              </a:rPr>
              <a:t> </a:t>
            </a:r>
            <a:r>
              <a:rPr sz="1800" spc="-15" dirty="0">
                <a:cs typeface="Microsoft Sans Serif"/>
              </a:rPr>
              <a:t>участника</a:t>
            </a:r>
            <a:r>
              <a:rPr sz="1800" spc="-10" dirty="0">
                <a:cs typeface="Microsoft Sans Serif"/>
              </a:rPr>
              <a:t> </a:t>
            </a:r>
            <a:r>
              <a:rPr sz="1800" spc="-15" dirty="0" err="1">
                <a:cs typeface="Microsoft Sans Serif"/>
              </a:rPr>
              <a:t>дополнительные</a:t>
            </a:r>
            <a:r>
              <a:rPr sz="1800" spc="-10" dirty="0">
                <a:cs typeface="Microsoft Sans Serif"/>
              </a:rPr>
              <a:t> </a:t>
            </a:r>
            <a:r>
              <a:rPr sz="1800" spc="-15" dirty="0" err="1" smtClean="0">
                <a:cs typeface="Microsoft Sans Serif"/>
              </a:rPr>
              <a:t>черновик</a:t>
            </a:r>
            <a:r>
              <a:rPr lang="ru-RU" sz="1800" spc="-15" dirty="0" smtClean="0">
                <a:cs typeface="Microsoft Sans Serif"/>
              </a:rPr>
              <a:t>и</a:t>
            </a:r>
          </a:p>
          <a:p>
            <a:pPr marL="354965" marR="5080" indent="-342900" algn="just">
              <a:lnSpc>
                <a:spcPct val="100000"/>
              </a:lnSpc>
              <a:buAutoNum type="arabicPeriod"/>
              <a:tabLst>
                <a:tab pos="355600" algn="l"/>
              </a:tabLst>
            </a:pPr>
            <a:endParaRPr sz="1800" dirty="0">
              <a:cs typeface="Microsoft Sans Serif"/>
            </a:endParaRPr>
          </a:p>
          <a:p>
            <a:pPr marL="354965" marR="7620" indent="-342900" algn="just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1800" spc="-10" dirty="0">
                <a:cs typeface="Microsoft Sans Serif"/>
              </a:rPr>
              <a:t>Проверять</a:t>
            </a:r>
            <a:r>
              <a:rPr sz="1800" spc="455" dirty="0">
                <a:cs typeface="Microsoft Sans Serif"/>
              </a:rPr>
              <a:t>  </a:t>
            </a:r>
            <a:r>
              <a:rPr sz="1800" spc="-25" dirty="0">
                <a:cs typeface="Microsoft Sans Serif"/>
              </a:rPr>
              <a:t>комплектность</a:t>
            </a:r>
            <a:r>
              <a:rPr sz="1800" spc="425" dirty="0">
                <a:cs typeface="Microsoft Sans Serif"/>
              </a:rPr>
              <a:t> </a:t>
            </a:r>
            <a:r>
              <a:rPr sz="1800" spc="430" dirty="0">
                <a:cs typeface="Microsoft Sans Serif"/>
              </a:rPr>
              <a:t> </a:t>
            </a:r>
            <a:r>
              <a:rPr sz="1800" spc="-10" dirty="0">
                <a:cs typeface="Microsoft Sans Serif"/>
              </a:rPr>
              <a:t>оставленных</a:t>
            </a:r>
            <a:r>
              <a:rPr sz="1800" spc="455" dirty="0">
                <a:cs typeface="Microsoft Sans Serif"/>
              </a:rPr>
              <a:t>  </a:t>
            </a:r>
            <a:r>
              <a:rPr sz="1800" spc="-5" dirty="0">
                <a:cs typeface="Microsoft Sans Serif"/>
              </a:rPr>
              <a:t>на</a:t>
            </a:r>
            <a:r>
              <a:rPr sz="1800" spc="465" dirty="0">
                <a:cs typeface="Microsoft Sans Serif"/>
              </a:rPr>
              <a:t> </a:t>
            </a:r>
            <a:r>
              <a:rPr sz="1800" spc="470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рабочем</a:t>
            </a:r>
            <a:r>
              <a:rPr sz="1800" spc="434" dirty="0">
                <a:cs typeface="Microsoft Sans Serif"/>
              </a:rPr>
              <a:t> </a:t>
            </a:r>
            <a:r>
              <a:rPr sz="1800" spc="440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месте</a:t>
            </a:r>
            <a:r>
              <a:rPr sz="1800" spc="434" dirty="0">
                <a:cs typeface="Microsoft Sans Serif"/>
              </a:rPr>
              <a:t>  </a:t>
            </a:r>
            <a:r>
              <a:rPr sz="1800" dirty="0">
                <a:cs typeface="Microsoft Sans Serif"/>
              </a:rPr>
              <a:t>ЭМ </a:t>
            </a:r>
            <a:r>
              <a:rPr sz="1800" spc="5" dirty="0">
                <a:cs typeface="Microsoft Sans Serif"/>
              </a:rPr>
              <a:t> </a:t>
            </a:r>
            <a:r>
              <a:rPr sz="1800" dirty="0">
                <a:cs typeface="Microsoft Sans Serif"/>
              </a:rPr>
              <a:t>(в</a:t>
            </a:r>
            <a:r>
              <a:rPr sz="1800" spc="15" dirty="0">
                <a:cs typeface="Microsoft Sans Serif"/>
              </a:rPr>
              <a:t> </a:t>
            </a:r>
            <a:r>
              <a:rPr sz="1800" spc="-5" dirty="0">
                <a:cs typeface="Microsoft Sans Serif"/>
              </a:rPr>
              <a:t>случае</a:t>
            </a:r>
            <a:r>
              <a:rPr sz="1800" spc="45" dirty="0">
                <a:cs typeface="Microsoft Sans Serif"/>
              </a:rPr>
              <a:t> </a:t>
            </a:r>
            <a:r>
              <a:rPr sz="1800" spc="-15" dirty="0">
                <a:cs typeface="Microsoft Sans Serif"/>
              </a:rPr>
              <a:t>выхода</a:t>
            </a:r>
            <a:r>
              <a:rPr sz="1800" spc="35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участника</a:t>
            </a:r>
            <a:r>
              <a:rPr sz="1800" spc="50" dirty="0">
                <a:cs typeface="Microsoft Sans Serif"/>
              </a:rPr>
              <a:t> </a:t>
            </a:r>
            <a:r>
              <a:rPr sz="1800" spc="-40" dirty="0">
                <a:cs typeface="Microsoft Sans Serif"/>
              </a:rPr>
              <a:t>из</a:t>
            </a:r>
            <a:r>
              <a:rPr sz="1800" spc="15" dirty="0">
                <a:cs typeface="Microsoft Sans Serif"/>
              </a:rPr>
              <a:t> </a:t>
            </a:r>
            <a:r>
              <a:rPr sz="1800" spc="-15" dirty="0" err="1">
                <a:cs typeface="Microsoft Sans Serif"/>
              </a:rPr>
              <a:t>аудитории</a:t>
            </a:r>
            <a:r>
              <a:rPr sz="1800" spc="-15" dirty="0" smtClean="0">
                <a:cs typeface="Microsoft Sans Serif"/>
              </a:rPr>
              <a:t>)</a:t>
            </a:r>
            <a:endParaRPr sz="1800" dirty="0"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8826" y="4492879"/>
            <a:ext cx="281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2149475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4</a:t>
            </a:r>
            <a:r>
              <a:rPr sz="1800" dirty="0">
                <a:latin typeface="Microsoft Sans Serif"/>
                <a:cs typeface="Microsoft Sans Serif"/>
              </a:rPr>
              <a:t>.	</a:t>
            </a:r>
            <a:r>
              <a:rPr sz="1800" spc="-105" dirty="0">
                <a:cs typeface="Microsoft Sans Serif"/>
              </a:rPr>
              <a:t>Ф</a:t>
            </a:r>
            <a:r>
              <a:rPr sz="1800" spc="-80" dirty="0">
                <a:cs typeface="Microsoft Sans Serif"/>
              </a:rPr>
              <a:t>и</a:t>
            </a:r>
            <a:r>
              <a:rPr sz="1800" spc="-90" dirty="0">
                <a:cs typeface="Microsoft Sans Serif"/>
              </a:rPr>
              <a:t>к</a:t>
            </a:r>
            <a:r>
              <a:rPr sz="1800" spc="-15" dirty="0">
                <a:cs typeface="Microsoft Sans Serif"/>
              </a:rPr>
              <a:t>с</a:t>
            </a:r>
            <a:r>
              <a:rPr sz="1800" spc="-5" dirty="0">
                <a:cs typeface="Microsoft Sans Serif"/>
              </a:rPr>
              <a:t>ир</a:t>
            </a:r>
            <a:r>
              <a:rPr sz="1800" spc="-15" dirty="0">
                <a:cs typeface="Microsoft Sans Serif"/>
              </a:rPr>
              <a:t>о</a:t>
            </a:r>
            <a:r>
              <a:rPr sz="1800" spc="-25" dirty="0">
                <a:cs typeface="Microsoft Sans Serif"/>
              </a:rPr>
              <a:t>в</a:t>
            </a:r>
            <a:r>
              <a:rPr sz="1800" spc="-45" dirty="0">
                <a:cs typeface="Microsoft Sans Serif"/>
              </a:rPr>
              <a:t>а</a:t>
            </a:r>
            <a:r>
              <a:rPr sz="1800" spc="-5" dirty="0">
                <a:cs typeface="Microsoft Sans Serif"/>
              </a:rPr>
              <a:t>ть</a:t>
            </a:r>
            <a:r>
              <a:rPr sz="1800" dirty="0">
                <a:latin typeface="Microsoft Sans Serif"/>
                <a:cs typeface="Microsoft Sans Serif"/>
              </a:rPr>
              <a:t>	</a:t>
            </a:r>
            <a:r>
              <a:rPr sz="1800" spc="-5" dirty="0">
                <a:cs typeface="Microsoft Sans Serif"/>
              </a:rPr>
              <a:t>вр</a:t>
            </a:r>
            <a:r>
              <a:rPr sz="1800" spc="-10" dirty="0">
                <a:cs typeface="Microsoft Sans Serif"/>
              </a:rPr>
              <a:t>е</a:t>
            </a:r>
            <a:r>
              <a:rPr sz="1800" spc="-25" dirty="0">
                <a:cs typeface="Microsoft Sans Serif"/>
              </a:rPr>
              <a:t>мя</a:t>
            </a:r>
            <a:endParaRPr sz="1800" dirty="0"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17786" y="4492879"/>
            <a:ext cx="51212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91310" algn="l"/>
                <a:tab pos="2992120" algn="l"/>
                <a:tab pos="3454400" algn="l"/>
                <a:tab pos="4325620" algn="l"/>
              </a:tabLst>
            </a:pPr>
            <a:r>
              <a:rPr sz="1800" spc="-45" dirty="0">
                <a:cs typeface="Microsoft Sans Serif"/>
              </a:rPr>
              <a:t>о</a:t>
            </a:r>
            <a:r>
              <a:rPr sz="1800" spc="-10" dirty="0">
                <a:cs typeface="Microsoft Sans Serif"/>
              </a:rPr>
              <a:t>т</a:t>
            </a:r>
            <a:r>
              <a:rPr sz="1800" spc="10" dirty="0">
                <a:cs typeface="Microsoft Sans Serif"/>
              </a:rPr>
              <a:t>с</a:t>
            </a:r>
            <a:r>
              <a:rPr sz="1800" spc="-25" dirty="0">
                <a:cs typeface="Microsoft Sans Serif"/>
              </a:rPr>
              <a:t>у</a:t>
            </a:r>
            <a:r>
              <a:rPr sz="1800" spc="-20" dirty="0">
                <a:cs typeface="Microsoft Sans Serif"/>
              </a:rPr>
              <a:t>т</a:t>
            </a:r>
            <a:r>
              <a:rPr sz="1800" dirty="0">
                <a:cs typeface="Microsoft Sans Serif"/>
              </a:rPr>
              <a:t>ст</a:t>
            </a:r>
            <a:r>
              <a:rPr sz="1800" spc="5" dirty="0">
                <a:cs typeface="Microsoft Sans Serif"/>
              </a:rPr>
              <a:t>в</a:t>
            </a:r>
            <a:r>
              <a:rPr sz="1800" spc="-5" dirty="0">
                <a:cs typeface="Microsoft Sans Serif"/>
              </a:rPr>
              <a:t>ия</a:t>
            </a:r>
            <a:r>
              <a:rPr sz="1800" dirty="0">
                <a:cs typeface="Microsoft Sans Serif"/>
              </a:rPr>
              <a:t>	</a:t>
            </a:r>
            <a:r>
              <a:rPr sz="1800" spc="-10" dirty="0">
                <a:cs typeface="Microsoft Sans Serif"/>
              </a:rPr>
              <a:t>уч</a:t>
            </a:r>
            <a:r>
              <a:rPr sz="1800" spc="-20" dirty="0">
                <a:cs typeface="Microsoft Sans Serif"/>
              </a:rPr>
              <a:t>а</a:t>
            </a:r>
            <a:r>
              <a:rPr sz="1800" spc="-5" dirty="0">
                <a:cs typeface="Microsoft Sans Serif"/>
              </a:rPr>
              <a:t>стн</a:t>
            </a:r>
            <a:r>
              <a:rPr sz="1800" spc="-60" dirty="0">
                <a:cs typeface="Microsoft Sans Serif"/>
              </a:rPr>
              <a:t>и</a:t>
            </a:r>
            <a:r>
              <a:rPr sz="1800" spc="-30" dirty="0">
                <a:cs typeface="Microsoft Sans Serif"/>
              </a:rPr>
              <a:t>к</a:t>
            </a:r>
            <a:r>
              <a:rPr sz="1800" spc="-5" dirty="0">
                <a:cs typeface="Microsoft Sans Serif"/>
              </a:rPr>
              <a:t>о</a:t>
            </a:r>
            <a:r>
              <a:rPr sz="1800" dirty="0">
                <a:cs typeface="Microsoft Sans Serif"/>
              </a:rPr>
              <a:t>в	</a:t>
            </a:r>
            <a:r>
              <a:rPr sz="1800" spc="-25" dirty="0">
                <a:cs typeface="Microsoft Sans Serif"/>
              </a:rPr>
              <a:t>в</a:t>
            </a:r>
            <a:r>
              <a:rPr sz="1800" dirty="0">
                <a:cs typeface="Microsoft Sans Serif"/>
              </a:rPr>
              <a:t>о	</a:t>
            </a:r>
            <a:r>
              <a:rPr sz="1800" spc="-5" dirty="0">
                <a:cs typeface="Microsoft Sans Serif"/>
              </a:rPr>
              <a:t>вр</a:t>
            </a:r>
            <a:r>
              <a:rPr sz="1800" spc="-10" dirty="0">
                <a:cs typeface="Microsoft Sans Serif"/>
              </a:rPr>
              <a:t>е</a:t>
            </a:r>
            <a:r>
              <a:rPr sz="1800" spc="-25" dirty="0">
                <a:cs typeface="Microsoft Sans Serif"/>
              </a:rPr>
              <a:t>мя</a:t>
            </a:r>
            <a:r>
              <a:rPr sz="1800" dirty="0">
                <a:cs typeface="Microsoft Sans Serif"/>
              </a:rPr>
              <a:t>	</a:t>
            </a:r>
            <a:r>
              <a:rPr sz="1800" spc="-5" dirty="0">
                <a:cs typeface="Microsoft Sans Serif"/>
              </a:rPr>
              <a:t>в</a:t>
            </a:r>
            <a:r>
              <a:rPr sz="1800" spc="15" dirty="0">
                <a:cs typeface="Microsoft Sans Serif"/>
              </a:rPr>
              <a:t>ы</a:t>
            </a:r>
            <a:r>
              <a:rPr sz="1800" spc="-25" dirty="0">
                <a:cs typeface="Microsoft Sans Serif"/>
              </a:rPr>
              <a:t>х</a:t>
            </a:r>
            <a:r>
              <a:rPr sz="1800" spc="-45" dirty="0">
                <a:cs typeface="Microsoft Sans Serif"/>
              </a:rPr>
              <a:t>о</a:t>
            </a:r>
            <a:r>
              <a:rPr sz="1800" dirty="0">
                <a:cs typeface="Microsoft Sans Serif"/>
              </a:rPr>
              <a:t>да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51726" y="4767198"/>
            <a:ext cx="4241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cs typeface="Microsoft Sans Serif"/>
              </a:rPr>
              <a:t>из</a:t>
            </a:r>
            <a:r>
              <a:rPr sz="1800" spc="-10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аудитории</a:t>
            </a:r>
            <a:r>
              <a:rPr sz="1800" spc="15" dirty="0">
                <a:cs typeface="Microsoft Sans Serif"/>
              </a:rPr>
              <a:t> </a:t>
            </a:r>
            <a:r>
              <a:rPr sz="1800" dirty="0">
                <a:cs typeface="Microsoft Sans Serif"/>
              </a:rPr>
              <a:t>в</a:t>
            </a:r>
            <a:r>
              <a:rPr sz="1800" spc="15" dirty="0">
                <a:cs typeface="Microsoft Sans Serif"/>
              </a:rPr>
              <a:t> </a:t>
            </a:r>
            <a:r>
              <a:rPr sz="1800" spc="-15" dirty="0">
                <a:cs typeface="Microsoft Sans Serif"/>
              </a:rPr>
              <a:t>форме</a:t>
            </a:r>
            <a:r>
              <a:rPr sz="1800" spc="15" dirty="0">
                <a:cs typeface="Microsoft Sans Serif"/>
              </a:rPr>
              <a:t> </a:t>
            </a:r>
            <a:r>
              <a:rPr sz="1800" spc="5" dirty="0">
                <a:cs typeface="Microsoft Sans Serif"/>
              </a:rPr>
              <a:t>ППЭ-12-04-МАШ</a:t>
            </a:r>
            <a:endParaRPr sz="1800" dirty="0"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1" y="33969"/>
            <a:ext cx="7358380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ПРОВЕДЕНИЕ</a:t>
            </a:r>
            <a:r>
              <a:rPr sz="2400" spc="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  <a:endParaRPr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12700" algn="l">
              <a:lnSpc>
                <a:spcPct val="100000"/>
              </a:lnSpc>
            </a:pPr>
            <a:r>
              <a:rPr sz="2000" spc="-75" dirty="0"/>
              <a:t>ВЫДАЧА</a:t>
            </a:r>
            <a:r>
              <a:rPr sz="2000" spc="10" dirty="0"/>
              <a:t> </a:t>
            </a:r>
            <a:r>
              <a:rPr sz="2000" spc="-40" dirty="0"/>
              <a:t>ДОПОЛНИТЕЛЬНЫХ</a:t>
            </a:r>
            <a:r>
              <a:rPr sz="2000" spc="60" dirty="0"/>
              <a:t> </a:t>
            </a:r>
            <a:r>
              <a:rPr sz="2000" spc="-55" dirty="0"/>
              <a:t>БЛАНКОВ</a:t>
            </a:r>
            <a:r>
              <a:rPr sz="2000" spc="55" dirty="0"/>
              <a:t> </a:t>
            </a:r>
            <a:r>
              <a:rPr sz="2000" spc="-20" dirty="0"/>
              <a:t>ОТВЕТОВ</a:t>
            </a:r>
            <a:r>
              <a:rPr sz="2000" spc="35" dirty="0"/>
              <a:t> </a:t>
            </a:r>
            <a:r>
              <a:rPr sz="2000" spc="75" dirty="0"/>
              <a:t>№2</a:t>
            </a:r>
            <a:endParaRPr sz="2000" dirty="0"/>
          </a:p>
        </p:txBody>
      </p:sp>
      <p:grpSp>
        <p:nvGrpSpPr>
          <p:cNvPr id="3" name="object 3"/>
          <p:cNvGrpSpPr/>
          <p:nvPr/>
        </p:nvGrpSpPr>
        <p:grpSpPr>
          <a:xfrm>
            <a:off x="238125" y="852854"/>
            <a:ext cx="8667750" cy="4870938"/>
            <a:chOff x="238125" y="1276350"/>
            <a:chExt cx="8667750" cy="3884295"/>
          </a:xfrm>
        </p:grpSpPr>
        <p:sp>
          <p:nvSpPr>
            <p:cNvPr id="4" name="object 4"/>
            <p:cNvSpPr/>
            <p:nvPr/>
          </p:nvSpPr>
          <p:spPr>
            <a:xfrm>
              <a:off x="247650" y="1285875"/>
              <a:ext cx="8648700" cy="3865245"/>
            </a:xfrm>
            <a:custGeom>
              <a:avLst/>
              <a:gdLst/>
              <a:ahLst/>
              <a:cxnLst/>
              <a:rect l="l" t="t" r="r" b="b"/>
              <a:pathLst>
                <a:path w="8648700" h="3865245">
                  <a:moveTo>
                    <a:pt x="8004556" y="0"/>
                  </a:moveTo>
                  <a:lnTo>
                    <a:pt x="644156" y="0"/>
                  </a:lnTo>
                  <a:lnTo>
                    <a:pt x="596083" y="1766"/>
                  </a:lnTo>
                  <a:lnTo>
                    <a:pt x="548969" y="6984"/>
                  </a:lnTo>
                  <a:lnTo>
                    <a:pt x="502939" y="15528"/>
                  </a:lnTo>
                  <a:lnTo>
                    <a:pt x="458117" y="27274"/>
                  </a:lnTo>
                  <a:lnTo>
                    <a:pt x="414629" y="42097"/>
                  </a:lnTo>
                  <a:lnTo>
                    <a:pt x="372598" y="59872"/>
                  </a:lnTo>
                  <a:lnTo>
                    <a:pt x="332150" y="80475"/>
                  </a:lnTo>
                  <a:lnTo>
                    <a:pt x="293409" y="103781"/>
                  </a:lnTo>
                  <a:lnTo>
                    <a:pt x="256498" y="129666"/>
                  </a:lnTo>
                  <a:lnTo>
                    <a:pt x="221544" y="158005"/>
                  </a:lnTo>
                  <a:lnTo>
                    <a:pt x="188671" y="188674"/>
                  </a:lnTo>
                  <a:lnTo>
                    <a:pt x="158002" y="221547"/>
                  </a:lnTo>
                  <a:lnTo>
                    <a:pt x="129663" y="256501"/>
                  </a:lnTo>
                  <a:lnTo>
                    <a:pt x="103779" y="293411"/>
                  </a:lnTo>
                  <a:lnTo>
                    <a:pt x="80473" y="332152"/>
                  </a:lnTo>
                  <a:lnTo>
                    <a:pt x="59870" y="372599"/>
                  </a:lnTo>
                  <a:lnTo>
                    <a:pt x="42095" y="414628"/>
                  </a:lnTo>
                  <a:lnTo>
                    <a:pt x="27273" y="458115"/>
                  </a:lnTo>
                  <a:lnTo>
                    <a:pt x="15528" y="502934"/>
                  </a:lnTo>
                  <a:lnTo>
                    <a:pt x="6984" y="548962"/>
                  </a:lnTo>
                  <a:lnTo>
                    <a:pt x="1766" y="596073"/>
                  </a:lnTo>
                  <a:lnTo>
                    <a:pt x="0" y="644144"/>
                  </a:lnTo>
                  <a:lnTo>
                    <a:pt x="0" y="3220720"/>
                  </a:lnTo>
                  <a:lnTo>
                    <a:pt x="1766" y="3268790"/>
                  </a:lnTo>
                  <a:lnTo>
                    <a:pt x="6984" y="3315901"/>
                  </a:lnTo>
                  <a:lnTo>
                    <a:pt x="15528" y="3361929"/>
                  </a:lnTo>
                  <a:lnTo>
                    <a:pt x="27273" y="3406748"/>
                  </a:lnTo>
                  <a:lnTo>
                    <a:pt x="42095" y="3450235"/>
                  </a:lnTo>
                  <a:lnTo>
                    <a:pt x="59870" y="3492264"/>
                  </a:lnTo>
                  <a:lnTo>
                    <a:pt x="80473" y="3532711"/>
                  </a:lnTo>
                  <a:lnTo>
                    <a:pt x="103779" y="3571452"/>
                  </a:lnTo>
                  <a:lnTo>
                    <a:pt x="129663" y="3608362"/>
                  </a:lnTo>
                  <a:lnTo>
                    <a:pt x="158002" y="3643316"/>
                  </a:lnTo>
                  <a:lnTo>
                    <a:pt x="188671" y="3676189"/>
                  </a:lnTo>
                  <a:lnTo>
                    <a:pt x="221544" y="3706858"/>
                  </a:lnTo>
                  <a:lnTo>
                    <a:pt x="256498" y="3735197"/>
                  </a:lnTo>
                  <a:lnTo>
                    <a:pt x="293409" y="3761082"/>
                  </a:lnTo>
                  <a:lnTo>
                    <a:pt x="332150" y="3784388"/>
                  </a:lnTo>
                  <a:lnTo>
                    <a:pt x="372598" y="3804991"/>
                  </a:lnTo>
                  <a:lnTo>
                    <a:pt x="414629" y="3822766"/>
                  </a:lnTo>
                  <a:lnTo>
                    <a:pt x="458117" y="3837589"/>
                  </a:lnTo>
                  <a:lnTo>
                    <a:pt x="502939" y="3849335"/>
                  </a:lnTo>
                  <a:lnTo>
                    <a:pt x="548969" y="3857879"/>
                  </a:lnTo>
                  <a:lnTo>
                    <a:pt x="596083" y="3863097"/>
                  </a:lnTo>
                  <a:lnTo>
                    <a:pt x="644156" y="3864864"/>
                  </a:lnTo>
                  <a:lnTo>
                    <a:pt x="8004556" y="3864864"/>
                  </a:lnTo>
                  <a:lnTo>
                    <a:pt x="8052626" y="3863097"/>
                  </a:lnTo>
                  <a:lnTo>
                    <a:pt x="8099737" y="3857879"/>
                  </a:lnTo>
                  <a:lnTo>
                    <a:pt x="8145765" y="3849335"/>
                  </a:lnTo>
                  <a:lnTo>
                    <a:pt x="8190584" y="3837589"/>
                  </a:lnTo>
                  <a:lnTo>
                    <a:pt x="8234071" y="3822766"/>
                  </a:lnTo>
                  <a:lnTo>
                    <a:pt x="8276100" y="3804991"/>
                  </a:lnTo>
                  <a:lnTo>
                    <a:pt x="8316547" y="3784388"/>
                  </a:lnTo>
                  <a:lnTo>
                    <a:pt x="8355288" y="3761082"/>
                  </a:lnTo>
                  <a:lnTo>
                    <a:pt x="8392198" y="3735197"/>
                  </a:lnTo>
                  <a:lnTo>
                    <a:pt x="8427152" y="3706858"/>
                  </a:lnTo>
                  <a:lnTo>
                    <a:pt x="8460025" y="3676189"/>
                  </a:lnTo>
                  <a:lnTo>
                    <a:pt x="8490694" y="3643316"/>
                  </a:lnTo>
                  <a:lnTo>
                    <a:pt x="8519033" y="3608362"/>
                  </a:lnTo>
                  <a:lnTo>
                    <a:pt x="8544918" y="3571452"/>
                  </a:lnTo>
                  <a:lnTo>
                    <a:pt x="8568224" y="3532711"/>
                  </a:lnTo>
                  <a:lnTo>
                    <a:pt x="8588827" y="3492264"/>
                  </a:lnTo>
                  <a:lnTo>
                    <a:pt x="8606602" y="3450235"/>
                  </a:lnTo>
                  <a:lnTo>
                    <a:pt x="8621425" y="3406748"/>
                  </a:lnTo>
                  <a:lnTo>
                    <a:pt x="8633171" y="3361929"/>
                  </a:lnTo>
                  <a:lnTo>
                    <a:pt x="8641715" y="3315901"/>
                  </a:lnTo>
                  <a:lnTo>
                    <a:pt x="8646933" y="3268790"/>
                  </a:lnTo>
                  <a:lnTo>
                    <a:pt x="8648700" y="3220720"/>
                  </a:lnTo>
                  <a:lnTo>
                    <a:pt x="8648700" y="644144"/>
                  </a:lnTo>
                  <a:lnTo>
                    <a:pt x="8646933" y="596073"/>
                  </a:lnTo>
                  <a:lnTo>
                    <a:pt x="8641715" y="548962"/>
                  </a:lnTo>
                  <a:lnTo>
                    <a:pt x="8633171" y="502934"/>
                  </a:lnTo>
                  <a:lnTo>
                    <a:pt x="8621425" y="458115"/>
                  </a:lnTo>
                  <a:lnTo>
                    <a:pt x="8606602" y="414628"/>
                  </a:lnTo>
                  <a:lnTo>
                    <a:pt x="8588827" y="372599"/>
                  </a:lnTo>
                  <a:lnTo>
                    <a:pt x="8568224" y="332152"/>
                  </a:lnTo>
                  <a:lnTo>
                    <a:pt x="8544918" y="293411"/>
                  </a:lnTo>
                  <a:lnTo>
                    <a:pt x="8519033" y="256501"/>
                  </a:lnTo>
                  <a:lnTo>
                    <a:pt x="8490694" y="221547"/>
                  </a:lnTo>
                  <a:lnTo>
                    <a:pt x="8460025" y="188674"/>
                  </a:lnTo>
                  <a:lnTo>
                    <a:pt x="8427152" y="158005"/>
                  </a:lnTo>
                  <a:lnTo>
                    <a:pt x="8392198" y="129666"/>
                  </a:lnTo>
                  <a:lnTo>
                    <a:pt x="8355288" y="103781"/>
                  </a:lnTo>
                  <a:lnTo>
                    <a:pt x="8316547" y="80475"/>
                  </a:lnTo>
                  <a:lnTo>
                    <a:pt x="8276100" y="59872"/>
                  </a:lnTo>
                  <a:lnTo>
                    <a:pt x="8234071" y="42097"/>
                  </a:lnTo>
                  <a:lnTo>
                    <a:pt x="8190584" y="27274"/>
                  </a:lnTo>
                  <a:lnTo>
                    <a:pt x="8145765" y="15528"/>
                  </a:lnTo>
                  <a:lnTo>
                    <a:pt x="8099737" y="6984"/>
                  </a:lnTo>
                  <a:lnTo>
                    <a:pt x="8052626" y="1766"/>
                  </a:lnTo>
                  <a:lnTo>
                    <a:pt x="8004556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7650" y="1285875"/>
              <a:ext cx="8648700" cy="3865245"/>
            </a:xfrm>
            <a:custGeom>
              <a:avLst/>
              <a:gdLst/>
              <a:ahLst/>
              <a:cxnLst/>
              <a:rect l="l" t="t" r="r" b="b"/>
              <a:pathLst>
                <a:path w="8648700" h="3865245">
                  <a:moveTo>
                    <a:pt x="0" y="644144"/>
                  </a:moveTo>
                  <a:lnTo>
                    <a:pt x="1766" y="596073"/>
                  </a:lnTo>
                  <a:lnTo>
                    <a:pt x="6984" y="548962"/>
                  </a:lnTo>
                  <a:lnTo>
                    <a:pt x="15528" y="502934"/>
                  </a:lnTo>
                  <a:lnTo>
                    <a:pt x="27273" y="458115"/>
                  </a:lnTo>
                  <a:lnTo>
                    <a:pt x="42095" y="414628"/>
                  </a:lnTo>
                  <a:lnTo>
                    <a:pt x="59870" y="372599"/>
                  </a:lnTo>
                  <a:lnTo>
                    <a:pt x="80473" y="332152"/>
                  </a:lnTo>
                  <a:lnTo>
                    <a:pt x="103779" y="293411"/>
                  </a:lnTo>
                  <a:lnTo>
                    <a:pt x="129663" y="256501"/>
                  </a:lnTo>
                  <a:lnTo>
                    <a:pt x="158002" y="221547"/>
                  </a:lnTo>
                  <a:lnTo>
                    <a:pt x="188671" y="188674"/>
                  </a:lnTo>
                  <a:lnTo>
                    <a:pt x="221544" y="158005"/>
                  </a:lnTo>
                  <a:lnTo>
                    <a:pt x="256498" y="129666"/>
                  </a:lnTo>
                  <a:lnTo>
                    <a:pt x="293409" y="103781"/>
                  </a:lnTo>
                  <a:lnTo>
                    <a:pt x="332150" y="80475"/>
                  </a:lnTo>
                  <a:lnTo>
                    <a:pt x="372598" y="59872"/>
                  </a:lnTo>
                  <a:lnTo>
                    <a:pt x="414629" y="42097"/>
                  </a:lnTo>
                  <a:lnTo>
                    <a:pt x="458117" y="27274"/>
                  </a:lnTo>
                  <a:lnTo>
                    <a:pt x="502939" y="15528"/>
                  </a:lnTo>
                  <a:lnTo>
                    <a:pt x="548969" y="6984"/>
                  </a:lnTo>
                  <a:lnTo>
                    <a:pt x="596083" y="1766"/>
                  </a:lnTo>
                  <a:lnTo>
                    <a:pt x="644156" y="0"/>
                  </a:lnTo>
                  <a:lnTo>
                    <a:pt x="8004556" y="0"/>
                  </a:lnTo>
                  <a:lnTo>
                    <a:pt x="8052626" y="1766"/>
                  </a:lnTo>
                  <a:lnTo>
                    <a:pt x="8099737" y="6984"/>
                  </a:lnTo>
                  <a:lnTo>
                    <a:pt x="8145765" y="15528"/>
                  </a:lnTo>
                  <a:lnTo>
                    <a:pt x="8190584" y="27274"/>
                  </a:lnTo>
                  <a:lnTo>
                    <a:pt x="8234071" y="42097"/>
                  </a:lnTo>
                  <a:lnTo>
                    <a:pt x="8276100" y="59872"/>
                  </a:lnTo>
                  <a:lnTo>
                    <a:pt x="8316547" y="80475"/>
                  </a:lnTo>
                  <a:lnTo>
                    <a:pt x="8355288" y="103781"/>
                  </a:lnTo>
                  <a:lnTo>
                    <a:pt x="8392198" y="129666"/>
                  </a:lnTo>
                  <a:lnTo>
                    <a:pt x="8427152" y="158005"/>
                  </a:lnTo>
                  <a:lnTo>
                    <a:pt x="8460025" y="188674"/>
                  </a:lnTo>
                  <a:lnTo>
                    <a:pt x="8490694" y="221547"/>
                  </a:lnTo>
                  <a:lnTo>
                    <a:pt x="8519033" y="256501"/>
                  </a:lnTo>
                  <a:lnTo>
                    <a:pt x="8544918" y="293411"/>
                  </a:lnTo>
                  <a:lnTo>
                    <a:pt x="8568224" y="332152"/>
                  </a:lnTo>
                  <a:lnTo>
                    <a:pt x="8588827" y="372599"/>
                  </a:lnTo>
                  <a:lnTo>
                    <a:pt x="8606602" y="414628"/>
                  </a:lnTo>
                  <a:lnTo>
                    <a:pt x="8621425" y="458115"/>
                  </a:lnTo>
                  <a:lnTo>
                    <a:pt x="8633171" y="502934"/>
                  </a:lnTo>
                  <a:lnTo>
                    <a:pt x="8641715" y="548962"/>
                  </a:lnTo>
                  <a:lnTo>
                    <a:pt x="8646933" y="596073"/>
                  </a:lnTo>
                  <a:lnTo>
                    <a:pt x="8648700" y="644144"/>
                  </a:lnTo>
                  <a:lnTo>
                    <a:pt x="8648700" y="3220720"/>
                  </a:lnTo>
                  <a:lnTo>
                    <a:pt x="8646933" y="3268790"/>
                  </a:lnTo>
                  <a:lnTo>
                    <a:pt x="8641715" y="3315901"/>
                  </a:lnTo>
                  <a:lnTo>
                    <a:pt x="8633171" y="3361929"/>
                  </a:lnTo>
                  <a:lnTo>
                    <a:pt x="8621425" y="3406748"/>
                  </a:lnTo>
                  <a:lnTo>
                    <a:pt x="8606602" y="3450235"/>
                  </a:lnTo>
                  <a:lnTo>
                    <a:pt x="8588827" y="3492264"/>
                  </a:lnTo>
                  <a:lnTo>
                    <a:pt x="8568224" y="3532711"/>
                  </a:lnTo>
                  <a:lnTo>
                    <a:pt x="8544918" y="3571452"/>
                  </a:lnTo>
                  <a:lnTo>
                    <a:pt x="8519033" y="3608362"/>
                  </a:lnTo>
                  <a:lnTo>
                    <a:pt x="8490694" y="3643316"/>
                  </a:lnTo>
                  <a:lnTo>
                    <a:pt x="8460025" y="3676189"/>
                  </a:lnTo>
                  <a:lnTo>
                    <a:pt x="8427152" y="3706858"/>
                  </a:lnTo>
                  <a:lnTo>
                    <a:pt x="8392198" y="3735197"/>
                  </a:lnTo>
                  <a:lnTo>
                    <a:pt x="8355288" y="3761082"/>
                  </a:lnTo>
                  <a:lnTo>
                    <a:pt x="8316547" y="3784388"/>
                  </a:lnTo>
                  <a:lnTo>
                    <a:pt x="8276100" y="3804991"/>
                  </a:lnTo>
                  <a:lnTo>
                    <a:pt x="8234071" y="3822766"/>
                  </a:lnTo>
                  <a:lnTo>
                    <a:pt x="8190584" y="3837589"/>
                  </a:lnTo>
                  <a:lnTo>
                    <a:pt x="8145765" y="3849335"/>
                  </a:lnTo>
                  <a:lnTo>
                    <a:pt x="8099737" y="3857879"/>
                  </a:lnTo>
                  <a:lnTo>
                    <a:pt x="8052626" y="3863097"/>
                  </a:lnTo>
                  <a:lnTo>
                    <a:pt x="8004556" y="3864864"/>
                  </a:lnTo>
                  <a:lnTo>
                    <a:pt x="644156" y="3864864"/>
                  </a:lnTo>
                  <a:lnTo>
                    <a:pt x="596083" y="3863097"/>
                  </a:lnTo>
                  <a:lnTo>
                    <a:pt x="548969" y="3857879"/>
                  </a:lnTo>
                  <a:lnTo>
                    <a:pt x="502939" y="3849335"/>
                  </a:lnTo>
                  <a:lnTo>
                    <a:pt x="458117" y="3837589"/>
                  </a:lnTo>
                  <a:lnTo>
                    <a:pt x="414629" y="3822766"/>
                  </a:lnTo>
                  <a:lnTo>
                    <a:pt x="372598" y="3804991"/>
                  </a:lnTo>
                  <a:lnTo>
                    <a:pt x="332150" y="3784388"/>
                  </a:lnTo>
                  <a:lnTo>
                    <a:pt x="293409" y="3761082"/>
                  </a:lnTo>
                  <a:lnTo>
                    <a:pt x="256498" y="3735197"/>
                  </a:lnTo>
                  <a:lnTo>
                    <a:pt x="221544" y="3706858"/>
                  </a:lnTo>
                  <a:lnTo>
                    <a:pt x="188671" y="3676189"/>
                  </a:lnTo>
                  <a:lnTo>
                    <a:pt x="158002" y="3643316"/>
                  </a:lnTo>
                  <a:lnTo>
                    <a:pt x="129663" y="3608362"/>
                  </a:lnTo>
                  <a:lnTo>
                    <a:pt x="103779" y="3571452"/>
                  </a:lnTo>
                  <a:lnTo>
                    <a:pt x="80473" y="3532711"/>
                  </a:lnTo>
                  <a:lnTo>
                    <a:pt x="59870" y="3492264"/>
                  </a:lnTo>
                  <a:lnTo>
                    <a:pt x="42095" y="3450235"/>
                  </a:lnTo>
                  <a:lnTo>
                    <a:pt x="27273" y="3406748"/>
                  </a:lnTo>
                  <a:lnTo>
                    <a:pt x="15528" y="3361929"/>
                  </a:lnTo>
                  <a:lnTo>
                    <a:pt x="6984" y="3315901"/>
                  </a:lnTo>
                  <a:lnTo>
                    <a:pt x="1766" y="3268790"/>
                  </a:lnTo>
                  <a:lnTo>
                    <a:pt x="0" y="3220720"/>
                  </a:lnTo>
                  <a:lnTo>
                    <a:pt x="0" y="644144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15215" y="1019911"/>
            <a:ext cx="8117840" cy="458394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solidFill>
                  <a:srgbClr val="252525"/>
                </a:solidFill>
                <a:cs typeface="Microsoft Sans Serif"/>
              </a:rPr>
              <a:t>В</a:t>
            </a:r>
            <a:r>
              <a:rPr sz="1600" spc="7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252525"/>
                </a:solidFill>
                <a:cs typeface="Microsoft Sans Serif"/>
              </a:rPr>
              <a:t>случае,</a:t>
            </a:r>
            <a:r>
              <a:rPr sz="1600" spc="6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dirty="0">
                <a:solidFill>
                  <a:srgbClr val="252525"/>
                </a:solidFill>
                <a:cs typeface="Microsoft Sans Serif"/>
              </a:rPr>
              <a:t>если</a:t>
            </a:r>
            <a:r>
              <a:rPr sz="1600" spc="6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252525"/>
                </a:solidFill>
                <a:cs typeface="Microsoft Sans Serif"/>
              </a:rPr>
              <a:t>участник</a:t>
            </a:r>
            <a:r>
              <a:rPr sz="1600" spc="6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25" dirty="0">
                <a:solidFill>
                  <a:srgbClr val="252525"/>
                </a:solidFill>
                <a:cs typeface="Microsoft Sans Serif"/>
              </a:rPr>
              <a:t>экзамена</a:t>
            </a:r>
            <a:r>
              <a:rPr sz="1600" spc="7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252525"/>
                </a:solidFill>
                <a:cs typeface="Microsoft Sans Serif"/>
              </a:rPr>
              <a:t>полностью</a:t>
            </a:r>
            <a:r>
              <a:rPr sz="1600" spc="6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252525"/>
                </a:solidFill>
                <a:cs typeface="Microsoft Sans Serif"/>
              </a:rPr>
              <a:t>заполнил</a:t>
            </a:r>
            <a:r>
              <a:rPr sz="1600" spc="7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30" dirty="0">
                <a:solidFill>
                  <a:srgbClr val="252525"/>
                </a:solidFill>
                <a:cs typeface="Microsoft Sans Serif"/>
              </a:rPr>
              <a:t>бланк</a:t>
            </a:r>
            <a:r>
              <a:rPr sz="1600" spc="7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252525"/>
                </a:solidFill>
                <a:cs typeface="Microsoft Sans Serif"/>
              </a:rPr>
              <a:t>ответов</a:t>
            </a:r>
            <a:r>
              <a:rPr sz="1600" spc="5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105" dirty="0">
                <a:solidFill>
                  <a:srgbClr val="252525"/>
                </a:solidFill>
                <a:cs typeface="Microsoft Sans Serif"/>
              </a:rPr>
              <a:t>№</a:t>
            </a:r>
            <a:r>
              <a:rPr sz="1600" spc="6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dirty="0">
                <a:solidFill>
                  <a:srgbClr val="252525"/>
                </a:solidFill>
                <a:cs typeface="Microsoft Sans Serif"/>
              </a:rPr>
              <a:t>2</a:t>
            </a:r>
            <a:r>
              <a:rPr sz="1600" spc="7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dirty="0">
                <a:solidFill>
                  <a:srgbClr val="252525"/>
                </a:solidFill>
                <a:cs typeface="Microsoft Sans Serif"/>
              </a:rPr>
              <a:t>лист</a:t>
            </a:r>
            <a:r>
              <a:rPr sz="1600" spc="6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252525"/>
                </a:solidFill>
                <a:cs typeface="Microsoft Sans Serif"/>
              </a:rPr>
              <a:t>1,</a:t>
            </a:r>
            <a:r>
              <a:rPr sz="1600" spc="6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30" dirty="0">
                <a:solidFill>
                  <a:srgbClr val="252525"/>
                </a:solidFill>
                <a:cs typeface="Microsoft Sans Serif"/>
              </a:rPr>
              <a:t>бланк</a:t>
            </a:r>
            <a:r>
              <a:rPr sz="1600" spc="6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252525"/>
                </a:solidFill>
                <a:cs typeface="Microsoft Sans Serif"/>
              </a:rPr>
              <a:t>ответов</a:t>
            </a:r>
            <a:endParaRPr sz="1600" dirty="0"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spc="105" dirty="0">
                <a:solidFill>
                  <a:srgbClr val="252525"/>
                </a:solidFill>
                <a:cs typeface="Microsoft Sans Serif"/>
              </a:rPr>
              <a:t>№</a:t>
            </a:r>
            <a:r>
              <a:rPr sz="1600" spc="-1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dirty="0">
                <a:solidFill>
                  <a:srgbClr val="252525"/>
                </a:solidFill>
                <a:cs typeface="Microsoft Sans Serif"/>
              </a:rPr>
              <a:t>2</a:t>
            </a:r>
            <a:r>
              <a:rPr sz="1600" spc="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dirty="0">
                <a:solidFill>
                  <a:srgbClr val="252525"/>
                </a:solidFill>
                <a:cs typeface="Microsoft Sans Serif"/>
              </a:rPr>
              <a:t>лист </a:t>
            </a:r>
            <a:r>
              <a:rPr sz="1600" spc="-5" dirty="0">
                <a:solidFill>
                  <a:srgbClr val="252525"/>
                </a:solidFill>
                <a:cs typeface="Microsoft Sans Serif"/>
              </a:rPr>
              <a:t>2,</a:t>
            </a:r>
            <a:r>
              <a:rPr sz="1600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252525"/>
                </a:solidFill>
                <a:cs typeface="Microsoft Sans Serif"/>
              </a:rPr>
              <a:t>организатор</a:t>
            </a:r>
            <a:r>
              <a:rPr sz="1600" spc="-3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252525"/>
                </a:solidFill>
                <a:cs typeface="Microsoft Sans Serif"/>
              </a:rPr>
              <a:t>должен:</a:t>
            </a:r>
            <a:endParaRPr sz="1600" dirty="0">
              <a:cs typeface="Microsoft Sans Serif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Symbol"/>
              <a:buChar char=""/>
              <a:tabLst>
                <a:tab pos="299085" algn="l"/>
                <a:tab pos="299720" algn="l"/>
              </a:tabLst>
            </a:pPr>
            <a:r>
              <a:rPr sz="1600" spc="-10" dirty="0">
                <a:solidFill>
                  <a:srgbClr val="252525"/>
                </a:solidFill>
                <a:cs typeface="Microsoft Sans Serif"/>
              </a:rPr>
              <a:t>убедиться,</a:t>
            </a:r>
            <a:r>
              <a:rPr sz="1600" spc="28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252525"/>
                </a:solidFill>
                <a:cs typeface="Microsoft Sans Serif"/>
              </a:rPr>
              <a:t>что</a:t>
            </a:r>
            <a:r>
              <a:rPr sz="1600" spc="28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252525"/>
                </a:solidFill>
                <a:cs typeface="Microsoft Sans Serif"/>
              </a:rPr>
              <a:t>оба</a:t>
            </a:r>
            <a:r>
              <a:rPr sz="1600" spc="29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252525"/>
                </a:solidFill>
                <a:cs typeface="Microsoft Sans Serif"/>
              </a:rPr>
              <a:t>листа</a:t>
            </a:r>
            <a:r>
              <a:rPr sz="1600" spc="27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25" dirty="0">
                <a:solidFill>
                  <a:srgbClr val="252525"/>
                </a:solidFill>
                <a:cs typeface="Microsoft Sans Serif"/>
              </a:rPr>
              <a:t>бланка</a:t>
            </a:r>
            <a:r>
              <a:rPr sz="1600" spc="28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252525"/>
                </a:solidFill>
                <a:cs typeface="Microsoft Sans Serif"/>
              </a:rPr>
              <a:t>ответов</a:t>
            </a:r>
            <a:r>
              <a:rPr sz="1600" spc="28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105" dirty="0">
                <a:solidFill>
                  <a:srgbClr val="252525"/>
                </a:solidFill>
                <a:cs typeface="Microsoft Sans Serif"/>
              </a:rPr>
              <a:t>№</a:t>
            </a:r>
            <a:r>
              <a:rPr sz="1600" spc="28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dirty="0">
                <a:solidFill>
                  <a:srgbClr val="252525"/>
                </a:solidFill>
                <a:cs typeface="Microsoft Sans Serif"/>
              </a:rPr>
              <a:t>2</a:t>
            </a:r>
            <a:r>
              <a:rPr sz="1600" spc="27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252525"/>
                </a:solidFill>
                <a:cs typeface="Microsoft Sans Serif"/>
              </a:rPr>
              <a:t>полностью</a:t>
            </a:r>
            <a:r>
              <a:rPr sz="1600" spc="27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252525"/>
                </a:solidFill>
                <a:cs typeface="Microsoft Sans Serif"/>
              </a:rPr>
              <a:t>заполнены,</a:t>
            </a:r>
            <a:r>
              <a:rPr sz="1600" spc="28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dirty="0">
                <a:solidFill>
                  <a:srgbClr val="252525"/>
                </a:solidFill>
                <a:cs typeface="Microsoft Sans Serif"/>
              </a:rPr>
              <a:t>в</a:t>
            </a:r>
            <a:r>
              <a:rPr sz="1600" spc="28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252525"/>
                </a:solidFill>
                <a:cs typeface="Microsoft Sans Serif"/>
              </a:rPr>
              <a:t>противном</a:t>
            </a:r>
            <a:r>
              <a:rPr sz="1600" spc="28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252525"/>
                </a:solidFill>
                <a:cs typeface="Microsoft Sans Serif"/>
              </a:rPr>
              <a:t>случае</a:t>
            </a:r>
            <a:endParaRPr sz="1600" dirty="0">
              <a:cs typeface="Microsoft Sans Serif"/>
            </a:endParaRPr>
          </a:p>
          <a:p>
            <a:pPr marL="299085">
              <a:lnSpc>
                <a:spcPct val="100000"/>
              </a:lnSpc>
            </a:pPr>
            <a:r>
              <a:rPr sz="1600" spc="-15" dirty="0">
                <a:solidFill>
                  <a:srgbClr val="252525"/>
                </a:solidFill>
                <a:cs typeface="Microsoft Sans Serif"/>
              </a:rPr>
              <a:t>ответы, </a:t>
            </a:r>
            <a:r>
              <a:rPr sz="1600" spc="-5" dirty="0">
                <a:solidFill>
                  <a:srgbClr val="252525"/>
                </a:solidFill>
                <a:cs typeface="Microsoft Sans Serif"/>
              </a:rPr>
              <a:t>внесенные </a:t>
            </a:r>
            <a:r>
              <a:rPr sz="1600" dirty="0">
                <a:solidFill>
                  <a:srgbClr val="252525"/>
                </a:solidFill>
                <a:cs typeface="Microsoft Sans Serif"/>
              </a:rPr>
              <a:t>в</a:t>
            </a:r>
            <a:r>
              <a:rPr sz="1600" spc="2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252525"/>
                </a:solidFill>
                <a:cs typeface="Microsoft Sans Serif"/>
              </a:rPr>
              <a:t>дополнительный </a:t>
            </a:r>
            <a:r>
              <a:rPr sz="1600" spc="-30" dirty="0">
                <a:solidFill>
                  <a:srgbClr val="252525"/>
                </a:solidFill>
                <a:cs typeface="Microsoft Sans Serif"/>
              </a:rPr>
              <a:t>бланк</a:t>
            </a:r>
            <a:r>
              <a:rPr sz="1600" spc="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252525"/>
                </a:solidFill>
                <a:cs typeface="Microsoft Sans Serif"/>
              </a:rPr>
              <a:t>ответов </a:t>
            </a:r>
            <a:r>
              <a:rPr sz="1600" spc="110" dirty="0">
                <a:solidFill>
                  <a:srgbClr val="252525"/>
                </a:solidFill>
                <a:cs typeface="Microsoft Sans Serif"/>
              </a:rPr>
              <a:t>№</a:t>
            </a:r>
            <a:r>
              <a:rPr sz="1600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dirty="0">
                <a:solidFill>
                  <a:srgbClr val="252525"/>
                </a:solidFill>
                <a:cs typeface="Microsoft Sans Serif"/>
              </a:rPr>
              <a:t>2,</a:t>
            </a:r>
            <a:r>
              <a:rPr sz="1600" spc="2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252525"/>
                </a:solidFill>
                <a:cs typeface="Microsoft Sans Serif"/>
              </a:rPr>
              <a:t>оцениваться</a:t>
            </a:r>
            <a:r>
              <a:rPr sz="1600" spc="-2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dirty="0" err="1">
                <a:solidFill>
                  <a:srgbClr val="252525"/>
                </a:solidFill>
                <a:cs typeface="Microsoft Sans Serif"/>
              </a:rPr>
              <a:t>не</a:t>
            </a:r>
            <a:r>
              <a:rPr sz="1600" spc="1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25" dirty="0" err="1" smtClean="0">
                <a:solidFill>
                  <a:srgbClr val="252525"/>
                </a:solidFill>
                <a:cs typeface="Microsoft Sans Serif"/>
              </a:rPr>
              <a:t>будут</a:t>
            </a:r>
            <a:endParaRPr sz="1600" dirty="0">
              <a:cs typeface="Microsoft Sans Serif"/>
            </a:endParaRPr>
          </a:p>
          <a:p>
            <a:pPr marL="299085" indent="-287020" algn="just">
              <a:lnSpc>
                <a:spcPct val="100000"/>
              </a:lnSpc>
              <a:spcBef>
                <a:spcPts val="600"/>
              </a:spcBef>
              <a:buFont typeface="Symbol"/>
              <a:buChar char=""/>
              <a:tabLst>
                <a:tab pos="299720" algn="l"/>
              </a:tabLst>
            </a:pPr>
            <a:r>
              <a:rPr sz="1600" spc="-10" dirty="0">
                <a:solidFill>
                  <a:srgbClr val="252525"/>
                </a:solidFill>
                <a:cs typeface="Microsoft Sans Serif"/>
              </a:rPr>
              <a:t>выдать</a:t>
            </a:r>
            <a:r>
              <a:rPr sz="1600" spc="-15" dirty="0">
                <a:solidFill>
                  <a:srgbClr val="252525"/>
                </a:solidFill>
                <a:cs typeface="Microsoft Sans Serif"/>
              </a:rPr>
              <a:t> по</a:t>
            </a:r>
            <a:r>
              <a:rPr sz="1600" spc="2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252525"/>
                </a:solidFill>
                <a:cs typeface="Microsoft Sans Serif"/>
              </a:rPr>
              <a:t>просьбе участника </a:t>
            </a:r>
            <a:r>
              <a:rPr sz="1600" spc="-25" dirty="0">
                <a:solidFill>
                  <a:srgbClr val="252525"/>
                </a:solidFill>
                <a:cs typeface="Microsoft Sans Serif"/>
              </a:rPr>
              <a:t>экзамена</a:t>
            </a:r>
            <a:r>
              <a:rPr sz="1600" spc="-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50" dirty="0">
                <a:solidFill>
                  <a:srgbClr val="252525"/>
                </a:solidFill>
                <a:cs typeface="Microsoft Sans Serif"/>
              </a:rPr>
              <a:t>ДБО</a:t>
            </a:r>
            <a:r>
              <a:rPr sz="1600" spc="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105" dirty="0">
                <a:solidFill>
                  <a:srgbClr val="252525"/>
                </a:solidFill>
                <a:cs typeface="Microsoft Sans Serif"/>
              </a:rPr>
              <a:t>№</a:t>
            </a:r>
            <a:r>
              <a:rPr sz="1600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5" dirty="0" smtClean="0">
                <a:solidFill>
                  <a:srgbClr val="252525"/>
                </a:solidFill>
                <a:cs typeface="Microsoft Sans Serif"/>
              </a:rPr>
              <a:t>2</a:t>
            </a:r>
            <a:endParaRPr sz="1600" dirty="0">
              <a:cs typeface="Microsoft Sans Serif"/>
            </a:endParaRPr>
          </a:p>
          <a:p>
            <a:pPr marL="299085" marR="5715" indent="-287020" algn="just">
              <a:lnSpc>
                <a:spcPct val="100000"/>
              </a:lnSpc>
              <a:spcBef>
                <a:spcPts val="600"/>
              </a:spcBef>
              <a:buFont typeface="Symbol"/>
              <a:buChar char=""/>
              <a:tabLst>
                <a:tab pos="299720" algn="l"/>
              </a:tabLst>
            </a:pPr>
            <a:r>
              <a:rPr sz="1600" dirty="0">
                <a:solidFill>
                  <a:srgbClr val="252525"/>
                </a:solidFill>
                <a:cs typeface="Microsoft Sans Serif"/>
              </a:rPr>
              <a:t>в</a:t>
            </a:r>
            <a:r>
              <a:rPr sz="1600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u="sng" spc="-15" dirty="0" err="1">
                <a:solidFill>
                  <a:srgbClr val="252525"/>
                </a:solidFill>
                <a:cs typeface="Microsoft Sans Serif"/>
              </a:rPr>
              <a:t>поле</a:t>
            </a:r>
            <a:r>
              <a:rPr sz="1600" u="sng" spc="-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u="sng" spc="-10" dirty="0" smtClean="0">
                <a:solidFill>
                  <a:srgbClr val="252525"/>
                </a:solidFill>
                <a:cs typeface="Microsoft Sans Serif"/>
              </a:rPr>
              <a:t>«</a:t>
            </a:r>
            <a:r>
              <a:rPr lang="ru-RU" sz="1600" u="sng" spc="-10" dirty="0" smtClean="0">
                <a:solidFill>
                  <a:srgbClr val="252525"/>
                </a:solidFill>
                <a:cs typeface="Microsoft Sans Serif"/>
              </a:rPr>
              <a:t>Следующий до</a:t>
            </a:r>
            <a:r>
              <a:rPr sz="1600" u="sng" spc="-10" dirty="0" err="1" smtClean="0">
                <a:solidFill>
                  <a:srgbClr val="252525"/>
                </a:solidFill>
                <a:cs typeface="Microsoft Sans Serif"/>
              </a:rPr>
              <a:t>полнительный</a:t>
            </a:r>
            <a:r>
              <a:rPr sz="1600" u="sng" spc="-5" dirty="0" smtClean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u="sng" spc="-30" dirty="0">
                <a:solidFill>
                  <a:srgbClr val="252525"/>
                </a:solidFill>
                <a:cs typeface="Microsoft Sans Serif"/>
              </a:rPr>
              <a:t>бланк</a:t>
            </a:r>
            <a:r>
              <a:rPr sz="1600" u="sng" spc="-25" dirty="0">
                <a:solidFill>
                  <a:srgbClr val="252525"/>
                </a:solidFill>
                <a:cs typeface="Microsoft Sans Serif"/>
              </a:rPr>
              <a:t> ответов</a:t>
            </a:r>
            <a:r>
              <a:rPr sz="1600" u="sng" spc="-2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u="sng" spc="105" dirty="0">
                <a:solidFill>
                  <a:srgbClr val="252525"/>
                </a:solidFill>
                <a:cs typeface="Microsoft Sans Serif"/>
              </a:rPr>
              <a:t>№ </a:t>
            </a:r>
            <a:r>
              <a:rPr sz="1600" u="sng" spc="-10" dirty="0">
                <a:solidFill>
                  <a:srgbClr val="252525"/>
                </a:solidFill>
                <a:cs typeface="Microsoft Sans Serif"/>
              </a:rPr>
              <a:t>2»</a:t>
            </a:r>
            <a:r>
              <a:rPr sz="1600" u="sng" spc="-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252525"/>
                </a:solidFill>
                <a:cs typeface="Microsoft Sans Serif"/>
              </a:rPr>
              <a:t>(последнего</a:t>
            </a:r>
            <a:r>
              <a:rPr sz="1600" spc="-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252525"/>
                </a:solidFill>
                <a:cs typeface="Microsoft Sans Serif"/>
              </a:rPr>
              <a:t>использованного </a:t>
            </a:r>
            <a:r>
              <a:rPr sz="1600" spc="-1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252525"/>
                </a:solidFill>
                <a:cs typeface="Microsoft Sans Serif"/>
              </a:rPr>
              <a:t>бланка) </a:t>
            </a:r>
            <a:r>
              <a:rPr sz="1600" spc="-5" dirty="0">
                <a:solidFill>
                  <a:srgbClr val="252525"/>
                </a:solidFill>
                <a:cs typeface="Microsoft Sans Serif"/>
              </a:rPr>
              <a:t>внести цифровое </a:t>
            </a:r>
            <a:r>
              <a:rPr sz="1600" spc="-20" dirty="0" err="1">
                <a:solidFill>
                  <a:srgbClr val="252525"/>
                </a:solidFill>
                <a:cs typeface="Microsoft Sans Serif"/>
              </a:rPr>
              <a:t>значение</a:t>
            </a:r>
            <a:r>
              <a:rPr sz="1600" spc="-2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5" dirty="0" err="1" smtClean="0">
                <a:solidFill>
                  <a:srgbClr val="252525"/>
                </a:solidFill>
                <a:cs typeface="Microsoft Sans Serif"/>
              </a:rPr>
              <a:t>штрих</a:t>
            </a:r>
            <a:r>
              <a:rPr sz="1600" spc="-30" dirty="0" err="1" smtClean="0">
                <a:solidFill>
                  <a:srgbClr val="252525"/>
                </a:solidFill>
                <a:cs typeface="Microsoft Sans Serif"/>
              </a:rPr>
              <a:t>кода</a:t>
            </a:r>
            <a:r>
              <a:rPr sz="1600" spc="-30" dirty="0" smtClean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252525"/>
                </a:solidFill>
                <a:cs typeface="Microsoft Sans Serif"/>
              </a:rPr>
              <a:t>следующего </a:t>
            </a:r>
            <a:r>
              <a:rPr sz="1600" spc="-50" dirty="0">
                <a:solidFill>
                  <a:srgbClr val="252525"/>
                </a:solidFill>
                <a:cs typeface="Microsoft Sans Serif"/>
              </a:rPr>
              <a:t>ДБО </a:t>
            </a:r>
            <a:r>
              <a:rPr sz="1600" spc="105" dirty="0">
                <a:solidFill>
                  <a:srgbClr val="252525"/>
                </a:solidFill>
                <a:cs typeface="Microsoft Sans Serif"/>
              </a:rPr>
              <a:t>№ </a:t>
            </a:r>
            <a:r>
              <a:rPr sz="1600" dirty="0">
                <a:solidFill>
                  <a:srgbClr val="252525"/>
                </a:solidFill>
                <a:cs typeface="Microsoft Sans Serif"/>
              </a:rPr>
              <a:t>2 </a:t>
            </a:r>
            <a:r>
              <a:rPr sz="1600" spc="-15" dirty="0">
                <a:solidFill>
                  <a:srgbClr val="252525"/>
                </a:solidFill>
                <a:cs typeface="Microsoft Sans Serif"/>
              </a:rPr>
              <a:t>(расположенное </a:t>
            </a:r>
            <a:r>
              <a:rPr sz="1600" spc="-20" dirty="0" err="1">
                <a:solidFill>
                  <a:srgbClr val="252525"/>
                </a:solidFill>
                <a:cs typeface="Microsoft Sans Serif"/>
              </a:rPr>
              <a:t>под</a:t>
            </a:r>
            <a:r>
              <a:rPr sz="1600" spc="-2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5" dirty="0" err="1" smtClean="0">
                <a:solidFill>
                  <a:srgbClr val="252525"/>
                </a:solidFill>
                <a:cs typeface="Microsoft Sans Serif"/>
              </a:rPr>
              <a:t>штрих</a:t>
            </a:r>
            <a:r>
              <a:rPr sz="1600" spc="-35" dirty="0" err="1" smtClean="0">
                <a:solidFill>
                  <a:srgbClr val="252525"/>
                </a:solidFill>
                <a:cs typeface="Microsoft Sans Serif"/>
              </a:rPr>
              <a:t>кодом</a:t>
            </a:r>
            <a:r>
              <a:rPr sz="1600" spc="5" dirty="0" smtClean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252525"/>
                </a:solidFill>
                <a:cs typeface="Microsoft Sans Serif"/>
              </a:rPr>
              <a:t>бланка),</a:t>
            </a:r>
            <a:r>
              <a:rPr sz="1600" spc="-2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252525"/>
                </a:solidFill>
                <a:cs typeface="Microsoft Sans Serif"/>
              </a:rPr>
              <a:t>который</a:t>
            </a:r>
            <a:r>
              <a:rPr sz="1600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252525"/>
                </a:solidFill>
                <a:cs typeface="Microsoft Sans Serif"/>
              </a:rPr>
              <a:t>выдается</a:t>
            </a:r>
            <a:r>
              <a:rPr sz="160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252525"/>
                </a:solidFill>
                <a:cs typeface="Microsoft Sans Serif"/>
              </a:rPr>
              <a:t>участнику</a:t>
            </a:r>
            <a:r>
              <a:rPr sz="1600" spc="1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25" dirty="0">
                <a:solidFill>
                  <a:srgbClr val="252525"/>
                </a:solidFill>
                <a:cs typeface="Microsoft Sans Serif"/>
              </a:rPr>
              <a:t>экзамена</a:t>
            </a:r>
            <a:r>
              <a:rPr sz="1600" spc="-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dirty="0" err="1">
                <a:solidFill>
                  <a:srgbClr val="252525"/>
                </a:solidFill>
                <a:cs typeface="Microsoft Sans Serif"/>
              </a:rPr>
              <a:t>для</a:t>
            </a:r>
            <a:r>
              <a:rPr sz="1600" spc="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15" dirty="0" err="1" smtClean="0">
                <a:solidFill>
                  <a:srgbClr val="252525"/>
                </a:solidFill>
                <a:cs typeface="Microsoft Sans Serif"/>
              </a:rPr>
              <a:t>заполнения</a:t>
            </a:r>
            <a:endParaRPr sz="1600" dirty="0">
              <a:cs typeface="Microsoft Sans Serif"/>
            </a:endParaRPr>
          </a:p>
          <a:p>
            <a:pPr marL="299085" marR="6350" indent="-287020" algn="just">
              <a:lnSpc>
                <a:spcPct val="100000"/>
              </a:lnSpc>
              <a:spcBef>
                <a:spcPts val="600"/>
              </a:spcBef>
              <a:buFont typeface="Symbol"/>
              <a:buChar char=""/>
              <a:tabLst>
                <a:tab pos="299720" algn="l"/>
              </a:tabLst>
            </a:pPr>
            <a:r>
              <a:rPr sz="1600" dirty="0">
                <a:solidFill>
                  <a:srgbClr val="252525"/>
                </a:solidFill>
                <a:cs typeface="Microsoft Sans Serif"/>
              </a:rPr>
              <a:t>в </a:t>
            </a:r>
            <a:r>
              <a:rPr sz="1600" spc="-10" dirty="0">
                <a:solidFill>
                  <a:srgbClr val="252525"/>
                </a:solidFill>
                <a:cs typeface="Microsoft Sans Serif"/>
              </a:rPr>
              <a:t>поле </a:t>
            </a:r>
            <a:r>
              <a:rPr sz="1600" spc="-15" dirty="0">
                <a:solidFill>
                  <a:srgbClr val="252525"/>
                </a:solidFill>
                <a:cs typeface="Microsoft Sans Serif"/>
              </a:rPr>
              <a:t>«Лист </a:t>
            </a:r>
            <a:r>
              <a:rPr sz="1600" spc="55" dirty="0">
                <a:solidFill>
                  <a:srgbClr val="252525"/>
                </a:solidFill>
                <a:cs typeface="Microsoft Sans Serif"/>
              </a:rPr>
              <a:t>№» </a:t>
            </a:r>
            <a:r>
              <a:rPr sz="1600" spc="-10" dirty="0">
                <a:solidFill>
                  <a:srgbClr val="252525"/>
                </a:solidFill>
                <a:cs typeface="Microsoft Sans Serif"/>
              </a:rPr>
              <a:t>при выдаче </a:t>
            </a:r>
            <a:r>
              <a:rPr sz="1600" spc="-50" dirty="0">
                <a:solidFill>
                  <a:srgbClr val="252525"/>
                </a:solidFill>
                <a:cs typeface="Microsoft Sans Serif"/>
              </a:rPr>
              <a:t>ДБО </a:t>
            </a:r>
            <a:r>
              <a:rPr sz="1600" spc="110" dirty="0">
                <a:solidFill>
                  <a:srgbClr val="252525"/>
                </a:solidFill>
                <a:cs typeface="Microsoft Sans Serif"/>
              </a:rPr>
              <a:t>№ </a:t>
            </a:r>
            <a:r>
              <a:rPr sz="1600" dirty="0">
                <a:solidFill>
                  <a:srgbClr val="252525"/>
                </a:solidFill>
                <a:cs typeface="Microsoft Sans Serif"/>
              </a:rPr>
              <a:t>2 </a:t>
            </a:r>
            <a:r>
              <a:rPr sz="1600" spc="-5" dirty="0">
                <a:solidFill>
                  <a:srgbClr val="252525"/>
                </a:solidFill>
                <a:cs typeface="Microsoft Sans Serif"/>
              </a:rPr>
              <a:t>внести </a:t>
            </a:r>
            <a:r>
              <a:rPr sz="1600" spc="-15" dirty="0">
                <a:solidFill>
                  <a:srgbClr val="252525"/>
                </a:solidFill>
                <a:cs typeface="Microsoft Sans Serif"/>
              </a:rPr>
              <a:t>порядковый </a:t>
            </a:r>
            <a:r>
              <a:rPr sz="1600" spc="-10" dirty="0">
                <a:solidFill>
                  <a:srgbClr val="252525"/>
                </a:solidFill>
                <a:cs typeface="Microsoft Sans Serif"/>
              </a:rPr>
              <a:t>номер </a:t>
            </a:r>
            <a:r>
              <a:rPr sz="1600" spc="-5" dirty="0">
                <a:solidFill>
                  <a:srgbClr val="252525"/>
                </a:solidFill>
                <a:cs typeface="Microsoft Sans Serif"/>
              </a:rPr>
              <a:t>листа </a:t>
            </a:r>
            <a:r>
              <a:rPr sz="1600" spc="-10" dirty="0">
                <a:solidFill>
                  <a:srgbClr val="252525"/>
                </a:solidFill>
                <a:cs typeface="Microsoft Sans Serif"/>
              </a:rPr>
              <a:t>работы </a:t>
            </a:r>
            <a:r>
              <a:rPr sz="1600" spc="-15" dirty="0">
                <a:solidFill>
                  <a:srgbClr val="252525"/>
                </a:solidFill>
                <a:cs typeface="Microsoft Sans Serif"/>
              </a:rPr>
              <a:t>участника </a:t>
            </a:r>
            <a:r>
              <a:rPr sz="1600" spc="-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25" dirty="0">
                <a:solidFill>
                  <a:srgbClr val="252525"/>
                </a:solidFill>
                <a:cs typeface="Microsoft Sans Serif"/>
              </a:rPr>
              <a:t>экзамена </a:t>
            </a:r>
            <a:r>
              <a:rPr sz="1600" spc="-10" dirty="0">
                <a:solidFill>
                  <a:srgbClr val="252525"/>
                </a:solidFill>
                <a:cs typeface="Microsoft Sans Serif"/>
              </a:rPr>
              <a:t>(при </a:t>
            </a:r>
            <a:r>
              <a:rPr sz="1600" spc="-25" dirty="0">
                <a:solidFill>
                  <a:srgbClr val="252525"/>
                </a:solidFill>
                <a:cs typeface="Microsoft Sans Serif"/>
              </a:rPr>
              <a:t>этом </a:t>
            </a:r>
            <a:r>
              <a:rPr sz="1600" spc="-10" dirty="0">
                <a:solidFill>
                  <a:srgbClr val="252525"/>
                </a:solidFill>
                <a:cs typeface="Microsoft Sans Serif"/>
              </a:rPr>
              <a:t>листами </a:t>
            </a:r>
            <a:r>
              <a:rPr sz="1600" spc="105" dirty="0">
                <a:solidFill>
                  <a:srgbClr val="252525"/>
                </a:solidFill>
                <a:cs typeface="Microsoft Sans Serif"/>
              </a:rPr>
              <a:t>№ </a:t>
            </a:r>
            <a:r>
              <a:rPr sz="1600" dirty="0">
                <a:solidFill>
                  <a:srgbClr val="252525"/>
                </a:solidFill>
                <a:cs typeface="Microsoft Sans Serif"/>
              </a:rPr>
              <a:t>1 и </a:t>
            </a:r>
            <a:r>
              <a:rPr sz="1600" spc="105" dirty="0">
                <a:solidFill>
                  <a:srgbClr val="252525"/>
                </a:solidFill>
                <a:cs typeface="Microsoft Sans Serif"/>
              </a:rPr>
              <a:t>№ </a:t>
            </a:r>
            <a:r>
              <a:rPr sz="1600" dirty="0">
                <a:solidFill>
                  <a:srgbClr val="252525"/>
                </a:solidFill>
                <a:cs typeface="Microsoft Sans Serif"/>
              </a:rPr>
              <a:t>2 </a:t>
            </a:r>
            <a:r>
              <a:rPr sz="1600" spc="-10" dirty="0">
                <a:solidFill>
                  <a:srgbClr val="252525"/>
                </a:solidFill>
                <a:cs typeface="Microsoft Sans Serif"/>
              </a:rPr>
              <a:t>являются </a:t>
            </a:r>
            <a:r>
              <a:rPr sz="1600" spc="-5" dirty="0">
                <a:solidFill>
                  <a:srgbClr val="252525"/>
                </a:solidFill>
                <a:cs typeface="Microsoft Sans Serif"/>
              </a:rPr>
              <a:t>основные </a:t>
            </a:r>
            <a:r>
              <a:rPr sz="1600" spc="-25" dirty="0">
                <a:solidFill>
                  <a:srgbClr val="252525"/>
                </a:solidFill>
                <a:cs typeface="Microsoft Sans Serif"/>
              </a:rPr>
              <a:t>бланки </a:t>
            </a:r>
            <a:r>
              <a:rPr sz="1600" spc="-20" dirty="0">
                <a:solidFill>
                  <a:srgbClr val="252525"/>
                </a:solidFill>
                <a:cs typeface="Microsoft Sans Serif"/>
              </a:rPr>
              <a:t>ответов </a:t>
            </a:r>
            <a:r>
              <a:rPr sz="1600" spc="105" dirty="0">
                <a:solidFill>
                  <a:srgbClr val="252525"/>
                </a:solidFill>
                <a:cs typeface="Microsoft Sans Serif"/>
              </a:rPr>
              <a:t>№ </a:t>
            </a:r>
            <a:r>
              <a:rPr sz="1600" dirty="0">
                <a:solidFill>
                  <a:srgbClr val="252525"/>
                </a:solidFill>
                <a:cs typeface="Microsoft Sans Serif"/>
              </a:rPr>
              <a:t>2 лист 1 и лист </a:t>
            </a:r>
            <a:r>
              <a:rPr sz="1600" spc="-36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dirty="0">
                <a:solidFill>
                  <a:srgbClr val="252525"/>
                </a:solidFill>
                <a:cs typeface="Microsoft Sans Serif"/>
              </a:rPr>
              <a:t>2</a:t>
            </a:r>
            <a:r>
              <a:rPr sz="1600" spc="-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10" dirty="0" err="1">
                <a:solidFill>
                  <a:srgbClr val="252525"/>
                </a:solidFill>
                <a:cs typeface="Microsoft Sans Serif"/>
              </a:rPr>
              <a:t>соответственно</a:t>
            </a:r>
            <a:r>
              <a:rPr sz="1600" spc="-10" dirty="0" smtClean="0">
                <a:solidFill>
                  <a:srgbClr val="252525"/>
                </a:solidFill>
                <a:cs typeface="Microsoft Sans Serif"/>
              </a:rPr>
              <a:t>)</a:t>
            </a:r>
            <a:endParaRPr sz="1600" dirty="0">
              <a:cs typeface="Microsoft Sans Serif"/>
            </a:endParaRPr>
          </a:p>
          <a:p>
            <a:pPr marL="299085" marR="5080" indent="-287020" algn="just">
              <a:lnSpc>
                <a:spcPct val="100000"/>
              </a:lnSpc>
              <a:spcBef>
                <a:spcPts val="600"/>
              </a:spcBef>
              <a:buFont typeface="Symbol"/>
              <a:buChar char=""/>
              <a:tabLst>
                <a:tab pos="299720" algn="l"/>
              </a:tabLst>
            </a:pPr>
            <a:r>
              <a:rPr sz="1600" spc="-20" dirty="0">
                <a:solidFill>
                  <a:srgbClr val="252525"/>
                </a:solidFill>
                <a:cs typeface="Microsoft Sans Serif"/>
              </a:rPr>
              <a:t>зафиксировать количество </a:t>
            </a:r>
            <a:r>
              <a:rPr sz="1600" spc="-5" dirty="0">
                <a:solidFill>
                  <a:srgbClr val="252525"/>
                </a:solidFill>
                <a:cs typeface="Microsoft Sans Serif"/>
              </a:rPr>
              <a:t>выданных </a:t>
            </a:r>
            <a:r>
              <a:rPr sz="1600" spc="-50" dirty="0">
                <a:solidFill>
                  <a:srgbClr val="252525"/>
                </a:solidFill>
                <a:cs typeface="Microsoft Sans Serif"/>
              </a:rPr>
              <a:t>ДБО </a:t>
            </a:r>
            <a:r>
              <a:rPr sz="1600" spc="105" dirty="0">
                <a:solidFill>
                  <a:srgbClr val="252525"/>
                </a:solidFill>
                <a:cs typeface="Microsoft Sans Serif"/>
              </a:rPr>
              <a:t>№ </a:t>
            </a:r>
            <a:r>
              <a:rPr sz="1600" dirty="0">
                <a:solidFill>
                  <a:srgbClr val="252525"/>
                </a:solidFill>
                <a:cs typeface="Microsoft Sans Serif"/>
              </a:rPr>
              <a:t>2 в </a:t>
            </a:r>
            <a:r>
              <a:rPr sz="1600" spc="-15" dirty="0">
                <a:solidFill>
                  <a:srgbClr val="252525"/>
                </a:solidFill>
                <a:cs typeface="Microsoft Sans Serif"/>
              </a:rPr>
              <a:t>форме </a:t>
            </a:r>
            <a:r>
              <a:rPr sz="1600" spc="-5" dirty="0">
                <a:solidFill>
                  <a:srgbClr val="252525"/>
                </a:solidFill>
                <a:cs typeface="Microsoft Sans Serif"/>
              </a:rPr>
              <a:t>ППЭ-05-02 </a:t>
            </a:r>
            <a:r>
              <a:rPr sz="1600" spc="-20" dirty="0">
                <a:solidFill>
                  <a:srgbClr val="252525"/>
                </a:solidFill>
                <a:cs typeface="Microsoft Sans Serif"/>
              </a:rPr>
              <a:t>«Протокол </a:t>
            </a:r>
            <a:r>
              <a:rPr sz="1600" spc="-15" dirty="0">
                <a:solidFill>
                  <a:srgbClr val="252525"/>
                </a:solidFill>
                <a:cs typeface="Microsoft Sans Serif"/>
              </a:rPr>
              <a:t>проведения </a:t>
            </a:r>
            <a:r>
              <a:rPr sz="1600" spc="-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25" dirty="0">
                <a:solidFill>
                  <a:srgbClr val="252525"/>
                </a:solidFill>
                <a:cs typeface="Microsoft Sans Serif"/>
              </a:rPr>
              <a:t>экзамена</a:t>
            </a:r>
            <a:r>
              <a:rPr sz="1600" spc="7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dirty="0">
                <a:solidFill>
                  <a:srgbClr val="252525"/>
                </a:solidFill>
                <a:cs typeface="Microsoft Sans Serif"/>
              </a:rPr>
              <a:t>в</a:t>
            </a:r>
            <a:r>
              <a:rPr sz="1600" spc="6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252525"/>
                </a:solidFill>
                <a:cs typeface="Microsoft Sans Serif"/>
              </a:rPr>
              <a:t>аудитории»</a:t>
            </a:r>
            <a:r>
              <a:rPr sz="1600" spc="7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dirty="0">
                <a:solidFill>
                  <a:srgbClr val="252525"/>
                </a:solidFill>
                <a:cs typeface="Microsoft Sans Serif"/>
              </a:rPr>
              <a:t>и</a:t>
            </a:r>
            <a:r>
              <a:rPr sz="1600" spc="7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252525"/>
                </a:solidFill>
                <a:cs typeface="Microsoft Sans Serif"/>
              </a:rPr>
              <a:t>прописать</a:t>
            </a:r>
            <a:r>
              <a:rPr sz="1600" spc="7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252525"/>
                </a:solidFill>
                <a:cs typeface="Microsoft Sans Serif"/>
              </a:rPr>
              <a:t>номера</a:t>
            </a:r>
            <a:r>
              <a:rPr sz="1600" spc="8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252525"/>
                </a:solidFill>
                <a:cs typeface="Microsoft Sans Serif"/>
              </a:rPr>
              <a:t>выданных</a:t>
            </a:r>
            <a:r>
              <a:rPr sz="1600" spc="7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252525"/>
                </a:solidFill>
                <a:cs typeface="Microsoft Sans Serif"/>
              </a:rPr>
              <a:t>дополнительных</a:t>
            </a:r>
            <a:r>
              <a:rPr sz="1600" spc="6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25" dirty="0">
                <a:solidFill>
                  <a:srgbClr val="252525"/>
                </a:solidFill>
                <a:cs typeface="Microsoft Sans Serif"/>
              </a:rPr>
              <a:t>бланков</a:t>
            </a:r>
            <a:r>
              <a:rPr sz="1600" spc="8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252525"/>
                </a:solidFill>
                <a:cs typeface="Microsoft Sans Serif"/>
              </a:rPr>
              <a:t>ответов</a:t>
            </a:r>
            <a:r>
              <a:rPr sz="1600" spc="6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105" dirty="0">
                <a:solidFill>
                  <a:srgbClr val="252525"/>
                </a:solidFill>
                <a:cs typeface="Microsoft Sans Serif"/>
              </a:rPr>
              <a:t>№</a:t>
            </a:r>
            <a:r>
              <a:rPr sz="1600" spc="7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dirty="0">
                <a:solidFill>
                  <a:srgbClr val="252525"/>
                </a:solidFill>
                <a:cs typeface="Microsoft Sans Serif"/>
              </a:rPr>
              <a:t>2 </a:t>
            </a:r>
            <a:r>
              <a:rPr sz="1600" spc="-36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dirty="0">
                <a:solidFill>
                  <a:srgbClr val="252525"/>
                </a:solidFill>
                <a:cs typeface="Microsoft Sans Serif"/>
              </a:rPr>
              <a:t>в</a:t>
            </a:r>
            <a:r>
              <a:rPr sz="1600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252525"/>
                </a:solidFill>
                <a:cs typeface="Microsoft Sans Serif"/>
              </a:rPr>
              <a:t>форме</a:t>
            </a:r>
            <a:r>
              <a:rPr sz="160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252525"/>
                </a:solidFill>
                <a:cs typeface="Microsoft Sans Serif"/>
              </a:rPr>
              <a:t>ППЭ-12-03 </a:t>
            </a:r>
            <a:r>
              <a:rPr sz="1600" spc="-10" dirty="0">
                <a:solidFill>
                  <a:srgbClr val="252525"/>
                </a:solidFill>
                <a:cs typeface="Microsoft Sans Serif"/>
              </a:rPr>
              <a:t>«Ведомость</a:t>
            </a:r>
            <a:r>
              <a:rPr sz="1600" spc="-2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252525"/>
                </a:solidFill>
                <a:cs typeface="Microsoft Sans Serif"/>
              </a:rPr>
              <a:t>использования</a:t>
            </a:r>
            <a:r>
              <a:rPr sz="160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252525"/>
                </a:solidFill>
                <a:cs typeface="Microsoft Sans Serif"/>
              </a:rPr>
              <a:t>дополнительных</a:t>
            </a:r>
            <a:r>
              <a:rPr sz="1600" spc="-1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252525"/>
                </a:solidFill>
                <a:cs typeface="Microsoft Sans Serif"/>
              </a:rPr>
              <a:t>бланков</a:t>
            </a:r>
            <a:r>
              <a:rPr sz="160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252525"/>
                </a:solidFill>
                <a:cs typeface="Microsoft Sans Serif"/>
              </a:rPr>
              <a:t>ответов </a:t>
            </a:r>
            <a:r>
              <a:rPr sz="1600" spc="110" dirty="0">
                <a:solidFill>
                  <a:srgbClr val="252525"/>
                </a:solidFill>
                <a:cs typeface="Microsoft Sans Serif"/>
              </a:rPr>
              <a:t>№</a:t>
            </a:r>
            <a:r>
              <a:rPr sz="1600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600" dirty="0">
                <a:solidFill>
                  <a:srgbClr val="252525"/>
                </a:solidFill>
                <a:cs typeface="Microsoft Sans Serif"/>
              </a:rPr>
              <a:t>2»</a:t>
            </a:r>
            <a:endParaRPr sz="1600" dirty="0">
              <a:cs typeface="Microsoft Sans Serif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33363" y="5971808"/>
            <a:ext cx="8677275" cy="744220"/>
            <a:chOff x="233362" y="5567362"/>
            <a:chExt cx="8677275" cy="744220"/>
          </a:xfrm>
        </p:grpSpPr>
        <p:sp>
          <p:nvSpPr>
            <p:cNvPr id="8" name="object 8"/>
            <p:cNvSpPr/>
            <p:nvPr/>
          </p:nvSpPr>
          <p:spPr>
            <a:xfrm>
              <a:off x="247650" y="5581650"/>
              <a:ext cx="8648700" cy="715645"/>
            </a:xfrm>
            <a:custGeom>
              <a:avLst/>
              <a:gdLst/>
              <a:ahLst/>
              <a:cxnLst/>
              <a:rect l="l" t="t" r="r" b="b"/>
              <a:pathLst>
                <a:path w="8648700" h="715645">
                  <a:moveTo>
                    <a:pt x="8529574" y="0"/>
                  </a:moveTo>
                  <a:lnTo>
                    <a:pt x="119189" y="0"/>
                  </a:lnTo>
                  <a:lnTo>
                    <a:pt x="72796" y="9366"/>
                  </a:lnTo>
                  <a:lnTo>
                    <a:pt x="34910" y="34910"/>
                  </a:lnTo>
                  <a:lnTo>
                    <a:pt x="9366" y="72796"/>
                  </a:lnTo>
                  <a:lnTo>
                    <a:pt x="0" y="119189"/>
                  </a:lnTo>
                  <a:lnTo>
                    <a:pt x="0" y="595909"/>
                  </a:lnTo>
                  <a:lnTo>
                    <a:pt x="9366" y="642300"/>
                  </a:lnTo>
                  <a:lnTo>
                    <a:pt x="34910" y="680181"/>
                  </a:lnTo>
                  <a:lnTo>
                    <a:pt x="72796" y="705721"/>
                  </a:lnTo>
                  <a:lnTo>
                    <a:pt x="119189" y="715086"/>
                  </a:lnTo>
                  <a:lnTo>
                    <a:pt x="8529574" y="715086"/>
                  </a:lnTo>
                  <a:lnTo>
                    <a:pt x="8575940" y="705721"/>
                  </a:lnTo>
                  <a:lnTo>
                    <a:pt x="8613806" y="680181"/>
                  </a:lnTo>
                  <a:lnTo>
                    <a:pt x="8639337" y="642300"/>
                  </a:lnTo>
                  <a:lnTo>
                    <a:pt x="8648700" y="595909"/>
                  </a:lnTo>
                  <a:lnTo>
                    <a:pt x="8648700" y="119189"/>
                  </a:lnTo>
                  <a:lnTo>
                    <a:pt x="8639337" y="72796"/>
                  </a:lnTo>
                  <a:lnTo>
                    <a:pt x="8613806" y="34910"/>
                  </a:lnTo>
                  <a:lnTo>
                    <a:pt x="8575940" y="9366"/>
                  </a:lnTo>
                  <a:lnTo>
                    <a:pt x="85295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47650" y="5581650"/>
              <a:ext cx="8648700" cy="715645"/>
            </a:xfrm>
            <a:custGeom>
              <a:avLst/>
              <a:gdLst/>
              <a:ahLst/>
              <a:cxnLst/>
              <a:rect l="l" t="t" r="r" b="b"/>
              <a:pathLst>
                <a:path w="8648700" h="715645">
                  <a:moveTo>
                    <a:pt x="0" y="119189"/>
                  </a:moveTo>
                  <a:lnTo>
                    <a:pt x="9366" y="72796"/>
                  </a:lnTo>
                  <a:lnTo>
                    <a:pt x="34910" y="34910"/>
                  </a:lnTo>
                  <a:lnTo>
                    <a:pt x="72796" y="9366"/>
                  </a:lnTo>
                  <a:lnTo>
                    <a:pt x="119189" y="0"/>
                  </a:lnTo>
                  <a:lnTo>
                    <a:pt x="8529574" y="0"/>
                  </a:lnTo>
                  <a:lnTo>
                    <a:pt x="8575940" y="9366"/>
                  </a:lnTo>
                  <a:lnTo>
                    <a:pt x="8613806" y="34910"/>
                  </a:lnTo>
                  <a:lnTo>
                    <a:pt x="8639337" y="72796"/>
                  </a:lnTo>
                  <a:lnTo>
                    <a:pt x="8648700" y="119189"/>
                  </a:lnTo>
                  <a:lnTo>
                    <a:pt x="8648700" y="595909"/>
                  </a:lnTo>
                  <a:lnTo>
                    <a:pt x="8639337" y="642300"/>
                  </a:lnTo>
                  <a:lnTo>
                    <a:pt x="8613806" y="680181"/>
                  </a:lnTo>
                  <a:lnTo>
                    <a:pt x="8575940" y="705721"/>
                  </a:lnTo>
                  <a:lnTo>
                    <a:pt x="8529574" y="715086"/>
                  </a:lnTo>
                  <a:lnTo>
                    <a:pt x="119189" y="715086"/>
                  </a:lnTo>
                  <a:lnTo>
                    <a:pt x="72796" y="705721"/>
                  </a:lnTo>
                  <a:lnTo>
                    <a:pt x="34910" y="680181"/>
                  </a:lnTo>
                  <a:lnTo>
                    <a:pt x="9366" y="642300"/>
                  </a:lnTo>
                  <a:lnTo>
                    <a:pt x="0" y="595909"/>
                  </a:lnTo>
                  <a:lnTo>
                    <a:pt x="0" y="119189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45082" y="6049166"/>
            <a:ext cx="76371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cs typeface="Arial"/>
              </a:rPr>
              <a:t>ДБО</a:t>
            </a:r>
            <a:r>
              <a:rPr sz="1800" b="1" spc="-15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cs typeface="Arial"/>
              </a:rPr>
              <a:t>№</a:t>
            </a:r>
            <a:r>
              <a:rPr sz="1800" b="1" spc="-5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cs typeface="Arial"/>
              </a:rPr>
              <a:t>2 </a:t>
            </a:r>
            <a:r>
              <a:rPr sz="1800" b="1" spc="-10" dirty="0">
                <a:solidFill>
                  <a:srgbClr val="FF0000"/>
                </a:solidFill>
                <a:cs typeface="Arial"/>
              </a:rPr>
              <a:t>копировать</a:t>
            </a:r>
            <a:r>
              <a:rPr sz="1800" b="1" spc="45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cs typeface="Arial"/>
              </a:rPr>
              <a:t>и</a:t>
            </a:r>
            <a:r>
              <a:rPr sz="1800" b="1" spc="10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spc="-10" dirty="0">
                <a:solidFill>
                  <a:srgbClr val="FF0000"/>
                </a:solidFill>
                <a:cs typeface="Arial"/>
              </a:rPr>
              <a:t>выдавать</a:t>
            </a:r>
            <a:r>
              <a:rPr sz="1800" b="1" spc="45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spc="-5" dirty="0">
                <a:solidFill>
                  <a:srgbClr val="FF0000"/>
                </a:solidFill>
                <a:cs typeface="Arial"/>
              </a:rPr>
              <a:t>копии</a:t>
            </a:r>
            <a:r>
              <a:rPr sz="1800" b="1" spc="-10" dirty="0">
                <a:solidFill>
                  <a:srgbClr val="FF0000"/>
                </a:solidFill>
                <a:cs typeface="Arial"/>
              </a:rPr>
              <a:t> категорически</a:t>
            </a:r>
            <a:r>
              <a:rPr sz="1800" b="1" spc="35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spc="-10" dirty="0">
                <a:solidFill>
                  <a:srgbClr val="FF0000"/>
                </a:solidFill>
                <a:cs typeface="Arial"/>
              </a:rPr>
              <a:t>запрещено!</a:t>
            </a:r>
            <a:endParaRPr sz="1800" dirty="0"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cs typeface="Arial"/>
              </a:rPr>
              <a:t>При</a:t>
            </a:r>
            <a:r>
              <a:rPr sz="1800" b="1" spc="-15" dirty="0">
                <a:solidFill>
                  <a:srgbClr val="FF0000"/>
                </a:solidFill>
                <a:cs typeface="Arial"/>
              </a:rPr>
              <a:t> нехватке</a:t>
            </a:r>
            <a:r>
              <a:rPr sz="1800" b="1" spc="40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spc="-5" dirty="0">
                <a:solidFill>
                  <a:srgbClr val="FF0000"/>
                </a:solidFill>
                <a:cs typeface="Arial"/>
              </a:rPr>
              <a:t>ДБО</a:t>
            </a:r>
            <a:r>
              <a:rPr sz="1800" b="1" dirty="0">
                <a:solidFill>
                  <a:srgbClr val="FF0000"/>
                </a:solidFill>
                <a:cs typeface="Arial"/>
              </a:rPr>
              <a:t> № 2</a:t>
            </a:r>
            <a:r>
              <a:rPr sz="1800" b="1" spc="-5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spc="-20" dirty="0">
                <a:solidFill>
                  <a:srgbClr val="FF0000"/>
                </a:solidFill>
                <a:cs typeface="Arial"/>
              </a:rPr>
              <a:t>необходимо</a:t>
            </a:r>
            <a:r>
              <a:rPr sz="1800" b="1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spc="-5" dirty="0">
                <a:solidFill>
                  <a:srgbClr val="FF0000"/>
                </a:solidFill>
                <a:cs typeface="Arial"/>
              </a:rPr>
              <a:t>обратиться</a:t>
            </a:r>
            <a:r>
              <a:rPr sz="1800" b="1" spc="55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cs typeface="Arial"/>
              </a:rPr>
              <a:t>в</a:t>
            </a:r>
            <a:r>
              <a:rPr sz="1800" b="1" spc="-5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spc="-10" dirty="0">
                <a:solidFill>
                  <a:srgbClr val="FF0000"/>
                </a:solidFill>
                <a:cs typeface="Arial"/>
              </a:rPr>
              <a:t>Штаб</a:t>
            </a:r>
            <a:r>
              <a:rPr sz="1800" b="1" spc="35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cs typeface="Arial"/>
              </a:rPr>
              <a:t>ППЭ</a:t>
            </a:r>
            <a:endParaRPr sz="1800" dirty="0"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/>
          <p:cNvSpPr txBox="1">
            <a:spLocks noGrp="1"/>
          </p:cNvSpPr>
          <p:nvPr>
            <p:ph type="title"/>
          </p:nvPr>
        </p:nvSpPr>
        <p:spPr>
          <a:xfrm>
            <a:off x="78740" y="1584"/>
            <a:ext cx="8924583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ПРОВЕДЕНИЕ</a:t>
            </a:r>
            <a:r>
              <a:rPr sz="2400" spc="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  <a:endParaRPr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12700" algn="just">
              <a:lnSpc>
                <a:spcPct val="100000"/>
              </a:lnSpc>
            </a:pPr>
            <a:r>
              <a:rPr sz="2000" spc="-75" dirty="0">
                <a:latin typeface="+mn-lt"/>
              </a:rPr>
              <a:t>ВЫДАЧА</a:t>
            </a:r>
            <a:r>
              <a:rPr sz="2000" spc="10" dirty="0">
                <a:latin typeface="+mn-lt"/>
              </a:rPr>
              <a:t> </a:t>
            </a:r>
            <a:r>
              <a:rPr sz="2000" spc="-40" dirty="0">
                <a:latin typeface="+mn-lt"/>
              </a:rPr>
              <a:t>ДОПОЛНИТЕЛЬНЫХ</a:t>
            </a:r>
            <a:r>
              <a:rPr sz="2000" spc="60" dirty="0">
                <a:latin typeface="+mn-lt"/>
              </a:rPr>
              <a:t> </a:t>
            </a:r>
            <a:r>
              <a:rPr sz="2000" spc="-55" dirty="0">
                <a:latin typeface="+mn-lt"/>
              </a:rPr>
              <a:t>БЛАНКОВ</a:t>
            </a:r>
            <a:r>
              <a:rPr sz="2000" spc="55" dirty="0">
                <a:latin typeface="+mn-lt"/>
              </a:rPr>
              <a:t> </a:t>
            </a:r>
            <a:r>
              <a:rPr sz="2000" spc="-20" dirty="0">
                <a:latin typeface="+mn-lt"/>
              </a:rPr>
              <a:t>ОТВЕТОВ</a:t>
            </a:r>
            <a:r>
              <a:rPr sz="2000" spc="35" dirty="0">
                <a:latin typeface="+mn-lt"/>
              </a:rPr>
              <a:t> </a:t>
            </a:r>
            <a:r>
              <a:rPr sz="2000" spc="75" dirty="0">
                <a:latin typeface="+mn-lt"/>
              </a:rPr>
              <a:t>№</a:t>
            </a:r>
            <a:r>
              <a:rPr sz="2000" spc="75" dirty="0" smtClean="0">
                <a:latin typeface="+mn-lt"/>
              </a:rPr>
              <a:t>2</a:t>
            </a:r>
            <a:r>
              <a:rPr lang="ru-RU" sz="2000" spc="75" dirty="0" smtClean="0">
                <a:latin typeface="+mn-lt"/>
              </a:rPr>
              <a:t> (за исключением ЕГЭ по математике базового уровня)</a:t>
            </a:r>
            <a:endParaRPr sz="2000" dirty="0">
              <a:latin typeface="+mn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66421"/>
            <a:ext cx="6638925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object 16"/>
          <p:cNvGrpSpPr/>
          <p:nvPr/>
        </p:nvGrpSpPr>
        <p:grpSpPr>
          <a:xfrm>
            <a:off x="6611817" y="1084571"/>
            <a:ext cx="2356339" cy="823360"/>
            <a:chOff x="553999" y="2078101"/>
            <a:chExt cx="8036559" cy="539750"/>
          </a:xfrm>
        </p:grpSpPr>
        <p:sp>
          <p:nvSpPr>
            <p:cNvPr id="15" name="object 17"/>
            <p:cNvSpPr/>
            <p:nvPr/>
          </p:nvSpPr>
          <p:spPr>
            <a:xfrm>
              <a:off x="563524" y="2087626"/>
              <a:ext cx="8017509" cy="520700"/>
            </a:xfrm>
            <a:custGeom>
              <a:avLst/>
              <a:gdLst/>
              <a:ahLst/>
              <a:cxnLst/>
              <a:rect l="l" t="t" r="r" b="b"/>
              <a:pathLst>
                <a:path w="8017509" h="520700">
                  <a:moveTo>
                    <a:pt x="7930108" y="0"/>
                  </a:moveTo>
                  <a:lnTo>
                    <a:pt x="86791" y="0"/>
                  </a:lnTo>
                  <a:lnTo>
                    <a:pt x="53010" y="6820"/>
                  </a:lnTo>
                  <a:lnTo>
                    <a:pt x="25422" y="25415"/>
                  </a:lnTo>
                  <a:lnTo>
                    <a:pt x="6821" y="52988"/>
                  </a:lnTo>
                  <a:lnTo>
                    <a:pt x="0" y="86740"/>
                  </a:lnTo>
                  <a:lnTo>
                    <a:pt x="0" y="433832"/>
                  </a:lnTo>
                  <a:lnTo>
                    <a:pt x="6821" y="467657"/>
                  </a:lnTo>
                  <a:lnTo>
                    <a:pt x="25422" y="495268"/>
                  </a:lnTo>
                  <a:lnTo>
                    <a:pt x="53010" y="513877"/>
                  </a:lnTo>
                  <a:lnTo>
                    <a:pt x="86791" y="520700"/>
                  </a:lnTo>
                  <a:lnTo>
                    <a:pt x="7930108" y="520700"/>
                  </a:lnTo>
                  <a:lnTo>
                    <a:pt x="7963934" y="513877"/>
                  </a:lnTo>
                  <a:lnTo>
                    <a:pt x="7991544" y="495268"/>
                  </a:lnTo>
                  <a:lnTo>
                    <a:pt x="8010154" y="467657"/>
                  </a:lnTo>
                  <a:lnTo>
                    <a:pt x="8016976" y="433832"/>
                  </a:lnTo>
                  <a:lnTo>
                    <a:pt x="8016976" y="86740"/>
                  </a:lnTo>
                  <a:lnTo>
                    <a:pt x="8010154" y="52988"/>
                  </a:lnTo>
                  <a:lnTo>
                    <a:pt x="7991544" y="25415"/>
                  </a:lnTo>
                  <a:lnTo>
                    <a:pt x="7963934" y="6820"/>
                  </a:lnTo>
                  <a:lnTo>
                    <a:pt x="7930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/>
            <p:cNvSpPr/>
            <p:nvPr/>
          </p:nvSpPr>
          <p:spPr>
            <a:xfrm>
              <a:off x="563524" y="2087626"/>
              <a:ext cx="8017509" cy="520700"/>
            </a:xfrm>
            <a:custGeom>
              <a:avLst/>
              <a:gdLst/>
              <a:ahLst/>
              <a:cxnLst/>
              <a:rect l="l" t="t" r="r" b="b"/>
              <a:pathLst>
                <a:path w="8017509" h="520700">
                  <a:moveTo>
                    <a:pt x="0" y="86740"/>
                  </a:moveTo>
                  <a:lnTo>
                    <a:pt x="6821" y="52988"/>
                  </a:lnTo>
                  <a:lnTo>
                    <a:pt x="25422" y="25415"/>
                  </a:lnTo>
                  <a:lnTo>
                    <a:pt x="53010" y="6820"/>
                  </a:lnTo>
                  <a:lnTo>
                    <a:pt x="86791" y="0"/>
                  </a:lnTo>
                  <a:lnTo>
                    <a:pt x="7930108" y="0"/>
                  </a:lnTo>
                  <a:lnTo>
                    <a:pt x="7963934" y="6820"/>
                  </a:lnTo>
                  <a:lnTo>
                    <a:pt x="7991544" y="25415"/>
                  </a:lnTo>
                  <a:lnTo>
                    <a:pt x="8010154" y="52988"/>
                  </a:lnTo>
                  <a:lnTo>
                    <a:pt x="8016976" y="86740"/>
                  </a:lnTo>
                  <a:lnTo>
                    <a:pt x="8016976" y="433832"/>
                  </a:lnTo>
                  <a:lnTo>
                    <a:pt x="8010154" y="467657"/>
                  </a:lnTo>
                  <a:lnTo>
                    <a:pt x="7991544" y="495268"/>
                  </a:lnTo>
                  <a:lnTo>
                    <a:pt x="7963934" y="513877"/>
                  </a:lnTo>
                  <a:lnTo>
                    <a:pt x="7930108" y="520700"/>
                  </a:lnTo>
                  <a:lnTo>
                    <a:pt x="86791" y="520700"/>
                  </a:lnTo>
                  <a:lnTo>
                    <a:pt x="53010" y="513877"/>
                  </a:lnTo>
                  <a:lnTo>
                    <a:pt x="25422" y="495268"/>
                  </a:lnTo>
                  <a:lnTo>
                    <a:pt x="6821" y="467657"/>
                  </a:lnTo>
                  <a:lnTo>
                    <a:pt x="0" y="433832"/>
                  </a:lnTo>
                  <a:lnTo>
                    <a:pt x="0" y="86740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6646987" y="1143004"/>
            <a:ext cx="22508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</a:rPr>
              <a:t>1. УБЕДИТСЯ, оба листа БО № 2 (1, 2) ЗАПОЛНЕНЫ</a:t>
            </a:r>
          </a:p>
        </p:txBody>
      </p:sp>
      <p:grpSp>
        <p:nvGrpSpPr>
          <p:cNvPr id="18" name="object 16"/>
          <p:cNvGrpSpPr/>
          <p:nvPr/>
        </p:nvGrpSpPr>
        <p:grpSpPr>
          <a:xfrm>
            <a:off x="6626334" y="2036345"/>
            <a:ext cx="2350753" cy="921530"/>
            <a:chOff x="563524" y="2087626"/>
            <a:chExt cx="8017509" cy="520700"/>
          </a:xfrm>
        </p:grpSpPr>
        <p:sp>
          <p:nvSpPr>
            <p:cNvPr id="19" name="object 17"/>
            <p:cNvSpPr/>
            <p:nvPr/>
          </p:nvSpPr>
          <p:spPr>
            <a:xfrm>
              <a:off x="563524" y="2087626"/>
              <a:ext cx="8017509" cy="520700"/>
            </a:xfrm>
            <a:custGeom>
              <a:avLst/>
              <a:gdLst/>
              <a:ahLst/>
              <a:cxnLst/>
              <a:rect l="l" t="t" r="r" b="b"/>
              <a:pathLst>
                <a:path w="8017509" h="520700">
                  <a:moveTo>
                    <a:pt x="7930108" y="0"/>
                  </a:moveTo>
                  <a:lnTo>
                    <a:pt x="86791" y="0"/>
                  </a:lnTo>
                  <a:lnTo>
                    <a:pt x="53010" y="6820"/>
                  </a:lnTo>
                  <a:lnTo>
                    <a:pt x="25422" y="25415"/>
                  </a:lnTo>
                  <a:lnTo>
                    <a:pt x="6821" y="52988"/>
                  </a:lnTo>
                  <a:lnTo>
                    <a:pt x="0" y="86740"/>
                  </a:lnTo>
                  <a:lnTo>
                    <a:pt x="0" y="433832"/>
                  </a:lnTo>
                  <a:lnTo>
                    <a:pt x="6821" y="467657"/>
                  </a:lnTo>
                  <a:lnTo>
                    <a:pt x="25422" y="495268"/>
                  </a:lnTo>
                  <a:lnTo>
                    <a:pt x="53010" y="513877"/>
                  </a:lnTo>
                  <a:lnTo>
                    <a:pt x="86791" y="520700"/>
                  </a:lnTo>
                  <a:lnTo>
                    <a:pt x="7930108" y="520700"/>
                  </a:lnTo>
                  <a:lnTo>
                    <a:pt x="7963934" y="513877"/>
                  </a:lnTo>
                  <a:lnTo>
                    <a:pt x="7991544" y="495268"/>
                  </a:lnTo>
                  <a:lnTo>
                    <a:pt x="8010154" y="467657"/>
                  </a:lnTo>
                  <a:lnTo>
                    <a:pt x="8016976" y="433832"/>
                  </a:lnTo>
                  <a:lnTo>
                    <a:pt x="8016976" y="86740"/>
                  </a:lnTo>
                  <a:lnTo>
                    <a:pt x="8010154" y="52988"/>
                  </a:lnTo>
                  <a:lnTo>
                    <a:pt x="7991544" y="25415"/>
                  </a:lnTo>
                  <a:lnTo>
                    <a:pt x="7963934" y="6820"/>
                  </a:lnTo>
                  <a:lnTo>
                    <a:pt x="7930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8"/>
            <p:cNvSpPr/>
            <p:nvPr/>
          </p:nvSpPr>
          <p:spPr>
            <a:xfrm>
              <a:off x="563525" y="2087626"/>
              <a:ext cx="8017507" cy="220554"/>
            </a:xfrm>
            <a:custGeom>
              <a:avLst/>
              <a:gdLst/>
              <a:ahLst/>
              <a:cxnLst/>
              <a:rect l="l" t="t" r="r" b="b"/>
              <a:pathLst>
                <a:path w="8017509" h="520700">
                  <a:moveTo>
                    <a:pt x="0" y="86740"/>
                  </a:moveTo>
                  <a:lnTo>
                    <a:pt x="6821" y="52988"/>
                  </a:lnTo>
                  <a:lnTo>
                    <a:pt x="25422" y="25415"/>
                  </a:lnTo>
                  <a:lnTo>
                    <a:pt x="53010" y="6820"/>
                  </a:lnTo>
                  <a:lnTo>
                    <a:pt x="86791" y="0"/>
                  </a:lnTo>
                  <a:lnTo>
                    <a:pt x="7930108" y="0"/>
                  </a:lnTo>
                  <a:lnTo>
                    <a:pt x="7963934" y="6820"/>
                  </a:lnTo>
                  <a:lnTo>
                    <a:pt x="7991544" y="25415"/>
                  </a:lnTo>
                  <a:lnTo>
                    <a:pt x="8010154" y="52988"/>
                  </a:lnTo>
                  <a:lnTo>
                    <a:pt x="8016976" y="86740"/>
                  </a:lnTo>
                  <a:lnTo>
                    <a:pt x="8016976" y="433832"/>
                  </a:lnTo>
                  <a:lnTo>
                    <a:pt x="8010154" y="467657"/>
                  </a:lnTo>
                  <a:lnTo>
                    <a:pt x="7991544" y="495268"/>
                  </a:lnTo>
                  <a:lnTo>
                    <a:pt x="7963934" y="513877"/>
                  </a:lnTo>
                  <a:lnTo>
                    <a:pt x="7930108" y="520700"/>
                  </a:lnTo>
                  <a:lnTo>
                    <a:pt x="86791" y="520700"/>
                  </a:lnTo>
                  <a:lnTo>
                    <a:pt x="53010" y="513877"/>
                  </a:lnTo>
                  <a:lnTo>
                    <a:pt x="25422" y="495268"/>
                  </a:lnTo>
                  <a:lnTo>
                    <a:pt x="6821" y="467657"/>
                  </a:lnTo>
                  <a:lnTo>
                    <a:pt x="0" y="433832"/>
                  </a:lnTo>
                  <a:lnTo>
                    <a:pt x="0" y="86740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16"/>
          <p:cNvGrpSpPr/>
          <p:nvPr/>
        </p:nvGrpSpPr>
        <p:grpSpPr>
          <a:xfrm>
            <a:off x="6635264" y="2470823"/>
            <a:ext cx="2356339" cy="2206683"/>
            <a:chOff x="553999" y="2078101"/>
            <a:chExt cx="8036559" cy="539750"/>
          </a:xfrm>
        </p:grpSpPr>
        <p:sp>
          <p:nvSpPr>
            <p:cNvPr id="22" name="object 17"/>
            <p:cNvSpPr/>
            <p:nvPr/>
          </p:nvSpPr>
          <p:spPr>
            <a:xfrm>
              <a:off x="563524" y="2087626"/>
              <a:ext cx="8017509" cy="520700"/>
            </a:xfrm>
            <a:custGeom>
              <a:avLst/>
              <a:gdLst/>
              <a:ahLst/>
              <a:cxnLst/>
              <a:rect l="l" t="t" r="r" b="b"/>
              <a:pathLst>
                <a:path w="8017509" h="520700">
                  <a:moveTo>
                    <a:pt x="7930108" y="0"/>
                  </a:moveTo>
                  <a:lnTo>
                    <a:pt x="86791" y="0"/>
                  </a:lnTo>
                  <a:lnTo>
                    <a:pt x="53010" y="6820"/>
                  </a:lnTo>
                  <a:lnTo>
                    <a:pt x="25422" y="25415"/>
                  </a:lnTo>
                  <a:lnTo>
                    <a:pt x="6821" y="52988"/>
                  </a:lnTo>
                  <a:lnTo>
                    <a:pt x="0" y="86740"/>
                  </a:lnTo>
                  <a:lnTo>
                    <a:pt x="0" y="433832"/>
                  </a:lnTo>
                  <a:lnTo>
                    <a:pt x="6821" y="467657"/>
                  </a:lnTo>
                  <a:lnTo>
                    <a:pt x="25422" y="495268"/>
                  </a:lnTo>
                  <a:lnTo>
                    <a:pt x="53010" y="513877"/>
                  </a:lnTo>
                  <a:lnTo>
                    <a:pt x="86791" y="520700"/>
                  </a:lnTo>
                  <a:lnTo>
                    <a:pt x="7930108" y="520700"/>
                  </a:lnTo>
                  <a:lnTo>
                    <a:pt x="7963934" y="513877"/>
                  </a:lnTo>
                  <a:lnTo>
                    <a:pt x="7991544" y="495268"/>
                  </a:lnTo>
                  <a:lnTo>
                    <a:pt x="8010154" y="467657"/>
                  </a:lnTo>
                  <a:lnTo>
                    <a:pt x="8016976" y="433832"/>
                  </a:lnTo>
                  <a:lnTo>
                    <a:pt x="8016976" y="86740"/>
                  </a:lnTo>
                  <a:lnTo>
                    <a:pt x="8010154" y="52988"/>
                  </a:lnTo>
                  <a:lnTo>
                    <a:pt x="7991544" y="25415"/>
                  </a:lnTo>
                  <a:lnTo>
                    <a:pt x="7963934" y="6820"/>
                  </a:lnTo>
                  <a:lnTo>
                    <a:pt x="7930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8"/>
            <p:cNvSpPr/>
            <p:nvPr/>
          </p:nvSpPr>
          <p:spPr>
            <a:xfrm>
              <a:off x="563524" y="2087626"/>
              <a:ext cx="8017509" cy="520700"/>
            </a:xfrm>
            <a:custGeom>
              <a:avLst/>
              <a:gdLst/>
              <a:ahLst/>
              <a:cxnLst/>
              <a:rect l="l" t="t" r="r" b="b"/>
              <a:pathLst>
                <a:path w="8017509" h="520700">
                  <a:moveTo>
                    <a:pt x="0" y="86740"/>
                  </a:moveTo>
                  <a:lnTo>
                    <a:pt x="6821" y="52988"/>
                  </a:lnTo>
                  <a:lnTo>
                    <a:pt x="25422" y="25415"/>
                  </a:lnTo>
                  <a:lnTo>
                    <a:pt x="53010" y="6820"/>
                  </a:lnTo>
                  <a:lnTo>
                    <a:pt x="86791" y="0"/>
                  </a:lnTo>
                  <a:lnTo>
                    <a:pt x="7930108" y="0"/>
                  </a:lnTo>
                  <a:lnTo>
                    <a:pt x="7963934" y="6820"/>
                  </a:lnTo>
                  <a:lnTo>
                    <a:pt x="7991544" y="25415"/>
                  </a:lnTo>
                  <a:lnTo>
                    <a:pt x="8010154" y="52988"/>
                  </a:lnTo>
                  <a:lnTo>
                    <a:pt x="8016976" y="86740"/>
                  </a:lnTo>
                  <a:lnTo>
                    <a:pt x="8016976" y="433832"/>
                  </a:lnTo>
                  <a:lnTo>
                    <a:pt x="8010154" y="467657"/>
                  </a:lnTo>
                  <a:lnTo>
                    <a:pt x="7991544" y="495268"/>
                  </a:lnTo>
                  <a:lnTo>
                    <a:pt x="7963934" y="513877"/>
                  </a:lnTo>
                  <a:lnTo>
                    <a:pt x="7930108" y="520700"/>
                  </a:lnTo>
                  <a:lnTo>
                    <a:pt x="86791" y="520700"/>
                  </a:lnTo>
                  <a:lnTo>
                    <a:pt x="53010" y="513877"/>
                  </a:lnTo>
                  <a:lnTo>
                    <a:pt x="25422" y="495268"/>
                  </a:lnTo>
                  <a:lnTo>
                    <a:pt x="6821" y="467657"/>
                  </a:lnTo>
                  <a:lnTo>
                    <a:pt x="0" y="433832"/>
                  </a:lnTo>
                  <a:lnTo>
                    <a:pt x="0" y="86740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6658711" y="2022229"/>
            <a:ext cx="22508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</a:rPr>
              <a:t>2. ВЫДАТЬ ДБО № 2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685087" y="2570287"/>
            <a:ext cx="225083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</a:rPr>
              <a:t>3. ВНЕСТИ  в поле «Дополнительный бланк ответов № 2» БО № 2 лист 2 цифровое значение </a:t>
            </a:r>
            <a:r>
              <a:rPr lang="ru-RU" sz="1600" b="1" dirty="0" err="1" smtClean="0">
                <a:solidFill>
                  <a:srgbClr val="C00000"/>
                </a:solidFill>
              </a:rPr>
              <a:t>штрихкода</a:t>
            </a:r>
            <a:r>
              <a:rPr lang="ru-RU" sz="1600" b="1" dirty="0" smtClean="0">
                <a:solidFill>
                  <a:srgbClr val="C00000"/>
                </a:solidFill>
              </a:rPr>
              <a:t> ДБО № 2, расположенное под </a:t>
            </a:r>
            <a:r>
              <a:rPr lang="ru-RU" sz="1600" b="1" dirty="0" err="1" smtClean="0">
                <a:solidFill>
                  <a:srgbClr val="C00000"/>
                </a:solidFill>
              </a:rPr>
              <a:t>штрихкодом</a:t>
            </a:r>
            <a:r>
              <a:rPr lang="ru-RU" sz="1600" b="1" dirty="0" smtClean="0">
                <a:solidFill>
                  <a:srgbClr val="C00000"/>
                </a:solidFill>
              </a:rPr>
              <a:t> ДБО №2</a:t>
            </a:r>
          </a:p>
        </p:txBody>
      </p:sp>
      <p:grpSp>
        <p:nvGrpSpPr>
          <p:cNvPr id="26" name="object 16"/>
          <p:cNvGrpSpPr/>
          <p:nvPr/>
        </p:nvGrpSpPr>
        <p:grpSpPr>
          <a:xfrm>
            <a:off x="6617541" y="4747735"/>
            <a:ext cx="2385923" cy="1573934"/>
            <a:chOff x="563524" y="1979935"/>
            <a:chExt cx="8137460" cy="628391"/>
          </a:xfrm>
        </p:grpSpPr>
        <p:sp>
          <p:nvSpPr>
            <p:cNvPr id="27" name="object 17"/>
            <p:cNvSpPr/>
            <p:nvPr/>
          </p:nvSpPr>
          <p:spPr>
            <a:xfrm>
              <a:off x="563524" y="2087626"/>
              <a:ext cx="8017509" cy="520700"/>
            </a:xfrm>
            <a:custGeom>
              <a:avLst/>
              <a:gdLst/>
              <a:ahLst/>
              <a:cxnLst/>
              <a:rect l="l" t="t" r="r" b="b"/>
              <a:pathLst>
                <a:path w="8017509" h="520700">
                  <a:moveTo>
                    <a:pt x="7930108" y="0"/>
                  </a:moveTo>
                  <a:lnTo>
                    <a:pt x="86791" y="0"/>
                  </a:lnTo>
                  <a:lnTo>
                    <a:pt x="53010" y="6820"/>
                  </a:lnTo>
                  <a:lnTo>
                    <a:pt x="25422" y="25415"/>
                  </a:lnTo>
                  <a:lnTo>
                    <a:pt x="6821" y="52988"/>
                  </a:lnTo>
                  <a:lnTo>
                    <a:pt x="0" y="86740"/>
                  </a:lnTo>
                  <a:lnTo>
                    <a:pt x="0" y="433832"/>
                  </a:lnTo>
                  <a:lnTo>
                    <a:pt x="6821" y="467657"/>
                  </a:lnTo>
                  <a:lnTo>
                    <a:pt x="25422" y="495268"/>
                  </a:lnTo>
                  <a:lnTo>
                    <a:pt x="53010" y="513877"/>
                  </a:lnTo>
                  <a:lnTo>
                    <a:pt x="86791" y="520700"/>
                  </a:lnTo>
                  <a:lnTo>
                    <a:pt x="7930108" y="520700"/>
                  </a:lnTo>
                  <a:lnTo>
                    <a:pt x="7963934" y="513877"/>
                  </a:lnTo>
                  <a:lnTo>
                    <a:pt x="7991544" y="495268"/>
                  </a:lnTo>
                  <a:lnTo>
                    <a:pt x="8010154" y="467657"/>
                  </a:lnTo>
                  <a:lnTo>
                    <a:pt x="8016976" y="433832"/>
                  </a:lnTo>
                  <a:lnTo>
                    <a:pt x="8016976" y="86740"/>
                  </a:lnTo>
                  <a:lnTo>
                    <a:pt x="8010154" y="52988"/>
                  </a:lnTo>
                  <a:lnTo>
                    <a:pt x="7991544" y="25415"/>
                  </a:lnTo>
                  <a:lnTo>
                    <a:pt x="7963934" y="6820"/>
                  </a:lnTo>
                  <a:lnTo>
                    <a:pt x="7930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8"/>
            <p:cNvSpPr/>
            <p:nvPr/>
          </p:nvSpPr>
          <p:spPr>
            <a:xfrm>
              <a:off x="683475" y="1979935"/>
              <a:ext cx="8017509" cy="451528"/>
            </a:xfrm>
            <a:custGeom>
              <a:avLst/>
              <a:gdLst/>
              <a:ahLst/>
              <a:cxnLst/>
              <a:rect l="l" t="t" r="r" b="b"/>
              <a:pathLst>
                <a:path w="8017509" h="520700">
                  <a:moveTo>
                    <a:pt x="0" y="86740"/>
                  </a:moveTo>
                  <a:lnTo>
                    <a:pt x="6821" y="52988"/>
                  </a:lnTo>
                  <a:lnTo>
                    <a:pt x="25422" y="25415"/>
                  </a:lnTo>
                  <a:lnTo>
                    <a:pt x="53010" y="6820"/>
                  </a:lnTo>
                  <a:lnTo>
                    <a:pt x="86791" y="0"/>
                  </a:lnTo>
                  <a:lnTo>
                    <a:pt x="7930108" y="0"/>
                  </a:lnTo>
                  <a:lnTo>
                    <a:pt x="7963934" y="6820"/>
                  </a:lnTo>
                  <a:lnTo>
                    <a:pt x="7991544" y="25415"/>
                  </a:lnTo>
                  <a:lnTo>
                    <a:pt x="8010154" y="52988"/>
                  </a:lnTo>
                  <a:lnTo>
                    <a:pt x="8016976" y="86740"/>
                  </a:lnTo>
                  <a:lnTo>
                    <a:pt x="8016976" y="433832"/>
                  </a:lnTo>
                  <a:lnTo>
                    <a:pt x="8010154" y="467657"/>
                  </a:lnTo>
                  <a:lnTo>
                    <a:pt x="7991544" y="495268"/>
                  </a:lnTo>
                  <a:lnTo>
                    <a:pt x="7963934" y="513877"/>
                  </a:lnTo>
                  <a:lnTo>
                    <a:pt x="7930108" y="520700"/>
                  </a:lnTo>
                  <a:lnTo>
                    <a:pt x="86791" y="520700"/>
                  </a:lnTo>
                  <a:lnTo>
                    <a:pt x="53010" y="513877"/>
                  </a:lnTo>
                  <a:lnTo>
                    <a:pt x="25422" y="495268"/>
                  </a:lnTo>
                  <a:lnTo>
                    <a:pt x="6821" y="467657"/>
                  </a:lnTo>
                  <a:lnTo>
                    <a:pt x="0" y="433832"/>
                  </a:lnTo>
                  <a:lnTo>
                    <a:pt x="0" y="86740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6720256" y="4794740"/>
            <a:ext cx="22508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</a:rPr>
              <a:t>4. ВНЕСТИ  в поле «Лист» порядковый номер  листа работы участника экзамена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07579" y="5007156"/>
            <a:ext cx="6472517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4. За</a:t>
            </a:r>
            <a:r>
              <a:rPr lang="ru-RU" sz="1600" b="1" dirty="0" smtClean="0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полнить на ДБО № 2 поля:</a:t>
            </a:r>
            <a:r>
              <a:rPr lang="ru-RU" sz="1600" dirty="0" smtClean="0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 «</a:t>
            </a:r>
            <a:r>
              <a:rPr lang="ru-RU" sz="1600" b="1" dirty="0" smtClean="0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Код предмета</a:t>
            </a:r>
            <a:r>
              <a:rPr lang="ru-RU" sz="1600" dirty="0" smtClean="0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», «</a:t>
            </a:r>
            <a:r>
              <a:rPr lang="ru-RU" sz="1600" b="1" dirty="0" smtClean="0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Название предмета</a:t>
            </a:r>
            <a:r>
              <a:rPr lang="ru-RU" sz="1600" dirty="0" smtClean="0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» (ЗАПОЛНЯЕТ ОРГАНИЗАТОР).</a:t>
            </a:r>
            <a:endParaRPr lang="ru-RU" sz="1600" dirty="0" smtClean="0">
              <a:solidFill>
                <a:srgbClr val="C00000"/>
              </a:solidFill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Информация для заполнения полей верхней части бланка ДБО № 2 («Код предмета» и «Название предмета») должна полностью соответствовать информации бланка ответов № 2)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23094" y="6177127"/>
            <a:ext cx="88274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 последнем БО № 2 лист 2 </a:t>
            </a:r>
            <a:r>
              <a:rPr kumimoji="0" lang="ru-RU" sz="1600" b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или на </a:t>
            </a:r>
            <a:r>
              <a:rPr kumimoji="0" lang="ru-RU" sz="1600" b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ДБО № 2</a:t>
            </a:r>
            <a:r>
              <a:rPr kumimoji="0" lang="ru-RU" sz="1600" b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поле «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Дополнительный бланк ответов № 2</a:t>
            </a:r>
            <a:r>
              <a:rPr kumimoji="0" lang="ru-RU" sz="1600" b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»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НЕ ЗАПОЛНЯЕТСЯ!</a:t>
            </a:r>
            <a:endParaRPr kumimoji="0" lang="ru-RU" sz="16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3" cstate="print"/>
          <a:srcRect l="3846" t="4682" r="7988" b="9510"/>
          <a:stretch/>
        </p:blipFill>
        <p:spPr>
          <a:xfrm>
            <a:off x="323531" y="1796819"/>
            <a:ext cx="2277621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2771800" y="836738"/>
            <a:ext cx="6264696" cy="404855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6363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ВАЖНО!!!</a:t>
            </a:r>
          </a:p>
          <a:p>
            <a:pPr marL="106363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при выходе из аудитории участники экзамена оставляют экзаменационные материалы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и листы бумаги для черновиков </a:t>
            </a:r>
          </a:p>
          <a:p>
            <a:pPr marL="106363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на своем рабочем столе </a:t>
            </a:r>
          </a:p>
          <a:p>
            <a:pPr marL="106363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организатор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проверяет комплектность оставленных участником экзамена  </a:t>
            </a:r>
            <a:r>
              <a:rPr kumimoji="0" lang="ru-RU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на рабочем столе </a:t>
            </a:r>
            <a:r>
              <a:rPr kumimoji="0" lang="ru-RU" sz="2000" b="1" i="0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ЭМ и листов бумаги для черновиков</a:t>
            </a:r>
          </a:p>
          <a:p>
            <a:pPr marL="106363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106363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/>
              <a:t>организатор фиксирует время выхода участника из аудитории и продолжительность его выхода в ведомости ППЭ-12-04-МАШ</a:t>
            </a:r>
            <a:endParaRPr kumimoji="0" lang="ru-RU" sz="2000" b="1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object 2"/>
          <p:cNvSpPr txBox="1">
            <a:spLocks/>
          </p:cNvSpPr>
          <p:nvPr/>
        </p:nvSpPr>
        <p:spPr>
          <a:xfrm>
            <a:off x="78741" y="33969"/>
            <a:ext cx="7358380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-35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ПРОВЕДЕНИЕ</a:t>
            </a:r>
            <a:r>
              <a:rPr kumimoji="0" lang="ru-RU" sz="2400" i="0" u="none" strike="noStrike" kern="1200" cap="none" spc="5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i="0" u="none" strike="noStrike" kern="1200" cap="none" spc="-35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ЭКЗАМЕНА:</a:t>
            </a:r>
            <a:endParaRPr kumimoji="0" lang="ru-RU" sz="240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-75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ВЫХОД УЧАСТНИКА ИЗ АУДИТОРИИ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52411" y="152426"/>
            <a:ext cx="885971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  <a:tabLst>
                <a:tab pos="4751388" algn="dec"/>
                <a:tab pos="5110163" algn="dec"/>
                <a:tab pos="6723063" algn="dec"/>
                <a:tab pos="7172325" algn="dec"/>
              </a:tabLst>
            </a:pPr>
            <a:r>
              <a:rPr sz="2400" spc="-15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Arial"/>
              </a:rPr>
              <a:t>О</a:t>
            </a:r>
            <a:r>
              <a:rPr lang="ru-RU" sz="2400" spc="-15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Arial"/>
              </a:rPr>
              <a:t>БЕСПЕЧЕНИЕ САНИТАРНО-ЭПИДЕМИОЛОГИЧЕСКИХ УСЛОВИЙ ПРИ ПРОВЕДЕНИИ ГОСУДАРСТВЕННОЙ ИТОГОВОЙ АТТЕСТАЦИИ</a:t>
            </a:r>
            <a:endParaRPr sz="2400" dirty="0">
              <a:solidFill>
                <a:schemeClr val="accent6">
                  <a:lumMod val="75000"/>
                </a:schemeClr>
              </a:solidFill>
              <a:latin typeface="+mn-lt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491633" y="533857"/>
            <a:ext cx="12573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2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27538" y="1066824"/>
            <a:ext cx="8115300" cy="4286430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defTabSz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b="1" spc="-5" dirty="0" smtClean="0">
                <a:solidFill>
                  <a:srgbClr val="1F487C"/>
                </a:solidFill>
                <a:cs typeface="Times New Roman"/>
              </a:rPr>
              <a:t> </a:t>
            </a:r>
            <a:r>
              <a:rPr b="1" spc="-5" dirty="0" err="1" smtClean="0">
                <a:cs typeface="Times New Roman"/>
              </a:rPr>
              <a:t>организация</a:t>
            </a:r>
            <a:r>
              <a:rPr b="1" spc="20" dirty="0" smtClean="0">
                <a:cs typeface="Times New Roman"/>
              </a:rPr>
              <a:t> </a:t>
            </a:r>
            <a:r>
              <a:rPr b="1" spc="-10" dirty="0">
                <a:cs typeface="Times New Roman"/>
              </a:rPr>
              <a:t>нескольких</a:t>
            </a:r>
            <a:r>
              <a:rPr b="1" dirty="0">
                <a:cs typeface="Times New Roman"/>
              </a:rPr>
              <a:t> </a:t>
            </a:r>
            <a:r>
              <a:rPr b="1" spc="-20" dirty="0">
                <a:cs typeface="Times New Roman"/>
              </a:rPr>
              <a:t>входных</a:t>
            </a:r>
            <a:r>
              <a:rPr b="1" spc="5" dirty="0">
                <a:cs typeface="Times New Roman"/>
              </a:rPr>
              <a:t> </a:t>
            </a:r>
            <a:r>
              <a:rPr b="1" spc="-10" dirty="0">
                <a:cs typeface="Times New Roman"/>
              </a:rPr>
              <a:t>групп,</a:t>
            </a:r>
            <a:r>
              <a:rPr b="1" spc="10" dirty="0">
                <a:cs typeface="Times New Roman"/>
              </a:rPr>
              <a:t> </a:t>
            </a:r>
            <a:r>
              <a:rPr spc="-35" dirty="0">
                <a:cs typeface="Times New Roman"/>
              </a:rPr>
              <a:t>вход</a:t>
            </a:r>
            <a:r>
              <a:rPr spc="-10" dirty="0">
                <a:cs typeface="Times New Roman"/>
              </a:rPr>
              <a:t> </a:t>
            </a:r>
            <a:r>
              <a:rPr dirty="0">
                <a:cs typeface="Times New Roman"/>
              </a:rPr>
              <a:t>в</a:t>
            </a:r>
            <a:r>
              <a:rPr spc="10" dirty="0">
                <a:cs typeface="Times New Roman"/>
              </a:rPr>
              <a:t> </a:t>
            </a:r>
            <a:r>
              <a:rPr spc="-5" dirty="0">
                <a:cs typeface="Times New Roman"/>
              </a:rPr>
              <a:t>ППЭ</a:t>
            </a:r>
            <a:r>
              <a:rPr dirty="0">
                <a:cs typeface="Times New Roman"/>
              </a:rPr>
              <a:t> </a:t>
            </a:r>
            <a:r>
              <a:rPr spc="-5" dirty="0">
                <a:cs typeface="Times New Roman"/>
              </a:rPr>
              <a:t>строго</a:t>
            </a:r>
            <a:r>
              <a:rPr spc="-15" dirty="0">
                <a:cs typeface="Times New Roman"/>
              </a:rPr>
              <a:t> </a:t>
            </a:r>
            <a:r>
              <a:rPr spc="-5" dirty="0">
                <a:cs typeface="Times New Roman"/>
              </a:rPr>
              <a:t>по графику</a:t>
            </a:r>
            <a:endParaRPr dirty="0">
              <a:cs typeface="Times New Roman"/>
            </a:endParaRPr>
          </a:p>
          <a:p>
            <a:pPr defTabSz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spc="-10" dirty="0" smtClean="0">
                <a:cs typeface="Times New Roman"/>
              </a:rPr>
              <a:t> </a:t>
            </a:r>
            <a:r>
              <a:rPr b="1" spc="-10" dirty="0" err="1" smtClean="0">
                <a:cs typeface="Times New Roman"/>
              </a:rPr>
              <a:t>проведение</a:t>
            </a:r>
            <a:r>
              <a:rPr b="1" spc="5" dirty="0" smtClean="0">
                <a:cs typeface="Times New Roman"/>
              </a:rPr>
              <a:t> </a:t>
            </a:r>
            <a:r>
              <a:rPr spc="-5" dirty="0">
                <a:cs typeface="Times New Roman"/>
              </a:rPr>
              <a:t>бесконтактной</a:t>
            </a:r>
            <a:r>
              <a:rPr spc="-25" dirty="0">
                <a:cs typeface="Times New Roman"/>
              </a:rPr>
              <a:t> </a:t>
            </a:r>
            <a:r>
              <a:rPr spc="-5" dirty="0">
                <a:cs typeface="Times New Roman"/>
              </a:rPr>
              <a:t>термометрии</a:t>
            </a:r>
            <a:r>
              <a:rPr spc="-35" dirty="0">
                <a:cs typeface="Times New Roman"/>
              </a:rPr>
              <a:t> </a:t>
            </a:r>
            <a:r>
              <a:rPr dirty="0">
                <a:cs typeface="Times New Roman"/>
              </a:rPr>
              <a:t>всем</a:t>
            </a:r>
            <a:r>
              <a:rPr spc="-25" dirty="0">
                <a:cs typeface="Times New Roman"/>
              </a:rPr>
              <a:t> </a:t>
            </a:r>
            <a:r>
              <a:rPr spc="-5" dirty="0">
                <a:cs typeface="Times New Roman"/>
              </a:rPr>
              <a:t>присутствующим</a:t>
            </a:r>
            <a:r>
              <a:rPr spc="-25" dirty="0">
                <a:cs typeface="Times New Roman"/>
              </a:rPr>
              <a:t> </a:t>
            </a:r>
            <a:r>
              <a:rPr dirty="0">
                <a:cs typeface="Times New Roman"/>
              </a:rPr>
              <a:t>в</a:t>
            </a:r>
            <a:r>
              <a:rPr spc="-10" dirty="0">
                <a:cs typeface="Times New Roman"/>
              </a:rPr>
              <a:t> ППЭ</a:t>
            </a:r>
            <a:endParaRPr dirty="0">
              <a:cs typeface="Times New Roman"/>
            </a:endParaRPr>
          </a:p>
          <a:p>
            <a:pPr defTabSz="0">
              <a:lnSpc>
                <a:spcPct val="150000"/>
              </a:lnSpc>
              <a:buFont typeface="Wingdings" pitchFamily="2" charset="2"/>
              <a:buChar char="ü"/>
            </a:pPr>
            <a:r>
              <a:rPr b="1" spc="-5" dirty="0">
                <a:cs typeface="Times New Roman"/>
              </a:rPr>
              <a:t>дезинфекция</a:t>
            </a:r>
            <a:r>
              <a:rPr b="1" spc="35" dirty="0">
                <a:cs typeface="Times New Roman"/>
              </a:rPr>
              <a:t> </a:t>
            </a:r>
            <a:r>
              <a:rPr spc="-5" dirty="0">
                <a:cs typeface="Times New Roman"/>
              </a:rPr>
              <a:t>помещений</a:t>
            </a:r>
            <a:r>
              <a:rPr spc="-10" dirty="0">
                <a:cs typeface="Times New Roman"/>
              </a:rPr>
              <a:t> </a:t>
            </a:r>
            <a:r>
              <a:rPr dirty="0">
                <a:cs typeface="Times New Roman"/>
              </a:rPr>
              <a:t>и </a:t>
            </a:r>
            <a:r>
              <a:rPr spc="-5" dirty="0">
                <a:cs typeface="Times New Roman"/>
              </a:rPr>
              <a:t>всех</a:t>
            </a:r>
            <a:r>
              <a:rPr spc="-10" dirty="0">
                <a:cs typeface="Times New Roman"/>
              </a:rPr>
              <a:t> </a:t>
            </a:r>
            <a:r>
              <a:rPr dirty="0">
                <a:cs typeface="Times New Roman"/>
              </a:rPr>
              <a:t>поверхностей,</a:t>
            </a:r>
            <a:r>
              <a:rPr spc="-15" dirty="0">
                <a:cs typeface="Times New Roman"/>
              </a:rPr>
              <a:t> </a:t>
            </a:r>
            <a:r>
              <a:rPr spc="-5" dirty="0">
                <a:cs typeface="Times New Roman"/>
              </a:rPr>
              <a:t>проветривание</a:t>
            </a:r>
            <a:endParaRPr dirty="0">
              <a:cs typeface="Times New Roman"/>
            </a:endParaRPr>
          </a:p>
          <a:p>
            <a:pPr defTabSz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spc="-5" dirty="0" smtClean="0">
                <a:cs typeface="Times New Roman"/>
              </a:rPr>
              <a:t>наличие медицинских масок </a:t>
            </a:r>
            <a:r>
              <a:rPr b="1" dirty="0" err="1" smtClean="0">
                <a:cs typeface="Times New Roman"/>
              </a:rPr>
              <a:t>для</a:t>
            </a:r>
            <a:r>
              <a:rPr b="1" spc="-10" dirty="0" smtClean="0">
                <a:cs typeface="Times New Roman"/>
              </a:rPr>
              <a:t> </a:t>
            </a:r>
            <a:r>
              <a:rPr lang="ru-RU" b="1" spc="-10" dirty="0" smtClean="0">
                <a:cs typeface="Times New Roman"/>
              </a:rPr>
              <a:t> всех </a:t>
            </a:r>
            <a:r>
              <a:rPr b="1" spc="-20" dirty="0" err="1" smtClean="0">
                <a:cs typeface="Times New Roman"/>
              </a:rPr>
              <a:t>работников</a:t>
            </a:r>
            <a:r>
              <a:rPr lang="ru-RU" b="1" spc="-20" dirty="0" smtClean="0">
                <a:cs typeface="Times New Roman"/>
              </a:rPr>
              <a:t>  и присутствующих в ППЭ</a:t>
            </a:r>
          </a:p>
          <a:p>
            <a:pPr defTabSz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spc="-5" dirty="0" smtClean="0">
                <a:cs typeface="Times New Roman"/>
              </a:rPr>
              <a:t>организация питьевого режима  </a:t>
            </a:r>
            <a:r>
              <a:rPr lang="ru-RU" spc="-5" dirty="0" smtClean="0">
                <a:cs typeface="Times New Roman"/>
              </a:rPr>
              <a:t>(наличие одноразовой посуды)</a:t>
            </a:r>
          </a:p>
          <a:p>
            <a:pPr defTabSz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spc="-15" dirty="0" smtClean="0">
                <a:cs typeface="Times New Roman"/>
              </a:rPr>
              <a:t> исключение</a:t>
            </a:r>
            <a:r>
              <a:rPr lang="ru-RU" b="1" spc="5" dirty="0" smtClean="0">
                <a:cs typeface="Times New Roman"/>
              </a:rPr>
              <a:t> </a:t>
            </a:r>
            <a:r>
              <a:rPr lang="ru-RU" b="1" spc="-5" dirty="0" smtClean="0">
                <a:cs typeface="Times New Roman"/>
              </a:rPr>
              <a:t>скопления участников ГИА и работников ППЭ</a:t>
            </a:r>
          </a:p>
          <a:p>
            <a:pPr defTabSz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spc="-5" dirty="0" smtClean="0">
                <a:cs typeface="Times New Roman"/>
              </a:rPr>
              <a:t> обеззараживание воздуха </a:t>
            </a:r>
          </a:p>
          <a:p>
            <a:pPr defTabSz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spc="-5" dirty="0" smtClean="0">
                <a:cs typeface="Times New Roman"/>
              </a:rPr>
              <a:t>наличие антисептиков</a:t>
            </a:r>
            <a:endParaRPr dirty="0">
              <a:cs typeface="Times New Roman"/>
            </a:endParaRPr>
          </a:p>
          <a:p>
            <a:pPr marL="176213" indent="-176213" defTabSz="0">
              <a:lnSpc>
                <a:spcPct val="150000"/>
              </a:lnSpc>
              <a:buFont typeface="Wingdings" pitchFamily="2" charset="2"/>
              <a:buChar char="ü"/>
            </a:pPr>
            <a:r>
              <a:rPr b="1" spc="-5" dirty="0">
                <a:cs typeface="Times New Roman"/>
              </a:rPr>
              <a:t>наличие</a:t>
            </a:r>
            <a:r>
              <a:rPr b="1" spc="30" dirty="0">
                <a:cs typeface="Times New Roman"/>
              </a:rPr>
              <a:t> </a:t>
            </a:r>
            <a:r>
              <a:rPr b="1" dirty="0">
                <a:cs typeface="Times New Roman"/>
              </a:rPr>
              <a:t>в</a:t>
            </a:r>
            <a:r>
              <a:rPr b="1" spc="-5" dirty="0">
                <a:cs typeface="Times New Roman"/>
              </a:rPr>
              <a:t> </a:t>
            </a:r>
            <a:r>
              <a:rPr b="1" dirty="0">
                <a:cs typeface="Times New Roman"/>
              </a:rPr>
              <a:t>ППЭ</a:t>
            </a:r>
            <a:r>
              <a:rPr b="1" spc="-5" dirty="0">
                <a:cs typeface="Times New Roman"/>
              </a:rPr>
              <a:t> </a:t>
            </a:r>
            <a:r>
              <a:rPr b="1" spc="-10" dirty="0" err="1">
                <a:cs typeface="Times New Roman"/>
              </a:rPr>
              <a:t>отдельных</a:t>
            </a:r>
            <a:r>
              <a:rPr b="1" spc="20" dirty="0">
                <a:cs typeface="Times New Roman"/>
              </a:rPr>
              <a:t> </a:t>
            </a:r>
            <a:r>
              <a:rPr b="1" spc="-10" dirty="0" err="1" smtClean="0">
                <a:cs typeface="Times New Roman"/>
              </a:rPr>
              <a:t>пакет</a:t>
            </a:r>
            <a:r>
              <a:rPr lang="ru-RU" b="1" spc="-10" dirty="0" err="1" smtClean="0">
                <a:cs typeface="Times New Roman"/>
              </a:rPr>
              <a:t>ов</a:t>
            </a:r>
            <a:r>
              <a:rPr b="1" spc="475" dirty="0" smtClean="0">
                <a:cs typeface="Times New Roman"/>
              </a:rPr>
              <a:t> </a:t>
            </a:r>
            <a:r>
              <a:rPr b="1" dirty="0">
                <a:cs typeface="Times New Roman"/>
              </a:rPr>
              <a:t>для</a:t>
            </a:r>
            <a:r>
              <a:rPr b="1" spc="15" dirty="0">
                <a:cs typeface="Times New Roman"/>
              </a:rPr>
              <a:t> </a:t>
            </a:r>
            <a:r>
              <a:rPr b="1" dirty="0" err="1">
                <a:cs typeface="Times New Roman"/>
              </a:rPr>
              <a:t>сбора</a:t>
            </a:r>
            <a:r>
              <a:rPr b="1" spc="-5" dirty="0">
                <a:cs typeface="Times New Roman"/>
              </a:rPr>
              <a:t> </a:t>
            </a:r>
            <a:r>
              <a:rPr lang="ru-RU" b="1" spc="-5" dirty="0" smtClean="0">
                <a:cs typeface="Times New Roman"/>
              </a:rPr>
              <a:t> </a:t>
            </a:r>
            <a:r>
              <a:rPr b="1" spc="-15" dirty="0" err="1" smtClean="0">
                <a:cs typeface="Times New Roman"/>
              </a:rPr>
              <a:t>использованных</a:t>
            </a:r>
            <a:r>
              <a:rPr b="1" spc="35" dirty="0" smtClean="0">
                <a:cs typeface="Times New Roman"/>
              </a:rPr>
              <a:t> </a:t>
            </a:r>
            <a:r>
              <a:rPr lang="ru-RU" b="1" spc="35" dirty="0" smtClean="0">
                <a:cs typeface="Times New Roman"/>
              </a:rPr>
              <a:t>медицинских    </a:t>
            </a:r>
            <a:r>
              <a:rPr b="1" spc="-5" dirty="0" err="1" smtClean="0">
                <a:cs typeface="Times New Roman"/>
              </a:rPr>
              <a:t>масок</a:t>
            </a:r>
            <a:endParaRPr dirty="0">
              <a:cs typeface="Times New Roman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22749" y="5539177"/>
            <a:ext cx="87190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 внесении изменений в санитарно-эпидемиологические правила от 30.06.2020 № 16 от 21.03.2022 № 9 СП 3.1/2.4.3598-20 «Санитарно-эпидемиологические требования к устройству, содержанию и организации работы образовательных организаций и других объектов социальной инфраструктуры для детей и молодежи в условиях распространения новой </a:t>
            </a:r>
            <a:r>
              <a:rPr lang="ru-RU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коронавирусной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инфекции (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COVID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-2019)», утвержденные постановлением Главного государственного санитарного врача Российской Федерации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30637" y="1330797"/>
            <a:ext cx="5080000" cy="2323465"/>
            <a:chOff x="3830637" y="1330769"/>
            <a:chExt cx="5080000" cy="23234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40225" y="1340358"/>
              <a:ext cx="5060696" cy="230428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835400" y="1335532"/>
              <a:ext cx="5070475" cy="2313940"/>
            </a:xfrm>
            <a:custGeom>
              <a:avLst/>
              <a:gdLst/>
              <a:ahLst/>
              <a:cxnLst/>
              <a:rect l="l" t="t" r="r" b="b"/>
              <a:pathLst>
                <a:path w="5070475" h="2313940">
                  <a:moveTo>
                    <a:pt x="0" y="2313813"/>
                  </a:moveTo>
                  <a:lnTo>
                    <a:pt x="5070221" y="2313813"/>
                  </a:lnTo>
                  <a:lnTo>
                    <a:pt x="5070221" y="0"/>
                  </a:lnTo>
                  <a:lnTo>
                    <a:pt x="0" y="0"/>
                  </a:lnTo>
                  <a:lnTo>
                    <a:pt x="0" y="2313813"/>
                  </a:lnTo>
                  <a:close/>
                </a:path>
              </a:pathLst>
            </a:custGeom>
            <a:ln w="952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412620" y="1689774"/>
            <a:ext cx="467359" cy="19684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2544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34"/>
              </a:spcBef>
            </a:pPr>
            <a:r>
              <a:rPr sz="1000" b="1" spc="-10" dirty="0">
                <a:latin typeface="Arial"/>
                <a:cs typeface="Arial"/>
              </a:rPr>
              <a:t>2021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779520" y="1474050"/>
            <a:ext cx="5217160" cy="5175250"/>
            <a:chOff x="3779520" y="1474050"/>
            <a:chExt cx="5217160" cy="517525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0044" y="2112492"/>
              <a:ext cx="3511042" cy="18239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5816" y="1474050"/>
              <a:ext cx="766051" cy="12767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79520" y="3694176"/>
              <a:ext cx="5177028" cy="29550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91712" y="3750564"/>
              <a:ext cx="5204460" cy="279958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27653" y="3722242"/>
              <a:ext cx="5081524" cy="2859532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8748" y="196350"/>
            <a:ext cx="9065261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95"/>
              </a:spcBef>
            </a:pPr>
            <a:r>
              <a:rPr sz="2400" spc="-45" dirty="0">
                <a:solidFill>
                  <a:schemeClr val="accent6">
                    <a:lumMod val="75000"/>
                  </a:schemeClr>
                </a:solidFill>
              </a:rPr>
              <a:t>РАБОТА</a:t>
            </a:r>
            <a:r>
              <a:rPr sz="2400" spc="3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6">
                    <a:lumMod val="75000"/>
                  </a:schemeClr>
                </a:solidFill>
              </a:rPr>
              <a:t>С</a:t>
            </a:r>
            <a:r>
              <a:rPr sz="2400" spc="4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50" dirty="0">
                <a:solidFill>
                  <a:schemeClr val="accent6">
                    <a:lumMod val="75000"/>
                  </a:schemeClr>
                </a:solidFill>
              </a:rPr>
              <a:t>ФОРМОЙ</a:t>
            </a:r>
            <a:r>
              <a:rPr sz="2400" spc="7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5" dirty="0">
                <a:solidFill>
                  <a:schemeClr val="accent6">
                    <a:lumMod val="75000"/>
                  </a:schemeClr>
                </a:solidFill>
              </a:rPr>
              <a:t>ППЭ-12-04-МАШ</a:t>
            </a:r>
            <a:r>
              <a:rPr sz="2400" spc="6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40" dirty="0">
                <a:solidFill>
                  <a:schemeClr val="accent6">
                    <a:lumMod val="75000"/>
                  </a:schemeClr>
                </a:solidFill>
              </a:rPr>
              <a:t>«ВЕДОМОСТЬ</a:t>
            </a:r>
            <a:r>
              <a:rPr sz="2400" spc="8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УЧЕТА </a:t>
            </a:r>
            <a:r>
              <a:rPr sz="2400" spc="-57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10" dirty="0">
                <a:solidFill>
                  <a:schemeClr val="accent6">
                    <a:lumMod val="75000"/>
                  </a:schemeClr>
                </a:solidFill>
              </a:rPr>
              <a:t>ВРЕМЕНИ</a:t>
            </a:r>
            <a:r>
              <a:rPr sz="2400" spc="2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25" dirty="0">
                <a:solidFill>
                  <a:schemeClr val="accent6">
                    <a:lumMod val="75000"/>
                  </a:schemeClr>
                </a:solidFill>
              </a:rPr>
              <a:t>ОТСУТСТВИЯ</a:t>
            </a:r>
            <a:r>
              <a:rPr sz="2400" spc="7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45" dirty="0">
                <a:solidFill>
                  <a:schemeClr val="accent6">
                    <a:lumMod val="75000"/>
                  </a:schemeClr>
                </a:solidFill>
              </a:rPr>
              <a:t>УЧАСТНИКОВ</a:t>
            </a:r>
            <a:r>
              <a:rPr sz="2400" spc="6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40" dirty="0" smtClean="0">
                <a:solidFill>
                  <a:schemeClr val="accent6">
                    <a:lumMod val="75000"/>
                  </a:schemeClr>
                </a:solidFill>
              </a:rPr>
              <a:t>ЭКЗАМЕНА</a:t>
            </a:r>
            <a:r>
              <a:rPr lang="ru-RU" sz="2400" spc="-4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5" dirty="0" smtClean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sz="2400" spc="-2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60" dirty="0">
                <a:solidFill>
                  <a:schemeClr val="accent6">
                    <a:lumMod val="75000"/>
                  </a:schemeClr>
                </a:solidFill>
              </a:rPr>
              <a:t>АУДИТОРИИ»</a:t>
            </a:r>
            <a:endParaRPr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27667" y="3722259"/>
            <a:ext cx="5081905" cy="2792431"/>
          </a:xfrm>
          <a:prstGeom prst="rect">
            <a:avLst/>
          </a:prstGeom>
          <a:ln w="9525">
            <a:solidFill>
              <a:srgbClr val="E36C09"/>
            </a:solidFill>
          </a:ln>
        </p:spPr>
        <p:txBody>
          <a:bodyPr vert="horz" wrap="square" lIns="0" tIns="90805" rIns="0" bIns="0" rtlCol="0">
            <a:spAutoFit/>
          </a:bodyPr>
          <a:lstStyle/>
          <a:p>
            <a:pPr marL="177165" marR="83820" indent="-85725" algn="just">
              <a:lnSpc>
                <a:spcPct val="100000"/>
              </a:lnSpc>
              <a:spcBef>
                <a:spcPts val="715"/>
              </a:spcBef>
              <a:buChar char="•"/>
              <a:tabLst>
                <a:tab pos="177800" algn="l"/>
              </a:tabLst>
            </a:pPr>
            <a:r>
              <a:rPr sz="1400" spc="-15" dirty="0">
                <a:cs typeface="Microsoft Sans Serif"/>
              </a:rPr>
              <a:t>Организаторы</a:t>
            </a:r>
            <a:r>
              <a:rPr sz="1400" spc="-1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в</a:t>
            </a:r>
            <a:r>
              <a:rPr sz="1400" spc="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аудитории</a:t>
            </a:r>
            <a:r>
              <a:rPr sz="1400" spc="-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фиксируют</a:t>
            </a:r>
            <a:r>
              <a:rPr sz="1400" spc="-1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каждый</a:t>
            </a:r>
            <a:r>
              <a:rPr sz="1400" spc="-1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выход</a:t>
            </a:r>
            <a:r>
              <a:rPr sz="1400" spc="-1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участника </a:t>
            </a:r>
            <a:r>
              <a:rPr sz="1400" spc="-10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экзамена</a:t>
            </a:r>
            <a:r>
              <a:rPr sz="1400" spc="-20" dirty="0">
                <a:cs typeface="Microsoft Sans Serif"/>
              </a:rPr>
              <a:t> </a:t>
            </a:r>
            <a:r>
              <a:rPr sz="1400" spc="-30" dirty="0">
                <a:cs typeface="Microsoft Sans Serif"/>
              </a:rPr>
              <a:t>из</a:t>
            </a:r>
            <a:r>
              <a:rPr sz="1400" spc="-2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аудитории</a:t>
            </a:r>
            <a:r>
              <a:rPr sz="1400" spc="-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в</a:t>
            </a:r>
            <a:r>
              <a:rPr sz="1400" spc="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ведомости</a:t>
            </a:r>
            <a:r>
              <a:rPr sz="1400" spc="-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учёта</a:t>
            </a:r>
            <a:r>
              <a:rPr sz="1400" spc="-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времени</a:t>
            </a:r>
            <a:r>
              <a:rPr sz="1400" spc="-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отсутствия </a:t>
            </a:r>
            <a:r>
              <a:rPr sz="1400" spc="-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участников</a:t>
            </a:r>
            <a:r>
              <a:rPr sz="1400" spc="1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экзамена</a:t>
            </a:r>
            <a:r>
              <a:rPr sz="1400" spc="-1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в</a:t>
            </a:r>
            <a:r>
              <a:rPr sz="1400" spc="2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аудитории</a:t>
            </a:r>
            <a:r>
              <a:rPr sz="1400" spc="1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в</a:t>
            </a:r>
            <a:r>
              <a:rPr sz="1400" spc="1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форме</a:t>
            </a:r>
            <a:r>
              <a:rPr sz="1400" spc="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ППЭ-12-04-МАШ.</a:t>
            </a:r>
          </a:p>
          <a:p>
            <a:pPr marL="177165" marR="84455" indent="-85725" algn="just">
              <a:lnSpc>
                <a:spcPct val="100000"/>
              </a:lnSpc>
              <a:spcBef>
                <a:spcPts val="290"/>
              </a:spcBef>
              <a:buChar char="•"/>
              <a:tabLst>
                <a:tab pos="177800" algn="l"/>
              </a:tabLst>
            </a:pPr>
            <a:r>
              <a:rPr sz="1400" dirty="0">
                <a:cs typeface="Microsoft Sans Serif"/>
              </a:rPr>
              <a:t>Если </a:t>
            </a:r>
            <a:r>
              <a:rPr sz="1400" spc="-10" dirty="0">
                <a:cs typeface="Microsoft Sans Serif"/>
              </a:rPr>
              <a:t>один </a:t>
            </a:r>
            <a:r>
              <a:rPr sz="1400" spc="-5" dirty="0">
                <a:cs typeface="Microsoft Sans Serif"/>
              </a:rPr>
              <a:t>и </a:t>
            </a:r>
            <a:r>
              <a:rPr sz="1400" spc="-10" dirty="0">
                <a:cs typeface="Microsoft Sans Serif"/>
              </a:rPr>
              <a:t>тот </a:t>
            </a:r>
            <a:r>
              <a:rPr sz="1400" spc="-25" dirty="0">
                <a:cs typeface="Microsoft Sans Serif"/>
              </a:rPr>
              <a:t>же </a:t>
            </a:r>
            <a:r>
              <a:rPr sz="1400" spc="-15" dirty="0">
                <a:cs typeface="Microsoft Sans Serif"/>
              </a:rPr>
              <a:t>участник </a:t>
            </a:r>
            <a:r>
              <a:rPr sz="1400" spc="-20" dirty="0">
                <a:cs typeface="Microsoft Sans Serif"/>
              </a:rPr>
              <a:t>экзамена </a:t>
            </a:r>
            <a:r>
              <a:rPr sz="1400" spc="-10" dirty="0">
                <a:cs typeface="Microsoft Sans Serif"/>
              </a:rPr>
              <a:t>выходит </a:t>
            </a:r>
            <a:r>
              <a:rPr sz="1400" spc="-20" dirty="0">
                <a:cs typeface="Microsoft Sans Serif"/>
              </a:rPr>
              <a:t>несколько </a:t>
            </a:r>
            <a:r>
              <a:rPr sz="1400" spc="-25" dirty="0">
                <a:cs typeface="Microsoft Sans Serif"/>
              </a:rPr>
              <a:t>раз, </a:t>
            </a:r>
            <a:r>
              <a:rPr sz="1400" spc="-10" dirty="0">
                <a:cs typeface="Microsoft Sans Serif"/>
              </a:rPr>
              <a:t>то </a:t>
            </a:r>
            <a:r>
              <a:rPr sz="1400" spc="-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каждый</a:t>
            </a:r>
            <a:r>
              <a:rPr sz="1400" spc="-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его</a:t>
            </a:r>
            <a:r>
              <a:rPr sz="1400" spc="1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выход</a:t>
            </a:r>
            <a:r>
              <a:rPr sz="1400" spc="2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фиксируется</a:t>
            </a:r>
            <a:r>
              <a:rPr sz="1400" spc="1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в</a:t>
            </a:r>
            <a:r>
              <a:rPr sz="1400" spc="1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ведомости</a:t>
            </a:r>
            <a:r>
              <a:rPr sz="1400" dirty="0">
                <a:cs typeface="Microsoft Sans Serif"/>
              </a:rPr>
              <a:t> в</a:t>
            </a:r>
            <a:r>
              <a:rPr sz="1400" spc="1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новой</a:t>
            </a:r>
            <a:r>
              <a:rPr sz="1400" spc="1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строке.</a:t>
            </a:r>
            <a:endParaRPr sz="1400" dirty="0">
              <a:cs typeface="Microsoft Sans Serif"/>
            </a:endParaRPr>
          </a:p>
          <a:p>
            <a:pPr marL="177165" marR="83185" indent="-85725" algn="just">
              <a:lnSpc>
                <a:spcPct val="100000"/>
              </a:lnSpc>
              <a:spcBef>
                <a:spcPts val="290"/>
              </a:spcBef>
              <a:buChar char="•"/>
              <a:tabLst>
                <a:tab pos="177800" algn="l"/>
              </a:tabLst>
            </a:pPr>
            <a:r>
              <a:rPr sz="1400" dirty="0">
                <a:cs typeface="Microsoft Sans Serif"/>
              </a:rPr>
              <a:t>При</a:t>
            </a:r>
            <a:r>
              <a:rPr sz="1400" spc="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нехватке</a:t>
            </a:r>
            <a:r>
              <a:rPr sz="1400" spc="-15" dirty="0">
                <a:cs typeface="Microsoft Sans Serif"/>
              </a:rPr>
              <a:t> места</a:t>
            </a:r>
            <a:r>
              <a:rPr sz="1400" spc="-1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на</a:t>
            </a:r>
            <a:r>
              <a:rPr sz="140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одном</a:t>
            </a:r>
            <a:r>
              <a:rPr sz="1400" spc="-1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листе</a:t>
            </a:r>
            <a:r>
              <a:rPr sz="140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записи</a:t>
            </a:r>
            <a:r>
              <a:rPr sz="1400" spc="-1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продолжаются</a:t>
            </a:r>
            <a:r>
              <a:rPr sz="1400" spc="-10" dirty="0">
                <a:cs typeface="Microsoft Sans Serif"/>
              </a:rPr>
              <a:t> на </a:t>
            </a:r>
            <a:r>
              <a:rPr sz="1400" spc="-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следующем</a:t>
            </a:r>
            <a:r>
              <a:rPr sz="1400" spc="-5" dirty="0">
                <a:cs typeface="Microsoft Sans Serif"/>
              </a:rPr>
              <a:t> листе</a:t>
            </a:r>
            <a:r>
              <a:rPr sz="140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(выдаётся</a:t>
            </a:r>
            <a:r>
              <a:rPr sz="1400" dirty="0">
                <a:cs typeface="Microsoft Sans Serif"/>
              </a:rPr>
              <a:t> в</a:t>
            </a:r>
            <a:r>
              <a:rPr sz="1400" spc="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Штабе</a:t>
            </a:r>
            <a:r>
              <a:rPr sz="1400" spc="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ППЭ</a:t>
            </a:r>
            <a:r>
              <a:rPr sz="140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по</a:t>
            </a:r>
            <a:r>
              <a:rPr sz="1400" spc="29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схеме, </a:t>
            </a:r>
            <a:r>
              <a:rPr sz="1400" spc="-10" dirty="0">
                <a:cs typeface="Microsoft Sans Serif"/>
              </a:rPr>
              <a:t> установленной</a:t>
            </a:r>
            <a:r>
              <a:rPr sz="140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руководителем</a:t>
            </a:r>
            <a:r>
              <a:rPr sz="1400" spc="-2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ППЭ).</a:t>
            </a:r>
            <a:endParaRPr sz="1400" dirty="0">
              <a:cs typeface="Microsoft Sans Serif"/>
            </a:endParaRPr>
          </a:p>
          <a:p>
            <a:pPr marL="177165" marR="81915" indent="-85725" algn="just">
              <a:lnSpc>
                <a:spcPct val="100000"/>
              </a:lnSpc>
              <a:spcBef>
                <a:spcPts val="285"/>
              </a:spcBef>
              <a:buChar char="•"/>
              <a:tabLst>
                <a:tab pos="177800" algn="l"/>
              </a:tabLst>
            </a:pPr>
            <a:r>
              <a:rPr sz="1400" dirty="0">
                <a:cs typeface="Microsoft Sans Serif"/>
              </a:rPr>
              <a:t>При </a:t>
            </a:r>
            <a:r>
              <a:rPr sz="1400" spc="-10" dirty="0">
                <a:cs typeface="Microsoft Sans Serif"/>
              </a:rPr>
              <a:t>выходе </a:t>
            </a:r>
            <a:r>
              <a:rPr sz="1400" spc="-30" dirty="0">
                <a:cs typeface="Microsoft Sans Serif"/>
              </a:rPr>
              <a:t>из </a:t>
            </a:r>
            <a:r>
              <a:rPr sz="1400" spc="-10" dirty="0">
                <a:cs typeface="Microsoft Sans Serif"/>
              </a:rPr>
              <a:t>аудитории </a:t>
            </a:r>
            <a:r>
              <a:rPr sz="1400" spc="-15" dirty="0">
                <a:cs typeface="Microsoft Sans Serif"/>
              </a:rPr>
              <a:t>участники </a:t>
            </a:r>
            <a:r>
              <a:rPr sz="1400" spc="-20" dirty="0">
                <a:cs typeface="Microsoft Sans Serif"/>
              </a:rPr>
              <a:t>экзамена </a:t>
            </a:r>
            <a:r>
              <a:rPr sz="1400" spc="-10" dirty="0">
                <a:cs typeface="Microsoft Sans Serif"/>
              </a:rPr>
              <a:t>оставляют </a:t>
            </a:r>
            <a:r>
              <a:rPr sz="1400" spc="-30" dirty="0">
                <a:cs typeface="Microsoft Sans Serif"/>
              </a:rPr>
              <a:t>документ, </a:t>
            </a:r>
            <a:r>
              <a:rPr sz="1400" spc="-2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удостоверяющий</a:t>
            </a:r>
            <a:r>
              <a:rPr sz="1400" spc="295" dirty="0">
                <a:cs typeface="Microsoft Sans Serif"/>
              </a:rPr>
              <a:t>  </a:t>
            </a:r>
            <a:r>
              <a:rPr sz="1400" spc="-5" dirty="0">
                <a:cs typeface="Microsoft Sans Serif"/>
              </a:rPr>
              <a:t>личность,</a:t>
            </a:r>
            <a:r>
              <a:rPr sz="1400" spc="62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ЭМ,   </a:t>
            </a:r>
            <a:r>
              <a:rPr sz="1400" spc="-10" dirty="0">
                <a:cs typeface="Microsoft Sans Serif"/>
              </a:rPr>
              <a:t>письменные</a:t>
            </a:r>
            <a:r>
              <a:rPr sz="1400" spc="295" dirty="0">
                <a:cs typeface="Microsoft Sans Serif"/>
              </a:rPr>
              <a:t> </a:t>
            </a:r>
            <a:r>
              <a:rPr sz="1400" spc="30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принадлежности </a:t>
            </a:r>
            <a:r>
              <a:rPr sz="1400" spc="-30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и</a:t>
            </a:r>
            <a:r>
              <a:rPr sz="1400" spc="5" dirty="0">
                <a:cs typeface="Microsoft Sans Serif"/>
              </a:rPr>
              <a:t> </a:t>
            </a:r>
            <a:r>
              <a:rPr sz="1400" spc="5" dirty="0" smtClean="0">
                <a:cs typeface="Microsoft Sans Serif"/>
              </a:rPr>
              <a:t> </a:t>
            </a:r>
            <a:r>
              <a:rPr sz="1400" spc="-15" dirty="0" err="1" smtClean="0">
                <a:cs typeface="Microsoft Sans Serif"/>
              </a:rPr>
              <a:t>черновик</a:t>
            </a:r>
            <a:r>
              <a:rPr lang="ru-RU" sz="1400" spc="-15" dirty="0" smtClean="0">
                <a:cs typeface="Microsoft Sans Serif"/>
              </a:rPr>
              <a:t>и</a:t>
            </a:r>
            <a:r>
              <a:rPr sz="1400" spc="-10" dirty="0" smtClean="0">
                <a:cs typeface="Microsoft Sans Serif"/>
              </a:rPr>
              <a:t>, </a:t>
            </a:r>
            <a:r>
              <a:rPr sz="1400" spc="-310" dirty="0" smtClean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а</a:t>
            </a:r>
            <a:r>
              <a:rPr sz="1400" spc="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организатор</a:t>
            </a:r>
            <a:r>
              <a:rPr sz="1400" spc="28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проверяет</a:t>
            </a:r>
            <a:r>
              <a:rPr sz="1400" spc="-1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комплектность</a:t>
            </a:r>
            <a:r>
              <a:rPr sz="1400" spc="28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оставленных</a:t>
            </a:r>
            <a:r>
              <a:rPr sz="1400" spc="-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ЭМ</a:t>
            </a:r>
            <a:r>
              <a:rPr sz="1400" spc="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и </a:t>
            </a:r>
            <a:r>
              <a:rPr sz="1400" dirty="0">
                <a:cs typeface="Microsoft Sans Serif"/>
              </a:rPr>
              <a:t> </a:t>
            </a:r>
            <a:r>
              <a:rPr sz="1400" spc="-15" dirty="0" err="1">
                <a:cs typeface="Microsoft Sans Serif"/>
              </a:rPr>
              <a:t>количество</a:t>
            </a:r>
            <a:r>
              <a:rPr sz="1400" spc="-20" dirty="0">
                <a:cs typeface="Microsoft Sans Serif"/>
              </a:rPr>
              <a:t> </a:t>
            </a:r>
            <a:r>
              <a:rPr sz="1400" spc="-10" dirty="0" err="1" smtClean="0">
                <a:cs typeface="Microsoft Sans Serif"/>
              </a:rPr>
              <a:t>черновиков</a:t>
            </a:r>
            <a:r>
              <a:rPr sz="1400" spc="-10" dirty="0">
                <a:cs typeface="Microsoft Sans Serif"/>
              </a:rPr>
              <a:t>.</a:t>
            </a:r>
            <a:endParaRPr sz="1400" dirty="0"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51108" y="1027302"/>
            <a:ext cx="2855779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i="1" spc="-10" dirty="0">
                <a:solidFill>
                  <a:srgbClr val="C00000"/>
                </a:solidFill>
                <a:cs typeface="Arial"/>
              </a:rPr>
              <a:t>Образец</a:t>
            </a:r>
            <a:r>
              <a:rPr b="1" i="1" spc="-90" dirty="0">
                <a:solidFill>
                  <a:srgbClr val="C00000"/>
                </a:solidFill>
                <a:cs typeface="Arial"/>
              </a:rPr>
              <a:t> </a:t>
            </a:r>
            <a:r>
              <a:rPr b="1" i="1" spc="-10" dirty="0">
                <a:solidFill>
                  <a:srgbClr val="C00000"/>
                </a:solidFill>
                <a:cs typeface="Arial"/>
              </a:rPr>
              <a:t>заполнения</a:t>
            </a:r>
            <a:endParaRPr b="1" dirty="0">
              <a:solidFill>
                <a:srgbClr val="C00000"/>
              </a:solidFill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19076" y="1324080"/>
            <a:ext cx="3488054" cy="4905375"/>
            <a:chOff x="219075" y="1324076"/>
            <a:chExt cx="3488054" cy="4905375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8600" y="1333601"/>
              <a:ext cx="3468751" cy="488581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23837" y="1328839"/>
              <a:ext cx="3478529" cy="4895850"/>
            </a:xfrm>
            <a:custGeom>
              <a:avLst/>
              <a:gdLst/>
              <a:ahLst/>
              <a:cxnLst/>
              <a:rect l="l" t="t" r="r" b="b"/>
              <a:pathLst>
                <a:path w="3478529" h="4895850">
                  <a:moveTo>
                    <a:pt x="0" y="4895342"/>
                  </a:moveTo>
                  <a:lnTo>
                    <a:pt x="3478276" y="4895342"/>
                  </a:lnTo>
                  <a:lnTo>
                    <a:pt x="3478276" y="0"/>
                  </a:lnTo>
                  <a:lnTo>
                    <a:pt x="0" y="0"/>
                  </a:lnTo>
                  <a:lnTo>
                    <a:pt x="0" y="4895342"/>
                  </a:lnTo>
                  <a:close/>
                </a:path>
              </a:pathLst>
            </a:custGeom>
            <a:ln w="952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19442" y="263772"/>
            <a:ext cx="8766296" cy="879231"/>
          </a:xfrm>
        </p:spPr>
        <p:txBody>
          <a:bodyPr>
            <a:normAutofit/>
          </a:bodyPr>
          <a:lstStyle/>
          <a:p>
            <a:pPr algn="just"/>
            <a:r>
              <a:rPr lang="ru-RU" altLang="ru-RU" sz="2400" cap="all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Досрочное завершение экзамена по уважительной  причине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 bwMode="auto">
          <a:xfrm>
            <a:off x="747585" y="1420235"/>
            <a:ext cx="3168352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Технические неполадки</a:t>
            </a:r>
            <a:endParaRPr lang="ru-RU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4946285" y="1502704"/>
            <a:ext cx="3168352" cy="1224136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  <a:hlinkClick r:id="rId2" action="ppaction://hlinksldjump"/>
              </a:rPr>
              <a:t>Плохое самочувствие</a:t>
            </a:r>
            <a:endParaRPr lang="ru-RU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340" y="3717032"/>
            <a:ext cx="280831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100" b="7294"/>
          <a:stretch/>
        </p:blipFill>
        <p:spPr bwMode="auto">
          <a:xfrm>
            <a:off x="4644010" y="3864959"/>
            <a:ext cx="4218485" cy="242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9820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63455" y="896255"/>
            <a:ext cx="5256584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50" b="1" dirty="0" smtClean="0">
                <a:cs typeface="Times New Roman" panose="02020603050405020304" pitchFamily="18" charset="0"/>
              </a:rPr>
              <a:t>Участник плохо себя почувствовал и поднял руку</a:t>
            </a:r>
          </a:p>
          <a:p>
            <a:pPr algn="just"/>
            <a:endParaRPr lang="ru-RU" sz="1550" b="1" dirty="0">
              <a:cs typeface="Times New Roman" panose="02020603050405020304" pitchFamily="18" charset="0"/>
            </a:endParaRPr>
          </a:p>
          <a:p>
            <a:pPr algn="just"/>
            <a:r>
              <a:rPr lang="ru-RU" sz="1550" b="1" dirty="0" smtClean="0">
                <a:cs typeface="Times New Roman" panose="02020603050405020304" pitchFamily="18" charset="0"/>
              </a:rPr>
              <a:t>В сопровождении организаторов препровожден в медицинский пункт </a:t>
            </a:r>
            <a:endParaRPr lang="en-US" sz="1550" b="1" dirty="0" smtClean="0">
              <a:cs typeface="Times New Roman" panose="02020603050405020304" pitchFamily="18" charset="0"/>
            </a:endParaRPr>
          </a:p>
          <a:p>
            <a:pPr algn="just"/>
            <a:endParaRPr lang="ru-RU" sz="1550" b="1" dirty="0" smtClean="0">
              <a:cs typeface="Times New Roman" panose="02020603050405020304" pitchFamily="18" charset="0"/>
            </a:endParaRPr>
          </a:p>
          <a:p>
            <a:pPr algn="just"/>
            <a:r>
              <a:rPr lang="ru-RU" sz="1550" b="1" dirty="0" smtClean="0">
                <a:cs typeface="Times New Roman" panose="02020603050405020304" pitchFamily="18" charset="0"/>
              </a:rPr>
              <a:t>В медицинский пункт приглашается член ГЭК и находится с участником ГИА до момента возвращения участника в аудиторию, либо  до передачи его родителям (выхода из ППЭ)</a:t>
            </a:r>
            <a:endParaRPr lang="en-US" sz="1550" b="1" dirty="0"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3203849" y="3166837"/>
            <a:ext cx="846489" cy="838229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8932" y="3585953"/>
            <a:ext cx="31089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Возвращается на экзамен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до окончания экзамена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добавляется</a:t>
            </a:r>
          </a:p>
          <a:p>
            <a:endParaRPr lang="ru-RU" sz="16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4050338" y="3166837"/>
            <a:ext cx="881703" cy="838229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94940" y="3560888"/>
            <a:ext cx="385192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u="sng" dirty="0" smtClean="0">
                <a:cs typeface="Times New Roman" panose="02020603050405020304" pitchFamily="18" charset="0"/>
              </a:rPr>
              <a:t>Не возвращается на экзамен</a:t>
            </a:r>
          </a:p>
          <a:p>
            <a:pPr algn="just"/>
            <a:endParaRPr lang="ru-RU" sz="1600" b="1" dirty="0"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cs typeface="Times New Roman" panose="02020603050405020304" pitchFamily="18" charset="0"/>
              </a:rPr>
              <a:t>Составляется </a:t>
            </a:r>
            <a:r>
              <a:rPr lang="ru-RU" sz="1600" b="1" dirty="0">
                <a:cs typeface="Times New Roman" panose="02020603050405020304" pitchFamily="18" charset="0"/>
              </a:rPr>
              <a:t>формы ППЭ-22 «Акт о досрочном завершении экзамена по объективным причинам» </a:t>
            </a:r>
            <a:r>
              <a:rPr lang="ru-RU" sz="1600" b="1" dirty="0" smtClean="0"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sz="1600" b="1" dirty="0" smtClean="0"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cs typeface="Times New Roman" panose="02020603050405020304" pitchFamily="18" charset="0"/>
              </a:rPr>
              <a:t>Необходимо попытаться получить от участника подписи (ППЭ 05-02)</a:t>
            </a:r>
          </a:p>
          <a:p>
            <a:endParaRPr lang="ru-RU" sz="14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877" y="908720"/>
            <a:ext cx="2271891" cy="260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2684" y="5962064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cs typeface="Times New Roman" panose="02020603050405020304" pitchFamily="18" charset="0"/>
              </a:rPr>
              <a:t>После заполнения </a:t>
            </a:r>
            <a:r>
              <a:rPr lang="ru-RU" sz="1200" b="1" i="1" dirty="0" smtClean="0">
                <a:cs typeface="Times New Roman" panose="02020603050405020304" pitchFamily="18" charset="0"/>
              </a:rPr>
              <a:t>формы ППЭ-22 «Акт о досрочном завершении экзамена по объективным причинам» в </a:t>
            </a:r>
            <a:r>
              <a:rPr lang="ru-RU" sz="1200" b="1" i="1" dirty="0">
                <a:cs typeface="Times New Roman" panose="02020603050405020304" pitchFamily="18" charset="0"/>
              </a:rPr>
              <a:t>медицинском кабинете член ГЭК приносит данную форму в помещение для руководителя ППЭ (Штаб ППЭ) и на камеру зачитывает текст документа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01859" y="131887"/>
            <a:ext cx="8766296" cy="879231"/>
          </a:xfrm>
        </p:spPr>
        <p:txBody>
          <a:bodyPr>
            <a:normAutofit/>
          </a:bodyPr>
          <a:lstStyle/>
          <a:p>
            <a:pPr algn="just"/>
            <a:r>
              <a:rPr lang="ru-RU" altLang="ru-RU" sz="2400" cap="all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Досрочное завершение экзамена по уважительной  причине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011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67614" y="1335786"/>
            <a:ext cx="1420495" cy="2104390"/>
            <a:chOff x="7467600" y="1335786"/>
            <a:chExt cx="1420495" cy="21043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67600" y="2368296"/>
              <a:ext cx="1420368" cy="10713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83348" y="1335786"/>
              <a:ext cx="1389506" cy="104203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739" y="68695"/>
            <a:ext cx="7108190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ПРОВЕДЕНИЕ</a:t>
            </a:r>
            <a:r>
              <a:rPr sz="2400" spc="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  <a:endParaRPr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12700" algn="l">
              <a:lnSpc>
                <a:spcPct val="100000"/>
              </a:lnSpc>
            </a:pPr>
            <a:r>
              <a:rPr sz="2400" spc="-25" dirty="0">
                <a:solidFill>
                  <a:schemeClr val="accent6">
                    <a:lumMod val="75000"/>
                  </a:schemeClr>
                </a:solidFill>
              </a:rPr>
              <a:t>ВОЗМОЖНЫЕ</a:t>
            </a:r>
            <a:r>
              <a:rPr sz="2400" spc="4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30" dirty="0">
                <a:solidFill>
                  <a:schemeClr val="accent6">
                    <a:lumMod val="75000"/>
                  </a:schemeClr>
                </a:solidFill>
              </a:rPr>
              <a:t>СИТУАЦИИ</a:t>
            </a:r>
            <a:r>
              <a:rPr sz="2400" spc="6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sz="2400" spc="4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65" dirty="0">
                <a:solidFill>
                  <a:schemeClr val="accent6">
                    <a:lumMod val="75000"/>
                  </a:schemeClr>
                </a:solidFill>
              </a:rPr>
              <a:t>АУДИТОРИИ</a:t>
            </a:r>
            <a:r>
              <a:rPr sz="2400" spc="5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45" dirty="0">
                <a:solidFill>
                  <a:schemeClr val="accent6">
                    <a:lumMod val="75000"/>
                  </a:schemeClr>
                </a:solidFill>
              </a:rPr>
              <a:t>ВО</a:t>
            </a:r>
            <a:r>
              <a:rPr sz="2400" spc="2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10" dirty="0">
                <a:solidFill>
                  <a:schemeClr val="accent6">
                    <a:lumMod val="75000"/>
                  </a:schemeClr>
                </a:solidFill>
              </a:rPr>
              <a:t>ВРЕМЯ</a:t>
            </a:r>
            <a:endParaRPr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53" y="766648"/>
            <a:ext cx="7153909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35" dirty="0">
                <a:cs typeface="Microsoft Sans Serif"/>
              </a:rPr>
              <a:t>ЭКЗАМЕНА,</a:t>
            </a:r>
            <a:r>
              <a:rPr sz="2200" spc="15" dirty="0">
                <a:cs typeface="Microsoft Sans Serif"/>
              </a:rPr>
              <a:t> </a:t>
            </a:r>
            <a:r>
              <a:rPr sz="2200" spc="-40" dirty="0">
                <a:cs typeface="Microsoft Sans Serif"/>
              </a:rPr>
              <a:t>ОФОРМЛЕНИЕ</a:t>
            </a:r>
            <a:r>
              <a:rPr sz="2200" spc="65" dirty="0">
                <a:cs typeface="Microsoft Sans Serif"/>
              </a:rPr>
              <a:t> </a:t>
            </a:r>
            <a:r>
              <a:rPr sz="2200" spc="-5" dirty="0">
                <a:cs typeface="Microsoft Sans Serif"/>
              </a:rPr>
              <a:t>В</a:t>
            </a:r>
            <a:r>
              <a:rPr sz="2200" spc="15" dirty="0">
                <a:cs typeface="Microsoft Sans Serif"/>
              </a:rPr>
              <a:t> </a:t>
            </a:r>
            <a:r>
              <a:rPr sz="2200" spc="-5" dirty="0">
                <a:cs typeface="Microsoft Sans Serif"/>
              </a:rPr>
              <a:t>ППЭ</a:t>
            </a:r>
            <a:r>
              <a:rPr sz="2200" spc="30" dirty="0">
                <a:cs typeface="Microsoft Sans Serif"/>
              </a:rPr>
              <a:t> </a:t>
            </a:r>
            <a:r>
              <a:rPr sz="2200" spc="-45" dirty="0">
                <a:cs typeface="Microsoft Sans Serif"/>
              </a:rPr>
              <a:t>ДАННЫХ</a:t>
            </a:r>
            <a:r>
              <a:rPr sz="2200" spc="20" dirty="0">
                <a:cs typeface="Microsoft Sans Serif"/>
              </a:rPr>
              <a:t> </a:t>
            </a:r>
            <a:r>
              <a:rPr sz="2200" spc="-90" dirty="0">
                <a:cs typeface="Microsoft Sans Serif"/>
              </a:rPr>
              <a:t>ФАКТОВ</a:t>
            </a:r>
            <a:endParaRPr sz="2200" dirty="0"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2757" y="1222131"/>
            <a:ext cx="8551545" cy="2375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C00000"/>
                </a:solidFill>
                <a:cs typeface="Arial"/>
              </a:rPr>
              <a:t>УДАЛЕНИЕ</a:t>
            </a:r>
            <a:r>
              <a:rPr sz="1100" b="1" spc="20" dirty="0">
                <a:solidFill>
                  <a:srgbClr val="C00000"/>
                </a:solidFill>
                <a:cs typeface="Arial"/>
              </a:rPr>
              <a:t> </a:t>
            </a:r>
            <a:r>
              <a:rPr sz="1100" b="1" dirty="0">
                <a:solidFill>
                  <a:srgbClr val="C00000"/>
                </a:solidFill>
                <a:cs typeface="Arial"/>
              </a:rPr>
              <a:t>В </a:t>
            </a:r>
            <a:r>
              <a:rPr sz="1100" b="1" spc="-10" dirty="0">
                <a:solidFill>
                  <a:srgbClr val="C00000"/>
                </a:solidFill>
                <a:cs typeface="Arial"/>
              </a:rPr>
              <a:t>СЛУЧАЕ</a:t>
            </a:r>
            <a:r>
              <a:rPr sz="1100" b="1" spc="40" dirty="0">
                <a:solidFill>
                  <a:srgbClr val="C00000"/>
                </a:solidFill>
                <a:cs typeface="Arial"/>
              </a:rPr>
              <a:t> </a:t>
            </a:r>
            <a:r>
              <a:rPr sz="1100" b="1" spc="-5" dirty="0">
                <a:solidFill>
                  <a:srgbClr val="C00000"/>
                </a:solidFill>
                <a:cs typeface="Arial"/>
              </a:rPr>
              <a:t>НАРУШЕНИЯ</a:t>
            </a:r>
            <a:r>
              <a:rPr sz="1100" b="1" spc="25" dirty="0">
                <a:solidFill>
                  <a:srgbClr val="C00000"/>
                </a:solidFill>
                <a:cs typeface="Arial"/>
              </a:rPr>
              <a:t> </a:t>
            </a:r>
            <a:r>
              <a:rPr sz="1100" b="1" dirty="0">
                <a:solidFill>
                  <a:srgbClr val="C00000"/>
                </a:solidFill>
                <a:cs typeface="Arial"/>
              </a:rPr>
              <a:t>ПОРЯДКА</a:t>
            </a:r>
            <a:r>
              <a:rPr sz="1100" b="1" spc="-15" dirty="0">
                <a:solidFill>
                  <a:srgbClr val="C00000"/>
                </a:solidFill>
                <a:cs typeface="Arial"/>
              </a:rPr>
              <a:t> </a:t>
            </a:r>
            <a:r>
              <a:rPr sz="1100" b="1" spc="-5" dirty="0">
                <a:solidFill>
                  <a:srgbClr val="C00000"/>
                </a:solidFill>
                <a:cs typeface="Arial"/>
              </a:rPr>
              <a:t>ПРОВЕДЕНИЯ </a:t>
            </a:r>
            <a:r>
              <a:rPr sz="1100" b="1" dirty="0">
                <a:solidFill>
                  <a:srgbClr val="C00000"/>
                </a:solidFill>
                <a:cs typeface="Arial"/>
              </a:rPr>
              <a:t>ЕГЭ</a:t>
            </a:r>
            <a:endParaRPr sz="1100" dirty="0"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spc="-20" dirty="0">
                <a:cs typeface="Microsoft Sans Serif"/>
              </a:rPr>
              <a:t>Действия </a:t>
            </a:r>
            <a:r>
              <a:rPr sz="1200" spc="-10" dirty="0">
                <a:cs typeface="Microsoft Sans Serif"/>
              </a:rPr>
              <a:t>организатора:</a:t>
            </a:r>
            <a:endParaRPr sz="1200" dirty="0">
              <a:cs typeface="Microsoft Sans Serif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1200" spc="-5" dirty="0">
                <a:cs typeface="Microsoft Sans Serif"/>
              </a:rPr>
              <a:t>ставит</a:t>
            </a:r>
            <a:r>
              <a:rPr sz="1200" spc="-20" dirty="0">
                <a:cs typeface="Microsoft Sans Serif"/>
              </a:rPr>
              <a:t> отметку</a:t>
            </a:r>
            <a:r>
              <a:rPr sz="1200" spc="25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в</a:t>
            </a:r>
            <a:r>
              <a:rPr sz="1200" spc="10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форме</a:t>
            </a:r>
            <a:r>
              <a:rPr sz="1200" spc="-5" dirty="0">
                <a:cs typeface="Microsoft Sans Serif"/>
              </a:rPr>
              <a:t> ППЭ-05-02</a:t>
            </a:r>
            <a:r>
              <a:rPr sz="1200" spc="-15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«Протокол</a:t>
            </a:r>
            <a:r>
              <a:rPr sz="1200" dirty="0">
                <a:cs typeface="Microsoft Sans Serif"/>
              </a:rPr>
              <a:t> проведения</a:t>
            </a:r>
            <a:r>
              <a:rPr sz="1200" spc="-15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экзамена</a:t>
            </a:r>
            <a:r>
              <a:rPr sz="1200" spc="20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в</a:t>
            </a:r>
            <a:r>
              <a:rPr sz="1200" spc="20" dirty="0">
                <a:cs typeface="Microsoft Sans Serif"/>
              </a:rPr>
              <a:t> </a:t>
            </a:r>
            <a:r>
              <a:rPr sz="1200" spc="-5" dirty="0" err="1">
                <a:cs typeface="Microsoft Sans Serif"/>
              </a:rPr>
              <a:t>аудитории</a:t>
            </a:r>
            <a:r>
              <a:rPr sz="1200" spc="-5" dirty="0" smtClean="0">
                <a:cs typeface="Microsoft Sans Serif"/>
              </a:rPr>
              <a:t>»</a:t>
            </a:r>
            <a:endParaRPr sz="1200" dirty="0">
              <a:cs typeface="Microsoft Sans Serif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1200" spc="-5" dirty="0">
                <a:cs typeface="Microsoft Sans Serif"/>
              </a:rPr>
              <a:t>ставит</a:t>
            </a:r>
            <a:r>
              <a:rPr sz="1200" spc="-15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отметку</a:t>
            </a:r>
            <a:r>
              <a:rPr sz="1200" spc="20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в</a:t>
            </a:r>
            <a:r>
              <a:rPr sz="1200" spc="10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бланке</a:t>
            </a:r>
            <a:r>
              <a:rPr sz="1200" spc="-5" dirty="0">
                <a:cs typeface="Microsoft Sans Serif"/>
              </a:rPr>
              <a:t> регистрации</a:t>
            </a:r>
            <a:r>
              <a:rPr sz="1200" spc="-20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и</a:t>
            </a:r>
            <a:r>
              <a:rPr sz="1200" spc="10" dirty="0">
                <a:cs typeface="Microsoft Sans Serif"/>
              </a:rPr>
              <a:t> </a:t>
            </a:r>
            <a:r>
              <a:rPr sz="1200" spc="-5" dirty="0" err="1">
                <a:cs typeface="Microsoft Sans Serif"/>
              </a:rPr>
              <a:t>подпись</a:t>
            </a:r>
            <a:r>
              <a:rPr sz="1200" spc="10" dirty="0">
                <a:cs typeface="Microsoft Sans Serif"/>
              </a:rPr>
              <a:t> </a:t>
            </a:r>
            <a:r>
              <a:rPr sz="1200" spc="-10" dirty="0" err="1" smtClean="0">
                <a:cs typeface="Microsoft Sans Serif"/>
              </a:rPr>
              <a:t>организатора</a:t>
            </a:r>
            <a:endParaRPr sz="1200" dirty="0">
              <a:cs typeface="Microsoft Sans Serif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1200" spc="-5" dirty="0">
                <a:cs typeface="Microsoft Sans Serif"/>
              </a:rPr>
              <a:t>получает</a:t>
            </a:r>
            <a:r>
              <a:rPr sz="1200" spc="-10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подпись</a:t>
            </a:r>
            <a:r>
              <a:rPr sz="1200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участника</a:t>
            </a:r>
            <a:r>
              <a:rPr sz="1200" spc="15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в</a:t>
            </a:r>
            <a:r>
              <a:rPr sz="1200" spc="15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форме</a:t>
            </a:r>
            <a:r>
              <a:rPr sz="1200" spc="-5" dirty="0">
                <a:cs typeface="Microsoft Sans Serif"/>
              </a:rPr>
              <a:t> ППЭ-05-02</a:t>
            </a:r>
            <a:r>
              <a:rPr sz="1200" spc="-15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«Протокол</a:t>
            </a:r>
            <a:r>
              <a:rPr sz="1200" dirty="0">
                <a:cs typeface="Microsoft Sans Serif"/>
              </a:rPr>
              <a:t> проведения</a:t>
            </a:r>
            <a:r>
              <a:rPr sz="1200" spc="-10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экзамена</a:t>
            </a:r>
            <a:r>
              <a:rPr sz="1200" spc="20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в</a:t>
            </a:r>
            <a:r>
              <a:rPr sz="1200" spc="15" dirty="0">
                <a:cs typeface="Microsoft Sans Serif"/>
              </a:rPr>
              <a:t> </a:t>
            </a:r>
            <a:r>
              <a:rPr sz="1200" spc="-5" dirty="0" err="1" smtClean="0">
                <a:cs typeface="Microsoft Sans Serif"/>
              </a:rPr>
              <a:t>аудитории</a:t>
            </a:r>
            <a:r>
              <a:rPr sz="1200" spc="-5" dirty="0" smtClean="0">
                <a:cs typeface="Microsoft Sans Serif"/>
              </a:rPr>
              <a:t>»</a:t>
            </a:r>
            <a:endParaRPr lang="ru-RU" sz="1200" spc="-5" dirty="0" smtClean="0">
              <a:cs typeface="Microsoft Sans Serif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1200" spc="-5" dirty="0" err="1" smtClean="0">
                <a:cs typeface="Microsoft Sans Serif"/>
              </a:rPr>
              <a:t>ставит</a:t>
            </a:r>
            <a:r>
              <a:rPr sz="1200" spc="-25" dirty="0" smtClean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подпись </a:t>
            </a:r>
            <a:r>
              <a:rPr sz="1200" dirty="0">
                <a:cs typeface="Microsoft Sans Serif"/>
              </a:rPr>
              <a:t>в</a:t>
            </a:r>
            <a:r>
              <a:rPr sz="1200" spc="5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акте</a:t>
            </a:r>
            <a:r>
              <a:rPr sz="1200" spc="5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ППЭ-21</a:t>
            </a:r>
            <a:r>
              <a:rPr sz="1200" spc="-10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(оформление</a:t>
            </a:r>
            <a:r>
              <a:rPr sz="1200" spc="-20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в</a:t>
            </a:r>
            <a:r>
              <a:rPr sz="1200" spc="15" dirty="0">
                <a:cs typeface="Microsoft Sans Serif"/>
              </a:rPr>
              <a:t> </a:t>
            </a:r>
            <a:r>
              <a:rPr sz="1200" spc="10" dirty="0">
                <a:cs typeface="Microsoft Sans Serif"/>
              </a:rPr>
              <a:t>Штабе</a:t>
            </a:r>
            <a:r>
              <a:rPr sz="1200" spc="-10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ППЭ).</a:t>
            </a:r>
          </a:p>
          <a:p>
            <a:pPr marL="12700" marR="5080" algn="just">
              <a:lnSpc>
                <a:spcPct val="100000"/>
              </a:lnSpc>
            </a:pPr>
            <a:r>
              <a:rPr sz="1200" i="1" spc="-10" dirty="0">
                <a:cs typeface="Microsoft Sans Serif"/>
              </a:rPr>
              <a:t>Рекомендуется </a:t>
            </a:r>
            <a:r>
              <a:rPr sz="1200" i="1" spc="-5" dirty="0">
                <a:cs typeface="Microsoft Sans Serif"/>
              </a:rPr>
              <a:t>продемонстрировать </a:t>
            </a:r>
            <a:r>
              <a:rPr sz="1200" i="1" dirty="0">
                <a:cs typeface="Microsoft Sans Serif"/>
              </a:rPr>
              <a:t>на </a:t>
            </a:r>
            <a:r>
              <a:rPr sz="1200" i="1" spc="-20" dirty="0">
                <a:cs typeface="Microsoft Sans Serif"/>
              </a:rPr>
              <a:t>камеру </a:t>
            </a:r>
            <a:r>
              <a:rPr sz="1200" i="1" spc="-5" dirty="0">
                <a:cs typeface="Microsoft Sans Serif"/>
              </a:rPr>
              <a:t>видеонаблюдения средство </a:t>
            </a:r>
            <a:r>
              <a:rPr sz="1200" i="1" spc="-10" dirty="0">
                <a:cs typeface="Microsoft Sans Serif"/>
              </a:rPr>
              <a:t>связи, </a:t>
            </a:r>
            <a:r>
              <a:rPr sz="1200" i="1" spc="-5" dirty="0">
                <a:cs typeface="Microsoft Sans Serif"/>
              </a:rPr>
              <a:t>электронно-вычислительную </a:t>
            </a:r>
            <a:r>
              <a:rPr sz="1200" i="1" spc="-15" dirty="0">
                <a:cs typeface="Microsoft Sans Serif"/>
              </a:rPr>
              <a:t>технику, </a:t>
            </a:r>
            <a:r>
              <a:rPr sz="1200" i="1" spc="-5" dirty="0">
                <a:cs typeface="Microsoft Sans Serif"/>
              </a:rPr>
              <a:t>фото-, </a:t>
            </a:r>
            <a:r>
              <a:rPr sz="1200" i="1" dirty="0">
                <a:cs typeface="Microsoft Sans Serif"/>
              </a:rPr>
              <a:t> </a:t>
            </a:r>
            <a:r>
              <a:rPr sz="1200" i="1" spc="-5" dirty="0">
                <a:cs typeface="Microsoft Sans Serif"/>
              </a:rPr>
              <a:t>аудио- </a:t>
            </a:r>
            <a:r>
              <a:rPr sz="1200" i="1" dirty="0">
                <a:cs typeface="Microsoft Sans Serif"/>
              </a:rPr>
              <a:t>и </a:t>
            </a:r>
            <a:r>
              <a:rPr sz="1200" i="1" spc="-10" dirty="0">
                <a:cs typeface="Microsoft Sans Serif"/>
              </a:rPr>
              <a:t>видеоаппаратуру, </a:t>
            </a:r>
            <a:r>
              <a:rPr sz="1200" i="1" spc="-5" dirty="0">
                <a:cs typeface="Microsoft Sans Serif"/>
              </a:rPr>
              <a:t>справочные </a:t>
            </a:r>
            <a:r>
              <a:rPr sz="1200" i="1" spc="-10" dirty="0">
                <a:cs typeface="Microsoft Sans Serif"/>
              </a:rPr>
              <a:t>материалы, </a:t>
            </a:r>
            <a:r>
              <a:rPr sz="1200" i="1" spc="-5" dirty="0">
                <a:cs typeface="Microsoft Sans Serif"/>
              </a:rPr>
              <a:t>письменные </a:t>
            </a:r>
            <a:r>
              <a:rPr sz="1200" i="1" spc="-25" dirty="0">
                <a:cs typeface="Microsoft Sans Serif"/>
              </a:rPr>
              <a:t>заметки </a:t>
            </a:r>
            <a:r>
              <a:rPr sz="1200" i="1" dirty="0">
                <a:cs typeface="Microsoft Sans Serif"/>
              </a:rPr>
              <a:t>и </a:t>
            </a:r>
            <a:r>
              <a:rPr sz="1200" i="1" spc="-5" dirty="0">
                <a:cs typeface="Microsoft Sans Serif"/>
              </a:rPr>
              <a:t>иные средства хранения </a:t>
            </a:r>
            <a:r>
              <a:rPr sz="1200" i="1" dirty="0">
                <a:cs typeface="Microsoft Sans Serif"/>
              </a:rPr>
              <a:t>и </a:t>
            </a:r>
            <a:r>
              <a:rPr sz="1200" i="1" spc="-5" dirty="0">
                <a:cs typeface="Microsoft Sans Serif"/>
              </a:rPr>
              <a:t>передачи </a:t>
            </a:r>
            <a:r>
              <a:rPr sz="1200" i="1" spc="-10" dirty="0">
                <a:cs typeface="Microsoft Sans Serif"/>
              </a:rPr>
              <a:t>информации, </a:t>
            </a:r>
            <a:r>
              <a:rPr sz="1200" i="1" spc="-5" dirty="0">
                <a:cs typeface="Microsoft Sans Serif"/>
              </a:rPr>
              <a:t> </a:t>
            </a:r>
            <a:r>
              <a:rPr sz="1200" i="1" spc="-10" dirty="0">
                <a:cs typeface="Microsoft Sans Serif"/>
              </a:rPr>
              <a:t>обнаруженные </a:t>
            </a:r>
            <a:r>
              <a:rPr sz="1200" i="1" dirty="0">
                <a:cs typeface="Microsoft Sans Serif"/>
              </a:rPr>
              <a:t>у </a:t>
            </a:r>
            <a:r>
              <a:rPr sz="1200" i="1" spc="-15" dirty="0">
                <a:cs typeface="Microsoft Sans Serif"/>
              </a:rPr>
              <a:t>участника </a:t>
            </a:r>
            <a:r>
              <a:rPr sz="1200" i="1" spc="-20" dirty="0">
                <a:cs typeface="Microsoft Sans Serif"/>
              </a:rPr>
              <a:t>экзамена.</a:t>
            </a:r>
            <a:r>
              <a:rPr sz="1200" i="1" spc="-15" dirty="0">
                <a:cs typeface="Microsoft Sans Serif"/>
              </a:rPr>
              <a:t> </a:t>
            </a:r>
            <a:r>
              <a:rPr sz="1200" i="1" spc="-5" dirty="0">
                <a:cs typeface="Microsoft Sans Serif"/>
              </a:rPr>
              <a:t>На </a:t>
            </a:r>
            <a:r>
              <a:rPr sz="1200" i="1" spc="-20" dirty="0">
                <a:cs typeface="Microsoft Sans Serif"/>
              </a:rPr>
              <a:t>камеру </a:t>
            </a:r>
            <a:r>
              <a:rPr sz="1200" i="1" spc="-5" dirty="0">
                <a:cs typeface="Microsoft Sans Serif"/>
              </a:rPr>
              <a:t>проговорить, </a:t>
            </a:r>
            <a:r>
              <a:rPr sz="1200" i="1" spc="-35" dirty="0">
                <a:cs typeface="Microsoft Sans Serif"/>
              </a:rPr>
              <a:t>какой</a:t>
            </a:r>
            <a:r>
              <a:rPr sz="1200" i="1" spc="-30" dirty="0">
                <a:cs typeface="Microsoft Sans Serif"/>
              </a:rPr>
              <a:t> </a:t>
            </a:r>
            <a:r>
              <a:rPr sz="1200" i="1" spc="-10" dirty="0">
                <a:cs typeface="Microsoft Sans Serif"/>
              </a:rPr>
              <a:t>именно предмет </a:t>
            </a:r>
            <a:r>
              <a:rPr sz="1200" i="1" spc="-15" dirty="0">
                <a:cs typeface="Microsoft Sans Serif"/>
              </a:rPr>
              <a:t>обнаружен </a:t>
            </a:r>
            <a:r>
              <a:rPr sz="1200" i="1" dirty="0">
                <a:cs typeface="Microsoft Sans Serif"/>
              </a:rPr>
              <a:t>и </a:t>
            </a:r>
            <a:r>
              <a:rPr sz="1200" i="1" spc="-10" dirty="0">
                <a:cs typeface="Microsoft Sans Serif"/>
              </a:rPr>
              <a:t>его содержание </a:t>
            </a:r>
            <a:r>
              <a:rPr sz="1200" i="1" dirty="0">
                <a:cs typeface="Microsoft Sans Serif"/>
              </a:rPr>
              <a:t>(в </a:t>
            </a:r>
            <a:r>
              <a:rPr sz="1200" i="1" spc="-5" dirty="0">
                <a:cs typeface="Microsoft Sans Serif"/>
              </a:rPr>
              <a:t>случае </a:t>
            </a:r>
            <a:r>
              <a:rPr sz="1200" i="1" dirty="0">
                <a:cs typeface="Microsoft Sans Serif"/>
              </a:rPr>
              <a:t> </a:t>
            </a:r>
            <a:r>
              <a:rPr sz="1200" i="1" spc="-10" dirty="0">
                <a:cs typeface="Microsoft Sans Serif"/>
              </a:rPr>
              <a:t>обнаружения</a:t>
            </a:r>
            <a:r>
              <a:rPr sz="1200" i="1" spc="-5" dirty="0">
                <a:cs typeface="Microsoft Sans Serif"/>
              </a:rPr>
              <a:t> письменных</a:t>
            </a:r>
            <a:r>
              <a:rPr sz="1200" i="1" spc="5" dirty="0">
                <a:cs typeface="Microsoft Sans Serif"/>
              </a:rPr>
              <a:t> </a:t>
            </a:r>
            <a:r>
              <a:rPr sz="1200" i="1" spc="-20" dirty="0">
                <a:cs typeface="Microsoft Sans Serif"/>
              </a:rPr>
              <a:t>заметок).</a:t>
            </a:r>
            <a:endParaRPr sz="1200" i="1" dirty="0"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50" dirty="0">
              <a:cs typeface="Microsoft Sans Serif"/>
            </a:endParaRPr>
          </a:p>
          <a:p>
            <a:pPr marL="12700" algn="just">
              <a:lnSpc>
                <a:spcPct val="100000"/>
              </a:lnSpc>
            </a:pPr>
            <a:r>
              <a:rPr sz="1100" b="1" dirty="0">
                <a:solidFill>
                  <a:srgbClr val="C00000"/>
                </a:solidFill>
                <a:cs typeface="Arial"/>
              </a:rPr>
              <a:t>ДОСРОЧНОЕ</a:t>
            </a:r>
            <a:r>
              <a:rPr sz="1100" b="1" spc="-55" dirty="0">
                <a:solidFill>
                  <a:srgbClr val="C00000"/>
                </a:solidFill>
                <a:cs typeface="Arial"/>
              </a:rPr>
              <a:t> </a:t>
            </a:r>
            <a:r>
              <a:rPr sz="1100" b="1" spc="-10" dirty="0">
                <a:solidFill>
                  <a:srgbClr val="C00000"/>
                </a:solidFill>
                <a:cs typeface="Arial"/>
              </a:rPr>
              <a:t>ЗАВЕРШЕНИЕ</a:t>
            </a:r>
            <a:r>
              <a:rPr sz="1100" b="1" spc="30" dirty="0">
                <a:solidFill>
                  <a:srgbClr val="C00000"/>
                </a:solidFill>
                <a:cs typeface="Arial"/>
              </a:rPr>
              <a:t> </a:t>
            </a:r>
            <a:r>
              <a:rPr sz="1100" b="1" spc="-5" dirty="0">
                <a:solidFill>
                  <a:srgbClr val="C00000"/>
                </a:solidFill>
                <a:cs typeface="Arial"/>
              </a:rPr>
              <a:t>ЭКЗАМЕНА</a:t>
            </a:r>
            <a:r>
              <a:rPr sz="1100" b="1" spc="30" dirty="0">
                <a:solidFill>
                  <a:srgbClr val="C00000"/>
                </a:solidFill>
                <a:cs typeface="Arial"/>
              </a:rPr>
              <a:t> </a:t>
            </a:r>
            <a:r>
              <a:rPr sz="1100" b="1" dirty="0">
                <a:solidFill>
                  <a:srgbClr val="C00000"/>
                </a:solidFill>
                <a:cs typeface="Arial"/>
              </a:rPr>
              <a:t>ПО</a:t>
            </a:r>
            <a:r>
              <a:rPr sz="1100" b="1" spc="-15" dirty="0">
                <a:solidFill>
                  <a:srgbClr val="C00000"/>
                </a:solidFill>
                <a:cs typeface="Arial"/>
              </a:rPr>
              <a:t> </a:t>
            </a:r>
            <a:r>
              <a:rPr sz="1100" b="1" spc="-5" dirty="0">
                <a:solidFill>
                  <a:srgbClr val="C00000"/>
                </a:solidFill>
                <a:cs typeface="Arial"/>
              </a:rPr>
              <a:t>УВАЖИТЕЛЬНОЙ</a:t>
            </a:r>
            <a:r>
              <a:rPr sz="1100" b="1" spc="35" dirty="0">
                <a:solidFill>
                  <a:srgbClr val="C00000"/>
                </a:solidFill>
                <a:cs typeface="Arial"/>
              </a:rPr>
              <a:t> </a:t>
            </a:r>
            <a:r>
              <a:rPr sz="1100" b="1" dirty="0">
                <a:solidFill>
                  <a:srgbClr val="C00000"/>
                </a:solidFill>
                <a:cs typeface="Arial"/>
              </a:rPr>
              <a:t>ПРИЧИНЕ</a:t>
            </a:r>
            <a:endParaRPr sz="1100" dirty="0"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1200" spc="-20" dirty="0">
                <a:cs typeface="Microsoft Sans Serif"/>
              </a:rPr>
              <a:t>Действия </a:t>
            </a:r>
            <a:r>
              <a:rPr sz="1200" spc="-10" dirty="0">
                <a:cs typeface="Microsoft Sans Serif"/>
              </a:rPr>
              <a:t>организатора:</a:t>
            </a:r>
            <a:endParaRPr sz="1200" dirty="0"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2756" y="3990602"/>
            <a:ext cx="7493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52525"/>
                </a:solidFill>
                <a:latin typeface="Microsoft Sans Serif"/>
                <a:cs typeface="Microsoft Sans Serif"/>
              </a:rPr>
              <a:t>•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2755" y="3655317"/>
            <a:ext cx="855091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6985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1200" spc="-5" dirty="0">
                <a:cs typeface="Microsoft Sans Serif"/>
              </a:rPr>
              <a:t>пригласить</a:t>
            </a:r>
            <a:r>
              <a:rPr sz="1200" spc="40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организатора</a:t>
            </a:r>
            <a:r>
              <a:rPr sz="1200" spc="50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вне</a:t>
            </a:r>
            <a:r>
              <a:rPr sz="1200" spc="15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аудитории,</a:t>
            </a:r>
            <a:r>
              <a:rPr sz="1200" spc="45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который</a:t>
            </a:r>
            <a:r>
              <a:rPr sz="1200" spc="40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сопроводит</a:t>
            </a:r>
            <a:r>
              <a:rPr sz="1200" spc="25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такого</a:t>
            </a:r>
            <a:r>
              <a:rPr sz="1200" spc="50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участника</a:t>
            </a:r>
            <a:r>
              <a:rPr sz="1200" spc="45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экзамена</a:t>
            </a:r>
            <a:r>
              <a:rPr sz="1200" spc="50" dirty="0">
                <a:cs typeface="Microsoft Sans Serif"/>
              </a:rPr>
              <a:t> </a:t>
            </a:r>
            <a:r>
              <a:rPr sz="1200" spc="-70" dirty="0">
                <a:cs typeface="Microsoft Sans Serif"/>
              </a:rPr>
              <a:t>к</a:t>
            </a:r>
            <a:r>
              <a:rPr sz="1200" spc="95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медицинскому</a:t>
            </a:r>
            <a:r>
              <a:rPr sz="1200" spc="35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работнику</a:t>
            </a:r>
            <a:r>
              <a:rPr sz="1200" spc="40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и </a:t>
            </a:r>
            <a:r>
              <a:rPr sz="1200" spc="5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пригласить</a:t>
            </a:r>
            <a:r>
              <a:rPr sz="1200" spc="-30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члена</a:t>
            </a:r>
            <a:r>
              <a:rPr sz="1200" spc="-10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(членов)</a:t>
            </a:r>
            <a:r>
              <a:rPr sz="1200" spc="-10" dirty="0">
                <a:cs typeface="Microsoft Sans Serif"/>
              </a:rPr>
              <a:t> </a:t>
            </a:r>
            <a:r>
              <a:rPr sz="1200" spc="-40" dirty="0">
                <a:cs typeface="Microsoft Sans Serif"/>
              </a:rPr>
              <a:t>ГЭК</a:t>
            </a:r>
            <a:r>
              <a:rPr sz="1200" dirty="0">
                <a:cs typeface="Microsoft Sans Serif"/>
              </a:rPr>
              <a:t> в</a:t>
            </a:r>
            <a:r>
              <a:rPr sz="1200" spc="-5" dirty="0">
                <a:cs typeface="Microsoft Sans Serif"/>
              </a:rPr>
              <a:t> </a:t>
            </a:r>
            <a:r>
              <a:rPr sz="1200" spc="-15" dirty="0" err="1">
                <a:cs typeface="Microsoft Sans Serif"/>
              </a:rPr>
              <a:t>медицинский</a:t>
            </a:r>
            <a:r>
              <a:rPr sz="1200" spc="5" dirty="0">
                <a:cs typeface="Microsoft Sans Serif"/>
              </a:rPr>
              <a:t> </a:t>
            </a:r>
            <a:r>
              <a:rPr sz="1200" spc="-15" dirty="0" err="1" smtClean="0">
                <a:cs typeface="Microsoft Sans Serif"/>
              </a:rPr>
              <a:t>кабинет</a:t>
            </a:r>
            <a:endParaRPr sz="1200" dirty="0">
              <a:cs typeface="Microsoft Sans Serif"/>
            </a:endParaRPr>
          </a:p>
          <a:p>
            <a:pPr marL="355600" marR="5080">
              <a:lnSpc>
                <a:spcPct val="100000"/>
              </a:lnSpc>
            </a:pPr>
            <a:r>
              <a:rPr sz="1200" dirty="0">
                <a:cs typeface="Microsoft Sans Serif"/>
              </a:rPr>
              <a:t>в</a:t>
            </a:r>
            <a:r>
              <a:rPr sz="1200" spc="5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случае</a:t>
            </a:r>
            <a:r>
              <a:rPr sz="1200" spc="10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подтверждения</a:t>
            </a:r>
            <a:r>
              <a:rPr sz="1200" spc="30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медицинским</a:t>
            </a:r>
            <a:r>
              <a:rPr sz="1200" spc="40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работником</a:t>
            </a:r>
            <a:r>
              <a:rPr sz="1200" spc="35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ухудшения</a:t>
            </a:r>
            <a:r>
              <a:rPr sz="1200" spc="30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состояния</a:t>
            </a:r>
            <a:r>
              <a:rPr sz="1200" spc="10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здоровья</a:t>
            </a:r>
            <a:r>
              <a:rPr sz="1200" spc="20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участника</a:t>
            </a:r>
            <a:r>
              <a:rPr sz="1200" spc="35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экзамена</a:t>
            </a:r>
            <a:r>
              <a:rPr sz="1200" spc="35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и</a:t>
            </a:r>
            <a:r>
              <a:rPr sz="1200" spc="285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при</a:t>
            </a:r>
            <a:r>
              <a:rPr sz="1200" spc="265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согласии </a:t>
            </a:r>
            <a:r>
              <a:rPr sz="1200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участника</a:t>
            </a:r>
            <a:r>
              <a:rPr sz="1200" spc="5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экзамена</a:t>
            </a:r>
            <a:r>
              <a:rPr sz="1200" spc="20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досрочно </a:t>
            </a:r>
            <a:r>
              <a:rPr sz="1200" spc="-10" dirty="0">
                <a:cs typeface="Microsoft Sans Serif"/>
              </a:rPr>
              <a:t>завершить</a:t>
            </a:r>
            <a:r>
              <a:rPr sz="1200" spc="-5" dirty="0">
                <a:cs typeface="Microsoft Sans Serif"/>
              </a:rPr>
              <a:t> </a:t>
            </a:r>
            <a:r>
              <a:rPr sz="1200" spc="-25" dirty="0">
                <a:cs typeface="Microsoft Sans Serif"/>
              </a:rPr>
              <a:t>экзамен</a:t>
            </a:r>
            <a:r>
              <a:rPr sz="1200" spc="20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ставит:</a:t>
            </a:r>
            <a:endParaRPr sz="1200" dirty="0"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2385" y="4536889"/>
            <a:ext cx="664019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Char char="–"/>
              <a:tabLst>
                <a:tab pos="299085" algn="l"/>
                <a:tab pos="299720" algn="l"/>
              </a:tabLst>
            </a:pPr>
            <a:r>
              <a:rPr sz="1200" spc="-20" dirty="0">
                <a:cs typeface="Microsoft Sans Serif"/>
              </a:rPr>
              <a:t>отметку</a:t>
            </a:r>
            <a:r>
              <a:rPr sz="1200" spc="-5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в</a:t>
            </a:r>
            <a:r>
              <a:rPr sz="1200" spc="5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форме</a:t>
            </a:r>
            <a:r>
              <a:rPr sz="1200" spc="10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ППЭ-05-02</a:t>
            </a:r>
            <a:r>
              <a:rPr sz="1200" spc="-20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«Протокол</a:t>
            </a:r>
            <a:r>
              <a:rPr sz="1200" dirty="0">
                <a:cs typeface="Microsoft Sans Serif"/>
              </a:rPr>
              <a:t> проведения</a:t>
            </a:r>
            <a:r>
              <a:rPr sz="1200" spc="-10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экзамена</a:t>
            </a:r>
            <a:r>
              <a:rPr sz="1200" spc="20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в</a:t>
            </a:r>
            <a:r>
              <a:rPr sz="1200" spc="10" dirty="0">
                <a:cs typeface="Microsoft Sans Serif"/>
              </a:rPr>
              <a:t> </a:t>
            </a:r>
            <a:r>
              <a:rPr sz="1200" spc="-5" dirty="0" err="1">
                <a:cs typeface="Microsoft Sans Serif"/>
              </a:rPr>
              <a:t>аудитории</a:t>
            </a:r>
            <a:r>
              <a:rPr sz="1200" spc="-5" dirty="0" smtClean="0">
                <a:cs typeface="Microsoft Sans Serif"/>
              </a:rPr>
              <a:t>»</a:t>
            </a:r>
            <a:endParaRPr sz="1200" dirty="0">
              <a:cs typeface="Microsoft Sans Serif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Char char="–"/>
              <a:tabLst>
                <a:tab pos="299085" algn="l"/>
                <a:tab pos="299720" algn="l"/>
              </a:tabLst>
            </a:pPr>
            <a:r>
              <a:rPr sz="1200" spc="-20" dirty="0">
                <a:cs typeface="Microsoft Sans Serif"/>
              </a:rPr>
              <a:t>отметку</a:t>
            </a:r>
            <a:r>
              <a:rPr sz="1200" spc="-5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в</a:t>
            </a:r>
            <a:r>
              <a:rPr sz="1200" spc="10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бланке</a:t>
            </a:r>
            <a:r>
              <a:rPr sz="1200" spc="-5" dirty="0">
                <a:cs typeface="Microsoft Sans Serif"/>
              </a:rPr>
              <a:t> регистрации </a:t>
            </a:r>
            <a:r>
              <a:rPr sz="1200" dirty="0">
                <a:cs typeface="Microsoft Sans Serif"/>
              </a:rPr>
              <a:t>и</a:t>
            </a:r>
            <a:r>
              <a:rPr sz="1200" spc="5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подпись </a:t>
            </a:r>
            <a:r>
              <a:rPr sz="1200" spc="-10" dirty="0">
                <a:cs typeface="Microsoft Sans Serif"/>
              </a:rPr>
              <a:t>организатора</a:t>
            </a:r>
            <a:r>
              <a:rPr sz="1200" dirty="0">
                <a:cs typeface="Microsoft Sans Serif"/>
              </a:rPr>
              <a:t> в</a:t>
            </a:r>
            <a:r>
              <a:rPr sz="1200" spc="10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присутствии</a:t>
            </a:r>
            <a:r>
              <a:rPr sz="1200" spc="5" dirty="0">
                <a:cs typeface="Microsoft Sans Serif"/>
              </a:rPr>
              <a:t> </a:t>
            </a:r>
            <a:r>
              <a:rPr sz="1200" dirty="0" err="1">
                <a:cs typeface="Microsoft Sans Serif"/>
              </a:rPr>
              <a:t>члена</a:t>
            </a:r>
            <a:r>
              <a:rPr sz="1200" spc="-5" dirty="0">
                <a:cs typeface="Microsoft Sans Serif"/>
              </a:rPr>
              <a:t> </a:t>
            </a:r>
            <a:r>
              <a:rPr sz="1200" spc="-30" dirty="0" smtClean="0">
                <a:cs typeface="Microsoft Sans Serif"/>
              </a:rPr>
              <a:t>ГЭК</a:t>
            </a:r>
            <a:endParaRPr sz="1200" dirty="0">
              <a:cs typeface="Microsoft Sans Serif"/>
            </a:endParaRPr>
          </a:p>
          <a:p>
            <a:pPr marL="12700" marR="2164715">
              <a:lnSpc>
                <a:spcPct val="100000"/>
              </a:lnSpc>
              <a:buChar char="–"/>
              <a:tabLst>
                <a:tab pos="299085" algn="l"/>
                <a:tab pos="299720" algn="l"/>
              </a:tabLst>
            </a:pPr>
            <a:r>
              <a:rPr lang="ru-RU" sz="1200" spc="-5" dirty="0" smtClean="0">
                <a:cs typeface="Microsoft Sans Serif"/>
              </a:rPr>
              <a:t>       </a:t>
            </a:r>
            <a:r>
              <a:rPr sz="1200" spc="-5" dirty="0" err="1" smtClean="0">
                <a:cs typeface="Microsoft Sans Serif"/>
              </a:rPr>
              <a:t>подпись</a:t>
            </a:r>
            <a:r>
              <a:rPr sz="1200" spc="-5" dirty="0" smtClean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в </a:t>
            </a:r>
            <a:r>
              <a:rPr sz="1200" spc="-20" dirty="0">
                <a:cs typeface="Microsoft Sans Serif"/>
              </a:rPr>
              <a:t>акте </a:t>
            </a:r>
            <a:r>
              <a:rPr sz="1200" spc="-5" dirty="0">
                <a:cs typeface="Microsoft Sans Serif"/>
              </a:rPr>
              <a:t>ППЭ-22 (оформление </a:t>
            </a:r>
            <a:r>
              <a:rPr sz="1200" dirty="0">
                <a:cs typeface="Microsoft Sans Serif"/>
              </a:rPr>
              <a:t>в </a:t>
            </a:r>
            <a:r>
              <a:rPr sz="1200" spc="-15" dirty="0" err="1">
                <a:cs typeface="Microsoft Sans Serif"/>
              </a:rPr>
              <a:t>медицинском</a:t>
            </a:r>
            <a:r>
              <a:rPr sz="1200" spc="-15" dirty="0">
                <a:cs typeface="Microsoft Sans Serif"/>
              </a:rPr>
              <a:t> </a:t>
            </a:r>
            <a:r>
              <a:rPr sz="1200" spc="-10" dirty="0" err="1" smtClean="0">
                <a:cs typeface="Microsoft Sans Serif"/>
              </a:rPr>
              <a:t>кабинете</a:t>
            </a:r>
            <a:r>
              <a:rPr sz="1200" spc="-10" dirty="0" smtClean="0">
                <a:cs typeface="Microsoft Sans Serif"/>
              </a:rPr>
              <a:t>)</a:t>
            </a:r>
            <a:endParaRPr sz="1200" dirty="0">
              <a:cs typeface="Microsoft Sans Serif"/>
            </a:endParaRPr>
          </a:p>
          <a:p>
            <a:pPr marL="299085" indent="-287020">
              <a:lnSpc>
                <a:spcPct val="100000"/>
              </a:lnSpc>
              <a:buChar char="–"/>
              <a:tabLst>
                <a:tab pos="299085" algn="l"/>
                <a:tab pos="299720" algn="l"/>
              </a:tabLst>
            </a:pPr>
            <a:r>
              <a:rPr sz="1200" spc="-5" dirty="0">
                <a:cs typeface="Microsoft Sans Serif"/>
              </a:rPr>
              <a:t>получает подпись</a:t>
            </a:r>
            <a:r>
              <a:rPr sz="1200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участника</a:t>
            </a:r>
            <a:r>
              <a:rPr sz="1200" spc="25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в</a:t>
            </a:r>
            <a:r>
              <a:rPr sz="1200" spc="10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форме</a:t>
            </a:r>
            <a:r>
              <a:rPr sz="1200" spc="-5" dirty="0">
                <a:cs typeface="Microsoft Sans Serif"/>
              </a:rPr>
              <a:t> ППЭ-05-02</a:t>
            </a:r>
            <a:r>
              <a:rPr sz="1200" spc="-15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«Протокол</a:t>
            </a:r>
            <a:r>
              <a:rPr sz="1200" spc="5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проведения</a:t>
            </a:r>
            <a:r>
              <a:rPr sz="1200" spc="-5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экзамена</a:t>
            </a:r>
            <a:r>
              <a:rPr sz="1200" spc="30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в</a:t>
            </a:r>
            <a:r>
              <a:rPr sz="1200" spc="10" dirty="0">
                <a:cs typeface="Microsoft Sans Serif"/>
              </a:rPr>
              <a:t> </a:t>
            </a:r>
            <a:r>
              <a:rPr sz="1200" spc="-5" dirty="0" err="1">
                <a:cs typeface="Microsoft Sans Serif"/>
              </a:rPr>
              <a:t>аудитории</a:t>
            </a:r>
            <a:r>
              <a:rPr sz="1200" spc="-5" dirty="0" smtClean="0">
                <a:cs typeface="Microsoft Sans Serif"/>
              </a:rPr>
              <a:t>»</a:t>
            </a:r>
            <a:endParaRPr sz="1200" dirty="0"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9688" y="5531781"/>
            <a:ext cx="854964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cs typeface="Arial"/>
              </a:rPr>
              <a:t>АПЕЛЛЯЦИЯ</a:t>
            </a:r>
            <a:r>
              <a:rPr sz="1200" b="1" spc="-10" dirty="0">
                <a:solidFill>
                  <a:srgbClr val="C00000"/>
                </a:solidFill>
                <a:cs typeface="Arial"/>
              </a:rPr>
              <a:t> </a:t>
            </a:r>
            <a:r>
              <a:rPr sz="1200" b="1" dirty="0">
                <a:solidFill>
                  <a:srgbClr val="C00000"/>
                </a:solidFill>
                <a:cs typeface="Arial"/>
              </a:rPr>
              <a:t>О</a:t>
            </a:r>
            <a:r>
              <a:rPr sz="1200" b="1" spc="-10" dirty="0">
                <a:solidFill>
                  <a:srgbClr val="C00000"/>
                </a:solidFill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cs typeface="Arial"/>
              </a:rPr>
              <a:t>НАРУШЕНИИ</a:t>
            </a:r>
            <a:r>
              <a:rPr sz="1200" b="1" spc="30" dirty="0">
                <a:solidFill>
                  <a:srgbClr val="C00000"/>
                </a:solidFill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cs typeface="Arial"/>
              </a:rPr>
              <a:t>УСТАНОВЛЕННОГО</a:t>
            </a:r>
            <a:r>
              <a:rPr sz="1200" b="1" spc="30" dirty="0">
                <a:solidFill>
                  <a:srgbClr val="C00000"/>
                </a:solidFill>
                <a:cs typeface="Arial"/>
              </a:rPr>
              <a:t> </a:t>
            </a:r>
            <a:r>
              <a:rPr sz="1200" b="1" dirty="0">
                <a:solidFill>
                  <a:srgbClr val="C00000"/>
                </a:solidFill>
                <a:cs typeface="Arial"/>
              </a:rPr>
              <a:t>ПОРЯДКА</a:t>
            </a:r>
            <a:r>
              <a:rPr sz="1200" b="1" spc="-25" dirty="0">
                <a:solidFill>
                  <a:srgbClr val="C00000"/>
                </a:solidFill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cs typeface="Arial"/>
              </a:rPr>
              <a:t>ПРОВЕДЕНИЯ</a:t>
            </a:r>
            <a:r>
              <a:rPr sz="1200" b="1" dirty="0">
                <a:solidFill>
                  <a:srgbClr val="C00000"/>
                </a:solidFill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cs typeface="Arial"/>
              </a:rPr>
              <a:t>ГИА-11</a:t>
            </a:r>
            <a:endParaRPr sz="1200" dirty="0"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spc="-20" dirty="0">
                <a:cs typeface="Microsoft Sans Serif"/>
              </a:rPr>
              <a:t>Действия </a:t>
            </a:r>
            <a:r>
              <a:rPr sz="1200" spc="-10" dirty="0">
                <a:cs typeface="Microsoft Sans Serif"/>
              </a:rPr>
              <a:t>организатора:</a:t>
            </a:r>
            <a:endParaRPr sz="1200" dirty="0">
              <a:cs typeface="Microsoft Sans Serif"/>
            </a:endParaRPr>
          </a:p>
          <a:p>
            <a:pPr marL="355600" indent="-342900">
              <a:lnSpc>
                <a:spcPct val="100000"/>
              </a:lnSpc>
              <a:tabLst>
                <a:tab pos="354965" algn="l"/>
                <a:tab pos="355600" algn="l"/>
              </a:tabLst>
            </a:pPr>
            <a:r>
              <a:rPr sz="1200" spc="-5" dirty="0">
                <a:cs typeface="Microsoft Sans Serif"/>
              </a:rPr>
              <a:t>приглашает</a:t>
            </a:r>
            <a:r>
              <a:rPr sz="1200" spc="-45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члена</a:t>
            </a:r>
            <a:r>
              <a:rPr sz="1200" spc="-25" dirty="0">
                <a:cs typeface="Microsoft Sans Serif"/>
              </a:rPr>
              <a:t> </a:t>
            </a:r>
            <a:r>
              <a:rPr sz="1200" spc="-30" dirty="0">
                <a:cs typeface="Microsoft Sans Serif"/>
              </a:rPr>
              <a:t>ГЭК.</a:t>
            </a:r>
            <a:endParaRPr sz="1200" dirty="0"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200" spc="-10" dirty="0">
                <a:cs typeface="Microsoft Sans Serif"/>
              </a:rPr>
              <a:t>Организатор</a:t>
            </a:r>
            <a:r>
              <a:rPr sz="1200" spc="-5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может</a:t>
            </a:r>
            <a:r>
              <a:rPr sz="1200" spc="254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привлекаться</a:t>
            </a:r>
            <a:r>
              <a:rPr sz="1200" spc="-5" dirty="0">
                <a:cs typeface="Microsoft Sans Serif"/>
              </a:rPr>
              <a:t> </a:t>
            </a:r>
            <a:r>
              <a:rPr sz="1200" spc="-70" dirty="0">
                <a:cs typeface="Microsoft Sans Serif"/>
              </a:rPr>
              <a:t>к</a:t>
            </a:r>
            <a:r>
              <a:rPr sz="1200" spc="-65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рассмотрению</a:t>
            </a:r>
            <a:r>
              <a:rPr sz="1200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факта,</a:t>
            </a:r>
            <a:r>
              <a:rPr sz="1200" spc="254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изложенного</a:t>
            </a:r>
            <a:r>
              <a:rPr sz="1200" spc="-10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участником</a:t>
            </a:r>
            <a:r>
              <a:rPr sz="1200" spc="-10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экзамена</a:t>
            </a:r>
            <a:r>
              <a:rPr sz="1200" spc="254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в</a:t>
            </a:r>
            <a:r>
              <a:rPr sz="1200" spc="5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апелляции,</a:t>
            </a:r>
            <a:r>
              <a:rPr sz="1200" dirty="0">
                <a:cs typeface="Microsoft Sans Serif"/>
              </a:rPr>
              <a:t> но</a:t>
            </a:r>
            <a:r>
              <a:rPr sz="1200" spc="5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не</a:t>
            </a:r>
            <a:r>
              <a:rPr sz="1200" spc="5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может </a:t>
            </a:r>
            <a:r>
              <a:rPr sz="1200" spc="-280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участвовать</a:t>
            </a:r>
            <a:r>
              <a:rPr sz="1200" spc="-10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в</a:t>
            </a:r>
            <a:r>
              <a:rPr sz="1200" spc="5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проверке</a:t>
            </a:r>
            <a:r>
              <a:rPr sz="1200" spc="10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данного</a:t>
            </a:r>
            <a:r>
              <a:rPr sz="1200" spc="-15" dirty="0">
                <a:cs typeface="Microsoft Sans Serif"/>
              </a:rPr>
              <a:t> факта).</a:t>
            </a:r>
            <a:endParaRPr sz="1200" dirty="0">
              <a:cs typeface="Microsoft Sans Serif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37552" y="4368129"/>
            <a:ext cx="1141412" cy="11509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6304" y="4338828"/>
            <a:ext cx="8851900" cy="2390140"/>
            <a:chOff x="146304" y="4338828"/>
            <a:chExt cx="8851900" cy="2390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304" y="4338828"/>
              <a:ext cx="8851392" cy="23896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888" y="4460748"/>
              <a:ext cx="8746236" cy="208787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3433" y="4365625"/>
              <a:ext cx="8757145" cy="229509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3433" y="4365625"/>
              <a:ext cx="8757285" cy="2295525"/>
            </a:xfrm>
            <a:custGeom>
              <a:avLst/>
              <a:gdLst/>
              <a:ahLst/>
              <a:cxnLst/>
              <a:rect l="l" t="t" r="r" b="b"/>
              <a:pathLst>
                <a:path w="8757285" h="2295525">
                  <a:moveTo>
                    <a:pt x="0" y="382524"/>
                  </a:moveTo>
                  <a:lnTo>
                    <a:pt x="2980" y="334528"/>
                  </a:lnTo>
                  <a:lnTo>
                    <a:pt x="11682" y="288314"/>
                  </a:lnTo>
                  <a:lnTo>
                    <a:pt x="25747" y="244242"/>
                  </a:lnTo>
                  <a:lnTo>
                    <a:pt x="44818" y="202668"/>
                  </a:lnTo>
                  <a:lnTo>
                    <a:pt x="68534" y="163951"/>
                  </a:lnTo>
                  <a:lnTo>
                    <a:pt x="96539" y="128448"/>
                  </a:lnTo>
                  <a:lnTo>
                    <a:pt x="128473" y="96517"/>
                  </a:lnTo>
                  <a:lnTo>
                    <a:pt x="163978" y="68517"/>
                  </a:lnTo>
                  <a:lnTo>
                    <a:pt x="202696" y="44805"/>
                  </a:lnTo>
                  <a:lnTo>
                    <a:pt x="244268" y="25740"/>
                  </a:lnTo>
                  <a:lnTo>
                    <a:pt x="288335" y="11678"/>
                  </a:lnTo>
                  <a:lnTo>
                    <a:pt x="334540" y="2979"/>
                  </a:lnTo>
                  <a:lnTo>
                    <a:pt x="382523" y="0"/>
                  </a:lnTo>
                  <a:lnTo>
                    <a:pt x="8374621" y="0"/>
                  </a:lnTo>
                  <a:lnTo>
                    <a:pt x="8422592" y="2979"/>
                  </a:lnTo>
                  <a:lnTo>
                    <a:pt x="8468788" y="11678"/>
                  </a:lnTo>
                  <a:lnTo>
                    <a:pt x="8512850" y="25740"/>
                  </a:lnTo>
                  <a:lnTo>
                    <a:pt x="8554420" y="44805"/>
                  </a:lnTo>
                  <a:lnTo>
                    <a:pt x="8593138" y="68517"/>
                  </a:lnTo>
                  <a:lnTo>
                    <a:pt x="8628646" y="96517"/>
                  </a:lnTo>
                  <a:lnTo>
                    <a:pt x="8660583" y="128448"/>
                  </a:lnTo>
                  <a:lnTo>
                    <a:pt x="8688593" y="163951"/>
                  </a:lnTo>
                  <a:lnTo>
                    <a:pt x="8712314" y="202668"/>
                  </a:lnTo>
                  <a:lnTo>
                    <a:pt x="8731389" y="244242"/>
                  </a:lnTo>
                  <a:lnTo>
                    <a:pt x="8745458" y="288314"/>
                  </a:lnTo>
                  <a:lnTo>
                    <a:pt x="8754163" y="334528"/>
                  </a:lnTo>
                  <a:lnTo>
                    <a:pt x="8757145" y="382524"/>
                  </a:lnTo>
                  <a:lnTo>
                    <a:pt x="8757145" y="1912569"/>
                  </a:lnTo>
                  <a:lnTo>
                    <a:pt x="8754163" y="1960550"/>
                  </a:lnTo>
                  <a:lnTo>
                    <a:pt x="8745458" y="2006753"/>
                  </a:lnTo>
                  <a:lnTo>
                    <a:pt x="8731389" y="2050819"/>
                  </a:lnTo>
                  <a:lnTo>
                    <a:pt x="8712314" y="2092391"/>
                  </a:lnTo>
                  <a:lnTo>
                    <a:pt x="8688593" y="2131108"/>
                  </a:lnTo>
                  <a:lnTo>
                    <a:pt x="8660583" y="2166614"/>
                  </a:lnTo>
                  <a:lnTo>
                    <a:pt x="8628646" y="2198549"/>
                  </a:lnTo>
                  <a:lnTo>
                    <a:pt x="8593138" y="2226554"/>
                  </a:lnTo>
                  <a:lnTo>
                    <a:pt x="8554420" y="2250272"/>
                  </a:lnTo>
                  <a:lnTo>
                    <a:pt x="8512850" y="2269343"/>
                  </a:lnTo>
                  <a:lnTo>
                    <a:pt x="8468788" y="2283409"/>
                  </a:lnTo>
                  <a:lnTo>
                    <a:pt x="8422592" y="2292112"/>
                  </a:lnTo>
                  <a:lnTo>
                    <a:pt x="8374621" y="2295093"/>
                  </a:lnTo>
                  <a:lnTo>
                    <a:pt x="382523" y="2295093"/>
                  </a:lnTo>
                  <a:lnTo>
                    <a:pt x="334540" y="2292112"/>
                  </a:lnTo>
                  <a:lnTo>
                    <a:pt x="288335" y="2283409"/>
                  </a:lnTo>
                  <a:lnTo>
                    <a:pt x="244268" y="2269343"/>
                  </a:lnTo>
                  <a:lnTo>
                    <a:pt x="202696" y="2250272"/>
                  </a:lnTo>
                  <a:lnTo>
                    <a:pt x="163978" y="2226554"/>
                  </a:lnTo>
                  <a:lnTo>
                    <a:pt x="128473" y="2198549"/>
                  </a:lnTo>
                  <a:lnTo>
                    <a:pt x="96539" y="2166614"/>
                  </a:lnTo>
                  <a:lnTo>
                    <a:pt x="68534" y="2131108"/>
                  </a:lnTo>
                  <a:lnTo>
                    <a:pt x="44818" y="2092391"/>
                  </a:lnTo>
                  <a:lnTo>
                    <a:pt x="25747" y="2050819"/>
                  </a:lnTo>
                  <a:lnTo>
                    <a:pt x="11682" y="2006753"/>
                  </a:lnTo>
                  <a:lnTo>
                    <a:pt x="2980" y="1960550"/>
                  </a:lnTo>
                  <a:lnTo>
                    <a:pt x="0" y="1912569"/>
                  </a:lnTo>
                  <a:lnTo>
                    <a:pt x="0" y="382524"/>
                  </a:lnTo>
                  <a:close/>
                </a:path>
              </a:pathLst>
            </a:custGeom>
            <a:ln w="952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84163" y="4486529"/>
            <a:ext cx="8377555" cy="1747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 algn="just">
              <a:lnSpc>
                <a:spcPct val="114999"/>
              </a:lnSpc>
              <a:spcBef>
                <a:spcPts val="100"/>
              </a:spcBef>
            </a:pPr>
            <a:r>
              <a:rPr sz="1400" dirty="0">
                <a:cs typeface="Microsoft Sans Serif"/>
              </a:rPr>
              <a:t>В  </a:t>
            </a:r>
            <a:r>
              <a:rPr sz="1400" spc="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случае</a:t>
            </a:r>
            <a:r>
              <a:rPr sz="1400" spc="360" dirty="0">
                <a:cs typeface="Microsoft Sans Serif"/>
              </a:rPr>
              <a:t>  </a:t>
            </a:r>
            <a:r>
              <a:rPr sz="1400" spc="-20" dirty="0">
                <a:cs typeface="Microsoft Sans Serif"/>
              </a:rPr>
              <a:t>недостатка</a:t>
            </a:r>
            <a:r>
              <a:rPr sz="1400" spc="330" dirty="0">
                <a:cs typeface="Microsoft Sans Serif"/>
              </a:rPr>
              <a:t>  </a:t>
            </a:r>
            <a:r>
              <a:rPr sz="1400" spc="-5" dirty="0">
                <a:cs typeface="Microsoft Sans Serif"/>
              </a:rPr>
              <a:t>доступных</a:t>
            </a:r>
            <a:r>
              <a:rPr sz="1400" spc="360" dirty="0">
                <a:cs typeface="Microsoft Sans Serif"/>
              </a:rPr>
              <a:t> </a:t>
            </a:r>
            <a:r>
              <a:rPr sz="1400" spc="36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для   </a:t>
            </a:r>
            <a:r>
              <a:rPr sz="1400" spc="-25" dirty="0">
                <a:cs typeface="Microsoft Sans Serif"/>
              </a:rPr>
              <a:t>печати</a:t>
            </a:r>
            <a:r>
              <a:rPr sz="1400" spc="320" dirty="0">
                <a:cs typeface="Microsoft Sans Serif"/>
              </a:rPr>
              <a:t>  </a:t>
            </a:r>
            <a:r>
              <a:rPr sz="1400" spc="-5" dirty="0">
                <a:cs typeface="Microsoft Sans Serif"/>
              </a:rPr>
              <a:t>ЭМ</a:t>
            </a:r>
            <a:r>
              <a:rPr sz="1400" spc="360" dirty="0">
                <a:cs typeface="Microsoft Sans Serif"/>
              </a:rPr>
              <a:t>  </a:t>
            </a:r>
            <a:r>
              <a:rPr sz="1400" spc="-20" dirty="0">
                <a:cs typeface="Microsoft Sans Serif"/>
              </a:rPr>
              <a:t>организатор</a:t>
            </a:r>
            <a:r>
              <a:rPr sz="1400" spc="330" dirty="0">
                <a:cs typeface="Microsoft Sans Serif"/>
              </a:rPr>
              <a:t> </a:t>
            </a:r>
            <a:r>
              <a:rPr sz="1400" spc="33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информирует</a:t>
            </a:r>
            <a:r>
              <a:rPr sz="1400" spc="340" dirty="0">
                <a:cs typeface="Microsoft Sans Serif"/>
              </a:rPr>
              <a:t>  </a:t>
            </a:r>
            <a:r>
              <a:rPr sz="1400" spc="-10" dirty="0">
                <a:cs typeface="Microsoft Sans Serif"/>
              </a:rPr>
              <a:t>члена</a:t>
            </a:r>
            <a:r>
              <a:rPr sz="1400" spc="350" dirty="0">
                <a:cs typeface="Microsoft Sans Serif"/>
              </a:rPr>
              <a:t> </a:t>
            </a:r>
            <a:r>
              <a:rPr sz="1400" spc="355" dirty="0">
                <a:cs typeface="Microsoft Sans Serif"/>
              </a:rPr>
              <a:t> </a:t>
            </a:r>
            <a:r>
              <a:rPr sz="1400" spc="-50" dirty="0">
                <a:cs typeface="Microsoft Sans Serif"/>
              </a:rPr>
              <a:t>ГЭК </a:t>
            </a:r>
            <a:r>
              <a:rPr sz="1400" spc="-36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о </a:t>
            </a:r>
            <a:r>
              <a:rPr sz="1400" spc="-15" dirty="0">
                <a:cs typeface="Microsoft Sans Serif"/>
              </a:rPr>
              <a:t>необходимости использования</a:t>
            </a:r>
            <a:r>
              <a:rPr sz="1400" spc="-1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резервных </a:t>
            </a:r>
            <a:r>
              <a:rPr sz="1400" dirty="0">
                <a:cs typeface="Microsoft Sans Serif"/>
              </a:rPr>
              <a:t>ЭМ, </a:t>
            </a:r>
            <a:r>
              <a:rPr sz="1400" spc="-15" dirty="0">
                <a:cs typeface="Microsoft Sans Serif"/>
              </a:rPr>
              <a:t>включенных </a:t>
            </a:r>
            <a:r>
              <a:rPr sz="1400" dirty="0">
                <a:cs typeface="Microsoft Sans Serif"/>
              </a:rPr>
              <a:t>в </a:t>
            </a:r>
            <a:r>
              <a:rPr sz="1400" spc="-5" dirty="0">
                <a:cs typeface="Microsoft Sans Serif"/>
              </a:rPr>
              <a:t>состав </a:t>
            </a:r>
            <a:r>
              <a:rPr sz="1400" spc="-30" dirty="0">
                <a:cs typeface="Microsoft Sans Serif"/>
              </a:rPr>
              <a:t>пакета</a:t>
            </a:r>
            <a:r>
              <a:rPr sz="1400" spc="31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с ЭМ, </a:t>
            </a:r>
            <a:r>
              <a:rPr sz="1400" spc="-20" dirty="0">
                <a:cs typeface="Microsoft Sans Serif"/>
              </a:rPr>
              <a:t>загруженного </a:t>
            </a:r>
            <a:r>
              <a:rPr sz="1400" spc="-1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для</a:t>
            </a:r>
            <a:r>
              <a:rPr sz="1400" spc="-10" dirty="0">
                <a:cs typeface="Microsoft Sans Serif"/>
              </a:rPr>
              <a:t> проведения</a:t>
            </a:r>
            <a:r>
              <a:rPr sz="1400" spc="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экзамена.</a:t>
            </a:r>
            <a:endParaRPr sz="1400" dirty="0">
              <a:cs typeface="Microsoft Sans Serif"/>
            </a:endParaRPr>
          </a:p>
          <a:p>
            <a:pPr marL="12700" marR="5080" algn="just">
              <a:lnSpc>
                <a:spcPct val="114999"/>
              </a:lnSpc>
            </a:pPr>
            <a:r>
              <a:rPr sz="1400" dirty="0">
                <a:cs typeface="Microsoft Sans Serif"/>
              </a:rPr>
              <a:t>В</a:t>
            </a:r>
            <a:r>
              <a:rPr sz="1400" spc="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этом</a:t>
            </a:r>
            <a:r>
              <a:rPr sz="1400" spc="-1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случае</a:t>
            </a:r>
            <a:r>
              <a:rPr sz="1400" spc="-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технический</a:t>
            </a:r>
            <a:r>
              <a:rPr sz="1400" spc="-1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специалист</a:t>
            </a:r>
            <a:r>
              <a:rPr sz="140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совместно</a:t>
            </a:r>
            <a:r>
              <a:rPr sz="1400" spc="-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с</a:t>
            </a:r>
            <a:r>
              <a:rPr sz="1400" spc="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членом</a:t>
            </a:r>
            <a:r>
              <a:rPr sz="1400" spc="-10" dirty="0">
                <a:cs typeface="Microsoft Sans Serif"/>
              </a:rPr>
              <a:t> </a:t>
            </a:r>
            <a:r>
              <a:rPr sz="1400" spc="-50" dirty="0">
                <a:cs typeface="Microsoft Sans Serif"/>
              </a:rPr>
              <a:t>ГЭК</a:t>
            </a:r>
            <a:r>
              <a:rPr sz="1400" spc="-4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в</a:t>
            </a:r>
            <a:r>
              <a:rPr sz="1400" spc="5" dirty="0">
                <a:cs typeface="Microsoft Sans Serif"/>
              </a:rPr>
              <a:t> </a:t>
            </a:r>
            <a:r>
              <a:rPr sz="1400" spc="10" dirty="0">
                <a:cs typeface="Microsoft Sans Serif"/>
              </a:rPr>
              <a:t>Штабе</a:t>
            </a:r>
            <a:r>
              <a:rPr sz="1400" spc="1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ППЭ</a:t>
            </a:r>
            <a:r>
              <a:rPr sz="140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на</a:t>
            </a:r>
            <a:r>
              <a:rPr sz="140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Станции </a:t>
            </a:r>
            <a:r>
              <a:rPr sz="1400" spc="-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авторизации запрашивают </a:t>
            </a:r>
            <a:r>
              <a:rPr sz="1400" spc="-20" dirty="0">
                <a:cs typeface="Microsoft Sans Serif"/>
              </a:rPr>
              <a:t>резервный </a:t>
            </a:r>
            <a:r>
              <a:rPr sz="1400" spc="-30" dirty="0">
                <a:cs typeface="Microsoft Sans Serif"/>
              </a:rPr>
              <a:t>ключ </a:t>
            </a:r>
            <a:r>
              <a:rPr sz="1400" spc="-10" dirty="0">
                <a:cs typeface="Microsoft Sans Serif"/>
              </a:rPr>
              <a:t>доступа </a:t>
            </a:r>
            <a:r>
              <a:rPr sz="1400" spc="-90" dirty="0">
                <a:cs typeface="Microsoft Sans Serif"/>
              </a:rPr>
              <a:t>к </a:t>
            </a:r>
            <a:r>
              <a:rPr sz="1400" dirty="0">
                <a:cs typeface="Microsoft Sans Serif"/>
              </a:rPr>
              <a:t>ЭМ для </a:t>
            </a:r>
            <a:r>
              <a:rPr sz="1400" spc="-20" dirty="0">
                <a:cs typeface="Microsoft Sans Serif"/>
              </a:rPr>
              <a:t>резервных </a:t>
            </a:r>
            <a:r>
              <a:rPr sz="1400" dirty="0">
                <a:cs typeface="Microsoft Sans Serif"/>
              </a:rPr>
              <a:t>ЭМ, </a:t>
            </a:r>
            <a:r>
              <a:rPr sz="1400" spc="-25" dirty="0">
                <a:cs typeface="Microsoft Sans Serif"/>
              </a:rPr>
              <a:t>указав </a:t>
            </a:r>
            <a:r>
              <a:rPr sz="1400" spc="-45" dirty="0">
                <a:cs typeface="Microsoft Sans Serif"/>
              </a:rPr>
              <a:t>предмет, </a:t>
            </a:r>
            <a:r>
              <a:rPr sz="1400" spc="-15" dirty="0">
                <a:cs typeface="Microsoft Sans Serif"/>
              </a:rPr>
              <a:t>номер </a:t>
            </a:r>
            <a:r>
              <a:rPr sz="1400" spc="-1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основной </a:t>
            </a:r>
            <a:r>
              <a:rPr sz="1400" spc="-10" dirty="0">
                <a:cs typeface="Microsoft Sans Serif"/>
              </a:rPr>
              <a:t>станции </a:t>
            </a:r>
            <a:r>
              <a:rPr sz="1400" dirty="0">
                <a:cs typeface="Microsoft Sans Serif"/>
              </a:rPr>
              <a:t>и </a:t>
            </a:r>
            <a:r>
              <a:rPr sz="1400" spc="-15" dirty="0">
                <a:cs typeface="Microsoft Sans Serif"/>
              </a:rPr>
              <a:t>аудитории, </a:t>
            </a:r>
            <a:r>
              <a:rPr sz="1400" dirty="0">
                <a:cs typeface="Microsoft Sans Serif"/>
              </a:rPr>
              <a:t>в </a:t>
            </a:r>
            <a:r>
              <a:rPr sz="1400" spc="-25" dirty="0">
                <a:cs typeface="Microsoft Sans Serif"/>
              </a:rPr>
              <a:t>которой </a:t>
            </a:r>
            <a:r>
              <a:rPr sz="1400" spc="-15" dirty="0">
                <a:cs typeface="Microsoft Sans Serif"/>
              </a:rPr>
              <a:t>требуются </a:t>
            </a:r>
            <a:r>
              <a:rPr sz="1400" spc="-20" dirty="0">
                <a:cs typeface="Microsoft Sans Serif"/>
              </a:rPr>
              <a:t>резервные </a:t>
            </a:r>
            <a:r>
              <a:rPr sz="1400" spc="-5" dirty="0">
                <a:cs typeface="Microsoft Sans Serif"/>
              </a:rPr>
              <a:t>ЭМ. </a:t>
            </a:r>
            <a:r>
              <a:rPr sz="1400" spc="-25" dirty="0">
                <a:cs typeface="Microsoft Sans Serif"/>
              </a:rPr>
              <a:t>Резервный </a:t>
            </a:r>
            <a:r>
              <a:rPr sz="1400" spc="-30" dirty="0">
                <a:cs typeface="Microsoft Sans Serif"/>
              </a:rPr>
              <a:t>ключ </a:t>
            </a:r>
            <a:r>
              <a:rPr sz="1400" spc="-10" dirty="0">
                <a:cs typeface="Microsoft Sans Serif"/>
              </a:rPr>
              <a:t>доступа </a:t>
            </a:r>
            <a:r>
              <a:rPr sz="1400" spc="-90" dirty="0">
                <a:cs typeface="Microsoft Sans Serif"/>
              </a:rPr>
              <a:t>к </a:t>
            </a:r>
            <a:r>
              <a:rPr sz="1400" spc="-5" dirty="0">
                <a:cs typeface="Microsoft Sans Serif"/>
              </a:rPr>
              <a:t>ЭМ </a:t>
            </a:r>
            <a:r>
              <a:rPr sz="1400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загружается </a:t>
            </a:r>
            <a:r>
              <a:rPr sz="1400" spc="-20" dirty="0">
                <a:cs typeface="Microsoft Sans Serif"/>
              </a:rPr>
              <a:t>техническим </a:t>
            </a:r>
            <a:r>
              <a:rPr sz="1400" spc="-10" dirty="0">
                <a:cs typeface="Microsoft Sans Serif"/>
              </a:rPr>
              <a:t>специалистом </a:t>
            </a:r>
            <a:r>
              <a:rPr sz="1400" spc="-5" dirty="0">
                <a:cs typeface="Microsoft Sans Serif"/>
              </a:rPr>
              <a:t>на </a:t>
            </a:r>
            <a:r>
              <a:rPr sz="1400" spc="-10" dirty="0">
                <a:cs typeface="Microsoft Sans Serif"/>
              </a:rPr>
              <a:t>основную </a:t>
            </a:r>
            <a:r>
              <a:rPr sz="1400" spc="-5" dirty="0">
                <a:cs typeface="Microsoft Sans Serif"/>
              </a:rPr>
              <a:t>Станцию </a:t>
            </a:r>
            <a:r>
              <a:rPr sz="1400" spc="-25" dirty="0">
                <a:cs typeface="Microsoft Sans Serif"/>
              </a:rPr>
              <a:t>печати </a:t>
            </a:r>
            <a:r>
              <a:rPr sz="1400" dirty="0">
                <a:cs typeface="Microsoft Sans Serif"/>
              </a:rPr>
              <a:t>ЭМ и </a:t>
            </a:r>
            <a:r>
              <a:rPr sz="1400" spc="-20" dirty="0">
                <a:cs typeface="Microsoft Sans Serif"/>
              </a:rPr>
              <a:t>активируется </a:t>
            </a:r>
            <a:r>
              <a:rPr sz="1400" spc="-25" dirty="0">
                <a:cs typeface="Microsoft Sans Serif"/>
              </a:rPr>
              <a:t>токеном </a:t>
            </a:r>
            <a:r>
              <a:rPr sz="1400" spc="-2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члена</a:t>
            </a:r>
            <a:r>
              <a:rPr sz="1400" spc="-30" dirty="0">
                <a:cs typeface="Microsoft Sans Serif"/>
              </a:rPr>
              <a:t> </a:t>
            </a:r>
            <a:r>
              <a:rPr sz="1400" spc="-50" dirty="0">
                <a:cs typeface="Microsoft Sans Serif"/>
              </a:rPr>
              <a:t>ГЭК</a:t>
            </a:r>
            <a:endParaRPr sz="1400" dirty="0">
              <a:cs typeface="Microsoft Sans Serif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8753" y="-6362"/>
            <a:ext cx="776541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ПРОВЕДЕНИЕ</a:t>
            </a:r>
            <a:r>
              <a:rPr sz="2400" spc="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  <a:endParaRPr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12700" algn="just">
              <a:lnSpc>
                <a:spcPct val="100000"/>
              </a:lnSpc>
            </a:pPr>
            <a:r>
              <a:rPr sz="2400" spc="-35" dirty="0"/>
              <a:t>АЛГОРИТМ</a:t>
            </a:r>
            <a:r>
              <a:rPr sz="2400" spc="40" dirty="0"/>
              <a:t> </a:t>
            </a:r>
            <a:r>
              <a:rPr sz="2400" spc="-45" dirty="0"/>
              <a:t>ДЕЙСТВИЙ</a:t>
            </a:r>
            <a:r>
              <a:rPr sz="2400" spc="35" dirty="0"/>
              <a:t> </a:t>
            </a:r>
            <a:r>
              <a:rPr sz="2400" spc="-5" dirty="0"/>
              <a:t>В</a:t>
            </a:r>
            <a:r>
              <a:rPr sz="2400" spc="20" dirty="0"/>
              <a:t> </a:t>
            </a:r>
            <a:r>
              <a:rPr sz="2400" spc="-40" dirty="0"/>
              <a:t>НЕСТАНДАРТНЫХ</a:t>
            </a:r>
            <a:r>
              <a:rPr sz="2400" spc="45" dirty="0"/>
              <a:t> </a:t>
            </a:r>
            <a:r>
              <a:rPr sz="2400" spc="-30" dirty="0"/>
              <a:t>СИТУАЦИЯХ</a:t>
            </a:r>
            <a:endParaRPr sz="2400" dirty="0"/>
          </a:p>
        </p:txBody>
      </p:sp>
      <p:grpSp>
        <p:nvGrpSpPr>
          <p:cNvPr id="9" name="object 9"/>
          <p:cNvGrpSpPr/>
          <p:nvPr/>
        </p:nvGrpSpPr>
        <p:grpSpPr>
          <a:xfrm>
            <a:off x="288925" y="1152817"/>
            <a:ext cx="2647950" cy="943610"/>
            <a:chOff x="288925" y="1152817"/>
            <a:chExt cx="2647950" cy="943610"/>
          </a:xfrm>
        </p:grpSpPr>
        <p:sp>
          <p:nvSpPr>
            <p:cNvPr id="10" name="object 10"/>
            <p:cNvSpPr/>
            <p:nvPr/>
          </p:nvSpPr>
          <p:spPr>
            <a:xfrm>
              <a:off x="301625" y="1165517"/>
              <a:ext cx="2622550" cy="918210"/>
            </a:xfrm>
            <a:custGeom>
              <a:avLst/>
              <a:gdLst/>
              <a:ahLst/>
              <a:cxnLst/>
              <a:rect l="l" t="t" r="r" b="b"/>
              <a:pathLst>
                <a:path w="2622550" h="918210">
                  <a:moveTo>
                    <a:pt x="2622423" y="0"/>
                  </a:moveTo>
                  <a:lnTo>
                    <a:pt x="0" y="0"/>
                  </a:lnTo>
                  <a:lnTo>
                    <a:pt x="0" y="917917"/>
                  </a:lnTo>
                  <a:lnTo>
                    <a:pt x="2622423" y="917917"/>
                  </a:lnTo>
                  <a:lnTo>
                    <a:pt x="2622423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1625" y="1165517"/>
              <a:ext cx="2622550" cy="918210"/>
            </a:xfrm>
            <a:custGeom>
              <a:avLst/>
              <a:gdLst/>
              <a:ahLst/>
              <a:cxnLst/>
              <a:rect l="l" t="t" r="r" b="b"/>
              <a:pathLst>
                <a:path w="2622550" h="918210">
                  <a:moveTo>
                    <a:pt x="0" y="917917"/>
                  </a:moveTo>
                  <a:lnTo>
                    <a:pt x="2622423" y="917917"/>
                  </a:lnTo>
                  <a:lnTo>
                    <a:pt x="2622423" y="0"/>
                  </a:lnTo>
                  <a:lnTo>
                    <a:pt x="0" y="0"/>
                  </a:lnTo>
                  <a:lnTo>
                    <a:pt x="0" y="917917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01626" y="1152844"/>
            <a:ext cx="2622550" cy="710451"/>
          </a:xfrm>
          <a:prstGeom prst="rect">
            <a:avLst/>
          </a:prstGeom>
          <a:solidFill>
            <a:srgbClr val="E36C09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L="180975" marR="174625" indent="220979" algn="ctr">
              <a:lnSpc>
                <a:spcPts val="1660"/>
              </a:lnSpc>
            </a:pPr>
            <a:r>
              <a:rPr sz="1600" b="1" spc="-20" dirty="0">
                <a:solidFill>
                  <a:srgbClr val="FFFFFF"/>
                </a:solidFill>
                <a:cs typeface="Arial"/>
              </a:rPr>
              <a:t>Технический</a:t>
            </a:r>
            <a:r>
              <a:rPr sz="1600" b="1" spc="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cs typeface="Arial"/>
              </a:rPr>
              <a:t>сбой </a:t>
            </a:r>
            <a:r>
              <a:rPr sz="1600" b="1" spc="-5" dirty="0">
                <a:solidFill>
                  <a:srgbClr val="FFFFFF"/>
                </a:solidFill>
                <a:cs typeface="Arial"/>
              </a:rPr>
              <a:t> на</a:t>
            </a:r>
            <a:r>
              <a:rPr sz="1600" b="1" spc="-3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cs typeface="Arial"/>
              </a:rPr>
              <a:t>Станции</a:t>
            </a:r>
            <a:r>
              <a:rPr sz="1600" b="1" spc="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5" dirty="0">
                <a:solidFill>
                  <a:srgbClr val="FFFFFF"/>
                </a:solidFill>
                <a:cs typeface="Arial"/>
              </a:rPr>
              <a:t>печати</a:t>
            </a:r>
            <a:r>
              <a:rPr sz="1600" b="1" spc="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cs typeface="Arial"/>
              </a:rPr>
              <a:t>ЭМ</a:t>
            </a:r>
            <a:endParaRPr sz="1600" dirty="0"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88925" y="2070607"/>
            <a:ext cx="2647950" cy="2129790"/>
            <a:chOff x="288925" y="2070607"/>
            <a:chExt cx="2647950" cy="2129790"/>
          </a:xfrm>
        </p:grpSpPr>
        <p:sp>
          <p:nvSpPr>
            <p:cNvPr id="14" name="object 14"/>
            <p:cNvSpPr/>
            <p:nvPr/>
          </p:nvSpPr>
          <p:spPr>
            <a:xfrm>
              <a:off x="301625" y="2083307"/>
              <a:ext cx="2622550" cy="2104390"/>
            </a:xfrm>
            <a:custGeom>
              <a:avLst/>
              <a:gdLst/>
              <a:ahLst/>
              <a:cxnLst/>
              <a:rect l="l" t="t" r="r" b="b"/>
              <a:pathLst>
                <a:path w="2622550" h="2104390">
                  <a:moveTo>
                    <a:pt x="2622423" y="0"/>
                  </a:moveTo>
                  <a:lnTo>
                    <a:pt x="0" y="0"/>
                  </a:lnTo>
                  <a:lnTo>
                    <a:pt x="0" y="2104263"/>
                  </a:lnTo>
                  <a:lnTo>
                    <a:pt x="2622423" y="2104263"/>
                  </a:lnTo>
                  <a:lnTo>
                    <a:pt x="2622423" y="0"/>
                  </a:lnTo>
                  <a:close/>
                </a:path>
              </a:pathLst>
            </a:custGeom>
            <a:solidFill>
              <a:srgbClr val="FCEADA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01625" y="2083307"/>
              <a:ext cx="2622550" cy="2104390"/>
            </a:xfrm>
            <a:custGeom>
              <a:avLst/>
              <a:gdLst/>
              <a:ahLst/>
              <a:cxnLst/>
              <a:rect l="l" t="t" r="r" b="b"/>
              <a:pathLst>
                <a:path w="2622550" h="2104390">
                  <a:moveTo>
                    <a:pt x="0" y="2104263"/>
                  </a:moveTo>
                  <a:lnTo>
                    <a:pt x="2622423" y="2104263"/>
                  </a:lnTo>
                  <a:lnTo>
                    <a:pt x="2622423" y="0"/>
                  </a:lnTo>
                  <a:lnTo>
                    <a:pt x="0" y="0"/>
                  </a:lnTo>
                  <a:lnTo>
                    <a:pt x="0" y="2104263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49605" y="2085303"/>
            <a:ext cx="2354580" cy="1235979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14300" marR="5080" indent="-114300" algn="just">
              <a:lnSpc>
                <a:spcPct val="86300"/>
              </a:lnSpc>
              <a:spcBef>
                <a:spcPts val="350"/>
              </a:spcBef>
              <a:buChar char="•"/>
              <a:tabLst>
                <a:tab pos="114300" algn="l"/>
              </a:tabLst>
            </a:pPr>
            <a:r>
              <a:rPr sz="1500" spc="-5" dirty="0">
                <a:cs typeface="Microsoft Sans Serif"/>
              </a:rPr>
              <a:t>Пригласить</a:t>
            </a:r>
            <a:r>
              <a:rPr sz="1500" spc="-60" dirty="0">
                <a:cs typeface="Microsoft Sans Serif"/>
              </a:rPr>
              <a:t> </a:t>
            </a:r>
            <a:r>
              <a:rPr sz="1500" spc="-25" dirty="0">
                <a:cs typeface="Microsoft Sans Serif"/>
              </a:rPr>
              <a:t>технического </a:t>
            </a:r>
            <a:r>
              <a:rPr sz="1500" spc="-385" dirty="0">
                <a:cs typeface="Microsoft Sans Serif"/>
              </a:rPr>
              <a:t> </a:t>
            </a:r>
            <a:r>
              <a:rPr sz="1500" spc="-5" dirty="0">
                <a:cs typeface="Microsoft Sans Serif"/>
              </a:rPr>
              <a:t>специалиста </a:t>
            </a:r>
            <a:r>
              <a:rPr sz="1500" spc="-25" dirty="0">
                <a:cs typeface="Microsoft Sans Serif"/>
              </a:rPr>
              <a:t>через </a:t>
            </a:r>
            <a:r>
              <a:rPr sz="1500" spc="-20" dirty="0">
                <a:cs typeface="Microsoft Sans Serif"/>
              </a:rPr>
              <a:t> организатора </a:t>
            </a:r>
            <a:r>
              <a:rPr sz="1500" spc="-10" dirty="0">
                <a:cs typeface="Microsoft Sans Serif"/>
              </a:rPr>
              <a:t>вне </a:t>
            </a:r>
            <a:r>
              <a:rPr sz="1500" spc="-5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аудитории </a:t>
            </a:r>
            <a:r>
              <a:rPr sz="1500" dirty="0">
                <a:cs typeface="Microsoft Sans Serif"/>
              </a:rPr>
              <a:t>для </a:t>
            </a:r>
            <a:r>
              <a:rPr sz="1500" spc="5" dirty="0">
                <a:cs typeface="Microsoft Sans Serif"/>
              </a:rPr>
              <a:t> </a:t>
            </a:r>
            <a:r>
              <a:rPr sz="1500" spc="-10" dirty="0">
                <a:cs typeface="Microsoft Sans Serif"/>
              </a:rPr>
              <a:t>восстановления </a:t>
            </a:r>
            <a:r>
              <a:rPr sz="1500" spc="-5" dirty="0">
                <a:cs typeface="Microsoft Sans Serif"/>
              </a:rPr>
              <a:t> </a:t>
            </a:r>
            <a:r>
              <a:rPr sz="1500" spc="-10" dirty="0" err="1">
                <a:cs typeface="Microsoft Sans Serif"/>
              </a:rPr>
              <a:t>работоспособности</a:t>
            </a:r>
            <a:r>
              <a:rPr sz="1500" spc="-35" dirty="0">
                <a:cs typeface="Microsoft Sans Serif"/>
              </a:rPr>
              <a:t> </a:t>
            </a:r>
            <a:r>
              <a:rPr sz="1500" spc="-5" dirty="0" smtClean="0">
                <a:cs typeface="Microsoft Sans Serif"/>
              </a:rPr>
              <a:t>ПО</a:t>
            </a:r>
            <a:endParaRPr sz="1500" dirty="0"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9606" y="3439116"/>
            <a:ext cx="252476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0" marR="5080" indent="-114300" algn="r">
              <a:lnSpc>
                <a:spcPts val="1680"/>
              </a:lnSpc>
              <a:spcBef>
                <a:spcPts val="100"/>
              </a:spcBef>
              <a:buChar char="•"/>
              <a:tabLst>
                <a:tab pos="114300" algn="l"/>
                <a:tab pos="1839595" algn="l"/>
              </a:tabLst>
            </a:pPr>
            <a:r>
              <a:rPr sz="1500" spc="-45" dirty="0">
                <a:cs typeface="Microsoft Sans Serif"/>
              </a:rPr>
              <a:t>З</a:t>
            </a:r>
            <a:r>
              <a:rPr sz="1500" dirty="0">
                <a:cs typeface="Microsoft Sans Serif"/>
              </a:rPr>
              <a:t>а</a:t>
            </a:r>
            <a:r>
              <a:rPr sz="1500" spc="-25" dirty="0">
                <a:cs typeface="Microsoft Sans Serif"/>
              </a:rPr>
              <a:t>фикс</a:t>
            </a:r>
            <a:r>
              <a:rPr sz="1500" dirty="0">
                <a:cs typeface="Microsoft Sans Serif"/>
              </a:rPr>
              <a:t>и</a:t>
            </a:r>
            <a:r>
              <a:rPr sz="1500" spc="-10" dirty="0">
                <a:cs typeface="Microsoft Sans Serif"/>
              </a:rPr>
              <a:t>р</a:t>
            </a:r>
            <a:r>
              <a:rPr sz="1500" dirty="0">
                <a:cs typeface="Microsoft Sans Serif"/>
              </a:rPr>
              <a:t>о</a:t>
            </a:r>
            <a:r>
              <a:rPr sz="1500" spc="-20" dirty="0">
                <a:cs typeface="Microsoft Sans Serif"/>
              </a:rPr>
              <a:t>в</a:t>
            </a:r>
            <a:r>
              <a:rPr sz="1500" spc="-35" dirty="0">
                <a:cs typeface="Microsoft Sans Serif"/>
              </a:rPr>
              <a:t>а</a:t>
            </a:r>
            <a:r>
              <a:rPr sz="1500" spc="-5" dirty="0">
                <a:cs typeface="Microsoft Sans Serif"/>
              </a:rPr>
              <a:t>ть</a:t>
            </a:r>
            <a:r>
              <a:rPr sz="1500" dirty="0">
                <a:cs typeface="Microsoft Sans Serif"/>
              </a:rPr>
              <a:t>	</a:t>
            </a:r>
            <a:r>
              <a:rPr sz="1500" spc="-5" dirty="0">
                <a:cs typeface="Microsoft Sans Serif"/>
              </a:rPr>
              <a:t>д</a:t>
            </a:r>
            <a:r>
              <a:rPr sz="1500" dirty="0">
                <a:cs typeface="Microsoft Sans Serif"/>
              </a:rPr>
              <a:t>а</a:t>
            </a:r>
            <a:r>
              <a:rPr sz="1500" spc="-10" dirty="0">
                <a:cs typeface="Microsoft Sans Serif"/>
              </a:rPr>
              <a:t>нный</a:t>
            </a:r>
            <a:endParaRPr sz="1500" dirty="0">
              <a:cs typeface="Microsoft Sans Serif"/>
            </a:endParaRPr>
          </a:p>
          <a:p>
            <a:pPr marR="56515" algn="r">
              <a:lnSpc>
                <a:spcPts val="1680"/>
              </a:lnSpc>
            </a:pPr>
            <a:r>
              <a:rPr sz="1500" spc="-25" dirty="0">
                <a:cs typeface="Microsoft Sans Serif"/>
              </a:rPr>
              <a:t>факт</a:t>
            </a:r>
            <a:r>
              <a:rPr sz="1500" spc="-20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в</a:t>
            </a:r>
            <a:r>
              <a:rPr sz="1500" spc="5" dirty="0">
                <a:cs typeface="Microsoft Sans Serif"/>
              </a:rPr>
              <a:t> </a:t>
            </a:r>
            <a:r>
              <a:rPr sz="1500" spc="-10" dirty="0">
                <a:cs typeface="Microsoft Sans Serif"/>
              </a:rPr>
              <a:t>служебной </a:t>
            </a:r>
            <a:r>
              <a:rPr sz="1500" spc="-25" dirty="0">
                <a:cs typeface="Microsoft Sans Serif"/>
              </a:rPr>
              <a:t>записке</a:t>
            </a:r>
            <a:endParaRPr sz="1500" dirty="0"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91204" y="1152844"/>
            <a:ext cx="2622550" cy="710451"/>
          </a:xfrm>
          <a:prstGeom prst="rect">
            <a:avLst/>
          </a:prstGeom>
          <a:solidFill>
            <a:srgbClr val="E36C09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L="762000" marR="397510" indent="-355600">
              <a:lnSpc>
                <a:spcPts val="1660"/>
              </a:lnSpc>
            </a:pPr>
            <a:r>
              <a:rPr sz="1600" b="1" spc="-10" dirty="0">
                <a:solidFill>
                  <a:srgbClr val="FFFFFF"/>
                </a:solidFill>
                <a:cs typeface="Arial"/>
              </a:rPr>
              <a:t>Участник </a:t>
            </a:r>
            <a:r>
              <a:rPr sz="1600" b="1" spc="-15" dirty="0">
                <a:solidFill>
                  <a:srgbClr val="FFFFFF"/>
                </a:solidFill>
                <a:cs typeface="Arial"/>
              </a:rPr>
              <a:t>опоздал </a:t>
            </a:r>
            <a:r>
              <a:rPr sz="1600" b="1" spc="-43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cs typeface="Arial"/>
              </a:rPr>
              <a:t>на</a:t>
            </a:r>
            <a:r>
              <a:rPr sz="1600" b="1" spc="-15" dirty="0">
                <a:solidFill>
                  <a:srgbClr val="FFFFFF"/>
                </a:solidFill>
                <a:cs typeface="Arial"/>
              </a:rPr>
              <a:t> экзамен</a:t>
            </a:r>
            <a:endParaRPr sz="1600" dirty="0"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91204" y="2083320"/>
            <a:ext cx="2622550" cy="1233029"/>
          </a:xfrm>
          <a:prstGeom prst="rect">
            <a:avLst/>
          </a:prstGeom>
          <a:solidFill>
            <a:srgbClr val="FCEADA">
              <a:alpha val="90194"/>
            </a:srgbClr>
          </a:solidFill>
          <a:ln w="25400">
            <a:solidFill>
              <a:srgbClr val="E36C09"/>
            </a:solidFill>
          </a:ln>
        </p:spPr>
        <p:txBody>
          <a:bodyPr vert="horz" wrap="square" lIns="0" tIns="14604" rIns="0" bIns="0" rtlCol="0">
            <a:spAutoFit/>
          </a:bodyPr>
          <a:lstStyle/>
          <a:p>
            <a:pPr marL="162560" indent="-114935" algn="just">
              <a:lnSpc>
                <a:spcPts val="1675"/>
              </a:lnSpc>
              <a:spcBef>
                <a:spcPts val="114"/>
              </a:spcBef>
              <a:buChar char="•"/>
              <a:tabLst>
                <a:tab pos="163195" algn="l"/>
              </a:tabLst>
            </a:pPr>
            <a:r>
              <a:rPr sz="1500" spc="-5" dirty="0">
                <a:cs typeface="Microsoft Sans Serif"/>
              </a:rPr>
              <a:t>Пригласить</a:t>
            </a:r>
            <a:r>
              <a:rPr sz="1500" spc="-50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члена</a:t>
            </a:r>
            <a:r>
              <a:rPr sz="1500" spc="-15" dirty="0">
                <a:cs typeface="Microsoft Sans Serif"/>
              </a:rPr>
              <a:t> </a:t>
            </a:r>
            <a:r>
              <a:rPr sz="1500" spc="-55" dirty="0">
                <a:cs typeface="Microsoft Sans Serif"/>
              </a:rPr>
              <a:t>ГЭК</a:t>
            </a:r>
            <a:endParaRPr sz="1500" dirty="0">
              <a:cs typeface="Microsoft Sans Serif"/>
            </a:endParaRPr>
          </a:p>
          <a:p>
            <a:pPr marL="162560" algn="just">
              <a:lnSpc>
                <a:spcPts val="1555"/>
              </a:lnSpc>
            </a:pPr>
            <a:r>
              <a:rPr sz="1500" dirty="0">
                <a:cs typeface="Microsoft Sans Serif"/>
              </a:rPr>
              <a:t>для</a:t>
            </a:r>
            <a:r>
              <a:rPr sz="1500" spc="-3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активации</a:t>
            </a:r>
            <a:endParaRPr sz="1500" dirty="0">
              <a:cs typeface="Microsoft Sans Serif"/>
            </a:endParaRPr>
          </a:p>
          <a:p>
            <a:pPr marL="162560" marR="345440" algn="just">
              <a:lnSpc>
                <a:spcPts val="1550"/>
              </a:lnSpc>
              <a:spcBef>
                <a:spcPts val="140"/>
              </a:spcBef>
            </a:pPr>
            <a:r>
              <a:rPr sz="1500" spc="-5" dirty="0">
                <a:cs typeface="Microsoft Sans Serif"/>
              </a:rPr>
              <a:t>д</a:t>
            </a:r>
            <a:r>
              <a:rPr sz="1500" spc="5" dirty="0">
                <a:cs typeface="Microsoft Sans Serif"/>
              </a:rPr>
              <a:t>о</a:t>
            </a:r>
            <a:r>
              <a:rPr sz="1500" spc="-15" dirty="0">
                <a:cs typeface="Microsoft Sans Serif"/>
              </a:rPr>
              <a:t>п</a:t>
            </a:r>
            <a:r>
              <a:rPr sz="1500" spc="-45" dirty="0">
                <a:cs typeface="Microsoft Sans Serif"/>
              </a:rPr>
              <a:t>о</a:t>
            </a:r>
            <a:r>
              <a:rPr sz="1500" spc="-5" dirty="0">
                <a:cs typeface="Microsoft Sans Serif"/>
              </a:rPr>
              <a:t>лни</a:t>
            </a:r>
            <a:r>
              <a:rPr sz="1500" spc="-15" dirty="0">
                <a:cs typeface="Microsoft Sans Serif"/>
              </a:rPr>
              <a:t>т</a:t>
            </a:r>
            <a:r>
              <a:rPr sz="1500" spc="-45" dirty="0">
                <a:cs typeface="Microsoft Sans Serif"/>
              </a:rPr>
              <a:t>е</a:t>
            </a:r>
            <a:r>
              <a:rPr sz="1500" spc="-5" dirty="0">
                <a:cs typeface="Microsoft Sans Serif"/>
              </a:rPr>
              <a:t>льн</a:t>
            </a:r>
            <a:r>
              <a:rPr sz="1500" dirty="0">
                <a:cs typeface="Microsoft Sans Serif"/>
              </a:rPr>
              <a:t>о</a:t>
            </a:r>
            <a:r>
              <a:rPr sz="1500" spc="-5" dirty="0">
                <a:cs typeface="Microsoft Sans Serif"/>
              </a:rPr>
              <a:t>й</a:t>
            </a:r>
            <a:r>
              <a:rPr sz="1500" spc="-25" dirty="0">
                <a:cs typeface="Microsoft Sans Serif"/>
              </a:rPr>
              <a:t> </a:t>
            </a:r>
            <a:r>
              <a:rPr sz="1500" spc="-15" dirty="0" err="1">
                <a:cs typeface="Microsoft Sans Serif"/>
              </a:rPr>
              <a:t>п</a:t>
            </a:r>
            <a:r>
              <a:rPr sz="1500" spc="-55" dirty="0" err="1">
                <a:cs typeface="Microsoft Sans Serif"/>
              </a:rPr>
              <a:t>е</a:t>
            </a:r>
            <a:r>
              <a:rPr sz="1500" spc="-10" dirty="0" err="1">
                <a:cs typeface="Microsoft Sans Serif"/>
              </a:rPr>
              <a:t>ч</a:t>
            </a:r>
            <a:r>
              <a:rPr sz="1500" spc="-45" dirty="0" err="1">
                <a:cs typeface="Microsoft Sans Serif"/>
              </a:rPr>
              <a:t>а</a:t>
            </a:r>
            <a:r>
              <a:rPr sz="1500" spc="-5" dirty="0" err="1">
                <a:cs typeface="Microsoft Sans Serif"/>
              </a:rPr>
              <a:t>ти</a:t>
            </a:r>
            <a:r>
              <a:rPr sz="1500" spc="-5" dirty="0">
                <a:cs typeface="Microsoft Sans Serif"/>
              </a:rPr>
              <a:t>  </a:t>
            </a:r>
            <a:r>
              <a:rPr sz="1500" dirty="0" smtClean="0">
                <a:cs typeface="Microsoft Sans Serif"/>
              </a:rPr>
              <a:t>ЭМ</a:t>
            </a:r>
            <a:endParaRPr sz="1500" dirty="0">
              <a:cs typeface="Microsoft Sans Serif"/>
            </a:endParaRPr>
          </a:p>
          <a:p>
            <a:pPr marL="162560" indent="-114935">
              <a:lnSpc>
                <a:spcPct val="100000"/>
              </a:lnSpc>
              <a:spcBef>
                <a:spcPts val="1080"/>
              </a:spcBef>
              <a:buChar char="•"/>
              <a:tabLst>
                <a:tab pos="163195" algn="l"/>
              </a:tabLst>
            </a:pPr>
            <a:r>
              <a:rPr sz="1500" spc="-10" dirty="0">
                <a:cs typeface="Microsoft Sans Serif"/>
              </a:rPr>
              <a:t>Выдать</a:t>
            </a:r>
            <a:r>
              <a:rPr sz="1500" spc="-15" dirty="0">
                <a:cs typeface="Microsoft Sans Serif"/>
              </a:rPr>
              <a:t> участнику</a:t>
            </a:r>
            <a:r>
              <a:rPr sz="1500" dirty="0">
                <a:cs typeface="Microsoft Sans Serif"/>
              </a:rPr>
              <a:t> ЭМ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280785" y="1161391"/>
            <a:ext cx="2622550" cy="837986"/>
          </a:xfrm>
          <a:prstGeom prst="rect">
            <a:avLst/>
          </a:prstGeom>
          <a:solidFill>
            <a:srgbClr val="E36C09"/>
          </a:solidFill>
        </p:spPr>
        <p:txBody>
          <a:bodyPr vert="horz" wrap="square" lIns="0" tIns="95250" rIns="0" bIns="0" rtlCol="0">
            <a:spAutoFit/>
          </a:bodyPr>
          <a:lstStyle/>
          <a:p>
            <a:pPr marL="176530" marR="167640" algn="ctr">
              <a:lnSpc>
                <a:spcPct val="86500"/>
              </a:lnSpc>
              <a:spcBef>
                <a:spcPts val="750"/>
              </a:spcBef>
            </a:pPr>
            <a:r>
              <a:rPr sz="1400" b="1" spc="-10" dirty="0">
                <a:solidFill>
                  <a:srgbClr val="FFFFFF"/>
                </a:solidFill>
                <a:cs typeface="Arial"/>
              </a:rPr>
              <a:t>Обнаружение участником </a:t>
            </a:r>
            <a:r>
              <a:rPr sz="1400" b="1" spc="-37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cs typeface="Arial"/>
              </a:rPr>
              <a:t>экзамена брака </a:t>
            </a:r>
            <a:r>
              <a:rPr sz="1400" b="1" dirty="0">
                <a:solidFill>
                  <a:srgbClr val="FFFFFF"/>
                </a:solidFill>
                <a:cs typeface="Arial"/>
              </a:rPr>
              <a:t>/ </a:t>
            </a:r>
            <a:r>
              <a:rPr sz="1400" b="1" spc="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cs typeface="Arial"/>
              </a:rPr>
              <a:t>некомплектности</a:t>
            </a:r>
            <a:endParaRPr sz="1400" dirty="0">
              <a:cs typeface="Arial"/>
            </a:endParaRPr>
          </a:p>
          <a:p>
            <a:pPr marL="3175" algn="ctr">
              <a:lnSpc>
                <a:spcPts val="1440"/>
              </a:lnSpc>
            </a:pPr>
            <a:r>
              <a:rPr sz="1400" b="1" dirty="0">
                <a:solidFill>
                  <a:srgbClr val="FFFFFF"/>
                </a:solidFill>
                <a:cs typeface="Arial"/>
              </a:rPr>
              <a:t>или</a:t>
            </a:r>
            <a:r>
              <a:rPr sz="1400" b="1" spc="-4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cs typeface="Arial"/>
              </a:rPr>
              <a:t>порчи</a:t>
            </a:r>
            <a:r>
              <a:rPr sz="1400" b="1" spc="-2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cs typeface="Arial"/>
              </a:rPr>
              <a:t>ИК</a:t>
            </a:r>
            <a:endParaRPr sz="1400" dirty="0"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280785" y="2074672"/>
            <a:ext cx="2622550" cy="1920398"/>
          </a:xfrm>
          <a:prstGeom prst="rect">
            <a:avLst/>
          </a:prstGeom>
          <a:solidFill>
            <a:srgbClr val="FCEADA">
              <a:alpha val="90194"/>
            </a:srgbClr>
          </a:solidFill>
          <a:ln w="25400">
            <a:solidFill>
              <a:srgbClr val="E36C09"/>
            </a:solidFill>
          </a:ln>
        </p:spPr>
        <p:txBody>
          <a:bodyPr vert="horz" wrap="square" lIns="0" tIns="47625" rIns="0" bIns="0" rtlCol="0">
            <a:spAutoFit/>
          </a:bodyPr>
          <a:lstStyle/>
          <a:p>
            <a:pPr marL="176213" marR="447675" algn="just">
              <a:lnSpc>
                <a:spcPts val="1550"/>
              </a:lnSpc>
              <a:spcBef>
                <a:spcPts val="375"/>
              </a:spcBef>
              <a:buChar char="•"/>
              <a:tabLst>
                <a:tab pos="163830" algn="l"/>
              </a:tabLst>
            </a:pPr>
            <a:r>
              <a:rPr sz="1500" spc="-5" dirty="0">
                <a:cs typeface="Microsoft Sans Serif"/>
              </a:rPr>
              <a:t>Пригласить</a:t>
            </a:r>
            <a:r>
              <a:rPr sz="1500" spc="-55" dirty="0">
                <a:cs typeface="Microsoft Sans Serif"/>
              </a:rPr>
              <a:t> </a:t>
            </a:r>
            <a:r>
              <a:rPr sz="1500" spc="-5" dirty="0">
                <a:cs typeface="Microsoft Sans Serif"/>
              </a:rPr>
              <a:t>члена</a:t>
            </a:r>
            <a:r>
              <a:rPr sz="1500" spc="-25" dirty="0">
                <a:cs typeface="Microsoft Sans Serif"/>
              </a:rPr>
              <a:t> </a:t>
            </a:r>
            <a:r>
              <a:rPr sz="1500" spc="-55" dirty="0">
                <a:cs typeface="Microsoft Sans Serif"/>
              </a:rPr>
              <a:t>ГЭК </a:t>
            </a:r>
            <a:r>
              <a:rPr sz="1500" spc="-385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для</a:t>
            </a:r>
            <a:r>
              <a:rPr sz="1500" spc="-5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активации</a:t>
            </a:r>
            <a:endParaRPr sz="1500" dirty="0">
              <a:cs typeface="Microsoft Sans Serif"/>
            </a:endParaRPr>
          </a:p>
          <a:p>
            <a:pPr marL="176213" algn="just">
              <a:lnSpc>
                <a:spcPts val="1425"/>
              </a:lnSpc>
            </a:pPr>
            <a:r>
              <a:rPr sz="1500" spc="-10" dirty="0">
                <a:cs typeface="Microsoft Sans Serif"/>
              </a:rPr>
              <a:t>дополнительной</a:t>
            </a:r>
            <a:r>
              <a:rPr sz="1500" spc="-60" dirty="0">
                <a:cs typeface="Microsoft Sans Serif"/>
              </a:rPr>
              <a:t> </a:t>
            </a:r>
            <a:r>
              <a:rPr sz="1500" spc="-20" dirty="0">
                <a:cs typeface="Microsoft Sans Serif"/>
              </a:rPr>
              <a:t>печати</a:t>
            </a:r>
            <a:endParaRPr sz="1500" dirty="0">
              <a:cs typeface="Microsoft Sans Serif"/>
            </a:endParaRPr>
          </a:p>
          <a:p>
            <a:pPr marL="176213" algn="just">
              <a:lnSpc>
                <a:spcPts val="1675"/>
              </a:lnSpc>
            </a:pPr>
            <a:r>
              <a:rPr sz="1500" dirty="0" smtClean="0">
                <a:cs typeface="Microsoft Sans Serif"/>
              </a:rPr>
              <a:t>ЭМ</a:t>
            </a:r>
            <a:endParaRPr sz="1500" dirty="0">
              <a:cs typeface="Microsoft Sans Serif"/>
            </a:endParaRPr>
          </a:p>
          <a:p>
            <a:pPr marL="176213" algn="just">
              <a:lnSpc>
                <a:spcPts val="1675"/>
              </a:lnSpc>
              <a:spcBef>
                <a:spcPts val="15"/>
              </a:spcBef>
              <a:buChar char="•"/>
              <a:tabLst>
                <a:tab pos="163830" algn="l"/>
              </a:tabLst>
            </a:pPr>
            <a:r>
              <a:rPr sz="1500" spc="-20" dirty="0">
                <a:cs typeface="Microsoft Sans Serif"/>
              </a:rPr>
              <a:t>Забраковать</a:t>
            </a:r>
            <a:r>
              <a:rPr sz="1500" spc="-60" dirty="0">
                <a:cs typeface="Microsoft Sans Serif"/>
              </a:rPr>
              <a:t> </a:t>
            </a:r>
            <a:r>
              <a:rPr sz="1500" spc="-5" dirty="0">
                <a:cs typeface="Microsoft Sans Serif"/>
              </a:rPr>
              <a:t>ранее</a:t>
            </a:r>
            <a:endParaRPr sz="1500" dirty="0">
              <a:cs typeface="Microsoft Sans Serif"/>
            </a:endParaRPr>
          </a:p>
          <a:p>
            <a:pPr marL="176213" marR="184150" algn="just">
              <a:lnSpc>
                <a:spcPts val="1560"/>
              </a:lnSpc>
              <a:spcBef>
                <a:spcPts val="125"/>
              </a:spcBef>
            </a:pPr>
            <a:r>
              <a:rPr sz="1500" spc="-5" dirty="0">
                <a:cs typeface="Microsoft Sans Serif"/>
              </a:rPr>
              <a:t>выданный</a:t>
            </a:r>
            <a:r>
              <a:rPr sz="1500" spc="-20" dirty="0">
                <a:cs typeface="Microsoft Sans Serif"/>
              </a:rPr>
              <a:t> </a:t>
            </a:r>
            <a:r>
              <a:rPr sz="1500" spc="-30" dirty="0">
                <a:cs typeface="Microsoft Sans Serif"/>
              </a:rPr>
              <a:t>комплект</a:t>
            </a:r>
            <a:r>
              <a:rPr sz="1500" spc="-10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в</a:t>
            </a:r>
            <a:r>
              <a:rPr sz="1500" spc="-5" dirty="0">
                <a:cs typeface="Microsoft Sans Serif"/>
              </a:rPr>
              <a:t> ПО </a:t>
            </a:r>
            <a:r>
              <a:rPr sz="1500" spc="-385" dirty="0">
                <a:cs typeface="Microsoft Sans Serif"/>
              </a:rPr>
              <a:t> </a:t>
            </a:r>
            <a:r>
              <a:rPr sz="1500" spc="-5" dirty="0">
                <a:cs typeface="Microsoft Sans Serif"/>
              </a:rPr>
              <a:t>станции</a:t>
            </a:r>
            <a:r>
              <a:rPr sz="1500" spc="-25" dirty="0">
                <a:cs typeface="Microsoft Sans Serif"/>
              </a:rPr>
              <a:t> </a:t>
            </a:r>
            <a:r>
              <a:rPr sz="1500" spc="-20" dirty="0" err="1">
                <a:cs typeface="Microsoft Sans Serif"/>
              </a:rPr>
              <a:t>печати</a:t>
            </a:r>
            <a:r>
              <a:rPr sz="1500" dirty="0">
                <a:cs typeface="Microsoft Sans Serif"/>
              </a:rPr>
              <a:t> </a:t>
            </a:r>
            <a:r>
              <a:rPr sz="1500" dirty="0" smtClean="0">
                <a:cs typeface="Microsoft Sans Serif"/>
              </a:rPr>
              <a:t>ЭМ</a:t>
            </a:r>
            <a:endParaRPr lang="ru-RU" sz="1500" dirty="0" smtClean="0">
              <a:cs typeface="Microsoft Sans Serif"/>
            </a:endParaRPr>
          </a:p>
          <a:p>
            <a:pPr marL="176213" marR="184150" algn="just">
              <a:lnSpc>
                <a:spcPts val="1560"/>
              </a:lnSpc>
              <a:spcBef>
                <a:spcPts val="125"/>
              </a:spcBef>
              <a:buFont typeface="Arial" pitchFamily="34" charset="0"/>
              <a:buChar char="•"/>
            </a:pPr>
            <a:r>
              <a:rPr lang="ru-RU" sz="1500" spc="-20" dirty="0" smtClean="0">
                <a:cs typeface="Microsoft Sans Serif"/>
              </a:rPr>
              <a:t> </a:t>
            </a:r>
            <a:r>
              <a:rPr sz="1500" spc="-20" dirty="0" err="1" smtClean="0">
                <a:cs typeface="Microsoft Sans Serif"/>
              </a:rPr>
              <a:t>Распечатать</a:t>
            </a:r>
            <a:r>
              <a:rPr sz="1500" spc="-50" dirty="0" smtClean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и</a:t>
            </a:r>
            <a:r>
              <a:rPr sz="1500" spc="-15" dirty="0">
                <a:cs typeface="Microsoft Sans Serif"/>
              </a:rPr>
              <a:t> </a:t>
            </a:r>
            <a:r>
              <a:rPr sz="1500" spc="-10" dirty="0">
                <a:cs typeface="Microsoft Sans Serif"/>
              </a:rPr>
              <a:t>выдать</a:t>
            </a:r>
            <a:endParaRPr sz="1500" dirty="0">
              <a:cs typeface="Microsoft Sans Serif"/>
            </a:endParaRPr>
          </a:p>
          <a:p>
            <a:pPr marL="176213" marR="517525" algn="just">
              <a:lnSpc>
                <a:spcPts val="1680"/>
              </a:lnSpc>
            </a:pPr>
            <a:r>
              <a:rPr sz="1500" spc="-5" dirty="0">
                <a:cs typeface="Microsoft Sans Serif"/>
              </a:rPr>
              <a:t>новый</a:t>
            </a:r>
            <a:r>
              <a:rPr sz="1500" spc="-20" dirty="0">
                <a:cs typeface="Microsoft Sans Serif"/>
              </a:rPr>
              <a:t> </a:t>
            </a:r>
            <a:r>
              <a:rPr sz="1500" spc="-30" dirty="0">
                <a:cs typeface="Microsoft Sans Serif"/>
              </a:rPr>
              <a:t>комплект</a:t>
            </a:r>
            <a:r>
              <a:rPr sz="1500" spc="-10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ЭМ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4244" y="4492752"/>
            <a:ext cx="8415655" cy="1315720"/>
            <a:chOff x="364236" y="4492752"/>
            <a:chExt cx="8415655" cy="13157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4236" y="4492752"/>
              <a:ext cx="8415528" cy="13152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2148" y="4628388"/>
              <a:ext cx="8345424" cy="99212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25297" y="4534916"/>
              <a:ext cx="8293734" cy="1191260"/>
            </a:xfrm>
            <a:custGeom>
              <a:avLst/>
              <a:gdLst/>
              <a:ahLst/>
              <a:cxnLst/>
              <a:rect l="l" t="t" r="r" b="b"/>
              <a:pathLst>
                <a:path w="8293734" h="1191260">
                  <a:moveTo>
                    <a:pt x="8094878" y="0"/>
                  </a:moveTo>
                  <a:lnTo>
                    <a:pt x="198526" y="0"/>
                  </a:lnTo>
                  <a:lnTo>
                    <a:pt x="153007" y="5237"/>
                  </a:lnTo>
                  <a:lnTo>
                    <a:pt x="111221" y="20158"/>
                  </a:lnTo>
                  <a:lnTo>
                    <a:pt x="74359" y="43577"/>
                  </a:lnTo>
                  <a:lnTo>
                    <a:pt x="43615" y="74307"/>
                  </a:lnTo>
                  <a:lnTo>
                    <a:pt x="20179" y="111162"/>
                  </a:lnTo>
                  <a:lnTo>
                    <a:pt x="5243" y="152955"/>
                  </a:lnTo>
                  <a:lnTo>
                    <a:pt x="0" y="198500"/>
                  </a:lnTo>
                  <a:lnTo>
                    <a:pt x="0" y="992504"/>
                  </a:lnTo>
                  <a:lnTo>
                    <a:pt x="5243" y="1038028"/>
                  </a:lnTo>
                  <a:lnTo>
                    <a:pt x="20179" y="1079818"/>
                  </a:lnTo>
                  <a:lnTo>
                    <a:pt x="43615" y="1116681"/>
                  </a:lnTo>
                  <a:lnTo>
                    <a:pt x="74359" y="1147427"/>
                  </a:lnTo>
                  <a:lnTo>
                    <a:pt x="111221" y="1170864"/>
                  </a:lnTo>
                  <a:lnTo>
                    <a:pt x="153007" y="1185800"/>
                  </a:lnTo>
                  <a:lnTo>
                    <a:pt x="198526" y="1191044"/>
                  </a:lnTo>
                  <a:lnTo>
                    <a:pt x="8094878" y="1191044"/>
                  </a:lnTo>
                  <a:lnTo>
                    <a:pt x="8140384" y="1185800"/>
                  </a:lnTo>
                  <a:lnTo>
                    <a:pt x="8182161" y="1170864"/>
                  </a:lnTo>
                  <a:lnTo>
                    <a:pt x="8219018" y="1147427"/>
                  </a:lnTo>
                  <a:lnTo>
                    <a:pt x="8249762" y="1116681"/>
                  </a:lnTo>
                  <a:lnTo>
                    <a:pt x="8273198" y="1079818"/>
                  </a:lnTo>
                  <a:lnTo>
                    <a:pt x="8288135" y="1038028"/>
                  </a:lnTo>
                  <a:lnTo>
                    <a:pt x="8293379" y="992504"/>
                  </a:lnTo>
                  <a:lnTo>
                    <a:pt x="8293379" y="198500"/>
                  </a:lnTo>
                  <a:lnTo>
                    <a:pt x="8288135" y="152955"/>
                  </a:lnTo>
                  <a:lnTo>
                    <a:pt x="8273198" y="111162"/>
                  </a:lnTo>
                  <a:lnTo>
                    <a:pt x="8249762" y="74307"/>
                  </a:lnTo>
                  <a:lnTo>
                    <a:pt x="8219018" y="43577"/>
                  </a:lnTo>
                  <a:lnTo>
                    <a:pt x="8182161" y="20158"/>
                  </a:lnTo>
                  <a:lnTo>
                    <a:pt x="8140384" y="5237"/>
                  </a:lnTo>
                  <a:lnTo>
                    <a:pt x="8094878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5297" y="4534916"/>
              <a:ext cx="8293734" cy="1191260"/>
            </a:xfrm>
            <a:custGeom>
              <a:avLst/>
              <a:gdLst/>
              <a:ahLst/>
              <a:cxnLst/>
              <a:rect l="l" t="t" r="r" b="b"/>
              <a:pathLst>
                <a:path w="8293734" h="1191260">
                  <a:moveTo>
                    <a:pt x="0" y="198500"/>
                  </a:moveTo>
                  <a:lnTo>
                    <a:pt x="5243" y="152955"/>
                  </a:lnTo>
                  <a:lnTo>
                    <a:pt x="20179" y="111162"/>
                  </a:lnTo>
                  <a:lnTo>
                    <a:pt x="43615" y="74307"/>
                  </a:lnTo>
                  <a:lnTo>
                    <a:pt x="74359" y="43577"/>
                  </a:lnTo>
                  <a:lnTo>
                    <a:pt x="111221" y="20158"/>
                  </a:lnTo>
                  <a:lnTo>
                    <a:pt x="153007" y="5237"/>
                  </a:lnTo>
                  <a:lnTo>
                    <a:pt x="198526" y="0"/>
                  </a:lnTo>
                  <a:lnTo>
                    <a:pt x="8094878" y="0"/>
                  </a:lnTo>
                  <a:lnTo>
                    <a:pt x="8140384" y="5237"/>
                  </a:lnTo>
                  <a:lnTo>
                    <a:pt x="8182161" y="20158"/>
                  </a:lnTo>
                  <a:lnTo>
                    <a:pt x="8219018" y="43577"/>
                  </a:lnTo>
                  <a:lnTo>
                    <a:pt x="8249762" y="74307"/>
                  </a:lnTo>
                  <a:lnTo>
                    <a:pt x="8273198" y="111162"/>
                  </a:lnTo>
                  <a:lnTo>
                    <a:pt x="8288135" y="152955"/>
                  </a:lnTo>
                  <a:lnTo>
                    <a:pt x="8293379" y="198500"/>
                  </a:lnTo>
                  <a:lnTo>
                    <a:pt x="8293379" y="992504"/>
                  </a:lnTo>
                  <a:lnTo>
                    <a:pt x="8288135" y="1038028"/>
                  </a:lnTo>
                  <a:lnTo>
                    <a:pt x="8273198" y="1079818"/>
                  </a:lnTo>
                  <a:lnTo>
                    <a:pt x="8249762" y="1116681"/>
                  </a:lnTo>
                  <a:lnTo>
                    <a:pt x="8219018" y="1147427"/>
                  </a:lnTo>
                  <a:lnTo>
                    <a:pt x="8182161" y="1170864"/>
                  </a:lnTo>
                  <a:lnTo>
                    <a:pt x="8140384" y="1185800"/>
                  </a:lnTo>
                  <a:lnTo>
                    <a:pt x="8094878" y="1191044"/>
                  </a:lnTo>
                  <a:lnTo>
                    <a:pt x="198526" y="1191044"/>
                  </a:lnTo>
                  <a:lnTo>
                    <a:pt x="153007" y="1185800"/>
                  </a:lnTo>
                  <a:lnTo>
                    <a:pt x="111221" y="1170864"/>
                  </a:lnTo>
                  <a:lnTo>
                    <a:pt x="74359" y="1147427"/>
                  </a:lnTo>
                  <a:lnTo>
                    <a:pt x="43615" y="1116681"/>
                  </a:lnTo>
                  <a:lnTo>
                    <a:pt x="20179" y="1079818"/>
                  </a:lnTo>
                  <a:lnTo>
                    <a:pt x="5243" y="1038028"/>
                  </a:lnTo>
                  <a:lnTo>
                    <a:pt x="0" y="992504"/>
                  </a:lnTo>
                  <a:lnTo>
                    <a:pt x="0" y="19850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62153" y="4686061"/>
            <a:ext cx="801878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FFFFFF"/>
                </a:solidFill>
                <a:cs typeface="Arial"/>
              </a:rPr>
              <a:t>Организатор</a:t>
            </a:r>
            <a:r>
              <a:rPr sz="1600" b="1" spc="-2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cs typeface="Arial"/>
              </a:rPr>
              <a:t>в</a:t>
            </a:r>
            <a:r>
              <a:rPr sz="1600" b="1" spc="-15" dirty="0">
                <a:solidFill>
                  <a:srgbClr val="FFFFFF"/>
                </a:solidFill>
                <a:cs typeface="Arial"/>
              </a:rPr>
              <a:t> аудитории:</a:t>
            </a:r>
            <a:endParaRPr sz="1600" dirty="0">
              <a:cs typeface="Arial"/>
            </a:endParaRPr>
          </a:p>
          <a:p>
            <a:pPr marL="194310" indent="-182245">
              <a:lnSpc>
                <a:spcPct val="100000"/>
              </a:lnSpc>
              <a:spcBef>
                <a:spcPts val="5"/>
              </a:spcBef>
              <a:buFont typeface="Symbol"/>
              <a:buChar char=""/>
              <a:tabLst>
                <a:tab pos="194945" algn="l"/>
              </a:tabLst>
            </a:pPr>
            <a:r>
              <a:rPr sz="1600" b="1" spc="-15" dirty="0">
                <a:solidFill>
                  <a:srgbClr val="FFFFFF"/>
                </a:solidFill>
                <a:cs typeface="Arial"/>
              </a:rPr>
              <a:t>демонстрирует</a:t>
            </a:r>
            <a:r>
              <a:rPr sz="1600" b="1" spc="2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cs typeface="Arial"/>
              </a:rPr>
              <a:t>на</a:t>
            </a:r>
            <a:r>
              <a:rPr sz="1600" b="1" spc="-5" dirty="0">
                <a:solidFill>
                  <a:srgbClr val="FFFFFF"/>
                </a:solidFill>
                <a:cs typeface="Arial"/>
              </a:rPr>
              <a:t> камеру</a:t>
            </a:r>
            <a:r>
              <a:rPr sz="1600" b="1" spc="-2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cs typeface="Arial"/>
              </a:rPr>
              <a:t>запечатанные</a:t>
            </a:r>
            <a:r>
              <a:rPr sz="1600" b="1" spc="-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cs typeface="Arial"/>
              </a:rPr>
              <a:t>ВДП</a:t>
            </a:r>
            <a:r>
              <a:rPr sz="1600" b="1" spc="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cs typeface="Arial"/>
              </a:rPr>
              <a:t>с</a:t>
            </a:r>
            <a:r>
              <a:rPr sz="1600" b="1" spc="-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cs typeface="Arial"/>
              </a:rPr>
              <a:t>ЭМ</a:t>
            </a:r>
            <a:r>
              <a:rPr sz="1600" b="1" spc="-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0" dirty="0" err="1">
                <a:solidFill>
                  <a:srgbClr val="FFFFFF"/>
                </a:solidFill>
                <a:cs typeface="Arial"/>
              </a:rPr>
              <a:t>участников</a:t>
            </a:r>
            <a:r>
              <a:rPr sz="1600" b="1" spc="3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5" dirty="0" err="1" smtClean="0">
                <a:solidFill>
                  <a:srgbClr val="FFFFFF"/>
                </a:solidFill>
                <a:cs typeface="Arial"/>
              </a:rPr>
              <a:t>экзамена</a:t>
            </a:r>
            <a:endParaRPr sz="1600" dirty="0">
              <a:cs typeface="Arial"/>
            </a:endParaRPr>
          </a:p>
          <a:p>
            <a:pPr marL="194310" marR="5080" indent="-182245">
              <a:lnSpc>
                <a:spcPct val="100000"/>
              </a:lnSpc>
              <a:buFont typeface="Symbol"/>
              <a:buChar char=""/>
              <a:tabLst>
                <a:tab pos="194945" algn="l"/>
              </a:tabLst>
            </a:pPr>
            <a:r>
              <a:rPr sz="1600" b="1" spc="-10" dirty="0">
                <a:solidFill>
                  <a:srgbClr val="FFFFFF"/>
                </a:solidFill>
                <a:cs typeface="Arial"/>
              </a:rPr>
              <a:t>объявляет</a:t>
            </a:r>
            <a:r>
              <a:rPr sz="1600" b="1" spc="6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cs typeface="Arial"/>
              </a:rPr>
              <a:t>на</a:t>
            </a:r>
            <a:r>
              <a:rPr sz="1600" b="1" spc="6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cs typeface="Arial"/>
              </a:rPr>
              <a:t>видеокамеру</a:t>
            </a:r>
            <a:r>
              <a:rPr sz="1600" b="1" spc="3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5" dirty="0">
                <a:solidFill>
                  <a:srgbClr val="FFFFFF"/>
                </a:solidFill>
                <a:cs typeface="Arial"/>
              </a:rPr>
              <a:t>все</a:t>
            </a:r>
            <a:r>
              <a:rPr sz="1600" b="1" spc="9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cs typeface="Arial"/>
              </a:rPr>
              <a:t>данные</a:t>
            </a:r>
            <a:r>
              <a:rPr sz="1600" b="1" spc="7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cs typeface="Arial"/>
              </a:rPr>
              <a:t>протокола</a:t>
            </a:r>
            <a:r>
              <a:rPr sz="1600" b="1" spc="8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cs typeface="Arial"/>
              </a:rPr>
              <a:t>ППЭ-05-02</a:t>
            </a:r>
            <a:r>
              <a:rPr sz="1600" b="1" spc="5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cs typeface="Arial"/>
              </a:rPr>
              <a:t>(предмет,</a:t>
            </a:r>
            <a:r>
              <a:rPr sz="1600" b="1" spc="9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5" dirty="0">
                <a:solidFill>
                  <a:srgbClr val="FFFFFF"/>
                </a:solidFill>
                <a:cs typeface="Arial"/>
              </a:rPr>
              <a:t>количество </a:t>
            </a:r>
            <a:r>
              <a:rPr sz="1600" b="1" spc="-37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cs typeface="Arial"/>
              </a:rPr>
              <a:t>участников,</a:t>
            </a:r>
            <a:r>
              <a:rPr sz="1600" b="1" spc="2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5" dirty="0">
                <a:solidFill>
                  <a:srgbClr val="FFFFFF"/>
                </a:solidFill>
                <a:cs typeface="Arial"/>
              </a:rPr>
              <a:t>ЭМ,</a:t>
            </a:r>
            <a:r>
              <a:rPr sz="1600" b="1" spc="-4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cs typeface="Arial"/>
              </a:rPr>
              <a:t>время</a:t>
            </a:r>
            <a:r>
              <a:rPr sz="1600" b="1" spc="-1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cs typeface="Arial"/>
              </a:rPr>
              <a:t>и</a:t>
            </a:r>
            <a:r>
              <a:rPr sz="1600" b="1" spc="-5" dirty="0">
                <a:solidFill>
                  <a:srgbClr val="FFFFFF"/>
                </a:solidFill>
                <a:cs typeface="Arial"/>
              </a:rPr>
              <a:t> др.)</a:t>
            </a:r>
            <a:endParaRPr sz="1600" dirty="0"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09345" y="5913046"/>
            <a:ext cx="7722234" cy="752475"/>
            <a:chOff x="709345" y="5913018"/>
            <a:chExt cx="7722234" cy="752475"/>
          </a:xfrm>
        </p:grpSpPr>
        <p:sp>
          <p:nvSpPr>
            <p:cNvPr id="9" name="object 9"/>
            <p:cNvSpPr/>
            <p:nvPr/>
          </p:nvSpPr>
          <p:spPr>
            <a:xfrm>
              <a:off x="718870" y="5922543"/>
              <a:ext cx="7703184" cy="733425"/>
            </a:xfrm>
            <a:custGeom>
              <a:avLst/>
              <a:gdLst/>
              <a:ahLst/>
              <a:cxnLst/>
              <a:rect l="l" t="t" r="r" b="b"/>
              <a:pathLst>
                <a:path w="7703184" h="733425">
                  <a:moveTo>
                    <a:pt x="7580452" y="0"/>
                  </a:moveTo>
                  <a:lnTo>
                    <a:pt x="122237" y="0"/>
                  </a:lnTo>
                  <a:lnTo>
                    <a:pt x="74655" y="9605"/>
                  </a:lnTo>
                  <a:lnTo>
                    <a:pt x="35801" y="35801"/>
                  </a:lnTo>
                  <a:lnTo>
                    <a:pt x="9605" y="74655"/>
                  </a:lnTo>
                  <a:lnTo>
                    <a:pt x="0" y="122237"/>
                  </a:lnTo>
                  <a:lnTo>
                    <a:pt x="0" y="611187"/>
                  </a:lnTo>
                  <a:lnTo>
                    <a:pt x="9605" y="658769"/>
                  </a:lnTo>
                  <a:lnTo>
                    <a:pt x="35801" y="697623"/>
                  </a:lnTo>
                  <a:lnTo>
                    <a:pt x="74655" y="723819"/>
                  </a:lnTo>
                  <a:lnTo>
                    <a:pt x="122237" y="733425"/>
                  </a:lnTo>
                  <a:lnTo>
                    <a:pt x="7580452" y="733425"/>
                  </a:lnTo>
                  <a:lnTo>
                    <a:pt x="7627991" y="723819"/>
                  </a:lnTo>
                  <a:lnTo>
                    <a:pt x="7666828" y="697623"/>
                  </a:lnTo>
                  <a:lnTo>
                    <a:pt x="7693019" y="658769"/>
                  </a:lnTo>
                  <a:lnTo>
                    <a:pt x="7702626" y="611187"/>
                  </a:lnTo>
                  <a:lnTo>
                    <a:pt x="7702626" y="122237"/>
                  </a:lnTo>
                  <a:lnTo>
                    <a:pt x="7693019" y="74655"/>
                  </a:lnTo>
                  <a:lnTo>
                    <a:pt x="7666828" y="35801"/>
                  </a:lnTo>
                  <a:lnTo>
                    <a:pt x="7627991" y="9605"/>
                  </a:lnTo>
                  <a:lnTo>
                    <a:pt x="7580452" y="0"/>
                  </a:lnTo>
                  <a:close/>
                </a:path>
              </a:pathLst>
            </a:custGeom>
            <a:solidFill>
              <a:srgbClr val="FBD4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8870" y="5922543"/>
              <a:ext cx="7703184" cy="733425"/>
            </a:xfrm>
            <a:custGeom>
              <a:avLst/>
              <a:gdLst/>
              <a:ahLst/>
              <a:cxnLst/>
              <a:rect l="l" t="t" r="r" b="b"/>
              <a:pathLst>
                <a:path w="7703184" h="733425">
                  <a:moveTo>
                    <a:pt x="0" y="122237"/>
                  </a:moveTo>
                  <a:lnTo>
                    <a:pt x="9605" y="74655"/>
                  </a:lnTo>
                  <a:lnTo>
                    <a:pt x="35801" y="35801"/>
                  </a:lnTo>
                  <a:lnTo>
                    <a:pt x="74655" y="9605"/>
                  </a:lnTo>
                  <a:lnTo>
                    <a:pt x="122237" y="0"/>
                  </a:lnTo>
                  <a:lnTo>
                    <a:pt x="7580452" y="0"/>
                  </a:lnTo>
                  <a:lnTo>
                    <a:pt x="7627991" y="9605"/>
                  </a:lnTo>
                  <a:lnTo>
                    <a:pt x="7666828" y="35801"/>
                  </a:lnTo>
                  <a:lnTo>
                    <a:pt x="7693019" y="74655"/>
                  </a:lnTo>
                  <a:lnTo>
                    <a:pt x="7702626" y="122237"/>
                  </a:lnTo>
                  <a:lnTo>
                    <a:pt x="7702626" y="611187"/>
                  </a:lnTo>
                  <a:lnTo>
                    <a:pt x="7693019" y="658769"/>
                  </a:lnTo>
                  <a:lnTo>
                    <a:pt x="7666828" y="697623"/>
                  </a:lnTo>
                  <a:lnTo>
                    <a:pt x="7627991" y="723819"/>
                  </a:lnTo>
                  <a:lnTo>
                    <a:pt x="7580452" y="733425"/>
                  </a:lnTo>
                  <a:lnTo>
                    <a:pt x="122237" y="733425"/>
                  </a:lnTo>
                  <a:lnTo>
                    <a:pt x="74655" y="723819"/>
                  </a:lnTo>
                  <a:lnTo>
                    <a:pt x="35801" y="697623"/>
                  </a:lnTo>
                  <a:lnTo>
                    <a:pt x="9605" y="658769"/>
                  </a:lnTo>
                  <a:lnTo>
                    <a:pt x="0" y="611187"/>
                  </a:lnTo>
                  <a:lnTo>
                    <a:pt x="0" y="122237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463421" y="6058626"/>
            <a:ext cx="621538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5445" marR="5080" indent="-1643380">
              <a:lnSpc>
                <a:spcPct val="100000"/>
              </a:lnSpc>
              <a:spcBef>
                <a:spcPts val="100"/>
              </a:spcBef>
            </a:pPr>
            <a:r>
              <a:rPr sz="1400" spc="-15" dirty="0">
                <a:solidFill>
                  <a:srgbClr val="252525"/>
                </a:solidFill>
                <a:cs typeface="Microsoft Sans Serif"/>
              </a:rPr>
              <a:t>Организаторы</a:t>
            </a:r>
            <a:r>
              <a:rPr sz="1400" spc="-3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20" dirty="0">
                <a:solidFill>
                  <a:srgbClr val="252525"/>
                </a:solidFill>
                <a:cs typeface="Microsoft Sans Serif"/>
              </a:rPr>
              <a:t>покидают</a:t>
            </a:r>
            <a:r>
              <a:rPr sz="1400" spc="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ППЭ</a:t>
            </a:r>
            <a:r>
              <a:rPr sz="1400" spc="3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5" dirty="0">
                <a:solidFill>
                  <a:srgbClr val="252525"/>
                </a:solidFill>
                <a:cs typeface="Microsoft Sans Serif"/>
              </a:rPr>
              <a:t>после </a:t>
            </a:r>
            <a:r>
              <a:rPr sz="1400" spc="-15" dirty="0">
                <a:solidFill>
                  <a:srgbClr val="252525"/>
                </a:solidFill>
                <a:cs typeface="Microsoft Sans Serif"/>
              </a:rPr>
              <a:t>передачи</a:t>
            </a:r>
            <a:r>
              <a:rPr sz="1400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252525"/>
                </a:solidFill>
                <a:cs typeface="Microsoft Sans Serif"/>
              </a:rPr>
              <a:t>всех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 ЭМ</a:t>
            </a:r>
            <a:r>
              <a:rPr sz="1400" spc="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20" dirty="0">
                <a:solidFill>
                  <a:srgbClr val="252525"/>
                </a:solidFill>
                <a:cs typeface="Microsoft Sans Serif"/>
              </a:rPr>
              <a:t>руководителю</a:t>
            </a:r>
            <a:r>
              <a:rPr sz="1400" spc="-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ППЭ </a:t>
            </a:r>
            <a:r>
              <a:rPr sz="1400" spc="-35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и с</a:t>
            </a:r>
            <a:r>
              <a:rPr sz="1400" spc="1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10" dirty="0">
                <a:solidFill>
                  <a:srgbClr val="252525"/>
                </a:solidFill>
                <a:cs typeface="Microsoft Sans Serif"/>
              </a:rPr>
              <a:t>разрешения</a:t>
            </a:r>
            <a:r>
              <a:rPr sz="1400" spc="-3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20" dirty="0">
                <a:solidFill>
                  <a:srgbClr val="252525"/>
                </a:solidFill>
                <a:cs typeface="Microsoft Sans Serif"/>
              </a:rPr>
              <a:t>руководителя</a:t>
            </a:r>
            <a:r>
              <a:rPr sz="1400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5" dirty="0">
                <a:solidFill>
                  <a:srgbClr val="252525"/>
                </a:solidFill>
                <a:cs typeface="Microsoft Sans Serif"/>
              </a:rPr>
              <a:t>ППЭ</a:t>
            </a:r>
            <a:endParaRPr sz="1400" dirty="0">
              <a:cs typeface="Microsoft Sans Serif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8739" y="80272"/>
            <a:ext cx="8032328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chemeClr val="accent6">
                    <a:lumMod val="75000"/>
                  </a:schemeClr>
                </a:solidFill>
              </a:rPr>
              <a:t>ЗАВЕРШЕНИЕ </a:t>
            </a: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</a:p>
          <a:p>
            <a:pPr marL="12700" algn="l">
              <a:lnSpc>
                <a:spcPct val="100000"/>
              </a:lnSpc>
            </a:pPr>
            <a:r>
              <a:rPr sz="2400" spc="-45" dirty="0"/>
              <a:t>ДЕЙСТВИЯ</a:t>
            </a:r>
            <a:r>
              <a:rPr sz="2400" spc="20" dirty="0"/>
              <a:t> </a:t>
            </a:r>
            <a:r>
              <a:rPr sz="2400" spc="-55" dirty="0"/>
              <a:t>ОРГАНИЗАТОРОВ</a:t>
            </a:r>
            <a:r>
              <a:rPr sz="2400" spc="-10" dirty="0"/>
              <a:t> </a:t>
            </a:r>
            <a:r>
              <a:rPr sz="2400" dirty="0"/>
              <a:t>В</a:t>
            </a:r>
            <a:r>
              <a:rPr sz="2400" spc="15" dirty="0"/>
              <a:t> </a:t>
            </a:r>
            <a:r>
              <a:rPr sz="2400" spc="-70" dirty="0"/>
              <a:t>АУДИТОРИИ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235040" y="824892"/>
            <a:ext cx="8653145" cy="3390265"/>
            <a:chOff x="235026" y="824864"/>
            <a:chExt cx="8653145" cy="3390265"/>
          </a:xfrm>
        </p:grpSpPr>
        <p:sp>
          <p:nvSpPr>
            <p:cNvPr id="14" name="object 14"/>
            <p:cNvSpPr/>
            <p:nvPr/>
          </p:nvSpPr>
          <p:spPr>
            <a:xfrm>
              <a:off x="244551" y="834389"/>
              <a:ext cx="8634095" cy="3371215"/>
            </a:xfrm>
            <a:custGeom>
              <a:avLst/>
              <a:gdLst/>
              <a:ahLst/>
              <a:cxnLst/>
              <a:rect l="l" t="t" r="r" b="b"/>
              <a:pathLst>
                <a:path w="8634095" h="3371215">
                  <a:moveTo>
                    <a:pt x="8071789" y="0"/>
                  </a:moveTo>
                  <a:lnTo>
                    <a:pt x="561860" y="0"/>
                  </a:lnTo>
                  <a:lnTo>
                    <a:pt x="513380" y="2062"/>
                  </a:lnTo>
                  <a:lnTo>
                    <a:pt x="466045" y="8137"/>
                  </a:lnTo>
                  <a:lnTo>
                    <a:pt x="420024" y="18057"/>
                  </a:lnTo>
                  <a:lnTo>
                    <a:pt x="375486" y="31651"/>
                  </a:lnTo>
                  <a:lnTo>
                    <a:pt x="332599" y="48753"/>
                  </a:lnTo>
                  <a:lnTo>
                    <a:pt x="291532" y="69191"/>
                  </a:lnTo>
                  <a:lnTo>
                    <a:pt x="252453" y="92799"/>
                  </a:lnTo>
                  <a:lnTo>
                    <a:pt x="215532" y="119407"/>
                  </a:lnTo>
                  <a:lnTo>
                    <a:pt x="180936" y="148847"/>
                  </a:lnTo>
                  <a:lnTo>
                    <a:pt x="148835" y="180949"/>
                  </a:lnTo>
                  <a:lnTo>
                    <a:pt x="119396" y="215545"/>
                  </a:lnTo>
                  <a:lnTo>
                    <a:pt x="92790" y="252467"/>
                  </a:lnTo>
                  <a:lnTo>
                    <a:pt x="69184" y="291545"/>
                  </a:lnTo>
                  <a:lnTo>
                    <a:pt x="48747" y="332610"/>
                  </a:lnTo>
                  <a:lnTo>
                    <a:pt x="31648" y="375495"/>
                  </a:lnTo>
                  <a:lnTo>
                    <a:pt x="18055" y="420030"/>
                  </a:lnTo>
                  <a:lnTo>
                    <a:pt x="8136" y="466046"/>
                  </a:lnTo>
                  <a:lnTo>
                    <a:pt x="2062" y="513375"/>
                  </a:lnTo>
                  <a:lnTo>
                    <a:pt x="0" y="561848"/>
                  </a:lnTo>
                  <a:lnTo>
                    <a:pt x="0" y="2809240"/>
                  </a:lnTo>
                  <a:lnTo>
                    <a:pt x="2062" y="2857712"/>
                  </a:lnTo>
                  <a:lnTo>
                    <a:pt x="8136" y="2905041"/>
                  </a:lnTo>
                  <a:lnTo>
                    <a:pt x="18055" y="2951057"/>
                  </a:lnTo>
                  <a:lnTo>
                    <a:pt x="31648" y="2995592"/>
                  </a:lnTo>
                  <a:lnTo>
                    <a:pt x="48747" y="3038477"/>
                  </a:lnTo>
                  <a:lnTo>
                    <a:pt x="69184" y="3079542"/>
                  </a:lnTo>
                  <a:lnTo>
                    <a:pt x="92790" y="3118620"/>
                  </a:lnTo>
                  <a:lnTo>
                    <a:pt x="119396" y="3155542"/>
                  </a:lnTo>
                  <a:lnTo>
                    <a:pt x="148835" y="3190138"/>
                  </a:lnTo>
                  <a:lnTo>
                    <a:pt x="180936" y="3222240"/>
                  </a:lnTo>
                  <a:lnTo>
                    <a:pt x="215532" y="3251680"/>
                  </a:lnTo>
                  <a:lnTo>
                    <a:pt x="252453" y="3278288"/>
                  </a:lnTo>
                  <a:lnTo>
                    <a:pt x="291532" y="3301896"/>
                  </a:lnTo>
                  <a:lnTo>
                    <a:pt x="332599" y="3322334"/>
                  </a:lnTo>
                  <a:lnTo>
                    <a:pt x="375486" y="3339436"/>
                  </a:lnTo>
                  <a:lnTo>
                    <a:pt x="420024" y="3353030"/>
                  </a:lnTo>
                  <a:lnTo>
                    <a:pt x="466045" y="3362950"/>
                  </a:lnTo>
                  <a:lnTo>
                    <a:pt x="513380" y="3369025"/>
                  </a:lnTo>
                  <a:lnTo>
                    <a:pt x="561860" y="3371088"/>
                  </a:lnTo>
                  <a:lnTo>
                    <a:pt x="8071789" y="3371088"/>
                  </a:lnTo>
                  <a:lnTo>
                    <a:pt x="8120262" y="3369025"/>
                  </a:lnTo>
                  <a:lnTo>
                    <a:pt x="8167591" y="3362950"/>
                  </a:lnTo>
                  <a:lnTo>
                    <a:pt x="8213607" y="3353030"/>
                  </a:lnTo>
                  <a:lnTo>
                    <a:pt x="8258142" y="3339436"/>
                  </a:lnTo>
                  <a:lnTo>
                    <a:pt x="8301027" y="3322334"/>
                  </a:lnTo>
                  <a:lnTo>
                    <a:pt x="8342092" y="3301896"/>
                  </a:lnTo>
                  <a:lnTo>
                    <a:pt x="8381170" y="3278288"/>
                  </a:lnTo>
                  <a:lnTo>
                    <a:pt x="8418092" y="3251680"/>
                  </a:lnTo>
                  <a:lnTo>
                    <a:pt x="8452688" y="3222240"/>
                  </a:lnTo>
                  <a:lnTo>
                    <a:pt x="8484790" y="3190138"/>
                  </a:lnTo>
                  <a:lnTo>
                    <a:pt x="8514230" y="3155542"/>
                  </a:lnTo>
                  <a:lnTo>
                    <a:pt x="8540838" y="3118620"/>
                  </a:lnTo>
                  <a:lnTo>
                    <a:pt x="8564445" y="3079542"/>
                  </a:lnTo>
                  <a:lnTo>
                    <a:pt x="8584884" y="3038477"/>
                  </a:lnTo>
                  <a:lnTo>
                    <a:pt x="8601985" y="2995592"/>
                  </a:lnTo>
                  <a:lnTo>
                    <a:pt x="8615580" y="2951057"/>
                  </a:lnTo>
                  <a:lnTo>
                    <a:pt x="8625499" y="2905041"/>
                  </a:lnTo>
                  <a:lnTo>
                    <a:pt x="8631575" y="2857712"/>
                  </a:lnTo>
                  <a:lnTo>
                    <a:pt x="8633637" y="2809240"/>
                  </a:lnTo>
                  <a:lnTo>
                    <a:pt x="8633637" y="561848"/>
                  </a:lnTo>
                  <a:lnTo>
                    <a:pt x="8631575" y="513375"/>
                  </a:lnTo>
                  <a:lnTo>
                    <a:pt x="8625499" y="466046"/>
                  </a:lnTo>
                  <a:lnTo>
                    <a:pt x="8615580" y="420030"/>
                  </a:lnTo>
                  <a:lnTo>
                    <a:pt x="8601985" y="375495"/>
                  </a:lnTo>
                  <a:lnTo>
                    <a:pt x="8584884" y="332610"/>
                  </a:lnTo>
                  <a:lnTo>
                    <a:pt x="8564445" y="291545"/>
                  </a:lnTo>
                  <a:lnTo>
                    <a:pt x="8540838" y="252467"/>
                  </a:lnTo>
                  <a:lnTo>
                    <a:pt x="8514230" y="215545"/>
                  </a:lnTo>
                  <a:lnTo>
                    <a:pt x="8484790" y="180949"/>
                  </a:lnTo>
                  <a:lnTo>
                    <a:pt x="8452688" y="148847"/>
                  </a:lnTo>
                  <a:lnTo>
                    <a:pt x="8418092" y="119407"/>
                  </a:lnTo>
                  <a:lnTo>
                    <a:pt x="8381170" y="92799"/>
                  </a:lnTo>
                  <a:lnTo>
                    <a:pt x="8342092" y="69191"/>
                  </a:lnTo>
                  <a:lnTo>
                    <a:pt x="8301027" y="48753"/>
                  </a:lnTo>
                  <a:lnTo>
                    <a:pt x="8258142" y="31651"/>
                  </a:lnTo>
                  <a:lnTo>
                    <a:pt x="8213607" y="18057"/>
                  </a:lnTo>
                  <a:lnTo>
                    <a:pt x="8167591" y="8137"/>
                  </a:lnTo>
                  <a:lnTo>
                    <a:pt x="8120262" y="2062"/>
                  </a:lnTo>
                  <a:lnTo>
                    <a:pt x="8071789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44551" y="834389"/>
              <a:ext cx="8634095" cy="3371215"/>
            </a:xfrm>
            <a:custGeom>
              <a:avLst/>
              <a:gdLst/>
              <a:ahLst/>
              <a:cxnLst/>
              <a:rect l="l" t="t" r="r" b="b"/>
              <a:pathLst>
                <a:path w="8634095" h="3371215">
                  <a:moveTo>
                    <a:pt x="0" y="561848"/>
                  </a:moveTo>
                  <a:lnTo>
                    <a:pt x="2062" y="513375"/>
                  </a:lnTo>
                  <a:lnTo>
                    <a:pt x="8136" y="466046"/>
                  </a:lnTo>
                  <a:lnTo>
                    <a:pt x="18055" y="420030"/>
                  </a:lnTo>
                  <a:lnTo>
                    <a:pt x="31648" y="375495"/>
                  </a:lnTo>
                  <a:lnTo>
                    <a:pt x="48747" y="332610"/>
                  </a:lnTo>
                  <a:lnTo>
                    <a:pt x="69184" y="291545"/>
                  </a:lnTo>
                  <a:lnTo>
                    <a:pt x="92790" y="252467"/>
                  </a:lnTo>
                  <a:lnTo>
                    <a:pt x="119396" y="215545"/>
                  </a:lnTo>
                  <a:lnTo>
                    <a:pt x="148835" y="180949"/>
                  </a:lnTo>
                  <a:lnTo>
                    <a:pt x="180936" y="148847"/>
                  </a:lnTo>
                  <a:lnTo>
                    <a:pt x="215532" y="119407"/>
                  </a:lnTo>
                  <a:lnTo>
                    <a:pt x="252453" y="92799"/>
                  </a:lnTo>
                  <a:lnTo>
                    <a:pt x="291532" y="69191"/>
                  </a:lnTo>
                  <a:lnTo>
                    <a:pt x="332599" y="48753"/>
                  </a:lnTo>
                  <a:lnTo>
                    <a:pt x="375486" y="31651"/>
                  </a:lnTo>
                  <a:lnTo>
                    <a:pt x="420024" y="18057"/>
                  </a:lnTo>
                  <a:lnTo>
                    <a:pt x="466045" y="8137"/>
                  </a:lnTo>
                  <a:lnTo>
                    <a:pt x="513380" y="2062"/>
                  </a:lnTo>
                  <a:lnTo>
                    <a:pt x="561860" y="0"/>
                  </a:lnTo>
                  <a:lnTo>
                    <a:pt x="8071789" y="0"/>
                  </a:lnTo>
                  <a:lnTo>
                    <a:pt x="8120262" y="2062"/>
                  </a:lnTo>
                  <a:lnTo>
                    <a:pt x="8167591" y="8137"/>
                  </a:lnTo>
                  <a:lnTo>
                    <a:pt x="8213607" y="18057"/>
                  </a:lnTo>
                  <a:lnTo>
                    <a:pt x="8258142" y="31651"/>
                  </a:lnTo>
                  <a:lnTo>
                    <a:pt x="8301027" y="48753"/>
                  </a:lnTo>
                  <a:lnTo>
                    <a:pt x="8342092" y="69191"/>
                  </a:lnTo>
                  <a:lnTo>
                    <a:pt x="8381170" y="92799"/>
                  </a:lnTo>
                  <a:lnTo>
                    <a:pt x="8418092" y="119407"/>
                  </a:lnTo>
                  <a:lnTo>
                    <a:pt x="8452688" y="148847"/>
                  </a:lnTo>
                  <a:lnTo>
                    <a:pt x="8484790" y="180949"/>
                  </a:lnTo>
                  <a:lnTo>
                    <a:pt x="8514230" y="215545"/>
                  </a:lnTo>
                  <a:lnTo>
                    <a:pt x="8540838" y="252467"/>
                  </a:lnTo>
                  <a:lnTo>
                    <a:pt x="8564445" y="291545"/>
                  </a:lnTo>
                  <a:lnTo>
                    <a:pt x="8584884" y="332610"/>
                  </a:lnTo>
                  <a:lnTo>
                    <a:pt x="8601985" y="375495"/>
                  </a:lnTo>
                  <a:lnTo>
                    <a:pt x="8615580" y="420030"/>
                  </a:lnTo>
                  <a:lnTo>
                    <a:pt x="8625499" y="466046"/>
                  </a:lnTo>
                  <a:lnTo>
                    <a:pt x="8631575" y="513375"/>
                  </a:lnTo>
                  <a:lnTo>
                    <a:pt x="8633637" y="561848"/>
                  </a:lnTo>
                  <a:lnTo>
                    <a:pt x="8633637" y="2809240"/>
                  </a:lnTo>
                  <a:lnTo>
                    <a:pt x="8631575" y="2857712"/>
                  </a:lnTo>
                  <a:lnTo>
                    <a:pt x="8625499" y="2905041"/>
                  </a:lnTo>
                  <a:lnTo>
                    <a:pt x="8615580" y="2951057"/>
                  </a:lnTo>
                  <a:lnTo>
                    <a:pt x="8601985" y="2995592"/>
                  </a:lnTo>
                  <a:lnTo>
                    <a:pt x="8584884" y="3038477"/>
                  </a:lnTo>
                  <a:lnTo>
                    <a:pt x="8564445" y="3079542"/>
                  </a:lnTo>
                  <a:lnTo>
                    <a:pt x="8540838" y="3118620"/>
                  </a:lnTo>
                  <a:lnTo>
                    <a:pt x="8514230" y="3155542"/>
                  </a:lnTo>
                  <a:lnTo>
                    <a:pt x="8484790" y="3190138"/>
                  </a:lnTo>
                  <a:lnTo>
                    <a:pt x="8452688" y="3222240"/>
                  </a:lnTo>
                  <a:lnTo>
                    <a:pt x="8418092" y="3251680"/>
                  </a:lnTo>
                  <a:lnTo>
                    <a:pt x="8381170" y="3278288"/>
                  </a:lnTo>
                  <a:lnTo>
                    <a:pt x="8342092" y="3301896"/>
                  </a:lnTo>
                  <a:lnTo>
                    <a:pt x="8301027" y="3322334"/>
                  </a:lnTo>
                  <a:lnTo>
                    <a:pt x="8258142" y="3339436"/>
                  </a:lnTo>
                  <a:lnTo>
                    <a:pt x="8213607" y="3353030"/>
                  </a:lnTo>
                  <a:lnTo>
                    <a:pt x="8167591" y="3362950"/>
                  </a:lnTo>
                  <a:lnTo>
                    <a:pt x="8120262" y="3369025"/>
                  </a:lnTo>
                  <a:lnTo>
                    <a:pt x="8071789" y="3371088"/>
                  </a:lnTo>
                  <a:lnTo>
                    <a:pt x="561860" y="3371088"/>
                  </a:lnTo>
                  <a:lnTo>
                    <a:pt x="513380" y="3369025"/>
                  </a:lnTo>
                  <a:lnTo>
                    <a:pt x="466045" y="3362950"/>
                  </a:lnTo>
                  <a:lnTo>
                    <a:pt x="420024" y="3353030"/>
                  </a:lnTo>
                  <a:lnTo>
                    <a:pt x="375486" y="3339436"/>
                  </a:lnTo>
                  <a:lnTo>
                    <a:pt x="332599" y="3322334"/>
                  </a:lnTo>
                  <a:lnTo>
                    <a:pt x="291532" y="3301896"/>
                  </a:lnTo>
                  <a:lnTo>
                    <a:pt x="252453" y="3278288"/>
                  </a:lnTo>
                  <a:lnTo>
                    <a:pt x="215532" y="3251680"/>
                  </a:lnTo>
                  <a:lnTo>
                    <a:pt x="180936" y="3222240"/>
                  </a:lnTo>
                  <a:lnTo>
                    <a:pt x="148835" y="3190138"/>
                  </a:lnTo>
                  <a:lnTo>
                    <a:pt x="119396" y="3155542"/>
                  </a:lnTo>
                  <a:lnTo>
                    <a:pt x="92790" y="3118620"/>
                  </a:lnTo>
                  <a:lnTo>
                    <a:pt x="69184" y="3079542"/>
                  </a:lnTo>
                  <a:lnTo>
                    <a:pt x="48747" y="3038477"/>
                  </a:lnTo>
                  <a:lnTo>
                    <a:pt x="31648" y="2995592"/>
                  </a:lnTo>
                  <a:lnTo>
                    <a:pt x="18055" y="2951057"/>
                  </a:lnTo>
                  <a:lnTo>
                    <a:pt x="8136" y="2905041"/>
                  </a:lnTo>
                  <a:lnTo>
                    <a:pt x="2062" y="2857712"/>
                  </a:lnTo>
                  <a:lnTo>
                    <a:pt x="0" y="2809240"/>
                  </a:lnTo>
                  <a:lnTo>
                    <a:pt x="0" y="561848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88088" y="1027577"/>
            <a:ext cx="8147050" cy="32207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5" dirty="0">
                <a:cs typeface="Arial"/>
              </a:rPr>
              <a:t>Организатор</a:t>
            </a:r>
            <a:r>
              <a:rPr sz="1600" b="1" spc="35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в</a:t>
            </a:r>
            <a:r>
              <a:rPr sz="1600" b="1" dirty="0">
                <a:cs typeface="Arial"/>
              </a:rPr>
              <a:t> </a:t>
            </a:r>
            <a:r>
              <a:rPr sz="1600" b="1" spc="-15" dirty="0">
                <a:cs typeface="Arial"/>
              </a:rPr>
              <a:t>аудитории:</a:t>
            </a:r>
            <a:endParaRPr sz="1600" dirty="0"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 dirty="0">
              <a:cs typeface="Arial"/>
            </a:endParaRPr>
          </a:p>
          <a:p>
            <a:pPr marL="194945" marR="5080" indent="-182880" algn="just">
              <a:lnSpc>
                <a:spcPct val="100000"/>
              </a:lnSpc>
              <a:buFont typeface="Symbol"/>
              <a:buChar char=""/>
              <a:tabLst>
                <a:tab pos="195580" algn="l"/>
              </a:tabLst>
            </a:pPr>
            <a:r>
              <a:rPr sz="1600" b="1" spc="-40" dirty="0">
                <a:solidFill>
                  <a:srgbClr val="C00000"/>
                </a:solidFill>
                <a:cs typeface="Microsoft Sans Serif"/>
              </a:rPr>
              <a:t>за</a:t>
            </a:r>
            <a:r>
              <a:rPr sz="1600" b="1" spc="-35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600" b="1" spc="-5" dirty="0">
                <a:solidFill>
                  <a:srgbClr val="C00000"/>
                </a:solidFill>
                <a:cs typeface="Microsoft Sans Serif"/>
              </a:rPr>
              <a:t>30</a:t>
            </a:r>
            <a:r>
              <a:rPr sz="1600" b="1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600" b="1" spc="-15" dirty="0">
                <a:solidFill>
                  <a:srgbClr val="C00000"/>
                </a:solidFill>
                <a:cs typeface="Microsoft Sans Serif"/>
              </a:rPr>
              <a:t>минут</a:t>
            </a:r>
            <a:r>
              <a:rPr sz="1600" b="1" spc="-1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и</a:t>
            </a:r>
            <a:r>
              <a:rPr sz="1600" dirty="0">
                <a:cs typeface="Microsoft Sans Serif"/>
              </a:rPr>
              <a:t> </a:t>
            </a:r>
            <a:r>
              <a:rPr sz="1600" b="1" spc="-40" dirty="0">
                <a:solidFill>
                  <a:srgbClr val="C00000"/>
                </a:solidFill>
                <a:cs typeface="Microsoft Sans Serif"/>
              </a:rPr>
              <a:t>за</a:t>
            </a:r>
            <a:r>
              <a:rPr sz="1600" b="1" spc="-35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600" b="1" spc="-5" dirty="0">
                <a:solidFill>
                  <a:srgbClr val="C00000"/>
                </a:solidFill>
                <a:cs typeface="Microsoft Sans Serif"/>
              </a:rPr>
              <a:t>5</a:t>
            </a:r>
            <a:r>
              <a:rPr sz="1600" b="1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600" b="1" spc="-15" dirty="0">
                <a:solidFill>
                  <a:srgbClr val="C00000"/>
                </a:solidFill>
                <a:cs typeface="Microsoft Sans Serif"/>
              </a:rPr>
              <a:t>минут</a:t>
            </a:r>
            <a:r>
              <a:rPr sz="1600" b="1" spc="-1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до</a:t>
            </a:r>
            <a:r>
              <a:rPr sz="160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окончания</a:t>
            </a:r>
            <a:r>
              <a:rPr sz="1600" spc="-1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выполнения</a:t>
            </a:r>
            <a:r>
              <a:rPr sz="1600" spc="-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экзаменационной</a:t>
            </a:r>
            <a:r>
              <a:rPr sz="1600" spc="-1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работы </a:t>
            </a:r>
            <a:r>
              <a:rPr sz="1600" spc="-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объявляет</a:t>
            </a:r>
            <a:r>
              <a:rPr sz="1600" spc="39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о</a:t>
            </a:r>
            <a:r>
              <a:rPr sz="1600" spc="415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скором</a:t>
            </a:r>
            <a:r>
              <a:rPr sz="1600" spc="36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завершении</a:t>
            </a:r>
            <a:r>
              <a:rPr sz="1600" spc="395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экзамена</a:t>
            </a:r>
            <a:r>
              <a:rPr sz="1600" spc="36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и</a:t>
            </a:r>
            <a:r>
              <a:rPr sz="1600" spc="41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необходимости</a:t>
            </a:r>
            <a:r>
              <a:rPr sz="1600" spc="39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переноса</a:t>
            </a:r>
            <a:r>
              <a:rPr sz="1600" spc="40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ответов </a:t>
            </a:r>
            <a:r>
              <a:rPr sz="1600" spc="-15" dirty="0">
                <a:cs typeface="Microsoft Sans Serif"/>
              </a:rPr>
              <a:t> </a:t>
            </a:r>
            <a:r>
              <a:rPr sz="1600" spc="-40" dirty="0" err="1">
                <a:cs typeface="Microsoft Sans Serif"/>
              </a:rPr>
              <a:t>из</a:t>
            </a:r>
            <a:r>
              <a:rPr sz="1600" spc="30" dirty="0">
                <a:cs typeface="Microsoft Sans Serif"/>
              </a:rPr>
              <a:t> </a:t>
            </a:r>
            <a:r>
              <a:rPr sz="1600" spc="-20" dirty="0" err="1" smtClean="0">
                <a:cs typeface="Microsoft Sans Serif"/>
              </a:rPr>
              <a:t>черновиков</a:t>
            </a:r>
            <a:r>
              <a:rPr sz="1600" spc="75" dirty="0" smtClean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и</a:t>
            </a:r>
            <a:r>
              <a:rPr sz="1600" spc="25" dirty="0">
                <a:cs typeface="Microsoft Sans Serif"/>
              </a:rPr>
              <a:t> </a:t>
            </a:r>
            <a:r>
              <a:rPr sz="1600" spc="-55" dirty="0">
                <a:cs typeface="Microsoft Sans Serif"/>
              </a:rPr>
              <a:t>КИМ</a:t>
            </a:r>
            <a:r>
              <a:rPr sz="1600" spc="5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spc="25" dirty="0">
                <a:cs typeface="Microsoft Sans Serif"/>
              </a:rPr>
              <a:t> </a:t>
            </a:r>
            <a:r>
              <a:rPr sz="1600" spc="-35" dirty="0" err="1">
                <a:cs typeface="Microsoft Sans Serif"/>
              </a:rPr>
              <a:t>бланки</a:t>
            </a:r>
            <a:r>
              <a:rPr sz="1600" spc="55" dirty="0">
                <a:cs typeface="Microsoft Sans Serif"/>
              </a:rPr>
              <a:t> </a:t>
            </a:r>
            <a:r>
              <a:rPr sz="1600" spc="-20" dirty="0" err="1" smtClean="0">
                <a:cs typeface="Microsoft Sans Serif"/>
              </a:rPr>
              <a:t>ответов</a:t>
            </a:r>
            <a:endParaRPr sz="1600" dirty="0">
              <a:cs typeface="Microsoft Sans Serif"/>
            </a:endParaRPr>
          </a:p>
          <a:p>
            <a:pPr marL="194945" marR="6985" indent="-182880" algn="just">
              <a:lnSpc>
                <a:spcPct val="100000"/>
              </a:lnSpc>
              <a:buFont typeface="Symbol"/>
              <a:buChar char=""/>
              <a:tabLst>
                <a:tab pos="195580" algn="l"/>
              </a:tabLst>
            </a:pPr>
            <a:r>
              <a:rPr sz="1600" spc="-20" dirty="0">
                <a:cs typeface="Microsoft Sans Serif"/>
              </a:rPr>
              <a:t>по</a:t>
            </a:r>
            <a:r>
              <a:rPr sz="1600" spc="-15" dirty="0">
                <a:cs typeface="Microsoft Sans Serif"/>
              </a:rPr>
              <a:t> истечении</a:t>
            </a:r>
            <a:r>
              <a:rPr sz="1600" spc="-1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установленного</a:t>
            </a:r>
            <a:r>
              <a:rPr sz="1600" spc="-10" dirty="0">
                <a:cs typeface="Microsoft Sans Serif"/>
              </a:rPr>
              <a:t> времени</a:t>
            </a:r>
            <a:r>
              <a:rPr sz="1600" spc="-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объявляет</a:t>
            </a:r>
            <a:r>
              <a:rPr sz="1600" spc="-1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об</a:t>
            </a:r>
            <a:r>
              <a:rPr sz="160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окончании</a:t>
            </a:r>
            <a:r>
              <a:rPr sz="1600" spc="-10" dirty="0">
                <a:cs typeface="Microsoft Sans Serif"/>
              </a:rPr>
              <a:t> выполнения </a:t>
            </a:r>
            <a:r>
              <a:rPr sz="1600" spc="-5" dirty="0">
                <a:cs typeface="Microsoft Sans Serif"/>
              </a:rPr>
              <a:t> </a:t>
            </a:r>
            <a:r>
              <a:rPr sz="1600" spc="-25" dirty="0" err="1">
                <a:cs typeface="Microsoft Sans Serif"/>
              </a:rPr>
              <a:t>экзаменационной</a:t>
            </a:r>
            <a:r>
              <a:rPr sz="1600" spc="80" dirty="0">
                <a:cs typeface="Microsoft Sans Serif"/>
              </a:rPr>
              <a:t> </a:t>
            </a:r>
            <a:r>
              <a:rPr sz="1600" spc="-10" dirty="0" err="1" smtClean="0">
                <a:cs typeface="Microsoft Sans Serif"/>
              </a:rPr>
              <a:t>работы</a:t>
            </a:r>
            <a:endParaRPr sz="1600" dirty="0">
              <a:cs typeface="Microsoft Sans Serif"/>
            </a:endParaRPr>
          </a:p>
          <a:p>
            <a:pPr marL="195580" indent="-182880" algn="just">
              <a:lnSpc>
                <a:spcPct val="100000"/>
              </a:lnSpc>
              <a:buFont typeface="Symbol"/>
              <a:buChar char=""/>
              <a:tabLst>
                <a:tab pos="195580" algn="l"/>
              </a:tabLst>
            </a:pPr>
            <a:r>
              <a:rPr sz="1600" spc="-20" dirty="0">
                <a:cs typeface="Microsoft Sans Serif"/>
              </a:rPr>
              <a:t>производит</a:t>
            </a:r>
            <a:r>
              <a:rPr sz="1600" spc="41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сбор</a:t>
            </a:r>
            <a:r>
              <a:rPr sz="1600" spc="40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ЭМ,</a:t>
            </a:r>
            <a:r>
              <a:rPr sz="1600" spc="41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помещенных</a:t>
            </a:r>
            <a:r>
              <a:rPr sz="1600" spc="43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участниками</a:t>
            </a:r>
            <a:r>
              <a:rPr sz="1600" spc="42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на</a:t>
            </a:r>
            <a:r>
              <a:rPr sz="1600" spc="409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край</a:t>
            </a:r>
            <a:r>
              <a:rPr sz="1600" spc="41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стола</a:t>
            </a:r>
            <a:r>
              <a:rPr sz="1600" spc="40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своего</a:t>
            </a:r>
            <a:r>
              <a:rPr sz="1600" spc="40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рабочего</a:t>
            </a:r>
            <a:endParaRPr sz="1600" dirty="0">
              <a:cs typeface="Microsoft Sans Serif"/>
            </a:endParaRPr>
          </a:p>
          <a:p>
            <a:pPr marL="194945">
              <a:lnSpc>
                <a:spcPct val="100000"/>
              </a:lnSpc>
            </a:pPr>
            <a:r>
              <a:rPr sz="1600" spc="-15" dirty="0" err="1" smtClean="0">
                <a:cs typeface="Microsoft Sans Serif"/>
              </a:rPr>
              <a:t>места</a:t>
            </a:r>
            <a:endParaRPr sz="1600" dirty="0">
              <a:cs typeface="Microsoft Sans Serif"/>
            </a:endParaRPr>
          </a:p>
          <a:p>
            <a:pPr marL="195580" indent="-182880">
              <a:lnSpc>
                <a:spcPct val="100000"/>
              </a:lnSpc>
              <a:buFont typeface="Symbol"/>
              <a:buChar char=""/>
              <a:tabLst>
                <a:tab pos="195580" algn="l"/>
              </a:tabLst>
            </a:pPr>
            <a:r>
              <a:rPr sz="1600" spc="-20" dirty="0" err="1" smtClean="0">
                <a:cs typeface="Microsoft Sans Serif"/>
              </a:rPr>
              <a:t>упаковывает</a:t>
            </a:r>
            <a:r>
              <a:rPr sz="1600" spc="30" dirty="0" smtClean="0">
                <a:cs typeface="Microsoft Sans Serif"/>
              </a:rPr>
              <a:t> </a:t>
            </a:r>
            <a:r>
              <a:rPr sz="1600" spc="-30" dirty="0" err="1" smtClean="0">
                <a:cs typeface="Microsoft Sans Serif"/>
              </a:rPr>
              <a:t>бланки</a:t>
            </a:r>
            <a:r>
              <a:rPr sz="1600" spc="-30" dirty="0" smtClean="0">
                <a:cs typeface="Microsoft Sans Serif"/>
              </a:rPr>
              <a:t>,</a:t>
            </a:r>
            <a:r>
              <a:rPr sz="1600" spc="55" dirty="0" smtClean="0">
                <a:cs typeface="Microsoft Sans Serif"/>
              </a:rPr>
              <a:t> </a:t>
            </a:r>
            <a:r>
              <a:rPr sz="1600" spc="-55" dirty="0" smtClean="0">
                <a:cs typeface="Microsoft Sans Serif"/>
              </a:rPr>
              <a:t>КИМ</a:t>
            </a:r>
            <a:r>
              <a:rPr sz="1600" spc="45" dirty="0" smtClean="0">
                <a:cs typeface="Microsoft Sans Serif"/>
              </a:rPr>
              <a:t> </a:t>
            </a:r>
            <a:r>
              <a:rPr sz="1600" spc="-5" dirty="0" smtClean="0">
                <a:cs typeface="Microsoft Sans Serif"/>
              </a:rPr>
              <a:t>в</a:t>
            </a:r>
            <a:r>
              <a:rPr sz="1600" spc="25" dirty="0" smtClean="0">
                <a:cs typeface="Microsoft Sans Serif"/>
              </a:rPr>
              <a:t> </a:t>
            </a:r>
            <a:r>
              <a:rPr sz="1600" spc="-20" dirty="0" err="1" smtClean="0">
                <a:cs typeface="Microsoft Sans Serif"/>
              </a:rPr>
              <a:t>разные</a:t>
            </a:r>
            <a:r>
              <a:rPr sz="1600" spc="30" dirty="0" smtClean="0">
                <a:cs typeface="Microsoft Sans Serif"/>
              </a:rPr>
              <a:t> </a:t>
            </a:r>
            <a:r>
              <a:rPr sz="1600" spc="-55" dirty="0" smtClean="0">
                <a:cs typeface="Microsoft Sans Serif"/>
              </a:rPr>
              <a:t>ВДП</a:t>
            </a:r>
            <a:endParaRPr lang="ru-RU" sz="1600" spc="-55" dirty="0" smtClean="0">
              <a:cs typeface="Microsoft Sans Serif"/>
            </a:endParaRPr>
          </a:p>
          <a:p>
            <a:pPr marL="195580" indent="-182880">
              <a:buFont typeface="Symbol"/>
              <a:buChar char=""/>
              <a:tabLst>
                <a:tab pos="195580" algn="l"/>
              </a:tabLst>
            </a:pPr>
            <a:r>
              <a:rPr lang="ru-RU" sz="1600" spc="-20" dirty="0" smtClean="0">
                <a:cs typeface="Microsoft Sans Serif"/>
              </a:rPr>
              <a:t>упаковывает</a:t>
            </a:r>
            <a:r>
              <a:rPr lang="ru-RU" sz="1600" spc="30" dirty="0" smtClean="0">
                <a:cs typeface="Microsoft Sans Serif"/>
              </a:rPr>
              <a:t> </a:t>
            </a:r>
            <a:r>
              <a:rPr lang="ru-RU" sz="1600" spc="-20" dirty="0" smtClean="0">
                <a:cs typeface="Microsoft Sans Serif"/>
              </a:rPr>
              <a:t>черновики</a:t>
            </a:r>
            <a:r>
              <a:rPr lang="ru-RU" sz="1600" spc="75" dirty="0" smtClean="0">
                <a:cs typeface="Microsoft Sans Serif"/>
              </a:rPr>
              <a:t> </a:t>
            </a:r>
            <a:r>
              <a:rPr lang="ru-RU" sz="1600" spc="-5" dirty="0" smtClean="0">
                <a:cs typeface="Microsoft Sans Serif"/>
              </a:rPr>
              <a:t>в</a:t>
            </a:r>
            <a:r>
              <a:rPr lang="ru-RU" sz="1600" spc="25" dirty="0" smtClean="0">
                <a:cs typeface="Microsoft Sans Serif"/>
              </a:rPr>
              <a:t> </a:t>
            </a:r>
            <a:r>
              <a:rPr lang="ru-RU" sz="1600" spc="-20" dirty="0" smtClean="0">
                <a:cs typeface="Microsoft Sans Serif"/>
              </a:rPr>
              <a:t>конверт</a:t>
            </a:r>
            <a:endParaRPr sz="1600" dirty="0" smtClean="0">
              <a:cs typeface="Microsoft Sans Serif"/>
            </a:endParaRPr>
          </a:p>
          <a:p>
            <a:pPr marL="195580" indent="-182880">
              <a:lnSpc>
                <a:spcPct val="100000"/>
              </a:lnSpc>
              <a:buFont typeface="Symbol"/>
              <a:buChar char=""/>
              <a:tabLst>
                <a:tab pos="195580" algn="l"/>
              </a:tabLst>
            </a:pPr>
            <a:r>
              <a:rPr sz="1600" spc="-15" dirty="0" err="1" smtClean="0">
                <a:cs typeface="Microsoft Sans Serif"/>
              </a:rPr>
              <a:t>оформляет</a:t>
            </a:r>
            <a:r>
              <a:rPr sz="1600" spc="25" dirty="0" smtClean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формы</a:t>
            </a:r>
            <a:r>
              <a:rPr sz="1600" spc="5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ППЭ,</a:t>
            </a:r>
            <a:r>
              <a:rPr sz="1600" spc="2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собирает</a:t>
            </a:r>
            <a:r>
              <a:rPr sz="1600" spc="5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подписи</a:t>
            </a:r>
            <a:r>
              <a:rPr sz="1600" spc="45" dirty="0">
                <a:cs typeface="Microsoft Sans Serif"/>
              </a:rPr>
              <a:t> </a:t>
            </a:r>
            <a:r>
              <a:rPr sz="1600" spc="-20" dirty="0" err="1">
                <a:cs typeface="Microsoft Sans Serif"/>
              </a:rPr>
              <a:t>участников</a:t>
            </a:r>
            <a:r>
              <a:rPr sz="1600" spc="90" dirty="0">
                <a:cs typeface="Microsoft Sans Serif"/>
              </a:rPr>
              <a:t> </a:t>
            </a:r>
            <a:r>
              <a:rPr sz="1600" spc="-30" dirty="0" err="1" smtClean="0">
                <a:cs typeface="Microsoft Sans Serif"/>
              </a:rPr>
              <a:t>экзамена</a:t>
            </a:r>
            <a:endParaRPr sz="1600" dirty="0">
              <a:cs typeface="Microsoft Sans Serif"/>
            </a:endParaRPr>
          </a:p>
          <a:p>
            <a:pPr marL="195580" indent="-182880">
              <a:lnSpc>
                <a:spcPct val="100000"/>
              </a:lnSpc>
              <a:buFont typeface="Symbol"/>
              <a:buChar char=""/>
              <a:tabLst>
                <a:tab pos="195580" algn="l"/>
              </a:tabLst>
            </a:pPr>
            <a:r>
              <a:rPr sz="1600" spc="-15" dirty="0">
                <a:cs typeface="Microsoft Sans Serif"/>
              </a:rPr>
              <a:t>сдает</a:t>
            </a:r>
            <a:r>
              <a:rPr sz="1600" spc="1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все</a:t>
            </a:r>
            <a:r>
              <a:rPr sz="1600" spc="3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ЭМ</a:t>
            </a:r>
            <a:r>
              <a:rPr sz="1600" spc="2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spc="4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упакованном</a:t>
            </a:r>
            <a:r>
              <a:rPr sz="1600" spc="7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виде</a:t>
            </a:r>
            <a:r>
              <a:rPr sz="1600" spc="5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руководителю</a:t>
            </a:r>
            <a:r>
              <a:rPr sz="1600" spc="5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ППЭ</a:t>
            </a:r>
            <a:r>
              <a:rPr sz="1600" spc="2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spc="40" dirty="0">
                <a:cs typeface="Microsoft Sans Serif"/>
              </a:rPr>
              <a:t> </a:t>
            </a:r>
            <a:r>
              <a:rPr sz="1600" spc="5" dirty="0">
                <a:cs typeface="Microsoft Sans Serif"/>
              </a:rPr>
              <a:t>Штабе</a:t>
            </a:r>
            <a:r>
              <a:rPr sz="1600" spc="2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ППЭ</a:t>
            </a:r>
            <a:endParaRPr sz="1600" dirty="0"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1272" y="5753100"/>
            <a:ext cx="8610600" cy="861060"/>
            <a:chOff x="271272" y="5753100"/>
            <a:chExt cx="8610600" cy="8610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1272" y="5753100"/>
              <a:ext cx="8566404" cy="8610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088" y="5763767"/>
              <a:ext cx="8558784" cy="77876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32373" y="5794173"/>
            <a:ext cx="8444230" cy="688009"/>
          </a:xfrm>
          <a:prstGeom prst="rect">
            <a:avLst/>
          </a:prstGeom>
          <a:solidFill>
            <a:srgbClr val="E36C09"/>
          </a:solidFill>
          <a:ln w="38100">
            <a:solidFill>
              <a:srgbClr val="FFFFFF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5"/>
              </a:spcBef>
            </a:pPr>
            <a:r>
              <a:rPr sz="1400" b="1" spc="-10" dirty="0">
                <a:solidFill>
                  <a:srgbClr val="FFFFFF"/>
                </a:solidFill>
                <a:cs typeface="Arial"/>
              </a:rPr>
              <a:t>Обучающиеся</a:t>
            </a:r>
            <a:r>
              <a:rPr sz="1400" b="1" spc="-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cs typeface="Arial"/>
              </a:rPr>
              <a:t>могут</a:t>
            </a:r>
            <a:r>
              <a:rPr sz="1400" b="1" spc="3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cs typeface="Arial"/>
              </a:rPr>
              <a:t>досрочно</a:t>
            </a:r>
            <a:r>
              <a:rPr sz="1400" b="1" spc="-2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cs typeface="Arial"/>
              </a:rPr>
              <a:t>завершить</a:t>
            </a:r>
            <a:r>
              <a:rPr sz="1400" b="1" spc="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cs typeface="Arial"/>
              </a:rPr>
              <a:t>выполнение</a:t>
            </a:r>
            <a:r>
              <a:rPr sz="1400" b="1" spc="-20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cs typeface="Arial"/>
              </a:rPr>
              <a:t>экзаменационной</a:t>
            </a:r>
            <a:r>
              <a:rPr sz="1400" b="1" spc="-4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cs typeface="Arial"/>
              </a:rPr>
              <a:t>работы,</a:t>
            </a:r>
            <a:r>
              <a:rPr sz="1400" b="1" spc="-5" dirty="0">
                <a:solidFill>
                  <a:srgbClr val="FFFFFF"/>
                </a:solidFill>
                <a:cs typeface="Arial"/>
              </a:rPr>
              <a:t> сдать ее</a:t>
            </a:r>
            <a:endParaRPr sz="1400" dirty="0"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b="1" spc="-10" dirty="0">
                <a:solidFill>
                  <a:srgbClr val="FFFFFF"/>
                </a:solidFill>
                <a:cs typeface="Arial"/>
              </a:rPr>
              <a:t>организаторам</a:t>
            </a:r>
            <a:r>
              <a:rPr sz="1400" b="1" spc="-1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cs typeface="Arial"/>
              </a:rPr>
              <a:t>в </a:t>
            </a:r>
            <a:r>
              <a:rPr sz="1400" b="1" spc="-15" dirty="0">
                <a:solidFill>
                  <a:srgbClr val="FFFFFF"/>
                </a:solidFill>
                <a:cs typeface="Arial"/>
              </a:rPr>
              <a:t>аудитории</a:t>
            </a:r>
            <a:r>
              <a:rPr sz="1400" b="1" spc="50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cs typeface="Arial"/>
              </a:rPr>
              <a:t>и</a:t>
            </a:r>
            <a:r>
              <a:rPr sz="1400" b="1" spc="-5" dirty="0">
                <a:solidFill>
                  <a:srgbClr val="FFFFFF"/>
                </a:solidFill>
                <a:cs typeface="Arial"/>
              </a:rPr>
              <a:t> покинуть</a:t>
            </a:r>
            <a:r>
              <a:rPr sz="1400" b="1" spc="4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15" dirty="0">
                <a:solidFill>
                  <a:srgbClr val="FFFFFF"/>
                </a:solidFill>
                <a:cs typeface="Arial"/>
              </a:rPr>
              <a:t>аудиторию,</a:t>
            </a:r>
            <a:r>
              <a:rPr sz="1400" b="1" spc="40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cs typeface="Arial"/>
              </a:rPr>
              <a:t>не </a:t>
            </a:r>
            <a:r>
              <a:rPr sz="1400" b="1" spc="-5" dirty="0">
                <a:solidFill>
                  <a:srgbClr val="FFFFFF"/>
                </a:solidFill>
                <a:cs typeface="Arial"/>
              </a:rPr>
              <a:t>дожидаясь</a:t>
            </a:r>
            <a:r>
              <a:rPr sz="1400" b="1" spc="-30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cs typeface="Arial"/>
              </a:rPr>
              <a:t>окончания</a:t>
            </a:r>
            <a:r>
              <a:rPr sz="1400" b="1" spc="-2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cs typeface="Arial"/>
              </a:rPr>
              <a:t>экзамена.</a:t>
            </a:r>
            <a:endParaRPr sz="1400" dirty="0">
              <a:cs typeface="Arial"/>
            </a:endParaRPr>
          </a:p>
          <a:p>
            <a:pPr marL="1270" algn="ctr">
              <a:lnSpc>
                <a:spcPct val="100000"/>
              </a:lnSpc>
            </a:pPr>
            <a:r>
              <a:rPr sz="1400" b="1" spc="-10" dirty="0">
                <a:solidFill>
                  <a:srgbClr val="FFFFFF"/>
                </a:solidFill>
                <a:cs typeface="Arial"/>
              </a:rPr>
              <a:t>Организатору </a:t>
            </a:r>
            <a:r>
              <a:rPr sz="1400" b="1" spc="-15" dirty="0">
                <a:solidFill>
                  <a:srgbClr val="FFFFFF"/>
                </a:solidFill>
                <a:cs typeface="Arial"/>
              </a:rPr>
              <a:t>необходимо</a:t>
            </a:r>
            <a:r>
              <a:rPr sz="1400" b="1" spc="-20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cs typeface="Arial"/>
              </a:rPr>
              <a:t>принять</a:t>
            </a:r>
            <a:r>
              <a:rPr sz="1400" b="1" dirty="0">
                <a:solidFill>
                  <a:srgbClr val="FFFFFF"/>
                </a:solidFill>
                <a:cs typeface="Arial"/>
              </a:rPr>
              <a:t> у них</a:t>
            </a:r>
            <a:r>
              <a:rPr sz="1400" b="1" spc="-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15" dirty="0">
                <a:solidFill>
                  <a:srgbClr val="FFFFFF"/>
                </a:solidFill>
                <a:cs typeface="Arial"/>
              </a:rPr>
              <a:t>все</a:t>
            </a:r>
            <a:r>
              <a:rPr sz="1400" b="1" spc="-20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cs typeface="Arial"/>
              </a:rPr>
              <a:t>ЭМ и </a:t>
            </a:r>
            <a:r>
              <a:rPr sz="1400" b="1" spc="-15" dirty="0">
                <a:solidFill>
                  <a:srgbClr val="FFFFFF"/>
                </a:solidFill>
                <a:cs typeface="Arial"/>
              </a:rPr>
              <a:t>получить</a:t>
            </a:r>
            <a:r>
              <a:rPr sz="1400" b="1" spc="4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cs typeface="Arial"/>
              </a:rPr>
              <a:t>их </a:t>
            </a:r>
            <a:r>
              <a:rPr sz="1400" b="1" spc="-5" dirty="0">
                <a:solidFill>
                  <a:srgbClr val="FFFFFF"/>
                </a:solidFill>
                <a:cs typeface="Arial"/>
              </a:rPr>
              <a:t>подпись</a:t>
            </a:r>
            <a:r>
              <a:rPr sz="1400" b="1" spc="-10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cs typeface="Arial"/>
              </a:rPr>
              <a:t>в </a:t>
            </a:r>
            <a:r>
              <a:rPr sz="1400" b="1" spc="-15" dirty="0">
                <a:solidFill>
                  <a:srgbClr val="FFFFFF"/>
                </a:solidFill>
                <a:cs typeface="Arial"/>
              </a:rPr>
              <a:t>форме</a:t>
            </a:r>
            <a:r>
              <a:rPr sz="1400" b="1" spc="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cs typeface="Arial"/>
              </a:rPr>
              <a:t>ППЭ-05-02</a:t>
            </a:r>
            <a:endParaRPr sz="1400" dirty="0"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741" y="168146"/>
            <a:ext cx="906526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chemeClr val="accent6">
                    <a:lumMod val="75000"/>
                  </a:schemeClr>
                </a:solidFill>
              </a:rPr>
              <a:t>ЗАВЕРШЕНИЕ</a:t>
            </a:r>
            <a:r>
              <a:rPr sz="2400" spc="-1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ЭКЗАМЕНА</a:t>
            </a:r>
            <a:r>
              <a:rPr sz="2400" spc="1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dirty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sz="2400" spc="2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55" dirty="0">
                <a:solidFill>
                  <a:schemeClr val="accent6">
                    <a:lumMod val="75000"/>
                  </a:schemeClr>
                </a:solidFill>
              </a:rPr>
              <a:t>АУДИТОРИИ: </a:t>
            </a:r>
            <a:r>
              <a:rPr sz="2400" spc="-5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spc="-5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400" spc="-5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sz="2400" spc="-10" dirty="0" smtClean="0"/>
              <a:t>СБОР </a:t>
            </a:r>
            <a:r>
              <a:rPr sz="2400" spc="-20" dirty="0"/>
              <a:t>ЭКЗАМЕНАЦИОННЫХ </a:t>
            </a:r>
            <a:r>
              <a:rPr sz="2400" spc="-25" dirty="0"/>
              <a:t>МАТЕРИАЛОВ </a:t>
            </a:r>
            <a:r>
              <a:rPr sz="2400" spc="-545" dirty="0"/>
              <a:t> </a:t>
            </a:r>
            <a:r>
              <a:rPr sz="2400" spc="-10" dirty="0"/>
              <a:t>У</a:t>
            </a:r>
            <a:r>
              <a:rPr sz="2400" spc="10" dirty="0"/>
              <a:t> </a:t>
            </a:r>
            <a:r>
              <a:rPr sz="2400" spc="-40" dirty="0"/>
              <a:t>УЧАСТНИКОВ</a:t>
            </a:r>
            <a:r>
              <a:rPr sz="2400" spc="35" dirty="0"/>
              <a:t> </a:t>
            </a:r>
            <a:r>
              <a:rPr sz="2400" spc="-35" dirty="0"/>
              <a:t>ЭКЗАМЕНА</a:t>
            </a:r>
            <a:endParaRPr sz="2400" dirty="0"/>
          </a:p>
        </p:txBody>
      </p:sp>
      <p:grpSp>
        <p:nvGrpSpPr>
          <p:cNvPr id="7" name="object 7"/>
          <p:cNvGrpSpPr/>
          <p:nvPr/>
        </p:nvGrpSpPr>
        <p:grpSpPr>
          <a:xfrm>
            <a:off x="192507" y="1252474"/>
            <a:ext cx="8724265" cy="4411980"/>
            <a:chOff x="192493" y="1252474"/>
            <a:chExt cx="8724265" cy="4411980"/>
          </a:xfrm>
        </p:grpSpPr>
        <p:sp>
          <p:nvSpPr>
            <p:cNvPr id="8" name="object 8"/>
            <p:cNvSpPr/>
            <p:nvPr/>
          </p:nvSpPr>
          <p:spPr>
            <a:xfrm>
              <a:off x="202018" y="1261999"/>
              <a:ext cx="8705215" cy="4392930"/>
            </a:xfrm>
            <a:custGeom>
              <a:avLst/>
              <a:gdLst/>
              <a:ahLst/>
              <a:cxnLst/>
              <a:rect l="l" t="t" r="r" b="b"/>
              <a:pathLst>
                <a:path w="8705215" h="4392930">
                  <a:moveTo>
                    <a:pt x="7972463" y="0"/>
                  </a:moveTo>
                  <a:lnTo>
                    <a:pt x="732129" y="0"/>
                  </a:lnTo>
                  <a:lnTo>
                    <a:pt x="683992" y="1557"/>
                  </a:lnTo>
                  <a:lnTo>
                    <a:pt x="636685" y="6164"/>
                  </a:lnTo>
                  <a:lnTo>
                    <a:pt x="590307" y="13726"/>
                  </a:lnTo>
                  <a:lnTo>
                    <a:pt x="544953" y="24145"/>
                  </a:lnTo>
                  <a:lnTo>
                    <a:pt x="500720" y="37324"/>
                  </a:lnTo>
                  <a:lnTo>
                    <a:pt x="457704" y="53168"/>
                  </a:lnTo>
                  <a:lnTo>
                    <a:pt x="416002" y="71581"/>
                  </a:lnTo>
                  <a:lnTo>
                    <a:pt x="375710" y="92464"/>
                  </a:lnTo>
                  <a:lnTo>
                    <a:pt x="336925" y="115723"/>
                  </a:lnTo>
                  <a:lnTo>
                    <a:pt x="299743" y="141260"/>
                  </a:lnTo>
                  <a:lnTo>
                    <a:pt x="264261" y="168979"/>
                  </a:lnTo>
                  <a:lnTo>
                    <a:pt x="230575" y="198785"/>
                  </a:lnTo>
                  <a:lnTo>
                    <a:pt x="198782" y="230579"/>
                  </a:lnTo>
                  <a:lnTo>
                    <a:pt x="168977" y="264266"/>
                  </a:lnTo>
                  <a:lnTo>
                    <a:pt x="141258" y="299749"/>
                  </a:lnTo>
                  <a:lnTo>
                    <a:pt x="115722" y="336932"/>
                  </a:lnTo>
                  <a:lnTo>
                    <a:pt x="92463" y="375718"/>
                  </a:lnTo>
                  <a:lnTo>
                    <a:pt x="71580" y="416012"/>
                  </a:lnTo>
                  <a:lnTo>
                    <a:pt x="53168" y="457715"/>
                  </a:lnTo>
                  <a:lnTo>
                    <a:pt x="37324" y="500733"/>
                  </a:lnTo>
                  <a:lnTo>
                    <a:pt x="24144" y="544968"/>
                  </a:lnTo>
                  <a:lnTo>
                    <a:pt x="13726" y="590324"/>
                  </a:lnTo>
                  <a:lnTo>
                    <a:pt x="6164" y="636705"/>
                  </a:lnTo>
                  <a:lnTo>
                    <a:pt x="1557" y="684014"/>
                  </a:lnTo>
                  <a:lnTo>
                    <a:pt x="0" y="732154"/>
                  </a:lnTo>
                  <a:lnTo>
                    <a:pt x="0" y="3660648"/>
                  </a:lnTo>
                  <a:lnTo>
                    <a:pt x="1557" y="3708774"/>
                  </a:lnTo>
                  <a:lnTo>
                    <a:pt x="6164" y="3756070"/>
                  </a:lnTo>
                  <a:lnTo>
                    <a:pt x="13726" y="3802439"/>
                  </a:lnTo>
                  <a:lnTo>
                    <a:pt x="24144" y="3847786"/>
                  </a:lnTo>
                  <a:lnTo>
                    <a:pt x="37324" y="3892012"/>
                  </a:lnTo>
                  <a:lnTo>
                    <a:pt x="53168" y="3935023"/>
                  </a:lnTo>
                  <a:lnTo>
                    <a:pt x="71580" y="3976720"/>
                  </a:lnTo>
                  <a:lnTo>
                    <a:pt x="92463" y="4017009"/>
                  </a:lnTo>
                  <a:lnTo>
                    <a:pt x="115722" y="4055791"/>
                  </a:lnTo>
                  <a:lnTo>
                    <a:pt x="141258" y="4092971"/>
                  </a:lnTo>
                  <a:lnTo>
                    <a:pt x="168977" y="4128452"/>
                  </a:lnTo>
                  <a:lnTo>
                    <a:pt x="198782" y="4162138"/>
                  </a:lnTo>
                  <a:lnTo>
                    <a:pt x="230575" y="4193931"/>
                  </a:lnTo>
                  <a:lnTo>
                    <a:pt x="264261" y="4223736"/>
                  </a:lnTo>
                  <a:lnTo>
                    <a:pt x="299743" y="4251456"/>
                  </a:lnTo>
                  <a:lnTo>
                    <a:pt x="336925" y="4276994"/>
                  </a:lnTo>
                  <a:lnTo>
                    <a:pt x="375710" y="4300254"/>
                  </a:lnTo>
                  <a:lnTo>
                    <a:pt x="416002" y="4321138"/>
                  </a:lnTo>
                  <a:lnTo>
                    <a:pt x="457704" y="4339552"/>
                  </a:lnTo>
                  <a:lnTo>
                    <a:pt x="500720" y="4355397"/>
                  </a:lnTo>
                  <a:lnTo>
                    <a:pt x="544953" y="4368578"/>
                  </a:lnTo>
                  <a:lnTo>
                    <a:pt x="590307" y="4378998"/>
                  </a:lnTo>
                  <a:lnTo>
                    <a:pt x="636685" y="4386561"/>
                  </a:lnTo>
                  <a:lnTo>
                    <a:pt x="683992" y="4391169"/>
                  </a:lnTo>
                  <a:lnTo>
                    <a:pt x="732129" y="4392726"/>
                  </a:lnTo>
                  <a:lnTo>
                    <a:pt x="7972463" y="4392726"/>
                  </a:lnTo>
                  <a:lnTo>
                    <a:pt x="8020603" y="4391169"/>
                  </a:lnTo>
                  <a:lnTo>
                    <a:pt x="8067912" y="4386561"/>
                  </a:lnTo>
                  <a:lnTo>
                    <a:pt x="8114293" y="4378998"/>
                  </a:lnTo>
                  <a:lnTo>
                    <a:pt x="8159649" y="4368578"/>
                  </a:lnTo>
                  <a:lnTo>
                    <a:pt x="8203884" y="4355397"/>
                  </a:lnTo>
                  <a:lnTo>
                    <a:pt x="8246902" y="4339552"/>
                  </a:lnTo>
                  <a:lnTo>
                    <a:pt x="8288605" y="4321138"/>
                  </a:lnTo>
                  <a:lnTo>
                    <a:pt x="8328899" y="4300254"/>
                  </a:lnTo>
                  <a:lnTo>
                    <a:pt x="8367685" y="4276994"/>
                  </a:lnTo>
                  <a:lnTo>
                    <a:pt x="8404868" y="4251456"/>
                  </a:lnTo>
                  <a:lnTo>
                    <a:pt x="8440351" y="4223736"/>
                  </a:lnTo>
                  <a:lnTo>
                    <a:pt x="8474038" y="4193931"/>
                  </a:lnTo>
                  <a:lnTo>
                    <a:pt x="8505833" y="4162138"/>
                  </a:lnTo>
                  <a:lnTo>
                    <a:pt x="8535638" y="4128452"/>
                  </a:lnTo>
                  <a:lnTo>
                    <a:pt x="8563357" y="4092971"/>
                  </a:lnTo>
                  <a:lnTo>
                    <a:pt x="8588894" y="4055791"/>
                  </a:lnTo>
                  <a:lnTo>
                    <a:pt x="8612153" y="4017009"/>
                  </a:lnTo>
                  <a:lnTo>
                    <a:pt x="8633037" y="3976720"/>
                  </a:lnTo>
                  <a:lnTo>
                    <a:pt x="8651449" y="3935023"/>
                  </a:lnTo>
                  <a:lnTo>
                    <a:pt x="8667293" y="3892012"/>
                  </a:lnTo>
                  <a:lnTo>
                    <a:pt x="8680472" y="3847786"/>
                  </a:lnTo>
                  <a:lnTo>
                    <a:pt x="8690891" y="3802439"/>
                  </a:lnTo>
                  <a:lnTo>
                    <a:pt x="8698453" y="3756070"/>
                  </a:lnTo>
                  <a:lnTo>
                    <a:pt x="8703060" y="3708774"/>
                  </a:lnTo>
                  <a:lnTo>
                    <a:pt x="8704618" y="3660648"/>
                  </a:lnTo>
                  <a:lnTo>
                    <a:pt x="8704618" y="732154"/>
                  </a:lnTo>
                  <a:lnTo>
                    <a:pt x="8703060" y="684014"/>
                  </a:lnTo>
                  <a:lnTo>
                    <a:pt x="8698453" y="636705"/>
                  </a:lnTo>
                  <a:lnTo>
                    <a:pt x="8690891" y="590324"/>
                  </a:lnTo>
                  <a:lnTo>
                    <a:pt x="8680472" y="544968"/>
                  </a:lnTo>
                  <a:lnTo>
                    <a:pt x="8667293" y="500733"/>
                  </a:lnTo>
                  <a:lnTo>
                    <a:pt x="8651449" y="457715"/>
                  </a:lnTo>
                  <a:lnTo>
                    <a:pt x="8633037" y="416012"/>
                  </a:lnTo>
                  <a:lnTo>
                    <a:pt x="8612153" y="375718"/>
                  </a:lnTo>
                  <a:lnTo>
                    <a:pt x="8588894" y="336932"/>
                  </a:lnTo>
                  <a:lnTo>
                    <a:pt x="8563357" y="299749"/>
                  </a:lnTo>
                  <a:lnTo>
                    <a:pt x="8535638" y="264266"/>
                  </a:lnTo>
                  <a:lnTo>
                    <a:pt x="8505833" y="230579"/>
                  </a:lnTo>
                  <a:lnTo>
                    <a:pt x="8474038" y="198785"/>
                  </a:lnTo>
                  <a:lnTo>
                    <a:pt x="8440351" y="168979"/>
                  </a:lnTo>
                  <a:lnTo>
                    <a:pt x="8404868" y="141260"/>
                  </a:lnTo>
                  <a:lnTo>
                    <a:pt x="8367685" y="115723"/>
                  </a:lnTo>
                  <a:lnTo>
                    <a:pt x="8328899" y="92464"/>
                  </a:lnTo>
                  <a:lnTo>
                    <a:pt x="8288605" y="71581"/>
                  </a:lnTo>
                  <a:lnTo>
                    <a:pt x="8246902" y="53168"/>
                  </a:lnTo>
                  <a:lnTo>
                    <a:pt x="8203884" y="37324"/>
                  </a:lnTo>
                  <a:lnTo>
                    <a:pt x="8159649" y="24145"/>
                  </a:lnTo>
                  <a:lnTo>
                    <a:pt x="8114293" y="13726"/>
                  </a:lnTo>
                  <a:lnTo>
                    <a:pt x="8067912" y="6164"/>
                  </a:lnTo>
                  <a:lnTo>
                    <a:pt x="8020603" y="1557"/>
                  </a:lnTo>
                  <a:lnTo>
                    <a:pt x="7972463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02018" y="1261999"/>
              <a:ext cx="8705215" cy="4392930"/>
            </a:xfrm>
            <a:custGeom>
              <a:avLst/>
              <a:gdLst/>
              <a:ahLst/>
              <a:cxnLst/>
              <a:rect l="l" t="t" r="r" b="b"/>
              <a:pathLst>
                <a:path w="8705215" h="4392930">
                  <a:moveTo>
                    <a:pt x="0" y="732154"/>
                  </a:moveTo>
                  <a:lnTo>
                    <a:pt x="1557" y="684014"/>
                  </a:lnTo>
                  <a:lnTo>
                    <a:pt x="6164" y="636705"/>
                  </a:lnTo>
                  <a:lnTo>
                    <a:pt x="13726" y="590324"/>
                  </a:lnTo>
                  <a:lnTo>
                    <a:pt x="24144" y="544968"/>
                  </a:lnTo>
                  <a:lnTo>
                    <a:pt x="37324" y="500733"/>
                  </a:lnTo>
                  <a:lnTo>
                    <a:pt x="53168" y="457715"/>
                  </a:lnTo>
                  <a:lnTo>
                    <a:pt x="71580" y="416012"/>
                  </a:lnTo>
                  <a:lnTo>
                    <a:pt x="92463" y="375718"/>
                  </a:lnTo>
                  <a:lnTo>
                    <a:pt x="115722" y="336932"/>
                  </a:lnTo>
                  <a:lnTo>
                    <a:pt x="141258" y="299749"/>
                  </a:lnTo>
                  <a:lnTo>
                    <a:pt x="168977" y="264266"/>
                  </a:lnTo>
                  <a:lnTo>
                    <a:pt x="198782" y="230579"/>
                  </a:lnTo>
                  <a:lnTo>
                    <a:pt x="230575" y="198785"/>
                  </a:lnTo>
                  <a:lnTo>
                    <a:pt x="264261" y="168979"/>
                  </a:lnTo>
                  <a:lnTo>
                    <a:pt x="299743" y="141260"/>
                  </a:lnTo>
                  <a:lnTo>
                    <a:pt x="336925" y="115723"/>
                  </a:lnTo>
                  <a:lnTo>
                    <a:pt x="375710" y="92464"/>
                  </a:lnTo>
                  <a:lnTo>
                    <a:pt x="416002" y="71581"/>
                  </a:lnTo>
                  <a:lnTo>
                    <a:pt x="457704" y="53168"/>
                  </a:lnTo>
                  <a:lnTo>
                    <a:pt x="500720" y="37324"/>
                  </a:lnTo>
                  <a:lnTo>
                    <a:pt x="544953" y="24145"/>
                  </a:lnTo>
                  <a:lnTo>
                    <a:pt x="590307" y="13726"/>
                  </a:lnTo>
                  <a:lnTo>
                    <a:pt x="636685" y="6164"/>
                  </a:lnTo>
                  <a:lnTo>
                    <a:pt x="683992" y="1557"/>
                  </a:lnTo>
                  <a:lnTo>
                    <a:pt x="732129" y="0"/>
                  </a:lnTo>
                  <a:lnTo>
                    <a:pt x="7972463" y="0"/>
                  </a:lnTo>
                  <a:lnTo>
                    <a:pt x="8020603" y="1557"/>
                  </a:lnTo>
                  <a:lnTo>
                    <a:pt x="8067912" y="6164"/>
                  </a:lnTo>
                  <a:lnTo>
                    <a:pt x="8114293" y="13726"/>
                  </a:lnTo>
                  <a:lnTo>
                    <a:pt x="8159649" y="24145"/>
                  </a:lnTo>
                  <a:lnTo>
                    <a:pt x="8203884" y="37324"/>
                  </a:lnTo>
                  <a:lnTo>
                    <a:pt x="8246902" y="53168"/>
                  </a:lnTo>
                  <a:lnTo>
                    <a:pt x="8288605" y="71581"/>
                  </a:lnTo>
                  <a:lnTo>
                    <a:pt x="8328899" y="92464"/>
                  </a:lnTo>
                  <a:lnTo>
                    <a:pt x="8367685" y="115723"/>
                  </a:lnTo>
                  <a:lnTo>
                    <a:pt x="8404868" y="141260"/>
                  </a:lnTo>
                  <a:lnTo>
                    <a:pt x="8440351" y="168979"/>
                  </a:lnTo>
                  <a:lnTo>
                    <a:pt x="8474038" y="198785"/>
                  </a:lnTo>
                  <a:lnTo>
                    <a:pt x="8505833" y="230579"/>
                  </a:lnTo>
                  <a:lnTo>
                    <a:pt x="8535638" y="264266"/>
                  </a:lnTo>
                  <a:lnTo>
                    <a:pt x="8563357" y="299749"/>
                  </a:lnTo>
                  <a:lnTo>
                    <a:pt x="8588894" y="336932"/>
                  </a:lnTo>
                  <a:lnTo>
                    <a:pt x="8612153" y="375718"/>
                  </a:lnTo>
                  <a:lnTo>
                    <a:pt x="8633037" y="416012"/>
                  </a:lnTo>
                  <a:lnTo>
                    <a:pt x="8651449" y="457715"/>
                  </a:lnTo>
                  <a:lnTo>
                    <a:pt x="8667293" y="500733"/>
                  </a:lnTo>
                  <a:lnTo>
                    <a:pt x="8680472" y="544968"/>
                  </a:lnTo>
                  <a:lnTo>
                    <a:pt x="8690891" y="590324"/>
                  </a:lnTo>
                  <a:lnTo>
                    <a:pt x="8698453" y="636705"/>
                  </a:lnTo>
                  <a:lnTo>
                    <a:pt x="8703060" y="684014"/>
                  </a:lnTo>
                  <a:lnTo>
                    <a:pt x="8704618" y="732154"/>
                  </a:lnTo>
                  <a:lnTo>
                    <a:pt x="8704618" y="3660648"/>
                  </a:lnTo>
                  <a:lnTo>
                    <a:pt x="8703060" y="3708774"/>
                  </a:lnTo>
                  <a:lnTo>
                    <a:pt x="8698453" y="3756070"/>
                  </a:lnTo>
                  <a:lnTo>
                    <a:pt x="8690891" y="3802439"/>
                  </a:lnTo>
                  <a:lnTo>
                    <a:pt x="8680472" y="3847786"/>
                  </a:lnTo>
                  <a:lnTo>
                    <a:pt x="8667293" y="3892012"/>
                  </a:lnTo>
                  <a:lnTo>
                    <a:pt x="8651449" y="3935023"/>
                  </a:lnTo>
                  <a:lnTo>
                    <a:pt x="8633037" y="3976720"/>
                  </a:lnTo>
                  <a:lnTo>
                    <a:pt x="8612153" y="4017009"/>
                  </a:lnTo>
                  <a:lnTo>
                    <a:pt x="8588894" y="4055791"/>
                  </a:lnTo>
                  <a:lnTo>
                    <a:pt x="8563357" y="4092971"/>
                  </a:lnTo>
                  <a:lnTo>
                    <a:pt x="8535638" y="4128452"/>
                  </a:lnTo>
                  <a:lnTo>
                    <a:pt x="8505833" y="4162138"/>
                  </a:lnTo>
                  <a:lnTo>
                    <a:pt x="8474038" y="4193931"/>
                  </a:lnTo>
                  <a:lnTo>
                    <a:pt x="8440351" y="4223736"/>
                  </a:lnTo>
                  <a:lnTo>
                    <a:pt x="8404868" y="4251456"/>
                  </a:lnTo>
                  <a:lnTo>
                    <a:pt x="8367685" y="4276994"/>
                  </a:lnTo>
                  <a:lnTo>
                    <a:pt x="8328899" y="4300254"/>
                  </a:lnTo>
                  <a:lnTo>
                    <a:pt x="8288605" y="4321138"/>
                  </a:lnTo>
                  <a:lnTo>
                    <a:pt x="8246902" y="4339552"/>
                  </a:lnTo>
                  <a:lnTo>
                    <a:pt x="8203884" y="4355397"/>
                  </a:lnTo>
                  <a:lnTo>
                    <a:pt x="8159649" y="4368578"/>
                  </a:lnTo>
                  <a:lnTo>
                    <a:pt x="8114293" y="4378998"/>
                  </a:lnTo>
                  <a:lnTo>
                    <a:pt x="8067912" y="4386561"/>
                  </a:lnTo>
                  <a:lnTo>
                    <a:pt x="8020603" y="4391169"/>
                  </a:lnTo>
                  <a:lnTo>
                    <a:pt x="7972463" y="4392726"/>
                  </a:lnTo>
                  <a:lnTo>
                    <a:pt x="732129" y="4392726"/>
                  </a:lnTo>
                  <a:lnTo>
                    <a:pt x="683992" y="4391169"/>
                  </a:lnTo>
                  <a:lnTo>
                    <a:pt x="636685" y="4386561"/>
                  </a:lnTo>
                  <a:lnTo>
                    <a:pt x="590307" y="4378998"/>
                  </a:lnTo>
                  <a:lnTo>
                    <a:pt x="544953" y="4368578"/>
                  </a:lnTo>
                  <a:lnTo>
                    <a:pt x="500720" y="4355397"/>
                  </a:lnTo>
                  <a:lnTo>
                    <a:pt x="457704" y="4339552"/>
                  </a:lnTo>
                  <a:lnTo>
                    <a:pt x="416002" y="4321138"/>
                  </a:lnTo>
                  <a:lnTo>
                    <a:pt x="375710" y="4300254"/>
                  </a:lnTo>
                  <a:lnTo>
                    <a:pt x="336925" y="4276994"/>
                  </a:lnTo>
                  <a:lnTo>
                    <a:pt x="299743" y="4251456"/>
                  </a:lnTo>
                  <a:lnTo>
                    <a:pt x="264261" y="4223736"/>
                  </a:lnTo>
                  <a:lnTo>
                    <a:pt x="230575" y="4193931"/>
                  </a:lnTo>
                  <a:lnTo>
                    <a:pt x="198782" y="4162138"/>
                  </a:lnTo>
                  <a:lnTo>
                    <a:pt x="168977" y="4128452"/>
                  </a:lnTo>
                  <a:lnTo>
                    <a:pt x="141258" y="4092971"/>
                  </a:lnTo>
                  <a:lnTo>
                    <a:pt x="115722" y="4055791"/>
                  </a:lnTo>
                  <a:lnTo>
                    <a:pt x="92463" y="4017009"/>
                  </a:lnTo>
                  <a:lnTo>
                    <a:pt x="71580" y="3976720"/>
                  </a:lnTo>
                  <a:lnTo>
                    <a:pt x="53168" y="3935023"/>
                  </a:lnTo>
                  <a:lnTo>
                    <a:pt x="37324" y="3892012"/>
                  </a:lnTo>
                  <a:lnTo>
                    <a:pt x="24144" y="3847786"/>
                  </a:lnTo>
                  <a:lnTo>
                    <a:pt x="13726" y="3802439"/>
                  </a:lnTo>
                  <a:lnTo>
                    <a:pt x="6164" y="3756070"/>
                  </a:lnTo>
                  <a:lnTo>
                    <a:pt x="1557" y="3708774"/>
                  </a:lnTo>
                  <a:lnTo>
                    <a:pt x="0" y="3660648"/>
                  </a:lnTo>
                  <a:lnTo>
                    <a:pt x="0" y="732154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00559" y="1503691"/>
            <a:ext cx="8014970" cy="368370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cs typeface="Arial"/>
              </a:rPr>
              <a:t>По</a:t>
            </a:r>
            <a:r>
              <a:rPr sz="1400" b="1" spc="-25" dirty="0">
                <a:cs typeface="Arial"/>
              </a:rPr>
              <a:t> </a:t>
            </a:r>
            <a:r>
              <a:rPr sz="1400" b="1" spc="-5" dirty="0">
                <a:cs typeface="Arial"/>
              </a:rPr>
              <a:t>окончании выполнения</a:t>
            </a:r>
            <a:r>
              <a:rPr sz="1400" b="1" spc="-15" dirty="0">
                <a:cs typeface="Arial"/>
              </a:rPr>
              <a:t> </a:t>
            </a:r>
            <a:r>
              <a:rPr sz="1400" b="1" spc="-5" dirty="0">
                <a:cs typeface="Arial"/>
              </a:rPr>
              <a:t>экзаменационной</a:t>
            </a:r>
            <a:r>
              <a:rPr sz="1400" b="1" spc="-25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работы</a:t>
            </a:r>
            <a:r>
              <a:rPr sz="1400" b="1" dirty="0">
                <a:cs typeface="Arial"/>
              </a:rPr>
              <a:t> </a:t>
            </a:r>
            <a:r>
              <a:rPr sz="1400" b="1" spc="-5" dirty="0">
                <a:cs typeface="Arial"/>
              </a:rPr>
              <a:t>участниками</a:t>
            </a:r>
            <a:r>
              <a:rPr sz="1400" b="1" spc="25" dirty="0">
                <a:cs typeface="Arial"/>
              </a:rPr>
              <a:t> </a:t>
            </a:r>
            <a:r>
              <a:rPr sz="1400" b="1" spc="-5" dirty="0">
                <a:cs typeface="Arial"/>
              </a:rPr>
              <a:t>экзамена </a:t>
            </a:r>
            <a:r>
              <a:rPr sz="1400" b="1" spc="-10" dirty="0">
                <a:cs typeface="Arial"/>
              </a:rPr>
              <a:t>организатор:</a:t>
            </a:r>
            <a:endParaRPr sz="1400" dirty="0"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 dirty="0">
              <a:cs typeface="Arial"/>
            </a:endParaRPr>
          </a:p>
          <a:p>
            <a:pPr marL="172720" indent="-160020" algn="just">
              <a:lnSpc>
                <a:spcPct val="100000"/>
              </a:lnSpc>
              <a:buFont typeface="Symbol"/>
              <a:buChar char=""/>
              <a:tabLst>
                <a:tab pos="172720" algn="l"/>
              </a:tabLst>
            </a:pPr>
            <a:r>
              <a:rPr sz="1400" spc="-10" dirty="0">
                <a:cs typeface="Microsoft Sans Serif"/>
              </a:rPr>
              <a:t>собирает</a:t>
            </a:r>
            <a:r>
              <a:rPr sz="1400" spc="27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у</a:t>
            </a:r>
            <a:r>
              <a:rPr sz="1400" spc="26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участников</a:t>
            </a:r>
            <a:r>
              <a:rPr sz="1400" spc="280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экзамена</a:t>
            </a:r>
            <a:r>
              <a:rPr sz="1400" spc="265" dirty="0">
                <a:cs typeface="Microsoft Sans Serif"/>
              </a:rPr>
              <a:t> </a:t>
            </a:r>
            <a:r>
              <a:rPr sz="1400" spc="-30" dirty="0">
                <a:cs typeface="Microsoft Sans Serif"/>
              </a:rPr>
              <a:t>бланки</a:t>
            </a:r>
            <a:r>
              <a:rPr sz="1400" spc="26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регистрации,</a:t>
            </a:r>
            <a:r>
              <a:rPr sz="1400" spc="260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бланки</a:t>
            </a:r>
            <a:r>
              <a:rPr sz="1400" spc="28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ответов</a:t>
            </a:r>
            <a:r>
              <a:rPr sz="1400" spc="265" dirty="0">
                <a:cs typeface="Microsoft Sans Serif"/>
              </a:rPr>
              <a:t> </a:t>
            </a:r>
            <a:r>
              <a:rPr sz="1400" spc="105" dirty="0">
                <a:cs typeface="Microsoft Sans Serif"/>
              </a:rPr>
              <a:t>№</a:t>
            </a:r>
            <a:r>
              <a:rPr sz="1400" spc="27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1,</a:t>
            </a:r>
            <a:r>
              <a:rPr sz="1400" spc="260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бланки</a:t>
            </a:r>
            <a:r>
              <a:rPr sz="1400" spc="275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ответов</a:t>
            </a:r>
            <a:endParaRPr sz="1400" dirty="0">
              <a:cs typeface="Microsoft Sans Serif"/>
            </a:endParaRPr>
          </a:p>
          <a:p>
            <a:pPr marL="172720" marR="6985" algn="just">
              <a:lnSpc>
                <a:spcPct val="100000"/>
              </a:lnSpc>
            </a:pPr>
            <a:r>
              <a:rPr sz="1400" spc="105" dirty="0">
                <a:cs typeface="Microsoft Sans Serif"/>
              </a:rPr>
              <a:t>№  </a:t>
            </a:r>
            <a:r>
              <a:rPr sz="1400" dirty="0">
                <a:cs typeface="Microsoft Sans Serif"/>
              </a:rPr>
              <a:t>2</a:t>
            </a:r>
            <a:r>
              <a:rPr sz="1400" spc="37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лист</a:t>
            </a:r>
            <a:r>
              <a:rPr sz="1400" spc="37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1</a:t>
            </a:r>
            <a:r>
              <a:rPr sz="1400" spc="37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и</a:t>
            </a:r>
            <a:r>
              <a:rPr sz="1400" spc="37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лист</a:t>
            </a:r>
            <a:r>
              <a:rPr sz="1400" spc="37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2,</a:t>
            </a:r>
            <a:r>
              <a:rPr sz="1400" spc="710" dirty="0">
                <a:cs typeface="Microsoft Sans Serif"/>
              </a:rPr>
              <a:t> </a:t>
            </a:r>
            <a:r>
              <a:rPr sz="1400" spc="-50" dirty="0">
                <a:cs typeface="Microsoft Sans Serif"/>
              </a:rPr>
              <a:t>ДБО</a:t>
            </a:r>
            <a:r>
              <a:rPr sz="1400" spc="595" dirty="0">
                <a:cs typeface="Microsoft Sans Serif"/>
              </a:rPr>
              <a:t> </a:t>
            </a:r>
            <a:r>
              <a:rPr sz="1400" spc="105" dirty="0">
                <a:cs typeface="Microsoft Sans Serif"/>
              </a:rPr>
              <a:t>№  </a:t>
            </a:r>
            <a:r>
              <a:rPr sz="1400" spc="-10" dirty="0">
                <a:cs typeface="Microsoft Sans Serif"/>
              </a:rPr>
              <a:t>2;</a:t>
            </a:r>
            <a:r>
              <a:rPr sz="1400" spc="715" dirty="0">
                <a:cs typeface="Microsoft Sans Serif"/>
              </a:rPr>
              <a:t> </a:t>
            </a:r>
            <a:r>
              <a:rPr sz="1400" spc="-35" dirty="0">
                <a:cs typeface="Microsoft Sans Serif"/>
              </a:rPr>
              <a:t>КИМ,</a:t>
            </a:r>
            <a:r>
              <a:rPr sz="1400" spc="64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включая</a:t>
            </a:r>
            <a:r>
              <a:rPr sz="1400" spc="68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контрольный</a:t>
            </a:r>
            <a:r>
              <a:rPr sz="1400" spc="70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лист; </a:t>
            </a:r>
            <a:r>
              <a:rPr sz="1400" spc="-10" dirty="0" err="1" smtClean="0">
                <a:cs typeface="Microsoft Sans Serif"/>
              </a:rPr>
              <a:t>черновик</a:t>
            </a:r>
            <a:r>
              <a:rPr lang="ru-RU" sz="1400" spc="-10" dirty="0" smtClean="0">
                <a:cs typeface="Microsoft Sans Serif"/>
              </a:rPr>
              <a:t>и</a:t>
            </a:r>
            <a:endParaRPr sz="1400" dirty="0">
              <a:cs typeface="Microsoft Sans Serif"/>
            </a:endParaRPr>
          </a:p>
          <a:p>
            <a:pPr marL="172720" marR="5080" indent="-160020" algn="just">
              <a:lnSpc>
                <a:spcPct val="100000"/>
              </a:lnSpc>
              <a:buFont typeface="Symbol"/>
              <a:buChar char=""/>
              <a:tabLst>
                <a:tab pos="172720" algn="l"/>
              </a:tabLst>
            </a:pPr>
            <a:r>
              <a:rPr sz="1400" dirty="0">
                <a:cs typeface="Microsoft Sans Serif"/>
              </a:rPr>
              <a:t>если </a:t>
            </a:r>
            <a:r>
              <a:rPr sz="1400" spc="-25" dirty="0">
                <a:cs typeface="Microsoft Sans Serif"/>
              </a:rPr>
              <a:t>бланки </a:t>
            </a:r>
            <a:r>
              <a:rPr sz="1400" spc="-20" dirty="0">
                <a:cs typeface="Microsoft Sans Serif"/>
              </a:rPr>
              <a:t>ответов </a:t>
            </a:r>
            <a:r>
              <a:rPr sz="1400" spc="105" dirty="0">
                <a:cs typeface="Microsoft Sans Serif"/>
              </a:rPr>
              <a:t>№ </a:t>
            </a:r>
            <a:r>
              <a:rPr sz="1400" spc="-5" dirty="0">
                <a:cs typeface="Microsoft Sans Serif"/>
              </a:rPr>
              <a:t>2, </a:t>
            </a:r>
            <a:r>
              <a:rPr sz="1400" spc="-20" dirty="0">
                <a:cs typeface="Microsoft Sans Serif"/>
              </a:rPr>
              <a:t>предназначенные </a:t>
            </a:r>
            <a:r>
              <a:rPr sz="1400" dirty="0">
                <a:cs typeface="Microsoft Sans Serif"/>
              </a:rPr>
              <a:t>для </a:t>
            </a:r>
            <a:r>
              <a:rPr sz="1400" spc="-15" dirty="0">
                <a:cs typeface="Microsoft Sans Serif"/>
              </a:rPr>
              <a:t>записи </a:t>
            </a:r>
            <a:r>
              <a:rPr sz="1400" spc="-20" dirty="0">
                <a:cs typeface="Microsoft Sans Serif"/>
              </a:rPr>
              <a:t>ответов </a:t>
            </a:r>
            <a:r>
              <a:rPr sz="1400" spc="-5" dirty="0">
                <a:cs typeface="Microsoft Sans Serif"/>
              </a:rPr>
              <a:t>на </a:t>
            </a:r>
            <a:r>
              <a:rPr sz="1400" spc="-15" dirty="0">
                <a:cs typeface="Microsoft Sans Serif"/>
              </a:rPr>
              <a:t>задания </a:t>
            </a:r>
            <a:r>
              <a:rPr sz="1400" dirty="0">
                <a:cs typeface="Microsoft Sans Serif"/>
              </a:rPr>
              <a:t>с </a:t>
            </a:r>
            <a:r>
              <a:rPr sz="1400" spc="-20" dirty="0">
                <a:cs typeface="Microsoft Sans Serif"/>
              </a:rPr>
              <a:t>развернутым </a:t>
            </a:r>
            <a:r>
              <a:rPr sz="1400" spc="-15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ответом, </a:t>
            </a:r>
            <a:r>
              <a:rPr sz="1400" dirty="0">
                <a:cs typeface="Microsoft Sans Serif"/>
              </a:rPr>
              <a:t>и </a:t>
            </a:r>
            <a:r>
              <a:rPr sz="1400" spc="-50" dirty="0">
                <a:cs typeface="Microsoft Sans Serif"/>
              </a:rPr>
              <a:t>ДБО</a:t>
            </a:r>
            <a:r>
              <a:rPr sz="1400" spc="-45" dirty="0">
                <a:cs typeface="Microsoft Sans Serif"/>
              </a:rPr>
              <a:t> </a:t>
            </a:r>
            <a:r>
              <a:rPr sz="1400" spc="105" dirty="0">
                <a:cs typeface="Microsoft Sans Serif"/>
              </a:rPr>
              <a:t>№ </a:t>
            </a:r>
            <a:r>
              <a:rPr sz="1400" dirty="0">
                <a:cs typeface="Microsoft Sans Serif"/>
              </a:rPr>
              <a:t>2 </a:t>
            </a:r>
            <a:r>
              <a:rPr sz="1400" spc="-20" dirty="0">
                <a:cs typeface="Microsoft Sans Serif"/>
              </a:rPr>
              <a:t>содержат </a:t>
            </a:r>
            <a:r>
              <a:rPr sz="1400" spc="-15" dirty="0">
                <a:cs typeface="Microsoft Sans Serif"/>
              </a:rPr>
              <a:t>незаполненные области </a:t>
            </a:r>
            <a:r>
              <a:rPr sz="1400" spc="-30" dirty="0">
                <a:cs typeface="Microsoft Sans Serif"/>
              </a:rPr>
              <a:t>(за</a:t>
            </a:r>
            <a:r>
              <a:rPr sz="1400" spc="-2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исключением </a:t>
            </a:r>
            <a:r>
              <a:rPr sz="1400" spc="-5" dirty="0">
                <a:cs typeface="Microsoft Sans Serif"/>
              </a:rPr>
              <a:t>регистрационных </a:t>
            </a:r>
            <a:r>
              <a:rPr sz="140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полей),</a:t>
            </a:r>
            <a:r>
              <a:rPr sz="140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то</a:t>
            </a:r>
            <a:r>
              <a:rPr sz="1400" spc="-1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необходимо</a:t>
            </a:r>
            <a:r>
              <a:rPr sz="1400" spc="1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погасить</a:t>
            </a:r>
            <a:r>
              <a:rPr sz="140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их</a:t>
            </a:r>
            <a:r>
              <a:rPr sz="1400" spc="1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следующим</a:t>
            </a:r>
            <a:r>
              <a:rPr sz="1400" spc="2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образом:</a:t>
            </a:r>
            <a:r>
              <a:rPr sz="1400" spc="-3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«Z</a:t>
            </a:r>
            <a:r>
              <a:rPr sz="1400" spc="-5" dirty="0" smtClean="0">
                <a:cs typeface="Microsoft Sans Serif"/>
              </a:rPr>
              <a:t>»</a:t>
            </a:r>
            <a:endParaRPr sz="1400" dirty="0">
              <a:cs typeface="Microsoft Sans Serif"/>
            </a:endParaRPr>
          </a:p>
          <a:p>
            <a:pPr marL="172720" marR="5715" indent="-160020" algn="just">
              <a:lnSpc>
                <a:spcPct val="100000"/>
              </a:lnSpc>
              <a:spcBef>
                <a:spcPts val="5"/>
              </a:spcBef>
              <a:buFont typeface="Symbol"/>
              <a:buChar char=""/>
              <a:tabLst>
                <a:tab pos="172720" algn="l"/>
              </a:tabLst>
            </a:pPr>
            <a:r>
              <a:rPr sz="1400" spc="-15" dirty="0">
                <a:cs typeface="Microsoft Sans Serif"/>
              </a:rPr>
              <a:t>проверяет</a:t>
            </a:r>
            <a:r>
              <a:rPr sz="1400" spc="-10" dirty="0">
                <a:cs typeface="Microsoft Sans Serif"/>
              </a:rPr>
              <a:t> </a:t>
            </a:r>
            <a:r>
              <a:rPr sz="1400" spc="-30" dirty="0">
                <a:cs typeface="Microsoft Sans Serif"/>
              </a:rPr>
              <a:t>бланк</a:t>
            </a:r>
            <a:r>
              <a:rPr sz="1400" spc="-2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ответов</a:t>
            </a:r>
            <a:r>
              <a:rPr sz="1400" spc="-15" dirty="0">
                <a:cs typeface="Microsoft Sans Serif"/>
              </a:rPr>
              <a:t> </a:t>
            </a:r>
            <a:r>
              <a:rPr sz="1400" spc="105" dirty="0">
                <a:cs typeface="Microsoft Sans Serif"/>
              </a:rPr>
              <a:t>№ </a:t>
            </a:r>
            <a:r>
              <a:rPr sz="1400" dirty="0">
                <a:cs typeface="Microsoft Sans Serif"/>
              </a:rPr>
              <a:t>1 </a:t>
            </a:r>
            <a:r>
              <a:rPr sz="1400" spc="-15" dirty="0">
                <a:cs typeface="Microsoft Sans Serif"/>
              </a:rPr>
              <a:t>участников</a:t>
            </a:r>
            <a:r>
              <a:rPr sz="1400" spc="340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экзамена</a:t>
            </a:r>
            <a:r>
              <a:rPr sz="1400" spc="32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на наличие </a:t>
            </a:r>
            <a:r>
              <a:rPr sz="1400" spc="-25" dirty="0">
                <a:cs typeface="Microsoft Sans Serif"/>
              </a:rPr>
              <a:t>замены</a:t>
            </a:r>
            <a:r>
              <a:rPr sz="1400" spc="32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ошибочных </a:t>
            </a:r>
            <a:r>
              <a:rPr sz="1400" spc="-20" dirty="0">
                <a:cs typeface="Microsoft Sans Serif"/>
              </a:rPr>
              <a:t>ответов </a:t>
            </a:r>
            <a:r>
              <a:rPr sz="1400" spc="-36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на</a:t>
            </a:r>
            <a:r>
              <a:rPr sz="140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задания</a:t>
            </a:r>
            <a:r>
              <a:rPr sz="1400" spc="-1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с</a:t>
            </a:r>
            <a:r>
              <a:rPr sz="1400" spc="5" dirty="0">
                <a:cs typeface="Microsoft Sans Serif"/>
              </a:rPr>
              <a:t> </a:t>
            </a:r>
            <a:r>
              <a:rPr sz="1400" spc="-40" dirty="0">
                <a:cs typeface="Microsoft Sans Serif"/>
              </a:rPr>
              <a:t>кратким</a:t>
            </a:r>
            <a:r>
              <a:rPr sz="1400" spc="-35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ответом:</a:t>
            </a:r>
            <a:r>
              <a:rPr sz="1400" spc="-2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в</a:t>
            </a:r>
            <a:r>
              <a:rPr sz="1400" spc="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случае</a:t>
            </a:r>
            <a:r>
              <a:rPr sz="1400" dirty="0">
                <a:cs typeface="Microsoft Sans Serif"/>
              </a:rPr>
              <a:t> если</a:t>
            </a:r>
            <a:r>
              <a:rPr sz="1400" spc="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участник</a:t>
            </a:r>
            <a:r>
              <a:rPr sz="1400" spc="-15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экзамена</a:t>
            </a:r>
            <a:r>
              <a:rPr sz="1400" spc="-2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осуществлял</a:t>
            </a:r>
            <a:r>
              <a:rPr sz="1400" spc="-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во</a:t>
            </a:r>
            <a:r>
              <a:rPr sz="1400" spc="-1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время </a:t>
            </a:r>
            <a:r>
              <a:rPr sz="1400" spc="-10" dirty="0">
                <a:cs typeface="Microsoft Sans Serif"/>
              </a:rPr>
              <a:t> выполнения </a:t>
            </a:r>
            <a:r>
              <a:rPr sz="1400" spc="-15" dirty="0">
                <a:cs typeface="Microsoft Sans Serif"/>
              </a:rPr>
              <a:t>экзаменационной работы </a:t>
            </a:r>
            <a:r>
              <a:rPr sz="1400" spc="-20" dirty="0">
                <a:cs typeface="Microsoft Sans Serif"/>
              </a:rPr>
              <a:t>замену </a:t>
            </a:r>
            <a:r>
              <a:rPr sz="1400" spc="-10" dirty="0">
                <a:cs typeface="Microsoft Sans Serif"/>
              </a:rPr>
              <a:t>ошибочных </a:t>
            </a:r>
            <a:r>
              <a:rPr sz="1400" spc="-15" dirty="0">
                <a:cs typeface="Microsoft Sans Serif"/>
              </a:rPr>
              <a:t>ответов, </a:t>
            </a:r>
            <a:r>
              <a:rPr sz="1400" spc="-20" dirty="0">
                <a:cs typeface="Microsoft Sans Serif"/>
              </a:rPr>
              <a:t>организатору необходимо </a:t>
            </a:r>
            <a:r>
              <a:rPr sz="1400" spc="-15" dirty="0">
                <a:cs typeface="Microsoft Sans Serif"/>
              </a:rPr>
              <a:t> посчитать</a:t>
            </a:r>
            <a:r>
              <a:rPr sz="1400" spc="1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количество</a:t>
            </a:r>
            <a:r>
              <a:rPr sz="1400" spc="10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замен</a:t>
            </a:r>
            <a:r>
              <a:rPr sz="1400" spc="1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ошибочных</a:t>
            </a:r>
            <a:r>
              <a:rPr sz="1400" spc="34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ответов,</a:t>
            </a:r>
            <a:r>
              <a:rPr sz="1400" spc="1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в</a:t>
            </a:r>
            <a:r>
              <a:rPr sz="1400" spc="35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поле</a:t>
            </a:r>
            <a:r>
              <a:rPr sz="1400" spc="1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«Количество</a:t>
            </a:r>
            <a:r>
              <a:rPr sz="1400" spc="1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заполненных</a:t>
            </a:r>
            <a:r>
              <a:rPr sz="1400" spc="-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полей</a:t>
            </a:r>
            <a:endParaRPr sz="1400" dirty="0">
              <a:cs typeface="Microsoft Sans Serif"/>
            </a:endParaRPr>
          </a:p>
          <a:p>
            <a:pPr marL="172720">
              <a:lnSpc>
                <a:spcPct val="100000"/>
              </a:lnSpc>
            </a:pPr>
            <a:r>
              <a:rPr sz="1400" spc="-20" dirty="0">
                <a:cs typeface="Microsoft Sans Serif"/>
              </a:rPr>
              <a:t>«Замена</a:t>
            </a:r>
            <a:r>
              <a:rPr sz="1400" spc="54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ошибочных</a:t>
            </a:r>
            <a:r>
              <a:rPr sz="1400" spc="54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ответов»</a:t>
            </a:r>
            <a:r>
              <a:rPr sz="1400" spc="55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поставить</a:t>
            </a:r>
            <a:r>
              <a:rPr sz="1400" spc="55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соответствующее</a:t>
            </a:r>
            <a:r>
              <a:rPr sz="1400" spc="55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цифровое</a:t>
            </a:r>
            <a:r>
              <a:rPr sz="1400" spc="55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значение,</a:t>
            </a:r>
            <a:r>
              <a:rPr sz="1400" spc="56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а</a:t>
            </a:r>
            <a:r>
              <a:rPr sz="1400" spc="540" dirty="0">
                <a:cs typeface="Microsoft Sans Serif"/>
              </a:rPr>
              <a:t> </a:t>
            </a:r>
            <a:r>
              <a:rPr sz="1400" spc="-35" dirty="0">
                <a:cs typeface="Microsoft Sans Serif"/>
              </a:rPr>
              <a:t>также</a:t>
            </a:r>
            <a:endParaRPr sz="1400" dirty="0">
              <a:cs typeface="Microsoft Sans Serif"/>
            </a:endParaRPr>
          </a:p>
          <a:p>
            <a:pPr marL="172720">
              <a:lnSpc>
                <a:spcPct val="100000"/>
              </a:lnSpc>
            </a:pPr>
            <a:r>
              <a:rPr sz="1400" spc="-10" dirty="0">
                <a:cs typeface="Microsoft Sans Serif"/>
              </a:rPr>
              <a:t>поставить</a:t>
            </a:r>
            <a:r>
              <a:rPr sz="1400" spc="37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подпись</a:t>
            </a:r>
            <a:r>
              <a:rPr sz="1400" spc="38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в</a:t>
            </a:r>
            <a:r>
              <a:rPr sz="1400" spc="37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специально</a:t>
            </a:r>
            <a:r>
              <a:rPr sz="1400" spc="37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отведенном</a:t>
            </a:r>
            <a:r>
              <a:rPr sz="1400" spc="37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месте,</a:t>
            </a:r>
            <a:r>
              <a:rPr sz="1400" spc="38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в</a:t>
            </a:r>
            <a:r>
              <a:rPr sz="1400" spc="37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случае</a:t>
            </a:r>
            <a:r>
              <a:rPr sz="1400" spc="37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отсутствия</a:t>
            </a:r>
            <a:r>
              <a:rPr sz="1400" spc="390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замен</a:t>
            </a:r>
            <a:r>
              <a:rPr sz="1400" spc="37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-</a:t>
            </a:r>
            <a:r>
              <a:rPr sz="1400" spc="37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в</a:t>
            </a:r>
            <a:r>
              <a:rPr sz="1400" spc="37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поле</a:t>
            </a:r>
            <a:endParaRPr sz="1400" dirty="0">
              <a:cs typeface="Microsoft Sans Serif"/>
            </a:endParaRPr>
          </a:p>
          <a:p>
            <a:pPr marL="172720" marR="7620">
              <a:lnSpc>
                <a:spcPct val="100000"/>
              </a:lnSpc>
              <a:tabLst>
                <a:tab pos="1353185" algn="l"/>
                <a:tab pos="2568575" algn="l"/>
                <a:tab pos="3190240" algn="l"/>
                <a:tab pos="4043679" algn="l"/>
                <a:tab pos="5116830" algn="l"/>
                <a:tab pos="5979795" algn="l"/>
                <a:tab pos="6651625" algn="l"/>
                <a:tab pos="7098030" algn="l"/>
                <a:tab pos="7328534" algn="l"/>
              </a:tabLst>
            </a:pPr>
            <a:r>
              <a:rPr sz="1400" spc="-45" dirty="0">
                <a:cs typeface="Microsoft Sans Serif"/>
              </a:rPr>
              <a:t>«К</a:t>
            </a:r>
            <a:r>
              <a:rPr sz="1400" spc="-75" dirty="0">
                <a:cs typeface="Microsoft Sans Serif"/>
              </a:rPr>
              <a:t>о</a:t>
            </a:r>
            <a:r>
              <a:rPr sz="1400" spc="5" dirty="0">
                <a:cs typeface="Microsoft Sans Serif"/>
              </a:rPr>
              <a:t>л</a:t>
            </a:r>
            <a:r>
              <a:rPr sz="1400" dirty="0">
                <a:cs typeface="Microsoft Sans Serif"/>
              </a:rPr>
              <a:t>и</a:t>
            </a:r>
            <a:r>
              <a:rPr sz="1400" spc="-10" dirty="0">
                <a:cs typeface="Microsoft Sans Serif"/>
              </a:rPr>
              <a:t>ч</a:t>
            </a:r>
            <a:r>
              <a:rPr sz="1400" spc="-25" dirty="0">
                <a:cs typeface="Microsoft Sans Serif"/>
              </a:rPr>
              <a:t>е</a:t>
            </a:r>
            <a:r>
              <a:rPr sz="1400" spc="-10" dirty="0">
                <a:cs typeface="Microsoft Sans Serif"/>
              </a:rPr>
              <a:t>с</a:t>
            </a:r>
            <a:r>
              <a:rPr sz="1400" dirty="0">
                <a:cs typeface="Microsoft Sans Serif"/>
              </a:rPr>
              <a:t>т</a:t>
            </a:r>
            <a:r>
              <a:rPr sz="1400" spc="-15" dirty="0">
                <a:cs typeface="Microsoft Sans Serif"/>
              </a:rPr>
              <a:t>в</a:t>
            </a:r>
            <a:r>
              <a:rPr sz="1400" dirty="0">
                <a:cs typeface="Microsoft Sans Serif"/>
              </a:rPr>
              <a:t>о	</a:t>
            </a:r>
            <a:r>
              <a:rPr sz="1400" spc="-60" dirty="0">
                <a:cs typeface="Microsoft Sans Serif"/>
              </a:rPr>
              <a:t>з</a:t>
            </a:r>
            <a:r>
              <a:rPr sz="1400" spc="-15" dirty="0">
                <a:cs typeface="Microsoft Sans Serif"/>
              </a:rPr>
              <a:t>а</a:t>
            </a:r>
            <a:r>
              <a:rPr sz="1400" spc="-20" dirty="0">
                <a:cs typeface="Microsoft Sans Serif"/>
              </a:rPr>
              <a:t>п</a:t>
            </a:r>
            <a:r>
              <a:rPr sz="1400" spc="-50" dirty="0">
                <a:cs typeface="Microsoft Sans Serif"/>
              </a:rPr>
              <a:t>о</a:t>
            </a:r>
            <a:r>
              <a:rPr sz="1400" dirty="0">
                <a:cs typeface="Microsoft Sans Serif"/>
              </a:rPr>
              <a:t>лн</a:t>
            </a:r>
            <a:r>
              <a:rPr sz="1400" spc="-10" dirty="0">
                <a:cs typeface="Microsoft Sans Serif"/>
              </a:rPr>
              <a:t>е</a:t>
            </a:r>
            <a:r>
              <a:rPr sz="1400" spc="-5" dirty="0">
                <a:cs typeface="Microsoft Sans Serif"/>
              </a:rPr>
              <a:t>нн</a:t>
            </a:r>
            <a:r>
              <a:rPr sz="1400" dirty="0">
                <a:cs typeface="Microsoft Sans Serif"/>
              </a:rPr>
              <a:t>ых	</a:t>
            </a:r>
            <a:r>
              <a:rPr sz="1400" spc="-25" dirty="0">
                <a:cs typeface="Microsoft Sans Serif"/>
              </a:rPr>
              <a:t>п</a:t>
            </a:r>
            <a:r>
              <a:rPr sz="1400" spc="-40" dirty="0">
                <a:cs typeface="Microsoft Sans Serif"/>
              </a:rPr>
              <a:t>о</a:t>
            </a:r>
            <a:r>
              <a:rPr sz="1400" dirty="0">
                <a:cs typeface="Microsoft Sans Serif"/>
              </a:rPr>
              <a:t>ле</a:t>
            </a:r>
            <a:r>
              <a:rPr sz="1400" spc="5" dirty="0">
                <a:cs typeface="Microsoft Sans Serif"/>
              </a:rPr>
              <a:t>й</a:t>
            </a:r>
            <a:r>
              <a:rPr sz="1400" dirty="0">
                <a:cs typeface="Microsoft Sans Serif"/>
              </a:rPr>
              <a:t>	</a:t>
            </a:r>
            <a:r>
              <a:rPr sz="1400" spc="-20" dirty="0">
                <a:cs typeface="Microsoft Sans Serif"/>
              </a:rPr>
              <a:t>«Зам</a:t>
            </a:r>
            <a:r>
              <a:rPr sz="1400" spc="-35" dirty="0">
                <a:cs typeface="Microsoft Sans Serif"/>
              </a:rPr>
              <a:t>е</a:t>
            </a:r>
            <a:r>
              <a:rPr sz="1400" spc="-5" dirty="0">
                <a:cs typeface="Microsoft Sans Serif"/>
              </a:rPr>
              <a:t>н</a:t>
            </a:r>
            <a:r>
              <a:rPr sz="1400" dirty="0">
                <a:cs typeface="Microsoft Sans Serif"/>
              </a:rPr>
              <a:t>а	</a:t>
            </a:r>
            <a:r>
              <a:rPr sz="1400" spc="-15" dirty="0">
                <a:cs typeface="Microsoft Sans Serif"/>
              </a:rPr>
              <a:t>о</a:t>
            </a:r>
            <a:r>
              <a:rPr sz="1400" spc="-5" dirty="0">
                <a:cs typeface="Microsoft Sans Serif"/>
              </a:rPr>
              <a:t>шиб</a:t>
            </a:r>
            <a:r>
              <a:rPr sz="1400" spc="-40" dirty="0">
                <a:cs typeface="Microsoft Sans Serif"/>
              </a:rPr>
              <a:t>о</a:t>
            </a:r>
            <a:r>
              <a:rPr sz="1400" spc="-30" dirty="0">
                <a:cs typeface="Microsoft Sans Serif"/>
              </a:rPr>
              <a:t>ч</a:t>
            </a:r>
            <a:r>
              <a:rPr sz="1400" spc="-5" dirty="0">
                <a:cs typeface="Microsoft Sans Serif"/>
              </a:rPr>
              <a:t>н</a:t>
            </a:r>
            <a:r>
              <a:rPr sz="1400" dirty="0">
                <a:cs typeface="Microsoft Sans Serif"/>
              </a:rPr>
              <a:t>ых	</a:t>
            </a:r>
            <a:r>
              <a:rPr sz="1400" spc="-40" dirty="0">
                <a:cs typeface="Microsoft Sans Serif"/>
              </a:rPr>
              <a:t>о</a:t>
            </a:r>
            <a:r>
              <a:rPr sz="1400" dirty="0">
                <a:cs typeface="Microsoft Sans Serif"/>
              </a:rPr>
              <a:t>т</a:t>
            </a:r>
            <a:r>
              <a:rPr sz="1400" spc="-15" dirty="0">
                <a:cs typeface="Microsoft Sans Serif"/>
              </a:rPr>
              <a:t>в</a:t>
            </a:r>
            <a:r>
              <a:rPr sz="1400" spc="-65" dirty="0">
                <a:cs typeface="Microsoft Sans Serif"/>
              </a:rPr>
              <a:t>е</a:t>
            </a:r>
            <a:r>
              <a:rPr sz="1400" spc="-10" dirty="0">
                <a:cs typeface="Microsoft Sans Serif"/>
              </a:rPr>
              <a:t>т</a:t>
            </a:r>
            <a:r>
              <a:rPr sz="1400" spc="-5" dirty="0">
                <a:cs typeface="Microsoft Sans Serif"/>
              </a:rPr>
              <a:t>ов</a:t>
            </a:r>
            <a:r>
              <a:rPr sz="1400" dirty="0">
                <a:cs typeface="Microsoft Sans Serif"/>
              </a:rPr>
              <a:t>»	</a:t>
            </a:r>
            <a:r>
              <a:rPr sz="1400" spc="-10" dirty="0">
                <a:cs typeface="Microsoft Sans Serif"/>
              </a:rPr>
              <a:t>с</a:t>
            </a:r>
            <a:r>
              <a:rPr sz="1400" spc="-20" dirty="0">
                <a:cs typeface="Microsoft Sans Serif"/>
              </a:rPr>
              <a:t>т</a:t>
            </a:r>
            <a:r>
              <a:rPr sz="1400" spc="-5" dirty="0">
                <a:cs typeface="Microsoft Sans Serif"/>
              </a:rPr>
              <a:t>ав</a:t>
            </a:r>
            <a:r>
              <a:rPr sz="1400" spc="-10" dirty="0">
                <a:cs typeface="Microsoft Sans Serif"/>
              </a:rPr>
              <a:t>и</a:t>
            </a:r>
            <a:r>
              <a:rPr sz="1400" dirty="0">
                <a:cs typeface="Microsoft Sans Serif"/>
              </a:rPr>
              <a:t>т	</a:t>
            </a:r>
            <a:r>
              <a:rPr sz="1400" spc="-5" dirty="0">
                <a:cs typeface="Microsoft Sans Serif"/>
              </a:rPr>
              <a:t>«Х</a:t>
            </a:r>
            <a:r>
              <a:rPr sz="1400" dirty="0">
                <a:cs typeface="Microsoft Sans Serif"/>
              </a:rPr>
              <a:t>»	и	</a:t>
            </a:r>
            <a:r>
              <a:rPr sz="1400" spc="-25" dirty="0">
                <a:cs typeface="Microsoft Sans Serif"/>
              </a:rPr>
              <a:t>п</a:t>
            </a:r>
            <a:r>
              <a:rPr sz="1400" spc="-40" dirty="0">
                <a:cs typeface="Microsoft Sans Serif"/>
              </a:rPr>
              <a:t>о</a:t>
            </a:r>
            <a:r>
              <a:rPr sz="1400" spc="-15" dirty="0">
                <a:cs typeface="Microsoft Sans Serif"/>
              </a:rPr>
              <a:t>д</a:t>
            </a:r>
            <a:r>
              <a:rPr sz="1400" spc="-25" dirty="0">
                <a:cs typeface="Microsoft Sans Serif"/>
              </a:rPr>
              <a:t>п</a:t>
            </a:r>
            <a:r>
              <a:rPr sz="1400" spc="-5" dirty="0">
                <a:cs typeface="Microsoft Sans Serif"/>
              </a:rPr>
              <a:t>и</a:t>
            </a:r>
            <a:r>
              <a:rPr sz="1400" dirty="0">
                <a:cs typeface="Microsoft Sans Serif"/>
              </a:rPr>
              <a:t>с</a:t>
            </a:r>
            <a:r>
              <a:rPr sz="1400" spc="-5" dirty="0">
                <a:cs typeface="Microsoft Sans Serif"/>
              </a:rPr>
              <a:t>ь  </a:t>
            </a:r>
            <a:r>
              <a:rPr sz="1400" dirty="0">
                <a:cs typeface="Microsoft Sans Serif"/>
              </a:rPr>
              <a:t>в</a:t>
            </a:r>
            <a:r>
              <a:rPr sz="1400" spc="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специально</a:t>
            </a:r>
            <a:r>
              <a:rPr sz="1400" spc="-10" dirty="0">
                <a:cs typeface="Microsoft Sans Serif"/>
              </a:rPr>
              <a:t> </a:t>
            </a:r>
            <a:r>
              <a:rPr sz="1400" spc="-15" dirty="0" err="1">
                <a:cs typeface="Microsoft Sans Serif"/>
              </a:rPr>
              <a:t>отведенном</a:t>
            </a:r>
            <a:r>
              <a:rPr sz="1400" spc="-15" dirty="0">
                <a:cs typeface="Microsoft Sans Serif"/>
              </a:rPr>
              <a:t> </a:t>
            </a:r>
            <a:r>
              <a:rPr sz="1400" spc="-10" dirty="0" err="1" smtClean="0">
                <a:cs typeface="Microsoft Sans Serif"/>
              </a:rPr>
              <a:t>месте</a:t>
            </a:r>
            <a:endParaRPr sz="1400" dirty="0">
              <a:cs typeface="Microsoft Sans Serif"/>
            </a:endParaRPr>
          </a:p>
          <a:p>
            <a:pPr marL="172720" marR="6985" indent="-160020">
              <a:lnSpc>
                <a:spcPct val="100000"/>
              </a:lnSpc>
              <a:buFont typeface="Symbol"/>
              <a:buChar char=""/>
              <a:tabLst>
                <a:tab pos="172720" algn="l"/>
              </a:tabLst>
            </a:pPr>
            <a:r>
              <a:rPr sz="1400" spc="-25" dirty="0">
                <a:cs typeface="Microsoft Sans Serif"/>
              </a:rPr>
              <a:t>заполняет</a:t>
            </a:r>
            <a:r>
              <a:rPr sz="1400" spc="8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форму</a:t>
            </a:r>
            <a:r>
              <a:rPr sz="1400" spc="41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ППЭ-05-02</a:t>
            </a:r>
            <a:r>
              <a:rPr sz="1400" spc="409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«Протокол</a:t>
            </a:r>
            <a:r>
              <a:rPr sz="1400" spc="42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проведения</a:t>
            </a:r>
            <a:r>
              <a:rPr sz="1400" spc="434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ГИА</a:t>
            </a:r>
            <a:r>
              <a:rPr sz="1400" spc="42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в</a:t>
            </a:r>
            <a:r>
              <a:rPr sz="1400" spc="40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аудитории»,</a:t>
            </a:r>
            <a:r>
              <a:rPr sz="1400" spc="43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получив</a:t>
            </a:r>
            <a:r>
              <a:rPr sz="1400" spc="42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подписи </a:t>
            </a:r>
            <a:r>
              <a:rPr sz="1400" spc="-36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у </a:t>
            </a:r>
            <a:r>
              <a:rPr sz="1400" spc="-15" dirty="0">
                <a:cs typeface="Microsoft Sans Serif"/>
              </a:rPr>
              <a:t>участников</a:t>
            </a:r>
            <a:r>
              <a:rPr sz="1400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экзамена</a:t>
            </a:r>
            <a:endParaRPr sz="1400" dirty="0"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9618" y="339974"/>
            <a:ext cx="762511" cy="960107"/>
          </a:xfrm>
          <a:prstGeom prst="rect">
            <a:avLst/>
          </a:prstGeom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1115616" y="931986"/>
            <a:ext cx="4942284" cy="1277816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just"/>
            <a:r>
              <a:rPr lang="ru-RU" b="1" dirty="0" smtClean="0">
                <a:latin typeface="+mn-lt"/>
                <a:cs typeface="Arial" pitchFamily="34" charset="0"/>
              </a:rPr>
              <a:t>бланки ответов № 2</a:t>
            </a:r>
            <a:r>
              <a:rPr lang="ru-RU" dirty="0" smtClean="0">
                <a:latin typeface="+mn-lt"/>
                <a:cs typeface="Arial" pitchFamily="34" charset="0"/>
              </a:rPr>
              <a:t>, предназначенные для записи ответов на задания с развернутым ответом, и </a:t>
            </a:r>
            <a:r>
              <a:rPr lang="ru-RU" b="1" dirty="0" smtClean="0">
                <a:latin typeface="+mn-lt"/>
                <a:cs typeface="Arial" pitchFamily="34" charset="0"/>
              </a:rPr>
              <a:t>ДБО № 2 </a:t>
            </a:r>
            <a:r>
              <a:rPr lang="ru-RU" dirty="0" smtClean="0">
                <a:latin typeface="+mn-lt"/>
                <a:cs typeface="Arial" pitchFamily="34" charset="0"/>
              </a:rPr>
              <a:t>содержат </a:t>
            </a:r>
            <a:r>
              <a:rPr lang="ru-RU" b="1" dirty="0" smtClean="0">
                <a:latin typeface="+mn-lt"/>
                <a:cs typeface="Arial" pitchFamily="34" charset="0"/>
              </a:rPr>
              <a:t>незаполненные области</a:t>
            </a:r>
            <a:r>
              <a:rPr lang="ru-RU" dirty="0" smtClean="0">
                <a:latin typeface="+mn-lt"/>
                <a:cs typeface="Arial" pitchFamily="34" charset="0"/>
              </a:rPr>
              <a:t> (</a:t>
            </a:r>
            <a:r>
              <a:rPr lang="ru-RU" i="1" dirty="0" smtClean="0">
                <a:latin typeface="+mn-lt"/>
                <a:cs typeface="Arial" pitchFamily="34" charset="0"/>
              </a:rPr>
              <a:t>за исключением регистрационных полей</a:t>
            </a:r>
            <a:r>
              <a:rPr lang="ru-RU" dirty="0" smtClean="0">
                <a:latin typeface="+mn-lt"/>
                <a:cs typeface="Arial" pitchFamily="34" charset="0"/>
              </a:rPr>
              <a:t>), то необходимо погасить их следующим образом: «</a:t>
            </a:r>
            <a:r>
              <a:rPr lang="ru-RU" sz="2700" b="1" dirty="0" smtClean="0">
                <a:latin typeface="+mn-lt"/>
                <a:cs typeface="Arial" pitchFamily="34" charset="0"/>
              </a:rPr>
              <a:t>Z</a:t>
            </a:r>
            <a:r>
              <a:rPr lang="ru-RU" dirty="0" smtClean="0">
                <a:latin typeface="+mn-lt"/>
                <a:cs typeface="Arial" pitchFamily="34" charset="0"/>
              </a:rPr>
              <a:t>»</a:t>
            </a:r>
          </a:p>
        </p:txBody>
      </p:sp>
      <p:sp>
        <p:nvSpPr>
          <p:cNvPr id="20" name="Содержимое 2"/>
          <p:cNvSpPr txBox="1">
            <a:spLocks/>
          </p:cNvSpPr>
          <p:nvPr/>
        </p:nvSpPr>
        <p:spPr>
          <a:xfrm>
            <a:off x="395536" y="644695"/>
            <a:ext cx="504056" cy="5952661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vert270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400" b="1" dirty="0" smtClean="0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Ответственный организатор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1524000"/>
            <a:ext cx="2479431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085850" y="2517523"/>
            <a:ext cx="4972050" cy="3539430"/>
          </a:xfrm>
          <a:prstGeom prst="rect">
            <a:avLst/>
          </a:prstGeom>
          <a:noFill/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ea typeface="Cambria" pitchFamily="18" charset="0"/>
                <a:cs typeface="Times New Roman" pitchFamily="18" charset="0"/>
              </a:rPr>
              <a:t>Знак «Z»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ea typeface="Cambria" pitchFamily="18" charset="0"/>
                <a:cs typeface="Times New Roman" pitchFamily="18" charset="0"/>
              </a:rPr>
              <a:t> свидетельствует: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ea typeface="Cambria" pitchFamily="18" charset="0"/>
                <a:cs typeface="Times New Roman" pitchFamily="18" charset="0"/>
              </a:rPr>
              <a:t>о завершении выполнения заданий КИМ, выполненных участником экзамена, которые оформляются на бланках ответов на задания с развернутыми ответами или на дополнительных бланках (при их использовании)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ea typeface="Cambria" pitchFamily="18" charset="0"/>
                <a:cs typeface="Times New Roman" pitchFamily="18" charset="0"/>
              </a:rPr>
              <a:t>о том, что данный участник экзамена свою экзаменационную работу завершил и более не будет возвращаться к оформлению своих ответов на соответствующих бланках (продолжению оформления ответов).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ea typeface="Cambria" pitchFamily="18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ea typeface="Cambria" pitchFamily="18" charset="0"/>
                <a:cs typeface="Arial" pitchFamily="34" charset="0"/>
              </a:rPr>
              <a:t>ВАЖНО! 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effectLst/>
                <a:ea typeface="Cambria" pitchFamily="18" charset="0"/>
                <a:cs typeface="Arial" pitchFamily="34" charset="0"/>
              </a:rPr>
              <a:t>Знак «Z» 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effectLst/>
                <a:ea typeface="Cambria" pitchFamily="18" charset="0"/>
                <a:cs typeface="Times New Roman" pitchFamily="18" charset="0"/>
              </a:rPr>
              <a:t>проставляется на последнем листе соответствующего бланка ответов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ea typeface="Cambria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ea typeface="Cambria" pitchFamily="18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58000" y="1828800"/>
            <a:ext cx="1440160" cy="438432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26700" dirty="0" smtClean="0">
                <a:latin typeface="Cambria" pitchFamily="18" charset="0"/>
              </a:rPr>
              <a:t>Z</a:t>
            </a:r>
            <a:endParaRPr lang="ru-RU" sz="26700" dirty="0">
              <a:latin typeface="Cambri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07832" y="533400"/>
            <a:ext cx="72448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ctr">
              <a:defRPr/>
            </a:pPr>
            <a:r>
              <a:rPr lang="ru-RU" b="1" dirty="0" smtClean="0">
                <a:cs typeface="Arial" pitchFamily="34" charset="0"/>
              </a:rPr>
              <a:t>По окончании выполнения экзаменационной работы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9472" y="131888"/>
            <a:ext cx="5259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ЗАВЕРШЕНИЕ</a:t>
            </a:r>
            <a:r>
              <a:rPr lang="ru-RU" sz="2400" spc="-1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spc="-35" dirty="0" smtClean="0">
                <a:solidFill>
                  <a:schemeClr val="accent6">
                    <a:lumMod val="75000"/>
                  </a:schemeClr>
                </a:solidFill>
              </a:rPr>
              <a:t>ЭКЗАМЕНА</a:t>
            </a:r>
            <a:r>
              <a:rPr lang="ru-RU" sz="2400" spc="1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lang="ru-RU" sz="2400" spc="25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spc="-55" dirty="0" smtClean="0">
                <a:solidFill>
                  <a:schemeClr val="accent6">
                    <a:lumMod val="75000"/>
                  </a:schemeClr>
                </a:solidFill>
              </a:rPr>
              <a:t>АУДИТОРИИ</a:t>
            </a:r>
            <a:endParaRPr lang="ru-RU" sz="24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143000" y="685800"/>
            <a:ext cx="3562194" cy="45140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>
              <a:defRPr/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Бланк ответов №1</a:t>
            </a:r>
            <a:endParaRPr lang="ru-RU" sz="2100" b="1" dirty="0">
              <a:solidFill>
                <a:srgbClr val="002060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800100" y="774170"/>
            <a:ext cx="7827540" cy="363175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pPr indent="601118"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1900" dirty="0" smtClean="0">
                <a:ea typeface="Times New Roman" pitchFamily="18" charset="0"/>
                <a:cs typeface="Arial" pitchFamily="34" charset="0"/>
              </a:rPr>
              <a:t>Для учета количества заполненных полей «Замена ошибочных ответов на задания с КРАТКИМ ОТВЕТОМ» на бланке ответов №1 участников ЕГЭ </a:t>
            </a:r>
            <a:r>
              <a:rPr lang="ru-RU" sz="1900" b="1" i="1" dirty="0" smtClean="0">
                <a:ea typeface="Times New Roman" pitchFamily="18" charset="0"/>
                <a:cs typeface="Arial" pitchFamily="34" charset="0"/>
              </a:rPr>
              <a:t>ответственному организатору</a:t>
            </a:r>
            <a:r>
              <a:rPr lang="ru-RU" sz="1900" dirty="0" smtClean="0">
                <a:ea typeface="Times New Roman" pitchFamily="18" charset="0"/>
                <a:cs typeface="Arial" pitchFamily="34" charset="0"/>
              </a:rPr>
              <a:t> в аудитории необходимо:</a:t>
            </a:r>
            <a:endParaRPr lang="ru-RU" sz="1900" dirty="0" smtClean="0">
              <a:cs typeface="Arial" pitchFamily="34" charset="0"/>
            </a:endParaRPr>
          </a:p>
          <a:p>
            <a:pPr indent="601118" algn="just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sz="1900" b="1" dirty="0" smtClean="0">
                <a:ea typeface="Times New Roman" pitchFamily="18" charset="0"/>
                <a:cs typeface="Arial" pitchFamily="34" charset="0"/>
              </a:rPr>
              <a:t>проверить бланк ответов № 1 участника экзамена на наличие замены ошибочных ответов на задания с кратким ответом</a:t>
            </a:r>
            <a:r>
              <a:rPr lang="ru-RU" sz="1900" dirty="0" smtClean="0">
                <a:ea typeface="Times New Roman" pitchFamily="18" charset="0"/>
                <a:cs typeface="Arial" pitchFamily="34" charset="0"/>
              </a:rPr>
              <a:t>:</a:t>
            </a:r>
          </a:p>
          <a:p>
            <a:pPr indent="601118" algn="just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900" dirty="0" smtClean="0">
                <a:ea typeface="Times New Roman" pitchFamily="18" charset="0"/>
                <a:cs typeface="Arial" pitchFamily="34" charset="0"/>
              </a:rPr>
              <a:t>В случае если участник экзамена осуществлял во время выполнения экзаменационной работы замену ошибочных ответов, организатору необходимо посчитать количество замен ошибочных ответов,  в поле «</a:t>
            </a:r>
            <a:r>
              <a:rPr lang="ru-RU" sz="1900" b="1" dirty="0" smtClean="0">
                <a:ea typeface="Times New Roman" pitchFamily="18" charset="0"/>
                <a:cs typeface="Arial" pitchFamily="34" charset="0"/>
              </a:rPr>
              <a:t>Количество заполненных полей «Замена ошибочных ответов</a:t>
            </a:r>
            <a:r>
              <a:rPr lang="ru-RU" sz="1900" dirty="0" smtClean="0">
                <a:ea typeface="Times New Roman" pitchFamily="18" charset="0"/>
                <a:cs typeface="Arial" pitchFamily="34" charset="0"/>
              </a:rPr>
              <a:t>» поставить соответствующее </a:t>
            </a:r>
            <a:r>
              <a:rPr lang="ru-RU" sz="1900" b="1" i="1" dirty="0" smtClean="0">
                <a:ea typeface="Times New Roman" pitchFamily="18" charset="0"/>
                <a:cs typeface="Arial" pitchFamily="34" charset="0"/>
              </a:rPr>
              <a:t>цифровое значение</a:t>
            </a:r>
            <a:r>
              <a:rPr lang="ru-RU" sz="1900" dirty="0" smtClean="0"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1900" b="1" i="1" dirty="0" smtClean="0">
                <a:ea typeface="Times New Roman" pitchFamily="18" charset="0"/>
                <a:cs typeface="Arial" pitchFamily="34" charset="0"/>
              </a:rPr>
              <a:t>подпись в специально отведенном месте</a:t>
            </a:r>
            <a:r>
              <a:rPr lang="ru-RU" sz="1900" b="1" dirty="0" smtClean="0">
                <a:ea typeface="Times New Roman" pitchFamily="18" charset="0"/>
                <a:cs typeface="Arial" pitchFamily="34" charset="0"/>
              </a:rPr>
              <a:t>.</a:t>
            </a:r>
            <a:endParaRPr lang="ru-RU" sz="1900" dirty="0" smtClean="0">
              <a:cs typeface="Arial" pitchFamily="34" charset="0"/>
            </a:endParaRPr>
          </a:p>
        </p:txBody>
      </p:sp>
      <p:pic>
        <p:nvPicPr>
          <p:cNvPr id="22" name="Рисунок 2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1231" y="4457700"/>
            <a:ext cx="6940254" cy="1973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143899" y="671070"/>
            <a:ext cx="504056" cy="5952661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vert270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400" b="1" dirty="0" smtClean="0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Ответственный организатор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xmlns:lc="http://schemas.openxmlformats.org/drawingml/2006/lockedCanvas" val="0"/>
              </a:ext>
            </a:extLst>
          </a:blip>
          <a:stretch>
            <a:fillRect/>
          </a:stretch>
        </p:blipFill>
        <p:spPr>
          <a:xfrm flipH="1">
            <a:off x="8458217" y="787402"/>
            <a:ext cx="762511" cy="960107"/>
          </a:xfrm>
          <a:prstGeom prst="rect">
            <a:avLst/>
          </a:prstGeom>
        </p:spPr>
      </p:pic>
      <p:sp>
        <p:nvSpPr>
          <p:cNvPr id="17" name="Стрелка вверх 16"/>
          <p:cNvSpPr/>
          <p:nvPr/>
        </p:nvSpPr>
        <p:spPr>
          <a:xfrm rot="7875094">
            <a:off x="3600459" y="5394327"/>
            <a:ext cx="441325" cy="520700"/>
          </a:xfrm>
          <a:prstGeom prst="upArrow">
            <a:avLst/>
          </a:prstGeom>
          <a:solidFill>
            <a:srgbClr val="FF0000"/>
          </a:solidFill>
          <a:ln>
            <a:solidFill>
              <a:srgbClr val="ED1C2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>
              <a:defRPr/>
            </a:pPr>
            <a:endParaRPr lang="ru-RU"/>
          </a:p>
        </p:txBody>
      </p:sp>
      <p:sp>
        <p:nvSpPr>
          <p:cNvPr id="18" name="Стрелка вверх 17"/>
          <p:cNvSpPr/>
          <p:nvPr/>
        </p:nvSpPr>
        <p:spPr>
          <a:xfrm rot="7922497">
            <a:off x="4978403" y="5435601"/>
            <a:ext cx="441325" cy="520700"/>
          </a:xfrm>
          <a:prstGeom prst="upArrow">
            <a:avLst/>
          </a:prstGeom>
          <a:solidFill>
            <a:srgbClr val="FF0000"/>
          </a:solidFill>
          <a:ln>
            <a:solidFill>
              <a:srgbClr val="ED1C2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9472" y="131888"/>
            <a:ext cx="5259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ЗАВЕРШЕНИЕ</a:t>
            </a:r>
            <a:r>
              <a:rPr lang="ru-RU" sz="2400" spc="-1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spc="-35" dirty="0" smtClean="0">
                <a:solidFill>
                  <a:schemeClr val="accent6">
                    <a:lumMod val="75000"/>
                  </a:schemeClr>
                </a:solidFill>
              </a:rPr>
              <a:t>ЭКЗАМЕНА</a:t>
            </a:r>
            <a:r>
              <a:rPr lang="ru-RU" sz="2400" spc="1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lang="ru-RU" sz="2400" spc="25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spc="-55" dirty="0" smtClean="0">
                <a:solidFill>
                  <a:schemeClr val="accent6">
                    <a:lumMod val="75000"/>
                  </a:schemeClr>
                </a:solidFill>
              </a:rPr>
              <a:t>АУДИТОРИИ</a:t>
            </a:r>
            <a:endParaRPr 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95851" y="351665"/>
            <a:ext cx="2238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b="1" cap="all" dirty="0" smtClean="0">
                <a:solidFill>
                  <a:srgbClr val="C00000"/>
                </a:solidFill>
              </a:rPr>
              <a:t>Бланк ответов №1</a:t>
            </a:r>
            <a:endParaRPr lang="ru-RU" b="1" cap="all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654" y="2953615"/>
            <a:ext cx="8352928" cy="2278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80486" y="3250440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  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708477" y="3185175"/>
            <a:ext cx="1656184" cy="4973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74712" y="909676"/>
            <a:ext cx="8802235" cy="92333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ea typeface="Cambria" panose="02040503050406030204" pitchFamily="18" charset="0"/>
              </a:rPr>
              <a:t>В случае если в области замены ошибочных ответов будет заполнено поле для номера задания, а новый ответ не внесен, то для оценивания будет использоваться пустой ответ (т.е. задание будет засчитано невыполненным</a:t>
            </a:r>
            <a:r>
              <a:rPr lang="ru-RU" b="1" dirty="0" smtClean="0">
                <a:ea typeface="Cambria" panose="02040503050406030204" pitchFamily="18" charset="0"/>
              </a:rPr>
              <a:t>)</a:t>
            </a:r>
            <a:endParaRPr lang="ru-RU" b="1" dirty="0">
              <a:ea typeface="Cambria" panose="0204050305040603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0447" y="5463535"/>
            <a:ext cx="41213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ea typeface="Cambria" panose="02040503050406030204" pitchFamily="18" charset="0"/>
              </a:rPr>
              <a:t>Организатор вписывает количество исправлений </a:t>
            </a:r>
            <a:r>
              <a:rPr lang="ru-RU" sz="2000" b="1" dirty="0" smtClean="0">
                <a:ea typeface="Cambria" panose="02040503050406030204" pitchFamily="18" charset="0"/>
              </a:rPr>
              <a:t>или, </a:t>
            </a:r>
            <a:r>
              <a:rPr lang="ru-RU" sz="2000" b="1" dirty="0">
                <a:ea typeface="Cambria" panose="02040503050406030204" pitchFamily="18" charset="0"/>
              </a:rPr>
              <a:t>если их нет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17844" y="5602033"/>
            <a:ext cx="3428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ea typeface="Cambria" panose="02040503050406030204" pitchFamily="18" charset="0"/>
              </a:rPr>
              <a:t>Подпись</a:t>
            </a:r>
            <a:r>
              <a:rPr lang="ru-RU" dirty="0" smtClean="0">
                <a:ea typeface="Times New Roman" panose="02020603050405020304" pitchFamily="18" charset="0"/>
              </a:rPr>
              <a:t> </a:t>
            </a:r>
            <a:r>
              <a:rPr lang="ru-RU" sz="2000" b="1" dirty="0">
                <a:ea typeface="Cambria" panose="02040503050406030204" pitchFamily="18" charset="0"/>
              </a:rPr>
              <a:t>организатора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2813586" y="4894954"/>
            <a:ext cx="1440160" cy="62710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6413986" y="4854223"/>
            <a:ext cx="432048" cy="81185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230528" y="553191"/>
            <a:ext cx="84963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sz="2200" b="1" cap="all" dirty="0" smtClean="0">
                <a:solidFill>
                  <a:srgbClr val="C00000"/>
                </a:solidFill>
              </a:rPr>
              <a:t>Бланк ответов №1</a:t>
            </a:r>
            <a:endParaRPr lang="ru-RU" sz="2200" b="1" cap="all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9472" y="131888"/>
            <a:ext cx="5259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ЗАВЕРШЕНИЕ</a:t>
            </a:r>
            <a:r>
              <a:rPr lang="ru-RU" sz="2400" spc="-1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spc="-35" dirty="0" smtClean="0">
                <a:solidFill>
                  <a:schemeClr val="accent6">
                    <a:lumMod val="75000"/>
                  </a:schemeClr>
                </a:solidFill>
              </a:rPr>
              <a:t>ЭКЗАМЕНА</a:t>
            </a:r>
            <a:r>
              <a:rPr lang="ru-RU" sz="2400" spc="1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lang="ru-RU" sz="2400" spc="25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spc="-55" dirty="0" smtClean="0">
                <a:solidFill>
                  <a:schemeClr val="accent6">
                    <a:lumMod val="75000"/>
                  </a:schemeClr>
                </a:solidFill>
              </a:rPr>
              <a:t>АУДИТОРИИ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176348" y="4607169"/>
            <a:ext cx="334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Х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19808" y="1925514"/>
            <a:ext cx="8713178" cy="92333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В случае если участник экзамена не использовал поле «Замена ошибочных ответов на задания с кратким ответом», организатор в поле «Количество заполненных полей «Замена ошибочных ответов» ставит «Х» и подпись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4361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763591" y="692706"/>
            <a:ext cx="421107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Сопровождающие</a:t>
            </a:r>
          </a:p>
          <a:p>
            <a:pPr algn="just"/>
            <a:r>
              <a:rPr lang="ru-RU" dirty="0" smtClean="0"/>
              <a:t>График явки работников ППЭ, участников ГИА</a:t>
            </a:r>
          </a:p>
          <a:p>
            <a:pPr algn="just"/>
            <a:r>
              <a:rPr lang="ru-RU" dirty="0" smtClean="0"/>
              <a:t>Бирки для вещей</a:t>
            </a:r>
          </a:p>
          <a:p>
            <a:pPr algn="just"/>
            <a:endParaRPr lang="ru-RU" sz="1000" dirty="0" smtClean="0"/>
          </a:p>
          <a:p>
            <a:pPr algn="just"/>
            <a:r>
              <a:rPr lang="ru-RU" dirty="0" smtClean="0"/>
              <a:t>Увеличение кол-ва входов в ОО</a:t>
            </a:r>
          </a:p>
          <a:p>
            <a:pPr algn="just"/>
            <a:r>
              <a:rPr lang="ru-RU" dirty="0" smtClean="0"/>
              <a:t>Увеличение кол-ва входов в ППЭ</a:t>
            </a:r>
          </a:p>
          <a:p>
            <a:pPr algn="just"/>
            <a:r>
              <a:rPr lang="ru-RU" dirty="0" smtClean="0"/>
              <a:t>Металлоискатели </a:t>
            </a:r>
            <a:endParaRPr lang="ru-RU" dirty="0"/>
          </a:p>
          <a:p>
            <a:pPr algn="just"/>
            <a:r>
              <a:rPr lang="ru-RU" dirty="0"/>
              <a:t>Антисептики</a:t>
            </a:r>
          </a:p>
          <a:p>
            <a:pPr algn="just"/>
            <a:endParaRPr lang="ru-RU" sz="1000" dirty="0" smtClean="0"/>
          </a:p>
          <a:p>
            <a:pPr algn="just"/>
            <a:r>
              <a:rPr lang="ru-RU" dirty="0"/>
              <a:t>Входной фильтр – организатор, журнал</a:t>
            </a:r>
          </a:p>
          <a:p>
            <a:pPr algn="just"/>
            <a:r>
              <a:rPr lang="ru-RU" dirty="0" smtClean="0"/>
              <a:t>Медик – 1 на ППЭ</a:t>
            </a:r>
          </a:p>
          <a:p>
            <a:pPr algn="just"/>
            <a:endParaRPr lang="ru-RU" sz="1000" dirty="0" smtClean="0"/>
          </a:p>
          <a:p>
            <a:pPr algn="just"/>
            <a:r>
              <a:rPr lang="ru-RU" dirty="0" smtClean="0"/>
              <a:t>Упаковка личных вещей в индивидуальные пакеты</a:t>
            </a:r>
            <a:endParaRPr lang="ru-RU" dirty="0"/>
          </a:p>
          <a:p>
            <a:pPr algn="just"/>
            <a:r>
              <a:rPr lang="ru-RU" dirty="0" smtClean="0"/>
              <a:t>Указатели, информационные стенды</a:t>
            </a:r>
          </a:p>
          <a:p>
            <a:pPr algn="just"/>
            <a:endParaRPr lang="ru-RU" sz="1000" dirty="0" smtClean="0"/>
          </a:p>
          <a:p>
            <a:pPr algn="just"/>
            <a:r>
              <a:rPr lang="ru-RU" dirty="0" err="1" smtClean="0"/>
              <a:t>Рециркуляторы</a:t>
            </a:r>
            <a:endParaRPr lang="ru-RU" dirty="0" smtClean="0"/>
          </a:p>
          <a:p>
            <a:pPr algn="just"/>
            <a:r>
              <a:rPr lang="ru-RU" dirty="0" smtClean="0"/>
              <a:t>Питьевой режим, одноразовая посуда</a:t>
            </a:r>
          </a:p>
          <a:p>
            <a:pPr algn="just"/>
            <a:r>
              <a:rPr lang="ru-RU" dirty="0" smtClean="0"/>
              <a:t>Туалетная бумага, бумажные полотенца, </a:t>
            </a:r>
          </a:p>
          <a:p>
            <a:pPr algn="just"/>
            <a:r>
              <a:rPr lang="ru-RU" dirty="0" smtClean="0"/>
              <a:t>мыло</a:t>
            </a:r>
          </a:p>
          <a:p>
            <a:pPr algn="just"/>
            <a:r>
              <a:rPr lang="ru-RU" dirty="0" smtClean="0"/>
              <a:t>СИЗ для работников ППЭ  (маски</a:t>
            </a:r>
            <a:r>
              <a:rPr lang="ru-RU" dirty="0" smtClean="0">
                <a:solidFill>
                  <a:srgbClr val="002060"/>
                </a:solidFill>
              </a:rPr>
              <a:t>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27906" y="928431"/>
            <a:ext cx="4536504" cy="561662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24138" y="4077072"/>
            <a:ext cx="4176464" cy="22322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rgbClr val="FFFF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 rot="16200000">
            <a:off x="-123640" y="1687182"/>
            <a:ext cx="1401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Территория ОО</a:t>
            </a:r>
            <a:endParaRPr lang="ru-RU" sz="1400" i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74502" y="5039333"/>
            <a:ext cx="1489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Территория ППЭ</a:t>
            </a:r>
            <a:endParaRPr lang="ru-RU" sz="1400" i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516" b="99219" l="9961" r="89844">
                        <a14:foregroundMark x1="79688" y1="82031" x2="79688" y2="82031"/>
                        <a14:foregroundMark x1="50000" y1="34375" x2="50000" y2="34375"/>
                        <a14:foregroundMark x1="51563" y1="57422" x2="51563" y2="57422"/>
                        <a14:foregroundMark x1="52539" y1="15039" x2="52539" y2="15039"/>
                        <a14:foregroundMark x1="36523" y1="3516" x2="36523" y2="3516"/>
                        <a14:foregroundMark x1="51563" y1="96484" x2="51563" y2="96484"/>
                        <a14:foregroundMark x1="80273" y1="99219" x2="80273" y2="99219"/>
                        <a14:backgroundMark x1="5078" y1="97656" x2="5078" y2="97656"/>
                        <a14:backgroundMark x1="12891" y1="79297" x2="12891" y2="79297"/>
                        <a14:backgroundMark x1="72461" y1="31250" x2="72461" y2="31250"/>
                        <a14:backgroundMark x1="96484" y1="20898" x2="96484" y2="20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6" y="4242854"/>
            <a:ext cx="626306" cy="6263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3868" b="96321" l="10000" r="90000">
                        <a14:foregroundMark x1="43587" y1="14811" x2="43587" y2="14811"/>
                        <a14:foregroundMark x1="55000" y1="28679" x2="55000" y2="28679"/>
                        <a14:foregroundMark x1="45870" y1="63019" x2="45870" y2="63019"/>
                        <a14:foregroundMark x1="57391" y1="78396" x2="57391" y2="78396"/>
                        <a14:foregroundMark x1="55652" y1="93774" x2="55652" y2="93774"/>
                        <a14:foregroundMark x1="49891" y1="5377" x2="49891" y2="5377"/>
                        <a14:foregroundMark x1="46413" y1="3868" x2="46413" y2="3868"/>
                        <a14:foregroundMark x1="43587" y1="96321" x2="43587" y2="96321"/>
                        <a14:backgroundMark x1="2391" y1="25755" x2="2391" y2="25755"/>
                        <a14:backgroundMark x1="21304" y1="25755" x2="21304" y2="25755"/>
                        <a14:backgroundMark x1="48152" y1="39623" x2="48152" y2="39623"/>
                        <a14:backgroundMark x1="79130" y1="25283" x2="79130" y2="25283"/>
                        <a14:backgroundMark x1="97391" y1="34151" x2="97391" y2="34151"/>
                        <a14:backgroundMark x1="68261" y1="95849" x2="68261" y2="95849"/>
                        <a14:backgroundMark x1="21304" y1="96321" x2="21304" y2="96321"/>
                        <a14:backgroundMark x1="29239" y1="5849" x2="29239" y2="5849"/>
                        <a14:backgroundMark x1="67609" y1="4906" x2="67609" y2="4906"/>
                        <a14:backgroundMark x1="96304" y1="4906" x2="96304" y2="4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8969" y="1361009"/>
            <a:ext cx="684212" cy="7883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868" b="96321" l="10000" r="90000">
                        <a14:foregroundMark x1="43587" y1="14811" x2="43587" y2="14811"/>
                        <a14:foregroundMark x1="55000" y1="28679" x2="55000" y2="28679"/>
                        <a14:foregroundMark x1="45870" y1="63019" x2="45870" y2="63019"/>
                        <a14:foregroundMark x1="57391" y1="78396" x2="57391" y2="78396"/>
                        <a14:foregroundMark x1="55652" y1="93774" x2="55652" y2="93774"/>
                        <a14:foregroundMark x1="49891" y1="5377" x2="49891" y2="5377"/>
                        <a14:foregroundMark x1="46413" y1="3868" x2="46413" y2="3868"/>
                        <a14:foregroundMark x1="43587" y1="96321" x2="43587" y2="96321"/>
                        <a14:backgroundMark x1="2391" y1="25755" x2="2391" y2="25755"/>
                        <a14:backgroundMark x1="21304" y1="25755" x2="21304" y2="25755"/>
                        <a14:backgroundMark x1="48152" y1="39623" x2="48152" y2="39623"/>
                        <a14:backgroundMark x1="79130" y1="25283" x2="79130" y2="25283"/>
                        <a14:backgroundMark x1="97391" y1="34151" x2="97391" y2="34151"/>
                        <a14:backgroundMark x1="68261" y1="95849" x2="68261" y2="95849"/>
                        <a14:backgroundMark x1="21304" y1="96321" x2="21304" y2="96321"/>
                        <a14:backgroundMark x1="29239" y1="5849" x2="29239" y2="5849"/>
                        <a14:backgroundMark x1="67609" y1="4906" x2="67609" y2="4906"/>
                        <a14:backgroundMark x1="96304" y1="4906" x2="96304" y2="4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4684" y="1052736"/>
            <a:ext cx="684212" cy="788332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227919" y="2541797"/>
            <a:ext cx="4505275" cy="3911565"/>
          </a:xfrm>
          <a:prstGeom prst="roundRect">
            <a:avLst/>
          </a:prstGeom>
          <a:noFill/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14291" y="2481068"/>
            <a:ext cx="1368152" cy="1671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Вход  в ОО № 1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627071" y="2481068"/>
            <a:ext cx="1368152" cy="1671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Вход в ОО № 2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45766" y="3996948"/>
            <a:ext cx="1368152" cy="1671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Вход в ППЭ № 1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795869" y="3996948"/>
            <a:ext cx="1368152" cy="1671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Вход в ППЭ № 2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516" b="99219" l="9961" r="89844">
                        <a14:foregroundMark x1="79688" y1="82031" x2="79688" y2="82031"/>
                        <a14:foregroundMark x1="50000" y1="34375" x2="50000" y2="34375"/>
                        <a14:foregroundMark x1="51563" y1="57422" x2="51563" y2="57422"/>
                        <a14:foregroundMark x1="52539" y1="15039" x2="52539" y2="15039"/>
                        <a14:foregroundMark x1="36523" y1="3516" x2="36523" y2="3516"/>
                        <a14:foregroundMark x1="51563" y1="96484" x2="51563" y2="96484"/>
                        <a14:foregroundMark x1="80273" y1="99219" x2="80273" y2="99219"/>
                        <a14:backgroundMark x1="5078" y1="97656" x2="5078" y2="97656"/>
                        <a14:backgroundMark x1="12891" y1="79297" x2="12891" y2="79297"/>
                        <a14:backgroundMark x1="72461" y1="31250" x2="72461" y2="31250"/>
                        <a14:backgroundMark x1="96484" y1="20898" x2="96484" y2="20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4242854"/>
            <a:ext cx="626306" cy="62630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2041" b="98776" l="10000" r="90000">
                        <a14:foregroundMark x1="45495" y1="5918" x2="45495" y2="5918"/>
                        <a14:foregroundMark x1="14835" y1="9388" x2="14835" y2="9388"/>
                        <a14:foregroundMark x1="18571" y1="17755" x2="18571" y2="17755"/>
                        <a14:foregroundMark x1="28901" y1="20102" x2="28901" y2="20102"/>
                        <a14:foregroundMark x1="42198" y1="21633" x2="42198" y2="21633"/>
                        <a14:foregroundMark x1="57473" y1="30102" x2="57473" y2="30102"/>
                        <a14:foregroundMark x1="65714" y1="42347" x2="65714" y2="42347"/>
                        <a14:foregroundMark x1="80989" y1="81531" x2="80989" y2="81531"/>
                        <a14:foregroundMark x1="55385" y1="96531" x2="55385" y2="96531"/>
                        <a14:foregroundMark x1="42198" y1="98776" x2="42198" y2="98776"/>
                        <a14:foregroundMark x1="72747" y1="2041" x2="72747" y2="2041"/>
                        <a14:backgroundMark x1="1648" y1="30510" x2="1648" y2="30510"/>
                        <a14:backgroundMark x1="18571" y1="33571" x2="18571" y2="33571"/>
                        <a14:backgroundMark x1="41758" y1="37347" x2="41758" y2="37347"/>
                        <a14:backgroundMark x1="85934" y1="31224" x2="85934" y2="31224"/>
                        <a14:backgroundMark x1="96703" y1="27041" x2="96703" y2="27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8734" y="4315917"/>
            <a:ext cx="380021" cy="40925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2041" b="98776" l="10000" r="90000">
                        <a14:foregroundMark x1="45495" y1="5918" x2="45495" y2="5918"/>
                        <a14:foregroundMark x1="14835" y1="9388" x2="14835" y2="9388"/>
                        <a14:foregroundMark x1="18571" y1="17755" x2="18571" y2="17755"/>
                        <a14:foregroundMark x1="28901" y1="20102" x2="28901" y2="20102"/>
                        <a14:foregroundMark x1="42198" y1="21633" x2="42198" y2="21633"/>
                        <a14:foregroundMark x1="57473" y1="30102" x2="57473" y2="30102"/>
                        <a14:foregroundMark x1="65714" y1="42347" x2="65714" y2="42347"/>
                        <a14:foregroundMark x1="80989" y1="81531" x2="80989" y2="81531"/>
                        <a14:foregroundMark x1="55385" y1="96531" x2="55385" y2="96531"/>
                        <a14:foregroundMark x1="42198" y1="98776" x2="42198" y2="98776"/>
                        <a14:foregroundMark x1="72747" y1="2041" x2="72747" y2="2041"/>
                        <a14:backgroundMark x1="1648" y1="30510" x2="1648" y2="30510"/>
                        <a14:backgroundMark x1="18571" y1="33571" x2="18571" y2="33571"/>
                        <a14:backgroundMark x1="41758" y1="37347" x2="41758" y2="37347"/>
                        <a14:backgroundMark x1="85934" y1="31224" x2="85934" y2="31224"/>
                        <a14:backgroundMark x1="96703" y1="27041" x2="96703" y2="27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6468" y="4319600"/>
            <a:ext cx="380021" cy="40925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2041" b="98776" l="10000" r="90000">
                        <a14:foregroundMark x1="45495" y1="5918" x2="45495" y2="5918"/>
                        <a14:foregroundMark x1="14835" y1="9388" x2="14835" y2="9388"/>
                        <a14:foregroundMark x1="18571" y1="17755" x2="18571" y2="17755"/>
                        <a14:foregroundMark x1="28901" y1="20102" x2="28901" y2="20102"/>
                        <a14:foregroundMark x1="42198" y1="21633" x2="42198" y2="21633"/>
                        <a14:foregroundMark x1="57473" y1="30102" x2="57473" y2="30102"/>
                        <a14:foregroundMark x1="65714" y1="42347" x2="65714" y2="42347"/>
                        <a14:foregroundMark x1="80989" y1="81531" x2="80989" y2="81531"/>
                        <a14:foregroundMark x1="55385" y1="96531" x2="55385" y2="96531"/>
                        <a14:foregroundMark x1="42198" y1="98776" x2="42198" y2="98776"/>
                        <a14:foregroundMark x1="72747" y1="2041" x2="72747" y2="2041"/>
                        <a14:backgroundMark x1="1648" y1="30510" x2="1648" y2="30510"/>
                        <a14:backgroundMark x1="18571" y1="33571" x2="18571" y2="33571"/>
                        <a14:backgroundMark x1="41758" y1="37347" x2="41758" y2="37347"/>
                        <a14:backgroundMark x1="85934" y1="31224" x2="85934" y2="31224"/>
                        <a14:backgroundMark x1="96703" y1="27041" x2="96703" y2="27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1160" y="2706933"/>
            <a:ext cx="302983" cy="32629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2041" b="98776" l="10000" r="90000">
                        <a14:foregroundMark x1="45495" y1="5918" x2="45495" y2="5918"/>
                        <a14:foregroundMark x1="14835" y1="9388" x2="14835" y2="9388"/>
                        <a14:foregroundMark x1="18571" y1="17755" x2="18571" y2="17755"/>
                        <a14:foregroundMark x1="28901" y1="20102" x2="28901" y2="20102"/>
                        <a14:foregroundMark x1="42198" y1="21633" x2="42198" y2="21633"/>
                        <a14:foregroundMark x1="57473" y1="30102" x2="57473" y2="30102"/>
                        <a14:foregroundMark x1="65714" y1="42347" x2="65714" y2="42347"/>
                        <a14:foregroundMark x1="80989" y1="81531" x2="80989" y2="81531"/>
                        <a14:foregroundMark x1="55385" y1="96531" x2="55385" y2="96531"/>
                        <a14:foregroundMark x1="42198" y1="98776" x2="42198" y2="98776"/>
                        <a14:foregroundMark x1="72747" y1="2041" x2="72747" y2="2041"/>
                        <a14:backgroundMark x1="1648" y1="30510" x2="1648" y2="30510"/>
                        <a14:backgroundMark x1="18571" y1="33571" x2="18571" y2="33571"/>
                        <a14:backgroundMark x1="41758" y1="37347" x2="41758" y2="37347"/>
                        <a14:backgroundMark x1="85934" y1="31224" x2="85934" y2="31224"/>
                        <a14:backgroundMark x1="96703" y1="27041" x2="96703" y2="27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2233" y="2734509"/>
            <a:ext cx="292256" cy="31473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6343" y="5402933"/>
            <a:ext cx="768697" cy="76869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94615" l="10000" r="90000">
                        <a14:foregroundMark x1="28111" y1="29808" x2="28111" y2="29808"/>
                        <a14:foregroundMark x1="43444" y1="5192" x2="43444" y2="5192"/>
                        <a14:foregroundMark x1="53667" y1="192" x2="53667" y2="192"/>
                        <a14:foregroundMark x1="51444" y1="94615" x2="51444" y2="94615"/>
                        <a14:foregroundMark x1="57667" y1="42500" x2="57667" y2="42500"/>
                        <a14:foregroundMark x1="44000" y1="56346" x2="44000" y2="56346"/>
                        <a14:foregroundMark x1="33778" y1="39615" x2="33778" y2="39615"/>
                        <a14:foregroundMark x1="44000" y1="20000" x2="44000" y2="20000"/>
                        <a14:foregroundMark x1="55444" y1="74038" x2="55444" y2="74038"/>
                        <a14:backgroundMark x1="3111" y1="65192" x2="3111" y2="65192"/>
                        <a14:backgroundMark x1="16778" y1="75962" x2="16778" y2="75962"/>
                        <a14:backgroundMark x1="42333" y1="76923" x2="42333" y2="76923"/>
                        <a14:backgroundMark x1="68444" y1="52308" x2="68444" y2="52308"/>
                        <a14:backgroundMark x1="83222" y1="21923" x2="83222" y2="21923"/>
                        <a14:backgroundMark x1="94667" y1="22885" x2="94667" y2="22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436" y="5445224"/>
            <a:ext cx="1289055" cy="74478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2081" b="99220" l="10000" r="90000">
                        <a14:foregroundMark x1="50000" y1="4161" x2="50000" y2="4161"/>
                        <a14:foregroundMark x1="50109" y1="2081" x2="50109" y2="2081"/>
                        <a14:foregroundMark x1="54022" y1="29649" x2="54022" y2="29649"/>
                        <a14:foregroundMark x1="55109" y1="52796" x2="55109" y2="52796"/>
                        <a14:foregroundMark x1="44239" y1="53576" x2="44239" y2="53576"/>
                        <a14:foregroundMark x1="45435" y1="96879" x2="45435" y2="96879"/>
                        <a14:foregroundMark x1="54457" y1="98179" x2="54457" y2="98179"/>
                        <a14:foregroundMark x1="52717" y1="99220" x2="52717" y2="99220"/>
                        <a14:foregroundMark x1="42717" y1="36021" x2="42717" y2="36021"/>
                        <a14:backgroundMark x1="16304" y1="6112" x2="16304" y2="6112"/>
                        <a14:backgroundMark x1="30543" y1="21717" x2="30543" y2="21717"/>
                        <a14:backgroundMark x1="76413" y1="6112" x2="76413" y2="6112"/>
                        <a14:backgroundMark x1="95761" y1="31860" x2="95761" y2="31860"/>
                        <a14:backgroundMark x1="92391" y1="95839" x2="92391" y2="95839"/>
                        <a14:backgroundMark x1="44783" y1="46164" x2="44783" y2="46164"/>
                        <a14:backgroundMark x1="54891" y1="42913" x2="54891" y2="42913"/>
                        <a14:backgroundMark x1="50326" y1="42133" x2="50326" y2="42133"/>
                        <a14:backgroundMark x1="42065" y1="30429" x2="42065" y2="30429"/>
                        <a14:backgroundMark x1="60652" y1="29389" x2="60652" y2="29389"/>
                        <a14:backgroundMark x1="62500" y1="39792" x2="62500" y2="39792"/>
                        <a14:backgroundMark x1="54239" y1="34720" x2="54239" y2="34720"/>
                        <a14:backgroundMark x1="44022" y1="32640" x2="44022" y2="32640"/>
                        <a14:backgroundMark x1="49130" y1="26788" x2="49130" y2="26788"/>
                        <a14:backgroundMark x1="65109" y1="19636" x2="65109" y2="19636"/>
                        <a14:backgroundMark x1="65326" y1="4421" x2="65326" y2="4421"/>
                        <a14:backgroundMark x1="24783" y1="5462" x2="24783" y2="5462"/>
                        <a14:backgroundMark x1="4130" y1="57087" x2="4130" y2="57087"/>
                        <a14:backgroundMark x1="17174" y1="95189" x2="17174" y2="95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7707" y="5193222"/>
            <a:ext cx="1059123" cy="88528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889" b="99667" l="778" r="98000">
                        <a14:foregroundMark x1="13778" y1="73778" x2="13778" y2="73778"/>
                        <a14:foregroundMark x1="3333" y1="85889" x2="3333" y2="85889"/>
                        <a14:foregroundMark x1="71111" y1="6333" x2="71111" y2="6333"/>
                        <a14:foregroundMark x1="80222" y1="3889" x2="80222" y2="3889"/>
                        <a14:foregroundMark x1="96556" y1="18889" x2="96556" y2="18889"/>
                        <a14:foregroundMark x1="98222" y1="25222" x2="98222" y2="25222"/>
                        <a14:foregroundMark x1="66000" y1="36111" x2="66000" y2="36111"/>
                        <a14:foregroundMark x1="12111" y1="98778" x2="12111" y2="98778"/>
                        <a14:foregroundMark x1="778" y1="90000" x2="778" y2="90000"/>
                        <a14:foregroundMark x1="12889" y1="99667" x2="12889" y2="99667"/>
                        <a14:foregroundMark x1="75222" y1="889" x2="75222" y2="889"/>
                        <a14:backgroundMark x1="1667" y1="11778" x2="1667" y2="11778"/>
                        <a14:backgroundMark x1="17889" y1="21000" x2="17889" y2="21000"/>
                        <a14:backgroundMark x1="46333" y1="39000" x2="46333" y2="39000"/>
                        <a14:backgroundMark x1="61000" y1="54444" x2="61000" y2="54444"/>
                        <a14:backgroundMark x1="80222" y1="78778" x2="80222" y2="78778"/>
                        <a14:backgroundMark x1="17111" y1="79556" x2="17111" y2="79556"/>
                        <a14:backgroundMark x1="89111" y1="96778" x2="89111" y2="96778"/>
                        <a14:backgroundMark x1="97000" y1="77889" x2="97000" y2="77889"/>
                        <a14:backgroundMark x1="95778" y1="5111" x2="95778" y2="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6623" y="2706959"/>
            <a:ext cx="362027" cy="36202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889" b="99667" l="778" r="98000">
                        <a14:foregroundMark x1="13778" y1="73778" x2="13778" y2="73778"/>
                        <a14:foregroundMark x1="3333" y1="85889" x2="3333" y2="85889"/>
                        <a14:foregroundMark x1="71111" y1="6333" x2="71111" y2="6333"/>
                        <a14:foregroundMark x1="80222" y1="3889" x2="80222" y2="3889"/>
                        <a14:foregroundMark x1="96556" y1="18889" x2="96556" y2="18889"/>
                        <a14:foregroundMark x1="98222" y1="25222" x2="98222" y2="25222"/>
                        <a14:foregroundMark x1="66000" y1="36111" x2="66000" y2="36111"/>
                        <a14:foregroundMark x1="12111" y1="98778" x2="12111" y2="98778"/>
                        <a14:foregroundMark x1="778" y1="90000" x2="778" y2="90000"/>
                        <a14:foregroundMark x1="12889" y1="99667" x2="12889" y2="99667"/>
                        <a14:foregroundMark x1="75222" y1="889" x2="75222" y2="889"/>
                        <a14:backgroundMark x1="1667" y1="11778" x2="1667" y2="11778"/>
                        <a14:backgroundMark x1="17889" y1="21000" x2="17889" y2="21000"/>
                        <a14:backgroundMark x1="46333" y1="39000" x2="46333" y2="39000"/>
                        <a14:backgroundMark x1="61000" y1="54444" x2="61000" y2="54444"/>
                        <a14:backgroundMark x1="80222" y1="78778" x2="80222" y2="78778"/>
                        <a14:backgroundMark x1="17111" y1="79556" x2="17111" y2="79556"/>
                        <a14:backgroundMark x1="89111" y1="96778" x2="89111" y2="96778"/>
                        <a14:backgroundMark x1="97000" y1="77889" x2="97000" y2="77889"/>
                        <a14:backgroundMark x1="95778" y1="5111" x2="95778" y2="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8959" y="2687244"/>
            <a:ext cx="362027" cy="362027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215678" y="103227"/>
            <a:ext cx="62685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ОСОБЕННОСТИ ПРОВЕДЕНИЯ ГИА В 2022 ГОДУ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723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  <p:pic>
        <p:nvPicPr>
          <p:cNvPr id="19" name="Рисунок 1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405" y="1444560"/>
            <a:ext cx="7350063" cy="2344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405" y="4219852"/>
            <a:ext cx="7350063" cy="2161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88240" y="1618551"/>
            <a:ext cx="677280" cy="580057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12</a:t>
            </a:r>
            <a:endParaRPr lang="ru-RU" sz="1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2772" y="1941591"/>
            <a:ext cx="694870" cy="580057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23</a:t>
            </a:r>
            <a:endParaRPr lang="ru-RU" sz="1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0921" y="2282387"/>
            <a:ext cx="692749" cy="597311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13</a:t>
            </a:r>
            <a:endParaRPr lang="ru-RU" sz="1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99270" y="1954108"/>
            <a:ext cx="603404" cy="580057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31</a:t>
            </a:r>
            <a:endParaRPr lang="ru-RU" sz="1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46381" y="1624877"/>
            <a:ext cx="461257" cy="580057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1</a:t>
            </a:r>
            <a:endParaRPr lang="ru-RU" sz="1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35196" y="2267882"/>
            <a:ext cx="483629" cy="580057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3</a:t>
            </a:r>
            <a:endParaRPr lang="ru-RU" sz="1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04733" y="3068715"/>
            <a:ext cx="483629" cy="580057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3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98972" y="3183985"/>
            <a:ext cx="1474991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ПОДПИСЬ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31226" y="5733007"/>
            <a:ext cx="457136" cy="529532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Х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60034" y="5740826"/>
            <a:ext cx="1474991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ПОДПИСЬ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49472" y="131888"/>
            <a:ext cx="5259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ЗАВЕРШЕНИЕ</a:t>
            </a:r>
            <a:r>
              <a:rPr lang="ru-RU" sz="2400" spc="-1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spc="-35" dirty="0" smtClean="0">
                <a:solidFill>
                  <a:schemeClr val="accent6">
                    <a:lumMod val="75000"/>
                  </a:schemeClr>
                </a:solidFill>
              </a:rPr>
              <a:t>ЭКЗАМЕНА</a:t>
            </a:r>
            <a:r>
              <a:rPr lang="ru-RU" sz="2400" spc="1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lang="ru-RU" sz="2400" spc="25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spc="-55" dirty="0" smtClean="0">
                <a:solidFill>
                  <a:schemeClr val="accent6">
                    <a:lumMod val="75000"/>
                  </a:schemeClr>
                </a:solidFill>
              </a:rPr>
              <a:t>АУДИТОРИИ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19977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9771" y="677798"/>
            <a:ext cx="8844915" cy="577850"/>
            <a:chOff x="149771" y="677798"/>
            <a:chExt cx="8844915" cy="577850"/>
          </a:xfrm>
        </p:grpSpPr>
        <p:sp>
          <p:nvSpPr>
            <p:cNvPr id="3" name="object 3"/>
            <p:cNvSpPr/>
            <p:nvPr/>
          </p:nvSpPr>
          <p:spPr>
            <a:xfrm>
              <a:off x="168821" y="696848"/>
              <a:ext cx="8806815" cy="539750"/>
            </a:xfrm>
            <a:custGeom>
              <a:avLst/>
              <a:gdLst/>
              <a:ahLst/>
              <a:cxnLst/>
              <a:rect l="l" t="t" r="r" b="b"/>
              <a:pathLst>
                <a:path w="8806815" h="539750">
                  <a:moveTo>
                    <a:pt x="8716479" y="0"/>
                  </a:moveTo>
                  <a:lnTo>
                    <a:pt x="89928" y="0"/>
                  </a:lnTo>
                  <a:lnTo>
                    <a:pt x="54922" y="7066"/>
                  </a:lnTo>
                  <a:lnTo>
                    <a:pt x="26338" y="26336"/>
                  </a:lnTo>
                  <a:lnTo>
                    <a:pt x="7066" y="54917"/>
                  </a:lnTo>
                  <a:lnTo>
                    <a:pt x="0" y="89915"/>
                  </a:lnTo>
                  <a:lnTo>
                    <a:pt x="0" y="449579"/>
                  </a:lnTo>
                  <a:lnTo>
                    <a:pt x="7066" y="484578"/>
                  </a:lnTo>
                  <a:lnTo>
                    <a:pt x="26338" y="513159"/>
                  </a:lnTo>
                  <a:lnTo>
                    <a:pt x="54922" y="532429"/>
                  </a:lnTo>
                  <a:lnTo>
                    <a:pt x="89928" y="539496"/>
                  </a:lnTo>
                  <a:lnTo>
                    <a:pt x="8716479" y="539496"/>
                  </a:lnTo>
                  <a:lnTo>
                    <a:pt x="8751478" y="532429"/>
                  </a:lnTo>
                  <a:lnTo>
                    <a:pt x="8780059" y="513159"/>
                  </a:lnTo>
                  <a:lnTo>
                    <a:pt x="8799329" y="484578"/>
                  </a:lnTo>
                  <a:lnTo>
                    <a:pt x="8806395" y="449579"/>
                  </a:lnTo>
                  <a:lnTo>
                    <a:pt x="8806395" y="89915"/>
                  </a:lnTo>
                  <a:lnTo>
                    <a:pt x="8799329" y="54917"/>
                  </a:lnTo>
                  <a:lnTo>
                    <a:pt x="8780059" y="26336"/>
                  </a:lnTo>
                  <a:lnTo>
                    <a:pt x="8751478" y="7066"/>
                  </a:lnTo>
                  <a:lnTo>
                    <a:pt x="8716479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8821" y="696848"/>
              <a:ext cx="8806815" cy="539750"/>
            </a:xfrm>
            <a:custGeom>
              <a:avLst/>
              <a:gdLst/>
              <a:ahLst/>
              <a:cxnLst/>
              <a:rect l="l" t="t" r="r" b="b"/>
              <a:pathLst>
                <a:path w="8806815" h="539750">
                  <a:moveTo>
                    <a:pt x="0" y="89915"/>
                  </a:moveTo>
                  <a:lnTo>
                    <a:pt x="7066" y="54917"/>
                  </a:lnTo>
                  <a:lnTo>
                    <a:pt x="26338" y="26336"/>
                  </a:lnTo>
                  <a:lnTo>
                    <a:pt x="54922" y="7066"/>
                  </a:lnTo>
                  <a:lnTo>
                    <a:pt x="89928" y="0"/>
                  </a:lnTo>
                  <a:lnTo>
                    <a:pt x="8716479" y="0"/>
                  </a:lnTo>
                  <a:lnTo>
                    <a:pt x="8751478" y="7066"/>
                  </a:lnTo>
                  <a:lnTo>
                    <a:pt x="8780059" y="26336"/>
                  </a:lnTo>
                  <a:lnTo>
                    <a:pt x="8799329" y="54917"/>
                  </a:lnTo>
                  <a:lnTo>
                    <a:pt x="8806395" y="89915"/>
                  </a:lnTo>
                  <a:lnTo>
                    <a:pt x="8806395" y="449579"/>
                  </a:lnTo>
                  <a:lnTo>
                    <a:pt x="8799329" y="484578"/>
                  </a:lnTo>
                  <a:lnTo>
                    <a:pt x="8780059" y="513159"/>
                  </a:lnTo>
                  <a:lnTo>
                    <a:pt x="8751478" y="532429"/>
                  </a:lnTo>
                  <a:lnTo>
                    <a:pt x="8716479" y="539496"/>
                  </a:lnTo>
                  <a:lnTo>
                    <a:pt x="89928" y="539496"/>
                  </a:lnTo>
                  <a:lnTo>
                    <a:pt x="54922" y="532429"/>
                  </a:lnTo>
                  <a:lnTo>
                    <a:pt x="26338" y="513159"/>
                  </a:lnTo>
                  <a:lnTo>
                    <a:pt x="7066" y="484578"/>
                  </a:lnTo>
                  <a:lnTo>
                    <a:pt x="0" y="449579"/>
                  </a:lnTo>
                  <a:lnTo>
                    <a:pt x="0" y="89915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93840" y="810895"/>
            <a:ext cx="7769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cs typeface="Arial"/>
              </a:rPr>
              <a:t>Экзаменационные</a:t>
            </a:r>
            <a:r>
              <a:rPr sz="1800" b="1" dirty="0">
                <a:solidFill>
                  <a:srgbClr val="FFFFFF"/>
                </a:solidFill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cs typeface="Arial"/>
              </a:rPr>
              <a:t>материалы,</a:t>
            </a:r>
            <a:r>
              <a:rPr sz="1800" b="1" spc="55" dirty="0">
                <a:solidFill>
                  <a:srgbClr val="FFFFFF"/>
                </a:solidFill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cs typeface="Arial"/>
              </a:rPr>
              <a:t>полученные</a:t>
            </a:r>
            <a:r>
              <a:rPr sz="1800" b="1" spc="10" dirty="0">
                <a:solidFill>
                  <a:srgbClr val="FFFFFF"/>
                </a:solidFill>
                <a:cs typeface="Arial"/>
              </a:rPr>
              <a:t> </a:t>
            </a:r>
            <a:r>
              <a:rPr sz="1800" b="1" spc="-25" dirty="0">
                <a:solidFill>
                  <a:srgbClr val="FFFFFF"/>
                </a:solidFill>
                <a:cs typeface="Arial"/>
              </a:rPr>
              <a:t>от</a:t>
            </a:r>
            <a:r>
              <a:rPr sz="1800" b="1" dirty="0">
                <a:solidFill>
                  <a:srgbClr val="FFFFFF"/>
                </a:solidFill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cs typeface="Arial"/>
              </a:rPr>
              <a:t>участников</a:t>
            </a:r>
            <a:r>
              <a:rPr sz="1800" b="1" spc="40" dirty="0">
                <a:solidFill>
                  <a:srgbClr val="FFFFFF"/>
                </a:solidFill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cs typeface="Arial"/>
              </a:rPr>
              <a:t>экзамена</a:t>
            </a:r>
            <a:endParaRPr sz="1800" dirty="0"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30936" y="6088406"/>
            <a:ext cx="7861300" cy="658495"/>
            <a:chOff x="630936" y="6088378"/>
            <a:chExt cx="7861300" cy="65849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0936" y="6088378"/>
              <a:ext cx="7860792" cy="65836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01751" y="6139713"/>
              <a:ext cx="7719695" cy="516255"/>
            </a:xfrm>
            <a:custGeom>
              <a:avLst/>
              <a:gdLst/>
              <a:ahLst/>
              <a:cxnLst/>
              <a:rect l="l" t="t" r="r" b="b"/>
              <a:pathLst>
                <a:path w="7719695" h="516254">
                  <a:moveTo>
                    <a:pt x="7633385" y="0"/>
                  </a:moveTo>
                  <a:lnTo>
                    <a:pt x="85979" y="0"/>
                  </a:lnTo>
                  <a:lnTo>
                    <a:pt x="52511" y="6756"/>
                  </a:lnTo>
                  <a:lnTo>
                    <a:pt x="25182" y="25182"/>
                  </a:lnTo>
                  <a:lnTo>
                    <a:pt x="6756" y="52511"/>
                  </a:lnTo>
                  <a:lnTo>
                    <a:pt x="0" y="85978"/>
                  </a:lnTo>
                  <a:lnTo>
                    <a:pt x="0" y="429869"/>
                  </a:lnTo>
                  <a:lnTo>
                    <a:pt x="6756" y="463336"/>
                  </a:lnTo>
                  <a:lnTo>
                    <a:pt x="25182" y="490666"/>
                  </a:lnTo>
                  <a:lnTo>
                    <a:pt x="52511" y="509092"/>
                  </a:lnTo>
                  <a:lnTo>
                    <a:pt x="85979" y="515848"/>
                  </a:lnTo>
                  <a:lnTo>
                    <a:pt x="7633385" y="515848"/>
                  </a:lnTo>
                  <a:lnTo>
                    <a:pt x="7666858" y="509092"/>
                  </a:lnTo>
                  <a:lnTo>
                    <a:pt x="7694187" y="490666"/>
                  </a:lnTo>
                  <a:lnTo>
                    <a:pt x="7712609" y="463336"/>
                  </a:lnTo>
                  <a:lnTo>
                    <a:pt x="7719364" y="429869"/>
                  </a:lnTo>
                  <a:lnTo>
                    <a:pt x="7719364" y="85978"/>
                  </a:lnTo>
                  <a:lnTo>
                    <a:pt x="7712609" y="52511"/>
                  </a:lnTo>
                  <a:lnTo>
                    <a:pt x="7694187" y="25182"/>
                  </a:lnTo>
                  <a:lnTo>
                    <a:pt x="7666858" y="6756"/>
                  </a:lnTo>
                  <a:lnTo>
                    <a:pt x="76333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01751" y="6139713"/>
              <a:ext cx="7719695" cy="516255"/>
            </a:xfrm>
            <a:custGeom>
              <a:avLst/>
              <a:gdLst/>
              <a:ahLst/>
              <a:cxnLst/>
              <a:rect l="l" t="t" r="r" b="b"/>
              <a:pathLst>
                <a:path w="7719695" h="516254">
                  <a:moveTo>
                    <a:pt x="0" y="85978"/>
                  </a:moveTo>
                  <a:lnTo>
                    <a:pt x="6756" y="52511"/>
                  </a:lnTo>
                  <a:lnTo>
                    <a:pt x="25182" y="25182"/>
                  </a:lnTo>
                  <a:lnTo>
                    <a:pt x="52511" y="6756"/>
                  </a:lnTo>
                  <a:lnTo>
                    <a:pt x="85979" y="0"/>
                  </a:lnTo>
                  <a:lnTo>
                    <a:pt x="7633385" y="0"/>
                  </a:lnTo>
                  <a:lnTo>
                    <a:pt x="7666858" y="6756"/>
                  </a:lnTo>
                  <a:lnTo>
                    <a:pt x="7694187" y="25182"/>
                  </a:lnTo>
                  <a:lnTo>
                    <a:pt x="7712609" y="52511"/>
                  </a:lnTo>
                  <a:lnTo>
                    <a:pt x="7719364" y="85978"/>
                  </a:lnTo>
                  <a:lnTo>
                    <a:pt x="7719364" y="429869"/>
                  </a:lnTo>
                  <a:lnTo>
                    <a:pt x="7712609" y="463336"/>
                  </a:lnTo>
                  <a:lnTo>
                    <a:pt x="7694187" y="490666"/>
                  </a:lnTo>
                  <a:lnTo>
                    <a:pt x="7666858" y="509092"/>
                  </a:lnTo>
                  <a:lnTo>
                    <a:pt x="7633385" y="515848"/>
                  </a:lnTo>
                  <a:lnTo>
                    <a:pt x="85979" y="515848"/>
                  </a:lnTo>
                  <a:lnTo>
                    <a:pt x="52511" y="509092"/>
                  </a:lnTo>
                  <a:lnTo>
                    <a:pt x="25182" y="490666"/>
                  </a:lnTo>
                  <a:lnTo>
                    <a:pt x="6756" y="463336"/>
                  </a:lnTo>
                  <a:lnTo>
                    <a:pt x="0" y="429869"/>
                  </a:lnTo>
                  <a:lnTo>
                    <a:pt x="0" y="85978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05585" y="6267703"/>
            <a:ext cx="671322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500" b="1" spc="-10" dirty="0" err="1">
                <a:solidFill>
                  <a:srgbClr val="FF0000"/>
                </a:solidFill>
                <a:cs typeface="Arial"/>
              </a:rPr>
              <a:t>Неиспользованные</a:t>
            </a:r>
            <a:r>
              <a:rPr sz="1500" b="1" spc="-30" dirty="0">
                <a:solidFill>
                  <a:srgbClr val="FF0000"/>
                </a:solidFill>
                <a:cs typeface="Arial"/>
              </a:rPr>
              <a:t> </a:t>
            </a:r>
            <a:r>
              <a:rPr lang="ru-RU" sz="1500" b="1" spc="-30" dirty="0" smtClean="0">
                <a:solidFill>
                  <a:srgbClr val="FF0000"/>
                </a:solidFill>
                <a:cs typeface="Arial"/>
              </a:rPr>
              <a:t> </a:t>
            </a:r>
            <a:r>
              <a:rPr sz="1500" b="1" spc="-5" dirty="0" err="1" smtClean="0">
                <a:solidFill>
                  <a:srgbClr val="FF0000"/>
                </a:solidFill>
                <a:cs typeface="Arial"/>
              </a:rPr>
              <a:t>черновик</a:t>
            </a:r>
            <a:r>
              <a:rPr lang="ru-RU" sz="1500" b="1" spc="-5" dirty="0" smtClean="0">
                <a:solidFill>
                  <a:srgbClr val="FF0000"/>
                </a:solidFill>
                <a:cs typeface="Arial"/>
              </a:rPr>
              <a:t>и</a:t>
            </a:r>
            <a:r>
              <a:rPr sz="1500" b="1" spc="-15" dirty="0" smtClean="0">
                <a:solidFill>
                  <a:srgbClr val="FF0000"/>
                </a:solidFill>
                <a:cs typeface="Arial"/>
              </a:rPr>
              <a:t> </a:t>
            </a:r>
            <a:r>
              <a:rPr sz="1500" b="1" dirty="0">
                <a:solidFill>
                  <a:srgbClr val="FF0000"/>
                </a:solidFill>
                <a:cs typeface="Arial"/>
              </a:rPr>
              <a:t>не</a:t>
            </a:r>
            <a:r>
              <a:rPr sz="1500" b="1" spc="-5" dirty="0">
                <a:solidFill>
                  <a:srgbClr val="FF0000"/>
                </a:solidFill>
                <a:cs typeface="Arial"/>
              </a:rPr>
              <a:t> </a:t>
            </a:r>
            <a:r>
              <a:rPr sz="1500" b="1" spc="-15" dirty="0">
                <a:solidFill>
                  <a:srgbClr val="FF0000"/>
                </a:solidFill>
                <a:cs typeface="Arial"/>
              </a:rPr>
              <a:t>упаковываются!</a:t>
            </a:r>
            <a:endParaRPr sz="1500" dirty="0"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84996" y="1370075"/>
            <a:ext cx="4907915" cy="1165860"/>
          </a:xfrm>
          <a:custGeom>
            <a:avLst/>
            <a:gdLst/>
            <a:ahLst/>
            <a:cxnLst/>
            <a:rect l="l" t="t" r="r" b="b"/>
            <a:pathLst>
              <a:path w="4907915" h="1165860">
                <a:moveTo>
                  <a:pt x="0" y="0"/>
                </a:moveTo>
                <a:lnTo>
                  <a:pt x="4907915" y="0"/>
                </a:lnTo>
                <a:lnTo>
                  <a:pt x="4907915" y="1165733"/>
                </a:lnTo>
                <a:lnTo>
                  <a:pt x="0" y="1165733"/>
                </a:lnTo>
                <a:lnTo>
                  <a:pt x="0" y="0"/>
                </a:lnTo>
                <a:close/>
              </a:path>
            </a:pathLst>
          </a:custGeom>
          <a:solidFill>
            <a:srgbClr val="FCE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284996" y="1370075"/>
            <a:ext cx="4907915" cy="923330"/>
          </a:xfrm>
          <a:prstGeom prst="rect">
            <a:avLst/>
          </a:prstGeom>
          <a:ln w="28575">
            <a:solidFill>
              <a:srgbClr val="E36C09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700" dirty="0">
              <a:latin typeface="Times New Roman"/>
              <a:cs typeface="Times New Roman"/>
            </a:endParaRPr>
          </a:p>
          <a:p>
            <a:pPr marL="240029" marR="219075" algn="ctr">
              <a:lnSpc>
                <a:spcPct val="100000"/>
              </a:lnSpc>
              <a:spcBef>
                <a:spcPts val="5"/>
              </a:spcBef>
            </a:pPr>
            <a:r>
              <a:rPr sz="1400" spc="-60" dirty="0">
                <a:cs typeface="Microsoft Sans Serif"/>
              </a:rPr>
              <a:t>ВДП </a:t>
            </a:r>
            <a:r>
              <a:rPr sz="1400" dirty="0">
                <a:cs typeface="Microsoft Sans Serif"/>
              </a:rPr>
              <a:t>с </a:t>
            </a:r>
            <a:r>
              <a:rPr sz="1400" spc="-20" dirty="0">
                <a:cs typeface="Microsoft Sans Serif"/>
              </a:rPr>
              <a:t>бланками </a:t>
            </a:r>
            <a:r>
              <a:rPr sz="1400" spc="-5" dirty="0">
                <a:cs typeface="Microsoft Sans Serif"/>
              </a:rPr>
              <a:t>регистрации, </a:t>
            </a:r>
            <a:r>
              <a:rPr sz="1400" spc="-20" dirty="0">
                <a:cs typeface="Microsoft Sans Serif"/>
              </a:rPr>
              <a:t>бланками </a:t>
            </a:r>
            <a:r>
              <a:rPr sz="1400" spc="-15" dirty="0">
                <a:cs typeface="Microsoft Sans Serif"/>
              </a:rPr>
              <a:t>ответов </a:t>
            </a:r>
            <a:r>
              <a:rPr sz="1400" spc="105" dirty="0">
                <a:cs typeface="Microsoft Sans Serif"/>
              </a:rPr>
              <a:t>№ </a:t>
            </a:r>
            <a:r>
              <a:rPr sz="1400" dirty="0">
                <a:cs typeface="Microsoft Sans Serif"/>
              </a:rPr>
              <a:t>1, </a:t>
            </a:r>
            <a:r>
              <a:rPr sz="1400" spc="-36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бланками</a:t>
            </a:r>
            <a:r>
              <a:rPr sz="1400" spc="-2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ответов </a:t>
            </a:r>
            <a:r>
              <a:rPr sz="1400" spc="105" dirty="0">
                <a:cs typeface="Microsoft Sans Serif"/>
              </a:rPr>
              <a:t>№</a:t>
            </a:r>
            <a:r>
              <a:rPr sz="1400" spc="1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2</a:t>
            </a:r>
            <a:r>
              <a:rPr sz="1400" spc="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(лист 1</a:t>
            </a:r>
            <a:r>
              <a:rPr sz="1400" spc="1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и лист</a:t>
            </a:r>
            <a:r>
              <a:rPr sz="1400" spc="1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2),</a:t>
            </a:r>
            <a:endParaRPr sz="1400" dirty="0">
              <a:cs typeface="Microsoft Sans Serif"/>
            </a:endParaRPr>
          </a:p>
          <a:p>
            <a:pPr marL="13970" algn="ct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cs typeface="Microsoft Sans Serif"/>
              </a:rPr>
              <a:t>в</a:t>
            </a:r>
            <a:r>
              <a:rPr sz="1400" spc="-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том</a:t>
            </a:r>
            <a:r>
              <a:rPr sz="1400" spc="-2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числе</a:t>
            </a:r>
            <a:r>
              <a:rPr sz="1400" spc="-1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с</a:t>
            </a:r>
            <a:r>
              <a:rPr sz="1400" spc="-5" dirty="0">
                <a:cs typeface="Microsoft Sans Serif"/>
              </a:rPr>
              <a:t> </a:t>
            </a:r>
            <a:r>
              <a:rPr sz="1400" spc="-50" dirty="0">
                <a:cs typeface="Microsoft Sans Serif"/>
              </a:rPr>
              <a:t>ДБО</a:t>
            </a:r>
            <a:r>
              <a:rPr sz="1400" dirty="0">
                <a:cs typeface="Microsoft Sans Serif"/>
              </a:rPr>
              <a:t> </a:t>
            </a:r>
            <a:r>
              <a:rPr sz="1400" spc="105" dirty="0">
                <a:cs typeface="Microsoft Sans Serif"/>
              </a:rPr>
              <a:t>№</a:t>
            </a:r>
            <a:r>
              <a:rPr sz="1400" spc="-1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2</a:t>
            </a:r>
          </a:p>
        </p:txBody>
      </p:sp>
      <p:sp>
        <p:nvSpPr>
          <p:cNvPr id="13" name="object 13"/>
          <p:cNvSpPr/>
          <p:nvPr/>
        </p:nvSpPr>
        <p:spPr>
          <a:xfrm>
            <a:off x="3284993" y="2665502"/>
            <a:ext cx="4929505" cy="805857"/>
          </a:xfrm>
          <a:custGeom>
            <a:avLst/>
            <a:gdLst/>
            <a:ahLst/>
            <a:cxnLst/>
            <a:rect l="l" t="t" r="r" b="b"/>
            <a:pathLst>
              <a:path w="4929505" h="1224279">
                <a:moveTo>
                  <a:pt x="0" y="0"/>
                </a:moveTo>
                <a:lnTo>
                  <a:pt x="4929504" y="0"/>
                </a:lnTo>
                <a:lnTo>
                  <a:pt x="4929504" y="1224026"/>
                </a:lnTo>
                <a:lnTo>
                  <a:pt x="0" y="1224026"/>
                </a:lnTo>
                <a:lnTo>
                  <a:pt x="0" y="0"/>
                </a:lnTo>
                <a:close/>
              </a:path>
            </a:pathLst>
          </a:custGeom>
          <a:solidFill>
            <a:srgbClr val="FCE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284993" y="2665504"/>
            <a:ext cx="4929505" cy="851515"/>
          </a:xfrm>
          <a:prstGeom prst="rect">
            <a:avLst/>
          </a:prstGeom>
          <a:ln w="28575">
            <a:solidFill>
              <a:srgbClr val="E36C0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12065" algn="ctr">
              <a:lnSpc>
                <a:spcPct val="100000"/>
              </a:lnSpc>
            </a:pPr>
            <a:r>
              <a:rPr sz="1400" spc="-60" dirty="0">
                <a:cs typeface="Microsoft Sans Serif"/>
              </a:rPr>
              <a:t>ВДП</a:t>
            </a:r>
            <a:r>
              <a:rPr sz="1400" dirty="0">
                <a:cs typeface="Microsoft Sans Serif"/>
              </a:rPr>
              <a:t> с</a:t>
            </a:r>
            <a:r>
              <a:rPr sz="1400" spc="15" dirty="0">
                <a:cs typeface="Microsoft Sans Serif"/>
              </a:rPr>
              <a:t> </a:t>
            </a:r>
            <a:r>
              <a:rPr sz="1400" spc="-40" dirty="0">
                <a:cs typeface="Microsoft Sans Serif"/>
              </a:rPr>
              <a:t>КИМ</a:t>
            </a:r>
            <a:r>
              <a:rPr sz="1400" spc="-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и</a:t>
            </a:r>
            <a:r>
              <a:rPr sz="1400" spc="1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контрольными</a:t>
            </a:r>
            <a:r>
              <a:rPr sz="1400" spc="-10" dirty="0">
                <a:cs typeface="Microsoft Sans Serif"/>
              </a:rPr>
              <a:t> листами</a:t>
            </a:r>
            <a:r>
              <a:rPr sz="1400" spc="-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участников</a:t>
            </a:r>
            <a:endParaRPr sz="1400" dirty="0">
              <a:cs typeface="Microsoft Sans Serif"/>
            </a:endParaRPr>
          </a:p>
          <a:p>
            <a:pPr marL="13970" algn="ctr">
              <a:lnSpc>
                <a:spcPct val="100000"/>
              </a:lnSpc>
              <a:spcBef>
                <a:spcPts val="5"/>
              </a:spcBef>
            </a:pPr>
            <a:r>
              <a:rPr sz="1400" spc="-25" dirty="0">
                <a:cs typeface="Microsoft Sans Serif"/>
              </a:rPr>
              <a:t>экзамена</a:t>
            </a:r>
            <a:endParaRPr sz="1400" dirty="0"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08732" y="4034916"/>
            <a:ext cx="4929505" cy="661720"/>
          </a:xfrm>
          <a:prstGeom prst="rect">
            <a:avLst/>
          </a:prstGeom>
          <a:solidFill>
            <a:srgbClr val="FCEADA"/>
          </a:solidFill>
          <a:ln w="28575">
            <a:solidFill>
              <a:srgbClr val="E36C0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15240" algn="ctr">
              <a:lnSpc>
                <a:spcPct val="100000"/>
              </a:lnSpc>
            </a:pPr>
            <a:r>
              <a:rPr sz="1400" spc="-60" dirty="0">
                <a:cs typeface="Microsoft Sans Serif"/>
              </a:rPr>
              <a:t>ВДП</a:t>
            </a:r>
            <a:r>
              <a:rPr sz="1400" spc="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с</a:t>
            </a:r>
            <a:r>
              <a:rPr sz="1400" spc="2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испорченными</a:t>
            </a:r>
            <a:r>
              <a:rPr sz="1400" spc="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/</a:t>
            </a:r>
            <a:r>
              <a:rPr sz="1400" spc="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бракованными</a:t>
            </a:r>
            <a:r>
              <a:rPr sz="1400" spc="2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ЭМ</a:t>
            </a:r>
            <a:endParaRPr sz="1400" dirty="0"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06585" y="5255591"/>
            <a:ext cx="4907915" cy="571951"/>
          </a:xfrm>
          <a:prstGeom prst="rect">
            <a:avLst/>
          </a:prstGeom>
          <a:solidFill>
            <a:srgbClr val="FCEADA"/>
          </a:solidFill>
          <a:ln w="28575">
            <a:solidFill>
              <a:srgbClr val="E36C09"/>
            </a:solidFill>
          </a:ln>
        </p:spPr>
        <p:txBody>
          <a:bodyPr vert="horz" wrap="square" lIns="0" tIns="139700" rIns="0" bIns="0" rtlCol="0">
            <a:spAutoFit/>
          </a:bodyPr>
          <a:lstStyle/>
          <a:p>
            <a:pPr marL="13970" algn="ctr">
              <a:lnSpc>
                <a:spcPct val="100000"/>
              </a:lnSpc>
              <a:spcBef>
                <a:spcPts val="1100"/>
              </a:spcBef>
            </a:pPr>
            <a:r>
              <a:rPr sz="1400" spc="-10" dirty="0" err="1">
                <a:cs typeface="Microsoft Sans Serif"/>
              </a:rPr>
              <a:t>Использованные</a:t>
            </a:r>
            <a:r>
              <a:rPr sz="1400" spc="-35" dirty="0">
                <a:cs typeface="Microsoft Sans Serif"/>
              </a:rPr>
              <a:t> </a:t>
            </a:r>
            <a:r>
              <a:rPr sz="1400" spc="-15" dirty="0" err="1" smtClean="0">
                <a:cs typeface="Microsoft Sans Serif"/>
              </a:rPr>
              <a:t>черновик</a:t>
            </a:r>
            <a:r>
              <a:rPr lang="ru-RU" sz="1400" spc="-15" dirty="0" smtClean="0">
                <a:cs typeface="Microsoft Sans Serif"/>
              </a:rPr>
              <a:t>и</a:t>
            </a:r>
            <a:endParaRPr sz="1400" dirty="0">
              <a:cs typeface="Microsoft Sans Serif"/>
            </a:endParaRPr>
          </a:p>
          <a:p>
            <a:pPr marL="14604" algn="ctr">
              <a:lnSpc>
                <a:spcPct val="100000"/>
              </a:lnSpc>
              <a:spcBef>
                <a:spcPts val="5"/>
              </a:spcBef>
            </a:pPr>
            <a:r>
              <a:rPr sz="1400" spc="-20" dirty="0">
                <a:cs typeface="Microsoft Sans Serif"/>
              </a:rPr>
              <a:t>запечатываются</a:t>
            </a:r>
            <a:r>
              <a:rPr sz="1400" spc="-3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в</a:t>
            </a:r>
            <a:r>
              <a:rPr sz="1400" spc="-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конверт</a:t>
            </a:r>
            <a:r>
              <a:rPr sz="1400" spc="-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А4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05727" y="5255591"/>
            <a:ext cx="1871345" cy="495007"/>
          </a:xfrm>
          <a:prstGeom prst="rect">
            <a:avLst/>
          </a:prstGeom>
          <a:solidFill>
            <a:srgbClr val="FFFFFF"/>
          </a:solidFill>
          <a:ln w="19050">
            <a:solidFill>
              <a:srgbClr val="E36C09"/>
            </a:solidFill>
          </a:ln>
        </p:spPr>
        <p:txBody>
          <a:bodyPr vert="horz" wrap="square" lIns="0" tIns="215900" rIns="0" bIns="0" rtlCol="0">
            <a:spAutoFit/>
          </a:bodyPr>
          <a:lstStyle/>
          <a:p>
            <a:pPr marL="335280">
              <a:lnSpc>
                <a:spcPct val="100000"/>
              </a:lnSpc>
              <a:spcBef>
                <a:spcPts val="1700"/>
              </a:spcBef>
            </a:pPr>
            <a:r>
              <a:rPr sz="1800" spc="-40" dirty="0">
                <a:cs typeface="Microsoft Sans Serif"/>
              </a:rPr>
              <a:t>Конверт</a:t>
            </a:r>
            <a:r>
              <a:rPr sz="1800" spc="-10" dirty="0">
                <a:cs typeface="Microsoft Sans Serif"/>
              </a:rPr>
              <a:t> </a:t>
            </a:r>
            <a:r>
              <a:rPr sz="1800" dirty="0">
                <a:cs typeface="Microsoft Sans Serif"/>
              </a:rPr>
              <a:t>А4</a:t>
            </a:r>
          </a:p>
        </p:txBody>
      </p:sp>
      <p:grpSp>
        <p:nvGrpSpPr>
          <p:cNvPr id="18" name="object 18"/>
          <p:cNvGrpSpPr/>
          <p:nvPr/>
        </p:nvGrpSpPr>
        <p:grpSpPr>
          <a:xfrm>
            <a:off x="2782823" y="5297451"/>
            <a:ext cx="542925" cy="673735"/>
            <a:chOff x="2782823" y="5297423"/>
            <a:chExt cx="542925" cy="673735"/>
          </a:xfrm>
        </p:grpSpPr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82823" y="5297423"/>
              <a:ext cx="542544" cy="67360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844164" y="5371210"/>
              <a:ext cx="412750" cy="485140"/>
            </a:xfrm>
            <a:custGeom>
              <a:avLst/>
              <a:gdLst/>
              <a:ahLst/>
              <a:cxnLst/>
              <a:rect l="l" t="t" r="r" b="b"/>
              <a:pathLst>
                <a:path w="412750" h="485139">
                  <a:moveTo>
                    <a:pt x="206375" y="0"/>
                  </a:moveTo>
                  <a:lnTo>
                    <a:pt x="206375" y="121157"/>
                  </a:lnTo>
                  <a:lnTo>
                    <a:pt x="0" y="121157"/>
                  </a:lnTo>
                  <a:lnTo>
                    <a:pt x="0" y="363486"/>
                  </a:lnTo>
                  <a:lnTo>
                    <a:pt x="206375" y="363486"/>
                  </a:lnTo>
                  <a:lnTo>
                    <a:pt x="206375" y="484644"/>
                  </a:lnTo>
                  <a:lnTo>
                    <a:pt x="412750" y="242328"/>
                  </a:lnTo>
                  <a:lnTo>
                    <a:pt x="206375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844164" y="5371210"/>
              <a:ext cx="412750" cy="485140"/>
            </a:xfrm>
            <a:custGeom>
              <a:avLst/>
              <a:gdLst/>
              <a:ahLst/>
              <a:cxnLst/>
              <a:rect l="l" t="t" r="r" b="b"/>
              <a:pathLst>
                <a:path w="412750" h="485139">
                  <a:moveTo>
                    <a:pt x="0" y="121157"/>
                  </a:moveTo>
                  <a:lnTo>
                    <a:pt x="206375" y="121157"/>
                  </a:lnTo>
                  <a:lnTo>
                    <a:pt x="206375" y="0"/>
                  </a:lnTo>
                  <a:lnTo>
                    <a:pt x="412750" y="242328"/>
                  </a:lnTo>
                  <a:lnTo>
                    <a:pt x="206375" y="484644"/>
                  </a:lnTo>
                  <a:lnTo>
                    <a:pt x="206375" y="363486"/>
                  </a:lnTo>
                  <a:lnTo>
                    <a:pt x="0" y="363486"/>
                  </a:lnTo>
                  <a:lnTo>
                    <a:pt x="0" y="121157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886677" y="1342275"/>
            <a:ext cx="2439035" cy="1221740"/>
            <a:chOff x="886663" y="1342275"/>
            <a:chExt cx="2439035" cy="1221740"/>
          </a:xfrm>
        </p:grpSpPr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82824" y="1636776"/>
              <a:ext cx="542544" cy="67360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844165" y="1710690"/>
              <a:ext cx="412750" cy="485140"/>
            </a:xfrm>
            <a:custGeom>
              <a:avLst/>
              <a:gdLst/>
              <a:ahLst/>
              <a:cxnLst/>
              <a:rect l="l" t="t" r="r" b="b"/>
              <a:pathLst>
                <a:path w="412750" h="485139">
                  <a:moveTo>
                    <a:pt x="206375" y="0"/>
                  </a:moveTo>
                  <a:lnTo>
                    <a:pt x="206375" y="121158"/>
                  </a:lnTo>
                  <a:lnTo>
                    <a:pt x="0" y="121158"/>
                  </a:lnTo>
                  <a:lnTo>
                    <a:pt x="0" y="363474"/>
                  </a:lnTo>
                  <a:lnTo>
                    <a:pt x="206375" y="363474"/>
                  </a:lnTo>
                  <a:lnTo>
                    <a:pt x="206375" y="484632"/>
                  </a:lnTo>
                  <a:lnTo>
                    <a:pt x="412750" y="242315"/>
                  </a:lnTo>
                  <a:lnTo>
                    <a:pt x="206375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44165" y="1710690"/>
              <a:ext cx="412750" cy="485140"/>
            </a:xfrm>
            <a:custGeom>
              <a:avLst/>
              <a:gdLst/>
              <a:ahLst/>
              <a:cxnLst/>
              <a:rect l="l" t="t" r="r" b="b"/>
              <a:pathLst>
                <a:path w="412750" h="485139">
                  <a:moveTo>
                    <a:pt x="0" y="121158"/>
                  </a:moveTo>
                  <a:lnTo>
                    <a:pt x="206375" y="121158"/>
                  </a:lnTo>
                  <a:lnTo>
                    <a:pt x="206375" y="0"/>
                  </a:lnTo>
                  <a:lnTo>
                    <a:pt x="412750" y="242315"/>
                  </a:lnTo>
                  <a:lnTo>
                    <a:pt x="206375" y="484632"/>
                  </a:lnTo>
                  <a:lnTo>
                    <a:pt x="206375" y="363474"/>
                  </a:lnTo>
                  <a:lnTo>
                    <a:pt x="0" y="363474"/>
                  </a:lnTo>
                  <a:lnTo>
                    <a:pt x="0" y="121158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5713" y="1361325"/>
              <a:ext cx="1870837" cy="118337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96188" y="1351800"/>
              <a:ext cx="1890395" cy="1202690"/>
            </a:xfrm>
            <a:custGeom>
              <a:avLst/>
              <a:gdLst/>
              <a:ahLst/>
              <a:cxnLst/>
              <a:rect l="l" t="t" r="r" b="b"/>
              <a:pathLst>
                <a:path w="1890395" h="1202689">
                  <a:moveTo>
                    <a:pt x="0" y="1202423"/>
                  </a:moveTo>
                  <a:lnTo>
                    <a:pt x="1889887" y="1202423"/>
                  </a:lnTo>
                  <a:lnTo>
                    <a:pt x="1889887" y="0"/>
                  </a:lnTo>
                  <a:lnTo>
                    <a:pt x="0" y="0"/>
                  </a:lnTo>
                  <a:lnTo>
                    <a:pt x="0" y="1202423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886677" y="2666758"/>
            <a:ext cx="2439035" cy="1221740"/>
            <a:chOff x="886663" y="2666758"/>
            <a:chExt cx="2439035" cy="1221740"/>
          </a:xfrm>
        </p:grpSpPr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82824" y="2961132"/>
              <a:ext cx="542544" cy="67360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844165" y="3035173"/>
              <a:ext cx="412750" cy="485140"/>
            </a:xfrm>
            <a:custGeom>
              <a:avLst/>
              <a:gdLst/>
              <a:ahLst/>
              <a:cxnLst/>
              <a:rect l="l" t="t" r="r" b="b"/>
              <a:pathLst>
                <a:path w="412750" h="485139">
                  <a:moveTo>
                    <a:pt x="206375" y="0"/>
                  </a:moveTo>
                  <a:lnTo>
                    <a:pt x="206375" y="121157"/>
                  </a:lnTo>
                  <a:lnTo>
                    <a:pt x="0" y="121157"/>
                  </a:lnTo>
                  <a:lnTo>
                    <a:pt x="0" y="363474"/>
                  </a:lnTo>
                  <a:lnTo>
                    <a:pt x="206375" y="363474"/>
                  </a:lnTo>
                  <a:lnTo>
                    <a:pt x="206375" y="484631"/>
                  </a:lnTo>
                  <a:lnTo>
                    <a:pt x="412750" y="242315"/>
                  </a:lnTo>
                  <a:lnTo>
                    <a:pt x="206375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844165" y="3035173"/>
              <a:ext cx="412750" cy="485140"/>
            </a:xfrm>
            <a:custGeom>
              <a:avLst/>
              <a:gdLst/>
              <a:ahLst/>
              <a:cxnLst/>
              <a:rect l="l" t="t" r="r" b="b"/>
              <a:pathLst>
                <a:path w="412750" h="485139">
                  <a:moveTo>
                    <a:pt x="0" y="121157"/>
                  </a:moveTo>
                  <a:lnTo>
                    <a:pt x="206375" y="121157"/>
                  </a:lnTo>
                  <a:lnTo>
                    <a:pt x="206375" y="0"/>
                  </a:lnTo>
                  <a:lnTo>
                    <a:pt x="412750" y="242315"/>
                  </a:lnTo>
                  <a:lnTo>
                    <a:pt x="206375" y="484631"/>
                  </a:lnTo>
                  <a:lnTo>
                    <a:pt x="206375" y="363474"/>
                  </a:lnTo>
                  <a:lnTo>
                    <a:pt x="0" y="363474"/>
                  </a:lnTo>
                  <a:lnTo>
                    <a:pt x="0" y="121157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5713" y="2685808"/>
              <a:ext cx="1870837" cy="118337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896188" y="2676283"/>
              <a:ext cx="1890395" cy="1202690"/>
            </a:xfrm>
            <a:custGeom>
              <a:avLst/>
              <a:gdLst/>
              <a:ahLst/>
              <a:cxnLst/>
              <a:rect l="l" t="t" r="r" b="b"/>
              <a:pathLst>
                <a:path w="1890395" h="1202689">
                  <a:moveTo>
                    <a:pt x="0" y="1202423"/>
                  </a:moveTo>
                  <a:lnTo>
                    <a:pt x="1889887" y="1202423"/>
                  </a:lnTo>
                  <a:lnTo>
                    <a:pt x="1889887" y="0"/>
                  </a:lnTo>
                  <a:lnTo>
                    <a:pt x="0" y="0"/>
                  </a:lnTo>
                  <a:lnTo>
                    <a:pt x="0" y="1202423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886677" y="3960634"/>
            <a:ext cx="2439035" cy="1221740"/>
            <a:chOff x="886663" y="3960634"/>
            <a:chExt cx="2439035" cy="1221740"/>
          </a:xfrm>
        </p:grpSpPr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82824" y="4255007"/>
              <a:ext cx="542544" cy="67360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844165" y="4329175"/>
              <a:ext cx="412750" cy="485140"/>
            </a:xfrm>
            <a:custGeom>
              <a:avLst/>
              <a:gdLst/>
              <a:ahLst/>
              <a:cxnLst/>
              <a:rect l="l" t="t" r="r" b="b"/>
              <a:pathLst>
                <a:path w="412750" h="485139">
                  <a:moveTo>
                    <a:pt x="206375" y="0"/>
                  </a:moveTo>
                  <a:lnTo>
                    <a:pt x="206375" y="121157"/>
                  </a:lnTo>
                  <a:lnTo>
                    <a:pt x="0" y="121157"/>
                  </a:lnTo>
                  <a:lnTo>
                    <a:pt x="0" y="363474"/>
                  </a:lnTo>
                  <a:lnTo>
                    <a:pt x="206375" y="363474"/>
                  </a:lnTo>
                  <a:lnTo>
                    <a:pt x="206375" y="484631"/>
                  </a:lnTo>
                  <a:lnTo>
                    <a:pt x="412750" y="242316"/>
                  </a:lnTo>
                  <a:lnTo>
                    <a:pt x="206375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844165" y="4329175"/>
              <a:ext cx="412750" cy="485140"/>
            </a:xfrm>
            <a:custGeom>
              <a:avLst/>
              <a:gdLst/>
              <a:ahLst/>
              <a:cxnLst/>
              <a:rect l="l" t="t" r="r" b="b"/>
              <a:pathLst>
                <a:path w="412750" h="485139">
                  <a:moveTo>
                    <a:pt x="0" y="121157"/>
                  </a:moveTo>
                  <a:lnTo>
                    <a:pt x="206375" y="121157"/>
                  </a:lnTo>
                  <a:lnTo>
                    <a:pt x="206375" y="0"/>
                  </a:lnTo>
                  <a:lnTo>
                    <a:pt x="412750" y="242316"/>
                  </a:lnTo>
                  <a:lnTo>
                    <a:pt x="206375" y="484631"/>
                  </a:lnTo>
                  <a:lnTo>
                    <a:pt x="206375" y="363474"/>
                  </a:lnTo>
                  <a:lnTo>
                    <a:pt x="0" y="363474"/>
                  </a:lnTo>
                  <a:lnTo>
                    <a:pt x="0" y="121157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5713" y="3979684"/>
              <a:ext cx="1870837" cy="1183373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896188" y="3970159"/>
              <a:ext cx="1890395" cy="1202690"/>
            </a:xfrm>
            <a:custGeom>
              <a:avLst/>
              <a:gdLst/>
              <a:ahLst/>
              <a:cxnLst/>
              <a:rect l="l" t="t" r="r" b="b"/>
              <a:pathLst>
                <a:path w="1890395" h="1202689">
                  <a:moveTo>
                    <a:pt x="0" y="1202423"/>
                  </a:moveTo>
                  <a:lnTo>
                    <a:pt x="1889887" y="1202423"/>
                  </a:lnTo>
                  <a:lnTo>
                    <a:pt x="1889887" y="0"/>
                  </a:lnTo>
                  <a:lnTo>
                    <a:pt x="0" y="0"/>
                  </a:lnTo>
                  <a:lnTo>
                    <a:pt x="0" y="1202423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78753" y="-5416"/>
            <a:ext cx="622871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chemeClr val="accent6">
                    <a:lumMod val="75000"/>
                  </a:schemeClr>
                </a:solidFill>
              </a:rPr>
              <a:t>ЗАВЕРШЕНИЕ</a:t>
            </a:r>
            <a:r>
              <a:rPr sz="2400" spc="1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  <a:r>
              <a:rPr sz="2400" spc="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spc="5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400" b="1" spc="5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sz="2400" spc="-60" dirty="0" smtClean="0"/>
              <a:t>УПАКОВКА</a:t>
            </a:r>
            <a:r>
              <a:rPr sz="2400" spc="-5" dirty="0" smtClean="0"/>
              <a:t> </a:t>
            </a:r>
            <a:r>
              <a:rPr sz="2400" dirty="0"/>
              <a:t>ЭМ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6528" y="220038"/>
            <a:ext cx="6497155" cy="3834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10"/>
              </a:spcBef>
            </a:pPr>
            <a:r>
              <a:rPr sz="2400" spc="-4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У</a:t>
            </a:r>
            <a:r>
              <a:rPr lang="ru-RU" sz="2400" spc="-4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ПАКОВКА ЭМ В АУДИТОРИИ</a:t>
            </a:r>
            <a:endParaRPr sz="2400" spc="-4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6837" y="1220864"/>
            <a:ext cx="8915400" cy="2795905"/>
            <a:chOff x="96837" y="1220850"/>
            <a:chExt cx="8915400" cy="27959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3314" y="2042594"/>
              <a:ext cx="2152141" cy="1420528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5" name="object 5"/>
            <p:cNvSpPr/>
            <p:nvPr/>
          </p:nvSpPr>
          <p:spPr>
            <a:xfrm>
              <a:off x="1246187" y="1978024"/>
              <a:ext cx="2254250" cy="1533525"/>
            </a:xfrm>
            <a:custGeom>
              <a:avLst/>
              <a:gdLst/>
              <a:ahLst/>
              <a:cxnLst/>
              <a:rect l="l" t="t" r="r" b="b"/>
              <a:pathLst>
                <a:path w="2254250" h="1533525">
                  <a:moveTo>
                    <a:pt x="0" y="1533525"/>
                  </a:moveTo>
                  <a:lnTo>
                    <a:pt x="2254250" y="1533525"/>
                  </a:lnTo>
                  <a:lnTo>
                    <a:pt x="2254250" y="0"/>
                  </a:lnTo>
                  <a:lnTo>
                    <a:pt x="0" y="0"/>
                  </a:lnTo>
                  <a:lnTo>
                    <a:pt x="0" y="1533525"/>
                  </a:lnTo>
                  <a:close/>
                </a:path>
              </a:pathLst>
            </a:custGeom>
            <a:ln w="9525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03450" y="1628749"/>
              <a:ext cx="340995" cy="320675"/>
            </a:xfrm>
            <a:custGeom>
              <a:avLst/>
              <a:gdLst/>
              <a:ahLst/>
              <a:cxnLst/>
              <a:rect l="l" t="t" r="r" b="b"/>
              <a:pathLst>
                <a:path w="340994" h="320675">
                  <a:moveTo>
                    <a:pt x="340487" y="200177"/>
                  </a:moveTo>
                  <a:lnTo>
                    <a:pt x="255346" y="200177"/>
                  </a:lnTo>
                  <a:lnTo>
                    <a:pt x="255346" y="0"/>
                  </a:lnTo>
                  <a:lnTo>
                    <a:pt x="85090" y="0"/>
                  </a:lnTo>
                  <a:lnTo>
                    <a:pt x="85090" y="200177"/>
                  </a:lnTo>
                  <a:lnTo>
                    <a:pt x="0" y="200177"/>
                  </a:lnTo>
                  <a:lnTo>
                    <a:pt x="170307" y="320446"/>
                  </a:lnTo>
                  <a:lnTo>
                    <a:pt x="340487" y="200177"/>
                  </a:lnTo>
                  <a:close/>
                </a:path>
              </a:pathLst>
            </a:custGeom>
            <a:solidFill>
              <a:srgbClr val="A8BDDF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03450" y="1628749"/>
              <a:ext cx="340995" cy="320675"/>
            </a:xfrm>
            <a:custGeom>
              <a:avLst/>
              <a:gdLst/>
              <a:ahLst/>
              <a:cxnLst/>
              <a:rect l="l" t="t" r="r" b="b"/>
              <a:pathLst>
                <a:path w="340994" h="320675">
                  <a:moveTo>
                    <a:pt x="340487" y="200177"/>
                  </a:moveTo>
                  <a:lnTo>
                    <a:pt x="0" y="200177"/>
                  </a:lnTo>
                  <a:lnTo>
                    <a:pt x="170306" y="320446"/>
                  </a:lnTo>
                  <a:lnTo>
                    <a:pt x="340487" y="200177"/>
                  </a:lnTo>
                  <a:close/>
                </a:path>
                <a:path w="340994" h="320675">
                  <a:moveTo>
                    <a:pt x="85089" y="200177"/>
                  </a:moveTo>
                  <a:lnTo>
                    <a:pt x="255346" y="200177"/>
                  </a:lnTo>
                  <a:lnTo>
                    <a:pt x="255346" y="0"/>
                  </a:lnTo>
                  <a:lnTo>
                    <a:pt x="85089" y="0"/>
                  </a:lnTo>
                  <a:lnTo>
                    <a:pt x="85089" y="200177"/>
                  </a:lnTo>
                  <a:close/>
                </a:path>
              </a:pathLst>
            </a:custGeom>
            <a:ln w="9525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6837" y="1220850"/>
              <a:ext cx="4592955" cy="360680"/>
            </a:xfrm>
            <a:custGeom>
              <a:avLst/>
              <a:gdLst/>
              <a:ahLst/>
              <a:cxnLst/>
              <a:rect l="l" t="t" r="r" b="b"/>
              <a:pathLst>
                <a:path w="4592955" h="360680">
                  <a:moveTo>
                    <a:pt x="4532566" y="0"/>
                  </a:moveTo>
                  <a:lnTo>
                    <a:pt x="60058" y="0"/>
                  </a:lnTo>
                  <a:lnTo>
                    <a:pt x="36681" y="4704"/>
                  </a:lnTo>
                  <a:lnTo>
                    <a:pt x="17591" y="17541"/>
                  </a:lnTo>
                  <a:lnTo>
                    <a:pt x="4719" y="36593"/>
                  </a:lnTo>
                  <a:lnTo>
                    <a:pt x="0" y="59944"/>
                  </a:lnTo>
                  <a:lnTo>
                    <a:pt x="0" y="300227"/>
                  </a:lnTo>
                  <a:lnTo>
                    <a:pt x="4719" y="323597"/>
                  </a:lnTo>
                  <a:lnTo>
                    <a:pt x="17591" y="342693"/>
                  </a:lnTo>
                  <a:lnTo>
                    <a:pt x="36681" y="355574"/>
                  </a:lnTo>
                  <a:lnTo>
                    <a:pt x="60058" y="360299"/>
                  </a:lnTo>
                  <a:lnTo>
                    <a:pt x="4532566" y="360299"/>
                  </a:lnTo>
                  <a:lnTo>
                    <a:pt x="4555936" y="355574"/>
                  </a:lnTo>
                  <a:lnTo>
                    <a:pt x="4575032" y="342693"/>
                  </a:lnTo>
                  <a:lnTo>
                    <a:pt x="4587912" y="323597"/>
                  </a:lnTo>
                  <a:lnTo>
                    <a:pt x="4592637" y="300227"/>
                  </a:lnTo>
                  <a:lnTo>
                    <a:pt x="4592637" y="59944"/>
                  </a:lnTo>
                  <a:lnTo>
                    <a:pt x="4587912" y="36593"/>
                  </a:lnTo>
                  <a:lnTo>
                    <a:pt x="4575032" y="17541"/>
                  </a:lnTo>
                  <a:lnTo>
                    <a:pt x="4555936" y="4704"/>
                  </a:lnTo>
                  <a:lnTo>
                    <a:pt x="4532566" y="0"/>
                  </a:lnTo>
                  <a:close/>
                </a:path>
              </a:pathLst>
            </a:custGeom>
            <a:solidFill>
              <a:srgbClr val="E9ECF4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61476" y="2694659"/>
              <a:ext cx="1897521" cy="1273475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10" name="object 10"/>
            <p:cNvSpPr/>
            <p:nvPr/>
          </p:nvSpPr>
          <p:spPr>
            <a:xfrm>
              <a:off x="7019925" y="2636773"/>
              <a:ext cx="1987550" cy="1374775"/>
            </a:xfrm>
            <a:custGeom>
              <a:avLst/>
              <a:gdLst/>
              <a:ahLst/>
              <a:cxnLst/>
              <a:rect l="l" t="t" r="r" b="b"/>
              <a:pathLst>
                <a:path w="1987550" h="1374775">
                  <a:moveTo>
                    <a:pt x="0" y="1374775"/>
                  </a:moveTo>
                  <a:lnTo>
                    <a:pt x="1987550" y="1374775"/>
                  </a:lnTo>
                  <a:lnTo>
                    <a:pt x="1987550" y="0"/>
                  </a:lnTo>
                  <a:lnTo>
                    <a:pt x="0" y="0"/>
                  </a:lnTo>
                  <a:lnTo>
                    <a:pt x="0" y="1374775"/>
                  </a:lnTo>
                  <a:close/>
                </a:path>
              </a:pathLst>
            </a:custGeom>
            <a:ln w="9525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01728" y="1230263"/>
            <a:ext cx="4583430" cy="3295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710565" algn="l"/>
                <a:tab pos="4569460" algn="l"/>
              </a:tabLst>
            </a:pPr>
            <a:r>
              <a:rPr sz="2000" u="heavy" spc="-5" dirty="0">
                <a:solidFill>
                  <a:srgbClr val="001F5F"/>
                </a:solidFill>
                <a:uFill>
                  <a:solidFill>
                    <a:srgbClr val="1F487C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2000" u="heavy" spc="-5" dirty="0">
                <a:uFill>
                  <a:solidFill>
                    <a:srgbClr val="1F487C"/>
                  </a:solidFill>
                </a:uFill>
                <a:latin typeface="Cambria"/>
                <a:cs typeface="Cambria"/>
              </a:rPr>
              <a:t>Все</a:t>
            </a:r>
            <a:r>
              <a:rPr sz="2000" u="heavy" spc="-30" dirty="0">
                <a:uFill>
                  <a:solidFill>
                    <a:srgbClr val="1F487C"/>
                  </a:solidFill>
                </a:uFill>
                <a:latin typeface="Cambria"/>
                <a:cs typeface="Cambria"/>
              </a:rPr>
              <a:t> </a:t>
            </a:r>
            <a:r>
              <a:rPr sz="2000" u="heavy" spc="-5" dirty="0">
                <a:uFill>
                  <a:solidFill>
                    <a:srgbClr val="1F487C"/>
                  </a:solidFill>
                </a:uFill>
                <a:latin typeface="Cambria"/>
                <a:cs typeface="Cambria"/>
              </a:rPr>
              <a:t>бланки</a:t>
            </a:r>
            <a:r>
              <a:rPr sz="2000" u="heavy" spc="-15" dirty="0">
                <a:uFill>
                  <a:solidFill>
                    <a:srgbClr val="1F487C"/>
                  </a:solidFill>
                </a:uFill>
                <a:latin typeface="Cambria"/>
                <a:cs typeface="Cambria"/>
              </a:rPr>
              <a:t> </a:t>
            </a:r>
            <a:r>
              <a:rPr sz="2000" u="heavy" spc="-20" dirty="0">
                <a:uFill>
                  <a:solidFill>
                    <a:srgbClr val="1F487C"/>
                  </a:solidFill>
                </a:uFill>
                <a:latin typeface="Cambria"/>
                <a:cs typeface="Cambria"/>
              </a:rPr>
              <a:t>ответов</a:t>
            </a:r>
            <a:r>
              <a:rPr sz="2000" u="heavy" spc="80" dirty="0">
                <a:uFill>
                  <a:solidFill>
                    <a:srgbClr val="1F487C"/>
                  </a:solidFill>
                </a:uFill>
                <a:latin typeface="Cambria"/>
                <a:cs typeface="Cambria"/>
              </a:rPr>
              <a:t> </a:t>
            </a:r>
            <a:r>
              <a:rPr sz="2000" u="heavy" spc="-5" dirty="0">
                <a:uFill>
                  <a:solidFill>
                    <a:srgbClr val="1F487C"/>
                  </a:solidFill>
                </a:uFill>
                <a:latin typeface="Cambria"/>
                <a:cs typeface="Cambria"/>
              </a:rPr>
              <a:t>–</a:t>
            </a:r>
            <a:r>
              <a:rPr sz="2000" u="heavy" spc="-10" dirty="0">
                <a:uFill>
                  <a:solidFill>
                    <a:srgbClr val="1F487C"/>
                  </a:solidFill>
                </a:uFill>
                <a:latin typeface="Cambria"/>
                <a:cs typeface="Cambria"/>
              </a:rPr>
              <a:t> </a:t>
            </a:r>
            <a:r>
              <a:rPr sz="2000" u="heavy" spc="-5" dirty="0">
                <a:uFill>
                  <a:solidFill>
                    <a:srgbClr val="1F487C"/>
                  </a:solidFill>
                </a:uFill>
                <a:latin typeface="Cambria"/>
                <a:cs typeface="Cambria"/>
              </a:rPr>
              <a:t>в</a:t>
            </a:r>
            <a:r>
              <a:rPr sz="2000" u="heavy" spc="-10" dirty="0">
                <a:uFill>
                  <a:solidFill>
                    <a:srgbClr val="1F487C"/>
                  </a:solidFill>
                </a:uFill>
                <a:latin typeface="Cambria"/>
                <a:cs typeface="Cambria"/>
              </a:rPr>
              <a:t> ВДП</a:t>
            </a:r>
            <a:r>
              <a:rPr sz="2000" u="heavy" spc="-10" dirty="0">
                <a:solidFill>
                  <a:srgbClr val="001F5F"/>
                </a:solidFill>
                <a:uFill>
                  <a:solidFill>
                    <a:srgbClr val="1F487C"/>
                  </a:solidFill>
                </a:uFill>
                <a:latin typeface="Cambria"/>
                <a:cs typeface="Cambria"/>
              </a:rPr>
              <a:t>	</a:t>
            </a:r>
            <a:endParaRPr sz="2000" dirty="0">
              <a:latin typeface="Cambria"/>
              <a:cs typeface="Cambri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838702" y="1278001"/>
            <a:ext cx="2066925" cy="1368425"/>
            <a:chOff x="4838700" y="1278000"/>
            <a:chExt cx="2066925" cy="136842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" name="object 13"/>
            <p:cNvSpPr/>
            <p:nvPr/>
          </p:nvSpPr>
          <p:spPr>
            <a:xfrm>
              <a:off x="4848225" y="1287525"/>
              <a:ext cx="2047875" cy="1349375"/>
            </a:xfrm>
            <a:custGeom>
              <a:avLst/>
              <a:gdLst/>
              <a:ahLst/>
              <a:cxnLst/>
              <a:rect l="l" t="t" r="r" b="b"/>
              <a:pathLst>
                <a:path w="2047875" h="1349375">
                  <a:moveTo>
                    <a:pt x="2000630" y="0"/>
                  </a:moveTo>
                  <a:lnTo>
                    <a:pt x="47244" y="0"/>
                  </a:lnTo>
                  <a:lnTo>
                    <a:pt x="28878" y="3700"/>
                  </a:lnTo>
                  <a:lnTo>
                    <a:pt x="13858" y="13795"/>
                  </a:lnTo>
                  <a:lnTo>
                    <a:pt x="3720" y="28771"/>
                  </a:lnTo>
                  <a:lnTo>
                    <a:pt x="0" y="47116"/>
                  </a:lnTo>
                  <a:lnTo>
                    <a:pt x="0" y="1302131"/>
                  </a:lnTo>
                  <a:lnTo>
                    <a:pt x="3720" y="1320496"/>
                  </a:lnTo>
                  <a:lnTo>
                    <a:pt x="13858" y="1335516"/>
                  </a:lnTo>
                  <a:lnTo>
                    <a:pt x="28878" y="1345654"/>
                  </a:lnTo>
                  <a:lnTo>
                    <a:pt x="47244" y="1349375"/>
                  </a:lnTo>
                  <a:lnTo>
                    <a:pt x="2000630" y="1349375"/>
                  </a:lnTo>
                  <a:lnTo>
                    <a:pt x="2018996" y="1345654"/>
                  </a:lnTo>
                  <a:lnTo>
                    <a:pt x="2034016" y="1335516"/>
                  </a:lnTo>
                  <a:lnTo>
                    <a:pt x="2044154" y="1320496"/>
                  </a:lnTo>
                  <a:lnTo>
                    <a:pt x="2047875" y="1302131"/>
                  </a:lnTo>
                  <a:lnTo>
                    <a:pt x="2047875" y="47116"/>
                  </a:lnTo>
                  <a:lnTo>
                    <a:pt x="2044154" y="28771"/>
                  </a:lnTo>
                  <a:lnTo>
                    <a:pt x="2034016" y="13795"/>
                  </a:lnTo>
                  <a:lnTo>
                    <a:pt x="2018996" y="3700"/>
                  </a:lnTo>
                  <a:lnTo>
                    <a:pt x="200063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848225" y="1287525"/>
              <a:ext cx="2047875" cy="1349375"/>
            </a:xfrm>
            <a:custGeom>
              <a:avLst/>
              <a:gdLst/>
              <a:ahLst/>
              <a:cxnLst/>
              <a:rect l="l" t="t" r="r" b="b"/>
              <a:pathLst>
                <a:path w="2047875" h="1349375">
                  <a:moveTo>
                    <a:pt x="0" y="47116"/>
                  </a:moveTo>
                  <a:lnTo>
                    <a:pt x="3720" y="28771"/>
                  </a:lnTo>
                  <a:lnTo>
                    <a:pt x="13858" y="13795"/>
                  </a:lnTo>
                  <a:lnTo>
                    <a:pt x="28878" y="3700"/>
                  </a:lnTo>
                  <a:lnTo>
                    <a:pt x="47244" y="0"/>
                  </a:lnTo>
                  <a:lnTo>
                    <a:pt x="2000630" y="0"/>
                  </a:lnTo>
                  <a:lnTo>
                    <a:pt x="2018996" y="3700"/>
                  </a:lnTo>
                  <a:lnTo>
                    <a:pt x="2034016" y="13795"/>
                  </a:lnTo>
                  <a:lnTo>
                    <a:pt x="2044154" y="28771"/>
                  </a:lnTo>
                  <a:lnTo>
                    <a:pt x="2047875" y="47116"/>
                  </a:lnTo>
                  <a:lnTo>
                    <a:pt x="2047875" y="1302131"/>
                  </a:lnTo>
                  <a:lnTo>
                    <a:pt x="2044154" y="1320496"/>
                  </a:lnTo>
                  <a:lnTo>
                    <a:pt x="2034016" y="1335516"/>
                  </a:lnTo>
                  <a:lnTo>
                    <a:pt x="2018996" y="1345654"/>
                  </a:lnTo>
                  <a:lnTo>
                    <a:pt x="2000630" y="1349375"/>
                  </a:lnTo>
                  <a:lnTo>
                    <a:pt x="47244" y="1349375"/>
                  </a:lnTo>
                  <a:lnTo>
                    <a:pt x="28878" y="1345654"/>
                  </a:lnTo>
                  <a:lnTo>
                    <a:pt x="13858" y="1335516"/>
                  </a:lnTo>
                  <a:lnTo>
                    <a:pt x="3720" y="1320496"/>
                  </a:lnTo>
                  <a:lnTo>
                    <a:pt x="0" y="1302131"/>
                  </a:lnTo>
                  <a:lnTo>
                    <a:pt x="0" y="47116"/>
                  </a:lnTo>
                  <a:close/>
                </a:path>
              </a:pathLst>
            </a:custGeom>
            <a:grpFill/>
            <a:ln w="19050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162170" y="1395479"/>
            <a:ext cx="143510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mbria"/>
                <a:cs typeface="Cambria"/>
              </a:rPr>
              <a:t>КИМ</a:t>
            </a:r>
            <a:r>
              <a:rPr sz="1800" spc="-5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+</a:t>
            </a:r>
          </a:p>
          <a:p>
            <a:pPr algn="ctr">
              <a:lnSpc>
                <a:spcPct val="100000"/>
              </a:lnSpc>
            </a:pPr>
            <a:r>
              <a:rPr sz="1800" dirty="0">
                <a:latin typeface="Cambria"/>
                <a:cs typeface="Cambria"/>
              </a:rPr>
              <a:t>контрольные</a:t>
            </a:r>
          </a:p>
          <a:p>
            <a:pPr algn="ctr">
              <a:lnSpc>
                <a:spcPct val="100000"/>
              </a:lnSpc>
            </a:pPr>
            <a:r>
              <a:rPr sz="1800" spc="-5" dirty="0">
                <a:latin typeface="Cambria"/>
                <a:cs typeface="Cambria"/>
              </a:rPr>
              <a:t>листы</a:t>
            </a:r>
            <a:r>
              <a:rPr sz="1800" spc="-4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–</a:t>
            </a:r>
          </a:p>
          <a:p>
            <a:pPr marL="635" algn="ctr">
              <a:lnSpc>
                <a:spcPct val="100000"/>
              </a:lnSpc>
            </a:pPr>
            <a:r>
              <a:rPr sz="1800" dirty="0">
                <a:latin typeface="Cambria"/>
                <a:cs typeface="Cambria"/>
              </a:rPr>
              <a:t>в</a:t>
            </a:r>
            <a:r>
              <a:rPr sz="1800" spc="-5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ВДП</a:t>
            </a:r>
          </a:p>
        </p:txBody>
      </p:sp>
      <p:grpSp>
        <p:nvGrpSpPr>
          <p:cNvPr id="16" name="object 16"/>
          <p:cNvGrpSpPr/>
          <p:nvPr/>
        </p:nvGrpSpPr>
        <p:grpSpPr>
          <a:xfrm>
            <a:off x="6980302" y="1278000"/>
            <a:ext cx="2066925" cy="946150"/>
            <a:chOff x="6980301" y="1278000"/>
            <a:chExt cx="2066925" cy="94615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7" name="object 17"/>
            <p:cNvSpPr/>
            <p:nvPr/>
          </p:nvSpPr>
          <p:spPr>
            <a:xfrm>
              <a:off x="6989826" y="1287525"/>
              <a:ext cx="2047875" cy="927100"/>
            </a:xfrm>
            <a:custGeom>
              <a:avLst/>
              <a:gdLst/>
              <a:ahLst/>
              <a:cxnLst/>
              <a:rect l="l" t="t" r="r" b="b"/>
              <a:pathLst>
                <a:path w="2047875" h="927100">
                  <a:moveTo>
                    <a:pt x="2015363" y="0"/>
                  </a:moveTo>
                  <a:lnTo>
                    <a:pt x="32384" y="0"/>
                  </a:lnTo>
                  <a:lnTo>
                    <a:pt x="19770" y="2541"/>
                  </a:lnTo>
                  <a:lnTo>
                    <a:pt x="9477" y="9477"/>
                  </a:lnTo>
                  <a:lnTo>
                    <a:pt x="2541" y="19770"/>
                  </a:lnTo>
                  <a:lnTo>
                    <a:pt x="0" y="32385"/>
                  </a:lnTo>
                  <a:lnTo>
                    <a:pt x="0" y="894588"/>
                  </a:lnTo>
                  <a:lnTo>
                    <a:pt x="2541" y="907222"/>
                  </a:lnTo>
                  <a:lnTo>
                    <a:pt x="9477" y="917559"/>
                  </a:lnTo>
                  <a:lnTo>
                    <a:pt x="19770" y="924538"/>
                  </a:lnTo>
                  <a:lnTo>
                    <a:pt x="32384" y="927100"/>
                  </a:lnTo>
                  <a:lnTo>
                    <a:pt x="2015363" y="927100"/>
                  </a:lnTo>
                  <a:lnTo>
                    <a:pt x="2027997" y="924538"/>
                  </a:lnTo>
                  <a:lnTo>
                    <a:pt x="2038334" y="917559"/>
                  </a:lnTo>
                  <a:lnTo>
                    <a:pt x="2045313" y="907222"/>
                  </a:lnTo>
                  <a:lnTo>
                    <a:pt x="2047875" y="894588"/>
                  </a:lnTo>
                  <a:lnTo>
                    <a:pt x="2047875" y="32385"/>
                  </a:lnTo>
                  <a:lnTo>
                    <a:pt x="2045313" y="19770"/>
                  </a:lnTo>
                  <a:lnTo>
                    <a:pt x="2038334" y="9477"/>
                  </a:lnTo>
                  <a:lnTo>
                    <a:pt x="2027997" y="2541"/>
                  </a:lnTo>
                  <a:lnTo>
                    <a:pt x="2015363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989826" y="1287525"/>
              <a:ext cx="2047875" cy="927100"/>
            </a:xfrm>
            <a:custGeom>
              <a:avLst/>
              <a:gdLst/>
              <a:ahLst/>
              <a:cxnLst/>
              <a:rect l="l" t="t" r="r" b="b"/>
              <a:pathLst>
                <a:path w="2047875" h="927100">
                  <a:moveTo>
                    <a:pt x="0" y="32385"/>
                  </a:moveTo>
                  <a:lnTo>
                    <a:pt x="2541" y="19770"/>
                  </a:lnTo>
                  <a:lnTo>
                    <a:pt x="9477" y="9477"/>
                  </a:lnTo>
                  <a:lnTo>
                    <a:pt x="19770" y="2541"/>
                  </a:lnTo>
                  <a:lnTo>
                    <a:pt x="32384" y="0"/>
                  </a:lnTo>
                  <a:lnTo>
                    <a:pt x="2015363" y="0"/>
                  </a:lnTo>
                  <a:lnTo>
                    <a:pt x="2027997" y="2541"/>
                  </a:lnTo>
                  <a:lnTo>
                    <a:pt x="2038334" y="9477"/>
                  </a:lnTo>
                  <a:lnTo>
                    <a:pt x="2045313" y="19770"/>
                  </a:lnTo>
                  <a:lnTo>
                    <a:pt x="2047875" y="32385"/>
                  </a:lnTo>
                  <a:lnTo>
                    <a:pt x="2047875" y="894588"/>
                  </a:lnTo>
                  <a:lnTo>
                    <a:pt x="2045313" y="907222"/>
                  </a:lnTo>
                  <a:lnTo>
                    <a:pt x="2038334" y="917559"/>
                  </a:lnTo>
                  <a:lnTo>
                    <a:pt x="2027997" y="924538"/>
                  </a:lnTo>
                  <a:lnTo>
                    <a:pt x="2015363" y="927100"/>
                  </a:lnTo>
                  <a:lnTo>
                    <a:pt x="32384" y="927100"/>
                  </a:lnTo>
                  <a:lnTo>
                    <a:pt x="19770" y="924538"/>
                  </a:lnTo>
                  <a:lnTo>
                    <a:pt x="9477" y="917559"/>
                  </a:lnTo>
                  <a:lnTo>
                    <a:pt x="2541" y="907222"/>
                  </a:lnTo>
                  <a:lnTo>
                    <a:pt x="0" y="894588"/>
                  </a:lnTo>
                  <a:lnTo>
                    <a:pt x="0" y="32385"/>
                  </a:lnTo>
                  <a:close/>
                </a:path>
              </a:pathLst>
            </a:custGeom>
            <a:grpFill/>
            <a:ln w="19050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102227" y="1337830"/>
            <a:ext cx="1835785" cy="80765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indent="1270" algn="ctr">
              <a:lnSpc>
                <a:spcPct val="102400"/>
              </a:lnSpc>
              <a:spcBef>
                <a:spcPts val="55"/>
              </a:spcBef>
            </a:pPr>
            <a:r>
              <a:rPr sz="1700" dirty="0">
                <a:latin typeface="Cambria"/>
                <a:cs typeface="Cambria"/>
              </a:rPr>
              <a:t>Испорченные/ </a:t>
            </a:r>
            <a:r>
              <a:rPr sz="1700" spc="5" dirty="0">
                <a:latin typeface="Cambria"/>
                <a:cs typeface="Cambria"/>
              </a:rPr>
              <a:t> </a:t>
            </a:r>
            <a:r>
              <a:rPr sz="1700" spc="-5" dirty="0">
                <a:latin typeface="Cambria"/>
                <a:cs typeface="Cambria"/>
              </a:rPr>
              <a:t>бракованные</a:t>
            </a:r>
            <a:r>
              <a:rPr sz="1700" spc="-90" dirty="0">
                <a:latin typeface="Cambria"/>
                <a:cs typeface="Cambria"/>
              </a:rPr>
              <a:t> </a:t>
            </a:r>
            <a:r>
              <a:rPr sz="1700" dirty="0">
                <a:latin typeface="Cambria"/>
                <a:cs typeface="Cambria"/>
              </a:rPr>
              <a:t>ЭМ</a:t>
            </a:r>
            <a:r>
              <a:rPr sz="1700" spc="-30" dirty="0">
                <a:latin typeface="Cambria"/>
                <a:cs typeface="Cambria"/>
              </a:rPr>
              <a:t> </a:t>
            </a:r>
            <a:r>
              <a:rPr sz="1700" dirty="0">
                <a:latin typeface="Cambria"/>
                <a:cs typeface="Cambria"/>
              </a:rPr>
              <a:t>– </a:t>
            </a:r>
            <a:r>
              <a:rPr sz="1700" spc="-355" dirty="0">
                <a:latin typeface="Cambria"/>
                <a:cs typeface="Cambria"/>
              </a:rPr>
              <a:t> </a:t>
            </a:r>
            <a:r>
              <a:rPr sz="1700" dirty="0">
                <a:latin typeface="Cambria"/>
                <a:cs typeface="Cambria"/>
              </a:rPr>
              <a:t>в</a:t>
            </a:r>
            <a:r>
              <a:rPr sz="1700" spc="-25" dirty="0">
                <a:latin typeface="Cambria"/>
                <a:cs typeface="Cambria"/>
              </a:rPr>
              <a:t> </a:t>
            </a:r>
            <a:r>
              <a:rPr sz="1700" spc="-10" dirty="0">
                <a:latin typeface="Cambria"/>
                <a:cs typeface="Cambria"/>
              </a:rPr>
              <a:t>ВДП</a:t>
            </a:r>
            <a:endParaRPr sz="1700" dirty="0">
              <a:latin typeface="Cambria"/>
              <a:cs typeface="Cambri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85727" y="4833937"/>
            <a:ext cx="1011555" cy="1295400"/>
            <a:chOff x="85725" y="4833937"/>
            <a:chExt cx="1011555" cy="1295400"/>
          </a:xfrm>
        </p:grpSpPr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250" y="4843462"/>
              <a:ext cx="687387" cy="97155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90487" y="4838700"/>
              <a:ext cx="697230" cy="981075"/>
            </a:xfrm>
            <a:custGeom>
              <a:avLst/>
              <a:gdLst/>
              <a:ahLst/>
              <a:cxnLst/>
              <a:rect l="l" t="t" r="r" b="b"/>
              <a:pathLst>
                <a:path w="697230" h="981075">
                  <a:moveTo>
                    <a:pt x="0" y="981075"/>
                  </a:moveTo>
                  <a:lnTo>
                    <a:pt x="696912" y="981075"/>
                  </a:lnTo>
                  <a:lnTo>
                    <a:pt x="696912" y="0"/>
                  </a:lnTo>
                  <a:lnTo>
                    <a:pt x="0" y="0"/>
                  </a:lnTo>
                  <a:lnTo>
                    <a:pt x="0" y="981075"/>
                  </a:lnTo>
                  <a:close/>
                </a:path>
              </a:pathLst>
            </a:custGeom>
            <a:ln w="9525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7650" y="4995862"/>
              <a:ext cx="687387" cy="97155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42887" y="4991100"/>
              <a:ext cx="697230" cy="981075"/>
            </a:xfrm>
            <a:custGeom>
              <a:avLst/>
              <a:gdLst/>
              <a:ahLst/>
              <a:cxnLst/>
              <a:rect l="l" t="t" r="r" b="b"/>
              <a:pathLst>
                <a:path w="697230" h="981075">
                  <a:moveTo>
                    <a:pt x="0" y="981075"/>
                  </a:moveTo>
                  <a:lnTo>
                    <a:pt x="696912" y="981075"/>
                  </a:lnTo>
                  <a:lnTo>
                    <a:pt x="696912" y="0"/>
                  </a:lnTo>
                  <a:lnTo>
                    <a:pt x="0" y="0"/>
                  </a:lnTo>
                  <a:lnTo>
                    <a:pt x="0" y="981075"/>
                  </a:lnTo>
                  <a:close/>
                </a:path>
              </a:pathLst>
            </a:custGeom>
            <a:ln w="9525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0050" y="5148262"/>
              <a:ext cx="687387" cy="97155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95287" y="5143500"/>
              <a:ext cx="697230" cy="981075"/>
            </a:xfrm>
            <a:custGeom>
              <a:avLst/>
              <a:gdLst/>
              <a:ahLst/>
              <a:cxnLst/>
              <a:rect l="l" t="t" r="r" b="b"/>
              <a:pathLst>
                <a:path w="697230" h="981075">
                  <a:moveTo>
                    <a:pt x="0" y="981075"/>
                  </a:moveTo>
                  <a:lnTo>
                    <a:pt x="696912" y="981075"/>
                  </a:lnTo>
                  <a:lnTo>
                    <a:pt x="696912" y="0"/>
                  </a:lnTo>
                  <a:lnTo>
                    <a:pt x="0" y="0"/>
                  </a:lnTo>
                  <a:lnTo>
                    <a:pt x="0" y="981075"/>
                  </a:lnTo>
                  <a:close/>
                </a:path>
              </a:pathLst>
            </a:custGeom>
            <a:ln w="9525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512292" y="3108261"/>
            <a:ext cx="8549640" cy="3021330"/>
            <a:chOff x="512292" y="3108261"/>
            <a:chExt cx="8549640" cy="3021330"/>
          </a:xfrm>
        </p:grpSpPr>
        <p:sp>
          <p:nvSpPr>
            <p:cNvPr id="28" name="object 28"/>
            <p:cNvSpPr/>
            <p:nvPr/>
          </p:nvSpPr>
          <p:spPr>
            <a:xfrm>
              <a:off x="512292" y="3520566"/>
              <a:ext cx="2439035" cy="733425"/>
            </a:xfrm>
            <a:custGeom>
              <a:avLst/>
              <a:gdLst/>
              <a:ahLst/>
              <a:cxnLst/>
              <a:rect l="l" t="t" r="r" b="b"/>
              <a:pathLst>
                <a:path w="2439035" h="733425">
                  <a:moveTo>
                    <a:pt x="1659407" y="38608"/>
                  </a:moveTo>
                  <a:lnTo>
                    <a:pt x="1647278" y="36957"/>
                  </a:lnTo>
                  <a:lnTo>
                    <a:pt x="1555902" y="24511"/>
                  </a:lnTo>
                  <a:lnTo>
                    <a:pt x="1550695" y="23749"/>
                  </a:lnTo>
                  <a:lnTo>
                    <a:pt x="1545869" y="27432"/>
                  </a:lnTo>
                  <a:lnTo>
                    <a:pt x="1545107" y="32639"/>
                  </a:lnTo>
                  <a:lnTo>
                    <a:pt x="1544472" y="37846"/>
                  </a:lnTo>
                  <a:lnTo>
                    <a:pt x="1548028" y="42672"/>
                  </a:lnTo>
                  <a:lnTo>
                    <a:pt x="1553235" y="43307"/>
                  </a:lnTo>
                  <a:lnTo>
                    <a:pt x="1605711" y="50469"/>
                  </a:lnTo>
                  <a:lnTo>
                    <a:pt x="0" y="715645"/>
                  </a:lnTo>
                  <a:lnTo>
                    <a:pt x="7289" y="733171"/>
                  </a:lnTo>
                  <a:lnTo>
                    <a:pt x="1613014" y="68148"/>
                  </a:lnTo>
                  <a:lnTo>
                    <a:pt x="1577873" y="114427"/>
                  </a:lnTo>
                  <a:lnTo>
                    <a:pt x="1578635" y="120396"/>
                  </a:lnTo>
                  <a:lnTo>
                    <a:pt x="1582826" y="123571"/>
                  </a:lnTo>
                  <a:lnTo>
                    <a:pt x="1587017" y="126873"/>
                  </a:lnTo>
                  <a:lnTo>
                    <a:pt x="1592986" y="125984"/>
                  </a:lnTo>
                  <a:lnTo>
                    <a:pt x="1659407" y="38608"/>
                  </a:lnTo>
                  <a:close/>
                </a:path>
                <a:path w="2439035" h="733425">
                  <a:moveTo>
                    <a:pt x="1773707" y="86233"/>
                  </a:moveTo>
                  <a:lnTo>
                    <a:pt x="1670964" y="105156"/>
                  </a:lnTo>
                  <a:lnTo>
                    <a:pt x="1665757" y="106172"/>
                  </a:lnTo>
                  <a:lnTo>
                    <a:pt x="1662328" y="111125"/>
                  </a:lnTo>
                  <a:lnTo>
                    <a:pt x="1663344" y="116332"/>
                  </a:lnTo>
                  <a:lnTo>
                    <a:pt x="1664233" y="121412"/>
                  </a:lnTo>
                  <a:lnTo>
                    <a:pt x="1669186" y="124841"/>
                  </a:lnTo>
                  <a:lnTo>
                    <a:pt x="1674393" y="123952"/>
                  </a:lnTo>
                  <a:lnTo>
                    <a:pt x="1726501" y="114338"/>
                  </a:lnTo>
                  <a:lnTo>
                    <a:pt x="1037234" y="707644"/>
                  </a:lnTo>
                  <a:lnTo>
                    <a:pt x="1049680" y="722122"/>
                  </a:lnTo>
                  <a:lnTo>
                    <a:pt x="1738934" y="128727"/>
                  </a:lnTo>
                  <a:lnTo>
                    <a:pt x="1721637" y="178816"/>
                  </a:lnTo>
                  <a:lnTo>
                    <a:pt x="1719986" y="183769"/>
                  </a:lnTo>
                  <a:lnTo>
                    <a:pt x="1722526" y="189230"/>
                  </a:lnTo>
                  <a:lnTo>
                    <a:pt x="1727606" y="190881"/>
                  </a:lnTo>
                  <a:lnTo>
                    <a:pt x="1732559" y="192659"/>
                  </a:lnTo>
                  <a:lnTo>
                    <a:pt x="1737893" y="189992"/>
                  </a:lnTo>
                  <a:lnTo>
                    <a:pt x="1739671" y="185039"/>
                  </a:lnTo>
                  <a:lnTo>
                    <a:pt x="1771954" y="91313"/>
                  </a:lnTo>
                  <a:lnTo>
                    <a:pt x="1773707" y="86233"/>
                  </a:lnTo>
                  <a:close/>
                </a:path>
                <a:path w="2439035" h="733425">
                  <a:moveTo>
                    <a:pt x="2438933" y="124460"/>
                  </a:moveTo>
                  <a:lnTo>
                    <a:pt x="1934959" y="38315"/>
                  </a:lnTo>
                  <a:lnTo>
                    <a:pt x="1950758" y="32385"/>
                  </a:lnTo>
                  <a:lnTo>
                    <a:pt x="1989480" y="17907"/>
                  </a:lnTo>
                  <a:lnTo>
                    <a:pt x="1992020" y="12446"/>
                  </a:lnTo>
                  <a:lnTo>
                    <a:pt x="1990115" y="7493"/>
                  </a:lnTo>
                  <a:lnTo>
                    <a:pt x="1988337" y="2540"/>
                  </a:lnTo>
                  <a:lnTo>
                    <a:pt x="1982876" y="0"/>
                  </a:lnTo>
                  <a:lnTo>
                    <a:pt x="1880006" y="38608"/>
                  </a:lnTo>
                  <a:lnTo>
                    <a:pt x="1960143" y="105791"/>
                  </a:lnTo>
                  <a:lnTo>
                    <a:pt x="1964207" y="109093"/>
                  </a:lnTo>
                  <a:lnTo>
                    <a:pt x="1970176" y="108585"/>
                  </a:lnTo>
                  <a:lnTo>
                    <a:pt x="1976907" y="100584"/>
                  </a:lnTo>
                  <a:lnTo>
                    <a:pt x="1976399" y="94488"/>
                  </a:lnTo>
                  <a:lnTo>
                    <a:pt x="1972335" y="91186"/>
                  </a:lnTo>
                  <a:lnTo>
                    <a:pt x="1931682" y="57111"/>
                  </a:lnTo>
                  <a:lnTo>
                    <a:pt x="2435631" y="143256"/>
                  </a:lnTo>
                  <a:lnTo>
                    <a:pt x="2438933" y="124460"/>
                  </a:lnTo>
                  <a:close/>
                </a:path>
              </a:pathLst>
            </a:custGeom>
            <a:solidFill>
              <a:srgbClr val="497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87963" y="3113023"/>
              <a:ext cx="2309629" cy="145410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330699" y="3113023"/>
              <a:ext cx="2433955" cy="1463675"/>
            </a:xfrm>
            <a:custGeom>
              <a:avLst/>
              <a:gdLst/>
              <a:ahLst/>
              <a:cxnLst/>
              <a:rect l="l" t="t" r="r" b="b"/>
              <a:pathLst>
                <a:path w="2433954" h="1463675">
                  <a:moveTo>
                    <a:pt x="0" y="1463675"/>
                  </a:moveTo>
                  <a:lnTo>
                    <a:pt x="2433701" y="1463675"/>
                  </a:lnTo>
                  <a:lnTo>
                    <a:pt x="2433701" y="0"/>
                  </a:lnTo>
                  <a:lnTo>
                    <a:pt x="0" y="0"/>
                  </a:lnTo>
                  <a:lnTo>
                    <a:pt x="0" y="1463675"/>
                  </a:lnTo>
                  <a:close/>
                </a:path>
              </a:pathLst>
            </a:custGeom>
            <a:ln w="9525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804024" y="4149724"/>
              <a:ext cx="2247900" cy="1036955"/>
            </a:xfrm>
            <a:custGeom>
              <a:avLst/>
              <a:gdLst/>
              <a:ahLst/>
              <a:cxnLst/>
              <a:rect l="l" t="t" r="r" b="b"/>
              <a:pathLst>
                <a:path w="2247900" h="1036954">
                  <a:moveTo>
                    <a:pt x="2211578" y="0"/>
                  </a:moveTo>
                  <a:lnTo>
                    <a:pt x="36322" y="0"/>
                  </a:lnTo>
                  <a:lnTo>
                    <a:pt x="22181" y="2853"/>
                  </a:lnTo>
                  <a:lnTo>
                    <a:pt x="10636" y="10636"/>
                  </a:lnTo>
                  <a:lnTo>
                    <a:pt x="2853" y="22181"/>
                  </a:lnTo>
                  <a:lnTo>
                    <a:pt x="0" y="36322"/>
                  </a:lnTo>
                  <a:lnTo>
                    <a:pt x="0" y="1000379"/>
                  </a:lnTo>
                  <a:lnTo>
                    <a:pt x="2853" y="1014499"/>
                  </a:lnTo>
                  <a:lnTo>
                    <a:pt x="10636" y="1026001"/>
                  </a:lnTo>
                  <a:lnTo>
                    <a:pt x="22181" y="1033740"/>
                  </a:lnTo>
                  <a:lnTo>
                    <a:pt x="36322" y="1036574"/>
                  </a:lnTo>
                  <a:lnTo>
                    <a:pt x="2211578" y="1036574"/>
                  </a:lnTo>
                  <a:lnTo>
                    <a:pt x="2225718" y="1033740"/>
                  </a:lnTo>
                  <a:lnTo>
                    <a:pt x="2237263" y="1026001"/>
                  </a:lnTo>
                  <a:lnTo>
                    <a:pt x="2245046" y="1014499"/>
                  </a:lnTo>
                  <a:lnTo>
                    <a:pt x="2247900" y="1000379"/>
                  </a:lnTo>
                  <a:lnTo>
                    <a:pt x="2247900" y="36322"/>
                  </a:lnTo>
                  <a:lnTo>
                    <a:pt x="2245046" y="22181"/>
                  </a:lnTo>
                  <a:lnTo>
                    <a:pt x="2237263" y="10636"/>
                  </a:lnTo>
                  <a:lnTo>
                    <a:pt x="2225718" y="2853"/>
                  </a:lnTo>
                  <a:lnTo>
                    <a:pt x="2211578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804024" y="4149724"/>
              <a:ext cx="2247900" cy="1036955"/>
            </a:xfrm>
            <a:custGeom>
              <a:avLst/>
              <a:gdLst/>
              <a:ahLst/>
              <a:cxnLst/>
              <a:rect l="l" t="t" r="r" b="b"/>
              <a:pathLst>
                <a:path w="2247900" h="1036954">
                  <a:moveTo>
                    <a:pt x="0" y="36322"/>
                  </a:moveTo>
                  <a:lnTo>
                    <a:pt x="2853" y="22181"/>
                  </a:lnTo>
                  <a:lnTo>
                    <a:pt x="10636" y="10636"/>
                  </a:lnTo>
                  <a:lnTo>
                    <a:pt x="22181" y="2853"/>
                  </a:lnTo>
                  <a:lnTo>
                    <a:pt x="36322" y="0"/>
                  </a:lnTo>
                  <a:lnTo>
                    <a:pt x="2211578" y="0"/>
                  </a:lnTo>
                  <a:lnTo>
                    <a:pt x="2225718" y="2853"/>
                  </a:lnTo>
                  <a:lnTo>
                    <a:pt x="2237263" y="10636"/>
                  </a:lnTo>
                  <a:lnTo>
                    <a:pt x="2245046" y="22181"/>
                  </a:lnTo>
                  <a:lnTo>
                    <a:pt x="2247900" y="36322"/>
                  </a:lnTo>
                  <a:lnTo>
                    <a:pt x="2247900" y="1000379"/>
                  </a:lnTo>
                  <a:lnTo>
                    <a:pt x="2245046" y="1014499"/>
                  </a:lnTo>
                  <a:lnTo>
                    <a:pt x="2237263" y="1026001"/>
                  </a:lnTo>
                  <a:lnTo>
                    <a:pt x="2225718" y="1033740"/>
                  </a:lnTo>
                  <a:lnTo>
                    <a:pt x="2211578" y="1036574"/>
                  </a:lnTo>
                  <a:lnTo>
                    <a:pt x="36322" y="1036574"/>
                  </a:lnTo>
                  <a:lnTo>
                    <a:pt x="22181" y="1033740"/>
                  </a:lnTo>
                  <a:lnTo>
                    <a:pt x="10636" y="1026001"/>
                  </a:lnTo>
                  <a:lnTo>
                    <a:pt x="2853" y="1014499"/>
                  </a:lnTo>
                  <a:lnTo>
                    <a:pt x="0" y="1000379"/>
                  </a:lnTo>
                  <a:lnTo>
                    <a:pt x="0" y="36322"/>
                  </a:lnTo>
                  <a:close/>
                </a:path>
              </a:pathLst>
            </a:custGeom>
            <a:ln w="1905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2850" y="4843462"/>
              <a:ext cx="687387" cy="97155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208087" y="4838700"/>
              <a:ext cx="697230" cy="981075"/>
            </a:xfrm>
            <a:custGeom>
              <a:avLst/>
              <a:gdLst/>
              <a:ahLst/>
              <a:cxnLst/>
              <a:rect l="l" t="t" r="r" b="b"/>
              <a:pathLst>
                <a:path w="697230" h="981075">
                  <a:moveTo>
                    <a:pt x="0" y="981075"/>
                  </a:moveTo>
                  <a:lnTo>
                    <a:pt x="696912" y="981075"/>
                  </a:lnTo>
                  <a:lnTo>
                    <a:pt x="696912" y="0"/>
                  </a:lnTo>
                  <a:lnTo>
                    <a:pt x="0" y="0"/>
                  </a:lnTo>
                  <a:lnTo>
                    <a:pt x="0" y="981075"/>
                  </a:lnTo>
                  <a:close/>
                </a:path>
              </a:pathLst>
            </a:custGeom>
            <a:ln w="9525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65250" y="4995862"/>
              <a:ext cx="687387" cy="97155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360423" y="4991100"/>
              <a:ext cx="697230" cy="981075"/>
            </a:xfrm>
            <a:custGeom>
              <a:avLst/>
              <a:gdLst/>
              <a:ahLst/>
              <a:cxnLst/>
              <a:rect l="l" t="t" r="r" b="b"/>
              <a:pathLst>
                <a:path w="697230" h="981075">
                  <a:moveTo>
                    <a:pt x="0" y="981075"/>
                  </a:moveTo>
                  <a:lnTo>
                    <a:pt x="696912" y="981075"/>
                  </a:lnTo>
                  <a:lnTo>
                    <a:pt x="696912" y="0"/>
                  </a:lnTo>
                  <a:lnTo>
                    <a:pt x="0" y="0"/>
                  </a:lnTo>
                  <a:lnTo>
                    <a:pt x="0" y="981075"/>
                  </a:lnTo>
                  <a:close/>
                </a:path>
              </a:pathLst>
            </a:custGeom>
            <a:ln w="9525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7650" y="5148262"/>
              <a:ext cx="687387" cy="97155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512823" y="5143500"/>
              <a:ext cx="697230" cy="981075"/>
            </a:xfrm>
            <a:custGeom>
              <a:avLst/>
              <a:gdLst/>
              <a:ahLst/>
              <a:cxnLst/>
              <a:rect l="l" t="t" r="r" b="b"/>
              <a:pathLst>
                <a:path w="697230" h="981075">
                  <a:moveTo>
                    <a:pt x="0" y="981075"/>
                  </a:moveTo>
                  <a:lnTo>
                    <a:pt x="696912" y="981075"/>
                  </a:lnTo>
                  <a:lnTo>
                    <a:pt x="696912" y="0"/>
                  </a:lnTo>
                  <a:lnTo>
                    <a:pt x="0" y="0"/>
                  </a:lnTo>
                  <a:lnTo>
                    <a:pt x="0" y="981075"/>
                  </a:lnTo>
                  <a:close/>
                </a:path>
              </a:pathLst>
            </a:custGeom>
            <a:ln w="9525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089656" y="4137981"/>
              <a:ext cx="217804" cy="589280"/>
            </a:xfrm>
            <a:custGeom>
              <a:avLst/>
              <a:gdLst/>
              <a:ahLst/>
              <a:cxnLst/>
              <a:rect l="l" t="t" r="r" b="b"/>
              <a:pathLst>
                <a:path w="217804" h="589279">
                  <a:moveTo>
                    <a:pt x="0" y="8822"/>
                  </a:moveTo>
                  <a:lnTo>
                    <a:pt x="21599" y="3452"/>
                  </a:lnTo>
                  <a:lnTo>
                    <a:pt x="39639" y="440"/>
                  </a:lnTo>
                  <a:lnTo>
                    <a:pt x="52274" y="0"/>
                  </a:lnTo>
                  <a:lnTo>
                    <a:pt x="57657" y="2345"/>
                  </a:lnTo>
                  <a:lnTo>
                    <a:pt x="135127" y="273998"/>
                  </a:lnTo>
                  <a:lnTo>
                    <a:pt x="140438" y="276344"/>
                  </a:lnTo>
                  <a:lnTo>
                    <a:pt x="153034" y="275903"/>
                  </a:lnTo>
                  <a:lnTo>
                    <a:pt x="171061" y="272891"/>
                  </a:lnTo>
                  <a:lnTo>
                    <a:pt x="192658" y="267521"/>
                  </a:lnTo>
                  <a:lnTo>
                    <a:pt x="171481" y="274339"/>
                  </a:lnTo>
                  <a:lnTo>
                    <a:pt x="154590" y="281301"/>
                  </a:lnTo>
                  <a:lnTo>
                    <a:pt x="143652" y="287595"/>
                  </a:lnTo>
                  <a:lnTo>
                    <a:pt x="140335" y="292413"/>
                  </a:lnTo>
                  <a:lnTo>
                    <a:pt x="217805" y="564066"/>
                  </a:lnTo>
                  <a:lnTo>
                    <a:pt x="214540" y="568884"/>
                  </a:lnTo>
                  <a:lnTo>
                    <a:pt x="203596" y="575179"/>
                  </a:lnTo>
                  <a:lnTo>
                    <a:pt x="186676" y="582140"/>
                  </a:lnTo>
                  <a:lnTo>
                    <a:pt x="165481" y="588958"/>
                  </a:lnTo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95252" y="4330637"/>
            <a:ext cx="840105" cy="290464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128270" marR="120014" indent="121920">
              <a:lnSpc>
                <a:spcPct val="100000"/>
              </a:lnSpc>
              <a:spcBef>
                <a:spcPts val="345"/>
              </a:spcBef>
            </a:pPr>
            <a:r>
              <a:rPr sz="800" spc="-15" dirty="0">
                <a:latin typeface="Cambria"/>
                <a:cs typeface="Cambria"/>
              </a:rPr>
              <a:t>Бланки </a:t>
            </a:r>
            <a:r>
              <a:rPr sz="800" spc="-10" dirty="0">
                <a:latin typeface="Cambria"/>
                <a:cs typeface="Cambria"/>
              </a:rPr>
              <a:t> </a:t>
            </a:r>
            <a:r>
              <a:rPr sz="800" spc="-15" dirty="0">
                <a:latin typeface="Cambria"/>
                <a:cs typeface="Cambria"/>
              </a:rPr>
              <a:t>р</a:t>
            </a:r>
            <a:r>
              <a:rPr sz="800" spc="-10" dirty="0">
                <a:latin typeface="Cambria"/>
                <a:cs typeface="Cambria"/>
              </a:rPr>
              <a:t>е</a:t>
            </a:r>
            <a:r>
              <a:rPr sz="800" dirty="0">
                <a:latin typeface="Cambria"/>
                <a:cs typeface="Cambria"/>
              </a:rPr>
              <a:t>г</a:t>
            </a:r>
            <a:r>
              <a:rPr sz="800" spc="-20" dirty="0">
                <a:latin typeface="Cambria"/>
                <a:cs typeface="Cambria"/>
              </a:rPr>
              <a:t>и</a:t>
            </a:r>
            <a:r>
              <a:rPr sz="800" spc="5" dirty="0">
                <a:latin typeface="Cambria"/>
                <a:cs typeface="Cambria"/>
              </a:rPr>
              <a:t>с</a:t>
            </a:r>
            <a:r>
              <a:rPr sz="800" spc="-5" dirty="0">
                <a:latin typeface="Cambria"/>
                <a:cs typeface="Cambria"/>
              </a:rPr>
              <a:t>т</a:t>
            </a:r>
            <a:r>
              <a:rPr sz="800" spc="-15" dirty="0">
                <a:latin typeface="Cambria"/>
                <a:cs typeface="Cambria"/>
              </a:rPr>
              <a:t>р</a:t>
            </a:r>
            <a:r>
              <a:rPr sz="800" spc="-10" dirty="0">
                <a:latin typeface="Cambria"/>
                <a:cs typeface="Cambria"/>
              </a:rPr>
              <a:t>а</a:t>
            </a:r>
            <a:r>
              <a:rPr sz="800" spc="-5" dirty="0">
                <a:latin typeface="Cambria"/>
                <a:cs typeface="Cambria"/>
              </a:rPr>
              <a:t>ц</a:t>
            </a:r>
            <a:r>
              <a:rPr sz="800" spc="-20" dirty="0">
                <a:latin typeface="Cambria"/>
                <a:cs typeface="Cambria"/>
              </a:rPr>
              <a:t>и</a:t>
            </a:r>
            <a:r>
              <a:rPr sz="800" spc="-5" dirty="0">
                <a:latin typeface="Cambria"/>
                <a:cs typeface="Cambria"/>
              </a:rPr>
              <a:t>и</a:t>
            </a:r>
            <a:endParaRPr sz="800" dirty="0">
              <a:latin typeface="Cambria"/>
              <a:cs typeface="Cambri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96964" y="4338651"/>
            <a:ext cx="840105" cy="289823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146685" marR="139065" indent="103505">
              <a:lnSpc>
                <a:spcPct val="100000"/>
              </a:lnSpc>
              <a:spcBef>
                <a:spcPts val="340"/>
              </a:spcBef>
            </a:pPr>
            <a:r>
              <a:rPr sz="800" spc="-15" dirty="0">
                <a:latin typeface="Cambria"/>
                <a:cs typeface="Cambria"/>
              </a:rPr>
              <a:t>Бланки </a:t>
            </a:r>
            <a:r>
              <a:rPr sz="800" spc="-10" dirty="0">
                <a:latin typeface="Cambria"/>
                <a:cs typeface="Cambria"/>
              </a:rPr>
              <a:t> </a:t>
            </a:r>
            <a:r>
              <a:rPr sz="800" spc="5" dirty="0">
                <a:latin typeface="Cambria"/>
                <a:cs typeface="Cambria"/>
              </a:rPr>
              <a:t>о</a:t>
            </a:r>
            <a:r>
              <a:rPr sz="800" spc="-5" dirty="0">
                <a:latin typeface="Cambria"/>
                <a:cs typeface="Cambria"/>
              </a:rPr>
              <a:t>т</a:t>
            </a:r>
            <a:r>
              <a:rPr sz="800" spc="-15" dirty="0">
                <a:latin typeface="Cambria"/>
                <a:cs typeface="Cambria"/>
              </a:rPr>
              <a:t>в</a:t>
            </a:r>
            <a:r>
              <a:rPr sz="800" spc="-10" dirty="0">
                <a:latin typeface="Cambria"/>
                <a:cs typeface="Cambria"/>
              </a:rPr>
              <a:t>е</a:t>
            </a:r>
            <a:r>
              <a:rPr sz="800" spc="-5" dirty="0">
                <a:latin typeface="Cambria"/>
                <a:cs typeface="Cambria"/>
              </a:rPr>
              <a:t>т</a:t>
            </a:r>
            <a:r>
              <a:rPr sz="800" spc="5" dirty="0">
                <a:latin typeface="Cambria"/>
                <a:cs typeface="Cambria"/>
              </a:rPr>
              <a:t>о</a:t>
            </a:r>
            <a:r>
              <a:rPr sz="800" spc="-5" dirty="0">
                <a:latin typeface="Cambria"/>
                <a:cs typeface="Cambria"/>
              </a:rPr>
              <a:t>в</a:t>
            </a:r>
            <a:r>
              <a:rPr sz="800" spc="-15" dirty="0">
                <a:latin typeface="Cambria"/>
                <a:cs typeface="Cambria"/>
              </a:rPr>
              <a:t> </a:t>
            </a:r>
            <a:r>
              <a:rPr sz="800" spc="-20" dirty="0">
                <a:latin typeface="Cambria"/>
                <a:cs typeface="Cambria"/>
              </a:rPr>
              <a:t>№</a:t>
            </a:r>
            <a:r>
              <a:rPr sz="800" spc="-5" dirty="0">
                <a:latin typeface="Cambria"/>
                <a:cs typeface="Cambria"/>
              </a:rPr>
              <a:t>1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360676" y="3705166"/>
            <a:ext cx="1821180" cy="319959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293370" marR="109220" indent="-177165">
              <a:lnSpc>
                <a:spcPct val="100000"/>
              </a:lnSpc>
              <a:spcBef>
                <a:spcPts val="335"/>
              </a:spcBef>
            </a:pPr>
            <a:r>
              <a:rPr sz="900" spc="5" dirty="0">
                <a:latin typeface="Cambria"/>
                <a:cs typeface="Cambria"/>
              </a:rPr>
              <a:t>Б</a:t>
            </a:r>
            <a:r>
              <a:rPr sz="900" spc="-5" dirty="0">
                <a:latin typeface="Cambria"/>
                <a:cs typeface="Cambria"/>
              </a:rPr>
              <a:t>л</a:t>
            </a:r>
            <a:r>
              <a:rPr sz="900" spc="10" dirty="0">
                <a:latin typeface="Cambria"/>
                <a:cs typeface="Cambria"/>
              </a:rPr>
              <a:t>а</a:t>
            </a:r>
            <a:r>
              <a:rPr sz="900" spc="-5" dirty="0">
                <a:latin typeface="Cambria"/>
                <a:cs typeface="Cambria"/>
              </a:rPr>
              <a:t>н</a:t>
            </a:r>
            <a:r>
              <a:rPr sz="900" spc="15" dirty="0">
                <a:latin typeface="Cambria"/>
                <a:cs typeface="Cambria"/>
              </a:rPr>
              <a:t>к</a:t>
            </a:r>
            <a:r>
              <a:rPr sz="900" spc="5" dirty="0">
                <a:latin typeface="Cambria"/>
                <a:cs typeface="Cambria"/>
              </a:rPr>
              <a:t>и</a:t>
            </a:r>
            <a:r>
              <a:rPr sz="900" spc="-90" dirty="0">
                <a:latin typeface="Cambria"/>
                <a:cs typeface="Cambria"/>
              </a:rPr>
              <a:t> </a:t>
            </a:r>
            <a:r>
              <a:rPr sz="900" dirty="0">
                <a:latin typeface="Cambria"/>
                <a:cs typeface="Cambria"/>
              </a:rPr>
              <a:t>о</a:t>
            </a:r>
            <a:r>
              <a:rPr sz="900" spc="-10" dirty="0">
                <a:latin typeface="Cambria"/>
                <a:cs typeface="Cambria"/>
              </a:rPr>
              <a:t>т</a:t>
            </a:r>
            <a:r>
              <a:rPr sz="900" spc="5" dirty="0">
                <a:latin typeface="Cambria"/>
                <a:cs typeface="Cambria"/>
              </a:rPr>
              <a:t>в</a:t>
            </a:r>
            <a:r>
              <a:rPr sz="900" spc="15" dirty="0">
                <a:latin typeface="Cambria"/>
                <a:cs typeface="Cambria"/>
              </a:rPr>
              <a:t>е</a:t>
            </a:r>
            <a:r>
              <a:rPr sz="900" spc="-10" dirty="0">
                <a:latin typeface="Cambria"/>
                <a:cs typeface="Cambria"/>
              </a:rPr>
              <a:t>т</a:t>
            </a:r>
            <a:r>
              <a:rPr sz="900" dirty="0">
                <a:latin typeface="Cambria"/>
                <a:cs typeface="Cambria"/>
              </a:rPr>
              <a:t>о</a:t>
            </a:r>
            <a:r>
              <a:rPr sz="900" spc="5" dirty="0">
                <a:latin typeface="Cambria"/>
                <a:cs typeface="Cambria"/>
              </a:rPr>
              <a:t>в</a:t>
            </a:r>
            <a:r>
              <a:rPr sz="900" spc="-30" dirty="0">
                <a:latin typeface="Cambria"/>
                <a:cs typeface="Cambria"/>
              </a:rPr>
              <a:t> </a:t>
            </a:r>
            <a:r>
              <a:rPr sz="900" spc="-5" dirty="0">
                <a:latin typeface="Cambria"/>
                <a:cs typeface="Cambria"/>
              </a:rPr>
              <a:t>№</a:t>
            </a:r>
            <a:r>
              <a:rPr sz="900" spc="5" dirty="0">
                <a:latin typeface="Cambria"/>
                <a:cs typeface="Cambria"/>
              </a:rPr>
              <a:t>2</a:t>
            </a:r>
            <a:r>
              <a:rPr sz="900" spc="-10" dirty="0">
                <a:latin typeface="Cambria"/>
                <a:cs typeface="Cambria"/>
              </a:rPr>
              <a:t> </a:t>
            </a:r>
            <a:r>
              <a:rPr sz="900" spc="-5" dirty="0">
                <a:latin typeface="Cambria"/>
                <a:cs typeface="Cambria"/>
              </a:rPr>
              <a:t>ли</a:t>
            </a:r>
            <a:r>
              <a:rPr sz="900" spc="5" dirty="0">
                <a:latin typeface="Cambria"/>
                <a:cs typeface="Cambria"/>
              </a:rPr>
              <a:t>ст</a:t>
            </a:r>
            <a:r>
              <a:rPr sz="900" spc="-20" dirty="0">
                <a:latin typeface="Cambria"/>
                <a:cs typeface="Cambria"/>
              </a:rPr>
              <a:t> </a:t>
            </a:r>
            <a:r>
              <a:rPr sz="900" spc="5" dirty="0">
                <a:latin typeface="Cambria"/>
                <a:cs typeface="Cambria"/>
              </a:rPr>
              <a:t>1</a:t>
            </a:r>
            <a:r>
              <a:rPr sz="900" spc="15" dirty="0">
                <a:latin typeface="Cambria"/>
                <a:cs typeface="Cambria"/>
              </a:rPr>
              <a:t> </a:t>
            </a:r>
            <a:r>
              <a:rPr sz="900" spc="5" dirty="0">
                <a:latin typeface="Cambria"/>
                <a:cs typeface="Cambria"/>
              </a:rPr>
              <a:t>и</a:t>
            </a:r>
            <a:r>
              <a:rPr sz="900" spc="-20" dirty="0">
                <a:latin typeface="Cambria"/>
                <a:cs typeface="Cambria"/>
              </a:rPr>
              <a:t> </a:t>
            </a:r>
            <a:r>
              <a:rPr sz="900" dirty="0">
                <a:latin typeface="Cambria"/>
                <a:cs typeface="Cambria"/>
              </a:rPr>
              <a:t>2,  Д</a:t>
            </a:r>
            <a:r>
              <a:rPr sz="900" spc="10" dirty="0">
                <a:latin typeface="Cambria"/>
                <a:cs typeface="Cambria"/>
              </a:rPr>
              <a:t>Б</a:t>
            </a:r>
            <a:r>
              <a:rPr sz="900" spc="5" dirty="0">
                <a:latin typeface="Cambria"/>
                <a:cs typeface="Cambria"/>
              </a:rPr>
              <a:t>О</a:t>
            </a:r>
            <a:r>
              <a:rPr sz="900" spc="-55" dirty="0">
                <a:latin typeface="Cambria"/>
                <a:cs typeface="Cambria"/>
              </a:rPr>
              <a:t> </a:t>
            </a:r>
            <a:r>
              <a:rPr sz="900" spc="10" dirty="0">
                <a:latin typeface="Cambria"/>
                <a:cs typeface="Cambria"/>
              </a:rPr>
              <a:t>№</a:t>
            </a:r>
            <a:r>
              <a:rPr sz="900" spc="-20" dirty="0">
                <a:latin typeface="Cambria"/>
                <a:cs typeface="Cambria"/>
              </a:rPr>
              <a:t> </a:t>
            </a:r>
            <a:r>
              <a:rPr sz="900" spc="5" dirty="0">
                <a:latin typeface="Cambria"/>
                <a:cs typeface="Cambria"/>
              </a:rPr>
              <a:t>2</a:t>
            </a:r>
            <a:r>
              <a:rPr sz="900" spc="-10" dirty="0">
                <a:latin typeface="Cambria"/>
                <a:cs typeface="Cambria"/>
              </a:rPr>
              <a:t> </a:t>
            </a:r>
            <a:r>
              <a:rPr sz="900" spc="15" dirty="0">
                <a:latin typeface="Cambria"/>
                <a:cs typeface="Cambria"/>
              </a:rPr>
              <a:t>(п</a:t>
            </a:r>
            <a:r>
              <a:rPr sz="900" dirty="0">
                <a:latin typeface="Cambria"/>
                <a:cs typeface="Cambria"/>
              </a:rPr>
              <a:t>р</a:t>
            </a:r>
            <a:r>
              <a:rPr sz="900" spc="5" dirty="0">
                <a:latin typeface="Cambria"/>
                <a:cs typeface="Cambria"/>
              </a:rPr>
              <a:t>и</a:t>
            </a:r>
            <a:r>
              <a:rPr sz="900" spc="-45" dirty="0">
                <a:latin typeface="Cambria"/>
                <a:cs typeface="Cambria"/>
              </a:rPr>
              <a:t> </a:t>
            </a:r>
            <a:r>
              <a:rPr sz="900" spc="-5" dirty="0">
                <a:latin typeface="Cambria"/>
                <a:cs typeface="Cambria"/>
              </a:rPr>
              <a:t>н</a:t>
            </a:r>
            <a:r>
              <a:rPr sz="900" spc="10" dirty="0">
                <a:latin typeface="Cambria"/>
                <a:cs typeface="Cambria"/>
              </a:rPr>
              <a:t>а</a:t>
            </a:r>
            <a:r>
              <a:rPr sz="900" spc="-5" dirty="0">
                <a:latin typeface="Cambria"/>
                <a:cs typeface="Cambria"/>
              </a:rPr>
              <a:t>ли</a:t>
            </a:r>
            <a:r>
              <a:rPr sz="900" dirty="0">
                <a:latin typeface="Cambria"/>
                <a:cs typeface="Cambria"/>
              </a:rPr>
              <a:t>ч</a:t>
            </a:r>
            <a:r>
              <a:rPr sz="900" spc="-5" dirty="0">
                <a:latin typeface="Cambria"/>
                <a:cs typeface="Cambria"/>
              </a:rPr>
              <a:t>ии</a:t>
            </a:r>
            <a:r>
              <a:rPr sz="900" dirty="0">
                <a:latin typeface="Cambria"/>
                <a:cs typeface="Cambria"/>
              </a:rPr>
              <a:t>)</a:t>
            </a:r>
            <a:endParaRPr sz="900">
              <a:latin typeface="Cambria"/>
              <a:cs typeface="Cambri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348233" y="5343601"/>
            <a:ext cx="852805" cy="182101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141605">
              <a:lnSpc>
                <a:spcPct val="100000"/>
              </a:lnSpc>
              <a:spcBef>
                <a:spcPts val="340"/>
              </a:spcBef>
            </a:pPr>
            <a:r>
              <a:rPr sz="900" spc="5" dirty="0">
                <a:latin typeface="Cambria"/>
                <a:cs typeface="Cambria"/>
              </a:rPr>
              <a:t>1</a:t>
            </a:r>
            <a:r>
              <a:rPr sz="900" spc="-35" dirty="0">
                <a:latin typeface="Cambria"/>
                <a:cs typeface="Cambria"/>
              </a:rPr>
              <a:t> </a:t>
            </a:r>
            <a:r>
              <a:rPr sz="900" dirty="0">
                <a:latin typeface="Cambria"/>
                <a:cs typeface="Cambria"/>
              </a:rPr>
              <a:t>уч</a:t>
            </a:r>
            <a:r>
              <a:rPr sz="900" spc="10" dirty="0">
                <a:latin typeface="Cambria"/>
                <a:cs typeface="Cambria"/>
              </a:rPr>
              <a:t>а</a:t>
            </a:r>
            <a:r>
              <a:rPr sz="900" spc="5" dirty="0">
                <a:latin typeface="Cambria"/>
                <a:cs typeface="Cambria"/>
              </a:rPr>
              <a:t>с</a:t>
            </a:r>
            <a:r>
              <a:rPr sz="900" spc="-10" dirty="0">
                <a:latin typeface="Cambria"/>
                <a:cs typeface="Cambria"/>
              </a:rPr>
              <a:t>т</a:t>
            </a:r>
            <a:r>
              <a:rPr sz="900" spc="-5" dirty="0">
                <a:latin typeface="Cambria"/>
                <a:cs typeface="Cambria"/>
              </a:rPr>
              <a:t>ни</a:t>
            </a:r>
            <a:r>
              <a:rPr sz="900" spc="5" dirty="0">
                <a:latin typeface="Cambria"/>
                <a:cs typeface="Cambria"/>
              </a:rPr>
              <a:t>к</a:t>
            </a:r>
            <a:endParaRPr sz="900" dirty="0">
              <a:latin typeface="Cambria"/>
              <a:cs typeface="Cambri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848102" y="4829124"/>
            <a:ext cx="752475" cy="182101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40"/>
              </a:spcBef>
            </a:pPr>
            <a:r>
              <a:rPr sz="900" spc="5" dirty="0">
                <a:latin typeface="Cambria"/>
                <a:cs typeface="Cambria"/>
              </a:rPr>
              <a:t>2</a:t>
            </a:r>
            <a:r>
              <a:rPr sz="900" spc="-35" dirty="0">
                <a:latin typeface="Cambria"/>
                <a:cs typeface="Cambria"/>
              </a:rPr>
              <a:t> </a:t>
            </a:r>
            <a:r>
              <a:rPr sz="900" dirty="0">
                <a:latin typeface="Cambria"/>
                <a:cs typeface="Cambria"/>
              </a:rPr>
              <a:t>уч</a:t>
            </a:r>
            <a:r>
              <a:rPr sz="900" spc="10" dirty="0">
                <a:latin typeface="Cambria"/>
                <a:cs typeface="Cambria"/>
              </a:rPr>
              <a:t>а</a:t>
            </a:r>
            <a:r>
              <a:rPr sz="900" spc="5" dirty="0">
                <a:latin typeface="Cambria"/>
                <a:cs typeface="Cambria"/>
              </a:rPr>
              <a:t>с</a:t>
            </a:r>
            <a:r>
              <a:rPr sz="900" spc="-10" dirty="0">
                <a:latin typeface="Cambria"/>
                <a:cs typeface="Cambria"/>
              </a:rPr>
              <a:t>т</a:t>
            </a:r>
            <a:r>
              <a:rPr sz="900" spc="-5" dirty="0">
                <a:latin typeface="Cambria"/>
                <a:cs typeface="Cambria"/>
              </a:rPr>
              <a:t>ни</a:t>
            </a:r>
            <a:r>
              <a:rPr sz="900" spc="5" dirty="0">
                <a:latin typeface="Cambria"/>
                <a:cs typeface="Cambria"/>
              </a:rPr>
              <a:t>к</a:t>
            </a:r>
            <a:endParaRPr sz="900">
              <a:latin typeface="Cambria"/>
              <a:cs typeface="Cambri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468753" y="4346524"/>
            <a:ext cx="755650" cy="182101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40"/>
              </a:spcBef>
            </a:pPr>
            <a:r>
              <a:rPr sz="900" spc="5" dirty="0">
                <a:latin typeface="Cambria"/>
                <a:cs typeface="Cambria"/>
              </a:rPr>
              <a:t>3</a:t>
            </a:r>
            <a:r>
              <a:rPr sz="900" spc="-35" dirty="0">
                <a:latin typeface="Cambria"/>
                <a:cs typeface="Cambria"/>
              </a:rPr>
              <a:t> </a:t>
            </a:r>
            <a:r>
              <a:rPr sz="900" dirty="0">
                <a:latin typeface="Cambria"/>
                <a:cs typeface="Cambria"/>
              </a:rPr>
              <a:t>уч</a:t>
            </a:r>
            <a:r>
              <a:rPr sz="900" spc="10" dirty="0">
                <a:latin typeface="Cambria"/>
                <a:cs typeface="Cambria"/>
              </a:rPr>
              <a:t>а</a:t>
            </a:r>
            <a:r>
              <a:rPr sz="900" spc="5" dirty="0">
                <a:latin typeface="Cambria"/>
                <a:cs typeface="Cambria"/>
              </a:rPr>
              <a:t>с</a:t>
            </a:r>
            <a:r>
              <a:rPr sz="900" spc="-10" dirty="0">
                <a:latin typeface="Cambria"/>
                <a:cs typeface="Cambria"/>
              </a:rPr>
              <a:t>т</a:t>
            </a:r>
            <a:r>
              <a:rPr sz="900" spc="-5" dirty="0">
                <a:latin typeface="Cambria"/>
                <a:cs typeface="Cambria"/>
              </a:rPr>
              <a:t>ни</a:t>
            </a:r>
            <a:r>
              <a:rPr sz="900" spc="5" dirty="0">
                <a:latin typeface="Cambria"/>
                <a:cs typeface="Cambria"/>
              </a:rPr>
              <a:t>к</a:t>
            </a:r>
            <a:endParaRPr sz="900">
              <a:latin typeface="Cambria"/>
              <a:cs typeface="Cambri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996432" y="4163316"/>
            <a:ext cx="1878964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600" spc="5" dirty="0">
                <a:latin typeface="Cambria"/>
                <a:cs typeface="Cambria"/>
              </a:rPr>
              <a:t>Че</a:t>
            </a:r>
            <a:r>
              <a:rPr sz="1600" spc="-10" dirty="0">
                <a:latin typeface="Cambria"/>
                <a:cs typeface="Cambria"/>
              </a:rPr>
              <a:t>р</a:t>
            </a:r>
            <a:r>
              <a:rPr sz="1600" spc="-15" dirty="0">
                <a:latin typeface="Cambria"/>
                <a:cs typeface="Cambria"/>
              </a:rPr>
              <a:t>н</a:t>
            </a:r>
            <a:r>
              <a:rPr sz="1600" spc="5" dirty="0">
                <a:latin typeface="Cambria"/>
                <a:cs typeface="Cambria"/>
              </a:rPr>
              <a:t>о</a:t>
            </a:r>
            <a:r>
              <a:rPr sz="1600" dirty="0">
                <a:latin typeface="Cambria"/>
                <a:cs typeface="Cambria"/>
              </a:rPr>
              <a:t>в</a:t>
            </a:r>
            <a:r>
              <a:rPr sz="1600" spc="5" dirty="0">
                <a:latin typeface="Cambria"/>
                <a:cs typeface="Cambria"/>
              </a:rPr>
              <a:t>и</a:t>
            </a:r>
            <a:r>
              <a:rPr sz="1600" spc="-5" dirty="0">
                <a:latin typeface="Cambria"/>
                <a:cs typeface="Cambria"/>
              </a:rPr>
              <a:t>к</a:t>
            </a:r>
            <a:r>
              <a:rPr sz="1600" dirty="0">
                <a:latin typeface="Cambria"/>
                <a:cs typeface="Cambria"/>
              </a:rPr>
              <a:t>и</a:t>
            </a:r>
            <a:r>
              <a:rPr sz="1600" spc="-7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–</a:t>
            </a: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600" spc="5" dirty="0">
                <a:latin typeface="Cambria"/>
                <a:cs typeface="Cambria"/>
              </a:rPr>
              <a:t>в</a:t>
            </a:r>
            <a:r>
              <a:rPr sz="1600" spc="-85" dirty="0">
                <a:latin typeface="Cambria"/>
                <a:cs typeface="Cambria"/>
              </a:rPr>
              <a:t> </a:t>
            </a:r>
            <a:r>
              <a:rPr sz="1600" spc="-20" dirty="0" err="1" smtClean="0">
                <a:latin typeface="Cambria"/>
                <a:cs typeface="Cambria"/>
              </a:rPr>
              <a:t>конверт</a:t>
            </a:r>
            <a:endParaRPr sz="1600" dirty="0">
              <a:latin typeface="Cambria"/>
              <a:cs typeface="Cambria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2162111" y="4136961"/>
            <a:ext cx="695325" cy="1003300"/>
            <a:chOff x="2162111" y="4136961"/>
            <a:chExt cx="695325" cy="1003300"/>
          </a:xfrm>
        </p:grpSpPr>
        <p:pic>
          <p:nvPicPr>
            <p:cNvPr id="48" name="object 4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71699" y="4146549"/>
              <a:ext cx="676275" cy="984250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49" name="object 49"/>
            <p:cNvSpPr/>
            <p:nvPr/>
          </p:nvSpPr>
          <p:spPr>
            <a:xfrm>
              <a:off x="2166873" y="4141723"/>
              <a:ext cx="685800" cy="993775"/>
            </a:xfrm>
            <a:custGeom>
              <a:avLst/>
              <a:gdLst/>
              <a:ahLst/>
              <a:cxnLst/>
              <a:rect l="l" t="t" r="r" b="b"/>
              <a:pathLst>
                <a:path w="685800" h="993775">
                  <a:moveTo>
                    <a:pt x="0" y="993775"/>
                  </a:moveTo>
                  <a:lnTo>
                    <a:pt x="685800" y="993775"/>
                  </a:lnTo>
                  <a:lnTo>
                    <a:pt x="685800" y="0"/>
                  </a:lnTo>
                  <a:lnTo>
                    <a:pt x="0" y="0"/>
                  </a:lnTo>
                  <a:lnTo>
                    <a:pt x="0" y="993775"/>
                  </a:lnTo>
                  <a:close/>
                </a:path>
              </a:pathLst>
            </a:custGeom>
            <a:ln w="9525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2240026" y="4157853"/>
            <a:ext cx="608330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10" dirty="0">
                <a:solidFill>
                  <a:srgbClr val="C00000"/>
                </a:solidFill>
                <a:latin typeface="Arial Black"/>
                <a:cs typeface="Arial Black"/>
              </a:rPr>
              <a:t>ДБО</a:t>
            </a:r>
            <a:r>
              <a:rPr sz="900" spc="-8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900" spc="15" dirty="0">
                <a:solidFill>
                  <a:srgbClr val="C00000"/>
                </a:solidFill>
                <a:latin typeface="Arial Black"/>
                <a:cs typeface="Arial Black"/>
              </a:rPr>
              <a:t>№</a:t>
            </a:r>
            <a:r>
              <a:rPr sz="900" spc="-2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900" spc="5" dirty="0">
                <a:solidFill>
                  <a:srgbClr val="C00000"/>
                </a:solidFill>
                <a:latin typeface="Arial Black"/>
                <a:cs typeface="Arial Black"/>
              </a:rPr>
              <a:t>2</a:t>
            </a:r>
            <a:endParaRPr sz="900">
              <a:latin typeface="Arial Black"/>
              <a:cs typeface="Arial Black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2357439" y="4321175"/>
            <a:ext cx="862330" cy="1168400"/>
            <a:chOff x="2357437" y="4321175"/>
            <a:chExt cx="862330" cy="1168400"/>
          </a:xfrm>
        </p:grpSpPr>
        <p:pic>
          <p:nvPicPr>
            <p:cNvPr id="52" name="object 5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67025" y="4330763"/>
              <a:ext cx="735012" cy="1036637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53" name="object 53"/>
            <p:cNvSpPr/>
            <p:nvPr/>
          </p:nvSpPr>
          <p:spPr>
            <a:xfrm>
              <a:off x="2362200" y="4325937"/>
              <a:ext cx="744855" cy="1046480"/>
            </a:xfrm>
            <a:custGeom>
              <a:avLst/>
              <a:gdLst/>
              <a:ahLst/>
              <a:cxnLst/>
              <a:rect l="l" t="t" r="r" b="b"/>
              <a:pathLst>
                <a:path w="744855" h="1046479">
                  <a:moveTo>
                    <a:pt x="0" y="1046162"/>
                  </a:moveTo>
                  <a:lnTo>
                    <a:pt x="744537" y="1046162"/>
                  </a:lnTo>
                  <a:lnTo>
                    <a:pt x="744537" y="0"/>
                  </a:lnTo>
                  <a:lnTo>
                    <a:pt x="0" y="0"/>
                  </a:lnTo>
                  <a:lnTo>
                    <a:pt x="0" y="1046162"/>
                  </a:lnTo>
                  <a:close/>
                </a:path>
              </a:pathLst>
            </a:custGeom>
            <a:ln w="9525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17775" y="4502150"/>
              <a:ext cx="692150" cy="977900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55" name="object 55"/>
            <p:cNvSpPr/>
            <p:nvPr/>
          </p:nvSpPr>
          <p:spPr>
            <a:xfrm>
              <a:off x="2512948" y="4497323"/>
              <a:ext cx="701675" cy="987425"/>
            </a:xfrm>
            <a:custGeom>
              <a:avLst/>
              <a:gdLst/>
              <a:ahLst/>
              <a:cxnLst/>
              <a:rect l="l" t="t" r="r" b="b"/>
              <a:pathLst>
                <a:path w="701675" h="987425">
                  <a:moveTo>
                    <a:pt x="0" y="987425"/>
                  </a:moveTo>
                  <a:lnTo>
                    <a:pt x="701675" y="987425"/>
                  </a:lnTo>
                  <a:lnTo>
                    <a:pt x="701675" y="0"/>
                  </a:lnTo>
                  <a:lnTo>
                    <a:pt x="0" y="0"/>
                  </a:lnTo>
                  <a:lnTo>
                    <a:pt x="0" y="987425"/>
                  </a:lnTo>
                  <a:close/>
                </a:path>
              </a:pathLst>
            </a:custGeom>
            <a:ln w="9525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2852680" y="4497337"/>
            <a:ext cx="254635" cy="166071"/>
          </a:xfrm>
          <a:prstGeom prst="rect">
            <a:avLst/>
          </a:prstGeom>
          <a:ln w="9525">
            <a:noFill/>
          </a:ln>
        </p:spPr>
        <p:txBody>
          <a:bodyPr vert="horz" wrap="square" lIns="0" tIns="27305" rIns="0" bIns="0" rtlCol="0">
            <a:spAutoFit/>
          </a:bodyPr>
          <a:lstStyle/>
          <a:p>
            <a:pPr marL="154305">
              <a:lnSpc>
                <a:spcPct val="100000"/>
              </a:lnSpc>
              <a:spcBef>
                <a:spcPts val="215"/>
              </a:spcBef>
            </a:pPr>
            <a:r>
              <a:rPr sz="900" spc="5" dirty="0">
                <a:solidFill>
                  <a:srgbClr val="C00000"/>
                </a:solidFill>
                <a:latin typeface="Arial Black"/>
                <a:cs typeface="Arial Black"/>
              </a:rPr>
              <a:t>1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852680" y="4325937"/>
            <a:ext cx="254635" cy="171450"/>
          </a:xfrm>
          <a:prstGeom prst="rect">
            <a:avLst/>
          </a:prstGeom>
          <a:ln w="9525">
            <a:noFill/>
          </a:ln>
        </p:spPr>
        <p:txBody>
          <a:bodyPr vert="horz" wrap="square" lIns="0" tIns="27305" rIns="0" bIns="0" rtlCol="0">
            <a:spAutoFit/>
          </a:bodyPr>
          <a:lstStyle/>
          <a:p>
            <a:pPr marL="43180">
              <a:lnSpc>
                <a:spcPct val="100000"/>
              </a:lnSpc>
              <a:spcBef>
                <a:spcPts val="215"/>
              </a:spcBef>
            </a:pPr>
            <a:r>
              <a:rPr sz="900" spc="5" dirty="0">
                <a:solidFill>
                  <a:srgbClr val="C00000"/>
                </a:solidFill>
                <a:latin typeface="Arial Black"/>
                <a:cs typeface="Arial Black"/>
              </a:rPr>
              <a:t>2</a:t>
            </a:r>
            <a:endParaRPr sz="900" dirty="0">
              <a:latin typeface="Arial Black"/>
              <a:cs typeface="Arial Black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2790768" y="4862512"/>
            <a:ext cx="860425" cy="1168400"/>
            <a:chOff x="2790761" y="4862512"/>
            <a:chExt cx="860425" cy="1168400"/>
          </a:xfrm>
        </p:grpSpPr>
        <p:pic>
          <p:nvPicPr>
            <p:cNvPr id="59" name="object 5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00349" y="4872037"/>
              <a:ext cx="733425" cy="1036637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60" name="object 60"/>
            <p:cNvSpPr/>
            <p:nvPr/>
          </p:nvSpPr>
          <p:spPr>
            <a:xfrm>
              <a:off x="2795523" y="4867275"/>
              <a:ext cx="742950" cy="1046480"/>
            </a:xfrm>
            <a:custGeom>
              <a:avLst/>
              <a:gdLst/>
              <a:ahLst/>
              <a:cxnLst/>
              <a:rect l="l" t="t" r="r" b="b"/>
              <a:pathLst>
                <a:path w="742950" h="1046479">
                  <a:moveTo>
                    <a:pt x="0" y="1046162"/>
                  </a:moveTo>
                  <a:lnTo>
                    <a:pt x="742950" y="1046162"/>
                  </a:lnTo>
                  <a:lnTo>
                    <a:pt x="742950" y="0"/>
                  </a:lnTo>
                  <a:lnTo>
                    <a:pt x="0" y="0"/>
                  </a:lnTo>
                  <a:lnTo>
                    <a:pt x="0" y="1046162"/>
                  </a:lnTo>
                  <a:close/>
                </a:path>
              </a:pathLst>
            </a:custGeom>
            <a:ln w="9525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49574" y="5043487"/>
              <a:ext cx="692150" cy="977900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62" name="object 62"/>
            <p:cNvSpPr/>
            <p:nvPr/>
          </p:nvSpPr>
          <p:spPr>
            <a:xfrm>
              <a:off x="2944748" y="5038725"/>
              <a:ext cx="701675" cy="987425"/>
            </a:xfrm>
            <a:custGeom>
              <a:avLst/>
              <a:gdLst/>
              <a:ahLst/>
              <a:cxnLst/>
              <a:rect l="l" t="t" r="r" b="b"/>
              <a:pathLst>
                <a:path w="701675" h="987425">
                  <a:moveTo>
                    <a:pt x="0" y="987425"/>
                  </a:moveTo>
                  <a:lnTo>
                    <a:pt x="701675" y="987425"/>
                  </a:lnTo>
                  <a:lnTo>
                    <a:pt x="701675" y="0"/>
                  </a:lnTo>
                  <a:lnTo>
                    <a:pt x="0" y="0"/>
                  </a:lnTo>
                  <a:lnTo>
                    <a:pt x="0" y="987425"/>
                  </a:lnTo>
                  <a:close/>
                </a:path>
              </a:pathLst>
            </a:custGeom>
            <a:ln w="9525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/>
          <p:cNvSpPr txBox="1"/>
          <p:nvPr/>
        </p:nvSpPr>
        <p:spPr>
          <a:xfrm>
            <a:off x="3222568" y="5014926"/>
            <a:ext cx="307975" cy="198131"/>
          </a:xfrm>
          <a:prstGeom prst="rect">
            <a:avLst/>
          </a:prstGeom>
          <a:ln w="9525">
            <a:noFill/>
          </a:ln>
        </p:spPr>
        <p:txBody>
          <a:bodyPr vert="horz" wrap="square" lIns="0" tIns="59055" rIns="0" bIns="0" rtlCol="0">
            <a:spAutoFit/>
          </a:bodyPr>
          <a:lstStyle/>
          <a:p>
            <a:pPr marL="205104">
              <a:lnSpc>
                <a:spcPct val="100000"/>
              </a:lnSpc>
              <a:spcBef>
                <a:spcPts val="465"/>
              </a:spcBef>
            </a:pPr>
            <a:r>
              <a:rPr sz="900" spc="5" dirty="0">
                <a:solidFill>
                  <a:srgbClr val="C00000"/>
                </a:solidFill>
                <a:latin typeface="Arial Black"/>
                <a:cs typeface="Arial Black"/>
              </a:rPr>
              <a:t>1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222568" y="4852988"/>
            <a:ext cx="307975" cy="167354"/>
          </a:xfrm>
          <a:prstGeom prst="rect">
            <a:avLst/>
          </a:prstGeom>
          <a:ln w="9525">
            <a:noFill/>
          </a:ln>
        </p:spPr>
        <p:txBody>
          <a:bodyPr vert="horz" wrap="square" lIns="0" tIns="51435" rIns="0" bIns="0" rtlCol="0">
            <a:spAutoFit/>
          </a:bodyPr>
          <a:lstStyle/>
          <a:p>
            <a:pPr marL="95250">
              <a:lnSpc>
                <a:spcPts val="869"/>
              </a:lnSpc>
              <a:spcBef>
                <a:spcPts val="405"/>
              </a:spcBef>
            </a:pPr>
            <a:r>
              <a:rPr sz="900" spc="5" dirty="0">
                <a:solidFill>
                  <a:srgbClr val="C00000"/>
                </a:solidFill>
                <a:latin typeface="Arial Black"/>
                <a:cs typeface="Arial Black"/>
              </a:rPr>
              <a:t>2</a:t>
            </a:r>
            <a:endParaRPr sz="900">
              <a:latin typeface="Arial Black"/>
              <a:cs typeface="Arial Black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3225737" y="4825494"/>
            <a:ext cx="1072515" cy="1543685"/>
            <a:chOff x="3225736" y="4825480"/>
            <a:chExt cx="1072515" cy="1543685"/>
          </a:xfrm>
        </p:grpSpPr>
        <p:sp>
          <p:nvSpPr>
            <p:cNvPr id="66" name="object 66"/>
            <p:cNvSpPr/>
            <p:nvPr/>
          </p:nvSpPr>
          <p:spPr>
            <a:xfrm>
              <a:off x="3613530" y="4831830"/>
              <a:ext cx="678180" cy="1033144"/>
            </a:xfrm>
            <a:custGeom>
              <a:avLst/>
              <a:gdLst/>
              <a:ahLst/>
              <a:cxnLst/>
              <a:rect l="l" t="t" r="r" b="b"/>
              <a:pathLst>
                <a:path w="678179" h="1033145">
                  <a:moveTo>
                    <a:pt x="467487" y="510424"/>
                  </a:moveTo>
                  <a:lnTo>
                    <a:pt x="492980" y="504108"/>
                  </a:lnTo>
                  <a:lnTo>
                    <a:pt x="514270" y="500566"/>
                  </a:lnTo>
                  <a:lnTo>
                    <a:pt x="529155" y="500048"/>
                  </a:lnTo>
                  <a:lnTo>
                    <a:pt x="535432" y="502804"/>
                  </a:lnTo>
                  <a:lnTo>
                    <a:pt x="603758" y="742199"/>
                  </a:lnTo>
                  <a:lnTo>
                    <a:pt x="610034" y="744954"/>
                  </a:lnTo>
                  <a:lnTo>
                    <a:pt x="624919" y="744422"/>
                  </a:lnTo>
                  <a:lnTo>
                    <a:pt x="646209" y="740842"/>
                  </a:lnTo>
                  <a:lnTo>
                    <a:pt x="671703" y="734452"/>
                  </a:lnTo>
                  <a:lnTo>
                    <a:pt x="646699" y="742539"/>
                  </a:lnTo>
                  <a:lnTo>
                    <a:pt x="626745" y="750747"/>
                  </a:lnTo>
                  <a:lnTo>
                    <a:pt x="613838" y="758145"/>
                  </a:lnTo>
                  <a:lnTo>
                    <a:pt x="609981" y="763802"/>
                  </a:lnTo>
                  <a:lnTo>
                    <a:pt x="678180" y="1003235"/>
                  </a:lnTo>
                  <a:lnTo>
                    <a:pt x="674322" y="1008897"/>
                  </a:lnTo>
                  <a:lnTo>
                    <a:pt x="661415" y="1016300"/>
                  </a:lnTo>
                  <a:lnTo>
                    <a:pt x="641461" y="1024499"/>
                  </a:lnTo>
                  <a:lnTo>
                    <a:pt x="616458" y="1032547"/>
                  </a:lnTo>
                </a:path>
                <a:path w="678179" h="1033145">
                  <a:moveTo>
                    <a:pt x="0" y="8393"/>
                  </a:moveTo>
                  <a:lnTo>
                    <a:pt x="20423" y="3278"/>
                  </a:lnTo>
                  <a:lnTo>
                    <a:pt x="37465" y="424"/>
                  </a:lnTo>
                  <a:lnTo>
                    <a:pt x="49363" y="0"/>
                  </a:lnTo>
                  <a:lnTo>
                    <a:pt x="54356" y="2170"/>
                  </a:lnTo>
                  <a:lnTo>
                    <a:pt x="101981" y="168921"/>
                  </a:lnTo>
                  <a:lnTo>
                    <a:pt x="106973" y="171092"/>
                  </a:lnTo>
                  <a:lnTo>
                    <a:pt x="118872" y="170668"/>
                  </a:lnTo>
                  <a:lnTo>
                    <a:pt x="135913" y="167814"/>
                  </a:lnTo>
                  <a:lnTo>
                    <a:pt x="156337" y="162698"/>
                  </a:lnTo>
                  <a:lnTo>
                    <a:pt x="136310" y="169173"/>
                  </a:lnTo>
                  <a:lnTo>
                    <a:pt x="120332" y="175732"/>
                  </a:lnTo>
                  <a:lnTo>
                    <a:pt x="109974" y="181647"/>
                  </a:lnTo>
                  <a:lnTo>
                    <a:pt x="106807" y="186193"/>
                  </a:lnTo>
                  <a:lnTo>
                    <a:pt x="154432" y="352817"/>
                  </a:lnTo>
                  <a:lnTo>
                    <a:pt x="151264" y="357364"/>
                  </a:lnTo>
                  <a:lnTo>
                    <a:pt x="140906" y="363279"/>
                  </a:lnTo>
                  <a:lnTo>
                    <a:pt x="124928" y="369837"/>
                  </a:lnTo>
                  <a:lnTo>
                    <a:pt x="104902" y="376312"/>
                  </a:lnTo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5324" y="5376862"/>
              <a:ext cx="676275" cy="982662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68" name="object 68"/>
            <p:cNvSpPr/>
            <p:nvPr/>
          </p:nvSpPr>
          <p:spPr>
            <a:xfrm>
              <a:off x="3230498" y="5372100"/>
              <a:ext cx="685800" cy="992505"/>
            </a:xfrm>
            <a:custGeom>
              <a:avLst/>
              <a:gdLst/>
              <a:ahLst/>
              <a:cxnLst/>
              <a:rect l="l" t="t" r="r" b="b"/>
              <a:pathLst>
                <a:path w="685800" h="992504">
                  <a:moveTo>
                    <a:pt x="0" y="992187"/>
                  </a:moveTo>
                  <a:lnTo>
                    <a:pt x="685800" y="992187"/>
                  </a:lnTo>
                  <a:lnTo>
                    <a:pt x="685800" y="0"/>
                  </a:lnTo>
                  <a:lnTo>
                    <a:pt x="0" y="0"/>
                  </a:lnTo>
                  <a:lnTo>
                    <a:pt x="0" y="992187"/>
                  </a:lnTo>
                  <a:close/>
                </a:path>
              </a:pathLst>
            </a:custGeom>
            <a:ln w="9525">
              <a:solidFill>
                <a:schemeClr val="bg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69"/>
          <p:cNvSpPr txBox="1"/>
          <p:nvPr/>
        </p:nvSpPr>
        <p:spPr>
          <a:xfrm>
            <a:off x="3304159" y="5393564"/>
            <a:ext cx="213360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5" dirty="0">
                <a:solidFill>
                  <a:srgbClr val="C00000"/>
                </a:solidFill>
                <a:latin typeface="Arial Black"/>
                <a:cs typeface="Arial Black"/>
              </a:rPr>
              <a:t>ДБ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3530537" y="5372113"/>
            <a:ext cx="116205" cy="174407"/>
          </a:xfrm>
          <a:prstGeom prst="rect">
            <a:avLst/>
          </a:prstGeom>
          <a:ln w="9525">
            <a:noFill/>
          </a:ln>
        </p:spPr>
        <p:txBody>
          <a:bodyPr vert="horz" wrap="square" lIns="0" tIns="3556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80"/>
              </a:spcBef>
            </a:pPr>
            <a:r>
              <a:rPr sz="900" spc="10" dirty="0">
                <a:solidFill>
                  <a:srgbClr val="C00000"/>
                </a:solidFill>
                <a:latin typeface="Arial Black"/>
                <a:cs typeface="Arial Black"/>
              </a:rPr>
              <a:t>О</a:t>
            </a:r>
            <a:endParaRPr sz="900" dirty="0">
              <a:latin typeface="Arial Black"/>
              <a:cs typeface="Arial Black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646430" y="5372113"/>
            <a:ext cx="269875" cy="174407"/>
          </a:xfrm>
          <a:prstGeom prst="rect">
            <a:avLst/>
          </a:prstGeom>
          <a:ln w="9525">
            <a:noFill/>
          </a:ln>
        </p:spPr>
        <p:txBody>
          <a:bodyPr vert="horz" wrap="square" lIns="0" tIns="3556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80"/>
              </a:spcBef>
            </a:pPr>
            <a:r>
              <a:rPr sz="900" spc="15" dirty="0">
                <a:solidFill>
                  <a:srgbClr val="C00000"/>
                </a:solidFill>
                <a:latin typeface="Arial Black"/>
                <a:cs typeface="Arial Black"/>
              </a:rPr>
              <a:t>№</a:t>
            </a:r>
            <a:r>
              <a:rPr sz="900" spc="-2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900" spc="5" dirty="0">
                <a:solidFill>
                  <a:srgbClr val="C00000"/>
                </a:solidFill>
                <a:latin typeface="Arial Black"/>
                <a:cs typeface="Arial Black"/>
              </a:rPr>
              <a:t>2</a:t>
            </a:r>
            <a:endParaRPr sz="900">
              <a:latin typeface="Arial Black"/>
              <a:cs typeface="Arial Black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3367094" y="5591175"/>
            <a:ext cx="860425" cy="1168400"/>
            <a:chOff x="3367087" y="5591175"/>
            <a:chExt cx="860425" cy="1168400"/>
          </a:xfrm>
        </p:grpSpPr>
        <p:pic>
          <p:nvPicPr>
            <p:cNvPr id="73" name="object 7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76675" y="5600700"/>
              <a:ext cx="733425" cy="1036637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74" name="object 74"/>
            <p:cNvSpPr/>
            <p:nvPr/>
          </p:nvSpPr>
          <p:spPr>
            <a:xfrm>
              <a:off x="3371850" y="5595937"/>
              <a:ext cx="742950" cy="1046480"/>
            </a:xfrm>
            <a:custGeom>
              <a:avLst/>
              <a:gdLst/>
              <a:ahLst/>
              <a:cxnLst/>
              <a:rect l="l" t="t" r="r" b="b"/>
              <a:pathLst>
                <a:path w="742950" h="1046479">
                  <a:moveTo>
                    <a:pt x="0" y="1046162"/>
                  </a:moveTo>
                  <a:lnTo>
                    <a:pt x="742950" y="1046162"/>
                  </a:lnTo>
                  <a:lnTo>
                    <a:pt x="742950" y="0"/>
                  </a:lnTo>
                  <a:lnTo>
                    <a:pt x="0" y="0"/>
                  </a:lnTo>
                  <a:lnTo>
                    <a:pt x="0" y="1046162"/>
                  </a:lnTo>
                  <a:close/>
                </a:path>
              </a:pathLst>
            </a:custGeom>
            <a:ln w="9525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27425" y="5773736"/>
              <a:ext cx="690562" cy="976312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76" name="object 76"/>
            <p:cNvSpPr/>
            <p:nvPr/>
          </p:nvSpPr>
          <p:spPr>
            <a:xfrm>
              <a:off x="3522598" y="5768973"/>
              <a:ext cx="700405" cy="986155"/>
            </a:xfrm>
            <a:custGeom>
              <a:avLst/>
              <a:gdLst/>
              <a:ahLst/>
              <a:cxnLst/>
              <a:rect l="l" t="t" r="r" b="b"/>
              <a:pathLst>
                <a:path w="700404" h="986154">
                  <a:moveTo>
                    <a:pt x="0" y="985837"/>
                  </a:moveTo>
                  <a:lnTo>
                    <a:pt x="700087" y="985837"/>
                  </a:lnTo>
                  <a:lnTo>
                    <a:pt x="700087" y="0"/>
                  </a:lnTo>
                  <a:lnTo>
                    <a:pt x="0" y="0"/>
                  </a:lnTo>
                  <a:lnTo>
                    <a:pt x="0" y="985837"/>
                  </a:lnTo>
                  <a:close/>
                </a:path>
              </a:pathLst>
            </a:custGeom>
            <a:ln w="9525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3991736" y="5782768"/>
            <a:ext cx="102870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5" dirty="0">
                <a:solidFill>
                  <a:srgbClr val="C00000"/>
                </a:solidFill>
                <a:latin typeface="Arial Black"/>
                <a:cs typeface="Arial Black"/>
              </a:rPr>
              <a:t>1</a:t>
            </a:r>
            <a:endParaRPr sz="900" dirty="0">
              <a:latin typeface="Arial Black"/>
              <a:cs typeface="Arial Black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3916305" y="5595951"/>
            <a:ext cx="198755" cy="178895"/>
          </a:xfrm>
          <a:prstGeom prst="rect">
            <a:avLst/>
          </a:prstGeom>
          <a:ln w="9525">
            <a:noFill/>
          </a:ln>
        </p:spPr>
        <p:txBody>
          <a:bodyPr vert="horz" wrap="square" lIns="0" tIns="37465" rIns="0" bIns="0" rtlCol="0">
            <a:spAutoFit/>
          </a:bodyPr>
          <a:lstStyle/>
          <a:p>
            <a:pPr>
              <a:lnSpc>
                <a:spcPts val="1070"/>
              </a:lnSpc>
              <a:spcBef>
                <a:spcPts val="295"/>
              </a:spcBef>
            </a:pPr>
            <a:r>
              <a:rPr sz="900" spc="5" dirty="0">
                <a:solidFill>
                  <a:srgbClr val="C00000"/>
                </a:solidFill>
                <a:latin typeface="Arial Black"/>
                <a:cs typeface="Arial Black"/>
              </a:rPr>
              <a:t>2</a:t>
            </a:r>
            <a:endParaRPr sz="900">
              <a:latin typeface="Arial Black"/>
              <a:cs typeface="Arial Black"/>
            </a:endParaRPr>
          </a:p>
        </p:txBody>
      </p:sp>
      <p:grpSp>
        <p:nvGrpSpPr>
          <p:cNvPr id="79" name="object 79"/>
          <p:cNvGrpSpPr/>
          <p:nvPr/>
        </p:nvGrpSpPr>
        <p:grpSpPr>
          <a:xfrm>
            <a:off x="5702307" y="2306687"/>
            <a:ext cx="3197225" cy="4410037"/>
            <a:chOff x="5702300" y="2306675"/>
            <a:chExt cx="3197225" cy="4410037"/>
          </a:xfrm>
        </p:grpSpPr>
        <p:sp>
          <p:nvSpPr>
            <p:cNvPr id="80" name="object 80"/>
            <p:cNvSpPr/>
            <p:nvPr/>
          </p:nvSpPr>
          <p:spPr>
            <a:xfrm>
              <a:off x="5702300" y="2716250"/>
              <a:ext cx="339090" cy="320675"/>
            </a:xfrm>
            <a:custGeom>
              <a:avLst/>
              <a:gdLst/>
              <a:ahLst/>
              <a:cxnLst/>
              <a:rect l="l" t="t" r="r" b="b"/>
              <a:pathLst>
                <a:path w="339089" h="320675">
                  <a:moveTo>
                    <a:pt x="338963" y="200177"/>
                  </a:moveTo>
                  <a:lnTo>
                    <a:pt x="254177" y="200177"/>
                  </a:lnTo>
                  <a:lnTo>
                    <a:pt x="254177" y="0"/>
                  </a:lnTo>
                  <a:lnTo>
                    <a:pt x="84709" y="0"/>
                  </a:lnTo>
                  <a:lnTo>
                    <a:pt x="84709" y="200177"/>
                  </a:lnTo>
                  <a:lnTo>
                    <a:pt x="0" y="200177"/>
                  </a:lnTo>
                  <a:lnTo>
                    <a:pt x="169418" y="320319"/>
                  </a:lnTo>
                  <a:lnTo>
                    <a:pt x="338963" y="200177"/>
                  </a:lnTo>
                  <a:close/>
                </a:path>
              </a:pathLst>
            </a:custGeom>
            <a:solidFill>
              <a:srgbClr val="A8BD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5702300" y="2716250"/>
              <a:ext cx="339090" cy="320675"/>
            </a:xfrm>
            <a:custGeom>
              <a:avLst/>
              <a:gdLst/>
              <a:ahLst/>
              <a:cxnLst/>
              <a:rect l="l" t="t" r="r" b="b"/>
              <a:pathLst>
                <a:path w="339089" h="320675">
                  <a:moveTo>
                    <a:pt x="338963" y="200177"/>
                  </a:moveTo>
                  <a:lnTo>
                    <a:pt x="0" y="200177"/>
                  </a:lnTo>
                  <a:lnTo>
                    <a:pt x="169417" y="320319"/>
                  </a:lnTo>
                  <a:lnTo>
                    <a:pt x="338963" y="200177"/>
                  </a:lnTo>
                  <a:close/>
                </a:path>
                <a:path w="339089" h="320675">
                  <a:moveTo>
                    <a:pt x="84709" y="200177"/>
                  </a:moveTo>
                  <a:lnTo>
                    <a:pt x="254177" y="200177"/>
                  </a:lnTo>
                  <a:lnTo>
                    <a:pt x="254177" y="0"/>
                  </a:lnTo>
                  <a:lnTo>
                    <a:pt x="84709" y="0"/>
                  </a:lnTo>
                  <a:lnTo>
                    <a:pt x="84709" y="20017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843901" y="2306675"/>
              <a:ext cx="340995" cy="320675"/>
            </a:xfrm>
            <a:custGeom>
              <a:avLst/>
              <a:gdLst/>
              <a:ahLst/>
              <a:cxnLst/>
              <a:rect l="l" t="t" r="r" b="b"/>
              <a:pathLst>
                <a:path w="340995" h="320675">
                  <a:moveTo>
                    <a:pt x="340487" y="200177"/>
                  </a:moveTo>
                  <a:lnTo>
                    <a:pt x="255346" y="200177"/>
                  </a:lnTo>
                  <a:lnTo>
                    <a:pt x="255346" y="0"/>
                  </a:lnTo>
                  <a:lnTo>
                    <a:pt x="85090" y="0"/>
                  </a:lnTo>
                  <a:lnTo>
                    <a:pt x="85090" y="200177"/>
                  </a:lnTo>
                  <a:lnTo>
                    <a:pt x="0" y="200177"/>
                  </a:lnTo>
                  <a:lnTo>
                    <a:pt x="170180" y="320319"/>
                  </a:lnTo>
                  <a:lnTo>
                    <a:pt x="340487" y="200177"/>
                  </a:lnTo>
                  <a:close/>
                </a:path>
              </a:pathLst>
            </a:custGeom>
            <a:solidFill>
              <a:srgbClr val="A8BD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843901" y="2306675"/>
              <a:ext cx="340995" cy="320675"/>
            </a:xfrm>
            <a:custGeom>
              <a:avLst/>
              <a:gdLst/>
              <a:ahLst/>
              <a:cxnLst/>
              <a:rect l="l" t="t" r="r" b="b"/>
              <a:pathLst>
                <a:path w="340995" h="320675">
                  <a:moveTo>
                    <a:pt x="340487" y="200177"/>
                  </a:moveTo>
                  <a:lnTo>
                    <a:pt x="0" y="200177"/>
                  </a:lnTo>
                  <a:lnTo>
                    <a:pt x="170179" y="320319"/>
                  </a:lnTo>
                  <a:lnTo>
                    <a:pt x="340487" y="200177"/>
                  </a:lnTo>
                  <a:close/>
                </a:path>
                <a:path w="340995" h="320675">
                  <a:moveTo>
                    <a:pt x="85090" y="200177"/>
                  </a:moveTo>
                  <a:lnTo>
                    <a:pt x="255346" y="200177"/>
                  </a:lnTo>
                  <a:lnTo>
                    <a:pt x="255346" y="0"/>
                  </a:lnTo>
                  <a:lnTo>
                    <a:pt x="85090" y="0"/>
                  </a:lnTo>
                  <a:lnTo>
                    <a:pt x="85090" y="20017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780401" y="5195925"/>
              <a:ext cx="339090" cy="320675"/>
            </a:xfrm>
            <a:custGeom>
              <a:avLst/>
              <a:gdLst/>
              <a:ahLst/>
              <a:cxnLst/>
              <a:rect l="l" t="t" r="r" b="b"/>
              <a:pathLst>
                <a:path w="339090" h="320675">
                  <a:moveTo>
                    <a:pt x="338836" y="200177"/>
                  </a:moveTo>
                  <a:lnTo>
                    <a:pt x="254177" y="200177"/>
                  </a:lnTo>
                  <a:lnTo>
                    <a:pt x="254177" y="0"/>
                  </a:lnTo>
                  <a:lnTo>
                    <a:pt x="84709" y="0"/>
                  </a:lnTo>
                  <a:lnTo>
                    <a:pt x="84709" y="200177"/>
                  </a:lnTo>
                  <a:lnTo>
                    <a:pt x="0" y="200177"/>
                  </a:lnTo>
                  <a:lnTo>
                    <a:pt x="169418" y="320319"/>
                  </a:lnTo>
                  <a:lnTo>
                    <a:pt x="338836" y="200177"/>
                  </a:lnTo>
                  <a:close/>
                </a:path>
              </a:pathLst>
            </a:custGeom>
            <a:solidFill>
              <a:srgbClr val="A8BD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7780401" y="5195925"/>
              <a:ext cx="339090" cy="320675"/>
            </a:xfrm>
            <a:custGeom>
              <a:avLst/>
              <a:gdLst/>
              <a:ahLst/>
              <a:cxnLst/>
              <a:rect l="l" t="t" r="r" b="b"/>
              <a:pathLst>
                <a:path w="339090" h="320675">
                  <a:moveTo>
                    <a:pt x="338835" y="200177"/>
                  </a:moveTo>
                  <a:lnTo>
                    <a:pt x="0" y="200177"/>
                  </a:lnTo>
                  <a:lnTo>
                    <a:pt x="169418" y="320319"/>
                  </a:lnTo>
                  <a:lnTo>
                    <a:pt x="338835" y="200177"/>
                  </a:lnTo>
                  <a:close/>
                </a:path>
                <a:path w="339090" h="320675">
                  <a:moveTo>
                    <a:pt x="84708" y="200177"/>
                  </a:moveTo>
                  <a:lnTo>
                    <a:pt x="254177" y="200177"/>
                  </a:lnTo>
                  <a:lnTo>
                    <a:pt x="254177" y="0"/>
                  </a:lnTo>
                  <a:lnTo>
                    <a:pt x="84708" y="0"/>
                  </a:lnTo>
                  <a:lnTo>
                    <a:pt x="84708" y="20017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7000875" y="5545137"/>
              <a:ext cx="1898650" cy="1171575"/>
            </a:xfrm>
            <a:custGeom>
              <a:avLst/>
              <a:gdLst/>
              <a:ahLst/>
              <a:cxnLst/>
              <a:rect l="l" t="t" r="r" b="b"/>
              <a:pathLst>
                <a:path w="1898650" h="1171575">
                  <a:moveTo>
                    <a:pt x="0" y="1171575"/>
                  </a:moveTo>
                  <a:lnTo>
                    <a:pt x="1898650" y="1171575"/>
                  </a:lnTo>
                  <a:lnTo>
                    <a:pt x="1898650" y="0"/>
                  </a:lnTo>
                  <a:lnTo>
                    <a:pt x="0" y="0"/>
                  </a:lnTo>
                  <a:lnTo>
                    <a:pt x="0" y="11715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05147" y="5556749"/>
            <a:ext cx="1936630" cy="1160585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0" y="31163"/>
            <a:ext cx="619315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+mn-lt"/>
              </a:rPr>
              <a:t>ЗАВЕРШЕНИЕ</a:t>
            </a:r>
            <a:r>
              <a:rPr sz="2400" b="1" spc="20" dirty="0">
                <a:latin typeface="+mn-lt"/>
              </a:rPr>
              <a:t> </a:t>
            </a:r>
            <a:r>
              <a:rPr sz="2400" b="1" spc="-40" dirty="0">
                <a:latin typeface="+mn-lt"/>
              </a:rPr>
              <a:t>ЭКЗАМЕНА</a:t>
            </a:r>
            <a:r>
              <a:rPr sz="2400" b="1" spc="10" dirty="0">
                <a:latin typeface="+mn-lt"/>
              </a:rPr>
              <a:t> </a:t>
            </a:r>
            <a:r>
              <a:rPr sz="2400" b="1" dirty="0">
                <a:latin typeface="+mn-lt"/>
              </a:rPr>
              <a:t>В</a:t>
            </a:r>
            <a:r>
              <a:rPr sz="2400" b="1" spc="5" dirty="0">
                <a:latin typeface="+mn-lt"/>
              </a:rPr>
              <a:t> </a:t>
            </a:r>
            <a:r>
              <a:rPr sz="2400" b="1" spc="-65" dirty="0">
                <a:latin typeface="+mn-lt"/>
              </a:rPr>
              <a:t>АУДИТОРИИ: </a:t>
            </a:r>
            <a:r>
              <a:rPr sz="2400" b="1" spc="-620" dirty="0">
                <a:latin typeface="+mn-lt"/>
              </a:rPr>
              <a:t> </a:t>
            </a:r>
            <a:r>
              <a:rPr sz="2400" spc="-30" dirty="0">
                <a:latin typeface="+mn-lt"/>
              </a:rPr>
              <a:t>ЗАПОЛНЕНИЕ</a:t>
            </a:r>
            <a:r>
              <a:rPr sz="2400" spc="15" dirty="0">
                <a:latin typeface="+mn-lt"/>
              </a:rPr>
              <a:t> </a:t>
            </a:r>
            <a:r>
              <a:rPr sz="2400" spc="-65" dirty="0">
                <a:latin typeface="+mn-lt"/>
              </a:rPr>
              <a:t>ФОРМ</a:t>
            </a:r>
            <a:r>
              <a:rPr sz="2400" spc="15" dirty="0">
                <a:latin typeface="+mn-lt"/>
              </a:rPr>
              <a:t> </a:t>
            </a:r>
            <a:r>
              <a:rPr sz="2400" spc="-5" dirty="0">
                <a:latin typeface="+mn-lt"/>
              </a:rPr>
              <a:t>ППЭ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38125" y="1733930"/>
            <a:ext cx="8667750" cy="3717290"/>
            <a:chOff x="238125" y="1733930"/>
            <a:chExt cx="8667750" cy="3717290"/>
          </a:xfrm>
        </p:grpSpPr>
        <p:sp>
          <p:nvSpPr>
            <p:cNvPr id="4" name="object 4"/>
            <p:cNvSpPr/>
            <p:nvPr/>
          </p:nvSpPr>
          <p:spPr>
            <a:xfrm>
              <a:off x="247650" y="1743455"/>
              <a:ext cx="8648700" cy="3698240"/>
            </a:xfrm>
            <a:custGeom>
              <a:avLst/>
              <a:gdLst/>
              <a:ahLst/>
              <a:cxnLst/>
              <a:rect l="l" t="t" r="r" b="b"/>
              <a:pathLst>
                <a:path w="8648700" h="3698240">
                  <a:moveTo>
                    <a:pt x="8032369" y="0"/>
                  </a:moveTo>
                  <a:lnTo>
                    <a:pt x="616356" y="0"/>
                  </a:lnTo>
                  <a:lnTo>
                    <a:pt x="568187" y="1854"/>
                  </a:lnTo>
                  <a:lnTo>
                    <a:pt x="521033" y="7326"/>
                  </a:lnTo>
                  <a:lnTo>
                    <a:pt x="475029" y="16279"/>
                  </a:lnTo>
                  <a:lnTo>
                    <a:pt x="430314" y="28575"/>
                  </a:lnTo>
                  <a:lnTo>
                    <a:pt x="387023" y="44078"/>
                  </a:lnTo>
                  <a:lnTo>
                    <a:pt x="345295" y="62649"/>
                  </a:lnTo>
                  <a:lnTo>
                    <a:pt x="305266" y="84153"/>
                  </a:lnTo>
                  <a:lnTo>
                    <a:pt x="267073" y="108453"/>
                  </a:lnTo>
                  <a:lnTo>
                    <a:pt x="230854" y="135410"/>
                  </a:lnTo>
                  <a:lnTo>
                    <a:pt x="196744" y="164888"/>
                  </a:lnTo>
                  <a:lnTo>
                    <a:pt x="164882" y="196751"/>
                  </a:lnTo>
                  <a:lnTo>
                    <a:pt x="135404" y="230860"/>
                  </a:lnTo>
                  <a:lnTo>
                    <a:pt x="108447" y="267078"/>
                  </a:lnTo>
                  <a:lnTo>
                    <a:pt x="84149" y="305270"/>
                  </a:lnTo>
                  <a:lnTo>
                    <a:pt x="62646" y="345297"/>
                  </a:lnTo>
                  <a:lnTo>
                    <a:pt x="44075" y="387023"/>
                  </a:lnTo>
                  <a:lnTo>
                    <a:pt x="28573" y="430310"/>
                  </a:lnTo>
                  <a:lnTo>
                    <a:pt x="16278" y="475021"/>
                  </a:lnTo>
                  <a:lnTo>
                    <a:pt x="7326" y="521020"/>
                  </a:lnTo>
                  <a:lnTo>
                    <a:pt x="1854" y="568169"/>
                  </a:lnTo>
                  <a:lnTo>
                    <a:pt x="0" y="616331"/>
                  </a:lnTo>
                  <a:lnTo>
                    <a:pt x="0" y="3081655"/>
                  </a:lnTo>
                  <a:lnTo>
                    <a:pt x="1854" y="3129816"/>
                  </a:lnTo>
                  <a:lnTo>
                    <a:pt x="7326" y="3176965"/>
                  </a:lnTo>
                  <a:lnTo>
                    <a:pt x="16278" y="3222964"/>
                  </a:lnTo>
                  <a:lnTo>
                    <a:pt x="28573" y="3267675"/>
                  </a:lnTo>
                  <a:lnTo>
                    <a:pt x="44075" y="3310962"/>
                  </a:lnTo>
                  <a:lnTo>
                    <a:pt x="62646" y="3352688"/>
                  </a:lnTo>
                  <a:lnTo>
                    <a:pt x="84149" y="3392715"/>
                  </a:lnTo>
                  <a:lnTo>
                    <a:pt x="108447" y="3430907"/>
                  </a:lnTo>
                  <a:lnTo>
                    <a:pt x="135404" y="3467125"/>
                  </a:lnTo>
                  <a:lnTo>
                    <a:pt x="164882" y="3501234"/>
                  </a:lnTo>
                  <a:lnTo>
                    <a:pt x="196744" y="3533097"/>
                  </a:lnTo>
                  <a:lnTo>
                    <a:pt x="230854" y="3562575"/>
                  </a:lnTo>
                  <a:lnTo>
                    <a:pt x="267073" y="3589532"/>
                  </a:lnTo>
                  <a:lnTo>
                    <a:pt x="305266" y="3613832"/>
                  </a:lnTo>
                  <a:lnTo>
                    <a:pt x="345295" y="3635336"/>
                  </a:lnTo>
                  <a:lnTo>
                    <a:pt x="387023" y="3653907"/>
                  </a:lnTo>
                  <a:lnTo>
                    <a:pt x="430314" y="3669410"/>
                  </a:lnTo>
                  <a:lnTo>
                    <a:pt x="475029" y="3681706"/>
                  </a:lnTo>
                  <a:lnTo>
                    <a:pt x="521033" y="3690659"/>
                  </a:lnTo>
                  <a:lnTo>
                    <a:pt x="568187" y="3696131"/>
                  </a:lnTo>
                  <a:lnTo>
                    <a:pt x="616356" y="3697986"/>
                  </a:lnTo>
                  <a:lnTo>
                    <a:pt x="8032369" y="3697986"/>
                  </a:lnTo>
                  <a:lnTo>
                    <a:pt x="8080530" y="3696131"/>
                  </a:lnTo>
                  <a:lnTo>
                    <a:pt x="8127679" y="3690659"/>
                  </a:lnTo>
                  <a:lnTo>
                    <a:pt x="8173678" y="3681706"/>
                  </a:lnTo>
                  <a:lnTo>
                    <a:pt x="8218389" y="3669410"/>
                  </a:lnTo>
                  <a:lnTo>
                    <a:pt x="8261676" y="3653907"/>
                  </a:lnTo>
                  <a:lnTo>
                    <a:pt x="8303402" y="3635336"/>
                  </a:lnTo>
                  <a:lnTo>
                    <a:pt x="8343429" y="3613832"/>
                  </a:lnTo>
                  <a:lnTo>
                    <a:pt x="8381621" y="3589532"/>
                  </a:lnTo>
                  <a:lnTo>
                    <a:pt x="8417839" y="3562575"/>
                  </a:lnTo>
                  <a:lnTo>
                    <a:pt x="8451948" y="3533097"/>
                  </a:lnTo>
                  <a:lnTo>
                    <a:pt x="8483811" y="3501234"/>
                  </a:lnTo>
                  <a:lnTo>
                    <a:pt x="8513289" y="3467125"/>
                  </a:lnTo>
                  <a:lnTo>
                    <a:pt x="8540246" y="3430907"/>
                  </a:lnTo>
                  <a:lnTo>
                    <a:pt x="8564546" y="3392715"/>
                  </a:lnTo>
                  <a:lnTo>
                    <a:pt x="8586050" y="3352688"/>
                  </a:lnTo>
                  <a:lnTo>
                    <a:pt x="8604621" y="3310962"/>
                  </a:lnTo>
                  <a:lnTo>
                    <a:pt x="8620124" y="3267675"/>
                  </a:lnTo>
                  <a:lnTo>
                    <a:pt x="8632420" y="3222964"/>
                  </a:lnTo>
                  <a:lnTo>
                    <a:pt x="8641373" y="3176965"/>
                  </a:lnTo>
                  <a:lnTo>
                    <a:pt x="8646845" y="3129816"/>
                  </a:lnTo>
                  <a:lnTo>
                    <a:pt x="8648700" y="3081655"/>
                  </a:lnTo>
                  <a:lnTo>
                    <a:pt x="8648700" y="616331"/>
                  </a:lnTo>
                  <a:lnTo>
                    <a:pt x="8646845" y="568169"/>
                  </a:lnTo>
                  <a:lnTo>
                    <a:pt x="8641373" y="521020"/>
                  </a:lnTo>
                  <a:lnTo>
                    <a:pt x="8632420" y="475021"/>
                  </a:lnTo>
                  <a:lnTo>
                    <a:pt x="8620124" y="430310"/>
                  </a:lnTo>
                  <a:lnTo>
                    <a:pt x="8604621" y="387023"/>
                  </a:lnTo>
                  <a:lnTo>
                    <a:pt x="8586050" y="345297"/>
                  </a:lnTo>
                  <a:lnTo>
                    <a:pt x="8564546" y="305270"/>
                  </a:lnTo>
                  <a:lnTo>
                    <a:pt x="8540246" y="267078"/>
                  </a:lnTo>
                  <a:lnTo>
                    <a:pt x="8513289" y="230860"/>
                  </a:lnTo>
                  <a:lnTo>
                    <a:pt x="8483811" y="196751"/>
                  </a:lnTo>
                  <a:lnTo>
                    <a:pt x="8451948" y="164888"/>
                  </a:lnTo>
                  <a:lnTo>
                    <a:pt x="8417839" y="135410"/>
                  </a:lnTo>
                  <a:lnTo>
                    <a:pt x="8381621" y="108453"/>
                  </a:lnTo>
                  <a:lnTo>
                    <a:pt x="8343429" y="84153"/>
                  </a:lnTo>
                  <a:lnTo>
                    <a:pt x="8303402" y="62649"/>
                  </a:lnTo>
                  <a:lnTo>
                    <a:pt x="8261676" y="44078"/>
                  </a:lnTo>
                  <a:lnTo>
                    <a:pt x="8218389" y="28575"/>
                  </a:lnTo>
                  <a:lnTo>
                    <a:pt x="8173678" y="16279"/>
                  </a:lnTo>
                  <a:lnTo>
                    <a:pt x="8127679" y="7326"/>
                  </a:lnTo>
                  <a:lnTo>
                    <a:pt x="8080530" y="1854"/>
                  </a:lnTo>
                  <a:lnTo>
                    <a:pt x="8032369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7650" y="1743455"/>
              <a:ext cx="8648700" cy="3698240"/>
            </a:xfrm>
            <a:custGeom>
              <a:avLst/>
              <a:gdLst/>
              <a:ahLst/>
              <a:cxnLst/>
              <a:rect l="l" t="t" r="r" b="b"/>
              <a:pathLst>
                <a:path w="8648700" h="3698240">
                  <a:moveTo>
                    <a:pt x="0" y="616331"/>
                  </a:moveTo>
                  <a:lnTo>
                    <a:pt x="1854" y="568169"/>
                  </a:lnTo>
                  <a:lnTo>
                    <a:pt x="7326" y="521020"/>
                  </a:lnTo>
                  <a:lnTo>
                    <a:pt x="16278" y="475021"/>
                  </a:lnTo>
                  <a:lnTo>
                    <a:pt x="28573" y="430310"/>
                  </a:lnTo>
                  <a:lnTo>
                    <a:pt x="44075" y="387023"/>
                  </a:lnTo>
                  <a:lnTo>
                    <a:pt x="62646" y="345297"/>
                  </a:lnTo>
                  <a:lnTo>
                    <a:pt x="84149" y="305270"/>
                  </a:lnTo>
                  <a:lnTo>
                    <a:pt x="108447" y="267078"/>
                  </a:lnTo>
                  <a:lnTo>
                    <a:pt x="135404" y="230860"/>
                  </a:lnTo>
                  <a:lnTo>
                    <a:pt x="164882" y="196751"/>
                  </a:lnTo>
                  <a:lnTo>
                    <a:pt x="196744" y="164888"/>
                  </a:lnTo>
                  <a:lnTo>
                    <a:pt x="230854" y="135410"/>
                  </a:lnTo>
                  <a:lnTo>
                    <a:pt x="267073" y="108453"/>
                  </a:lnTo>
                  <a:lnTo>
                    <a:pt x="305266" y="84153"/>
                  </a:lnTo>
                  <a:lnTo>
                    <a:pt x="345295" y="62649"/>
                  </a:lnTo>
                  <a:lnTo>
                    <a:pt x="387023" y="44078"/>
                  </a:lnTo>
                  <a:lnTo>
                    <a:pt x="430314" y="28575"/>
                  </a:lnTo>
                  <a:lnTo>
                    <a:pt x="475029" y="16279"/>
                  </a:lnTo>
                  <a:lnTo>
                    <a:pt x="521033" y="7326"/>
                  </a:lnTo>
                  <a:lnTo>
                    <a:pt x="568187" y="1854"/>
                  </a:lnTo>
                  <a:lnTo>
                    <a:pt x="616356" y="0"/>
                  </a:lnTo>
                  <a:lnTo>
                    <a:pt x="8032369" y="0"/>
                  </a:lnTo>
                  <a:lnTo>
                    <a:pt x="8080530" y="1854"/>
                  </a:lnTo>
                  <a:lnTo>
                    <a:pt x="8127679" y="7326"/>
                  </a:lnTo>
                  <a:lnTo>
                    <a:pt x="8173678" y="16279"/>
                  </a:lnTo>
                  <a:lnTo>
                    <a:pt x="8218389" y="28575"/>
                  </a:lnTo>
                  <a:lnTo>
                    <a:pt x="8261676" y="44078"/>
                  </a:lnTo>
                  <a:lnTo>
                    <a:pt x="8303402" y="62649"/>
                  </a:lnTo>
                  <a:lnTo>
                    <a:pt x="8343429" y="84153"/>
                  </a:lnTo>
                  <a:lnTo>
                    <a:pt x="8381621" y="108453"/>
                  </a:lnTo>
                  <a:lnTo>
                    <a:pt x="8417839" y="135410"/>
                  </a:lnTo>
                  <a:lnTo>
                    <a:pt x="8451948" y="164888"/>
                  </a:lnTo>
                  <a:lnTo>
                    <a:pt x="8483811" y="196751"/>
                  </a:lnTo>
                  <a:lnTo>
                    <a:pt x="8513289" y="230860"/>
                  </a:lnTo>
                  <a:lnTo>
                    <a:pt x="8540246" y="267078"/>
                  </a:lnTo>
                  <a:lnTo>
                    <a:pt x="8564546" y="305270"/>
                  </a:lnTo>
                  <a:lnTo>
                    <a:pt x="8586050" y="345297"/>
                  </a:lnTo>
                  <a:lnTo>
                    <a:pt x="8604621" y="387023"/>
                  </a:lnTo>
                  <a:lnTo>
                    <a:pt x="8620124" y="430310"/>
                  </a:lnTo>
                  <a:lnTo>
                    <a:pt x="8632420" y="475021"/>
                  </a:lnTo>
                  <a:lnTo>
                    <a:pt x="8641373" y="521020"/>
                  </a:lnTo>
                  <a:lnTo>
                    <a:pt x="8646845" y="568169"/>
                  </a:lnTo>
                  <a:lnTo>
                    <a:pt x="8648700" y="616331"/>
                  </a:lnTo>
                  <a:lnTo>
                    <a:pt x="8648700" y="3081655"/>
                  </a:lnTo>
                  <a:lnTo>
                    <a:pt x="8646845" y="3129816"/>
                  </a:lnTo>
                  <a:lnTo>
                    <a:pt x="8641373" y="3176965"/>
                  </a:lnTo>
                  <a:lnTo>
                    <a:pt x="8632420" y="3222964"/>
                  </a:lnTo>
                  <a:lnTo>
                    <a:pt x="8620124" y="3267675"/>
                  </a:lnTo>
                  <a:lnTo>
                    <a:pt x="8604621" y="3310962"/>
                  </a:lnTo>
                  <a:lnTo>
                    <a:pt x="8586050" y="3352688"/>
                  </a:lnTo>
                  <a:lnTo>
                    <a:pt x="8564546" y="3392715"/>
                  </a:lnTo>
                  <a:lnTo>
                    <a:pt x="8540246" y="3430907"/>
                  </a:lnTo>
                  <a:lnTo>
                    <a:pt x="8513289" y="3467125"/>
                  </a:lnTo>
                  <a:lnTo>
                    <a:pt x="8483811" y="3501234"/>
                  </a:lnTo>
                  <a:lnTo>
                    <a:pt x="8451948" y="3533097"/>
                  </a:lnTo>
                  <a:lnTo>
                    <a:pt x="8417839" y="3562575"/>
                  </a:lnTo>
                  <a:lnTo>
                    <a:pt x="8381621" y="3589532"/>
                  </a:lnTo>
                  <a:lnTo>
                    <a:pt x="8343429" y="3613832"/>
                  </a:lnTo>
                  <a:lnTo>
                    <a:pt x="8303402" y="3635336"/>
                  </a:lnTo>
                  <a:lnTo>
                    <a:pt x="8261676" y="3653907"/>
                  </a:lnTo>
                  <a:lnTo>
                    <a:pt x="8218389" y="3669410"/>
                  </a:lnTo>
                  <a:lnTo>
                    <a:pt x="8173678" y="3681706"/>
                  </a:lnTo>
                  <a:lnTo>
                    <a:pt x="8127679" y="3690659"/>
                  </a:lnTo>
                  <a:lnTo>
                    <a:pt x="8080530" y="3696131"/>
                  </a:lnTo>
                  <a:lnTo>
                    <a:pt x="8032369" y="3697986"/>
                  </a:lnTo>
                  <a:lnTo>
                    <a:pt x="616356" y="3697986"/>
                  </a:lnTo>
                  <a:lnTo>
                    <a:pt x="568187" y="3696131"/>
                  </a:lnTo>
                  <a:lnTo>
                    <a:pt x="521033" y="3690659"/>
                  </a:lnTo>
                  <a:lnTo>
                    <a:pt x="475029" y="3681706"/>
                  </a:lnTo>
                  <a:lnTo>
                    <a:pt x="430314" y="3669410"/>
                  </a:lnTo>
                  <a:lnTo>
                    <a:pt x="387023" y="3653907"/>
                  </a:lnTo>
                  <a:lnTo>
                    <a:pt x="345295" y="3635336"/>
                  </a:lnTo>
                  <a:lnTo>
                    <a:pt x="305266" y="3613832"/>
                  </a:lnTo>
                  <a:lnTo>
                    <a:pt x="267073" y="3589532"/>
                  </a:lnTo>
                  <a:lnTo>
                    <a:pt x="230854" y="3562575"/>
                  </a:lnTo>
                  <a:lnTo>
                    <a:pt x="196744" y="3533097"/>
                  </a:lnTo>
                  <a:lnTo>
                    <a:pt x="164882" y="3501234"/>
                  </a:lnTo>
                  <a:lnTo>
                    <a:pt x="135404" y="3467125"/>
                  </a:lnTo>
                  <a:lnTo>
                    <a:pt x="108447" y="3430907"/>
                  </a:lnTo>
                  <a:lnTo>
                    <a:pt x="84149" y="3392715"/>
                  </a:lnTo>
                  <a:lnTo>
                    <a:pt x="62646" y="3352688"/>
                  </a:lnTo>
                  <a:lnTo>
                    <a:pt x="44075" y="3310962"/>
                  </a:lnTo>
                  <a:lnTo>
                    <a:pt x="28573" y="3267675"/>
                  </a:lnTo>
                  <a:lnTo>
                    <a:pt x="16278" y="3222964"/>
                  </a:lnTo>
                  <a:lnTo>
                    <a:pt x="7326" y="3176965"/>
                  </a:lnTo>
                  <a:lnTo>
                    <a:pt x="1854" y="3129816"/>
                  </a:lnTo>
                  <a:lnTo>
                    <a:pt x="0" y="3081655"/>
                  </a:lnTo>
                  <a:lnTo>
                    <a:pt x="0" y="616331"/>
                  </a:lnTo>
                  <a:close/>
                </a:path>
              </a:pathLst>
            </a:custGeom>
            <a:ln w="19049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06984" y="1811215"/>
            <a:ext cx="8132445" cy="34864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cs typeface="Microsoft Sans Serif"/>
              </a:rPr>
              <a:t>Ответственный</a:t>
            </a:r>
            <a:r>
              <a:rPr sz="1600" spc="5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организатор</a:t>
            </a:r>
            <a:r>
              <a:rPr sz="1600" spc="7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spc="3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аудитории</a:t>
            </a:r>
            <a:r>
              <a:rPr sz="1600" spc="7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завершает</a:t>
            </a:r>
            <a:r>
              <a:rPr sz="1600" spc="4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заполнение</a:t>
            </a:r>
            <a:r>
              <a:rPr sz="1600" spc="8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следующих</a:t>
            </a:r>
            <a:r>
              <a:rPr sz="1600" spc="7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форм:</a:t>
            </a:r>
            <a:endParaRPr sz="1600" dirty="0"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 dirty="0">
              <a:cs typeface="Microsoft Sans Serif"/>
            </a:endParaRPr>
          </a:p>
          <a:p>
            <a:pPr marL="193675" indent="-181610" algn="just">
              <a:lnSpc>
                <a:spcPct val="100000"/>
              </a:lnSpc>
              <a:spcBef>
                <a:spcPts val="5"/>
              </a:spcBef>
              <a:buFont typeface="Symbol"/>
              <a:buChar char=""/>
              <a:tabLst>
                <a:tab pos="194310" algn="l"/>
              </a:tabLst>
            </a:pPr>
            <a:r>
              <a:rPr sz="1600" spc="-15" dirty="0">
                <a:cs typeface="Microsoft Sans Serif"/>
              </a:rPr>
              <a:t>формы</a:t>
            </a:r>
            <a:r>
              <a:rPr sz="1600" spc="2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ППЭ-05-02</a:t>
            </a:r>
            <a:r>
              <a:rPr sz="1600" spc="4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«Протокол</a:t>
            </a:r>
            <a:r>
              <a:rPr sz="1600" spc="4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проведения</a:t>
            </a:r>
            <a:r>
              <a:rPr sz="1600" spc="40" dirty="0">
                <a:cs typeface="Microsoft Sans Serif"/>
              </a:rPr>
              <a:t> </a:t>
            </a:r>
            <a:r>
              <a:rPr sz="1600" spc="-35" dirty="0">
                <a:cs typeface="Microsoft Sans Serif"/>
              </a:rPr>
              <a:t>экзамена</a:t>
            </a:r>
            <a:r>
              <a:rPr sz="1600" spc="6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spc="20" dirty="0">
                <a:cs typeface="Microsoft Sans Serif"/>
              </a:rPr>
              <a:t> </a:t>
            </a:r>
            <a:r>
              <a:rPr sz="1600" spc="-15" dirty="0" err="1">
                <a:cs typeface="Microsoft Sans Serif"/>
              </a:rPr>
              <a:t>аудитории</a:t>
            </a:r>
            <a:r>
              <a:rPr sz="1600" spc="-15" dirty="0" smtClean="0">
                <a:cs typeface="Microsoft Sans Serif"/>
              </a:rPr>
              <a:t>»</a:t>
            </a:r>
            <a:endParaRPr sz="1600" dirty="0">
              <a:cs typeface="Microsoft Sans Serif"/>
            </a:endParaRPr>
          </a:p>
          <a:p>
            <a:pPr marL="193675" marR="6350" indent="-181610" algn="just">
              <a:lnSpc>
                <a:spcPct val="120000"/>
              </a:lnSpc>
              <a:buFont typeface="Symbol"/>
              <a:buChar char=""/>
              <a:tabLst>
                <a:tab pos="194310" algn="l"/>
              </a:tabLst>
            </a:pPr>
            <a:r>
              <a:rPr sz="1600" spc="-20" dirty="0">
                <a:cs typeface="Microsoft Sans Serif"/>
              </a:rPr>
              <a:t>формы</a:t>
            </a:r>
            <a:r>
              <a:rPr sz="1600" spc="-1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ППЭ-12-02</a:t>
            </a:r>
            <a:r>
              <a:rPr sz="160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«Ведомость</a:t>
            </a:r>
            <a:r>
              <a:rPr sz="1600" spc="-10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коррекции</a:t>
            </a:r>
            <a:r>
              <a:rPr sz="1600" spc="-2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персональных</a:t>
            </a:r>
            <a:r>
              <a:rPr sz="160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данных</a:t>
            </a:r>
            <a:r>
              <a:rPr sz="160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участников </a:t>
            </a:r>
            <a:r>
              <a:rPr sz="1600" spc="-10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экзамена</a:t>
            </a:r>
            <a:r>
              <a:rPr sz="1600" spc="-2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аудитории»</a:t>
            </a:r>
            <a:r>
              <a:rPr sz="1600" spc="-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u="heavy" spc="-5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(к</a:t>
            </a:r>
            <a:r>
              <a:rPr sz="1600" u="heavy" spc="-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600" u="heavy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ведомости</a:t>
            </a:r>
            <a:r>
              <a:rPr sz="1600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600" u="heavy" spc="-3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коррекции</a:t>
            </a:r>
            <a:r>
              <a:rPr sz="1600" u="heavy" spc="-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6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персональных</a:t>
            </a:r>
            <a:r>
              <a:rPr sz="1600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600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данных </a:t>
            </a:r>
            <a:r>
              <a:rPr sz="1600" spc="-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u="heavy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прикладывается</a:t>
            </a:r>
            <a:r>
              <a:rPr sz="1600" u="heavy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600" u="heavy" spc="-3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копия</a:t>
            </a:r>
            <a:r>
              <a:rPr sz="1600" u="heavy" spc="4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600" u="heavy" spc="-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документа,</a:t>
            </a:r>
            <a:r>
              <a:rPr sz="1600" u="heavy" spc="7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600" u="heavy" spc="-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подтверждающего</a:t>
            </a:r>
            <a:r>
              <a:rPr sz="1600" u="heavy" spc="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600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основания</a:t>
            </a:r>
            <a:r>
              <a:rPr sz="1600" u="heavy" spc="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600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для</a:t>
            </a:r>
            <a:r>
              <a:rPr sz="1600" u="heavy" spc="3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600" u="heavy" spc="-25" dirty="0" err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коррекции</a:t>
            </a:r>
            <a:r>
              <a:rPr sz="1600" u="heavy" spc="-25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)</a:t>
            </a:r>
            <a:endParaRPr sz="1600" dirty="0">
              <a:cs typeface="Microsoft Sans Serif"/>
            </a:endParaRPr>
          </a:p>
          <a:p>
            <a:pPr marL="193675" indent="-181610" algn="just">
              <a:lnSpc>
                <a:spcPct val="100000"/>
              </a:lnSpc>
              <a:spcBef>
                <a:spcPts val="385"/>
              </a:spcBef>
              <a:buFont typeface="Symbol"/>
              <a:buChar char=""/>
              <a:tabLst>
                <a:tab pos="194310" algn="l"/>
              </a:tabLst>
            </a:pPr>
            <a:r>
              <a:rPr sz="1600" spc="-15" dirty="0">
                <a:cs typeface="Microsoft Sans Serif"/>
              </a:rPr>
              <a:t>формы</a:t>
            </a:r>
            <a:r>
              <a:rPr sz="1600" spc="36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ППЭ-12-03</a:t>
            </a:r>
            <a:r>
              <a:rPr sz="1600" spc="35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«Ведомость</a:t>
            </a:r>
            <a:r>
              <a:rPr sz="1600" spc="37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использования</a:t>
            </a:r>
            <a:r>
              <a:rPr sz="1600" spc="35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дополнительных</a:t>
            </a:r>
            <a:r>
              <a:rPr sz="1600" spc="35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бланков</a:t>
            </a:r>
            <a:r>
              <a:rPr sz="1600" spc="36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ответов</a:t>
            </a:r>
            <a:endParaRPr sz="1600" dirty="0">
              <a:cs typeface="Microsoft Sans Serif"/>
            </a:endParaRPr>
          </a:p>
          <a:p>
            <a:pPr marL="193675" algn="just">
              <a:lnSpc>
                <a:spcPct val="100000"/>
              </a:lnSpc>
              <a:spcBef>
                <a:spcPts val="384"/>
              </a:spcBef>
            </a:pPr>
            <a:r>
              <a:rPr sz="1600" spc="114" dirty="0">
                <a:cs typeface="Microsoft Sans Serif"/>
              </a:rPr>
              <a:t>№</a:t>
            </a:r>
            <a:r>
              <a:rPr sz="1600" spc="-3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2</a:t>
            </a:r>
            <a:r>
              <a:rPr sz="1600" spc="-5" dirty="0" smtClean="0">
                <a:cs typeface="Microsoft Sans Serif"/>
              </a:rPr>
              <a:t>»</a:t>
            </a:r>
            <a:endParaRPr lang="ru-RU" sz="1600" spc="-5" dirty="0" smtClean="0">
              <a:cs typeface="Microsoft Sans Serif"/>
            </a:endParaRPr>
          </a:p>
          <a:p>
            <a:pPr marL="193675" indent="-181610" algn="just">
              <a:lnSpc>
                <a:spcPct val="100000"/>
              </a:lnSpc>
              <a:spcBef>
                <a:spcPts val="385"/>
              </a:spcBef>
              <a:buFont typeface="Symbol"/>
              <a:buChar char=""/>
              <a:tabLst>
                <a:tab pos="194310" algn="l"/>
              </a:tabLst>
            </a:pPr>
            <a:r>
              <a:rPr lang="ru-RU" sz="1600" spc="-15" dirty="0" smtClean="0">
                <a:cs typeface="Microsoft Sans Serif"/>
              </a:rPr>
              <a:t>формы</a:t>
            </a:r>
            <a:r>
              <a:rPr lang="ru-RU" sz="1600" spc="360" dirty="0" smtClean="0">
                <a:cs typeface="Microsoft Sans Serif"/>
              </a:rPr>
              <a:t> </a:t>
            </a:r>
            <a:r>
              <a:rPr lang="ru-RU" sz="1600" spc="-5" dirty="0" smtClean="0">
                <a:cs typeface="Microsoft Sans Serif"/>
              </a:rPr>
              <a:t>ППЭ-12-04-МАШ</a:t>
            </a:r>
            <a:r>
              <a:rPr lang="ru-RU" sz="1600" spc="355" dirty="0" smtClean="0">
                <a:cs typeface="Microsoft Sans Serif"/>
              </a:rPr>
              <a:t> </a:t>
            </a:r>
            <a:r>
              <a:rPr lang="ru-RU" sz="1600" spc="-15" dirty="0" smtClean="0">
                <a:cs typeface="Microsoft Sans Serif"/>
              </a:rPr>
              <a:t>«</a:t>
            </a:r>
            <a:r>
              <a:rPr lang="ru-RU" sz="1600" dirty="0" smtClean="0"/>
              <a:t>Ведомость учета времени отсутствия участников экзамена в аудитории»</a:t>
            </a:r>
          </a:p>
          <a:p>
            <a:pPr marL="193675" indent="-181610" algn="just">
              <a:lnSpc>
                <a:spcPct val="100000"/>
              </a:lnSpc>
              <a:spcBef>
                <a:spcPts val="385"/>
              </a:spcBef>
              <a:buFont typeface="Symbol"/>
              <a:buChar char=""/>
              <a:tabLst>
                <a:tab pos="194310" algn="l"/>
              </a:tabLst>
            </a:pPr>
            <a:r>
              <a:rPr lang="ru-RU" sz="1600" spc="-5" dirty="0" smtClean="0">
                <a:cs typeface="Microsoft Sans Serif"/>
              </a:rPr>
              <a:t>формы ППЭ-20 «</a:t>
            </a:r>
            <a:r>
              <a:rPr lang="ru-RU" sz="1600" dirty="0" smtClean="0"/>
              <a:t>Акт об идентификации личности участника ГИА» (при наличии) </a:t>
            </a:r>
          </a:p>
          <a:p>
            <a:pPr marL="193675" indent="-181610" algn="just">
              <a:spcBef>
                <a:spcPts val="385"/>
              </a:spcBef>
              <a:buFont typeface="Symbol"/>
              <a:buChar char=""/>
              <a:tabLst>
                <a:tab pos="194310" algn="l"/>
              </a:tabLst>
            </a:pPr>
            <a:r>
              <a:rPr lang="ru-RU" sz="1600" spc="-15" dirty="0" smtClean="0">
                <a:cs typeface="Microsoft Sans Serif"/>
              </a:rPr>
              <a:t>служебные</a:t>
            </a:r>
            <a:r>
              <a:rPr lang="ru-RU" sz="1600" spc="35" dirty="0" smtClean="0">
                <a:cs typeface="Microsoft Sans Serif"/>
              </a:rPr>
              <a:t> </a:t>
            </a:r>
            <a:r>
              <a:rPr lang="ru-RU" sz="1600" spc="-35" dirty="0" smtClean="0">
                <a:cs typeface="Microsoft Sans Serif"/>
              </a:rPr>
              <a:t>записки</a:t>
            </a:r>
            <a:r>
              <a:rPr lang="ru-RU" sz="1600" spc="45" dirty="0" smtClean="0">
                <a:cs typeface="Microsoft Sans Serif"/>
              </a:rPr>
              <a:t> </a:t>
            </a:r>
            <a:r>
              <a:rPr lang="ru-RU" sz="1600" spc="-10" dirty="0" smtClean="0">
                <a:cs typeface="Microsoft Sans Serif"/>
              </a:rPr>
              <a:t>(при</a:t>
            </a:r>
            <a:r>
              <a:rPr lang="ru-RU" sz="1600" spc="20" dirty="0" smtClean="0">
                <a:cs typeface="Microsoft Sans Serif"/>
              </a:rPr>
              <a:t> </a:t>
            </a:r>
            <a:r>
              <a:rPr lang="ru-RU" sz="1600" spc="-5" dirty="0" smtClean="0">
                <a:cs typeface="Microsoft Sans Serif"/>
              </a:rPr>
              <a:t>наличии)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7263" y="973772"/>
            <a:ext cx="7210425" cy="675640"/>
            <a:chOff x="957262" y="973772"/>
            <a:chExt cx="7210425" cy="675640"/>
          </a:xfrm>
        </p:grpSpPr>
        <p:sp>
          <p:nvSpPr>
            <p:cNvPr id="3" name="object 3"/>
            <p:cNvSpPr/>
            <p:nvPr/>
          </p:nvSpPr>
          <p:spPr>
            <a:xfrm>
              <a:off x="971550" y="988060"/>
              <a:ext cx="7181850" cy="647065"/>
            </a:xfrm>
            <a:custGeom>
              <a:avLst/>
              <a:gdLst/>
              <a:ahLst/>
              <a:cxnLst/>
              <a:rect l="l" t="t" r="r" b="b"/>
              <a:pathLst>
                <a:path w="7181850" h="647064">
                  <a:moveTo>
                    <a:pt x="7074027" y="0"/>
                  </a:moveTo>
                  <a:lnTo>
                    <a:pt x="107835" y="0"/>
                  </a:lnTo>
                  <a:lnTo>
                    <a:pt x="65858" y="8471"/>
                  </a:lnTo>
                  <a:lnTo>
                    <a:pt x="31581" y="31575"/>
                  </a:lnTo>
                  <a:lnTo>
                    <a:pt x="8473" y="65847"/>
                  </a:lnTo>
                  <a:lnTo>
                    <a:pt x="0" y="107823"/>
                  </a:lnTo>
                  <a:lnTo>
                    <a:pt x="0" y="539114"/>
                  </a:lnTo>
                  <a:lnTo>
                    <a:pt x="8473" y="581090"/>
                  </a:lnTo>
                  <a:lnTo>
                    <a:pt x="31581" y="615362"/>
                  </a:lnTo>
                  <a:lnTo>
                    <a:pt x="65858" y="638466"/>
                  </a:lnTo>
                  <a:lnTo>
                    <a:pt x="107835" y="646938"/>
                  </a:lnTo>
                  <a:lnTo>
                    <a:pt x="7074027" y="646938"/>
                  </a:lnTo>
                  <a:lnTo>
                    <a:pt x="7116002" y="638466"/>
                  </a:lnTo>
                  <a:lnTo>
                    <a:pt x="7150274" y="615362"/>
                  </a:lnTo>
                  <a:lnTo>
                    <a:pt x="7173378" y="581090"/>
                  </a:lnTo>
                  <a:lnTo>
                    <a:pt x="7181850" y="539114"/>
                  </a:lnTo>
                  <a:lnTo>
                    <a:pt x="7181850" y="107823"/>
                  </a:lnTo>
                  <a:lnTo>
                    <a:pt x="7173378" y="65847"/>
                  </a:lnTo>
                  <a:lnTo>
                    <a:pt x="7150274" y="31575"/>
                  </a:lnTo>
                  <a:lnTo>
                    <a:pt x="7116002" y="8471"/>
                  </a:lnTo>
                  <a:lnTo>
                    <a:pt x="70740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71550" y="988060"/>
              <a:ext cx="7181850" cy="647065"/>
            </a:xfrm>
            <a:custGeom>
              <a:avLst/>
              <a:gdLst/>
              <a:ahLst/>
              <a:cxnLst/>
              <a:rect l="l" t="t" r="r" b="b"/>
              <a:pathLst>
                <a:path w="7181850" h="647064">
                  <a:moveTo>
                    <a:pt x="0" y="107823"/>
                  </a:moveTo>
                  <a:lnTo>
                    <a:pt x="8473" y="65847"/>
                  </a:lnTo>
                  <a:lnTo>
                    <a:pt x="31581" y="31575"/>
                  </a:lnTo>
                  <a:lnTo>
                    <a:pt x="65858" y="8471"/>
                  </a:lnTo>
                  <a:lnTo>
                    <a:pt x="107835" y="0"/>
                  </a:lnTo>
                  <a:lnTo>
                    <a:pt x="7074027" y="0"/>
                  </a:lnTo>
                  <a:lnTo>
                    <a:pt x="7116002" y="8471"/>
                  </a:lnTo>
                  <a:lnTo>
                    <a:pt x="7150274" y="31575"/>
                  </a:lnTo>
                  <a:lnTo>
                    <a:pt x="7173378" y="65847"/>
                  </a:lnTo>
                  <a:lnTo>
                    <a:pt x="7181850" y="107823"/>
                  </a:lnTo>
                  <a:lnTo>
                    <a:pt x="7181850" y="539114"/>
                  </a:lnTo>
                  <a:lnTo>
                    <a:pt x="7173378" y="581090"/>
                  </a:lnTo>
                  <a:lnTo>
                    <a:pt x="7150274" y="615362"/>
                  </a:lnTo>
                  <a:lnTo>
                    <a:pt x="7116002" y="638466"/>
                  </a:lnTo>
                  <a:lnTo>
                    <a:pt x="7074027" y="646938"/>
                  </a:lnTo>
                  <a:lnTo>
                    <a:pt x="107835" y="646938"/>
                  </a:lnTo>
                  <a:lnTo>
                    <a:pt x="65858" y="638466"/>
                  </a:lnTo>
                  <a:lnTo>
                    <a:pt x="31581" y="615362"/>
                  </a:lnTo>
                  <a:lnTo>
                    <a:pt x="8473" y="581090"/>
                  </a:lnTo>
                  <a:lnTo>
                    <a:pt x="0" y="539114"/>
                  </a:lnTo>
                  <a:lnTo>
                    <a:pt x="0" y="107823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438785" y="1050798"/>
            <a:ext cx="62420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1445" marR="5080" indent="-1193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Microsoft Sans Serif"/>
                <a:cs typeface="Microsoft Sans Serif"/>
              </a:rPr>
              <a:t>После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того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65" dirty="0">
                <a:latin typeface="Microsoft Sans Serif"/>
                <a:cs typeface="Microsoft Sans Serif"/>
              </a:rPr>
              <a:t>как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экзамен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в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аудитории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будет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завершен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ее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покинут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все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участники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экзамена,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пригласите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технического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специалиста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739" y="29356"/>
            <a:ext cx="68503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solidFill>
                  <a:srgbClr val="E36C09"/>
                </a:solidFill>
              </a:rPr>
              <a:t>ПРОВЕДЕНИЕ</a:t>
            </a:r>
            <a:r>
              <a:rPr sz="2400" spc="-10" dirty="0">
                <a:solidFill>
                  <a:srgbClr val="E36C09"/>
                </a:solidFill>
              </a:rPr>
              <a:t> </a:t>
            </a:r>
            <a:r>
              <a:rPr sz="2400" spc="-35" dirty="0">
                <a:solidFill>
                  <a:srgbClr val="E36C09"/>
                </a:solidFill>
              </a:rPr>
              <a:t>ЭКЗАМЕНА:</a:t>
            </a:r>
            <a:endParaRPr sz="2400" dirty="0"/>
          </a:p>
          <a:p>
            <a:pPr marL="12700" algn="l">
              <a:lnSpc>
                <a:spcPct val="100000"/>
              </a:lnSpc>
            </a:pPr>
            <a:r>
              <a:rPr sz="2400" dirty="0">
                <a:solidFill>
                  <a:srgbClr val="E36C09"/>
                </a:solidFill>
              </a:rPr>
              <a:t>ЗАВЕРШЕНИЕ</a:t>
            </a:r>
            <a:r>
              <a:rPr sz="2400" spc="20" dirty="0">
                <a:solidFill>
                  <a:srgbClr val="E36C09"/>
                </a:solidFill>
              </a:rPr>
              <a:t> </a:t>
            </a:r>
            <a:r>
              <a:rPr sz="2400" spc="-40" dirty="0">
                <a:solidFill>
                  <a:srgbClr val="E36C09"/>
                </a:solidFill>
              </a:rPr>
              <a:t>ЭКЗАМЕНА</a:t>
            </a:r>
            <a:r>
              <a:rPr sz="2400" spc="10" dirty="0">
                <a:solidFill>
                  <a:srgbClr val="E36C09"/>
                </a:solidFill>
              </a:rPr>
              <a:t> </a:t>
            </a:r>
            <a:r>
              <a:rPr sz="2400" dirty="0">
                <a:solidFill>
                  <a:srgbClr val="E36C09"/>
                </a:solidFill>
              </a:rPr>
              <a:t>В</a:t>
            </a:r>
            <a:r>
              <a:rPr sz="2400" spc="5" dirty="0">
                <a:solidFill>
                  <a:srgbClr val="E36C09"/>
                </a:solidFill>
              </a:rPr>
              <a:t> </a:t>
            </a:r>
            <a:r>
              <a:rPr sz="2400" spc="-70" dirty="0">
                <a:solidFill>
                  <a:srgbClr val="E36C09"/>
                </a:solidFill>
              </a:rPr>
              <a:t>АУДИТОРИИ</a:t>
            </a:r>
            <a:r>
              <a:rPr sz="2400" spc="15" dirty="0">
                <a:solidFill>
                  <a:srgbClr val="E36C09"/>
                </a:solidFill>
              </a:rPr>
              <a:t> </a:t>
            </a:r>
            <a:r>
              <a:rPr sz="2400" spc="-5" dirty="0">
                <a:solidFill>
                  <a:srgbClr val="E36C09"/>
                </a:solidFill>
              </a:rPr>
              <a:t>ППЭ</a:t>
            </a:r>
            <a:endParaRPr sz="2400" dirty="0"/>
          </a:p>
        </p:txBody>
      </p:sp>
      <p:grpSp>
        <p:nvGrpSpPr>
          <p:cNvPr id="7" name="object 7"/>
          <p:cNvGrpSpPr/>
          <p:nvPr/>
        </p:nvGrpSpPr>
        <p:grpSpPr>
          <a:xfrm>
            <a:off x="245657" y="3176018"/>
            <a:ext cx="2539365" cy="1210945"/>
            <a:chOff x="245656" y="3176016"/>
            <a:chExt cx="2539365" cy="1210945"/>
          </a:xfrm>
        </p:grpSpPr>
        <p:sp>
          <p:nvSpPr>
            <p:cNvPr id="8" name="object 8"/>
            <p:cNvSpPr/>
            <p:nvPr/>
          </p:nvSpPr>
          <p:spPr>
            <a:xfrm>
              <a:off x="255181" y="3185541"/>
              <a:ext cx="2520315" cy="1191895"/>
            </a:xfrm>
            <a:custGeom>
              <a:avLst/>
              <a:gdLst/>
              <a:ahLst/>
              <a:cxnLst/>
              <a:rect l="l" t="t" r="r" b="b"/>
              <a:pathLst>
                <a:path w="2520315" h="1191895">
                  <a:moveTo>
                    <a:pt x="2321267" y="0"/>
                  </a:moveTo>
                  <a:lnTo>
                    <a:pt x="198640" y="0"/>
                  </a:lnTo>
                  <a:lnTo>
                    <a:pt x="153095" y="5244"/>
                  </a:lnTo>
                  <a:lnTo>
                    <a:pt x="111285" y="20183"/>
                  </a:lnTo>
                  <a:lnTo>
                    <a:pt x="74402" y="43627"/>
                  </a:lnTo>
                  <a:lnTo>
                    <a:pt x="43640" y="74384"/>
                  </a:lnTo>
                  <a:lnTo>
                    <a:pt x="20190" y="111263"/>
                  </a:lnTo>
                  <a:lnTo>
                    <a:pt x="5246" y="153075"/>
                  </a:lnTo>
                  <a:lnTo>
                    <a:pt x="0" y="198628"/>
                  </a:lnTo>
                  <a:lnTo>
                    <a:pt x="0" y="993140"/>
                  </a:lnTo>
                  <a:lnTo>
                    <a:pt x="5246" y="1038692"/>
                  </a:lnTo>
                  <a:lnTo>
                    <a:pt x="20190" y="1080504"/>
                  </a:lnTo>
                  <a:lnTo>
                    <a:pt x="43640" y="1117383"/>
                  </a:lnTo>
                  <a:lnTo>
                    <a:pt x="74402" y="1148140"/>
                  </a:lnTo>
                  <a:lnTo>
                    <a:pt x="111285" y="1171584"/>
                  </a:lnTo>
                  <a:lnTo>
                    <a:pt x="153095" y="1186523"/>
                  </a:lnTo>
                  <a:lnTo>
                    <a:pt x="198640" y="1191768"/>
                  </a:lnTo>
                  <a:lnTo>
                    <a:pt x="2321267" y="1191768"/>
                  </a:lnTo>
                  <a:lnTo>
                    <a:pt x="2366820" y="1186523"/>
                  </a:lnTo>
                  <a:lnTo>
                    <a:pt x="2408632" y="1171584"/>
                  </a:lnTo>
                  <a:lnTo>
                    <a:pt x="2445511" y="1148140"/>
                  </a:lnTo>
                  <a:lnTo>
                    <a:pt x="2476268" y="1117383"/>
                  </a:lnTo>
                  <a:lnTo>
                    <a:pt x="2499712" y="1080504"/>
                  </a:lnTo>
                  <a:lnTo>
                    <a:pt x="2514651" y="1038692"/>
                  </a:lnTo>
                  <a:lnTo>
                    <a:pt x="2519895" y="993140"/>
                  </a:lnTo>
                  <a:lnTo>
                    <a:pt x="2519895" y="198628"/>
                  </a:lnTo>
                  <a:lnTo>
                    <a:pt x="2514651" y="153075"/>
                  </a:lnTo>
                  <a:lnTo>
                    <a:pt x="2499712" y="111263"/>
                  </a:lnTo>
                  <a:lnTo>
                    <a:pt x="2476268" y="74384"/>
                  </a:lnTo>
                  <a:lnTo>
                    <a:pt x="2445511" y="43627"/>
                  </a:lnTo>
                  <a:lnTo>
                    <a:pt x="2408632" y="20183"/>
                  </a:lnTo>
                  <a:lnTo>
                    <a:pt x="2366820" y="5244"/>
                  </a:lnTo>
                  <a:lnTo>
                    <a:pt x="2321267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55181" y="3185541"/>
              <a:ext cx="2520315" cy="1191895"/>
            </a:xfrm>
            <a:custGeom>
              <a:avLst/>
              <a:gdLst/>
              <a:ahLst/>
              <a:cxnLst/>
              <a:rect l="l" t="t" r="r" b="b"/>
              <a:pathLst>
                <a:path w="2520315" h="1191895">
                  <a:moveTo>
                    <a:pt x="0" y="198628"/>
                  </a:moveTo>
                  <a:lnTo>
                    <a:pt x="5246" y="153075"/>
                  </a:lnTo>
                  <a:lnTo>
                    <a:pt x="20190" y="111263"/>
                  </a:lnTo>
                  <a:lnTo>
                    <a:pt x="43640" y="74384"/>
                  </a:lnTo>
                  <a:lnTo>
                    <a:pt x="74402" y="43627"/>
                  </a:lnTo>
                  <a:lnTo>
                    <a:pt x="111285" y="20183"/>
                  </a:lnTo>
                  <a:lnTo>
                    <a:pt x="153095" y="5244"/>
                  </a:lnTo>
                  <a:lnTo>
                    <a:pt x="198640" y="0"/>
                  </a:lnTo>
                  <a:lnTo>
                    <a:pt x="2321267" y="0"/>
                  </a:lnTo>
                  <a:lnTo>
                    <a:pt x="2366820" y="5244"/>
                  </a:lnTo>
                  <a:lnTo>
                    <a:pt x="2408632" y="20183"/>
                  </a:lnTo>
                  <a:lnTo>
                    <a:pt x="2445511" y="43627"/>
                  </a:lnTo>
                  <a:lnTo>
                    <a:pt x="2476268" y="74384"/>
                  </a:lnTo>
                  <a:lnTo>
                    <a:pt x="2499712" y="111263"/>
                  </a:lnTo>
                  <a:lnTo>
                    <a:pt x="2514651" y="153075"/>
                  </a:lnTo>
                  <a:lnTo>
                    <a:pt x="2519895" y="198628"/>
                  </a:lnTo>
                  <a:lnTo>
                    <a:pt x="2519895" y="993140"/>
                  </a:lnTo>
                  <a:lnTo>
                    <a:pt x="2514651" y="1038692"/>
                  </a:lnTo>
                  <a:lnTo>
                    <a:pt x="2499712" y="1080504"/>
                  </a:lnTo>
                  <a:lnTo>
                    <a:pt x="2476268" y="1117383"/>
                  </a:lnTo>
                  <a:lnTo>
                    <a:pt x="2445511" y="1148140"/>
                  </a:lnTo>
                  <a:lnTo>
                    <a:pt x="2408632" y="1171584"/>
                  </a:lnTo>
                  <a:lnTo>
                    <a:pt x="2366820" y="1186523"/>
                  </a:lnTo>
                  <a:lnTo>
                    <a:pt x="2321267" y="1191768"/>
                  </a:lnTo>
                  <a:lnTo>
                    <a:pt x="198640" y="1191768"/>
                  </a:lnTo>
                  <a:lnTo>
                    <a:pt x="153095" y="1186523"/>
                  </a:lnTo>
                  <a:lnTo>
                    <a:pt x="111285" y="1171584"/>
                  </a:lnTo>
                  <a:lnTo>
                    <a:pt x="74402" y="1148140"/>
                  </a:lnTo>
                  <a:lnTo>
                    <a:pt x="43640" y="1117383"/>
                  </a:lnTo>
                  <a:lnTo>
                    <a:pt x="20190" y="1080504"/>
                  </a:lnTo>
                  <a:lnTo>
                    <a:pt x="5246" y="1038692"/>
                  </a:lnTo>
                  <a:lnTo>
                    <a:pt x="0" y="993140"/>
                  </a:lnTo>
                  <a:lnTo>
                    <a:pt x="0" y="198628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55474" y="3277361"/>
            <a:ext cx="212026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latin typeface="Microsoft Sans Serif"/>
                <a:cs typeface="Microsoft Sans Serif"/>
              </a:rPr>
              <a:t>Нажмите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spc="-45" dirty="0">
                <a:latin typeface="Microsoft Sans Serif"/>
                <a:cs typeface="Microsoft Sans Serif"/>
              </a:rPr>
              <a:t>кнопку</a:t>
            </a:r>
            <a:endParaRPr sz="1600">
              <a:latin typeface="Microsoft Sans Serif"/>
              <a:cs typeface="Microsoft Sans Serif"/>
            </a:endParaRPr>
          </a:p>
          <a:p>
            <a:pPr marL="12700" marR="5080" algn="ctr">
              <a:lnSpc>
                <a:spcPct val="100000"/>
              </a:lnSpc>
            </a:pPr>
            <a:r>
              <a:rPr sz="1600" spc="-10" dirty="0">
                <a:latin typeface="Microsoft Sans Serif"/>
                <a:cs typeface="Microsoft Sans Serif"/>
              </a:rPr>
              <a:t>«</a:t>
            </a:r>
            <a:r>
              <a:rPr sz="1600" b="1" spc="-10" dirty="0">
                <a:latin typeface="Arial"/>
                <a:cs typeface="Arial"/>
              </a:rPr>
              <a:t>Экзамен </a:t>
            </a:r>
            <a:r>
              <a:rPr sz="1600" b="1" spc="-15" dirty="0">
                <a:latin typeface="Arial"/>
                <a:cs typeface="Arial"/>
              </a:rPr>
              <a:t>завершен</a:t>
            </a:r>
            <a:r>
              <a:rPr sz="1600" spc="-15" dirty="0">
                <a:latin typeface="Microsoft Sans Serif"/>
                <a:cs typeface="Microsoft Sans Serif"/>
              </a:rPr>
              <a:t>»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для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перехода</a:t>
            </a:r>
            <a:endParaRPr sz="16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600" spc="-105" dirty="0">
                <a:latin typeface="Microsoft Sans Serif"/>
                <a:cs typeface="Microsoft Sans Serif"/>
              </a:rPr>
              <a:t>к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следующему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этапу</a:t>
            </a:r>
            <a:endParaRPr sz="1600">
              <a:latin typeface="Microsoft Sans Serif"/>
              <a:cs typeface="Microsoft Sans Serif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945638" y="1924551"/>
            <a:ext cx="5949315" cy="3714115"/>
            <a:chOff x="2945638" y="1924545"/>
            <a:chExt cx="5949315" cy="3714115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45638" y="1924545"/>
              <a:ext cx="5949061" cy="371373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20358" y="1994369"/>
              <a:ext cx="2367407" cy="49622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548753" y="5273751"/>
              <a:ext cx="1293495" cy="333375"/>
            </a:xfrm>
            <a:custGeom>
              <a:avLst/>
              <a:gdLst/>
              <a:ahLst/>
              <a:cxnLst/>
              <a:rect l="l" t="t" r="r" b="b"/>
              <a:pathLst>
                <a:path w="1293495" h="333375">
                  <a:moveTo>
                    <a:pt x="0" y="333095"/>
                  </a:moveTo>
                  <a:lnTo>
                    <a:pt x="1292987" y="333095"/>
                  </a:lnTo>
                  <a:lnTo>
                    <a:pt x="1292987" y="0"/>
                  </a:lnTo>
                  <a:lnTo>
                    <a:pt x="0" y="0"/>
                  </a:lnTo>
                  <a:lnTo>
                    <a:pt x="0" y="333095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70637" y="969411"/>
            <a:ext cx="6991984" cy="666115"/>
            <a:chOff x="1070635" y="969391"/>
            <a:chExt cx="6991984" cy="666115"/>
          </a:xfrm>
        </p:grpSpPr>
        <p:sp>
          <p:nvSpPr>
            <p:cNvPr id="3" name="object 3"/>
            <p:cNvSpPr/>
            <p:nvPr/>
          </p:nvSpPr>
          <p:spPr>
            <a:xfrm>
              <a:off x="1080160" y="978916"/>
              <a:ext cx="6972934" cy="647065"/>
            </a:xfrm>
            <a:custGeom>
              <a:avLst/>
              <a:gdLst/>
              <a:ahLst/>
              <a:cxnLst/>
              <a:rect l="l" t="t" r="r" b="b"/>
              <a:pathLst>
                <a:path w="6972934" h="647064">
                  <a:moveTo>
                    <a:pt x="6865086" y="0"/>
                  </a:moveTo>
                  <a:lnTo>
                    <a:pt x="107835" y="0"/>
                  </a:lnTo>
                  <a:lnTo>
                    <a:pt x="65858" y="8471"/>
                  </a:lnTo>
                  <a:lnTo>
                    <a:pt x="31581" y="31575"/>
                  </a:lnTo>
                  <a:lnTo>
                    <a:pt x="8473" y="65847"/>
                  </a:lnTo>
                  <a:lnTo>
                    <a:pt x="0" y="107823"/>
                  </a:lnTo>
                  <a:lnTo>
                    <a:pt x="0" y="539114"/>
                  </a:lnTo>
                  <a:lnTo>
                    <a:pt x="8473" y="581090"/>
                  </a:lnTo>
                  <a:lnTo>
                    <a:pt x="31581" y="615362"/>
                  </a:lnTo>
                  <a:lnTo>
                    <a:pt x="65858" y="638466"/>
                  </a:lnTo>
                  <a:lnTo>
                    <a:pt x="107835" y="646938"/>
                  </a:lnTo>
                  <a:lnTo>
                    <a:pt x="6865086" y="646938"/>
                  </a:lnTo>
                  <a:lnTo>
                    <a:pt x="6907062" y="638466"/>
                  </a:lnTo>
                  <a:lnTo>
                    <a:pt x="6941334" y="615362"/>
                  </a:lnTo>
                  <a:lnTo>
                    <a:pt x="6964438" y="581090"/>
                  </a:lnTo>
                  <a:lnTo>
                    <a:pt x="6972909" y="539114"/>
                  </a:lnTo>
                  <a:lnTo>
                    <a:pt x="6972909" y="107823"/>
                  </a:lnTo>
                  <a:lnTo>
                    <a:pt x="6964438" y="65847"/>
                  </a:lnTo>
                  <a:lnTo>
                    <a:pt x="6941334" y="31575"/>
                  </a:lnTo>
                  <a:lnTo>
                    <a:pt x="6907062" y="8471"/>
                  </a:lnTo>
                  <a:lnTo>
                    <a:pt x="6865086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80160" y="978916"/>
              <a:ext cx="6972934" cy="647065"/>
            </a:xfrm>
            <a:custGeom>
              <a:avLst/>
              <a:gdLst/>
              <a:ahLst/>
              <a:cxnLst/>
              <a:rect l="l" t="t" r="r" b="b"/>
              <a:pathLst>
                <a:path w="6972934" h="647064">
                  <a:moveTo>
                    <a:pt x="0" y="107823"/>
                  </a:moveTo>
                  <a:lnTo>
                    <a:pt x="8473" y="65847"/>
                  </a:lnTo>
                  <a:lnTo>
                    <a:pt x="31581" y="31575"/>
                  </a:lnTo>
                  <a:lnTo>
                    <a:pt x="65858" y="8471"/>
                  </a:lnTo>
                  <a:lnTo>
                    <a:pt x="107835" y="0"/>
                  </a:lnTo>
                  <a:lnTo>
                    <a:pt x="6865086" y="0"/>
                  </a:lnTo>
                  <a:lnTo>
                    <a:pt x="6907062" y="8471"/>
                  </a:lnTo>
                  <a:lnTo>
                    <a:pt x="6941334" y="31575"/>
                  </a:lnTo>
                  <a:lnTo>
                    <a:pt x="6964438" y="65847"/>
                  </a:lnTo>
                  <a:lnTo>
                    <a:pt x="6972909" y="107823"/>
                  </a:lnTo>
                  <a:lnTo>
                    <a:pt x="6972909" y="539114"/>
                  </a:lnTo>
                  <a:lnTo>
                    <a:pt x="6964438" y="581090"/>
                  </a:lnTo>
                  <a:lnTo>
                    <a:pt x="6941334" y="615362"/>
                  </a:lnTo>
                  <a:lnTo>
                    <a:pt x="6907062" y="638466"/>
                  </a:lnTo>
                  <a:lnTo>
                    <a:pt x="6865086" y="646938"/>
                  </a:lnTo>
                  <a:lnTo>
                    <a:pt x="107835" y="646938"/>
                  </a:lnTo>
                  <a:lnTo>
                    <a:pt x="65858" y="638466"/>
                  </a:lnTo>
                  <a:lnTo>
                    <a:pt x="31581" y="615362"/>
                  </a:lnTo>
                  <a:lnTo>
                    <a:pt x="8473" y="581090"/>
                  </a:lnTo>
                  <a:lnTo>
                    <a:pt x="0" y="539114"/>
                  </a:lnTo>
                  <a:lnTo>
                    <a:pt x="0" y="107823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90650" y="1041654"/>
            <a:ext cx="666242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97405" marR="5080" indent="-2085339">
              <a:lnSpc>
                <a:spcPct val="100000"/>
              </a:lnSpc>
              <a:spcBef>
                <a:spcPts val="95"/>
              </a:spcBef>
            </a:pPr>
            <a:r>
              <a:rPr sz="1600" spc="-30" dirty="0">
                <a:latin typeface="Microsoft Sans Serif"/>
                <a:cs typeface="Microsoft Sans Serif"/>
              </a:rPr>
              <a:t>Техническому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специалисту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для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подтверждения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завершения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экзамена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необходимо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ввести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пароль</a:t>
            </a:r>
            <a:endParaRPr sz="1600">
              <a:latin typeface="Microsoft Sans Serif"/>
              <a:cs typeface="Microsoft Sans Serif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140444" y="1773738"/>
            <a:ext cx="6866255" cy="4290695"/>
            <a:chOff x="1140434" y="1773732"/>
            <a:chExt cx="6866255" cy="429069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0434" y="1773732"/>
              <a:ext cx="6865874" cy="42906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66666" y="1854073"/>
              <a:ext cx="2823717" cy="573277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240334" y="6170803"/>
            <a:ext cx="8663940" cy="393700"/>
            <a:chOff x="240334" y="6170803"/>
            <a:chExt cx="8663940" cy="393700"/>
          </a:xfrm>
        </p:grpSpPr>
        <p:sp>
          <p:nvSpPr>
            <p:cNvPr id="10" name="object 10"/>
            <p:cNvSpPr/>
            <p:nvPr/>
          </p:nvSpPr>
          <p:spPr>
            <a:xfrm>
              <a:off x="249859" y="6180328"/>
              <a:ext cx="8644890" cy="374650"/>
            </a:xfrm>
            <a:custGeom>
              <a:avLst/>
              <a:gdLst/>
              <a:ahLst/>
              <a:cxnLst/>
              <a:rect l="l" t="t" r="r" b="b"/>
              <a:pathLst>
                <a:path w="8644890" h="374650">
                  <a:moveTo>
                    <a:pt x="8581847" y="0"/>
                  </a:moveTo>
                  <a:lnTo>
                    <a:pt x="62433" y="0"/>
                  </a:lnTo>
                  <a:lnTo>
                    <a:pt x="38131" y="4906"/>
                  </a:lnTo>
                  <a:lnTo>
                    <a:pt x="18286" y="18286"/>
                  </a:lnTo>
                  <a:lnTo>
                    <a:pt x="4906" y="38131"/>
                  </a:lnTo>
                  <a:lnTo>
                    <a:pt x="0" y="62433"/>
                  </a:lnTo>
                  <a:lnTo>
                    <a:pt x="0" y="312140"/>
                  </a:lnTo>
                  <a:lnTo>
                    <a:pt x="4906" y="336442"/>
                  </a:lnTo>
                  <a:lnTo>
                    <a:pt x="18286" y="356287"/>
                  </a:lnTo>
                  <a:lnTo>
                    <a:pt x="38131" y="369667"/>
                  </a:lnTo>
                  <a:lnTo>
                    <a:pt x="62433" y="374573"/>
                  </a:lnTo>
                  <a:lnTo>
                    <a:pt x="8581847" y="374573"/>
                  </a:lnTo>
                  <a:lnTo>
                    <a:pt x="8606129" y="369667"/>
                  </a:lnTo>
                  <a:lnTo>
                    <a:pt x="8625995" y="356287"/>
                  </a:lnTo>
                  <a:lnTo>
                    <a:pt x="8639407" y="336442"/>
                  </a:lnTo>
                  <a:lnTo>
                    <a:pt x="8644331" y="312140"/>
                  </a:lnTo>
                  <a:lnTo>
                    <a:pt x="8644331" y="62433"/>
                  </a:lnTo>
                  <a:lnTo>
                    <a:pt x="8639407" y="38131"/>
                  </a:lnTo>
                  <a:lnTo>
                    <a:pt x="8625995" y="18286"/>
                  </a:lnTo>
                  <a:lnTo>
                    <a:pt x="8606129" y="4906"/>
                  </a:lnTo>
                  <a:lnTo>
                    <a:pt x="8581847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49859" y="6180328"/>
              <a:ext cx="8644890" cy="374650"/>
            </a:xfrm>
            <a:custGeom>
              <a:avLst/>
              <a:gdLst/>
              <a:ahLst/>
              <a:cxnLst/>
              <a:rect l="l" t="t" r="r" b="b"/>
              <a:pathLst>
                <a:path w="8644890" h="374650">
                  <a:moveTo>
                    <a:pt x="0" y="62433"/>
                  </a:moveTo>
                  <a:lnTo>
                    <a:pt x="4906" y="38131"/>
                  </a:lnTo>
                  <a:lnTo>
                    <a:pt x="18286" y="18286"/>
                  </a:lnTo>
                  <a:lnTo>
                    <a:pt x="38131" y="4906"/>
                  </a:lnTo>
                  <a:lnTo>
                    <a:pt x="62433" y="0"/>
                  </a:lnTo>
                  <a:lnTo>
                    <a:pt x="8581847" y="0"/>
                  </a:lnTo>
                  <a:lnTo>
                    <a:pt x="8606129" y="4906"/>
                  </a:lnTo>
                  <a:lnTo>
                    <a:pt x="8625995" y="18286"/>
                  </a:lnTo>
                  <a:lnTo>
                    <a:pt x="8639407" y="38131"/>
                  </a:lnTo>
                  <a:lnTo>
                    <a:pt x="8644331" y="62433"/>
                  </a:lnTo>
                  <a:lnTo>
                    <a:pt x="8644331" y="312140"/>
                  </a:lnTo>
                  <a:lnTo>
                    <a:pt x="8639407" y="336442"/>
                  </a:lnTo>
                  <a:lnTo>
                    <a:pt x="8625995" y="356287"/>
                  </a:lnTo>
                  <a:lnTo>
                    <a:pt x="8606129" y="369667"/>
                  </a:lnTo>
                  <a:lnTo>
                    <a:pt x="8581847" y="374573"/>
                  </a:lnTo>
                  <a:lnTo>
                    <a:pt x="62433" y="374573"/>
                  </a:lnTo>
                  <a:lnTo>
                    <a:pt x="38131" y="369667"/>
                  </a:lnTo>
                  <a:lnTo>
                    <a:pt x="18286" y="356287"/>
                  </a:lnTo>
                  <a:lnTo>
                    <a:pt x="4906" y="336442"/>
                  </a:lnTo>
                  <a:lnTo>
                    <a:pt x="0" y="312140"/>
                  </a:lnTo>
                  <a:lnTo>
                    <a:pt x="0" y="62433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68536" y="6229908"/>
            <a:ext cx="860742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Microsoft Sans Serif"/>
                <a:cs typeface="Microsoft Sans Serif"/>
              </a:rPr>
              <a:t>В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spc="-40" dirty="0">
                <a:latin typeface="Microsoft Sans Serif"/>
                <a:cs typeface="Microsoft Sans Serif"/>
              </a:rPr>
              <a:t>результате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откроется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следующая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страница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b="1" spc="-15" dirty="0">
                <a:latin typeface="Arial"/>
                <a:cs typeface="Arial"/>
              </a:rPr>
              <a:t>Печать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протокола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8739" y="29356"/>
            <a:ext cx="68503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solidFill>
                  <a:srgbClr val="E36C09"/>
                </a:solidFill>
              </a:rPr>
              <a:t>ПРОВЕДЕНИЕ</a:t>
            </a:r>
            <a:r>
              <a:rPr sz="2400" spc="-10" dirty="0">
                <a:solidFill>
                  <a:srgbClr val="E36C09"/>
                </a:solidFill>
              </a:rPr>
              <a:t> </a:t>
            </a:r>
            <a:r>
              <a:rPr sz="2400" spc="-35" dirty="0">
                <a:solidFill>
                  <a:srgbClr val="E36C09"/>
                </a:solidFill>
              </a:rPr>
              <a:t>ЭКЗАМЕНА:</a:t>
            </a:r>
            <a:endParaRPr sz="2400" dirty="0"/>
          </a:p>
          <a:p>
            <a:pPr marL="12700" algn="l">
              <a:lnSpc>
                <a:spcPct val="100000"/>
              </a:lnSpc>
            </a:pPr>
            <a:r>
              <a:rPr sz="2400" dirty="0">
                <a:solidFill>
                  <a:srgbClr val="E36C09"/>
                </a:solidFill>
              </a:rPr>
              <a:t>ЗАВЕРШЕНИЕ</a:t>
            </a:r>
            <a:r>
              <a:rPr sz="2400" spc="20" dirty="0">
                <a:solidFill>
                  <a:srgbClr val="E36C09"/>
                </a:solidFill>
              </a:rPr>
              <a:t> </a:t>
            </a:r>
            <a:r>
              <a:rPr sz="2400" spc="-40" dirty="0">
                <a:solidFill>
                  <a:srgbClr val="E36C09"/>
                </a:solidFill>
              </a:rPr>
              <a:t>ЭКЗАМЕНА</a:t>
            </a:r>
            <a:r>
              <a:rPr sz="2400" spc="10" dirty="0">
                <a:solidFill>
                  <a:srgbClr val="E36C09"/>
                </a:solidFill>
              </a:rPr>
              <a:t> </a:t>
            </a:r>
            <a:r>
              <a:rPr sz="2400" dirty="0">
                <a:solidFill>
                  <a:srgbClr val="E36C09"/>
                </a:solidFill>
              </a:rPr>
              <a:t>В</a:t>
            </a:r>
            <a:r>
              <a:rPr sz="2400" spc="5" dirty="0">
                <a:solidFill>
                  <a:srgbClr val="E36C09"/>
                </a:solidFill>
              </a:rPr>
              <a:t> </a:t>
            </a:r>
            <a:r>
              <a:rPr sz="2400" spc="-70" dirty="0">
                <a:solidFill>
                  <a:srgbClr val="E36C09"/>
                </a:solidFill>
              </a:rPr>
              <a:t>АУДИТОРИИ</a:t>
            </a:r>
            <a:r>
              <a:rPr sz="2400" spc="15" dirty="0">
                <a:solidFill>
                  <a:srgbClr val="E36C09"/>
                </a:solidFill>
              </a:rPr>
              <a:t> </a:t>
            </a:r>
            <a:r>
              <a:rPr sz="2400" spc="-5" dirty="0">
                <a:solidFill>
                  <a:srgbClr val="E36C09"/>
                </a:solidFill>
              </a:rPr>
              <a:t>ППЭ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9633" y="2070544"/>
            <a:ext cx="3059430" cy="1765300"/>
            <a:chOff x="219633" y="2070544"/>
            <a:chExt cx="3059430" cy="1765300"/>
          </a:xfrm>
        </p:grpSpPr>
        <p:sp>
          <p:nvSpPr>
            <p:cNvPr id="3" name="object 3"/>
            <p:cNvSpPr/>
            <p:nvPr/>
          </p:nvSpPr>
          <p:spPr>
            <a:xfrm>
              <a:off x="233921" y="2084832"/>
              <a:ext cx="3030855" cy="1736725"/>
            </a:xfrm>
            <a:custGeom>
              <a:avLst/>
              <a:gdLst/>
              <a:ahLst/>
              <a:cxnLst/>
              <a:rect l="l" t="t" r="r" b="b"/>
              <a:pathLst>
                <a:path w="3030854" h="1736725">
                  <a:moveTo>
                    <a:pt x="2740799" y="0"/>
                  </a:moveTo>
                  <a:lnTo>
                    <a:pt x="289445" y="0"/>
                  </a:lnTo>
                  <a:lnTo>
                    <a:pt x="242496" y="3790"/>
                  </a:lnTo>
                  <a:lnTo>
                    <a:pt x="197959" y="14763"/>
                  </a:lnTo>
                  <a:lnTo>
                    <a:pt x="156429" y="32321"/>
                  </a:lnTo>
                  <a:lnTo>
                    <a:pt x="118503" y="55867"/>
                  </a:lnTo>
                  <a:lnTo>
                    <a:pt x="84777" y="84804"/>
                  </a:lnTo>
                  <a:lnTo>
                    <a:pt x="55846" y="118533"/>
                  </a:lnTo>
                  <a:lnTo>
                    <a:pt x="32307" y="156458"/>
                  </a:lnTo>
                  <a:lnTo>
                    <a:pt x="14756" y="197981"/>
                  </a:lnTo>
                  <a:lnTo>
                    <a:pt x="3788" y="242505"/>
                  </a:lnTo>
                  <a:lnTo>
                    <a:pt x="0" y="289432"/>
                  </a:lnTo>
                  <a:lnTo>
                    <a:pt x="0" y="1447291"/>
                  </a:lnTo>
                  <a:lnTo>
                    <a:pt x="3788" y="1494219"/>
                  </a:lnTo>
                  <a:lnTo>
                    <a:pt x="14756" y="1538743"/>
                  </a:lnTo>
                  <a:lnTo>
                    <a:pt x="32307" y="1580266"/>
                  </a:lnTo>
                  <a:lnTo>
                    <a:pt x="55846" y="1618191"/>
                  </a:lnTo>
                  <a:lnTo>
                    <a:pt x="84777" y="1651920"/>
                  </a:lnTo>
                  <a:lnTo>
                    <a:pt x="118503" y="1680857"/>
                  </a:lnTo>
                  <a:lnTo>
                    <a:pt x="156429" y="1704403"/>
                  </a:lnTo>
                  <a:lnTo>
                    <a:pt x="197959" y="1721961"/>
                  </a:lnTo>
                  <a:lnTo>
                    <a:pt x="242496" y="1732934"/>
                  </a:lnTo>
                  <a:lnTo>
                    <a:pt x="289445" y="1736724"/>
                  </a:lnTo>
                  <a:lnTo>
                    <a:pt x="2740799" y="1736724"/>
                  </a:lnTo>
                  <a:lnTo>
                    <a:pt x="2787757" y="1732934"/>
                  </a:lnTo>
                  <a:lnTo>
                    <a:pt x="2832299" y="1721961"/>
                  </a:lnTo>
                  <a:lnTo>
                    <a:pt x="2873830" y="1704403"/>
                  </a:lnTo>
                  <a:lnTo>
                    <a:pt x="2911753" y="1680857"/>
                  </a:lnTo>
                  <a:lnTo>
                    <a:pt x="2945476" y="1651920"/>
                  </a:lnTo>
                  <a:lnTo>
                    <a:pt x="2974401" y="1618191"/>
                  </a:lnTo>
                  <a:lnTo>
                    <a:pt x="2997934" y="1580266"/>
                  </a:lnTo>
                  <a:lnTo>
                    <a:pt x="3015481" y="1538743"/>
                  </a:lnTo>
                  <a:lnTo>
                    <a:pt x="3026445" y="1494219"/>
                  </a:lnTo>
                  <a:lnTo>
                    <a:pt x="3030232" y="1447291"/>
                  </a:lnTo>
                  <a:lnTo>
                    <a:pt x="3030232" y="289432"/>
                  </a:lnTo>
                  <a:lnTo>
                    <a:pt x="3026445" y="242505"/>
                  </a:lnTo>
                  <a:lnTo>
                    <a:pt x="3015481" y="197981"/>
                  </a:lnTo>
                  <a:lnTo>
                    <a:pt x="2997934" y="156458"/>
                  </a:lnTo>
                  <a:lnTo>
                    <a:pt x="2974401" y="118533"/>
                  </a:lnTo>
                  <a:lnTo>
                    <a:pt x="2945476" y="84804"/>
                  </a:lnTo>
                  <a:lnTo>
                    <a:pt x="2911753" y="55867"/>
                  </a:lnTo>
                  <a:lnTo>
                    <a:pt x="2873830" y="32321"/>
                  </a:lnTo>
                  <a:lnTo>
                    <a:pt x="2832299" y="14763"/>
                  </a:lnTo>
                  <a:lnTo>
                    <a:pt x="2787757" y="3790"/>
                  </a:lnTo>
                  <a:lnTo>
                    <a:pt x="2740799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3921" y="2084832"/>
              <a:ext cx="3030855" cy="1736725"/>
            </a:xfrm>
            <a:custGeom>
              <a:avLst/>
              <a:gdLst/>
              <a:ahLst/>
              <a:cxnLst/>
              <a:rect l="l" t="t" r="r" b="b"/>
              <a:pathLst>
                <a:path w="3030854" h="1736725">
                  <a:moveTo>
                    <a:pt x="0" y="289432"/>
                  </a:moveTo>
                  <a:lnTo>
                    <a:pt x="3788" y="242505"/>
                  </a:lnTo>
                  <a:lnTo>
                    <a:pt x="14756" y="197981"/>
                  </a:lnTo>
                  <a:lnTo>
                    <a:pt x="32307" y="156458"/>
                  </a:lnTo>
                  <a:lnTo>
                    <a:pt x="55846" y="118533"/>
                  </a:lnTo>
                  <a:lnTo>
                    <a:pt x="84777" y="84804"/>
                  </a:lnTo>
                  <a:lnTo>
                    <a:pt x="118503" y="55867"/>
                  </a:lnTo>
                  <a:lnTo>
                    <a:pt x="156429" y="32321"/>
                  </a:lnTo>
                  <a:lnTo>
                    <a:pt x="197959" y="14763"/>
                  </a:lnTo>
                  <a:lnTo>
                    <a:pt x="242496" y="3790"/>
                  </a:lnTo>
                  <a:lnTo>
                    <a:pt x="289445" y="0"/>
                  </a:lnTo>
                  <a:lnTo>
                    <a:pt x="2740799" y="0"/>
                  </a:lnTo>
                  <a:lnTo>
                    <a:pt x="2787757" y="3790"/>
                  </a:lnTo>
                  <a:lnTo>
                    <a:pt x="2832299" y="14763"/>
                  </a:lnTo>
                  <a:lnTo>
                    <a:pt x="2873830" y="32321"/>
                  </a:lnTo>
                  <a:lnTo>
                    <a:pt x="2911753" y="55867"/>
                  </a:lnTo>
                  <a:lnTo>
                    <a:pt x="2945476" y="84804"/>
                  </a:lnTo>
                  <a:lnTo>
                    <a:pt x="2974401" y="118533"/>
                  </a:lnTo>
                  <a:lnTo>
                    <a:pt x="2997934" y="156458"/>
                  </a:lnTo>
                  <a:lnTo>
                    <a:pt x="3015481" y="197981"/>
                  </a:lnTo>
                  <a:lnTo>
                    <a:pt x="3026445" y="242505"/>
                  </a:lnTo>
                  <a:lnTo>
                    <a:pt x="3030232" y="289432"/>
                  </a:lnTo>
                  <a:lnTo>
                    <a:pt x="3030232" y="1447291"/>
                  </a:lnTo>
                  <a:lnTo>
                    <a:pt x="3026445" y="1494219"/>
                  </a:lnTo>
                  <a:lnTo>
                    <a:pt x="3015481" y="1538743"/>
                  </a:lnTo>
                  <a:lnTo>
                    <a:pt x="2997934" y="1580266"/>
                  </a:lnTo>
                  <a:lnTo>
                    <a:pt x="2974401" y="1618191"/>
                  </a:lnTo>
                  <a:lnTo>
                    <a:pt x="2945476" y="1651920"/>
                  </a:lnTo>
                  <a:lnTo>
                    <a:pt x="2911753" y="1680857"/>
                  </a:lnTo>
                  <a:lnTo>
                    <a:pt x="2873830" y="1704403"/>
                  </a:lnTo>
                  <a:lnTo>
                    <a:pt x="2832299" y="1721961"/>
                  </a:lnTo>
                  <a:lnTo>
                    <a:pt x="2787757" y="1732934"/>
                  </a:lnTo>
                  <a:lnTo>
                    <a:pt x="2740799" y="1736724"/>
                  </a:lnTo>
                  <a:lnTo>
                    <a:pt x="289445" y="1736724"/>
                  </a:lnTo>
                  <a:lnTo>
                    <a:pt x="242496" y="1732934"/>
                  </a:lnTo>
                  <a:lnTo>
                    <a:pt x="197959" y="1721961"/>
                  </a:lnTo>
                  <a:lnTo>
                    <a:pt x="156429" y="1704403"/>
                  </a:lnTo>
                  <a:lnTo>
                    <a:pt x="118503" y="1680857"/>
                  </a:lnTo>
                  <a:lnTo>
                    <a:pt x="84777" y="1651920"/>
                  </a:lnTo>
                  <a:lnTo>
                    <a:pt x="55846" y="1618191"/>
                  </a:lnTo>
                  <a:lnTo>
                    <a:pt x="32307" y="1580266"/>
                  </a:lnTo>
                  <a:lnTo>
                    <a:pt x="14756" y="1538743"/>
                  </a:lnTo>
                  <a:lnTo>
                    <a:pt x="3788" y="1494219"/>
                  </a:lnTo>
                  <a:lnTo>
                    <a:pt x="0" y="1447291"/>
                  </a:lnTo>
                  <a:lnTo>
                    <a:pt x="0" y="289432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37438" y="2204983"/>
            <a:ext cx="2221230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latin typeface="Microsoft Sans Serif"/>
                <a:cs typeface="Microsoft Sans Serif"/>
              </a:rPr>
              <a:t>Нажмите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spc="-45" dirty="0">
                <a:latin typeface="Microsoft Sans Serif"/>
                <a:cs typeface="Microsoft Sans Serif"/>
              </a:rPr>
              <a:t>кнопку</a:t>
            </a:r>
            <a:endParaRPr sz="1600">
              <a:latin typeface="Microsoft Sans Serif"/>
              <a:cs typeface="Microsoft Sans Serif"/>
            </a:endParaRPr>
          </a:p>
          <a:p>
            <a:pPr marL="12065" marR="5080" indent="1905" algn="ctr">
              <a:lnSpc>
                <a:spcPct val="100000"/>
              </a:lnSpc>
            </a:pPr>
            <a:r>
              <a:rPr sz="1600" spc="-10" dirty="0">
                <a:latin typeface="Microsoft Sans Serif"/>
                <a:cs typeface="Microsoft Sans Serif"/>
              </a:rPr>
              <a:t>«</a:t>
            </a:r>
            <a:r>
              <a:rPr sz="1600" b="1" spc="-10" dirty="0">
                <a:latin typeface="Arial"/>
                <a:cs typeface="Arial"/>
              </a:rPr>
              <a:t>Печать </a:t>
            </a:r>
            <a:r>
              <a:rPr sz="1600" b="1" spc="-20" dirty="0">
                <a:latin typeface="Arial"/>
                <a:cs typeface="Arial"/>
              </a:rPr>
              <a:t>протокола</a:t>
            </a:r>
            <a:r>
              <a:rPr sz="1600" spc="-20" dirty="0">
                <a:latin typeface="Microsoft Sans Serif"/>
                <a:cs typeface="Microsoft Sans Serif"/>
              </a:rPr>
              <a:t>». </a:t>
            </a:r>
            <a:r>
              <a:rPr sz="1600" spc="-1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В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spc="-40" dirty="0">
                <a:latin typeface="Microsoft Sans Serif"/>
                <a:cs typeface="Microsoft Sans Serif"/>
              </a:rPr>
              <a:t>результате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откроется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окно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для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указания 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результатов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печати</a:t>
            </a:r>
            <a:endParaRPr sz="16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использования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ЭМ</a:t>
            </a:r>
            <a:endParaRPr sz="1600">
              <a:latin typeface="Microsoft Sans Serif"/>
              <a:cs typeface="Microsoft Sans Serif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421644" y="1238630"/>
            <a:ext cx="5478145" cy="3429000"/>
            <a:chOff x="3421634" y="1238630"/>
            <a:chExt cx="5478145" cy="34290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21634" y="1238630"/>
              <a:ext cx="5477891" cy="34290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53658" y="1302588"/>
              <a:ext cx="2254122" cy="45763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148959" y="1297762"/>
              <a:ext cx="2263775" cy="467359"/>
            </a:xfrm>
            <a:custGeom>
              <a:avLst/>
              <a:gdLst/>
              <a:ahLst/>
              <a:cxnLst/>
              <a:rect l="l" t="t" r="r" b="b"/>
              <a:pathLst>
                <a:path w="2263775" h="467360">
                  <a:moveTo>
                    <a:pt x="0" y="467156"/>
                  </a:moveTo>
                  <a:lnTo>
                    <a:pt x="2263648" y="467156"/>
                  </a:lnTo>
                  <a:lnTo>
                    <a:pt x="2263648" y="0"/>
                  </a:lnTo>
                  <a:lnTo>
                    <a:pt x="0" y="0"/>
                  </a:lnTo>
                  <a:lnTo>
                    <a:pt x="0" y="467156"/>
                  </a:lnTo>
                  <a:close/>
                </a:path>
              </a:pathLst>
            </a:custGeom>
            <a:ln w="952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37456" y="3700398"/>
              <a:ext cx="1183005" cy="74930"/>
            </a:xfrm>
            <a:custGeom>
              <a:avLst/>
              <a:gdLst/>
              <a:ahLst/>
              <a:cxnLst/>
              <a:rect l="l" t="t" r="r" b="b"/>
              <a:pathLst>
                <a:path w="1183004" h="74929">
                  <a:moveTo>
                    <a:pt x="0" y="74930"/>
                  </a:moveTo>
                  <a:lnTo>
                    <a:pt x="1182420" y="74930"/>
                  </a:lnTo>
                  <a:lnTo>
                    <a:pt x="1182420" y="0"/>
                  </a:lnTo>
                  <a:lnTo>
                    <a:pt x="0" y="0"/>
                  </a:lnTo>
                  <a:lnTo>
                    <a:pt x="0" y="74930"/>
                  </a:lnTo>
                  <a:close/>
                </a:path>
              </a:pathLst>
            </a:custGeom>
            <a:ln w="952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414658" y="1233933"/>
            <a:ext cx="5489575" cy="2669962"/>
          </a:xfrm>
          <a:prstGeom prst="rect">
            <a:avLst/>
          </a:prstGeom>
          <a:ln w="9525">
            <a:solidFill>
              <a:srgbClr val="001F5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650">
              <a:latin typeface="Times New Roman"/>
              <a:cs typeface="Times New Roman"/>
            </a:endParaRPr>
          </a:p>
          <a:p>
            <a:pPr marL="1122680">
              <a:lnSpc>
                <a:spcPct val="100000"/>
              </a:lnSpc>
              <a:spcBef>
                <a:spcPts val="5"/>
              </a:spcBef>
            </a:pPr>
            <a:r>
              <a:rPr sz="500" u="sng" spc="-25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500" b="1" u="sng" spc="-10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П</a:t>
            </a:r>
            <a:r>
              <a:rPr sz="500" b="1" u="sng" spc="-5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е</a:t>
            </a:r>
            <a:r>
              <a:rPr sz="500" b="1" u="sng" spc="5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ч</a:t>
            </a:r>
            <a:r>
              <a:rPr sz="500" b="1" u="sng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а</a:t>
            </a:r>
            <a:r>
              <a:rPr sz="500" b="1" u="sng" spc="-5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т</a:t>
            </a:r>
            <a:r>
              <a:rPr sz="500" b="1" u="sng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ь</a:t>
            </a:r>
            <a:r>
              <a:rPr sz="500" b="1" u="sng" spc="5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 </a:t>
            </a:r>
            <a:r>
              <a:rPr sz="500" b="1" u="sng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кал</a:t>
            </a:r>
            <a:r>
              <a:rPr sz="500" b="1" u="sng" spc="-10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и</a:t>
            </a:r>
            <a:r>
              <a:rPr sz="500" b="1" u="sng" spc="-5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б</a:t>
            </a:r>
            <a:r>
              <a:rPr sz="500" b="1" u="sng" spc="5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р</a:t>
            </a:r>
            <a:r>
              <a:rPr sz="500" b="1" u="sng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ово</a:t>
            </a:r>
            <a:r>
              <a:rPr sz="500" b="1" u="sng" spc="5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ч</a:t>
            </a:r>
            <a:r>
              <a:rPr sz="500" b="1" u="sng" spc="-5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н</a:t>
            </a:r>
            <a:r>
              <a:rPr sz="500" b="1" u="sng" spc="5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о</a:t>
            </a:r>
            <a:r>
              <a:rPr sz="500" b="1" u="sng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го</a:t>
            </a:r>
            <a:r>
              <a:rPr sz="500" b="1" u="sng" spc="-40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 </a:t>
            </a:r>
            <a:r>
              <a:rPr sz="500" b="1" u="sng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л</a:t>
            </a:r>
            <a:r>
              <a:rPr sz="500" b="1" u="sng" spc="-10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и</a:t>
            </a:r>
            <a:r>
              <a:rPr sz="500" b="1" u="sng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с</a:t>
            </a:r>
            <a:r>
              <a:rPr sz="500" b="1" u="sng" spc="-5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т</a:t>
            </a:r>
            <a:r>
              <a:rPr sz="500" b="1" u="sng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а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57595" y="3162726"/>
            <a:ext cx="1191260" cy="320675"/>
          </a:xfrm>
          <a:custGeom>
            <a:avLst/>
            <a:gdLst/>
            <a:ahLst/>
            <a:cxnLst/>
            <a:rect l="l" t="t" r="r" b="b"/>
            <a:pathLst>
              <a:path w="1191259" h="320675">
                <a:moveTo>
                  <a:pt x="0" y="320649"/>
                </a:moveTo>
                <a:lnTo>
                  <a:pt x="1190840" y="320649"/>
                </a:lnTo>
                <a:lnTo>
                  <a:pt x="1190840" y="0"/>
                </a:lnTo>
                <a:lnTo>
                  <a:pt x="0" y="0"/>
                </a:lnTo>
                <a:lnTo>
                  <a:pt x="0" y="320649"/>
                </a:lnTo>
                <a:close/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224942" y="5315922"/>
            <a:ext cx="8694420" cy="846455"/>
            <a:chOff x="224942" y="5315902"/>
            <a:chExt cx="8694420" cy="846455"/>
          </a:xfrm>
        </p:grpSpPr>
        <p:sp>
          <p:nvSpPr>
            <p:cNvPr id="14" name="object 14"/>
            <p:cNvSpPr/>
            <p:nvPr/>
          </p:nvSpPr>
          <p:spPr>
            <a:xfrm>
              <a:off x="239229" y="5330190"/>
              <a:ext cx="8665845" cy="817880"/>
            </a:xfrm>
            <a:custGeom>
              <a:avLst/>
              <a:gdLst/>
              <a:ahLst/>
              <a:cxnLst/>
              <a:rect l="l" t="t" r="r" b="b"/>
              <a:pathLst>
                <a:path w="8665845" h="817879">
                  <a:moveTo>
                    <a:pt x="8529358" y="0"/>
                  </a:moveTo>
                  <a:lnTo>
                    <a:pt x="136207" y="0"/>
                  </a:lnTo>
                  <a:lnTo>
                    <a:pt x="93156" y="6942"/>
                  </a:lnTo>
                  <a:lnTo>
                    <a:pt x="55766" y="26277"/>
                  </a:lnTo>
                  <a:lnTo>
                    <a:pt x="26281" y="55769"/>
                  </a:lnTo>
                  <a:lnTo>
                    <a:pt x="6944" y="93179"/>
                  </a:lnTo>
                  <a:lnTo>
                    <a:pt x="0" y="136271"/>
                  </a:lnTo>
                  <a:lnTo>
                    <a:pt x="0" y="681062"/>
                  </a:lnTo>
                  <a:lnTo>
                    <a:pt x="6944" y="724113"/>
                  </a:lnTo>
                  <a:lnTo>
                    <a:pt x="26281" y="761503"/>
                  </a:lnTo>
                  <a:lnTo>
                    <a:pt x="55766" y="790989"/>
                  </a:lnTo>
                  <a:lnTo>
                    <a:pt x="93156" y="810326"/>
                  </a:lnTo>
                  <a:lnTo>
                    <a:pt x="136207" y="817270"/>
                  </a:lnTo>
                  <a:lnTo>
                    <a:pt x="8529358" y="817270"/>
                  </a:lnTo>
                  <a:lnTo>
                    <a:pt x="8572387" y="810326"/>
                  </a:lnTo>
                  <a:lnTo>
                    <a:pt x="8609760" y="790989"/>
                  </a:lnTo>
                  <a:lnTo>
                    <a:pt x="8639232" y="761503"/>
                  </a:lnTo>
                  <a:lnTo>
                    <a:pt x="8658560" y="724113"/>
                  </a:lnTo>
                  <a:lnTo>
                    <a:pt x="8665502" y="681062"/>
                  </a:lnTo>
                  <a:lnTo>
                    <a:pt x="8665502" y="136271"/>
                  </a:lnTo>
                  <a:lnTo>
                    <a:pt x="8658560" y="93179"/>
                  </a:lnTo>
                  <a:lnTo>
                    <a:pt x="8639232" y="55769"/>
                  </a:lnTo>
                  <a:lnTo>
                    <a:pt x="8609760" y="26277"/>
                  </a:lnTo>
                  <a:lnTo>
                    <a:pt x="8572387" y="6942"/>
                  </a:lnTo>
                  <a:lnTo>
                    <a:pt x="85293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39229" y="5330190"/>
              <a:ext cx="8665845" cy="817880"/>
            </a:xfrm>
            <a:custGeom>
              <a:avLst/>
              <a:gdLst/>
              <a:ahLst/>
              <a:cxnLst/>
              <a:rect l="l" t="t" r="r" b="b"/>
              <a:pathLst>
                <a:path w="8665845" h="817879">
                  <a:moveTo>
                    <a:pt x="0" y="136271"/>
                  </a:moveTo>
                  <a:lnTo>
                    <a:pt x="6944" y="93179"/>
                  </a:lnTo>
                  <a:lnTo>
                    <a:pt x="26281" y="55769"/>
                  </a:lnTo>
                  <a:lnTo>
                    <a:pt x="55766" y="26277"/>
                  </a:lnTo>
                  <a:lnTo>
                    <a:pt x="93156" y="6942"/>
                  </a:lnTo>
                  <a:lnTo>
                    <a:pt x="136207" y="0"/>
                  </a:lnTo>
                  <a:lnTo>
                    <a:pt x="8529358" y="0"/>
                  </a:lnTo>
                  <a:lnTo>
                    <a:pt x="8572387" y="6942"/>
                  </a:lnTo>
                  <a:lnTo>
                    <a:pt x="8609760" y="26277"/>
                  </a:lnTo>
                  <a:lnTo>
                    <a:pt x="8639232" y="55769"/>
                  </a:lnTo>
                  <a:lnTo>
                    <a:pt x="8658560" y="93179"/>
                  </a:lnTo>
                  <a:lnTo>
                    <a:pt x="8665502" y="136271"/>
                  </a:lnTo>
                  <a:lnTo>
                    <a:pt x="8665502" y="681062"/>
                  </a:lnTo>
                  <a:lnTo>
                    <a:pt x="8658560" y="724113"/>
                  </a:lnTo>
                  <a:lnTo>
                    <a:pt x="8639232" y="761503"/>
                  </a:lnTo>
                  <a:lnTo>
                    <a:pt x="8609760" y="790989"/>
                  </a:lnTo>
                  <a:lnTo>
                    <a:pt x="8572387" y="810326"/>
                  </a:lnTo>
                  <a:lnTo>
                    <a:pt x="8529358" y="817270"/>
                  </a:lnTo>
                  <a:lnTo>
                    <a:pt x="136207" y="817270"/>
                  </a:lnTo>
                  <a:lnTo>
                    <a:pt x="93156" y="810326"/>
                  </a:lnTo>
                  <a:lnTo>
                    <a:pt x="55766" y="790989"/>
                  </a:lnTo>
                  <a:lnTo>
                    <a:pt x="26281" y="761503"/>
                  </a:lnTo>
                  <a:lnTo>
                    <a:pt x="6944" y="724113"/>
                  </a:lnTo>
                  <a:lnTo>
                    <a:pt x="0" y="681062"/>
                  </a:lnTo>
                  <a:lnTo>
                    <a:pt x="0" y="136271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25804" y="5401157"/>
            <a:ext cx="749300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Microsoft Sans Serif"/>
                <a:cs typeface="Microsoft Sans Serif"/>
              </a:rPr>
              <a:t>При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необходимости</a:t>
            </a:r>
            <a:r>
              <a:rPr sz="1400" spc="5" dirty="0">
                <a:latin typeface="Microsoft Sans Serif"/>
                <a:cs typeface="Microsoft Sans Serif"/>
              </a:rPr>
              <a:t> (если</a:t>
            </a:r>
            <a:r>
              <a:rPr sz="140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переход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на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данный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этап</a:t>
            </a:r>
            <a:r>
              <a:rPr sz="1400" spc="-5" dirty="0">
                <a:latin typeface="Microsoft Sans Serif"/>
                <a:cs typeface="Microsoft Sans Serif"/>
              </a:rPr>
              <a:t> совершен</a:t>
            </a:r>
            <a:r>
              <a:rPr sz="140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ошибочно)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можно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вернуться</a:t>
            </a:r>
            <a:endParaRPr sz="1400">
              <a:latin typeface="Microsoft Sans Serif"/>
              <a:cs typeface="Microsoft Sans Serif"/>
            </a:endParaRPr>
          </a:p>
          <a:p>
            <a:pPr marL="948690" marR="945515" algn="ctr">
              <a:lnSpc>
                <a:spcPct val="100000"/>
              </a:lnSpc>
            </a:pPr>
            <a:r>
              <a:rPr sz="1400" spc="-90" dirty="0">
                <a:latin typeface="Microsoft Sans Serif"/>
                <a:cs typeface="Microsoft Sans Serif"/>
              </a:rPr>
              <a:t>к</a:t>
            </a:r>
            <a:r>
              <a:rPr sz="1400" spc="-8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предыдущему этапу </a:t>
            </a:r>
            <a:r>
              <a:rPr sz="1400" dirty="0">
                <a:latin typeface="Microsoft Sans Serif"/>
                <a:cs typeface="Microsoft Sans Serif"/>
              </a:rPr>
              <a:t>для </a:t>
            </a:r>
            <a:r>
              <a:rPr sz="1400" spc="-10" dirty="0">
                <a:latin typeface="Microsoft Sans Serif"/>
                <a:cs typeface="Microsoft Sans Serif"/>
              </a:rPr>
              <a:t>выполнения дополнительной </a:t>
            </a:r>
            <a:r>
              <a:rPr sz="1400" spc="-25" dirty="0">
                <a:latin typeface="Microsoft Sans Serif"/>
                <a:cs typeface="Microsoft Sans Serif"/>
              </a:rPr>
              <a:t>печати </a:t>
            </a:r>
            <a:r>
              <a:rPr sz="1400" dirty="0">
                <a:latin typeface="Microsoft Sans Serif"/>
                <a:cs typeface="Microsoft Sans Serif"/>
              </a:rPr>
              <a:t>ЭМ.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spc="-45" dirty="0">
                <a:latin typeface="Microsoft Sans Serif"/>
                <a:cs typeface="Microsoft Sans Serif"/>
              </a:rPr>
              <a:t>Для</a:t>
            </a:r>
            <a:r>
              <a:rPr sz="140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этого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нажмите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35" dirty="0">
                <a:latin typeface="Microsoft Sans Serif"/>
                <a:cs typeface="Microsoft Sans Serif"/>
              </a:rPr>
              <a:t>кнопку</a:t>
            </a:r>
            <a:r>
              <a:rPr sz="140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«</a:t>
            </a:r>
            <a:r>
              <a:rPr sz="1400" b="1" spc="-5" dirty="0">
                <a:latin typeface="Arial"/>
                <a:cs typeface="Arial"/>
              </a:rPr>
              <a:t>Назад</a:t>
            </a:r>
            <a:r>
              <a:rPr sz="1400" spc="-5" dirty="0">
                <a:latin typeface="Microsoft Sans Serif"/>
                <a:cs typeface="Microsoft Sans Serif"/>
              </a:rPr>
              <a:t>»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78739" y="29356"/>
            <a:ext cx="68503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solidFill>
                  <a:srgbClr val="E36C09"/>
                </a:solidFill>
              </a:rPr>
              <a:t>ПРОВЕДЕНИЕ</a:t>
            </a:r>
            <a:r>
              <a:rPr sz="2400" spc="-10" dirty="0">
                <a:solidFill>
                  <a:srgbClr val="E36C09"/>
                </a:solidFill>
              </a:rPr>
              <a:t> </a:t>
            </a:r>
            <a:r>
              <a:rPr sz="2400" spc="-35" dirty="0">
                <a:solidFill>
                  <a:srgbClr val="E36C09"/>
                </a:solidFill>
              </a:rPr>
              <a:t>ЭКЗАМЕНА:</a:t>
            </a:r>
            <a:endParaRPr sz="2400" dirty="0"/>
          </a:p>
          <a:p>
            <a:pPr marL="12700" algn="l">
              <a:lnSpc>
                <a:spcPct val="100000"/>
              </a:lnSpc>
            </a:pPr>
            <a:r>
              <a:rPr sz="2400" dirty="0">
                <a:solidFill>
                  <a:srgbClr val="E36C09"/>
                </a:solidFill>
              </a:rPr>
              <a:t>ЗАВЕРШЕНИЕ</a:t>
            </a:r>
            <a:r>
              <a:rPr sz="2400" spc="20" dirty="0">
                <a:solidFill>
                  <a:srgbClr val="E36C09"/>
                </a:solidFill>
              </a:rPr>
              <a:t> </a:t>
            </a:r>
            <a:r>
              <a:rPr sz="2400" spc="-40" dirty="0">
                <a:solidFill>
                  <a:srgbClr val="E36C09"/>
                </a:solidFill>
              </a:rPr>
              <a:t>ЭКЗАМЕНА</a:t>
            </a:r>
            <a:r>
              <a:rPr sz="2400" spc="10" dirty="0">
                <a:solidFill>
                  <a:srgbClr val="E36C09"/>
                </a:solidFill>
              </a:rPr>
              <a:t> </a:t>
            </a:r>
            <a:r>
              <a:rPr sz="2400" dirty="0">
                <a:solidFill>
                  <a:srgbClr val="E36C09"/>
                </a:solidFill>
              </a:rPr>
              <a:t>В</a:t>
            </a:r>
            <a:r>
              <a:rPr sz="2400" spc="5" dirty="0">
                <a:solidFill>
                  <a:srgbClr val="E36C09"/>
                </a:solidFill>
              </a:rPr>
              <a:t> </a:t>
            </a:r>
            <a:r>
              <a:rPr sz="2400" spc="-70" dirty="0">
                <a:solidFill>
                  <a:srgbClr val="E36C09"/>
                </a:solidFill>
              </a:rPr>
              <a:t>АУДИТОРИИ</a:t>
            </a:r>
            <a:r>
              <a:rPr sz="2400" spc="15" dirty="0">
                <a:solidFill>
                  <a:srgbClr val="E36C09"/>
                </a:solidFill>
              </a:rPr>
              <a:t> </a:t>
            </a:r>
            <a:r>
              <a:rPr sz="2400" spc="-5" dirty="0">
                <a:solidFill>
                  <a:srgbClr val="E36C09"/>
                </a:solidFill>
              </a:rPr>
              <a:t>ППЭ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3108" y="2370347"/>
            <a:ext cx="3249295" cy="1229995"/>
            <a:chOff x="353098" y="2370327"/>
            <a:chExt cx="3249295" cy="1229995"/>
          </a:xfrm>
        </p:grpSpPr>
        <p:sp>
          <p:nvSpPr>
            <p:cNvPr id="3" name="object 3"/>
            <p:cNvSpPr/>
            <p:nvPr/>
          </p:nvSpPr>
          <p:spPr>
            <a:xfrm>
              <a:off x="372148" y="2389377"/>
              <a:ext cx="3211195" cy="1191895"/>
            </a:xfrm>
            <a:custGeom>
              <a:avLst/>
              <a:gdLst/>
              <a:ahLst/>
              <a:cxnLst/>
              <a:rect l="l" t="t" r="r" b="b"/>
              <a:pathLst>
                <a:path w="3211195" h="1191895">
                  <a:moveTo>
                    <a:pt x="3012401" y="0"/>
                  </a:moveTo>
                  <a:lnTo>
                    <a:pt x="198640" y="0"/>
                  </a:lnTo>
                  <a:lnTo>
                    <a:pt x="153091" y="5244"/>
                  </a:lnTo>
                  <a:lnTo>
                    <a:pt x="111279" y="20183"/>
                  </a:lnTo>
                  <a:lnTo>
                    <a:pt x="74397" y="43627"/>
                  </a:lnTo>
                  <a:lnTo>
                    <a:pt x="43636" y="74384"/>
                  </a:lnTo>
                  <a:lnTo>
                    <a:pt x="20188" y="111263"/>
                  </a:lnTo>
                  <a:lnTo>
                    <a:pt x="5245" y="153075"/>
                  </a:lnTo>
                  <a:lnTo>
                    <a:pt x="0" y="198627"/>
                  </a:lnTo>
                  <a:lnTo>
                    <a:pt x="0" y="993139"/>
                  </a:lnTo>
                  <a:lnTo>
                    <a:pt x="5245" y="1038692"/>
                  </a:lnTo>
                  <a:lnTo>
                    <a:pt x="20188" y="1080504"/>
                  </a:lnTo>
                  <a:lnTo>
                    <a:pt x="43636" y="1117383"/>
                  </a:lnTo>
                  <a:lnTo>
                    <a:pt x="74397" y="1148140"/>
                  </a:lnTo>
                  <a:lnTo>
                    <a:pt x="111279" y="1171584"/>
                  </a:lnTo>
                  <a:lnTo>
                    <a:pt x="153091" y="1186523"/>
                  </a:lnTo>
                  <a:lnTo>
                    <a:pt x="198640" y="1191768"/>
                  </a:lnTo>
                  <a:lnTo>
                    <a:pt x="3012401" y="1191768"/>
                  </a:lnTo>
                  <a:lnTo>
                    <a:pt x="3057954" y="1186523"/>
                  </a:lnTo>
                  <a:lnTo>
                    <a:pt x="3099766" y="1171584"/>
                  </a:lnTo>
                  <a:lnTo>
                    <a:pt x="3136645" y="1148140"/>
                  </a:lnTo>
                  <a:lnTo>
                    <a:pt x="3167402" y="1117383"/>
                  </a:lnTo>
                  <a:lnTo>
                    <a:pt x="3190846" y="1080504"/>
                  </a:lnTo>
                  <a:lnTo>
                    <a:pt x="3205785" y="1038692"/>
                  </a:lnTo>
                  <a:lnTo>
                    <a:pt x="3211029" y="993139"/>
                  </a:lnTo>
                  <a:lnTo>
                    <a:pt x="3211029" y="198627"/>
                  </a:lnTo>
                  <a:lnTo>
                    <a:pt x="3205785" y="153075"/>
                  </a:lnTo>
                  <a:lnTo>
                    <a:pt x="3190846" y="111263"/>
                  </a:lnTo>
                  <a:lnTo>
                    <a:pt x="3167402" y="74384"/>
                  </a:lnTo>
                  <a:lnTo>
                    <a:pt x="3136645" y="43627"/>
                  </a:lnTo>
                  <a:lnTo>
                    <a:pt x="3099766" y="20183"/>
                  </a:lnTo>
                  <a:lnTo>
                    <a:pt x="3057954" y="5244"/>
                  </a:lnTo>
                  <a:lnTo>
                    <a:pt x="3012401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72148" y="2389377"/>
              <a:ext cx="3211195" cy="1191895"/>
            </a:xfrm>
            <a:custGeom>
              <a:avLst/>
              <a:gdLst/>
              <a:ahLst/>
              <a:cxnLst/>
              <a:rect l="l" t="t" r="r" b="b"/>
              <a:pathLst>
                <a:path w="3211195" h="1191895">
                  <a:moveTo>
                    <a:pt x="0" y="198627"/>
                  </a:moveTo>
                  <a:lnTo>
                    <a:pt x="5245" y="153075"/>
                  </a:lnTo>
                  <a:lnTo>
                    <a:pt x="20188" y="111263"/>
                  </a:lnTo>
                  <a:lnTo>
                    <a:pt x="43636" y="74384"/>
                  </a:lnTo>
                  <a:lnTo>
                    <a:pt x="74397" y="43627"/>
                  </a:lnTo>
                  <a:lnTo>
                    <a:pt x="111279" y="20183"/>
                  </a:lnTo>
                  <a:lnTo>
                    <a:pt x="153091" y="5244"/>
                  </a:lnTo>
                  <a:lnTo>
                    <a:pt x="198640" y="0"/>
                  </a:lnTo>
                  <a:lnTo>
                    <a:pt x="3012401" y="0"/>
                  </a:lnTo>
                  <a:lnTo>
                    <a:pt x="3057954" y="5244"/>
                  </a:lnTo>
                  <a:lnTo>
                    <a:pt x="3099766" y="20183"/>
                  </a:lnTo>
                  <a:lnTo>
                    <a:pt x="3136645" y="43627"/>
                  </a:lnTo>
                  <a:lnTo>
                    <a:pt x="3167402" y="74384"/>
                  </a:lnTo>
                  <a:lnTo>
                    <a:pt x="3190846" y="111263"/>
                  </a:lnTo>
                  <a:lnTo>
                    <a:pt x="3205785" y="153075"/>
                  </a:lnTo>
                  <a:lnTo>
                    <a:pt x="3211029" y="198627"/>
                  </a:lnTo>
                  <a:lnTo>
                    <a:pt x="3211029" y="993139"/>
                  </a:lnTo>
                  <a:lnTo>
                    <a:pt x="3205785" y="1038692"/>
                  </a:lnTo>
                  <a:lnTo>
                    <a:pt x="3190846" y="1080504"/>
                  </a:lnTo>
                  <a:lnTo>
                    <a:pt x="3167402" y="1117383"/>
                  </a:lnTo>
                  <a:lnTo>
                    <a:pt x="3136645" y="1148140"/>
                  </a:lnTo>
                  <a:lnTo>
                    <a:pt x="3099766" y="1171584"/>
                  </a:lnTo>
                  <a:lnTo>
                    <a:pt x="3057954" y="1186523"/>
                  </a:lnTo>
                  <a:lnTo>
                    <a:pt x="3012401" y="1191768"/>
                  </a:lnTo>
                  <a:lnTo>
                    <a:pt x="198640" y="1191768"/>
                  </a:lnTo>
                  <a:lnTo>
                    <a:pt x="153091" y="1186523"/>
                  </a:lnTo>
                  <a:lnTo>
                    <a:pt x="111279" y="1171584"/>
                  </a:lnTo>
                  <a:lnTo>
                    <a:pt x="74397" y="1148140"/>
                  </a:lnTo>
                  <a:lnTo>
                    <a:pt x="43636" y="1117383"/>
                  </a:lnTo>
                  <a:lnTo>
                    <a:pt x="20188" y="1080504"/>
                  </a:lnTo>
                  <a:lnTo>
                    <a:pt x="5245" y="1038692"/>
                  </a:lnTo>
                  <a:lnTo>
                    <a:pt x="0" y="993139"/>
                  </a:lnTo>
                  <a:lnTo>
                    <a:pt x="0" y="198627"/>
                  </a:lnTo>
                  <a:close/>
                </a:path>
              </a:pathLst>
            </a:custGeom>
            <a:ln w="38100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78002" y="2480817"/>
            <a:ext cx="279908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905" algn="ctr">
              <a:lnSpc>
                <a:spcPct val="100000"/>
              </a:lnSpc>
              <a:spcBef>
                <a:spcPts val="95"/>
              </a:spcBef>
            </a:pPr>
            <a:r>
              <a:rPr sz="1600" spc="-40" dirty="0">
                <a:latin typeface="Microsoft Sans Serif"/>
                <a:cs typeface="Microsoft Sans Serif"/>
              </a:rPr>
              <a:t>Укажите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во</a:t>
            </a:r>
            <a:r>
              <a:rPr sz="160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всех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ячейках </a:t>
            </a:r>
            <a:r>
              <a:rPr sz="1600" spc="-1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количество</a:t>
            </a:r>
            <a:r>
              <a:rPr sz="160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соответствующих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ЭМ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нажмите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45" dirty="0">
                <a:latin typeface="Microsoft Sans Serif"/>
                <a:cs typeface="Microsoft Sans Serif"/>
              </a:rPr>
              <a:t>кнопку</a:t>
            </a:r>
            <a:endParaRPr sz="1600">
              <a:latin typeface="Microsoft Sans Serif"/>
              <a:cs typeface="Microsoft Sans Serif"/>
            </a:endParaRPr>
          </a:p>
          <a:p>
            <a:pPr marL="635" algn="ctr">
              <a:lnSpc>
                <a:spcPct val="100000"/>
              </a:lnSpc>
              <a:spcBef>
                <a:spcPts val="5"/>
              </a:spcBef>
            </a:pPr>
            <a:r>
              <a:rPr sz="1600" spc="-15" dirty="0">
                <a:latin typeface="Microsoft Sans Serif"/>
                <a:cs typeface="Microsoft Sans Serif"/>
              </a:rPr>
              <a:t>«</a:t>
            </a:r>
            <a:r>
              <a:rPr sz="1600" b="1" spc="-15" dirty="0">
                <a:latin typeface="Arial"/>
                <a:cs typeface="Arial"/>
              </a:rPr>
              <a:t>Продолжить</a:t>
            </a:r>
            <a:r>
              <a:rPr sz="1600" spc="-15" dirty="0">
                <a:latin typeface="Microsoft Sans Serif"/>
                <a:cs typeface="Microsoft Sans Serif"/>
              </a:rPr>
              <a:t>»</a:t>
            </a:r>
            <a:endParaRPr sz="1600">
              <a:latin typeface="Microsoft Sans Serif"/>
              <a:cs typeface="Microsoft Sans Serif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726180" y="944519"/>
            <a:ext cx="5015230" cy="4081779"/>
            <a:chOff x="3726179" y="944499"/>
            <a:chExt cx="5015230" cy="4081779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26179" y="944499"/>
              <a:ext cx="5014976" cy="408152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220586" y="4436770"/>
              <a:ext cx="1526540" cy="482600"/>
            </a:xfrm>
            <a:custGeom>
              <a:avLst/>
              <a:gdLst/>
              <a:ahLst/>
              <a:cxnLst/>
              <a:rect l="l" t="t" r="r" b="b"/>
              <a:pathLst>
                <a:path w="1526540" h="482600">
                  <a:moveTo>
                    <a:pt x="0" y="482193"/>
                  </a:moveTo>
                  <a:lnTo>
                    <a:pt x="1526286" y="482193"/>
                  </a:lnTo>
                  <a:lnTo>
                    <a:pt x="1526286" y="0"/>
                  </a:lnTo>
                  <a:lnTo>
                    <a:pt x="0" y="0"/>
                  </a:lnTo>
                  <a:lnTo>
                    <a:pt x="0" y="482193"/>
                  </a:lnTo>
                  <a:close/>
                </a:path>
              </a:pathLst>
            </a:custGeom>
            <a:ln w="38100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464044" y="1871345"/>
              <a:ext cx="1074420" cy="2360930"/>
            </a:xfrm>
            <a:custGeom>
              <a:avLst/>
              <a:gdLst/>
              <a:ahLst/>
              <a:cxnLst/>
              <a:rect l="l" t="t" r="r" b="b"/>
              <a:pathLst>
                <a:path w="1074420" h="2360929">
                  <a:moveTo>
                    <a:pt x="0" y="2360422"/>
                  </a:moveTo>
                  <a:lnTo>
                    <a:pt x="1073886" y="2360422"/>
                  </a:lnTo>
                  <a:lnTo>
                    <a:pt x="1073886" y="0"/>
                  </a:lnTo>
                  <a:lnTo>
                    <a:pt x="0" y="0"/>
                  </a:lnTo>
                  <a:lnTo>
                    <a:pt x="0" y="2360422"/>
                  </a:lnTo>
                  <a:close/>
                </a:path>
              </a:pathLst>
            </a:custGeom>
            <a:ln w="38100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87529" y="5253997"/>
            <a:ext cx="8369300" cy="907941"/>
          </a:xfrm>
          <a:prstGeom prst="rect">
            <a:avLst/>
          </a:prstGeom>
          <a:solidFill>
            <a:srgbClr val="FFFFFF"/>
          </a:solidFill>
          <a:ln w="38100">
            <a:solidFill>
              <a:srgbClr val="E36C09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60"/>
              </a:spcBef>
            </a:pPr>
            <a:r>
              <a:rPr sz="1400" dirty="0">
                <a:latin typeface="Microsoft Sans Serif"/>
                <a:cs typeface="Microsoft Sans Serif"/>
              </a:rPr>
              <a:t>В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35" dirty="0">
                <a:latin typeface="Microsoft Sans Serif"/>
                <a:cs typeface="Microsoft Sans Serif"/>
              </a:rPr>
              <a:t>результате</a:t>
            </a:r>
            <a:r>
              <a:rPr sz="1400" spc="-25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будут</a:t>
            </a:r>
            <a:r>
              <a:rPr sz="1400" spc="4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сформированы</a:t>
            </a:r>
            <a:r>
              <a:rPr sz="1400" dirty="0">
                <a:latin typeface="Microsoft Sans Serif"/>
                <a:cs typeface="Microsoft Sans Serif"/>
              </a:rPr>
              <a:t> и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отправлены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на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принтер:</a:t>
            </a:r>
            <a:endParaRPr sz="1400">
              <a:latin typeface="Microsoft Sans Serif"/>
              <a:cs typeface="Microsoft Sans Serif"/>
            </a:endParaRPr>
          </a:p>
          <a:p>
            <a:pPr marL="272415" marR="322580" indent="-181610">
              <a:lnSpc>
                <a:spcPct val="100000"/>
              </a:lnSpc>
              <a:buFont typeface="Symbol"/>
              <a:buChar char=""/>
              <a:tabLst>
                <a:tab pos="273050" algn="l"/>
              </a:tabLst>
            </a:pPr>
            <a:r>
              <a:rPr sz="1400" b="1" spc="-20" dirty="0">
                <a:latin typeface="Arial"/>
                <a:cs typeface="Arial"/>
              </a:rPr>
              <a:t>Протокол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печати</a:t>
            </a:r>
            <a:r>
              <a:rPr sz="1400" b="1" dirty="0">
                <a:latin typeface="Arial"/>
                <a:cs typeface="Arial"/>
              </a:rPr>
              <a:t> ЭМ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в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аудитории</a:t>
            </a:r>
            <a:r>
              <a:rPr sz="1400" spc="-15" dirty="0">
                <a:latin typeface="Microsoft Sans Serif"/>
                <a:cs typeface="Microsoft Sans Serif"/>
              </a:rPr>
              <a:t>.</a:t>
            </a:r>
            <a:r>
              <a:rPr sz="1400" spc="5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Введенные</a:t>
            </a:r>
            <a:r>
              <a:rPr sz="140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сведения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о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количестве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ЭМ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будут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отражены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сформированном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b="1" spc="-20" dirty="0">
                <a:latin typeface="Arial"/>
                <a:cs typeface="Arial"/>
              </a:rPr>
              <a:t>Протоколе</a:t>
            </a:r>
            <a:r>
              <a:rPr sz="1400" b="1" spc="1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печати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ЭМ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в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аудитории</a:t>
            </a:r>
            <a:r>
              <a:rPr sz="1400" spc="-15" dirty="0">
                <a:latin typeface="Microsoft Sans Serif"/>
                <a:cs typeface="Microsoft Sans Serif"/>
              </a:rPr>
              <a:t>;</a:t>
            </a:r>
            <a:endParaRPr sz="1400">
              <a:latin typeface="Microsoft Sans Serif"/>
              <a:cs typeface="Microsoft Sans Serif"/>
            </a:endParaRPr>
          </a:p>
          <a:p>
            <a:pPr marL="272415" indent="-181610">
              <a:lnSpc>
                <a:spcPct val="100000"/>
              </a:lnSpc>
              <a:buFont typeface="Symbol"/>
              <a:buChar char=""/>
              <a:tabLst>
                <a:tab pos="273050" algn="l"/>
              </a:tabLst>
            </a:pPr>
            <a:r>
              <a:rPr sz="1400" b="1" spc="-10" dirty="0">
                <a:latin typeface="Arial"/>
                <a:cs typeface="Arial"/>
              </a:rPr>
              <a:t>Калибровочный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лист </a:t>
            </a:r>
            <a:r>
              <a:rPr sz="1400" b="1" spc="-15" dirty="0">
                <a:latin typeface="Arial"/>
                <a:cs typeface="Arial"/>
              </a:rPr>
              <a:t>(тестовая</a:t>
            </a:r>
            <a:r>
              <a:rPr sz="1400" b="1" spc="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страница)</a:t>
            </a:r>
            <a:r>
              <a:rPr sz="1400" b="1" spc="20" dirty="0">
                <a:latin typeface="Arial"/>
                <a:cs typeface="Arial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проверки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границ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печати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8739" y="29356"/>
            <a:ext cx="68503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solidFill>
                  <a:srgbClr val="E36C09"/>
                </a:solidFill>
              </a:rPr>
              <a:t>ПРОВЕДЕНИЕ</a:t>
            </a:r>
            <a:r>
              <a:rPr sz="2400" spc="-10" dirty="0">
                <a:solidFill>
                  <a:srgbClr val="E36C09"/>
                </a:solidFill>
              </a:rPr>
              <a:t> </a:t>
            </a:r>
            <a:r>
              <a:rPr sz="2400" spc="-35" dirty="0">
                <a:solidFill>
                  <a:srgbClr val="E36C09"/>
                </a:solidFill>
              </a:rPr>
              <a:t>ЭКЗАМЕНА:</a:t>
            </a:r>
            <a:endParaRPr sz="2400" dirty="0"/>
          </a:p>
          <a:p>
            <a:pPr marL="12700" algn="l">
              <a:lnSpc>
                <a:spcPct val="100000"/>
              </a:lnSpc>
            </a:pPr>
            <a:r>
              <a:rPr sz="2400" dirty="0">
                <a:solidFill>
                  <a:srgbClr val="E36C09"/>
                </a:solidFill>
              </a:rPr>
              <a:t>ЗАВЕРШЕНИЕ</a:t>
            </a:r>
            <a:r>
              <a:rPr sz="2400" spc="20" dirty="0">
                <a:solidFill>
                  <a:srgbClr val="E36C09"/>
                </a:solidFill>
              </a:rPr>
              <a:t> </a:t>
            </a:r>
            <a:r>
              <a:rPr sz="2400" spc="-40" dirty="0">
                <a:solidFill>
                  <a:srgbClr val="E36C09"/>
                </a:solidFill>
              </a:rPr>
              <a:t>ЭКЗАМЕНА</a:t>
            </a:r>
            <a:r>
              <a:rPr sz="2400" spc="10" dirty="0">
                <a:solidFill>
                  <a:srgbClr val="E36C09"/>
                </a:solidFill>
              </a:rPr>
              <a:t> </a:t>
            </a:r>
            <a:r>
              <a:rPr sz="2400" dirty="0">
                <a:solidFill>
                  <a:srgbClr val="E36C09"/>
                </a:solidFill>
              </a:rPr>
              <a:t>В</a:t>
            </a:r>
            <a:r>
              <a:rPr sz="2400" spc="5" dirty="0">
                <a:solidFill>
                  <a:srgbClr val="E36C09"/>
                </a:solidFill>
              </a:rPr>
              <a:t> </a:t>
            </a:r>
            <a:r>
              <a:rPr sz="2400" spc="-70" dirty="0">
                <a:solidFill>
                  <a:srgbClr val="E36C09"/>
                </a:solidFill>
              </a:rPr>
              <a:t>АУДИТОРИИ</a:t>
            </a:r>
            <a:r>
              <a:rPr sz="2400" spc="15" dirty="0">
                <a:solidFill>
                  <a:srgbClr val="E36C09"/>
                </a:solidFill>
              </a:rPr>
              <a:t> </a:t>
            </a:r>
            <a:r>
              <a:rPr sz="2400" spc="-5" dirty="0">
                <a:solidFill>
                  <a:srgbClr val="E36C09"/>
                </a:solidFill>
              </a:rPr>
              <a:t>ППЭ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0067" y="1022750"/>
            <a:ext cx="8618855" cy="804545"/>
            <a:chOff x="260057" y="1022730"/>
            <a:chExt cx="8618855" cy="804545"/>
          </a:xfrm>
        </p:grpSpPr>
        <p:sp>
          <p:nvSpPr>
            <p:cNvPr id="3" name="object 3"/>
            <p:cNvSpPr/>
            <p:nvPr/>
          </p:nvSpPr>
          <p:spPr>
            <a:xfrm>
              <a:off x="279107" y="1041780"/>
              <a:ext cx="8580755" cy="766445"/>
            </a:xfrm>
            <a:custGeom>
              <a:avLst/>
              <a:gdLst/>
              <a:ahLst/>
              <a:cxnLst/>
              <a:rect l="l" t="t" r="r" b="b"/>
              <a:pathLst>
                <a:path w="8580755" h="766444">
                  <a:moveTo>
                    <a:pt x="8452777" y="0"/>
                  </a:moveTo>
                  <a:lnTo>
                    <a:pt x="127698" y="0"/>
                  </a:lnTo>
                  <a:lnTo>
                    <a:pt x="77988" y="10050"/>
                  </a:lnTo>
                  <a:lnTo>
                    <a:pt x="37398" y="37449"/>
                  </a:lnTo>
                  <a:lnTo>
                    <a:pt x="10033" y="78063"/>
                  </a:lnTo>
                  <a:lnTo>
                    <a:pt x="0" y="127762"/>
                  </a:lnTo>
                  <a:lnTo>
                    <a:pt x="0" y="638556"/>
                  </a:lnTo>
                  <a:lnTo>
                    <a:pt x="10033" y="688234"/>
                  </a:lnTo>
                  <a:lnTo>
                    <a:pt x="37398" y="728805"/>
                  </a:lnTo>
                  <a:lnTo>
                    <a:pt x="77988" y="756159"/>
                  </a:lnTo>
                  <a:lnTo>
                    <a:pt x="127698" y="766191"/>
                  </a:lnTo>
                  <a:lnTo>
                    <a:pt x="8452777" y="766191"/>
                  </a:lnTo>
                  <a:lnTo>
                    <a:pt x="8502455" y="756159"/>
                  </a:lnTo>
                  <a:lnTo>
                    <a:pt x="8543026" y="728805"/>
                  </a:lnTo>
                  <a:lnTo>
                    <a:pt x="8570381" y="688234"/>
                  </a:lnTo>
                  <a:lnTo>
                    <a:pt x="8580412" y="638556"/>
                  </a:lnTo>
                  <a:lnTo>
                    <a:pt x="8580412" y="127762"/>
                  </a:lnTo>
                  <a:lnTo>
                    <a:pt x="8570381" y="78063"/>
                  </a:lnTo>
                  <a:lnTo>
                    <a:pt x="8543026" y="37449"/>
                  </a:lnTo>
                  <a:lnTo>
                    <a:pt x="8502455" y="10050"/>
                  </a:lnTo>
                  <a:lnTo>
                    <a:pt x="84527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79107" y="1041780"/>
              <a:ext cx="8580755" cy="766445"/>
            </a:xfrm>
            <a:custGeom>
              <a:avLst/>
              <a:gdLst/>
              <a:ahLst/>
              <a:cxnLst/>
              <a:rect l="l" t="t" r="r" b="b"/>
              <a:pathLst>
                <a:path w="8580755" h="766444">
                  <a:moveTo>
                    <a:pt x="0" y="127762"/>
                  </a:moveTo>
                  <a:lnTo>
                    <a:pt x="10033" y="78063"/>
                  </a:lnTo>
                  <a:lnTo>
                    <a:pt x="37398" y="37449"/>
                  </a:lnTo>
                  <a:lnTo>
                    <a:pt x="77988" y="10050"/>
                  </a:lnTo>
                  <a:lnTo>
                    <a:pt x="127698" y="0"/>
                  </a:lnTo>
                  <a:lnTo>
                    <a:pt x="8452777" y="0"/>
                  </a:lnTo>
                  <a:lnTo>
                    <a:pt x="8502455" y="10050"/>
                  </a:lnTo>
                  <a:lnTo>
                    <a:pt x="8543026" y="37449"/>
                  </a:lnTo>
                  <a:lnTo>
                    <a:pt x="8570381" y="78063"/>
                  </a:lnTo>
                  <a:lnTo>
                    <a:pt x="8580412" y="127762"/>
                  </a:lnTo>
                  <a:lnTo>
                    <a:pt x="8580412" y="638556"/>
                  </a:lnTo>
                  <a:lnTo>
                    <a:pt x="8570381" y="688234"/>
                  </a:lnTo>
                  <a:lnTo>
                    <a:pt x="8543026" y="728805"/>
                  </a:lnTo>
                  <a:lnTo>
                    <a:pt x="8502455" y="756159"/>
                  </a:lnTo>
                  <a:lnTo>
                    <a:pt x="8452777" y="766191"/>
                  </a:lnTo>
                  <a:lnTo>
                    <a:pt x="127698" y="766191"/>
                  </a:lnTo>
                  <a:lnTo>
                    <a:pt x="77988" y="756159"/>
                  </a:lnTo>
                  <a:lnTo>
                    <a:pt x="37398" y="728805"/>
                  </a:lnTo>
                  <a:lnTo>
                    <a:pt x="10033" y="688234"/>
                  </a:lnTo>
                  <a:lnTo>
                    <a:pt x="0" y="638556"/>
                  </a:lnTo>
                  <a:lnTo>
                    <a:pt x="0" y="127762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5" y="1072895"/>
              <a:ext cx="906780" cy="2804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4715" y="1293875"/>
              <a:ext cx="754379" cy="9448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260067" y="2055387"/>
            <a:ext cx="8618855" cy="2004695"/>
            <a:chOff x="260057" y="2055367"/>
            <a:chExt cx="8618855" cy="2004695"/>
          </a:xfrm>
        </p:grpSpPr>
        <p:sp>
          <p:nvSpPr>
            <p:cNvPr id="8" name="object 8"/>
            <p:cNvSpPr/>
            <p:nvPr/>
          </p:nvSpPr>
          <p:spPr>
            <a:xfrm>
              <a:off x="279107" y="2074417"/>
              <a:ext cx="8580755" cy="1966595"/>
            </a:xfrm>
            <a:custGeom>
              <a:avLst/>
              <a:gdLst/>
              <a:ahLst/>
              <a:cxnLst/>
              <a:rect l="l" t="t" r="r" b="b"/>
              <a:pathLst>
                <a:path w="8580755" h="1966595">
                  <a:moveTo>
                    <a:pt x="8432457" y="0"/>
                  </a:moveTo>
                  <a:lnTo>
                    <a:pt x="148005" y="0"/>
                  </a:lnTo>
                  <a:lnTo>
                    <a:pt x="101221" y="7548"/>
                  </a:lnTo>
                  <a:lnTo>
                    <a:pt x="60591" y="28569"/>
                  </a:lnTo>
                  <a:lnTo>
                    <a:pt x="28554" y="60624"/>
                  </a:lnTo>
                  <a:lnTo>
                    <a:pt x="7544" y="101274"/>
                  </a:lnTo>
                  <a:lnTo>
                    <a:pt x="0" y="148082"/>
                  </a:lnTo>
                  <a:lnTo>
                    <a:pt x="0" y="1818132"/>
                  </a:lnTo>
                  <a:lnTo>
                    <a:pt x="7544" y="1864877"/>
                  </a:lnTo>
                  <a:lnTo>
                    <a:pt x="28554" y="1905489"/>
                  </a:lnTo>
                  <a:lnTo>
                    <a:pt x="60591" y="1937525"/>
                  </a:lnTo>
                  <a:lnTo>
                    <a:pt x="101221" y="1958539"/>
                  </a:lnTo>
                  <a:lnTo>
                    <a:pt x="148005" y="1966087"/>
                  </a:lnTo>
                  <a:lnTo>
                    <a:pt x="8432457" y="1966087"/>
                  </a:lnTo>
                  <a:lnTo>
                    <a:pt x="8479251" y="1958539"/>
                  </a:lnTo>
                  <a:lnTo>
                    <a:pt x="8519869" y="1937525"/>
                  </a:lnTo>
                  <a:lnTo>
                    <a:pt x="8551886" y="1905489"/>
                  </a:lnTo>
                  <a:lnTo>
                    <a:pt x="8572876" y="1864877"/>
                  </a:lnTo>
                  <a:lnTo>
                    <a:pt x="8580412" y="1818132"/>
                  </a:lnTo>
                  <a:lnTo>
                    <a:pt x="8580412" y="148082"/>
                  </a:lnTo>
                  <a:lnTo>
                    <a:pt x="8572876" y="101274"/>
                  </a:lnTo>
                  <a:lnTo>
                    <a:pt x="8551886" y="60624"/>
                  </a:lnTo>
                  <a:lnTo>
                    <a:pt x="8519869" y="28569"/>
                  </a:lnTo>
                  <a:lnTo>
                    <a:pt x="8479251" y="7548"/>
                  </a:lnTo>
                  <a:lnTo>
                    <a:pt x="84324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9107" y="2074417"/>
              <a:ext cx="8580755" cy="1966595"/>
            </a:xfrm>
            <a:custGeom>
              <a:avLst/>
              <a:gdLst/>
              <a:ahLst/>
              <a:cxnLst/>
              <a:rect l="l" t="t" r="r" b="b"/>
              <a:pathLst>
                <a:path w="8580755" h="1966595">
                  <a:moveTo>
                    <a:pt x="0" y="148082"/>
                  </a:moveTo>
                  <a:lnTo>
                    <a:pt x="7544" y="101274"/>
                  </a:lnTo>
                  <a:lnTo>
                    <a:pt x="28554" y="60624"/>
                  </a:lnTo>
                  <a:lnTo>
                    <a:pt x="60591" y="28569"/>
                  </a:lnTo>
                  <a:lnTo>
                    <a:pt x="101221" y="7548"/>
                  </a:lnTo>
                  <a:lnTo>
                    <a:pt x="148005" y="0"/>
                  </a:lnTo>
                  <a:lnTo>
                    <a:pt x="8432457" y="0"/>
                  </a:lnTo>
                  <a:lnTo>
                    <a:pt x="8479251" y="7548"/>
                  </a:lnTo>
                  <a:lnTo>
                    <a:pt x="8519869" y="28569"/>
                  </a:lnTo>
                  <a:lnTo>
                    <a:pt x="8551886" y="60624"/>
                  </a:lnTo>
                  <a:lnTo>
                    <a:pt x="8572876" y="101274"/>
                  </a:lnTo>
                  <a:lnTo>
                    <a:pt x="8580412" y="148082"/>
                  </a:lnTo>
                  <a:lnTo>
                    <a:pt x="8580412" y="1818132"/>
                  </a:lnTo>
                  <a:lnTo>
                    <a:pt x="8572876" y="1864877"/>
                  </a:lnTo>
                  <a:lnTo>
                    <a:pt x="8551886" y="1905489"/>
                  </a:lnTo>
                  <a:lnTo>
                    <a:pt x="8519869" y="1937525"/>
                  </a:lnTo>
                  <a:lnTo>
                    <a:pt x="8479251" y="1958539"/>
                  </a:lnTo>
                  <a:lnTo>
                    <a:pt x="8432457" y="1966087"/>
                  </a:lnTo>
                  <a:lnTo>
                    <a:pt x="148005" y="1966087"/>
                  </a:lnTo>
                  <a:lnTo>
                    <a:pt x="101221" y="1958539"/>
                  </a:lnTo>
                  <a:lnTo>
                    <a:pt x="60591" y="1937525"/>
                  </a:lnTo>
                  <a:lnTo>
                    <a:pt x="28554" y="1905489"/>
                  </a:lnTo>
                  <a:lnTo>
                    <a:pt x="7544" y="1864877"/>
                  </a:lnTo>
                  <a:lnTo>
                    <a:pt x="0" y="1818132"/>
                  </a:lnTo>
                  <a:lnTo>
                    <a:pt x="0" y="148082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9371" y="2110739"/>
              <a:ext cx="906780" cy="28041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0811" y="2331719"/>
              <a:ext cx="754379" cy="94487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262712" y="4287901"/>
            <a:ext cx="8623935" cy="1026160"/>
            <a:chOff x="262712" y="4287901"/>
            <a:chExt cx="8623935" cy="1026160"/>
          </a:xfrm>
        </p:grpSpPr>
        <p:sp>
          <p:nvSpPr>
            <p:cNvPr id="13" name="object 13"/>
            <p:cNvSpPr/>
            <p:nvPr/>
          </p:nvSpPr>
          <p:spPr>
            <a:xfrm>
              <a:off x="281762" y="4306951"/>
              <a:ext cx="8585835" cy="988060"/>
            </a:xfrm>
            <a:custGeom>
              <a:avLst/>
              <a:gdLst/>
              <a:ahLst/>
              <a:cxnLst/>
              <a:rect l="l" t="t" r="r" b="b"/>
              <a:pathLst>
                <a:path w="8585835" h="988060">
                  <a:moveTo>
                    <a:pt x="8421166" y="0"/>
                  </a:moveTo>
                  <a:lnTo>
                    <a:pt x="164592" y="0"/>
                  </a:lnTo>
                  <a:lnTo>
                    <a:pt x="120835" y="5886"/>
                  </a:lnTo>
                  <a:lnTo>
                    <a:pt x="81517" y="22493"/>
                  </a:lnTo>
                  <a:lnTo>
                    <a:pt x="48206" y="48244"/>
                  </a:lnTo>
                  <a:lnTo>
                    <a:pt x="22470" y="81562"/>
                  </a:lnTo>
                  <a:lnTo>
                    <a:pt x="5879" y="120870"/>
                  </a:lnTo>
                  <a:lnTo>
                    <a:pt x="0" y="164592"/>
                  </a:lnTo>
                  <a:lnTo>
                    <a:pt x="0" y="822960"/>
                  </a:lnTo>
                  <a:lnTo>
                    <a:pt x="5879" y="866725"/>
                  </a:lnTo>
                  <a:lnTo>
                    <a:pt x="22470" y="906046"/>
                  </a:lnTo>
                  <a:lnTo>
                    <a:pt x="48206" y="939355"/>
                  </a:lnTo>
                  <a:lnTo>
                    <a:pt x="81517" y="965087"/>
                  </a:lnTo>
                  <a:lnTo>
                    <a:pt x="120835" y="981674"/>
                  </a:lnTo>
                  <a:lnTo>
                    <a:pt x="164592" y="987552"/>
                  </a:lnTo>
                  <a:lnTo>
                    <a:pt x="8421166" y="987552"/>
                  </a:lnTo>
                  <a:lnTo>
                    <a:pt x="8464932" y="981674"/>
                  </a:lnTo>
                  <a:lnTo>
                    <a:pt x="8504253" y="965087"/>
                  </a:lnTo>
                  <a:lnTo>
                    <a:pt x="8537562" y="939355"/>
                  </a:lnTo>
                  <a:lnTo>
                    <a:pt x="8563293" y="906046"/>
                  </a:lnTo>
                  <a:lnTo>
                    <a:pt x="8579881" y="866725"/>
                  </a:lnTo>
                  <a:lnTo>
                    <a:pt x="8585758" y="822960"/>
                  </a:lnTo>
                  <a:lnTo>
                    <a:pt x="8585758" y="164592"/>
                  </a:lnTo>
                  <a:lnTo>
                    <a:pt x="8579881" y="120870"/>
                  </a:lnTo>
                  <a:lnTo>
                    <a:pt x="8563293" y="81562"/>
                  </a:lnTo>
                  <a:lnTo>
                    <a:pt x="8537562" y="48244"/>
                  </a:lnTo>
                  <a:lnTo>
                    <a:pt x="8504253" y="22493"/>
                  </a:lnTo>
                  <a:lnTo>
                    <a:pt x="8464932" y="5886"/>
                  </a:lnTo>
                  <a:lnTo>
                    <a:pt x="84211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81762" y="4306951"/>
              <a:ext cx="8585835" cy="988060"/>
            </a:xfrm>
            <a:custGeom>
              <a:avLst/>
              <a:gdLst/>
              <a:ahLst/>
              <a:cxnLst/>
              <a:rect l="l" t="t" r="r" b="b"/>
              <a:pathLst>
                <a:path w="8585835" h="988060">
                  <a:moveTo>
                    <a:pt x="0" y="164592"/>
                  </a:moveTo>
                  <a:lnTo>
                    <a:pt x="5879" y="120870"/>
                  </a:lnTo>
                  <a:lnTo>
                    <a:pt x="22470" y="81562"/>
                  </a:lnTo>
                  <a:lnTo>
                    <a:pt x="48206" y="48244"/>
                  </a:lnTo>
                  <a:lnTo>
                    <a:pt x="81517" y="22493"/>
                  </a:lnTo>
                  <a:lnTo>
                    <a:pt x="120835" y="5886"/>
                  </a:lnTo>
                  <a:lnTo>
                    <a:pt x="164592" y="0"/>
                  </a:lnTo>
                  <a:lnTo>
                    <a:pt x="8421166" y="0"/>
                  </a:lnTo>
                  <a:lnTo>
                    <a:pt x="8464932" y="5886"/>
                  </a:lnTo>
                  <a:lnTo>
                    <a:pt x="8504253" y="22493"/>
                  </a:lnTo>
                  <a:lnTo>
                    <a:pt x="8537562" y="48244"/>
                  </a:lnTo>
                  <a:lnTo>
                    <a:pt x="8563293" y="81562"/>
                  </a:lnTo>
                  <a:lnTo>
                    <a:pt x="8579881" y="120870"/>
                  </a:lnTo>
                  <a:lnTo>
                    <a:pt x="8585758" y="164592"/>
                  </a:lnTo>
                  <a:lnTo>
                    <a:pt x="8585758" y="822960"/>
                  </a:lnTo>
                  <a:lnTo>
                    <a:pt x="8579881" y="866725"/>
                  </a:lnTo>
                  <a:lnTo>
                    <a:pt x="8563293" y="906046"/>
                  </a:lnTo>
                  <a:lnTo>
                    <a:pt x="8537562" y="939355"/>
                  </a:lnTo>
                  <a:lnTo>
                    <a:pt x="8504253" y="965087"/>
                  </a:lnTo>
                  <a:lnTo>
                    <a:pt x="8464932" y="981674"/>
                  </a:lnTo>
                  <a:lnTo>
                    <a:pt x="8421166" y="987552"/>
                  </a:lnTo>
                  <a:lnTo>
                    <a:pt x="164592" y="987552"/>
                  </a:lnTo>
                  <a:lnTo>
                    <a:pt x="120835" y="981674"/>
                  </a:lnTo>
                  <a:lnTo>
                    <a:pt x="81517" y="965087"/>
                  </a:lnTo>
                  <a:lnTo>
                    <a:pt x="48206" y="939355"/>
                  </a:lnTo>
                  <a:lnTo>
                    <a:pt x="22470" y="906046"/>
                  </a:lnTo>
                  <a:lnTo>
                    <a:pt x="5879" y="866725"/>
                  </a:lnTo>
                  <a:lnTo>
                    <a:pt x="0" y="822960"/>
                  </a:lnTo>
                  <a:lnTo>
                    <a:pt x="0" y="164592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992" y="4349496"/>
              <a:ext cx="906780" cy="28041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432" y="4570476"/>
              <a:ext cx="754380" cy="94487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278106" y="5521154"/>
            <a:ext cx="8604250" cy="846455"/>
            <a:chOff x="278104" y="5521134"/>
            <a:chExt cx="8604250" cy="846455"/>
          </a:xfrm>
        </p:grpSpPr>
        <p:sp>
          <p:nvSpPr>
            <p:cNvPr id="18" name="object 18"/>
            <p:cNvSpPr/>
            <p:nvPr/>
          </p:nvSpPr>
          <p:spPr>
            <a:xfrm>
              <a:off x="292392" y="5535421"/>
              <a:ext cx="8575675" cy="817880"/>
            </a:xfrm>
            <a:custGeom>
              <a:avLst/>
              <a:gdLst/>
              <a:ahLst/>
              <a:cxnLst/>
              <a:rect l="l" t="t" r="r" b="b"/>
              <a:pathLst>
                <a:path w="8575675" h="817879">
                  <a:moveTo>
                    <a:pt x="8438984" y="0"/>
                  </a:moveTo>
                  <a:lnTo>
                    <a:pt x="136207" y="0"/>
                  </a:lnTo>
                  <a:lnTo>
                    <a:pt x="93156" y="6948"/>
                  </a:lnTo>
                  <a:lnTo>
                    <a:pt x="55766" y="26294"/>
                  </a:lnTo>
                  <a:lnTo>
                    <a:pt x="26281" y="55791"/>
                  </a:lnTo>
                  <a:lnTo>
                    <a:pt x="6944" y="93190"/>
                  </a:lnTo>
                  <a:lnTo>
                    <a:pt x="0" y="136245"/>
                  </a:lnTo>
                  <a:lnTo>
                    <a:pt x="0" y="681075"/>
                  </a:lnTo>
                  <a:lnTo>
                    <a:pt x="6944" y="724126"/>
                  </a:lnTo>
                  <a:lnTo>
                    <a:pt x="26281" y="761516"/>
                  </a:lnTo>
                  <a:lnTo>
                    <a:pt x="55766" y="791002"/>
                  </a:lnTo>
                  <a:lnTo>
                    <a:pt x="93156" y="810338"/>
                  </a:lnTo>
                  <a:lnTo>
                    <a:pt x="136207" y="817283"/>
                  </a:lnTo>
                  <a:lnTo>
                    <a:pt x="8438984" y="817283"/>
                  </a:lnTo>
                  <a:lnTo>
                    <a:pt x="8482014" y="810338"/>
                  </a:lnTo>
                  <a:lnTo>
                    <a:pt x="8519387" y="791002"/>
                  </a:lnTo>
                  <a:lnTo>
                    <a:pt x="8548859" y="761516"/>
                  </a:lnTo>
                  <a:lnTo>
                    <a:pt x="8568187" y="724126"/>
                  </a:lnTo>
                  <a:lnTo>
                    <a:pt x="8575128" y="681075"/>
                  </a:lnTo>
                  <a:lnTo>
                    <a:pt x="8575128" y="136245"/>
                  </a:lnTo>
                  <a:lnTo>
                    <a:pt x="8568187" y="93190"/>
                  </a:lnTo>
                  <a:lnTo>
                    <a:pt x="8548859" y="55791"/>
                  </a:lnTo>
                  <a:lnTo>
                    <a:pt x="8519387" y="26294"/>
                  </a:lnTo>
                  <a:lnTo>
                    <a:pt x="8482014" y="6948"/>
                  </a:lnTo>
                  <a:lnTo>
                    <a:pt x="8438984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92392" y="5535421"/>
              <a:ext cx="8575675" cy="817880"/>
            </a:xfrm>
            <a:custGeom>
              <a:avLst/>
              <a:gdLst/>
              <a:ahLst/>
              <a:cxnLst/>
              <a:rect l="l" t="t" r="r" b="b"/>
              <a:pathLst>
                <a:path w="8575675" h="817879">
                  <a:moveTo>
                    <a:pt x="0" y="136245"/>
                  </a:moveTo>
                  <a:lnTo>
                    <a:pt x="6944" y="93190"/>
                  </a:lnTo>
                  <a:lnTo>
                    <a:pt x="26281" y="55791"/>
                  </a:lnTo>
                  <a:lnTo>
                    <a:pt x="55766" y="26294"/>
                  </a:lnTo>
                  <a:lnTo>
                    <a:pt x="93156" y="6948"/>
                  </a:lnTo>
                  <a:lnTo>
                    <a:pt x="136207" y="0"/>
                  </a:lnTo>
                  <a:lnTo>
                    <a:pt x="8438984" y="0"/>
                  </a:lnTo>
                  <a:lnTo>
                    <a:pt x="8482014" y="6948"/>
                  </a:lnTo>
                  <a:lnTo>
                    <a:pt x="8519387" y="26294"/>
                  </a:lnTo>
                  <a:lnTo>
                    <a:pt x="8548859" y="55791"/>
                  </a:lnTo>
                  <a:lnTo>
                    <a:pt x="8568187" y="93190"/>
                  </a:lnTo>
                  <a:lnTo>
                    <a:pt x="8575128" y="136245"/>
                  </a:lnTo>
                  <a:lnTo>
                    <a:pt x="8575128" y="681075"/>
                  </a:lnTo>
                  <a:lnTo>
                    <a:pt x="8568187" y="724126"/>
                  </a:lnTo>
                  <a:lnTo>
                    <a:pt x="8548859" y="761516"/>
                  </a:lnTo>
                  <a:lnTo>
                    <a:pt x="8519387" y="791002"/>
                  </a:lnTo>
                  <a:lnTo>
                    <a:pt x="8482014" y="810338"/>
                  </a:lnTo>
                  <a:lnTo>
                    <a:pt x="8438984" y="817283"/>
                  </a:lnTo>
                  <a:lnTo>
                    <a:pt x="136207" y="817283"/>
                  </a:lnTo>
                  <a:lnTo>
                    <a:pt x="93156" y="810338"/>
                  </a:lnTo>
                  <a:lnTo>
                    <a:pt x="55766" y="791002"/>
                  </a:lnTo>
                  <a:lnTo>
                    <a:pt x="26281" y="761516"/>
                  </a:lnTo>
                  <a:lnTo>
                    <a:pt x="6944" y="724126"/>
                  </a:lnTo>
                  <a:lnTo>
                    <a:pt x="0" y="681075"/>
                  </a:lnTo>
                  <a:lnTo>
                    <a:pt x="0" y="136245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95437" y="1110742"/>
            <a:ext cx="8347075" cy="52674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u="heavy" spc="-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ВАЖНО!</a:t>
            </a:r>
            <a:endParaRPr sz="13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sz="1300" spc="-20" dirty="0">
                <a:latin typeface="Microsoft Sans Serif"/>
                <a:cs typeface="Microsoft Sans Serif"/>
              </a:rPr>
              <a:t>«Количество </a:t>
            </a:r>
            <a:r>
              <a:rPr sz="1300" spc="-5" dirty="0">
                <a:latin typeface="Microsoft Sans Serif"/>
                <a:cs typeface="Microsoft Sans Serif"/>
              </a:rPr>
              <a:t>ЭМ, </a:t>
            </a:r>
            <a:r>
              <a:rPr sz="1300" spc="-15" dirty="0">
                <a:latin typeface="Microsoft Sans Serif"/>
                <a:cs typeface="Microsoft Sans Serif"/>
              </a:rPr>
              <a:t>использованных </a:t>
            </a:r>
            <a:r>
              <a:rPr sz="1300" spc="-10" dirty="0">
                <a:latin typeface="Microsoft Sans Serif"/>
                <a:cs typeface="Microsoft Sans Serif"/>
              </a:rPr>
              <a:t>участниками», по </a:t>
            </a:r>
            <a:r>
              <a:rPr sz="1300" spc="-15" dirty="0">
                <a:latin typeface="Microsoft Sans Serif"/>
                <a:cs typeface="Microsoft Sans Serif"/>
              </a:rPr>
              <a:t>умолчанию </a:t>
            </a:r>
            <a:r>
              <a:rPr sz="1300" spc="-20" dirty="0">
                <a:latin typeface="Microsoft Sans Serif"/>
                <a:cs typeface="Microsoft Sans Serif"/>
              </a:rPr>
              <a:t>заполняется количеством </a:t>
            </a:r>
            <a:r>
              <a:rPr sz="1300" spc="-5" dirty="0">
                <a:latin typeface="Microsoft Sans Serif"/>
                <a:cs typeface="Microsoft Sans Serif"/>
              </a:rPr>
              <a:t>ЭМ, </a:t>
            </a:r>
            <a:r>
              <a:rPr sz="1300" dirty="0">
                <a:latin typeface="Microsoft Sans Serif"/>
                <a:cs typeface="Microsoft Sans Serif"/>
              </a:rPr>
              <a:t>для </a:t>
            </a:r>
            <a:r>
              <a:rPr sz="1300" spc="-20" dirty="0">
                <a:latin typeface="Microsoft Sans Serif"/>
                <a:cs typeface="Microsoft Sans Serif"/>
              </a:rPr>
              <a:t>которых </a:t>
            </a:r>
            <a:r>
              <a:rPr sz="1300" spc="-15" dirty="0">
                <a:latin typeface="Microsoft Sans Serif"/>
                <a:cs typeface="Microsoft Sans Serif"/>
              </a:rPr>
              <a:t> </a:t>
            </a:r>
            <a:r>
              <a:rPr sz="1300" dirty="0">
                <a:latin typeface="Microsoft Sans Serif"/>
                <a:cs typeface="Microsoft Sans Serif"/>
              </a:rPr>
              <a:t>была</a:t>
            </a:r>
            <a:r>
              <a:rPr sz="1300" spc="20" dirty="0">
                <a:latin typeface="Microsoft Sans Serif"/>
                <a:cs typeface="Microsoft Sans Serif"/>
              </a:rPr>
              <a:t> </a:t>
            </a:r>
            <a:r>
              <a:rPr sz="1300" spc="-20" dirty="0">
                <a:latin typeface="Microsoft Sans Serif"/>
                <a:cs typeface="Microsoft Sans Serif"/>
              </a:rPr>
              <a:t>подтверждена</a:t>
            </a:r>
            <a:r>
              <a:rPr sz="1300" spc="75" dirty="0">
                <a:latin typeface="Microsoft Sans Serif"/>
                <a:cs typeface="Microsoft Sans Serif"/>
              </a:rPr>
              <a:t> </a:t>
            </a:r>
            <a:r>
              <a:rPr sz="1300" spc="-15" dirty="0">
                <a:latin typeface="Microsoft Sans Serif"/>
                <a:cs typeface="Microsoft Sans Serif"/>
              </a:rPr>
              <a:t>успешная</a:t>
            </a:r>
            <a:r>
              <a:rPr sz="1300" spc="25" dirty="0">
                <a:latin typeface="Microsoft Sans Serif"/>
                <a:cs typeface="Microsoft Sans Serif"/>
              </a:rPr>
              <a:t> </a:t>
            </a:r>
            <a:r>
              <a:rPr sz="1300" spc="-25" dirty="0">
                <a:latin typeface="Microsoft Sans Serif"/>
                <a:cs typeface="Microsoft Sans Serif"/>
              </a:rPr>
              <a:t>печать</a:t>
            </a:r>
            <a:endParaRPr sz="13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50">
              <a:latin typeface="Microsoft Sans Serif"/>
              <a:cs typeface="Microsoft Sans Serif"/>
            </a:endParaRPr>
          </a:p>
          <a:p>
            <a:pPr marL="18415">
              <a:lnSpc>
                <a:spcPct val="100000"/>
              </a:lnSpc>
            </a:pPr>
            <a:r>
              <a:rPr sz="1300" b="1" u="heavy" spc="-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ВАЖНО!</a:t>
            </a:r>
            <a:endParaRPr sz="1300">
              <a:latin typeface="Arial"/>
              <a:cs typeface="Arial"/>
            </a:endParaRPr>
          </a:p>
          <a:p>
            <a:pPr marL="18415" marR="11430" algn="just">
              <a:lnSpc>
                <a:spcPct val="100000"/>
              </a:lnSpc>
            </a:pPr>
            <a:r>
              <a:rPr sz="1300" spc="-5" dirty="0">
                <a:latin typeface="Microsoft Sans Serif"/>
                <a:cs typeface="Microsoft Sans Serif"/>
              </a:rPr>
              <a:t>По</a:t>
            </a:r>
            <a:r>
              <a:rPr sz="1300" spc="335" dirty="0">
                <a:latin typeface="Microsoft Sans Serif"/>
                <a:cs typeface="Microsoft Sans Serif"/>
              </a:rPr>
              <a:t> </a:t>
            </a:r>
            <a:r>
              <a:rPr sz="1300" spc="-15" dirty="0">
                <a:latin typeface="Microsoft Sans Serif"/>
                <a:cs typeface="Microsoft Sans Serif"/>
              </a:rPr>
              <a:t>умолчанию</a:t>
            </a:r>
            <a:r>
              <a:rPr sz="1300" spc="315" dirty="0">
                <a:latin typeface="Microsoft Sans Serif"/>
                <a:cs typeface="Microsoft Sans Serif"/>
              </a:rPr>
              <a:t> </a:t>
            </a:r>
            <a:r>
              <a:rPr sz="1300" spc="-10" dirty="0">
                <a:latin typeface="Microsoft Sans Serif"/>
                <a:cs typeface="Microsoft Sans Serif"/>
              </a:rPr>
              <a:t>все</a:t>
            </a:r>
            <a:r>
              <a:rPr sz="1300" spc="325" dirty="0">
                <a:latin typeface="Microsoft Sans Serif"/>
                <a:cs typeface="Microsoft Sans Serif"/>
              </a:rPr>
              <a:t> </a:t>
            </a:r>
            <a:r>
              <a:rPr sz="1300" spc="-5" dirty="0">
                <a:latin typeface="Microsoft Sans Serif"/>
                <a:cs typeface="Microsoft Sans Serif"/>
              </a:rPr>
              <a:t>ЭМ,</a:t>
            </a:r>
            <a:r>
              <a:rPr sz="1300" spc="335" dirty="0">
                <a:latin typeface="Microsoft Sans Serif"/>
                <a:cs typeface="Microsoft Sans Serif"/>
              </a:rPr>
              <a:t> </a:t>
            </a:r>
            <a:r>
              <a:rPr sz="1300" spc="-10" dirty="0">
                <a:latin typeface="Microsoft Sans Serif"/>
                <a:cs typeface="Microsoft Sans Serif"/>
              </a:rPr>
              <a:t>успешно</a:t>
            </a:r>
            <a:r>
              <a:rPr sz="1300" spc="325" dirty="0">
                <a:latin typeface="Microsoft Sans Serif"/>
                <a:cs typeface="Microsoft Sans Serif"/>
              </a:rPr>
              <a:t> </a:t>
            </a:r>
            <a:r>
              <a:rPr sz="1300" spc="-20" dirty="0">
                <a:latin typeface="Microsoft Sans Serif"/>
                <a:cs typeface="Microsoft Sans Serif"/>
              </a:rPr>
              <a:t>напечатанные</a:t>
            </a:r>
            <a:r>
              <a:rPr sz="1300" spc="305" dirty="0">
                <a:latin typeface="Microsoft Sans Serif"/>
                <a:cs typeface="Microsoft Sans Serif"/>
              </a:rPr>
              <a:t> </a:t>
            </a:r>
            <a:r>
              <a:rPr sz="1300" spc="-5" dirty="0">
                <a:latin typeface="Microsoft Sans Serif"/>
                <a:cs typeface="Microsoft Sans Serif"/>
              </a:rPr>
              <a:t>в</a:t>
            </a:r>
            <a:r>
              <a:rPr sz="1300" spc="335" dirty="0">
                <a:latin typeface="Microsoft Sans Serif"/>
                <a:cs typeface="Microsoft Sans Serif"/>
              </a:rPr>
              <a:t> </a:t>
            </a:r>
            <a:r>
              <a:rPr sz="1300" spc="-15" dirty="0">
                <a:latin typeface="Microsoft Sans Serif"/>
                <a:cs typeface="Microsoft Sans Serif"/>
              </a:rPr>
              <a:t>ходе</a:t>
            </a:r>
            <a:r>
              <a:rPr sz="1300" spc="315" dirty="0">
                <a:latin typeface="Microsoft Sans Serif"/>
                <a:cs typeface="Microsoft Sans Serif"/>
              </a:rPr>
              <a:t> </a:t>
            </a:r>
            <a:r>
              <a:rPr sz="1300" spc="-15" dirty="0">
                <a:latin typeface="Microsoft Sans Serif"/>
                <a:cs typeface="Microsoft Sans Serif"/>
              </a:rPr>
              <a:t>дополнительной</a:t>
            </a:r>
            <a:r>
              <a:rPr sz="1300" spc="315" dirty="0">
                <a:latin typeface="Microsoft Sans Serif"/>
                <a:cs typeface="Microsoft Sans Serif"/>
              </a:rPr>
              <a:t> </a:t>
            </a:r>
            <a:r>
              <a:rPr sz="1300" spc="-20" dirty="0">
                <a:latin typeface="Microsoft Sans Serif"/>
                <a:cs typeface="Microsoft Sans Serif"/>
              </a:rPr>
              <a:t>печати,</a:t>
            </a:r>
            <a:r>
              <a:rPr sz="1300" spc="305" dirty="0">
                <a:latin typeface="Microsoft Sans Serif"/>
                <a:cs typeface="Microsoft Sans Serif"/>
              </a:rPr>
              <a:t> </a:t>
            </a:r>
            <a:r>
              <a:rPr sz="1300" spc="-15" dirty="0">
                <a:latin typeface="Microsoft Sans Serif"/>
                <a:cs typeface="Microsoft Sans Serif"/>
              </a:rPr>
              <a:t>будут</a:t>
            </a:r>
            <a:r>
              <a:rPr sz="1300" spc="315" dirty="0">
                <a:latin typeface="Microsoft Sans Serif"/>
                <a:cs typeface="Microsoft Sans Serif"/>
              </a:rPr>
              <a:t> </a:t>
            </a:r>
            <a:r>
              <a:rPr sz="1300" spc="-30" dirty="0">
                <a:latin typeface="Microsoft Sans Serif"/>
                <a:cs typeface="Microsoft Sans Serif"/>
              </a:rPr>
              <a:t>также</a:t>
            </a:r>
            <a:r>
              <a:rPr sz="1300" spc="285" dirty="0">
                <a:latin typeface="Microsoft Sans Serif"/>
                <a:cs typeface="Microsoft Sans Serif"/>
              </a:rPr>
              <a:t> </a:t>
            </a:r>
            <a:r>
              <a:rPr sz="1300" spc="-15" dirty="0">
                <a:latin typeface="Microsoft Sans Serif"/>
                <a:cs typeface="Microsoft Sans Serif"/>
              </a:rPr>
              <a:t>включены </a:t>
            </a:r>
            <a:r>
              <a:rPr sz="1300" spc="-10" dirty="0">
                <a:latin typeface="Microsoft Sans Serif"/>
                <a:cs typeface="Microsoft Sans Serif"/>
              </a:rPr>
              <a:t> </a:t>
            </a:r>
            <a:r>
              <a:rPr sz="1300" spc="-5" dirty="0">
                <a:latin typeface="Microsoft Sans Serif"/>
                <a:cs typeface="Microsoft Sans Serif"/>
              </a:rPr>
              <a:t>в</a:t>
            </a:r>
            <a:r>
              <a:rPr sz="1300" spc="-10" dirty="0">
                <a:latin typeface="Microsoft Sans Serif"/>
                <a:cs typeface="Microsoft Sans Serif"/>
              </a:rPr>
              <a:t> </a:t>
            </a:r>
            <a:r>
              <a:rPr sz="1300" spc="-5" dirty="0">
                <a:latin typeface="Microsoft Sans Serif"/>
                <a:cs typeface="Microsoft Sans Serif"/>
              </a:rPr>
              <a:t>число</a:t>
            </a:r>
            <a:r>
              <a:rPr sz="1300" spc="50" dirty="0">
                <a:latin typeface="Microsoft Sans Serif"/>
                <a:cs typeface="Microsoft Sans Serif"/>
              </a:rPr>
              <a:t> </a:t>
            </a:r>
            <a:r>
              <a:rPr sz="1300" spc="-10" dirty="0">
                <a:latin typeface="Microsoft Sans Serif"/>
                <a:cs typeface="Microsoft Sans Serif"/>
              </a:rPr>
              <a:t>ЭМ,</a:t>
            </a:r>
            <a:r>
              <a:rPr sz="1300" spc="40" dirty="0">
                <a:latin typeface="Microsoft Sans Serif"/>
                <a:cs typeface="Microsoft Sans Serif"/>
              </a:rPr>
              <a:t> </a:t>
            </a:r>
            <a:r>
              <a:rPr sz="1300" spc="-15" dirty="0">
                <a:latin typeface="Microsoft Sans Serif"/>
                <a:cs typeface="Microsoft Sans Serif"/>
              </a:rPr>
              <a:t>использованных</a:t>
            </a:r>
            <a:r>
              <a:rPr sz="1300" spc="40" dirty="0">
                <a:latin typeface="Microsoft Sans Serif"/>
                <a:cs typeface="Microsoft Sans Serif"/>
              </a:rPr>
              <a:t> </a:t>
            </a:r>
            <a:r>
              <a:rPr sz="1300" spc="-15" dirty="0">
                <a:latin typeface="Microsoft Sans Serif"/>
                <a:cs typeface="Microsoft Sans Serif"/>
              </a:rPr>
              <a:t>участниками.</a:t>
            </a:r>
            <a:endParaRPr sz="1300">
              <a:latin typeface="Microsoft Sans Serif"/>
              <a:cs typeface="Microsoft Sans Serif"/>
            </a:endParaRPr>
          </a:p>
          <a:p>
            <a:pPr marL="18415" marR="8890" algn="just">
              <a:lnSpc>
                <a:spcPct val="100000"/>
              </a:lnSpc>
            </a:pPr>
            <a:r>
              <a:rPr sz="1300" spc="-35" dirty="0">
                <a:latin typeface="Microsoft Sans Serif"/>
                <a:cs typeface="Microsoft Sans Serif"/>
              </a:rPr>
              <a:t>Таким</a:t>
            </a:r>
            <a:r>
              <a:rPr sz="1300" spc="275" dirty="0">
                <a:latin typeface="Microsoft Sans Serif"/>
                <a:cs typeface="Microsoft Sans Serif"/>
              </a:rPr>
              <a:t> </a:t>
            </a:r>
            <a:r>
              <a:rPr sz="1300" spc="-20" dirty="0">
                <a:latin typeface="Microsoft Sans Serif"/>
                <a:cs typeface="Microsoft Sans Serif"/>
              </a:rPr>
              <a:t>образом, </a:t>
            </a:r>
            <a:r>
              <a:rPr sz="1300" spc="-5" dirty="0">
                <a:latin typeface="Microsoft Sans Serif"/>
                <a:cs typeface="Microsoft Sans Serif"/>
              </a:rPr>
              <a:t>все ЭМ, </a:t>
            </a:r>
            <a:r>
              <a:rPr sz="1300" spc="-15" dirty="0">
                <a:latin typeface="Microsoft Sans Serif"/>
                <a:cs typeface="Microsoft Sans Serif"/>
              </a:rPr>
              <a:t>напечатанные</a:t>
            </a:r>
            <a:r>
              <a:rPr sz="1300" spc="315" dirty="0">
                <a:latin typeface="Microsoft Sans Serif"/>
                <a:cs typeface="Microsoft Sans Serif"/>
              </a:rPr>
              <a:t> </a:t>
            </a:r>
            <a:r>
              <a:rPr sz="1300" spc="-15" dirty="0">
                <a:latin typeface="Microsoft Sans Serif"/>
                <a:cs typeface="Microsoft Sans Serif"/>
              </a:rPr>
              <a:t>дополнительно </a:t>
            </a:r>
            <a:r>
              <a:rPr sz="1300" spc="-10" dirty="0">
                <a:latin typeface="Microsoft Sans Serif"/>
                <a:cs typeface="Microsoft Sans Serif"/>
              </a:rPr>
              <a:t>по </a:t>
            </a:r>
            <a:r>
              <a:rPr sz="1300" spc="-15" dirty="0">
                <a:latin typeface="Microsoft Sans Serif"/>
                <a:cs typeface="Microsoft Sans Serif"/>
              </a:rPr>
              <a:t>причине </a:t>
            </a:r>
            <a:r>
              <a:rPr sz="1300" spc="-20" dirty="0">
                <a:latin typeface="Microsoft Sans Serif"/>
                <a:cs typeface="Microsoft Sans Serif"/>
              </a:rPr>
              <a:t>порчи </a:t>
            </a:r>
            <a:r>
              <a:rPr sz="1300" spc="5" dirty="0">
                <a:latin typeface="Microsoft Sans Serif"/>
                <a:cs typeface="Microsoft Sans Serif"/>
              </a:rPr>
              <a:t>ЭМ </a:t>
            </a:r>
            <a:r>
              <a:rPr sz="1300" spc="-15" dirty="0">
                <a:latin typeface="Microsoft Sans Serif"/>
                <a:cs typeface="Microsoft Sans Serif"/>
              </a:rPr>
              <a:t>участником</a:t>
            </a:r>
            <a:r>
              <a:rPr sz="1300" spc="315" dirty="0">
                <a:latin typeface="Microsoft Sans Serif"/>
                <a:cs typeface="Microsoft Sans Serif"/>
              </a:rPr>
              <a:t> </a:t>
            </a:r>
            <a:r>
              <a:rPr sz="1300" spc="-5" dirty="0">
                <a:latin typeface="Microsoft Sans Serif"/>
                <a:cs typeface="Microsoft Sans Serif"/>
              </a:rPr>
              <a:t>или </a:t>
            </a:r>
            <a:r>
              <a:rPr sz="1300" spc="-10" dirty="0">
                <a:latin typeface="Microsoft Sans Serif"/>
                <a:cs typeface="Microsoft Sans Serif"/>
              </a:rPr>
              <a:t>обнаружения </a:t>
            </a:r>
            <a:r>
              <a:rPr sz="1300" spc="-330" dirty="0">
                <a:latin typeface="Microsoft Sans Serif"/>
                <a:cs typeface="Microsoft Sans Serif"/>
              </a:rPr>
              <a:t> </a:t>
            </a:r>
            <a:r>
              <a:rPr sz="1300" spc="-5" dirty="0">
                <a:latin typeface="Microsoft Sans Serif"/>
                <a:cs typeface="Microsoft Sans Serif"/>
              </a:rPr>
              <a:t>в</a:t>
            </a:r>
            <a:r>
              <a:rPr sz="1300" dirty="0">
                <a:latin typeface="Microsoft Sans Serif"/>
                <a:cs typeface="Microsoft Sans Serif"/>
              </a:rPr>
              <a:t> </a:t>
            </a:r>
            <a:r>
              <a:rPr sz="1300" spc="-10" dirty="0">
                <a:latin typeface="Microsoft Sans Serif"/>
                <a:cs typeface="Microsoft Sans Serif"/>
              </a:rPr>
              <a:t>них</a:t>
            </a:r>
            <a:r>
              <a:rPr sz="1300" spc="-5" dirty="0">
                <a:latin typeface="Microsoft Sans Serif"/>
                <a:cs typeface="Microsoft Sans Serif"/>
              </a:rPr>
              <a:t> </a:t>
            </a:r>
            <a:r>
              <a:rPr sz="1300" spc="-15" dirty="0">
                <a:latin typeface="Microsoft Sans Serif"/>
                <a:cs typeface="Microsoft Sans Serif"/>
              </a:rPr>
              <a:t>брака,</a:t>
            </a:r>
            <a:r>
              <a:rPr sz="1300" spc="-10" dirty="0">
                <a:latin typeface="Microsoft Sans Serif"/>
                <a:cs typeface="Microsoft Sans Serif"/>
              </a:rPr>
              <a:t> </a:t>
            </a:r>
            <a:r>
              <a:rPr sz="1300" spc="-15" dirty="0">
                <a:latin typeface="Microsoft Sans Serif"/>
                <a:cs typeface="Microsoft Sans Serif"/>
              </a:rPr>
              <a:t>необходимо</a:t>
            </a:r>
            <a:r>
              <a:rPr sz="1300" spc="-10" dirty="0">
                <a:latin typeface="Microsoft Sans Serif"/>
                <a:cs typeface="Microsoft Sans Serif"/>
              </a:rPr>
              <a:t> вручную</a:t>
            </a:r>
            <a:r>
              <a:rPr sz="1300" spc="-5" dirty="0">
                <a:latin typeface="Microsoft Sans Serif"/>
                <a:cs typeface="Microsoft Sans Serif"/>
              </a:rPr>
              <a:t> </a:t>
            </a:r>
            <a:r>
              <a:rPr sz="1300" spc="-25" dirty="0">
                <a:latin typeface="Microsoft Sans Serif"/>
                <a:cs typeface="Microsoft Sans Serif"/>
              </a:rPr>
              <a:t>указать</a:t>
            </a:r>
            <a:r>
              <a:rPr sz="1300" spc="-20" dirty="0">
                <a:latin typeface="Microsoft Sans Serif"/>
                <a:cs typeface="Microsoft Sans Serif"/>
              </a:rPr>
              <a:t> </a:t>
            </a:r>
            <a:r>
              <a:rPr sz="1300" spc="-5" dirty="0">
                <a:latin typeface="Microsoft Sans Serif"/>
                <a:cs typeface="Microsoft Sans Serif"/>
              </a:rPr>
              <a:t>в</a:t>
            </a:r>
            <a:r>
              <a:rPr sz="1300" dirty="0">
                <a:latin typeface="Microsoft Sans Serif"/>
                <a:cs typeface="Microsoft Sans Serif"/>
              </a:rPr>
              <a:t> числе</a:t>
            </a:r>
            <a:r>
              <a:rPr sz="1300" spc="5" dirty="0">
                <a:latin typeface="Microsoft Sans Serif"/>
                <a:cs typeface="Microsoft Sans Serif"/>
              </a:rPr>
              <a:t> </a:t>
            </a:r>
            <a:r>
              <a:rPr sz="1300" spc="-10" dirty="0">
                <a:latin typeface="Microsoft Sans Serif"/>
                <a:cs typeface="Microsoft Sans Serif"/>
              </a:rPr>
              <a:t>бракованных</a:t>
            </a:r>
            <a:r>
              <a:rPr sz="1300" spc="-5" dirty="0">
                <a:latin typeface="Microsoft Sans Serif"/>
                <a:cs typeface="Microsoft Sans Serif"/>
              </a:rPr>
              <a:t> </a:t>
            </a:r>
            <a:r>
              <a:rPr sz="1300" spc="5" dirty="0">
                <a:latin typeface="Microsoft Sans Serif"/>
                <a:cs typeface="Microsoft Sans Serif"/>
              </a:rPr>
              <a:t>ЭМ</a:t>
            </a:r>
            <a:r>
              <a:rPr sz="1300" spc="10" dirty="0">
                <a:latin typeface="Microsoft Sans Serif"/>
                <a:cs typeface="Microsoft Sans Serif"/>
              </a:rPr>
              <a:t> </a:t>
            </a:r>
            <a:r>
              <a:rPr sz="1300" spc="-5" dirty="0">
                <a:latin typeface="Microsoft Sans Serif"/>
                <a:cs typeface="Microsoft Sans Serif"/>
              </a:rPr>
              <a:t>с</a:t>
            </a:r>
            <a:r>
              <a:rPr sz="1300" dirty="0">
                <a:latin typeface="Microsoft Sans Serif"/>
                <a:cs typeface="Microsoft Sans Serif"/>
              </a:rPr>
              <a:t> </a:t>
            </a:r>
            <a:r>
              <a:rPr sz="1300" spc="-10" dirty="0">
                <a:latin typeface="Microsoft Sans Serif"/>
                <a:cs typeface="Microsoft Sans Serif"/>
              </a:rPr>
              <a:t>соответствующей</a:t>
            </a:r>
            <a:r>
              <a:rPr sz="1300" spc="-5" dirty="0">
                <a:latin typeface="Microsoft Sans Serif"/>
                <a:cs typeface="Microsoft Sans Serif"/>
              </a:rPr>
              <a:t> </a:t>
            </a:r>
            <a:r>
              <a:rPr sz="1300" spc="-10" dirty="0">
                <a:latin typeface="Microsoft Sans Serif"/>
                <a:cs typeface="Microsoft Sans Serif"/>
              </a:rPr>
              <a:t>причиной </a:t>
            </a:r>
            <a:r>
              <a:rPr sz="1300" spc="-5" dirty="0">
                <a:latin typeface="Microsoft Sans Serif"/>
                <a:cs typeface="Microsoft Sans Serif"/>
              </a:rPr>
              <a:t> </a:t>
            </a:r>
            <a:r>
              <a:rPr sz="1300" spc="-10" dirty="0">
                <a:latin typeface="Microsoft Sans Serif"/>
                <a:cs typeface="Microsoft Sans Serif"/>
              </a:rPr>
              <a:t>(«Испорчено</a:t>
            </a:r>
            <a:r>
              <a:rPr sz="1300" spc="40" dirty="0">
                <a:latin typeface="Microsoft Sans Serif"/>
                <a:cs typeface="Microsoft Sans Serif"/>
              </a:rPr>
              <a:t> </a:t>
            </a:r>
            <a:r>
              <a:rPr sz="1300" spc="-15" dirty="0">
                <a:latin typeface="Microsoft Sans Serif"/>
                <a:cs typeface="Microsoft Sans Serif"/>
              </a:rPr>
              <a:t>участниками»</a:t>
            </a:r>
            <a:r>
              <a:rPr sz="1300" spc="60" dirty="0">
                <a:latin typeface="Microsoft Sans Serif"/>
                <a:cs typeface="Microsoft Sans Serif"/>
              </a:rPr>
              <a:t> </a:t>
            </a:r>
            <a:r>
              <a:rPr sz="1300" spc="-5" dirty="0">
                <a:latin typeface="Microsoft Sans Serif"/>
                <a:cs typeface="Microsoft Sans Serif"/>
              </a:rPr>
              <a:t>или</a:t>
            </a:r>
            <a:r>
              <a:rPr sz="1300" spc="30" dirty="0">
                <a:latin typeface="Microsoft Sans Serif"/>
                <a:cs typeface="Microsoft Sans Serif"/>
              </a:rPr>
              <a:t> </a:t>
            </a:r>
            <a:r>
              <a:rPr sz="1300" spc="-20" dirty="0">
                <a:latin typeface="Microsoft Sans Serif"/>
                <a:cs typeface="Microsoft Sans Serif"/>
              </a:rPr>
              <a:t>«Напечатано</a:t>
            </a:r>
            <a:r>
              <a:rPr sz="1300" spc="50" dirty="0">
                <a:latin typeface="Microsoft Sans Serif"/>
                <a:cs typeface="Microsoft Sans Serif"/>
              </a:rPr>
              <a:t> </a:t>
            </a:r>
            <a:r>
              <a:rPr sz="1300" spc="-5" dirty="0">
                <a:latin typeface="Microsoft Sans Serif"/>
                <a:cs typeface="Microsoft Sans Serif"/>
              </a:rPr>
              <a:t>с</a:t>
            </a:r>
            <a:r>
              <a:rPr sz="1300" spc="25" dirty="0">
                <a:latin typeface="Microsoft Sans Serif"/>
                <a:cs typeface="Microsoft Sans Serif"/>
              </a:rPr>
              <a:t> </a:t>
            </a:r>
            <a:r>
              <a:rPr sz="1300" spc="-25" dirty="0">
                <a:latin typeface="Microsoft Sans Serif"/>
                <a:cs typeface="Microsoft Sans Serif"/>
              </a:rPr>
              <a:t>техническим</a:t>
            </a:r>
            <a:r>
              <a:rPr sz="1300" spc="60" dirty="0">
                <a:latin typeface="Microsoft Sans Serif"/>
                <a:cs typeface="Microsoft Sans Serif"/>
              </a:rPr>
              <a:t> </a:t>
            </a:r>
            <a:r>
              <a:rPr sz="1300" spc="-15" dirty="0">
                <a:latin typeface="Microsoft Sans Serif"/>
                <a:cs typeface="Microsoft Sans Serif"/>
              </a:rPr>
              <a:t>браком»).</a:t>
            </a:r>
            <a:endParaRPr sz="1300">
              <a:latin typeface="Microsoft Sans Serif"/>
              <a:cs typeface="Microsoft Sans Serif"/>
            </a:endParaRPr>
          </a:p>
          <a:p>
            <a:pPr marL="18415" marR="8255" algn="just">
              <a:lnSpc>
                <a:spcPct val="100000"/>
              </a:lnSpc>
            </a:pPr>
            <a:r>
              <a:rPr sz="1300" spc="-5" dirty="0">
                <a:latin typeface="Microsoft Sans Serif"/>
                <a:cs typeface="Microsoft Sans Serif"/>
              </a:rPr>
              <a:t>В</a:t>
            </a:r>
            <a:r>
              <a:rPr sz="1300" spc="45" dirty="0">
                <a:latin typeface="Microsoft Sans Serif"/>
                <a:cs typeface="Microsoft Sans Serif"/>
              </a:rPr>
              <a:t> </a:t>
            </a:r>
            <a:r>
              <a:rPr sz="1300" spc="-5" dirty="0">
                <a:latin typeface="Microsoft Sans Serif"/>
                <a:cs typeface="Microsoft Sans Serif"/>
              </a:rPr>
              <a:t>случае</a:t>
            </a:r>
            <a:r>
              <a:rPr sz="1300" spc="50" dirty="0">
                <a:latin typeface="Microsoft Sans Serif"/>
                <a:cs typeface="Microsoft Sans Serif"/>
              </a:rPr>
              <a:t> </a:t>
            </a:r>
            <a:r>
              <a:rPr sz="1300" dirty="0">
                <a:latin typeface="Microsoft Sans Serif"/>
                <a:cs typeface="Microsoft Sans Serif"/>
              </a:rPr>
              <a:t>если</a:t>
            </a:r>
            <a:r>
              <a:rPr sz="1300" spc="55" dirty="0">
                <a:latin typeface="Microsoft Sans Serif"/>
                <a:cs typeface="Microsoft Sans Serif"/>
              </a:rPr>
              <a:t> </a:t>
            </a:r>
            <a:r>
              <a:rPr sz="1300" spc="-5" dirty="0">
                <a:latin typeface="Microsoft Sans Serif"/>
                <a:cs typeface="Microsoft Sans Serif"/>
              </a:rPr>
              <a:t>вы</a:t>
            </a:r>
            <a:r>
              <a:rPr sz="1300" spc="65" dirty="0">
                <a:latin typeface="Microsoft Sans Serif"/>
                <a:cs typeface="Microsoft Sans Serif"/>
              </a:rPr>
              <a:t> </a:t>
            </a:r>
            <a:r>
              <a:rPr sz="1300" spc="-20" dirty="0">
                <a:latin typeface="Microsoft Sans Serif"/>
                <a:cs typeface="Microsoft Sans Serif"/>
              </a:rPr>
              <a:t>указали</a:t>
            </a:r>
            <a:r>
              <a:rPr sz="1300" spc="45" dirty="0">
                <a:latin typeface="Microsoft Sans Serif"/>
                <a:cs typeface="Microsoft Sans Serif"/>
              </a:rPr>
              <a:t> </a:t>
            </a:r>
            <a:r>
              <a:rPr sz="1300" spc="-10" dirty="0">
                <a:latin typeface="Microsoft Sans Serif"/>
                <a:cs typeface="Microsoft Sans Serif"/>
              </a:rPr>
              <a:t>ошибочное</a:t>
            </a:r>
            <a:r>
              <a:rPr sz="1300" spc="60" dirty="0">
                <a:latin typeface="Microsoft Sans Serif"/>
                <a:cs typeface="Microsoft Sans Serif"/>
              </a:rPr>
              <a:t> </a:t>
            </a:r>
            <a:r>
              <a:rPr sz="1300" spc="-15" dirty="0">
                <a:latin typeface="Microsoft Sans Serif"/>
                <a:cs typeface="Microsoft Sans Serif"/>
              </a:rPr>
              <a:t>количество</a:t>
            </a:r>
            <a:r>
              <a:rPr sz="1300" spc="50" dirty="0">
                <a:latin typeface="Microsoft Sans Serif"/>
                <a:cs typeface="Microsoft Sans Serif"/>
              </a:rPr>
              <a:t> </a:t>
            </a:r>
            <a:r>
              <a:rPr sz="1300" spc="5" dirty="0">
                <a:latin typeface="Microsoft Sans Serif"/>
                <a:cs typeface="Microsoft Sans Serif"/>
              </a:rPr>
              <a:t>ЭМ</a:t>
            </a:r>
            <a:r>
              <a:rPr sz="1300" spc="45" dirty="0">
                <a:latin typeface="Microsoft Sans Serif"/>
                <a:cs typeface="Microsoft Sans Serif"/>
              </a:rPr>
              <a:t> </a:t>
            </a:r>
            <a:r>
              <a:rPr sz="1300" spc="-5" dirty="0">
                <a:latin typeface="Microsoft Sans Serif"/>
                <a:cs typeface="Microsoft Sans Serif"/>
              </a:rPr>
              <a:t>в</a:t>
            </a:r>
            <a:r>
              <a:rPr sz="1300" spc="55" dirty="0">
                <a:latin typeface="Microsoft Sans Serif"/>
                <a:cs typeface="Microsoft Sans Serif"/>
              </a:rPr>
              <a:t> </a:t>
            </a:r>
            <a:r>
              <a:rPr sz="1300" spc="-15" dirty="0">
                <a:latin typeface="Microsoft Sans Serif"/>
                <a:cs typeface="Microsoft Sans Serif"/>
              </a:rPr>
              <a:t>каких-либо</a:t>
            </a:r>
            <a:r>
              <a:rPr sz="1300" spc="55" dirty="0">
                <a:latin typeface="Microsoft Sans Serif"/>
                <a:cs typeface="Microsoft Sans Serif"/>
              </a:rPr>
              <a:t> </a:t>
            </a:r>
            <a:r>
              <a:rPr sz="1300" spc="-20" dirty="0">
                <a:latin typeface="Microsoft Sans Serif"/>
                <a:cs typeface="Microsoft Sans Serif"/>
              </a:rPr>
              <a:t>пунктах</a:t>
            </a:r>
            <a:r>
              <a:rPr sz="1300" spc="50" dirty="0">
                <a:latin typeface="Microsoft Sans Serif"/>
                <a:cs typeface="Microsoft Sans Serif"/>
              </a:rPr>
              <a:t> </a:t>
            </a:r>
            <a:r>
              <a:rPr sz="1300" spc="-20" dirty="0">
                <a:latin typeface="Microsoft Sans Serif"/>
                <a:cs typeface="Microsoft Sans Serif"/>
              </a:rPr>
              <a:t>протокола,</a:t>
            </a:r>
            <a:r>
              <a:rPr sz="1300" spc="55" dirty="0">
                <a:latin typeface="Microsoft Sans Serif"/>
                <a:cs typeface="Microsoft Sans Serif"/>
              </a:rPr>
              <a:t> </a:t>
            </a:r>
            <a:r>
              <a:rPr sz="1300" spc="-20" dirty="0">
                <a:latin typeface="Microsoft Sans Serif"/>
                <a:cs typeface="Microsoft Sans Serif"/>
              </a:rPr>
              <a:t>протокол</a:t>
            </a:r>
            <a:r>
              <a:rPr sz="1300" spc="60" dirty="0">
                <a:latin typeface="Microsoft Sans Serif"/>
                <a:cs typeface="Microsoft Sans Serif"/>
              </a:rPr>
              <a:t> </a:t>
            </a:r>
            <a:r>
              <a:rPr sz="1300" spc="-25" dirty="0">
                <a:latin typeface="Microsoft Sans Serif"/>
                <a:cs typeface="Microsoft Sans Serif"/>
              </a:rPr>
              <a:t>печати</a:t>
            </a:r>
            <a:r>
              <a:rPr sz="1300" spc="45" dirty="0">
                <a:latin typeface="Microsoft Sans Serif"/>
                <a:cs typeface="Microsoft Sans Serif"/>
              </a:rPr>
              <a:t> </a:t>
            </a:r>
            <a:r>
              <a:rPr sz="1300" spc="10" dirty="0">
                <a:latin typeface="Microsoft Sans Serif"/>
                <a:cs typeface="Microsoft Sans Serif"/>
              </a:rPr>
              <a:t>ЭМ </a:t>
            </a:r>
            <a:r>
              <a:rPr sz="1300" spc="-335" dirty="0">
                <a:latin typeface="Microsoft Sans Serif"/>
                <a:cs typeface="Microsoft Sans Serif"/>
              </a:rPr>
              <a:t> </a:t>
            </a:r>
            <a:r>
              <a:rPr sz="1300" spc="-5" dirty="0">
                <a:latin typeface="Microsoft Sans Serif"/>
                <a:cs typeface="Microsoft Sans Serif"/>
              </a:rPr>
              <a:t>в</a:t>
            </a:r>
            <a:r>
              <a:rPr sz="1300" spc="25" dirty="0">
                <a:latin typeface="Microsoft Sans Serif"/>
                <a:cs typeface="Microsoft Sans Serif"/>
              </a:rPr>
              <a:t> </a:t>
            </a:r>
            <a:r>
              <a:rPr sz="1300" spc="-15" dirty="0">
                <a:latin typeface="Microsoft Sans Serif"/>
                <a:cs typeface="Microsoft Sans Serif"/>
              </a:rPr>
              <a:t>аудитории</a:t>
            </a:r>
            <a:r>
              <a:rPr sz="1300" spc="45" dirty="0">
                <a:latin typeface="Microsoft Sans Serif"/>
                <a:cs typeface="Microsoft Sans Serif"/>
              </a:rPr>
              <a:t> </a:t>
            </a:r>
            <a:r>
              <a:rPr sz="1300" spc="-10" dirty="0">
                <a:latin typeface="Microsoft Sans Serif"/>
                <a:cs typeface="Microsoft Sans Serif"/>
              </a:rPr>
              <a:t>следует</a:t>
            </a:r>
            <a:r>
              <a:rPr sz="1300" spc="30" dirty="0">
                <a:latin typeface="Microsoft Sans Serif"/>
                <a:cs typeface="Microsoft Sans Serif"/>
              </a:rPr>
              <a:t> </a:t>
            </a:r>
            <a:r>
              <a:rPr sz="1300" spc="-20" dirty="0">
                <a:latin typeface="Microsoft Sans Serif"/>
                <a:cs typeface="Microsoft Sans Serif"/>
              </a:rPr>
              <a:t>напечатать</a:t>
            </a:r>
            <a:r>
              <a:rPr sz="1300" spc="45" dirty="0">
                <a:latin typeface="Microsoft Sans Serif"/>
                <a:cs typeface="Microsoft Sans Serif"/>
              </a:rPr>
              <a:t> </a:t>
            </a:r>
            <a:r>
              <a:rPr sz="1300" spc="-15" dirty="0">
                <a:latin typeface="Microsoft Sans Serif"/>
                <a:cs typeface="Microsoft Sans Serif"/>
              </a:rPr>
              <a:t>повторно,</a:t>
            </a:r>
            <a:r>
              <a:rPr sz="1300" spc="55" dirty="0">
                <a:latin typeface="Microsoft Sans Serif"/>
                <a:cs typeface="Microsoft Sans Serif"/>
              </a:rPr>
              <a:t> </a:t>
            </a:r>
            <a:r>
              <a:rPr sz="1300" spc="-25" dirty="0">
                <a:latin typeface="Microsoft Sans Serif"/>
                <a:cs typeface="Microsoft Sans Serif"/>
              </a:rPr>
              <a:t>указав</a:t>
            </a:r>
            <a:r>
              <a:rPr sz="1300" spc="50" dirty="0">
                <a:latin typeface="Microsoft Sans Serif"/>
                <a:cs typeface="Microsoft Sans Serif"/>
              </a:rPr>
              <a:t> </a:t>
            </a:r>
            <a:r>
              <a:rPr sz="1300" spc="-10" dirty="0">
                <a:latin typeface="Microsoft Sans Serif"/>
                <a:cs typeface="Microsoft Sans Serif"/>
              </a:rPr>
              <a:t>верные</a:t>
            </a:r>
            <a:r>
              <a:rPr sz="1300" spc="35" dirty="0">
                <a:latin typeface="Microsoft Sans Serif"/>
                <a:cs typeface="Microsoft Sans Serif"/>
              </a:rPr>
              <a:t> </a:t>
            </a:r>
            <a:r>
              <a:rPr sz="1300" spc="-15" dirty="0">
                <a:latin typeface="Microsoft Sans Serif"/>
                <a:cs typeface="Microsoft Sans Serif"/>
              </a:rPr>
              <a:t>значения.</a:t>
            </a:r>
            <a:r>
              <a:rPr sz="1300" spc="40" dirty="0">
                <a:latin typeface="Microsoft Sans Serif"/>
                <a:cs typeface="Microsoft Sans Serif"/>
              </a:rPr>
              <a:t> </a:t>
            </a:r>
            <a:r>
              <a:rPr sz="1300" spc="-40" dirty="0">
                <a:latin typeface="Microsoft Sans Serif"/>
                <a:cs typeface="Microsoft Sans Serif"/>
              </a:rPr>
              <a:t>Для</a:t>
            </a:r>
            <a:r>
              <a:rPr sz="1300" spc="60" dirty="0">
                <a:latin typeface="Microsoft Sans Serif"/>
                <a:cs typeface="Microsoft Sans Serif"/>
              </a:rPr>
              <a:t> </a:t>
            </a:r>
            <a:r>
              <a:rPr sz="1300" spc="-20" dirty="0">
                <a:latin typeface="Microsoft Sans Serif"/>
                <a:cs typeface="Microsoft Sans Serif"/>
              </a:rPr>
              <a:t>этого</a:t>
            </a:r>
            <a:r>
              <a:rPr sz="1300" spc="50" dirty="0">
                <a:latin typeface="Microsoft Sans Serif"/>
                <a:cs typeface="Microsoft Sans Serif"/>
              </a:rPr>
              <a:t> </a:t>
            </a:r>
            <a:r>
              <a:rPr sz="1300" spc="-10" dirty="0">
                <a:latin typeface="Microsoft Sans Serif"/>
                <a:cs typeface="Microsoft Sans Serif"/>
              </a:rPr>
              <a:t>снова</a:t>
            </a:r>
            <a:r>
              <a:rPr sz="1300" spc="35" dirty="0">
                <a:latin typeface="Microsoft Sans Serif"/>
                <a:cs typeface="Microsoft Sans Serif"/>
              </a:rPr>
              <a:t> </a:t>
            </a:r>
            <a:r>
              <a:rPr sz="1300" spc="-20" dirty="0">
                <a:latin typeface="Microsoft Sans Serif"/>
                <a:cs typeface="Microsoft Sans Serif"/>
              </a:rPr>
              <a:t>нажмите</a:t>
            </a:r>
            <a:r>
              <a:rPr sz="1300" spc="60" dirty="0">
                <a:latin typeface="Microsoft Sans Serif"/>
                <a:cs typeface="Microsoft Sans Serif"/>
              </a:rPr>
              <a:t> </a:t>
            </a:r>
            <a:r>
              <a:rPr sz="1300" spc="-30" dirty="0">
                <a:latin typeface="Microsoft Sans Serif"/>
                <a:cs typeface="Microsoft Sans Serif"/>
              </a:rPr>
              <a:t>кнопку</a:t>
            </a:r>
            <a:endParaRPr sz="1300">
              <a:latin typeface="Microsoft Sans Serif"/>
              <a:cs typeface="Microsoft Sans Serif"/>
            </a:endParaRPr>
          </a:p>
          <a:p>
            <a:pPr marL="18415" algn="just">
              <a:lnSpc>
                <a:spcPct val="100000"/>
              </a:lnSpc>
            </a:pPr>
            <a:r>
              <a:rPr sz="1300" spc="-20" dirty="0">
                <a:latin typeface="Microsoft Sans Serif"/>
                <a:cs typeface="Microsoft Sans Serif"/>
              </a:rPr>
              <a:t>«Печать</a:t>
            </a:r>
            <a:r>
              <a:rPr sz="1300" spc="-10" dirty="0">
                <a:latin typeface="Microsoft Sans Serif"/>
                <a:cs typeface="Microsoft Sans Serif"/>
              </a:rPr>
              <a:t> </a:t>
            </a:r>
            <a:r>
              <a:rPr sz="1300" spc="-20" dirty="0">
                <a:latin typeface="Microsoft Sans Serif"/>
                <a:cs typeface="Microsoft Sans Serif"/>
              </a:rPr>
              <a:t>протокола»</a:t>
            </a:r>
            <a:endParaRPr sz="13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Microsoft Sans Serif"/>
              <a:cs typeface="Microsoft Sans Serif"/>
            </a:endParaRPr>
          </a:p>
          <a:p>
            <a:pPr marL="26034">
              <a:lnSpc>
                <a:spcPct val="100000"/>
              </a:lnSpc>
            </a:pPr>
            <a:r>
              <a:rPr sz="1300" b="1" u="heavy" spc="-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ВАЖНО!</a:t>
            </a:r>
            <a:endParaRPr sz="1300">
              <a:latin typeface="Arial"/>
              <a:cs typeface="Arial"/>
            </a:endParaRPr>
          </a:p>
          <a:p>
            <a:pPr marL="26034" marR="6985" algn="just">
              <a:lnSpc>
                <a:spcPct val="100000"/>
              </a:lnSpc>
            </a:pPr>
            <a:r>
              <a:rPr sz="1300" spc="-10" dirty="0">
                <a:latin typeface="Microsoft Sans Serif"/>
                <a:cs typeface="Microsoft Sans Serif"/>
              </a:rPr>
              <a:t>При</a:t>
            </a:r>
            <a:r>
              <a:rPr sz="1300" spc="-5" dirty="0">
                <a:latin typeface="Microsoft Sans Serif"/>
                <a:cs typeface="Microsoft Sans Serif"/>
              </a:rPr>
              <a:t> </a:t>
            </a:r>
            <a:r>
              <a:rPr sz="1300" spc="-15" dirty="0">
                <a:latin typeface="Microsoft Sans Serif"/>
                <a:cs typeface="Microsoft Sans Serif"/>
              </a:rPr>
              <a:t>проведении</a:t>
            </a:r>
            <a:r>
              <a:rPr sz="1300" spc="-10" dirty="0">
                <a:latin typeface="Microsoft Sans Serif"/>
                <a:cs typeface="Microsoft Sans Serif"/>
              </a:rPr>
              <a:t> письменных</a:t>
            </a:r>
            <a:r>
              <a:rPr sz="1300" spc="-5" dirty="0">
                <a:latin typeface="Microsoft Sans Serif"/>
                <a:cs typeface="Microsoft Sans Serif"/>
              </a:rPr>
              <a:t> </a:t>
            </a:r>
            <a:r>
              <a:rPr sz="1300" spc="-20" dirty="0">
                <a:latin typeface="Microsoft Sans Serif"/>
                <a:cs typeface="Microsoft Sans Serif"/>
              </a:rPr>
              <a:t>экзаменов</a:t>
            </a:r>
            <a:r>
              <a:rPr sz="1300" spc="-15" dirty="0">
                <a:latin typeface="Microsoft Sans Serif"/>
                <a:cs typeface="Microsoft Sans Serif"/>
              </a:rPr>
              <a:t> </a:t>
            </a:r>
            <a:r>
              <a:rPr sz="1300" spc="-10" dirty="0">
                <a:latin typeface="Microsoft Sans Serif"/>
                <a:cs typeface="Microsoft Sans Serif"/>
              </a:rPr>
              <a:t>одновременно</a:t>
            </a:r>
            <a:r>
              <a:rPr sz="1300" spc="-5" dirty="0">
                <a:latin typeface="Microsoft Sans Serif"/>
                <a:cs typeface="Microsoft Sans Serif"/>
              </a:rPr>
              <a:t> с</a:t>
            </a:r>
            <a:r>
              <a:rPr sz="1300" dirty="0">
                <a:latin typeface="Microsoft Sans Serif"/>
                <a:cs typeface="Microsoft Sans Serif"/>
              </a:rPr>
              <a:t> </a:t>
            </a:r>
            <a:r>
              <a:rPr sz="1300" spc="-20" dirty="0">
                <a:latin typeface="Microsoft Sans Serif"/>
                <a:cs typeface="Microsoft Sans Serif"/>
              </a:rPr>
              <a:t>протоколом</a:t>
            </a:r>
            <a:r>
              <a:rPr sz="1300" spc="-15" dirty="0">
                <a:latin typeface="Microsoft Sans Serif"/>
                <a:cs typeface="Microsoft Sans Serif"/>
              </a:rPr>
              <a:t> </a:t>
            </a:r>
            <a:r>
              <a:rPr sz="1300" spc="-20" dirty="0">
                <a:latin typeface="Microsoft Sans Serif"/>
                <a:cs typeface="Microsoft Sans Serif"/>
              </a:rPr>
              <a:t>печатается</a:t>
            </a:r>
            <a:r>
              <a:rPr sz="1300" spc="-15" dirty="0">
                <a:latin typeface="Microsoft Sans Serif"/>
                <a:cs typeface="Microsoft Sans Serif"/>
              </a:rPr>
              <a:t> </a:t>
            </a:r>
            <a:r>
              <a:rPr sz="1300" spc="-10" dirty="0">
                <a:latin typeface="Microsoft Sans Serif"/>
                <a:cs typeface="Microsoft Sans Serif"/>
              </a:rPr>
              <a:t>калибровочный</a:t>
            </a:r>
            <a:r>
              <a:rPr sz="1300" spc="-5" dirty="0">
                <a:latin typeface="Microsoft Sans Serif"/>
                <a:cs typeface="Microsoft Sans Serif"/>
              </a:rPr>
              <a:t> </a:t>
            </a:r>
            <a:r>
              <a:rPr sz="1300" spc="-30" dirty="0">
                <a:latin typeface="Microsoft Sans Serif"/>
                <a:cs typeface="Microsoft Sans Serif"/>
              </a:rPr>
              <a:t>лист, </a:t>
            </a:r>
            <a:r>
              <a:rPr sz="1300" spc="-25" dirty="0">
                <a:latin typeface="Microsoft Sans Serif"/>
                <a:cs typeface="Microsoft Sans Serif"/>
              </a:rPr>
              <a:t> </a:t>
            </a:r>
            <a:r>
              <a:rPr sz="1300" spc="-20" dirty="0">
                <a:latin typeface="Microsoft Sans Serif"/>
                <a:cs typeface="Microsoft Sans Serif"/>
              </a:rPr>
              <a:t>который</a:t>
            </a:r>
            <a:r>
              <a:rPr sz="1300" spc="310" dirty="0">
                <a:latin typeface="Microsoft Sans Serif"/>
                <a:cs typeface="Microsoft Sans Serif"/>
              </a:rPr>
              <a:t> </a:t>
            </a:r>
            <a:r>
              <a:rPr sz="1300" spc="-15" dirty="0">
                <a:latin typeface="Microsoft Sans Serif"/>
                <a:cs typeface="Microsoft Sans Serif"/>
              </a:rPr>
              <a:t>необходимо</a:t>
            </a:r>
            <a:r>
              <a:rPr sz="1300" spc="-10" dirty="0">
                <a:latin typeface="Microsoft Sans Serif"/>
                <a:cs typeface="Microsoft Sans Serif"/>
              </a:rPr>
              <a:t> </a:t>
            </a:r>
            <a:r>
              <a:rPr sz="1300" spc="-15" dirty="0">
                <a:latin typeface="Microsoft Sans Serif"/>
                <a:cs typeface="Microsoft Sans Serif"/>
              </a:rPr>
              <a:t>передать</a:t>
            </a:r>
            <a:r>
              <a:rPr sz="1300" spc="-10" dirty="0">
                <a:latin typeface="Microsoft Sans Serif"/>
                <a:cs typeface="Microsoft Sans Serif"/>
              </a:rPr>
              <a:t> </a:t>
            </a:r>
            <a:r>
              <a:rPr sz="1300" spc="-15" dirty="0">
                <a:latin typeface="Microsoft Sans Serif"/>
                <a:cs typeface="Microsoft Sans Serif"/>
              </a:rPr>
              <a:t>вместе</a:t>
            </a:r>
            <a:r>
              <a:rPr sz="1300" spc="-10" dirty="0">
                <a:latin typeface="Microsoft Sans Serif"/>
                <a:cs typeface="Microsoft Sans Serif"/>
              </a:rPr>
              <a:t> </a:t>
            </a:r>
            <a:r>
              <a:rPr sz="1300" spc="-5" dirty="0">
                <a:latin typeface="Microsoft Sans Serif"/>
                <a:cs typeface="Microsoft Sans Serif"/>
              </a:rPr>
              <a:t>с</a:t>
            </a:r>
            <a:r>
              <a:rPr sz="1300" dirty="0">
                <a:latin typeface="Microsoft Sans Serif"/>
                <a:cs typeface="Microsoft Sans Serif"/>
              </a:rPr>
              <a:t> </a:t>
            </a:r>
            <a:r>
              <a:rPr sz="1300" spc="-10" dirty="0">
                <a:latin typeface="Microsoft Sans Serif"/>
                <a:cs typeface="Microsoft Sans Serif"/>
              </a:rPr>
              <a:t>остальными</a:t>
            </a:r>
            <a:r>
              <a:rPr sz="1300" spc="-5" dirty="0">
                <a:latin typeface="Microsoft Sans Serif"/>
                <a:cs typeface="Microsoft Sans Serif"/>
              </a:rPr>
              <a:t> </a:t>
            </a:r>
            <a:r>
              <a:rPr sz="1300" spc="-10" dirty="0">
                <a:latin typeface="Microsoft Sans Serif"/>
                <a:cs typeface="Microsoft Sans Serif"/>
              </a:rPr>
              <a:t>материалами</a:t>
            </a:r>
            <a:r>
              <a:rPr sz="1300" spc="-5" dirty="0">
                <a:latin typeface="Microsoft Sans Serif"/>
                <a:cs typeface="Microsoft Sans Serif"/>
              </a:rPr>
              <a:t> в</a:t>
            </a:r>
            <a:r>
              <a:rPr sz="1300" dirty="0">
                <a:latin typeface="Microsoft Sans Serif"/>
                <a:cs typeface="Microsoft Sans Serif"/>
              </a:rPr>
              <a:t> </a:t>
            </a:r>
            <a:r>
              <a:rPr sz="1300" spc="15" dirty="0">
                <a:latin typeface="Microsoft Sans Serif"/>
                <a:cs typeface="Microsoft Sans Serif"/>
              </a:rPr>
              <a:t>Штаб</a:t>
            </a:r>
            <a:r>
              <a:rPr sz="1300" spc="20" dirty="0">
                <a:latin typeface="Microsoft Sans Serif"/>
                <a:cs typeface="Microsoft Sans Serif"/>
              </a:rPr>
              <a:t> </a:t>
            </a:r>
            <a:r>
              <a:rPr sz="1300" spc="-5" dirty="0">
                <a:latin typeface="Microsoft Sans Serif"/>
                <a:cs typeface="Microsoft Sans Serif"/>
              </a:rPr>
              <a:t>ППЭ</a:t>
            </a:r>
            <a:r>
              <a:rPr sz="1300" dirty="0">
                <a:latin typeface="Microsoft Sans Serif"/>
                <a:cs typeface="Microsoft Sans Serif"/>
              </a:rPr>
              <a:t> </a:t>
            </a:r>
            <a:r>
              <a:rPr sz="1300" spc="-5" dirty="0">
                <a:latin typeface="Microsoft Sans Serif"/>
                <a:cs typeface="Microsoft Sans Serif"/>
              </a:rPr>
              <a:t>для</a:t>
            </a:r>
            <a:r>
              <a:rPr sz="1300" spc="335" dirty="0">
                <a:latin typeface="Microsoft Sans Serif"/>
                <a:cs typeface="Microsoft Sans Serif"/>
              </a:rPr>
              <a:t> </a:t>
            </a:r>
            <a:r>
              <a:rPr sz="1300" spc="-10" dirty="0">
                <a:latin typeface="Microsoft Sans Serif"/>
                <a:cs typeface="Microsoft Sans Serif"/>
              </a:rPr>
              <a:t>выполнения </a:t>
            </a:r>
            <a:r>
              <a:rPr sz="1300" spc="-5" dirty="0">
                <a:latin typeface="Microsoft Sans Serif"/>
                <a:cs typeface="Microsoft Sans Serif"/>
              </a:rPr>
              <a:t> </a:t>
            </a:r>
            <a:r>
              <a:rPr sz="1300" spc="-20" dirty="0">
                <a:latin typeface="Microsoft Sans Serif"/>
                <a:cs typeface="Microsoft Sans Serif"/>
              </a:rPr>
              <a:t>калибровки</a:t>
            </a:r>
            <a:r>
              <a:rPr sz="1300" spc="55" dirty="0">
                <a:latin typeface="Microsoft Sans Serif"/>
                <a:cs typeface="Microsoft Sans Serif"/>
              </a:rPr>
              <a:t> </a:t>
            </a:r>
            <a:r>
              <a:rPr sz="1300" spc="-20" dirty="0">
                <a:latin typeface="Microsoft Sans Serif"/>
                <a:cs typeface="Microsoft Sans Serif"/>
              </a:rPr>
              <a:t>(автоматической</a:t>
            </a:r>
            <a:r>
              <a:rPr sz="1300" spc="65" dirty="0">
                <a:latin typeface="Microsoft Sans Serif"/>
                <a:cs typeface="Microsoft Sans Serif"/>
              </a:rPr>
              <a:t> </a:t>
            </a:r>
            <a:r>
              <a:rPr sz="1300" spc="-20" dirty="0">
                <a:latin typeface="Microsoft Sans Serif"/>
                <a:cs typeface="Microsoft Sans Serif"/>
              </a:rPr>
              <a:t>настройки)</a:t>
            </a:r>
            <a:r>
              <a:rPr sz="1300" spc="80" dirty="0">
                <a:latin typeface="Microsoft Sans Serif"/>
                <a:cs typeface="Microsoft Sans Serif"/>
              </a:rPr>
              <a:t> </a:t>
            </a:r>
            <a:r>
              <a:rPr sz="1300" spc="-15" dirty="0">
                <a:latin typeface="Microsoft Sans Serif"/>
                <a:cs typeface="Microsoft Sans Serif"/>
              </a:rPr>
              <a:t>сканера</a:t>
            </a:r>
            <a:r>
              <a:rPr sz="1300" spc="40" dirty="0">
                <a:latin typeface="Microsoft Sans Serif"/>
                <a:cs typeface="Microsoft Sans Serif"/>
              </a:rPr>
              <a:t> </a:t>
            </a:r>
            <a:r>
              <a:rPr sz="1300" spc="-20" dirty="0">
                <a:latin typeface="Microsoft Sans Serif"/>
                <a:cs typeface="Microsoft Sans Serif"/>
              </a:rPr>
              <a:t>перед</a:t>
            </a:r>
            <a:r>
              <a:rPr sz="1300" spc="35" dirty="0">
                <a:latin typeface="Microsoft Sans Serif"/>
                <a:cs typeface="Microsoft Sans Serif"/>
              </a:rPr>
              <a:t> </a:t>
            </a:r>
            <a:r>
              <a:rPr sz="1300" spc="-15" dirty="0">
                <a:latin typeface="Microsoft Sans Serif"/>
                <a:cs typeface="Microsoft Sans Serif"/>
              </a:rPr>
              <a:t>сканированием</a:t>
            </a:r>
            <a:r>
              <a:rPr sz="1300" spc="75" dirty="0">
                <a:latin typeface="Microsoft Sans Serif"/>
                <a:cs typeface="Microsoft Sans Serif"/>
              </a:rPr>
              <a:t> </a:t>
            </a:r>
            <a:r>
              <a:rPr sz="1300" dirty="0">
                <a:latin typeface="Microsoft Sans Serif"/>
                <a:cs typeface="Microsoft Sans Serif"/>
              </a:rPr>
              <a:t>ЭМ</a:t>
            </a:r>
            <a:r>
              <a:rPr sz="1300" spc="30" dirty="0">
                <a:latin typeface="Microsoft Sans Serif"/>
                <a:cs typeface="Microsoft Sans Serif"/>
              </a:rPr>
              <a:t> </a:t>
            </a:r>
            <a:r>
              <a:rPr sz="1300" spc="-35" dirty="0">
                <a:latin typeface="Microsoft Sans Serif"/>
                <a:cs typeface="Microsoft Sans Serif"/>
              </a:rPr>
              <a:t>из</a:t>
            </a:r>
            <a:r>
              <a:rPr sz="1300" spc="20" dirty="0">
                <a:latin typeface="Microsoft Sans Serif"/>
                <a:cs typeface="Microsoft Sans Serif"/>
              </a:rPr>
              <a:t> </a:t>
            </a:r>
            <a:r>
              <a:rPr sz="1300" spc="-10" dirty="0">
                <a:latin typeface="Microsoft Sans Serif"/>
                <a:cs typeface="Microsoft Sans Serif"/>
              </a:rPr>
              <a:t>данной</a:t>
            </a:r>
            <a:r>
              <a:rPr sz="1300" spc="20" dirty="0">
                <a:latin typeface="Microsoft Sans Serif"/>
                <a:cs typeface="Microsoft Sans Serif"/>
              </a:rPr>
              <a:t> </a:t>
            </a:r>
            <a:r>
              <a:rPr sz="1300" spc="-15" dirty="0">
                <a:latin typeface="Microsoft Sans Serif"/>
                <a:cs typeface="Microsoft Sans Serif"/>
              </a:rPr>
              <a:t>аудитории</a:t>
            </a:r>
            <a:endParaRPr sz="13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>
              <a:latin typeface="Microsoft Sans Serif"/>
              <a:cs typeface="Microsoft Sans Serif"/>
            </a:endParaRPr>
          </a:p>
          <a:p>
            <a:pPr marL="520700" marR="495300" indent="422275">
              <a:lnSpc>
                <a:spcPct val="100000"/>
              </a:lnSpc>
            </a:pPr>
            <a:r>
              <a:rPr sz="1400" dirty="0">
                <a:latin typeface="Microsoft Sans Serif"/>
                <a:cs typeface="Microsoft Sans Serif"/>
              </a:rPr>
              <a:t>При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проведении</a:t>
            </a:r>
            <a:r>
              <a:rPr sz="140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устной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части</a:t>
            </a:r>
            <a:r>
              <a:rPr sz="1400" spc="-2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экзамена</a:t>
            </a:r>
            <a:r>
              <a:rPr sz="1400" spc="-15" dirty="0">
                <a:latin typeface="Microsoft Sans Serif"/>
                <a:cs typeface="Microsoft Sans Serif"/>
              </a:rPr>
              <a:t> по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иностранному</a:t>
            </a:r>
            <a:r>
              <a:rPr sz="1400" spc="-20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языку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сканирование 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бланков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регистрации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выполняется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с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использованием</a:t>
            </a:r>
            <a:r>
              <a:rPr sz="1400" spc="-10" dirty="0">
                <a:latin typeface="Microsoft Sans Serif"/>
                <a:cs typeface="Microsoft Sans Serif"/>
              </a:rPr>
              <a:t> эталонного</a:t>
            </a:r>
            <a:r>
              <a:rPr sz="1400" spc="-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калибровочного</a:t>
            </a:r>
            <a:r>
              <a:rPr sz="1400" spc="-2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листа,</a:t>
            </a:r>
            <a:endParaRPr sz="1400">
              <a:latin typeface="Microsoft Sans Serif"/>
              <a:cs typeface="Microsoft Sans Serif"/>
            </a:endParaRPr>
          </a:p>
          <a:p>
            <a:pPr marL="1217295">
              <a:lnSpc>
                <a:spcPct val="100000"/>
              </a:lnSpc>
            </a:pPr>
            <a:r>
              <a:rPr sz="1400" spc="-10" dirty="0">
                <a:latin typeface="Microsoft Sans Serif"/>
                <a:cs typeface="Microsoft Sans Serif"/>
              </a:rPr>
              <a:t>калибровочный</a:t>
            </a:r>
            <a:r>
              <a:rPr sz="1400" spc="-2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лист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одновременно</a:t>
            </a:r>
            <a:r>
              <a:rPr sz="1400" spc="-2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с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протоколом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печати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не</a:t>
            </a:r>
            <a:r>
              <a:rPr sz="140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печатается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78739" y="29356"/>
            <a:ext cx="68503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solidFill>
                  <a:srgbClr val="E36C09"/>
                </a:solidFill>
              </a:rPr>
              <a:t>ПРОВЕДЕНИЕ</a:t>
            </a:r>
            <a:r>
              <a:rPr sz="2400" spc="-10" dirty="0">
                <a:solidFill>
                  <a:srgbClr val="E36C09"/>
                </a:solidFill>
              </a:rPr>
              <a:t> </a:t>
            </a:r>
            <a:r>
              <a:rPr sz="2400" spc="-35" dirty="0">
                <a:solidFill>
                  <a:srgbClr val="E36C09"/>
                </a:solidFill>
              </a:rPr>
              <a:t>ЭКЗАМЕНА:</a:t>
            </a:r>
            <a:endParaRPr sz="2400" dirty="0"/>
          </a:p>
          <a:p>
            <a:pPr marL="12700" algn="l">
              <a:lnSpc>
                <a:spcPct val="100000"/>
              </a:lnSpc>
            </a:pPr>
            <a:r>
              <a:rPr sz="2400" dirty="0">
                <a:solidFill>
                  <a:srgbClr val="E36C09"/>
                </a:solidFill>
              </a:rPr>
              <a:t>ЗАВЕРШЕНИЕ</a:t>
            </a:r>
            <a:r>
              <a:rPr sz="2400" spc="20" dirty="0">
                <a:solidFill>
                  <a:srgbClr val="E36C09"/>
                </a:solidFill>
              </a:rPr>
              <a:t> </a:t>
            </a:r>
            <a:r>
              <a:rPr sz="2400" spc="-40" dirty="0">
                <a:solidFill>
                  <a:srgbClr val="E36C09"/>
                </a:solidFill>
              </a:rPr>
              <a:t>ЭКЗАМЕНА</a:t>
            </a:r>
            <a:r>
              <a:rPr sz="2400" spc="10" dirty="0">
                <a:solidFill>
                  <a:srgbClr val="E36C09"/>
                </a:solidFill>
              </a:rPr>
              <a:t> </a:t>
            </a:r>
            <a:r>
              <a:rPr sz="2400" dirty="0">
                <a:solidFill>
                  <a:srgbClr val="E36C09"/>
                </a:solidFill>
              </a:rPr>
              <a:t>В</a:t>
            </a:r>
            <a:r>
              <a:rPr sz="2400" spc="5" dirty="0">
                <a:solidFill>
                  <a:srgbClr val="E36C09"/>
                </a:solidFill>
              </a:rPr>
              <a:t> </a:t>
            </a:r>
            <a:r>
              <a:rPr sz="2400" spc="-70" dirty="0">
                <a:solidFill>
                  <a:srgbClr val="E36C09"/>
                </a:solidFill>
              </a:rPr>
              <a:t>АУДИТОРИИ</a:t>
            </a:r>
            <a:r>
              <a:rPr sz="2400" spc="15" dirty="0">
                <a:solidFill>
                  <a:srgbClr val="E36C09"/>
                </a:solidFill>
              </a:rPr>
              <a:t> </a:t>
            </a:r>
            <a:r>
              <a:rPr sz="2400" spc="-5" dirty="0">
                <a:solidFill>
                  <a:srgbClr val="E36C09"/>
                </a:solidFill>
              </a:rPr>
              <a:t>ППЭ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97543" y="1262125"/>
            <a:ext cx="5951855" cy="3924300"/>
            <a:chOff x="1597533" y="1262125"/>
            <a:chExt cx="5951855" cy="3924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7533" y="1262125"/>
              <a:ext cx="5951854" cy="392404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59509" y="2860357"/>
              <a:ext cx="1213713" cy="110547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78911" y="4456649"/>
              <a:ext cx="1451610" cy="92075"/>
            </a:xfrm>
            <a:custGeom>
              <a:avLst/>
              <a:gdLst/>
              <a:ahLst/>
              <a:cxnLst/>
              <a:rect l="l" t="t" r="r" b="b"/>
              <a:pathLst>
                <a:path w="1451610" h="92075">
                  <a:moveTo>
                    <a:pt x="1451483" y="0"/>
                  </a:moveTo>
                  <a:lnTo>
                    <a:pt x="0" y="0"/>
                  </a:lnTo>
                  <a:lnTo>
                    <a:pt x="0" y="91982"/>
                  </a:lnTo>
                  <a:lnTo>
                    <a:pt x="1451483" y="91982"/>
                  </a:lnTo>
                  <a:lnTo>
                    <a:pt x="14514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78911" y="4475861"/>
              <a:ext cx="1010412" cy="6769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978911" y="4364701"/>
              <a:ext cx="1676400" cy="92075"/>
            </a:xfrm>
            <a:custGeom>
              <a:avLst/>
              <a:gdLst/>
              <a:ahLst/>
              <a:cxnLst/>
              <a:rect l="l" t="t" r="r" b="b"/>
              <a:pathLst>
                <a:path w="1676400" h="92075">
                  <a:moveTo>
                    <a:pt x="1676273" y="0"/>
                  </a:moveTo>
                  <a:lnTo>
                    <a:pt x="0" y="0"/>
                  </a:lnTo>
                  <a:lnTo>
                    <a:pt x="0" y="91982"/>
                  </a:lnTo>
                  <a:lnTo>
                    <a:pt x="1676273" y="91982"/>
                  </a:lnTo>
                  <a:lnTo>
                    <a:pt x="16762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78911" y="4383912"/>
              <a:ext cx="1554480" cy="67691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118638" y="5471540"/>
            <a:ext cx="6906895" cy="447040"/>
            <a:chOff x="1118628" y="5471540"/>
            <a:chExt cx="6906895" cy="447040"/>
          </a:xfrm>
        </p:grpSpPr>
        <p:sp>
          <p:nvSpPr>
            <p:cNvPr id="10" name="object 10"/>
            <p:cNvSpPr/>
            <p:nvPr/>
          </p:nvSpPr>
          <p:spPr>
            <a:xfrm>
              <a:off x="1137678" y="5490590"/>
              <a:ext cx="6868795" cy="408940"/>
            </a:xfrm>
            <a:custGeom>
              <a:avLst/>
              <a:gdLst/>
              <a:ahLst/>
              <a:cxnLst/>
              <a:rect l="l" t="t" r="r" b="b"/>
              <a:pathLst>
                <a:path w="6868795" h="408939">
                  <a:moveTo>
                    <a:pt x="6800583" y="0"/>
                  </a:moveTo>
                  <a:lnTo>
                    <a:pt x="68110" y="0"/>
                  </a:lnTo>
                  <a:lnTo>
                    <a:pt x="41598" y="5349"/>
                  </a:lnTo>
                  <a:lnTo>
                    <a:pt x="19948" y="19939"/>
                  </a:lnTo>
                  <a:lnTo>
                    <a:pt x="5352" y="41576"/>
                  </a:lnTo>
                  <a:lnTo>
                    <a:pt x="0" y="68072"/>
                  </a:lnTo>
                  <a:lnTo>
                    <a:pt x="0" y="340474"/>
                  </a:lnTo>
                  <a:lnTo>
                    <a:pt x="5352" y="366984"/>
                  </a:lnTo>
                  <a:lnTo>
                    <a:pt x="19948" y="388629"/>
                  </a:lnTo>
                  <a:lnTo>
                    <a:pt x="41598" y="403221"/>
                  </a:lnTo>
                  <a:lnTo>
                    <a:pt x="68110" y="408571"/>
                  </a:lnTo>
                  <a:lnTo>
                    <a:pt x="6800583" y="408571"/>
                  </a:lnTo>
                  <a:lnTo>
                    <a:pt x="6827078" y="403221"/>
                  </a:lnTo>
                  <a:lnTo>
                    <a:pt x="6848716" y="388629"/>
                  </a:lnTo>
                  <a:lnTo>
                    <a:pt x="6863305" y="366984"/>
                  </a:lnTo>
                  <a:lnTo>
                    <a:pt x="6868655" y="340474"/>
                  </a:lnTo>
                  <a:lnTo>
                    <a:pt x="6868655" y="68072"/>
                  </a:lnTo>
                  <a:lnTo>
                    <a:pt x="6863305" y="41576"/>
                  </a:lnTo>
                  <a:lnTo>
                    <a:pt x="6848716" y="19939"/>
                  </a:lnTo>
                  <a:lnTo>
                    <a:pt x="6827078" y="5349"/>
                  </a:lnTo>
                  <a:lnTo>
                    <a:pt x="6800583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37678" y="5490590"/>
              <a:ext cx="6868795" cy="408940"/>
            </a:xfrm>
            <a:custGeom>
              <a:avLst/>
              <a:gdLst/>
              <a:ahLst/>
              <a:cxnLst/>
              <a:rect l="l" t="t" r="r" b="b"/>
              <a:pathLst>
                <a:path w="6868795" h="408939">
                  <a:moveTo>
                    <a:pt x="0" y="68072"/>
                  </a:moveTo>
                  <a:lnTo>
                    <a:pt x="5352" y="41576"/>
                  </a:lnTo>
                  <a:lnTo>
                    <a:pt x="19948" y="19939"/>
                  </a:lnTo>
                  <a:lnTo>
                    <a:pt x="41598" y="5349"/>
                  </a:lnTo>
                  <a:lnTo>
                    <a:pt x="68110" y="0"/>
                  </a:lnTo>
                  <a:lnTo>
                    <a:pt x="6800583" y="0"/>
                  </a:lnTo>
                  <a:lnTo>
                    <a:pt x="6827078" y="5349"/>
                  </a:lnTo>
                  <a:lnTo>
                    <a:pt x="6848716" y="19939"/>
                  </a:lnTo>
                  <a:lnTo>
                    <a:pt x="6863305" y="41576"/>
                  </a:lnTo>
                  <a:lnTo>
                    <a:pt x="6868655" y="68072"/>
                  </a:lnTo>
                  <a:lnTo>
                    <a:pt x="6868655" y="340474"/>
                  </a:lnTo>
                  <a:lnTo>
                    <a:pt x="6863305" y="366984"/>
                  </a:lnTo>
                  <a:lnTo>
                    <a:pt x="6848716" y="388629"/>
                  </a:lnTo>
                  <a:lnTo>
                    <a:pt x="6827078" y="403221"/>
                  </a:lnTo>
                  <a:lnTo>
                    <a:pt x="6800583" y="408571"/>
                  </a:lnTo>
                  <a:lnTo>
                    <a:pt x="68110" y="408571"/>
                  </a:lnTo>
                  <a:lnTo>
                    <a:pt x="41598" y="403221"/>
                  </a:lnTo>
                  <a:lnTo>
                    <a:pt x="19948" y="388629"/>
                  </a:lnTo>
                  <a:lnTo>
                    <a:pt x="5352" y="366984"/>
                  </a:lnTo>
                  <a:lnTo>
                    <a:pt x="0" y="340474"/>
                  </a:lnTo>
                  <a:lnTo>
                    <a:pt x="0" y="68072"/>
                  </a:lnTo>
                  <a:close/>
                </a:path>
              </a:pathLst>
            </a:custGeom>
            <a:ln w="38099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36675" y="5540146"/>
            <a:ext cx="6432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Microsoft Sans Serif"/>
                <a:cs typeface="Microsoft Sans Serif"/>
              </a:rPr>
              <a:t>После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печати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протокола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40" dirty="0">
                <a:latin typeface="Microsoft Sans Serif"/>
                <a:cs typeface="Microsoft Sans Serif"/>
              </a:rPr>
              <a:t>кнопка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«</a:t>
            </a:r>
            <a:r>
              <a:rPr sz="1800" b="1" spc="-10" dirty="0">
                <a:latin typeface="Arial"/>
                <a:cs typeface="Arial"/>
              </a:rPr>
              <a:t>Назад»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станет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недоступна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8739" y="29356"/>
            <a:ext cx="68503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solidFill>
                  <a:srgbClr val="E36C09"/>
                </a:solidFill>
              </a:rPr>
              <a:t>ПРОВЕДЕНИЕ</a:t>
            </a:r>
            <a:r>
              <a:rPr sz="2400" spc="-10" dirty="0">
                <a:solidFill>
                  <a:srgbClr val="E36C09"/>
                </a:solidFill>
              </a:rPr>
              <a:t> </a:t>
            </a:r>
            <a:r>
              <a:rPr sz="2400" spc="-35" dirty="0">
                <a:solidFill>
                  <a:srgbClr val="E36C09"/>
                </a:solidFill>
              </a:rPr>
              <a:t>ЭКЗАМЕНА:</a:t>
            </a:r>
            <a:endParaRPr sz="2400" dirty="0"/>
          </a:p>
          <a:p>
            <a:pPr marL="12700" algn="l">
              <a:lnSpc>
                <a:spcPct val="100000"/>
              </a:lnSpc>
            </a:pPr>
            <a:r>
              <a:rPr sz="2400" dirty="0">
                <a:solidFill>
                  <a:srgbClr val="E36C09"/>
                </a:solidFill>
              </a:rPr>
              <a:t>ЗАВЕРШЕНИЕ</a:t>
            </a:r>
            <a:r>
              <a:rPr sz="2400" spc="20" dirty="0">
                <a:solidFill>
                  <a:srgbClr val="E36C09"/>
                </a:solidFill>
              </a:rPr>
              <a:t> </a:t>
            </a:r>
            <a:r>
              <a:rPr sz="2400" spc="-40" dirty="0">
                <a:solidFill>
                  <a:srgbClr val="E36C09"/>
                </a:solidFill>
              </a:rPr>
              <a:t>ЭКЗАМЕНА</a:t>
            </a:r>
            <a:r>
              <a:rPr sz="2400" spc="10" dirty="0">
                <a:solidFill>
                  <a:srgbClr val="E36C09"/>
                </a:solidFill>
              </a:rPr>
              <a:t> </a:t>
            </a:r>
            <a:r>
              <a:rPr sz="2400" dirty="0">
                <a:solidFill>
                  <a:srgbClr val="E36C09"/>
                </a:solidFill>
              </a:rPr>
              <a:t>В</a:t>
            </a:r>
            <a:r>
              <a:rPr sz="2400" spc="5" dirty="0">
                <a:solidFill>
                  <a:srgbClr val="E36C09"/>
                </a:solidFill>
              </a:rPr>
              <a:t> </a:t>
            </a:r>
            <a:r>
              <a:rPr sz="2400" spc="-70" dirty="0">
                <a:solidFill>
                  <a:srgbClr val="E36C09"/>
                </a:solidFill>
              </a:rPr>
              <a:t>АУДИТОРИИ</a:t>
            </a:r>
            <a:r>
              <a:rPr sz="2400" spc="15" dirty="0">
                <a:solidFill>
                  <a:srgbClr val="E36C09"/>
                </a:solidFill>
              </a:rPr>
              <a:t> </a:t>
            </a:r>
            <a:r>
              <a:rPr sz="2400" spc="-5" dirty="0">
                <a:solidFill>
                  <a:srgbClr val="E36C09"/>
                </a:solidFill>
              </a:rPr>
              <a:t>ППЭ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4551" y="830964"/>
            <a:ext cx="8644890" cy="5704205"/>
          </a:xfrm>
          <a:custGeom>
            <a:avLst/>
            <a:gdLst/>
            <a:ahLst/>
            <a:cxnLst/>
            <a:rect l="l" t="t" r="r" b="b"/>
            <a:pathLst>
              <a:path w="8644890" h="5704205">
                <a:moveTo>
                  <a:pt x="7693583" y="0"/>
                </a:moveTo>
                <a:lnTo>
                  <a:pt x="950633" y="0"/>
                </a:lnTo>
                <a:lnTo>
                  <a:pt x="903187" y="1163"/>
                </a:lnTo>
                <a:lnTo>
                  <a:pt x="856343" y="4618"/>
                </a:lnTo>
                <a:lnTo>
                  <a:pt x="810155" y="10309"/>
                </a:lnTo>
                <a:lnTo>
                  <a:pt x="764679" y="18182"/>
                </a:lnTo>
                <a:lnTo>
                  <a:pt x="719969" y="28183"/>
                </a:lnTo>
                <a:lnTo>
                  <a:pt x="676078" y="40256"/>
                </a:lnTo>
                <a:lnTo>
                  <a:pt x="633062" y="54348"/>
                </a:lnTo>
                <a:lnTo>
                  <a:pt x="590975" y="70405"/>
                </a:lnTo>
                <a:lnTo>
                  <a:pt x="549871" y="88370"/>
                </a:lnTo>
                <a:lnTo>
                  <a:pt x="509805" y="108191"/>
                </a:lnTo>
                <a:lnTo>
                  <a:pt x="470831" y="129812"/>
                </a:lnTo>
                <a:lnTo>
                  <a:pt x="433004" y="153180"/>
                </a:lnTo>
                <a:lnTo>
                  <a:pt x="396378" y="178238"/>
                </a:lnTo>
                <a:lnTo>
                  <a:pt x="361008" y="204934"/>
                </a:lnTo>
                <a:lnTo>
                  <a:pt x="326948" y="233213"/>
                </a:lnTo>
                <a:lnTo>
                  <a:pt x="294253" y="263019"/>
                </a:lnTo>
                <a:lnTo>
                  <a:pt x="262977" y="294300"/>
                </a:lnTo>
                <a:lnTo>
                  <a:pt x="233175" y="326999"/>
                </a:lnTo>
                <a:lnTo>
                  <a:pt x="204900" y="361063"/>
                </a:lnTo>
                <a:lnTo>
                  <a:pt x="178208" y="396437"/>
                </a:lnTo>
                <a:lnTo>
                  <a:pt x="153153" y="433066"/>
                </a:lnTo>
                <a:lnTo>
                  <a:pt x="129789" y="470897"/>
                </a:lnTo>
                <a:lnTo>
                  <a:pt x="108172" y="509874"/>
                </a:lnTo>
                <a:lnTo>
                  <a:pt x="88354" y="549943"/>
                </a:lnTo>
                <a:lnTo>
                  <a:pt x="70391" y="591050"/>
                </a:lnTo>
                <a:lnTo>
                  <a:pt x="54338" y="633140"/>
                </a:lnTo>
                <a:lnTo>
                  <a:pt x="40249" y="676159"/>
                </a:lnTo>
                <a:lnTo>
                  <a:pt x="28177" y="720052"/>
                </a:lnTo>
                <a:lnTo>
                  <a:pt x="18178" y="764765"/>
                </a:lnTo>
                <a:lnTo>
                  <a:pt x="10307" y="810242"/>
                </a:lnTo>
                <a:lnTo>
                  <a:pt x="4617" y="856431"/>
                </a:lnTo>
                <a:lnTo>
                  <a:pt x="1163" y="903275"/>
                </a:lnTo>
                <a:lnTo>
                  <a:pt x="0" y="950722"/>
                </a:lnTo>
                <a:lnTo>
                  <a:pt x="0" y="4753102"/>
                </a:lnTo>
                <a:lnTo>
                  <a:pt x="1163" y="4800546"/>
                </a:lnTo>
                <a:lnTo>
                  <a:pt x="4617" y="4847389"/>
                </a:lnTo>
                <a:lnTo>
                  <a:pt x="10307" y="4893575"/>
                </a:lnTo>
                <a:lnTo>
                  <a:pt x="18178" y="4939051"/>
                </a:lnTo>
                <a:lnTo>
                  <a:pt x="28177" y="4983761"/>
                </a:lnTo>
                <a:lnTo>
                  <a:pt x="40249" y="5027650"/>
                </a:lnTo>
                <a:lnTo>
                  <a:pt x="54338" y="5070666"/>
                </a:lnTo>
                <a:lnTo>
                  <a:pt x="70391" y="5112752"/>
                </a:lnTo>
                <a:lnTo>
                  <a:pt x="88354" y="5153856"/>
                </a:lnTo>
                <a:lnTo>
                  <a:pt x="108172" y="5193921"/>
                </a:lnTo>
                <a:lnTo>
                  <a:pt x="129789" y="5232894"/>
                </a:lnTo>
                <a:lnTo>
                  <a:pt x="153153" y="5270721"/>
                </a:lnTo>
                <a:lnTo>
                  <a:pt x="178208" y="5307346"/>
                </a:lnTo>
                <a:lnTo>
                  <a:pt x="204900" y="5342716"/>
                </a:lnTo>
                <a:lnTo>
                  <a:pt x="233175" y="5376775"/>
                </a:lnTo>
                <a:lnTo>
                  <a:pt x="262977" y="5409470"/>
                </a:lnTo>
                <a:lnTo>
                  <a:pt x="294253" y="5440746"/>
                </a:lnTo>
                <a:lnTo>
                  <a:pt x="326948" y="5470548"/>
                </a:lnTo>
                <a:lnTo>
                  <a:pt x="361008" y="5498822"/>
                </a:lnTo>
                <a:lnTo>
                  <a:pt x="396378" y="5525514"/>
                </a:lnTo>
                <a:lnTo>
                  <a:pt x="433004" y="5550569"/>
                </a:lnTo>
                <a:lnTo>
                  <a:pt x="470831" y="5573933"/>
                </a:lnTo>
                <a:lnTo>
                  <a:pt x="509805" y="5595550"/>
                </a:lnTo>
                <a:lnTo>
                  <a:pt x="549871" y="5615368"/>
                </a:lnTo>
                <a:lnTo>
                  <a:pt x="590975" y="5633330"/>
                </a:lnTo>
                <a:lnTo>
                  <a:pt x="633062" y="5649383"/>
                </a:lnTo>
                <a:lnTo>
                  <a:pt x="676078" y="5663473"/>
                </a:lnTo>
                <a:lnTo>
                  <a:pt x="719969" y="5675544"/>
                </a:lnTo>
                <a:lnTo>
                  <a:pt x="764679" y="5685543"/>
                </a:lnTo>
                <a:lnTo>
                  <a:pt x="810155" y="5693415"/>
                </a:lnTo>
                <a:lnTo>
                  <a:pt x="856343" y="5699105"/>
                </a:lnTo>
                <a:lnTo>
                  <a:pt x="903187" y="5702558"/>
                </a:lnTo>
                <a:lnTo>
                  <a:pt x="950633" y="5703722"/>
                </a:lnTo>
                <a:lnTo>
                  <a:pt x="7693583" y="5703722"/>
                </a:lnTo>
                <a:lnTo>
                  <a:pt x="7741030" y="5702558"/>
                </a:lnTo>
                <a:lnTo>
                  <a:pt x="7787874" y="5699105"/>
                </a:lnTo>
                <a:lnTo>
                  <a:pt x="7834062" y="5693415"/>
                </a:lnTo>
                <a:lnTo>
                  <a:pt x="7879540" y="5685543"/>
                </a:lnTo>
                <a:lnTo>
                  <a:pt x="7924253" y="5675544"/>
                </a:lnTo>
                <a:lnTo>
                  <a:pt x="7968146" y="5663473"/>
                </a:lnTo>
                <a:lnTo>
                  <a:pt x="8011164" y="5649383"/>
                </a:lnTo>
                <a:lnTo>
                  <a:pt x="8053255" y="5633330"/>
                </a:lnTo>
                <a:lnTo>
                  <a:pt x="8094362" y="5615368"/>
                </a:lnTo>
                <a:lnTo>
                  <a:pt x="8134431" y="5595550"/>
                </a:lnTo>
                <a:lnTo>
                  <a:pt x="8173408" y="5573933"/>
                </a:lnTo>
                <a:lnTo>
                  <a:pt x="8211239" y="5550569"/>
                </a:lnTo>
                <a:lnTo>
                  <a:pt x="8247868" y="5525514"/>
                </a:lnTo>
                <a:lnTo>
                  <a:pt x="8283242" y="5498822"/>
                </a:lnTo>
                <a:lnTo>
                  <a:pt x="8317306" y="5470548"/>
                </a:lnTo>
                <a:lnTo>
                  <a:pt x="8350005" y="5440746"/>
                </a:lnTo>
                <a:lnTo>
                  <a:pt x="8381285" y="5409470"/>
                </a:lnTo>
                <a:lnTo>
                  <a:pt x="8411092" y="5376775"/>
                </a:lnTo>
                <a:lnTo>
                  <a:pt x="8439370" y="5342716"/>
                </a:lnTo>
                <a:lnTo>
                  <a:pt x="8466066" y="5307346"/>
                </a:lnTo>
                <a:lnTo>
                  <a:pt x="8491125" y="5270721"/>
                </a:lnTo>
                <a:lnTo>
                  <a:pt x="8514492" y="5232894"/>
                </a:lnTo>
                <a:lnTo>
                  <a:pt x="8536114" y="5193921"/>
                </a:lnTo>
                <a:lnTo>
                  <a:pt x="8555934" y="5153856"/>
                </a:lnTo>
                <a:lnTo>
                  <a:pt x="8573900" y="5112752"/>
                </a:lnTo>
                <a:lnTo>
                  <a:pt x="8589956" y="5070666"/>
                </a:lnTo>
                <a:lnTo>
                  <a:pt x="8604048" y="5027650"/>
                </a:lnTo>
                <a:lnTo>
                  <a:pt x="8616122" y="4983761"/>
                </a:lnTo>
                <a:lnTo>
                  <a:pt x="8626123" y="4939051"/>
                </a:lnTo>
                <a:lnTo>
                  <a:pt x="8633996" y="4893575"/>
                </a:lnTo>
                <a:lnTo>
                  <a:pt x="8639687" y="4847389"/>
                </a:lnTo>
                <a:lnTo>
                  <a:pt x="8643142" y="4800546"/>
                </a:lnTo>
                <a:lnTo>
                  <a:pt x="8644305" y="4753102"/>
                </a:lnTo>
                <a:lnTo>
                  <a:pt x="8644305" y="950722"/>
                </a:lnTo>
                <a:lnTo>
                  <a:pt x="8643142" y="903275"/>
                </a:lnTo>
                <a:lnTo>
                  <a:pt x="8639687" y="856431"/>
                </a:lnTo>
                <a:lnTo>
                  <a:pt x="8633996" y="810242"/>
                </a:lnTo>
                <a:lnTo>
                  <a:pt x="8626123" y="764765"/>
                </a:lnTo>
                <a:lnTo>
                  <a:pt x="8616122" y="720052"/>
                </a:lnTo>
                <a:lnTo>
                  <a:pt x="8604048" y="676159"/>
                </a:lnTo>
                <a:lnTo>
                  <a:pt x="8589956" y="633140"/>
                </a:lnTo>
                <a:lnTo>
                  <a:pt x="8573900" y="591050"/>
                </a:lnTo>
                <a:lnTo>
                  <a:pt x="8555934" y="549943"/>
                </a:lnTo>
                <a:lnTo>
                  <a:pt x="8536114" y="509874"/>
                </a:lnTo>
                <a:lnTo>
                  <a:pt x="8514492" y="470897"/>
                </a:lnTo>
                <a:lnTo>
                  <a:pt x="8491125" y="433066"/>
                </a:lnTo>
                <a:lnTo>
                  <a:pt x="8466066" y="396437"/>
                </a:lnTo>
                <a:lnTo>
                  <a:pt x="8439370" y="361063"/>
                </a:lnTo>
                <a:lnTo>
                  <a:pt x="8411092" y="326999"/>
                </a:lnTo>
                <a:lnTo>
                  <a:pt x="8381285" y="294300"/>
                </a:lnTo>
                <a:lnTo>
                  <a:pt x="8350005" y="263019"/>
                </a:lnTo>
                <a:lnTo>
                  <a:pt x="8317306" y="233213"/>
                </a:lnTo>
                <a:lnTo>
                  <a:pt x="8283242" y="204934"/>
                </a:lnTo>
                <a:lnTo>
                  <a:pt x="8247868" y="178238"/>
                </a:lnTo>
                <a:lnTo>
                  <a:pt x="8211239" y="153180"/>
                </a:lnTo>
                <a:lnTo>
                  <a:pt x="8173408" y="129812"/>
                </a:lnTo>
                <a:lnTo>
                  <a:pt x="8134431" y="108191"/>
                </a:lnTo>
                <a:lnTo>
                  <a:pt x="8094362" y="88370"/>
                </a:lnTo>
                <a:lnTo>
                  <a:pt x="8053255" y="70405"/>
                </a:lnTo>
                <a:lnTo>
                  <a:pt x="8011164" y="54348"/>
                </a:lnTo>
                <a:lnTo>
                  <a:pt x="7968146" y="40256"/>
                </a:lnTo>
                <a:lnTo>
                  <a:pt x="7924253" y="28183"/>
                </a:lnTo>
                <a:lnTo>
                  <a:pt x="7879540" y="18182"/>
                </a:lnTo>
                <a:lnTo>
                  <a:pt x="7834062" y="10309"/>
                </a:lnTo>
                <a:lnTo>
                  <a:pt x="7787874" y="4618"/>
                </a:lnTo>
                <a:lnTo>
                  <a:pt x="7741030" y="1163"/>
                </a:lnTo>
                <a:lnTo>
                  <a:pt x="76935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0487" y="967154"/>
            <a:ext cx="8421206" cy="4766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indent="355600" algn="just">
              <a:spcBef>
                <a:spcPts val="600"/>
              </a:spcBef>
              <a:tabLst>
                <a:tab pos="1524635" algn="l"/>
                <a:tab pos="1963420" algn="l"/>
                <a:tab pos="3561079" algn="l"/>
                <a:tab pos="3993515" algn="l"/>
                <a:tab pos="5356225" algn="l"/>
              </a:tabLst>
            </a:pPr>
            <a:r>
              <a:rPr spc="-85" dirty="0" err="1" smtClean="0">
                <a:cs typeface="Microsoft Sans Serif"/>
              </a:rPr>
              <a:t>Т</a:t>
            </a:r>
            <a:r>
              <a:rPr spc="-5" dirty="0" err="1" smtClean="0">
                <a:cs typeface="Microsoft Sans Serif"/>
              </a:rPr>
              <a:t>ран</a:t>
            </a:r>
            <a:r>
              <a:rPr spc="-20" dirty="0" err="1" smtClean="0">
                <a:cs typeface="Microsoft Sans Serif"/>
              </a:rPr>
              <a:t>с</a:t>
            </a:r>
            <a:r>
              <a:rPr dirty="0" err="1" smtClean="0">
                <a:cs typeface="Microsoft Sans Serif"/>
              </a:rPr>
              <a:t>ляц</a:t>
            </a:r>
            <a:r>
              <a:rPr spc="-5" dirty="0" err="1" smtClean="0">
                <a:cs typeface="Microsoft Sans Serif"/>
              </a:rPr>
              <a:t>и</a:t>
            </a:r>
            <a:r>
              <a:rPr dirty="0" err="1" smtClean="0">
                <a:cs typeface="Microsoft Sans Serif"/>
              </a:rPr>
              <a:t>я</a:t>
            </a:r>
            <a:r>
              <a:rPr dirty="0" smtClean="0">
                <a:cs typeface="Microsoft Sans Serif"/>
              </a:rPr>
              <a:t>	и	</a:t>
            </a:r>
            <a:r>
              <a:rPr spc="-5" dirty="0" err="1" smtClean="0">
                <a:cs typeface="Microsoft Sans Serif"/>
              </a:rPr>
              <a:t>в</a:t>
            </a:r>
            <a:r>
              <a:rPr spc="-10" dirty="0" err="1" smtClean="0">
                <a:cs typeface="Microsoft Sans Serif"/>
              </a:rPr>
              <a:t>и</a:t>
            </a:r>
            <a:r>
              <a:rPr spc="-5" dirty="0" err="1" smtClean="0">
                <a:cs typeface="Microsoft Sans Serif"/>
              </a:rPr>
              <a:t>де</a:t>
            </a:r>
            <a:r>
              <a:rPr spc="-25" dirty="0" err="1" smtClean="0">
                <a:cs typeface="Microsoft Sans Serif"/>
              </a:rPr>
              <a:t>о</a:t>
            </a:r>
            <a:r>
              <a:rPr spc="-30" dirty="0" err="1" smtClean="0">
                <a:cs typeface="Microsoft Sans Serif"/>
              </a:rPr>
              <a:t>зап</a:t>
            </a:r>
            <a:r>
              <a:rPr spc="-20" dirty="0" err="1" smtClean="0">
                <a:cs typeface="Microsoft Sans Serif"/>
              </a:rPr>
              <a:t>и</a:t>
            </a:r>
            <a:r>
              <a:rPr dirty="0" err="1" smtClean="0">
                <a:cs typeface="Microsoft Sans Serif"/>
              </a:rPr>
              <a:t>сь</a:t>
            </a:r>
            <a:r>
              <a:rPr dirty="0" smtClean="0">
                <a:cs typeface="Microsoft Sans Serif"/>
              </a:rPr>
              <a:t>	в	</a:t>
            </a:r>
            <a:r>
              <a:rPr spc="-5" dirty="0" err="1" smtClean="0">
                <a:cs typeface="Microsoft Sans Serif"/>
              </a:rPr>
              <a:t>а</a:t>
            </a:r>
            <a:r>
              <a:rPr spc="-85" dirty="0" err="1" smtClean="0">
                <a:cs typeface="Microsoft Sans Serif"/>
              </a:rPr>
              <a:t>у</a:t>
            </a:r>
            <a:r>
              <a:rPr spc="-5" dirty="0" err="1" smtClean="0">
                <a:cs typeface="Microsoft Sans Serif"/>
              </a:rPr>
              <a:t>ди</a:t>
            </a:r>
            <a:r>
              <a:rPr spc="-15" dirty="0" err="1" smtClean="0">
                <a:cs typeface="Microsoft Sans Serif"/>
              </a:rPr>
              <a:t>т</a:t>
            </a:r>
            <a:r>
              <a:rPr spc="-5" dirty="0" err="1" smtClean="0">
                <a:cs typeface="Microsoft Sans Serif"/>
              </a:rPr>
              <a:t>ори</a:t>
            </a:r>
            <a:r>
              <a:rPr dirty="0" err="1" smtClean="0">
                <a:cs typeface="Microsoft Sans Serif"/>
              </a:rPr>
              <a:t>и</a:t>
            </a:r>
            <a:r>
              <a:rPr dirty="0" smtClean="0">
                <a:cs typeface="Microsoft Sans Serif"/>
              </a:rPr>
              <a:t>	</a:t>
            </a:r>
            <a:r>
              <a:rPr spc="-15" dirty="0" err="1" smtClean="0">
                <a:cs typeface="Microsoft Sans Serif"/>
              </a:rPr>
              <a:t>п</a:t>
            </a:r>
            <a:r>
              <a:rPr spc="-5" dirty="0" err="1" smtClean="0">
                <a:cs typeface="Microsoft Sans Serif"/>
              </a:rPr>
              <a:t>ро</a:t>
            </a:r>
            <a:r>
              <a:rPr spc="-30" dirty="0" err="1" smtClean="0">
                <a:cs typeface="Microsoft Sans Serif"/>
              </a:rPr>
              <a:t>в</a:t>
            </a:r>
            <a:r>
              <a:rPr spc="-40" dirty="0" err="1" smtClean="0">
                <a:cs typeface="Microsoft Sans Serif"/>
              </a:rPr>
              <a:t>е</a:t>
            </a:r>
            <a:r>
              <a:rPr spc="-5" dirty="0" err="1" smtClean="0">
                <a:cs typeface="Microsoft Sans Serif"/>
              </a:rPr>
              <a:t>ден</a:t>
            </a:r>
            <a:r>
              <a:rPr spc="-10" dirty="0" err="1" smtClean="0">
                <a:cs typeface="Microsoft Sans Serif"/>
              </a:rPr>
              <a:t>и</a:t>
            </a:r>
            <a:r>
              <a:rPr dirty="0" err="1" smtClean="0">
                <a:cs typeface="Microsoft Sans Serif"/>
              </a:rPr>
              <a:t>я</a:t>
            </a:r>
            <a:r>
              <a:rPr lang="ru-RU" dirty="0" smtClean="0">
                <a:cs typeface="Microsoft Sans Serif"/>
              </a:rPr>
              <a:t> </a:t>
            </a:r>
            <a:r>
              <a:rPr lang="ru-RU" spc="-25" dirty="0" smtClean="0">
                <a:cs typeface="Microsoft Sans Serif"/>
              </a:rPr>
              <a:t>экзаменов </a:t>
            </a:r>
            <a:r>
              <a:rPr lang="ru-RU" spc="-15" dirty="0" smtClean="0">
                <a:cs typeface="Microsoft Sans Serif"/>
              </a:rPr>
              <a:t>осуществляется</a:t>
            </a:r>
            <a:r>
              <a:rPr lang="ru-RU" spc="420" dirty="0" smtClean="0">
                <a:cs typeface="Microsoft Sans Serif"/>
              </a:rPr>
              <a:t>  </a:t>
            </a:r>
            <a:r>
              <a:rPr lang="ru-RU" dirty="0" smtClean="0">
                <a:cs typeface="Microsoft Sans Serif"/>
              </a:rPr>
              <a:t>в    </a:t>
            </a:r>
            <a:r>
              <a:rPr lang="ru-RU" spc="-25" dirty="0" smtClean="0">
                <a:cs typeface="Microsoft Sans Serif"/>
              </a:rPr>
              <a:t>режиме</a:t>
            </a:r>
            <a:r>
              <a:rPr lang="ru-RU" spc="400" dirty="0" smtClean="0">
                <a:cs typeface="Microsoft Sans Serif"/>
              </a:rPr>
              <a:t>  </a:t>
            </a:r>
            <a:r>
              <a:rPr lang="ru-RU" spc="-10" dirty="0" smtClean="0">
                <a:cs typeface="Microsoft Sans Serif"/>
              </a:rPr>
              <a:t>реального</a:t>
            </a:r>
            <a:r>
              <a:rPr lang="ru-RU" spc="430" dirty="0" smtClean="0">
                <a:cs typeface="Microsoft Sans Serif"/>
              </a:rPr>
              <a:t>  </a:t>
            </a:r>
            <a:r>
              <a:rPr lang="ru-RU" spc="-10" dirty="0" smtClean="0">
                <a:cs typeface="Microsoft Sans Serif"/>
              </a:rPr>
              <a:t>времени,</a:t>
            </a:r>
            <a:r>
              <a:rPr lang="ru-RU" spc="430" dirty="0" smtClean="0">
                <a:cs typeface="Microsoft Sans Serif"/>
              </a:rPr>
              <a:t> </a:t>
            </a:r>
            <a:r>
              <a:rPr lang="ru-RU" spc="434" dirty="0" smtClean="0">
                <a:cs typeface="Microsoft Sans Serif"/>
              </a:rPr>
              <a:t> </a:t>
            </a:r>
            <a:r>
              <a:rPr lang="ru-RU" spc="-15" dirty="0" smtClean="0">
                <a:cs typeface="Microsoft Sans Serif"/>
              </a:rPr>
              <a:t>начинается</a:t>
            </a:r>
            <a:r>
              <a:rPr lang="ru-RU" spc="420" dirty="0" smtClean="0">
                <a:cs typeface="Microsoft Sans Serif"/>
              </a:rPr>
              <a:t>  </a:t>
            </a:r>
            <a:r>
              <a:rPr lang="ru-RU" dirty="0" smtClean="0">
                <a:cs typeface="Microsoft Sans Serif"/>
              </a:rPr>
              <a:t>с    </a:t>
            </a:r>
            <a:r>
              <a:rPr lang="ru-RU" b="1" spc="5" dirty="0" smtClean="0">
                <a:solidFill>
                  <a:srgbClr val="C00000"/>
                </a:solidFill>
                <a:cs typeface="Microsoft Sans Serif"/>
              </a:rPr>
              <a:t>8.00 </a:t>
            </a:r>
            <a:r>
              <a:rPr lang="ru-RU" b="1" spc="10" dirty="0" smtClean="0">
                <a:solidFill>
                  <a:srgbClr val="002060"/>
                </a:solidFill>
                <a:cs typeface="Microsoft Sans Serif"/>
              </a:rPr>
              <a:t> </a:t>
            </a:r>
            <a:r>
              <a:rPr lang="ru-RU" spc="-15" dirty="0" smtClean="0">
                <a:cs typeface="Microsoft Sans Serif"/>
              </a:rPr>
              <a:t>по</a:t>
            </a:r>
            <a:r>
              <a:rPr lang="ru-RU" spc="-10" dirty="0" smtClean="0">
                <a:cs typeface="Microsoft Sans Serif"/>
              </a:rPr>
              <a:t> местному</a:t>
            </a:r>
            <a:r>
              <a:rPr lang="ru-RU" spc="-5" dirty="0" smtClean="0">
                <a:cs typeface="Microsoft Sans Serif"/>
              </a:rPr>
              <a:t> </a:t>
            </a:r>
            <a:r>
              <a:rPr lang="ru-RU" spc="-10" dirty="0" smtClean="0">
                <a:cs typeface="Microsoft Sans Serif"/>
              </a:rPr>
              <a:t>времени</a:t>
            </a:r>
            <a:r>
              <a:rPr lang="ru-RU" spc="-5" dirty="0" smtClean="0">
                <a:cs typeface="Microsoft Sans Serif"/>
              </a:rPr>
              <a:t> </a:t>
            </a:r>
            <a:r>
              <a:rPr lang="ru-RU" dirty="0" smtClean="0">
                <a:cs typeface="Microsoft Sans Serif"/>
              </a:rPr>
              <a:t>и</a:t>
            </a:r>
            <a:r>
              <a:rPr lang="ru-RU" spc="5" dirty="0" smtClean="0">
                <a:cs typeface="Microsoft Sans Serif"/>
              </a:rPr>
              <a:t> </a:t>
            </a:r>
            <a:r>
              <a:rPr lang="ru-RU" spc="-20" dirty="0" smtClean="0">
                <a:cs typeface="Microsoft Sans Serif"/>
              </a:rPr>
              <a:t>завершается</a:t>
            </a:r>
            <a:r>
              <a:rPr lang="ru-RU" spc="-15" dirty="0" smtClean="0">
                <a:cs typeface="Microsoft Sans Serif"/>
              </a:rPr>
              <a:t> </a:t>
            </a:r>
            <a:r>
              <a:rPr lang="ru-RU" dirty="0" smtClean="0">
                <a:cs typeface="Microsoft Sans Serif"/>
              </a:rPr>
              <a:t>после</a:t>
            </a:r>
            <a:r>
              <a:rPr lang="ru-RU" spc="5" dirty="0" smtClean="0">
                <a:cs typeface="Microsoft Sans Serif"/>
              </a:rPr>
              <a:t> </a:t>
            </a:r>
            <a:r>
              <a:rPr lang="ru-RU" spc="-20" dirty="0" smtClean="0">
                <a:cs typeface="Microsoft Sans Serif"/>
              </a:rPr>
              <a:t>зачитывания</a:t>
            </a:r>
            <a:r>
              <a:rPr lang="ru-RU" spc="-15" dirty="0" smtClean="0">
                <a:cs typeface="Microsoft Sans Serif"/>
              </a:rPr>
              <a:t> </a:t>
            </a:r>
            <a:r>
              <a:rPr lang="ru-RU" spc="-20" dirty="0" smtClean="0">
                <a:cs typeface="Microsoft Sans Serif"/>
              </a:rPr>
              <a:t>организатором </a:t>
            </a:r>
            <a:r>
              <a:rPr lang="ru-RU" spc="-15" dirty="0" smtClean="0">
                <a:cs typeface="Microsoft Sans Serif"/>
              </a:rPr>
              <a:t> </a:t>
            </a:r>
            <a:r>
              <a:rPr lang="ru-RU" spc="-5" dirty="0" smtClean="0">
                <a:cs typeface="Microsoft Sans Serif"/>
              </a:rPr>
              <a:t>данных </a:t>
            </a:r>
            <a:r>
              <a:rPr lang="ru-RU" spc="-20" dirty="0" smtClean="0">
                <a:cs typeface="Microsoft Sans Serif"/>
              </a:rPr>
              <a:t>протокола </a:t>
            </a:r>
            <a:r>
              <a:rPr lang="ru-RU" dirty="0" smtClean="0">
                <a:cs typeface="Microsoft Sans Serif"/>
              </a:rPr>
              <a:t>о </a:t>
            </a:r>
            <a:r>
              <a:rPr lang="ru-RU" spc="-10" dirty="0" smtClean="0">
                <a:cs typeface="Microsoft Sans Serif"/>
              </a:rPr>
              <a:t>проведении </a:t>
            </a:r>
            <a:r>
              <a:rPr lang="ru-RU" spc="-30" dirty="0" smtClean="0">
                <a:cs typeface="Microsoft Sans Serif"/>
              </a:rPr>
              <a:t>экзамена </a:t>
            </a:r>
            <a:r>
              <a:rPr lang="ru-RU" dirty="0" smtClean="0">
                <a:cs typeface="Microsoft Sans Serif"/>
              </a:rPr>
              <a:t>в </a:t>
            </a:r>
            <a:r>
              <a:rPr lang="ru-RU" spc="-15" dirty="0" smtClean="0">
                <a:cs typeface="Microsoft Sans Serif"/>
              </a:rPr>
              <a:t>аудитории </a:t>
            </a:r>
            <a:r>
              <a:rPr lang="ru-RU" spc="-10" dirty="0" smtClean="0">
                <a:cs typeface="Microsoft Sans Serif"/>
              </a:rPr>
              <a:t>(форма </a:t>
            </a:r>
            <a:r>
              <a:rPr lang="ru-RU" spc="-5" dirty="0" smtClean="0">
                <a:cs typeface="Microsoft Sans Serif"/>
              </a:rPr>
              <a:t>ППЭ-05-02) </a:t>
            </a:r>
            <a:r>
              <a:rPr lang="ru-RU" dirty="0" smtClean="0">
                <a:cs typeface="Microsoft Sans Serif"/>
              </a:rPr>
              <a:t>и </a:t>
            </a:r>
            <a:r>
              <a:rPr lang="ru-RU" spc="5" dirty="0" smtClean="0">
                <a:cs typeface="Microsoft Sans Serif"/>
              </a:rPr>
              <a:t> </a:t>
            </a:r>
            <a:r>
              <a:rPr lang="ru-RU" spc="-10" dirty="0" smtClean="0">
                <a:cs typeface="Microsoft Sans Serif"/>
              </a:rPr>
              <a:t>демонстрации</a:t>
            </a:r>
            <a:r>
              <a:rPr lang="ru-RU" spc="15" dirty="0" smtClean="0">
                <a:cs typeface="Microsoft Sans Serif"/>
              </a:rPr>
              <a:t> </a:t>
            </a:r>
            <a:r>
              <a:rPr lang="ru-RU" spc="-5" dirty="0" smtClean="0">
                <a:cs typeface="Microsoft Sans Serif"/>
              </a:rPr>
              <a:t>на</a:t>
            </a:r>
            <a:r>
              <a:rPr lang="ru-RU" spc="15" dirty="0" smtClean="0">
                <a:cs typeface="Microsoft Sans Serif"/>
              </a:rPr>
              <a:t> </a:t>
            </a:r>
            <a:r>
              <a:rPr lang="ru-RU" spc="-25" dirty="0" smtClean="0">
                <a:cs typeface="Microsoft Sans Serif"/>
              </a:rPr>
              <a:t>камеру</a:t>
            </a:r>
            <a:r>
              <a:rPr lang="ru-RU" spc="45" dirty="0" smtClean="0">
                <a:cs typeface="Microsoft Sans Serif"/>
              </a:rPr>
              <a:t> </a:t>
            </a:r>
            <a:r>
              <a:rPr lang="ru-RU" spc="-25" dirty="0" smtClean="0">
                <a:cs typeface="Microsoft Sans Serif"/>
              </a:rPr>
              <a:t>запечатанных</a:t>
            </a:r>
            <a:r>
              <a:rPr lang="ru-RU" spc="40" dirty="0" smtClean="0">
                <a:cs typeface="Microsoft Sans Serif"/>
              </a:rPr>
              <a:t> </a:t>
            </a:r>
            <a:r>
              <a:rPr lang="ru-RU" spc="-70" dirty="0" smtClean="0">
                <a:cs typeface="Microsoft Sans Serif"/>
              </a:rPr>
              <a:t>ВДП</a:t>
            </a:r>
            <a:r>
              <a:rPr lang="ru-RU" spc="15" dirty="0" smtClean="0">
                <a:cs typeface="Microsoft Sans Serif"/>
              </a:rPr>
              <a:t> </a:t>
            </a:r>
            <a:r>
              <a:rPr lang="ru-RU" dirty="0" smtClean="0">
                <a:cs typeface="Microsoft Sans Serif"/>
              </a:rPr>
              <a:t>с</a:t>
            </a:r>
            <a:r>
              <a:rPr lang="ru-RU" spc="20" dirty="0" smtClean="0">
                <a:cs typeface="Microsoft Sans Serif"/>
              </a:rPr>
              <a:t> </a:t>
            </a:r>
            <a:r>
              <a:rPr lang="ru-RU" dirty="0" smtClean="0">
                <a:cs typeface="Microsoft Sans Serif"/>
              </a:rPr>
              <a:t>ЭМ</a:t>
            </a:r>
            <a:r>
              <a:rPr lang="ru-RU" spc="25" dirty="0" smtClean="0">
                <a:cs typeface="Microsoft Sans Serif"/>
              </a:rPr>
              <a:t> </a:t>
            </a:r>
            <a:r>
              <a:rPr lang="ru-RU" spc="-15" dirty="0" smtClean="0">
                <a:cs typeface="Microsoft Sans Serif"/>
              </a:rPr>
              <a:t>участников</a:t>
            </a:r>
            <a:r>
              <a:rPr lang="ru-RU" spc="35" dirty="0" smtClean="0">
                <a:cs typeface="Microsoft Sans Serif"/>
              </a:rPr>
              <a:t> </a:t>
            </a:r>
            <a:r>
              <a:rPr lang="ru-RU" spc="-25" dirty="0" smtClean="0">
                <a:cs typeface="Microsoft Sans Serif"/>
              </a:rPr>
              <a:t>экзамена.</a:t>
            </a:r>
          </a:p>
          <a:p>
            <a:pPr indent="355600" algn="just">
              <a:spcBef>
                <a:spcPts val="600"/>
              </a:spcBef>
              <a:tabLst>
                <a:tab pos="1524635" algn="l"/>
                <a:tab pos="1963420" algn="l"/>
                <a:tab pos="3561079" algn="l"/>
                <a:tab pos="3993515" algn="l"/>
                <a:tab pos="5356225" algn="l"/>
              </a:tabLst>
            </a:pPr>
            <a:endParaRPr lang="ru-RU" spc="-25" dirty="0" smtClean="0">
              <a:solidFill>
                <a:srgbClr val="002060"/>
              </a:solidFill>
              <a:cs typeface="Microsoft Sans Serif"/>
            </a:endParaRPr>
          </a:p>
          <a:p>
            <a:pPr indent="355600" algn="just">
              <a:tabLst>
                <a:tab pos="1524635" algn="l"/>
                <a:tab pos="1963420" algn="l"/>
                <a:tab pos="3561079" algn="l"/>
                <a:tab pos="3993515" algn="l"/>
                <a:tab pos="5356225" algn="l"/>
              </a:tabLst>
            </a:pPr>
            <a:r>
              <a:rPr lang="ru-RU" spc="-85" dirty="0" smtClean="0">
                <a:cs typeface="Microsoft Sans Serif"/>
              </a:rPr>
              <a:t>Т</a:t>
            </a:r>
            <a:r>
              <a:rPr lang="ru-RU" spc="-5" dirty="0" smtClean="0">
                <a:cs typeface="Microsoft Sans Serif"/>
              </a:rPr>
              <a:t>ран</a:t>
            </a:r>
            <a:r>
              <a:rPr lang="ru-RU" spc="-20" dirty="0" smtClean="0">
                <a:cs typeface="Microsoft Sans Serif"/>
              </a:rPr>
              <a:t>с</a:t>
            </a:r>
            <a:r>
              <a:rPr lang="ru-RU" dirty="0" smtClean="0">
                <a:cs typeface="Microsoft Sans Serif"/>
              </a:rPr>
              <a:t>ляц</a:t>
            </a:r>
            <a:r>
              <a:rPr lang="ru-RU" spc="-5" dirty="0" smtClean="0">
                <a:cs typeface="Microsoft Sans Serif"/>
              </a:rPr>
              <a:t>и</a:t>
            </a:r>
            <a:r>
              <a:rPr lang="ru-RU" dirty="0" smtClean="0">
                <a:cs typeface="Microsoft Sans Serif"/>
              </a:rPr>
              <a:t>я	и	</a:t>
            </a:r>
            <a:r>
              <a:rPr lang="ru-RU" spc="-5" dirty="0" smtClean="0">
                <a:cs typeface="Microsoft Sans Serif"/>
              </a:rPr>
              <a:t>в</a:t>
            </a:r>
            <a:r>
              <a:rPr lang="ru-RU" spc="-10" dirty="0" smtClean="0">
                <a:cs typeface="Microsoft Sans Serif"/>
              </a:rPr>
              <a:t>и</a:t>
            </a:r>
            <a:r>
              <a:rPr lang="ru-RU" spc="-5" dirty="0" smtClean="0">
                <a:cs typeface="Microsoft Sans Serif"/>
              </a:rPr>
              <a:t>де</a:t>
            </a:r>
            <a:r>
              <a:rPr lang="ru-RU" spc="-25" dirty="0" smtClean="0">
                <a:cs typeface="Microsoft Sans Serif"/>
              </a:rPr>
              <a:t>о</a:t>
            </a:r>
            <a:r>
              <a:rPr lang="ru-RU" spc="-20" dirty="0" smtClean="0">
                <a:cs typeface="Microsoft Sans Serif"/>
              </a:rPr>
              <a:t>запис</a:t>
            </a:r>
            <a:r>
              <a:rPr lang="ru-RU" spc="-15" dirty="0" smtClean="0">
                <a:cs typeface="Microsoft Sans Serif"/>
              </a:rPr>
              <a:t>ь</a:t>
            </a:r>
            <a:r>
              <a:rPr lang="ru-RU" dirty="0" smtClean="0">
                <a:cs typeface="Microsoft Sans Serif"/>
              </a:rPr>
              <a:t>	в	</a:t>
            </a:r>
            <a:r>
              <a:rPr lang="ru-RU" spc="65" dirty="0" smtClean="0">
                <a:cs typeface="Microsoft Sans Serif"/>
              </a:rPr>
              <a:t>Ш</a:t>
            </a:r>
            <a:r>
              <a:rPr lang="ru-RU" spc="5" dirty="0" smtClean="0">
                <a:cs typeface="Microsoft Sans Serif"/>
              </a:rPr>
              <a:t>т</a:t>
            </a:r>
            <a:r>
              <a:rPr lang="ru-RU" spc="-5" dirty="0" smtClean="0">
                <a:cs typeface="Microsoft Sans Serif"/>
              </a:rPr>
              <a:t>а</a:t>
            </a:r>
            <a:r>
              <a:rPr lang="ru-RU" spc="-30" dirty="0" smtClean="0">
                <a:cs typeface="Microsoft Sans Serif"/>
              </a:rPr>
              <a:t>б</a:t>
            </a:r>
            <a:r>
              <a:rPr lang="ru-RU" dirty="0" smtClean="0">
                <a:cs typeface="Microsoft Sans Serif"/>
              </a:rPr>
              <a:t>е	ППЭ	</a:t>
            </a:r>
            <a:r>
              <a:rPr lang="ru-RU" spc="-10" dirty="0" smtClean="0">
                <a:cs typeface="Microsoft Sans Serif"/>
              </a:rPr>
              <a:t>н</a:t>
            </a:r>
            <a:r>
              <a:rPr lang="ru-RU" spc="-45" dirty="0" smtClean="0">
                <a:cs typeface="Microsoft Sans Serif"/>
              </a:rPr>
              <a:t>а</a:t>
            </a:r>
            <a:r>
              <a:rPr lang="ru-RU" spc="-10" dirty="0" smtClean="0">
                <a:cs typeface="Microsoft Sans Serif"/>
              </a:rPr>
              <a:t>чи</a:t>
            </a:r>
            <a:r>
              <a:rPr lang="ru-RU" spc="-20" dirty="0" smtClean="0">
                <a:cs typeface="Microsoft Sans Serif"/>
              </a:rPr>
              <a:t>н</a:t>
            </a:r>
            <a:r>
              <a:rPr lang="ru-RU" spc="-5" dirty="0" smtClean="0">
                <a:cs typeface="Microsoft Sans Serif"/>
              </a:rPr>
              <a:t>а</a:t>
            </a:r>
            <a:r>
              <a:rPr lang="ru-RU" spc="-60" dirty="0" smtClean="0">
                <a:cs typeface="Microsoft Sans Serif"/>
              </a:rPr>
              <a:t>е</a:t>
            </a:r>
            <a:r>
              <a:rPr lang="ru-RU" spc="-25" dirty="0" smtClean="0">
                <a:cs typeface="Microsoft Sans Serif"/>
              </a:rPr>
              <a:t>т</a:t>
            </a:r>
            <a:r>
              <a:rPr lang="ru-RU" spc="10" dirty="0" smtClean="0">
                <a:cs typeface="Microsoft Sans Serif"/>
              </a:rPr>
              <a:t>с</a:t>
            </a:r>
            <a:r>
              <a:rPr lang="ru-RU" dirty="0" smtClean="0">
                <a:cs typeface="Microsoft Sans Serif"/>
              </a:rPr>
              <a:t>я   </a:t>
            </a:r>
            <a:r>
              <a:rPr lang="ru-RU" spc="-10" dirty="0" smtClean="0">
                <a:cs typeface="Microsoft Sans Serif"/>
              </a:rPr>
              <a:t>н</a:t>
            </a:r>
            <a:r>
              <a:rPr lang="ru-RU" spc="-5" dirty="0" smtClean="0">
                <a:cs typeface="Microsoft Sans Serif"/>
              </a:rPr>
              <a:t>е </a:t>
            </a:r>
            <a:r>
              <a:rPr lang="ru-RU" spc="-15" dirty="0" smtClean="0">
                <a:cs typeface="Microsoft Sans Serif"/>
              </a:rPr>
              <a:t>п</a:t>
            </a:r>
            <a:r>
              <a:rPr lang="ru-RU" spc="-40" dirty="0" smtClean="0">
                <a:cs typeface="Microsoft Sans Serif"/>
              </a:rPr>
              <a:t>о</a:t>
            </a:r>
            <a:r>
              <a:rPr lang="ru-RU" spc="-110" dirty="0" smtClean="0">
                <a:cs typeface="Microsoft Sans Serif"/>
              </a:rPr>
              <a:t>з</a:t>
            </a:r>
            <a:r>
              <a:rPr lang="ru-RU" spc="-5" dirty="0" smtClean="0">
                <a:cs typeface="Microsoft Sans Serif"/>
              </a:rPr>
              <a:t>дне</a:t>
            </a:r>
            <a:r>
              <a:rPr lang="ru-RU" dirty="0" smtClean="0">
                <a:cs typeface="Microsoft Sans Serif"/>
              </a:rPr>
              <a:t>е</a:t>
            </a:r>
            <a:r>
              <a:rPr lang="ru-RU" dirty="0" smtClean="0">
                <a:solidFill>
                  <a:srgbClr val="002060"/>
                </a:solidFill>
                <a:cs typeface="Microsoft Sans Serif"/>
              </a:rPr>
              <a:t>	</a:t>
            </a:r>
            <a:r>
              <a:rPr lang="ru-RU" b="1" dirty="0" smtClean="0">
                <a:solidFill>
                  <a:srgbClr val="C00000"/>
                </a:solidFill>
                <a:cs typeface="Microsoft Sans Serif"/>
              </a:rPr>
              <a:t>7</a:t>
            </a:r>
            <a:r>
              <a:rPr lang="ru-RU" b="1" spc="-10" dirty="0" smtClean="0">
                <a:solidFill>
                  <a:srgbClr val="C00000"/>
                </a:solidFill>
                <a:cs typeface="Microsoft Sans Serif"/>
              </a:rPr>
              <a:t>.</a:t>
            </a:r>
            <a:r>
              <a:rPr lang="ru-RU" b="1" dirty="0" smtClean="0">
                <a:solidFill>
                  <a:srgbClr val="C00000"/>
                </a:solidFill>
                <a:cs typeface="Microsoft Sans Serif"/>
              </a:rPr>
              <a:t>30</a:t>
            </a:r>
            <a:r>
              <a:rPr lang="ru-RU" b="1" dirty="0" smtClean="0">
                <a:solidFill>
                  <a:srgbClr val="002060"/>
                </a:solidFill>
                <a:cs typeface="Microsoft Sans Serif"/>
              </a:rPr>
              <a:t>  </a:t>
            </a:r>
            <a:r>
              <a:rPr lang="ru-RU" dirty="0" smtClean="0">
                <a:cs typeface="Microsoft Sans Serif"/>
              </a:rPr>
              <a:t>и</a:t>
            </a:r>
            <a:r>
              <a:rPr lang="ru-RU" spc="10" dirty="0" smtClean="0">
                <a:cs typeface="Microsoft Sans Serif"/>
              </a:rPr>
              <a:t> </a:t>
            </a:r>
            <a:r>
              <a:rPr lang="ru-RU" spc="-20" dirty="0" smtClean="0">
                <a:cs typeface="Microsoft Sans Serif"/>
              </a:rPr>
              <a:t>завершается</a:t>
            </a:r>
            <a:r>
              <a:rPr lang="ru-RU" spc="30" dirty="0" smtClean="0">
                <a:cs typeface="Microsoft Sans Serif"/>
              </a:rPr>
              <a:t> </a:t>
            </a:r>
            <a:r>
              <a:rPr lang="ru-RU" dirty="0" smtClean="0">
                <a:cs typeface="Microsoft Sans Serif"/>
              </a:rPr>
              <a:t>после</a:t>
            </a:r>
            <a:r>
              <a:rPr lang="ru-RU" spc="20" dirty="0" smtClean="0">
                <a:cs typeface="Microsoft Sans Serif"/>
              </a:rPr>
              <a:t> </a:t>
            </a:r>
            <a:r>
              <a:rPr lang="ru-RU" spc="-15" dirty="0" smtClean="0">
                <a:cs typeface="Microsoft Sans Serif"/>
              </a:rPr>
              <a:t>передачи</a:t>
            </a:r>
            <a:r>
              <a:rPr lang="ru-RU" spc="20" dirty="0" smtClean="0">
                <a:cs typeface="Microsoft Sans Serif"/>
              </a:rPr>
              <a:t> </a:t>
            </a:r>
            <a:r>
              <a:rPr lang="ru-RU" spc="-20" dirty="0" smtClean="0">
                <a:cs typeface="Microsoft Sans Serif"/>
              </a:rPr>
              <a:t>всех</a:t>
            </a:r>
            <a:r>
              <a:rPr lang="ru-RU" spc="20" dirty="0" smtClean="0">
                <a:cs typeface="Microsoft Sans Serif"/>
              </a:rPr>
              <a:t> </a:t>
            </a:r>
            <a:r>
              <a:rPr lang="ru-RU" spc="-10" dirty="0" smtClean="0">
                <a:cs typeface="Microsoft Sans Serif"/>
              </a:rPr>
              <a:t>материалов</a:t>
            </a:r>
            <a:r>
              <a:rPr lang="ru-RU" spc="25" dirty="0" smtClean="0">
                <a:cs typeface="Microsoft Sans Serif"/>
              </a:rPr>
              <a:t> </a:t>
            </a:r>
            <a:r>
              <a:rPr lang="ru-RU" dirty="0" smtClean="0">
                <a:cs typeface="Microsoft Sans Serif"/>
              </a:rPr>
              <a:t>члену</a:t>
            </a:r>
            <a:r>
              <a:rPr lang="ru-RU" spc="5" dirty="0" smtClean="0">
                <a:cs typeface="Microsoft Sans Serif"/>
              </a:rPr>
              <a:t> </a:t>
            </a:r>
            <a:r>
              <a:rPr lang="ru-RU" spc="-45" dirty="0" smtClean="0">
                <a:cs typeface="Microsoft Sans Serif"/>
              </a:rPr>
              <a:t>ГЭК.</a:t>
            </a:r>
          </a:p>
          <a:p>
            <a:pPr indent="355600" algn="just">
              <a:tabLst>
                <a:tab pos="1524635" algn="l"/>
                <a:tab pos="1963420" algn="l"/>
                <a:tab pos="3561079" algn="l"/>
                <a:tab pos="3993515" algn="l"/>
                <a:tab pos="5356225" algn="l"/>
              </a:tabLst>
            </a:pPr>
            <a:endParaRPr lang="ru-RU" spc="-45" dirty="0" smtClean="0">
              <a:cs typeface="Microsoft Sans Serif"/>
            </a:endParaRPr>
          </a:p>
          <a:p>
            <a:pPr indent="355600" algn="just">
              <a:spcBef>
                <a:spcPts val="600"/>
              </a:spcBef>
              <a:tabLst>
                <a:tab pos="1524635" algn="l"/>
                <a:tab pos="1963420" algn="l"/>
                <a:tab pos="3561079" algn="l"/>
                <a:tab pos="3993515" algn="l"/>
                <a:tab pos="5356225" algn="l"/>
              </a:tabLst>
            </a:pPr>
            <a:r>
              <a:rPr lang="ru-RU" dirty="0" smtClean="0">
                <a:cs typeface="Microsoft Sans Serif"/>
              </a:rPr>
              <a:t>При </a:t>
            </a:r>
            <a:r>
              <a:rPr lang="ru-RU" spc="-10" dirty="0" smtClean="0">
                <a:cs typeface="Microsoft Sans Serif"/>
              </a:rPr>
              <a:t>сканировании </a:t>
            </a:r>
            <a:r>
              <a:rPr lang="ru-RU" dirty="0" smtClean="0">
                <a:cs typeface="Microsoft Sans Serif"/>
              </a:rPr>
              <a:t>ЭМ в </a:t>
            </a:r>
            <a:r>
              <a:rPr lang="ru-RU" spc="-5" dirty="0" smtClean="0">
                <a:cs typeface="Microsoft Sans Serif"/>
              </a:rPr>
              <a:t>ППЭ </a:t>
            </a:r>
            <a:r>
              <a:rPr lang="ru-RU" dirty="0" smtClean="0">
                <a:cs typeface="Microsoft Sans Serif"/>
              </a:rPr>
              <a:t>трансляция и </a:t>
            </a:r>
            <a:r>
              <a:rPr lang="ru-RU" spc="-15" dirty="0" smtClean="0">
                <a:cs typeface="Microsoft Sans Serif"/>
              </a:rPr>
              <a:t>видеозапись </a:t>
            </a:r>
            <a:r>
              <a:rPr lang="ru-RU" spc="-20" dirty="0" smtClean="0">
                <a:cs typeface="Microsoft Sans Serif"/>
              </a:rPr>
              <a:t>завершается </a:t>
            </a:r>
            <a:r>
              <a:rPr lang="ru-RU" dirty="0" smtClean="0">
                <a:cs typeface="Microsoft Sans Serif"/>
              </a:rPr>
              <a:t>после </a:t>
            </a:r>
            <a:r>
              <a:rPr lang="ru-RU" spc="5" dirty="0" smtClean="0">
                <a:cs typeface="Microsoft Sans Serif"/>
              </a:rPr>
              <a:t> </a:t>
            </a:r>
            <a:r>
              <a:rPr lang="ru-RU" spc="-10" dirty="0" smtClean="0">
                <a:cs typeface="Microsoft Sans Serif"/>
              </a:rPr>
              <a:t>получения</a:t>
            </a:r>
            <a:r>
              <a:rPr lang="ru-RU" spc="-5" dirty="0" smtClean="0">
                <a:cs typeface="Microsoft Sans Serif"/>
              </a:rPr>
              <a:t> информации </a:t>
            </a:r>
            <a:r>
              <a:rPr lang="ru-RU" spc="-40" dirty="0" smtClean="0">
                <a:cs typeface="Microsoft Sans Serif"/>
              </a:rPr>
              <a:t>из</a:t>
            </a:r>
            <a:r>
              <a:rPr lang="ru-RU" spc="-35" dirty="0" smtClean="0">
                <a:cs typeface="Microsoft Sans Serif"/>
              </a:rPr>
              <a:t> </a:t>
            </a:r>
            <a:r>
              <a:rPr lang="ru-RU" spc="-15" dirty="0" smtClean="0">
                <a:cs typeface="Microsoft Sans Serif"/>
              </a:rPr>
              <a:t>РЦОИ</a:t>
            </a:r>
            <a:r>
              <a:rPr lang="ru-RU" spc="-10" dirty="0" smtClean="0">
                <a:cs typeface="Microsoft Sans Serif"/>
              </a:rPr>
              <a:t> </a:t>
            </a:r>
            <a:r>
              <a:rPr lang="ru-RU" spc="5" dirty="0" smtClean="0">
                <a:cs typeface="Microsoft Sans Serif"/>
              </a:rPr>
              <a:t>об </a:t>
            </a:r>
            <a:r>
              <a:rPr lang="ru-RU" spc="-15" dirty="0" smtClean="0">
                <a:cs typeface="Microsoft Sans Serif"/>
              </a:rPr>
              <a:t>успешном</a:t>
            </a:r>
            <a:r>
              <a:rPr lang="ru-RU" spc="-10" dirty="0" smtClean="0">
                <a:cs typeface="Microsoft Sans Serif"/>
              </a:rPr>
              <a:t> получении </a:t>
            </a:r>
            <a:r>
              <a:rPr lang="ru-RU" dirty="0" smtClean="0">
                <a:cs typeface="Microsoft Sans Serif"/>
              </a:rPr>
              <a:t>и </a:t>
            </a:r>
            <a:r>
              <a:rPr lang="ru-RU" spc="-10" dirty="0" smtClean="0">
                <a:cs typeface="Microsoft Sans Serif"/>
              </a:rPr>
              <a:t>расшифровке </a:t>
            </a:r>
            <a:r>
              <a:rPr lang="ru-RU" spc="-5" dirty="0" smtClean="0">
                <a:cs typeface="Microsoft Sans Serif"/>
              </a:rPr>
              <a:t> </a:t>
            </a:r>
            <a:r>
              <a:rPr lang="ru-RU" spc="-10" dirty="0" smtClean="0">
                <a:cs typeface="Microsoft Sans Serif"/>
              </a:rPr>
              <a:t>переданных</a:t>
            </a:r>
            <a:r>
              <a:rPr lang="ru-RU" spc="10" dirty="0" smtClean="0">
                <a:cs typeface="Microsoft Sans Serif"/>
              </a:rPr>
              <a:t> </a:t>
            </a:r>
            <a:r>
              <a:rPr lang="ru-RU" spc="-30" dirty="0" smtClean="0">
                <a:cs typeface="Microsoft Sans Serif"/>
              </a:rPr>
              <a:t>пакетов</a:t>
            </a:r>
            <a:r>
              <a:rPr lang="ru-RU" spc="20" dirty="0" smtClean="0">
                <a:cs typeface="Microsoft Sans Serif"/>
              </a:rPr>
              <a:t> </a:t>
            </a:r>
            <a:r>
              <a:rPr lang="ru-RU" dirty="0" smtClean="0">
                <a:cs typeface="Microsoft Sans Serif"/>
              </a:rPr>
              <a:t>с</a:t>
            </a:r>
            <a:r>
              <a:rPr lang="ru-RU" spc="25" dirty="0" smtClean="0">
                <a:cs typeface="Microsoft Sans Serif"/>
              </a:rPr>
              <a:t> </a:t>
            </a:r>
            <a:r>
              <a:rPr lang="ru-RU" spc="-15" dirty="0" smtClean="0">
                <a:cs typeface="Microsoft Sans Serif"/>
              </a:rPr>
              <a:t>электронными</a:t>
            </a:r>
            <a:r>
              <a:rPr lang="ru-RU" spc="15" dirty="0" smtClean="0">
                <a:cs typeface="Microsoft Sans Serif"/>
              </a:rPr>
              <a:t> </a:t>
            </a:r>
            <a:r>
              <a:rPr lang="ru-RU" spc="-20" dirty="0" smtClean="0">
                <a:cs typeface="Microsoft Sans Serif"/>
              </a:rPr>
              <a:t>образами</a:t>
            </a:r>
            <a:r>
              <a:rPr lang="ru-RU" spc="30" dirty="0" smtClean="0">
                <a:cs typeface="Microsoft Sans Serif"/>
              </a:rPr>
              <a:t> </a:t>
            </a:r>
            <a:r>
              <a:rPr lang="ru-RU" dirty="0" smtClean="0">
                <a:cs typeface="Microsoft Sans Serif"/>
              </a:rPr>
              <a:t>ЭМ.</a:t>
            </a:r>
          </a:p>
          <a:p>
            <a:pPr indent="355600" algn="just">
              <a:spcBef>
                <a:spcPts val="600"/>
              </a:spcBef>
              <a:tabLst>
                <a:tab pos="1524635" algn="l"/>
                <a:tab pos="1963420" algn="l"/>
                <a:tab pos="3561079" algn="l"/>
                <a:tab pos="3993515" algn="l"/>
                <a:tab pos="5356225" algn="l"/>
              </a:tabLst>
            </a:pPr>
            <a:endParaRPr lang="ru-RU" dirty="0" smtClean="0">
              <a:cs typeface="Microsoft Sans Serif"/>
            </a:endParaRPr>
          </a:p>
          <a:p>
            <a:pPr marR="5080" indent="355600" algn="just">
              <a:lnSpc>
                <a:spcPct val="100000"/>
              </a:lnSpc>
              <a:spcBef>
                <a:spcPts val="600"/>
              </a:spcBef>
            </a:pPr>
            <a:r>
              <a:rPr lang="ru-RU" dirty="0" smtClean="0">
                <a:solidFill>
                  <a:srgbClr val="C00000"/>
                </a:solidFill>
                <a:cs typeface="Microsoft Sans Serif"/>
              </a:rPr>
              <a:t>В</a:t>
            </a:r>
            <a:r>
              <a:rPr lang="ru-RU" spc="5" dirty="0" smtClean="0">
                <a:solidFill>
                  <a:srgbClr val="C00000"/>
                </a:solidFill>
                <a:cs typeface="Microsoft Sans Serif"/>
              </a:rPr>
              <a:t> </a:t>
            </a:r>
            <a:r>
              <a:rPr lang="ru-RU" spc="-5" dirty="0" smtClean="0">
                <a:solidFill>
                  <a:srgbClr val="C00000"/>
                </a:solidFill>
                <a:cs typeface="Microsoft Sans Serif"/>
              </a:rPr>
              <a:t>случае</a:t>
            </a:r>
            <a:r>
              <a:rPr lang="ru-RU" dirty="0" smtClean="0">
                <a:solidFill>
                  <a:srgbClr val="C00000"/>
                </a:solidFill>
                <a:cs typeface="Microsoft Sans Serif"/>
              </a:rPr>
              <a:t> </a:t>
            </a:r>
            <a:r>
              <a:rPr lang="ru-RU" spc="-20" dirty="0" smtClean="0">
                <a:solidFill>
                  <a:srgbClr val="C00000"/>
                </a:solidFill>
                <a:cs typeface="Microsoft Sans Serif"/>
              </a:rPr>
              <a:t>отключения</a:t>
            </a:r>
            <a:r>
              <a:rPr lang="ru-RU" spc="-15" dirty="0" smtClean="0">
                <a:solidFill>
                  <a:srgbClr val="C00000"/>
                </a:solidFill>
                <a:cs typeface="Microsoft Sans Serif"/>
              </a:rPr>
              <a:t> </a:t>
            </a:r>
            <a:r>
              <a:rPr lang="ru-RU" spc="-5" dirty="0" smtClean="0">
                <a:solidFill>
                  <a:srgbClr val="C00000"/>
                </a:solidFill>
                <a:cs typeface="Microsoft Sans Serif"/>
              </a:rPr>
              <a:t>средств</a:t>
            </a:r>
            <a:r>
              <a:rPr lang="ru-RU" dirty="0" smtClean="0">
                <a:solidFill>
                  <a:srgbClr val="C00000"/>
                </a:solidFill>
                <a:cs typeface="Microsoft Sans Serif"/>
              </a:rPr>
              <a:t> </a:t>
            </a:r>
            <a:r>
              <a:rPr lang="ru-RU" spc="-10" dirty="0" smtClean="0">
                <a:solidFill>
                  <a:srgbClr val="C00000"/>
                </a:solidFill>
                <a:cs typeface="Microsoft Sans Serif"/>
              </a:rPr>
              <a:t>видеонаблюдения</a:t>
            </a:r>
            <a:r>
              <a:rPr lang="ru-RU" spc="-5" dirty="0" smtClean="0">
                <a:solidFill>
                  <a:srgbClr val="C00000"/>
                </a:solidFill>
                <a:cs typeface="Microsoft Sans Serif"/>
              </a:rPr>
              <a:t> </a:t>
            </a:r>
            <a:r>
              <a:rPr lang="ru-RU" dirty="0" smtClean="0">
                <a:solidFill>
                  <a:srgbClr val="C00000"/>
                </a:solidFill>
                <a:cs typeface="Microsoft Sans Serif"/>
              </a:rPr>
              <a:t>и</a:t>
            </a:r>
            <a:r>
              <a:rPr lang="ru-RU" spc="5" dirty="0" smtClean="0">
                <a:solidFill>
                  <a:srgbClr val="C00000"/>
                </a:solidFill>
                <a:cs typeface="Microsoft Sans Serif"/>
              </a:rPr>
              <a:t> </a:t>
            </a:r>
            <a:r>
              <a:rPr lang="ru-RU" spc="-10" dirty="0" smtClean="0">
                <a:solidFill>
                  <a:srgbClr val="C00000"/>
                </a:solidFill>
                <a:cs typeface="Microsoft Sans Serif"/>
              </a:rPr>
              <a:t>приостановления </a:t>
            </a:r>
            <a:r>
              <a:rPr lang="ru-RU" spc="-440" dirty="0" smtClean="0">
                <a:solidFill>
                  <a:srgbClr val="C00000"/>
                </a:solidFill>
                <a:cs typeface="Microsoft Sans Serif"/>
              </a:rPr>
              <a:t> </a:t>
            </a:r>
            <a:r>
              <a:rPr lang="ru-RU" spc="-15" dirty="0" smtClean="0">
                <a:solidFill>
                  <a:srgbClr val="C00000"/>
                </a:solidFill>
                <a:cs typeface="Microsoft Sans Serif"/>
              </a:rPr>
              <a:t>видеозаписи </a:t>
            </a:r>
            <a:r>
              <a:rPr lang="ru-RU" spc="-30" dirty="0" smtClean="0">
                <a:solidFill>
                  <a:srgbClr val="C00000"/>
                </a:solidFill>
                <a:cs typeface="Microsoft Sans Serif"/>
              </a:rPr>
              <a:t>экзамена </a:t>
            </a:r>
            <a:r>
              <a:rPr lang="ru-RU" dirty="0" smtClean="0">
                <a:solidFill>
                  <a:srgbClr val="C00000"/>
                </a:solidFill>
                <a:cs typeface="Microsoft Sans Serif"/>
              </a:rPr>
              <a:t>член </a:t>
            </a:r>
            <a:r>
              <a:rPr lang="ru-RU" spc="-60" dirty="0" smtClean="0">
                <a:solidFill>
                  <a:srgbClr val="C00000"/>
                </a:solidFill>
                <a:cs typeface="Microsoft Sans Serif"/>
              </a:rPr>
              <a:t>ГЭК </a:t>
            </a:r>
            <a:r>
              <a:rPr lang="ru-RU" spc="-10" dirty="0" smtClean="0">
                <a:solidFill>
                  <a:srgbClr val="C00000"/>
                </a:solidFill>
                <a:cs typeface="Microsoft Sans Serif"/>
              </a:rPr>
              <a:t>совместно </a:t>
            </a:r>
            <a:r>
              <a:rPr lang="ru-RU" dirty="0" smtClean="0">
                <a:solidFill>
                  <a:srgbClr val="C00000"/>
                </a:solidFill>
                <a:cs typeface="Microsoft Sans Serif"/>
              </a:rPr>
              <a:t>с </a:t>
            </a:r>
            <a:r>
              <a:rPr lang="ru-RU" spc="-20" dirty="0" smtClean="0">
                <a:solidFill>
                  <a:srgbClr val="C00000"/>
                </a:solidFill>
                <a:cs typeface="Microsoft Sans Serif"/>
              </a:rPr>
              <a:t>председателем </a:t>
            </a:r>
            <a:r>
              <a:rPr lang="ru-RU" spc="-60" dirty="0" smtClean="0">
                <a:solidFill>
                  <a:srgbClr val="C00000"/>
                </a:solidFill>
                <a:cs typeface="Microsoft Sans Serif"/>
              </a:rPr>
              <a:t>ГЭК </a:t>
            </a:r>
            <a:r>
              <a:rPr lang="ru-RU" spc="-15" dirty="0" smtClean="0">
                <a:solidFill>
                  <a:srgbClr val="C00000"/>
                </a:solidFill>
                <a:cs typeface="Microsoft Sans Serif"/>
              </a:rPr>
              <a:t>принимает </a:t>
            </a:r>
            <a:r>
              <a:rPr lang="ru-RU" spc="-10" dirty="0" smtClean="0">
                <a:solidFill>
                  <a:srgbClr val="C00000"/>
                </a:solidFill>
                <a:cs typeface="Microsoft Sans Serif"/>
              </a:rPr>
              <a:t> </a:t>
            </a:r>
            <a:r>
              <a:rPr lang="ru-RU" spc="-5" dirty="0" smtClean="0">
                <a:solidFill>
                  <a:srgbClr val="C00000"/>
                </a:solidFill>
                <a:cs typeface="Microsoft Sans Serif"/>
              </a:rPr>
              <a:t>решение.</a:t>
            </a:r>
            <a:endParaRPr lang="ru-RU" dirty="0" smtClean="0">
              <a:solidFill>
                <a:srgbClr val="C00000"/>
              </a:solidFill>
              <a:cs typeface="Microsoft Sans Serif"/>
            </a:endParaRPr>
          </a:p>
          <a:p>
            <a:pPr marL="12700">
              <a:spcBef>
                <a:spcPts val="105"/>
              </a:spcBef>
              <a:tabLst>
                <a:tab pos="1524635" algn="l"/>
                <a:tab pos="1963420" algn="l"/>
                <a:tab pos="3561079" algn="l"/>
                <a:tab pos="3993515" algn="l"/>
                <a:tab pos="5356225" algn="l"/>
              </a:tabLst>
            </a:pPr>
            <a:endParaRPr dirty="0">
              <a:cs typeface="Microsoft Sans Serif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8739" y="32370"/>
            <a:ext cx="481203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55" dirty="0">
                <a:solidFill>
                  <a:schemeClr val="accent6">
                    <a:lumMod val="75000"/>
                  </a:schemeClr>
                </a:solidFill>
              </a:rPr>
              <a:t>ВИДЕОНАБЛЮДЕНИЕ</a:t>
            </a:r>
            <a:r>
              <a:rPr sz="2400" spc="3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dirty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sz="2400" spc="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6">
                    <a:lumMod val="75000"/>
                  </a:schemeClr>
                </a:solidFill>
              </a:rPr>
              <a:t>ППЭ:</a:t>
            </a:r>
          </a:p>
          <a:p>
            <a:pPr marL="12700" algn="l">
              <a:lnSpc>
                <a:spcPct val="100000"/>
              </a:lnSpc>
            </a:pPr>
            <a:r>
              <a:rPr sz="2400" spc="-45" dirty="0">
                <a:solidFill>
                  <a:schemeClr val="accent6">
                    <a:lumMod val="75000"/>
                  </a:schemeClr>
                </a:solidFill>
              </a:rPr>
              <a:t>ТРАНСЛЯЦИЯ</a:t>
            </a:r>
            <a:r>
              <a:rPr sz="2400" spc="2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10" dirty="0">
                <a:solidFill>
                  <a:schemeClr val="accent6">
                    <a:lumMod val="75000"/>
                  </a:schemeClr>
                </a:solidFill>
              </a:rPr>
              <a:t>И</a:t>
            </a:r>
            <a:r>
              <a:rPr sz="2400" spc="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ВИДЕОЗАПИСЬ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29356"/>
            <a:ext cx="68503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solidFill>
                  <a:srgbClr val="E36C09"/>
                </a:solidFill>
              </a:rPr>
              <a:t>ПРОВЕДЕНИЕ</a:t>
            </a:r>
            <a:r>
              <a:rPr sz="2400" spc="-10" dirty="0">
                <a:solidFill>
                  <a:srgbClr val="E36C09"/>
                </a:solidFill>
              </a:rPr>
              <a:t> </a:t>
            </a:r>
            <a:r>
              <a:rPr sz="2400" spc="-35" dirty="0">
                <a:solidFill>
                  <a:srgbClr val="E36C09"/>
                </a:solidFill>
              </a:rPr>
              <a:t>ЭКЗАМЕНА:</a:t>
            </a:r>
            <a:endParaRPr sz="2400" dirty="0"/>
          </a:p>
          <a:p>
            <a:pPr marL="12700" algn="l">
              <a:lnSpc>
                <a:spcPct val="100000"/>
              </a:lnSpc>
            </a:pPr>
            <a:r>
              <a:rPr sz="2400" dirty="0">
                <a:solidFill>
                  <a:srgbClr val="E36C09"/>
                </a:solidFill>
              </a:rPr>
              <a:t>ЗАВЕРШЕНИЕ</a:t>
            </a:r>
            <a:r>
              <a:rPr sz="2400" spc="20" dirty="0">
                <a:solidFill>
                  <a:srgbClr val="E36C09"/>
                </a:solidFill>
              </a:rPr>
              <a:t> </a:t>
            </a:r>
            <a:r>
              <a:rPr sz="2400" spc="-40" dirty="0">
                <a:solidFill>
                  <a:srgbClr val="E36C09"/>
                </a:solidFill>
              </a:rPr>
              <a:t>ЭКЗАМЕНА</a:t>
            </a:r>
            <a:r>
              <a:rPr sz="2400" spc="10" dirty="0">
                <a:solidFill>
                  <a:srgbClr val="E36C09"/>
                </a:solidFill>
              </a:rPr>
              <a:t> </a:t>
            </a:r>
            <a:r>
              <a:rPr sz="2400" dirty="0">
                <a:solidFill>
                  <a:srgbClr val="E36C09"/>
                </a:solidFill>
              </a:rPr>
              <a:t>В</a:t>
            </a:r>
            <a:r>
              <a:rPr sz="2400" spc="5" dirty="0">
                <a:solidFill>
                  <a:srgbClr val="E36C09"/>
                </a:solidFill>
              </a:rPr>
              <a:t> </a:t>
            </a:r>
            <a:r>
              <a:rPr sz="2400" spc="-70" dirty="0">
                <a:solidFill>
                  <a:srgbClr val="E36C09"/>
                </a:solidFill>
              </a:rPr>
              <a:t>АУДИТОРИИ</a:t>
            </a:r>
            <a:r>
              <a:rPr sz="2400" spc="15" dirty="0">
                <a:solidFill>
                  <a:srgbClr val="E36C09"/>
                </a:solidFill>
              </a:rPr>
              <a:t> </a:t>
            </a:r>
            <a:r>
              <a:rPr sz="2400" spc="-5" dirty="0">
                <a:solidFill>
                  <a:srgbClr val="E36C09"/>
                </a:solidFill>
              </a:rPr>
              <a:t>ППЭ</a:t>
            </a:r>
            <a:endParaRPr sz="2400" dirty="0"/>
          </a:p>
        </p:txBody>
      </p:sp>
      <p:grpSp>
        <p:nvGrpSpPr>
          <p:cNvPr id="3" name="object 3"/>
          <p:cNvGrpSpPr/>
          <p:nvPr/>
        </p:nvGrpSpPr>
        <p:grpSpPr>
          <a:xfrm>
            <a:off x="234198" y="1461345"/>
            <a:ext cx="8676005" cy="3195955"/>
            <a:chOff x="234188" y="1461325"/>
            <a:chExt cx="8676005" cy="3195955"/>
          </a:xfrm>
        </p:grpSpPr>
        <p:sp>
          <p:nvSpPr>
            <p:cNvPr id="4" name="object 4"/>
            <p:cNvSpPr/>
            <p:nvPr/>
          </p:nvSpPr>
          <p:spPr>
            <a:xfrm>
              <a:off x="248475" y="1475613"/>
              <a:ext cx="8647430" cy="3167380"/>
            </a:xfrm>
            <a:custGeom>
              <a:avLst/>
              <a:gdLst/>
              <a:ahLst/>
              <a:cxnLst/>
              <a:rect l="l" t="t" r="r" b="b"/>
              <a:pathLst>
                <a:path w="8647430" h="3167379">
                  <a:moveTo>
                    <a:pt x="8119173" y="0"/>
                  </a:moveTo>
                  <a:lnTo>
                    <a:pt x="527812" y="0"/>
                  </a:lnTo>
                  <a:lnTo>
                    <a:pt x="479770" y="2157"/>
                  </a:lnTo>
                  <a:lnTo>
                    <a:pt x="432936" y="8504"/>
                  </a:lnTo>
                  <a:lnTo>
                    <a:pt x="387498" y="18856"/>
                  </a:lnTo>
                  <a:lnTo>
                    <a:pt x="343641" y="33025"/>
                  </a:lnTo>
                  <a:lnTo>
                    <a:pt x="301551" y="50825"/>
                  </a:lnTo>
                  <a:lnTo>
                    <a:pt x="261414" y="72070"/>
                  </a:lnTo>
                  <a:lnTo>
                    <a:pt x="223418" y="96572"/>
                  </a:lnTo>
                  <a:lnTo>
                    <a:pt x="187749" y="124147"/>
                  </a:lnTo>
                  <a:lnTo>
                    <a:pt x="154592" y="154606"/>
                  </a:lnTo>
                  <a:lnTo>
                    <a:pt x="124134" y="187764"/>
                  </a:lnTo>
                  <a:lnTo>
                    <a:pt x="96562" y="223435"/>
                  </a:lnTo>
                  <a:lnTo>
                    <a:pt x="72061" y="261431"/>
                  </a:lnTo>
                  <a:lnTo>
                    <a:pt x="50819" y="301567"/>
                  </a:lnTo>
                  <a:lnTo>
                    <a:pt x="33021" y="343656"/>
                  </a:lnTo>
                  <a:lnTo>
                    <a:pt x="18853" y="387511"/>
                  </a:lnTo>
                  <a:lnTo>
                    <a:pt x="8503" y="432947"/>
                  </a:lnTo>
                  <a:lnTo>
                    <a:pt x="2156" y="479775"/>
                  </a:lnTo>
                  <a:lnTo>
                    <a:pt x="0" y="527812"/>
                  </a:lnTo>
                  <a:lnTo>
                    <a:pt x="0" y="2639060"/>
                  </a:lnTo>
                  <a:lnTo>
                    <a:pt x="2156" y="2687096"/>
                  </a:lnTo>
                  <a:lnTo>
                    <a:pt x="8503" y="2733924"/>
                  </a:lnTo>
                  <a:lnTo>
                    <a:pt x="18853" y="2779360"/>
                  </a:lnTo>
                  <a:lnTo>
                    <a:pt x="33021" y="2823215"/>
                  </a:lnTo>
                  <a:lnTo>
                    <a:pt x="50819" y="2865304"/>
                  </a:lnTo>
                  <a:lnTo>
                    <a:pt x="72061" y="2905440"/>
                  </a:lnTo>
                  <a:lnTo>
                    <a:pt x="96562" y="2943436"/>
                  </a:lnTo>
                  <a:lnTo>
                    <a:pt x="124134" y="2979107"/>
                  </a:lnTo>
                  <a:lnTo>
                    <a:pt x="154592" y="3012265"/>
                  </a:lnTo>
                  <a:lnTo>
                    <a:pt x="187749" y="3042724"/>
                  </a:lnTo>
                  <a:lnTo>
                    <a:pt x="223418" y="3070299"/>
                  </a:lnTo>
                  <a:lnTo>
                    <a:pt x="261414" y="3094801"/>
                  </a:lnTo>
                  <a:lnTo>
                    <a:pt x="301551" y="3116046"/>
                  </a:lnTo>
                  <a:lnTo>
                    <a:pt x="343641" y="3133846"/>
                  </a:lnTo>
                  <a:lnTo>
                    <a:pt x="387498" y="3148015"/>
                  </a:lnTo>
                  <a:lnTo>
                    <a:pt x="432936" y="3158367"/>
                  </a:lnTo>
                  <a:lnTo>
                    <a:pt x="479770" y="3164714"/>
                  </a:lnTo>
                  <a:lnTo>
                    <a:pt x="527812" y="3166872"/>
                  </a:lnTo>
                  <a:lnTo>
                    <a:pt x="8119173" y="3166872"/>
                  </a:lnTo>
                  <a:lnTo>
                    <a:pt x="8167228" y="3164714"/>
                  </a:lnTo>
                  <a:lnTo>
                    <a:pt x="8214071" y="3158367"/>
                  </a:lnTo>
                  <a:lnTo>
                    <a:pt x="8259517" y="3148015"/>
                  </a:lnTo>
                  <a:lnTo>
                    <a:pt x="8303380" y="3133846"/>
                  </a:lnTo>
                  <a:lnTo>
                    <a:pt x="8345473" y="3116046"/>
                  </a:lnTo>
                  <a:lnTo>
                    <a:pt x="8385610" y="3094801"/>
                  </a:lnTo>
                  <a:lnTo>
                    <a:pt x="8423605" y="3070299"/>
                  </a:lnTo>
                  <a:lnTo>
                    <a:pt x="8459272" y="3042724"/>
                  </a:lnTo>
                  <a:lnTo>
                    <a:pt x="8492426" y="3012265"/>
                  </a:lnTo>
                  <a:lnTo>
                    <a:pt x="8522880" y="2979107"/>
                  </a:lnTo>
                  <a:lnTo>
                    <a:pt x="8550447" y="2943436"/>
                  </a:lnTo>
                  <a:lnTo>
                    <a:pt x="8574943" y="2905440"/>
                  </a:lnTo>
                  <a:lnTo>
                    <a:pt x="8596181" y="2865304"/>
                  </a:lnTo>
                  <a:lnTo>
                    <a:pt x="8613974" y="2823215"/>
                  </a:lnTo>
                  <a:lnTo>
                    <a:pt x="8628137" y="2779360"/>
                  </a:lnTo>
                  <a:lnTo>
                    <a:pt x="8638484" y="2733924"/>
                  </a:lnTo>
                  <a:lnTo>
                    <a:pt x="8644829" y="2687096"/>
                  </a:lnTo>
                  <a:lnTo>
                    <a:pt x="8646985" y="2639060"/>
                  </a:lnTo>
                  <a:lnTo>
                    <a:pt x="8646985" y="527812"/>
                  </a:lnTo>
                  <a:lnTo>
                    <a:pt x="8644829" y="479775"/>
                  </a:lnTo>
                  <a:lnTo>
                    <a:pt x="8638484" y="432947"/>
                  </a:lnTo>
                  <a:lnTo>
                    <a:pt x="8628137" y="387511"/>
                  </a:lnTo>
                  <a:lnTo>
                    <a:pt x="8613974" y="343656"/>
                  </a:lnTo>
                  <a:lnTo>
                    <a:pt x="8596181" y="301567"/>
                  </a:lnTo>
                  <a:lnTo>
                    <a:pt x="8574943" y="261431"/>
                  </a:lnTo>
                  <a:lnTo>
                    <a:pt x="8550447" y="223435"/>
                  </a:lnTo>
                  <a:lnTo>
                    <a:pt x="8522880" y="187764"/>
                  </a:lnTo>
                  <a:lnTo>
                    <a:pt x="8492426" y="154606"/>
                  </a:lnTo>
                  <a:lnTo>
                    <a:pt x="8459272" y="124147"/>
                  </a:lnTo>
                  <a:lnTo>
                    <a:pt x="8423605" y="96572"/>
                  </a:lnTo>
                  <a:lnTo>
                    <a:pt x="8385610" y="72070"/>
                  </a:lnTo>
                  <a:lnTo>
                    <a:pt x="8345473" y="50825"/>
                  </a:lnTo>
                  <a:lnTo>
                    <a:pt x="8303380" y="33025"/>
                  </a:lnTo>
                  <a:lnTo>
                    <a:pt x="8259517" y="18856"/>
                  </a:lnTo>
                  <a:lnTo>
                    <a:pt x="8214071" y="8504"/>
                  </a:lnTo>
                  <a:lnTo>
                    <a:pt x="8167228" y="2157"/>
                  </a:lnTo>
                  <a:lnTo>
                    <a:pt x="81191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8475" y="1475613"/>
              <a:ext cx="8647430" cy="3167380"/>
            </a:xfrm>
            <a:custGeom>
              <a:avLst/>
              <a:gdLst/>
              <a:ahLst/>
              <a:cxnLst/>
              <a:rect l="l" t="t" r="r" b="b"/>
              <a:pathLst>
                <a:path w="8647430" h="3167379">
                  <a:moveTo>
                    <a:pt x="0" y="527812"/>
                  </a:moveTo>
                  <a:lnTo>
                    <a:pt x="2156" y="479775"/>
                  </a:lnTo>
                  <a:lnTo>
                    <a:pt x="8503" y="432947"/>
                  </a:lnTo>
                  <a:lnTo>
                    <a:pt x="18853" y="387511"/>
                  </a:lnTo>
                  <a:lnTo>
                    <a:pt x="33021" y="343656"/>
                  </a:lnTo>
                  <a:lnTo>
                    <a:pt x="50819" y="301567"/>
                  </a:lnTo>
                  <a:lnTo>
                    <a:pt x="72061" y="261431"/>
                  </a:lnTo>
                  <a:lnTo>
                    <a:pt x="96562" y="223435"/>
                  </a:lnTo>
                  <a:lnTo>
                    <a:pt x="124134" y="187764"/>
                  </a:lnTo>
                  <a:lnTo>
                    <a:pt x="154592" y="154606"/>
                  </a:lnTo>
                  <a:lnTo>
                    <a:pt x="187749" y="124147"/>
                  </a:lnTo>
                  <a:lnTo>
                    <a:pt x="223418" y="96572"/>
                  </a:lnTo>
                  <a:lnTo>
                    <a:pt x="261414" y="72070"/>
                  </a:lnTo>
                  <a:lnTo>
                    <a:pt x="301551" y="50825"/>
                  </a:lnTo>
                  <a:lnTo>
                    <a:pt x="343641" y="33025"/>
                  </a:lnTo>
                  <a:lnTo>
                    <a:pt x="387498" y="18856"/>
                  </a:lnTo>
                  <a:lnTo>
                    <a:pt x="432936" y="8504"/>
                  </a:lnTo>
                  <a:lnTo>
                    <a:pt x="479770" y="2157"/>
                  </a:lnTo>
                  <a:lnTo>
                    <a:pt x="527812" y="0"/>
                  </a:lnTo>
                  <a:lnTo>
                    <a:pt x="8119173" y="0"/>
                  </a:lnTo>
                  <a:lnTo>
                    <a:pt x="8167228" y="2157"/>
                  </a:lnTo>
                  <a:lnTo>
                    <a:pt x="8214071" y="8504"/>
                  </a:lnTo>
                  <a:lnTo>
                    <a:pt x="8259517" y="18856"/>
                  </a:lnTo>
                  <a:lnTo>
                    <a:pt x="8303380" y="33025"/>
                  </a:lnTo>
                  <a:lnTo>
                    <a:pt x="8345473" y="50825"/>
                  </a:lnTo>
                  <a:lnTo>
                    <a:pt x="8385610" y="72070"/>
                  </a:lnTo>
                  <a:lnTo>
                    <a:pt x="8423605" y="96572"/>
                  </a:lnTo>
                  <a:lnTo>
                    <a:pt x="8459272" y="124147"/>
                  </a:lnTo>
                  <a:lnTo>
                    <a:pt x="8492426" y="154606"/>
                  </a:lnTo>
                  <a:lnTo>
                    <a:pt x="8522880" y="187764"/>
                  </a:lnTo>
                  <a:lnTo>
                    <a:pt x="8550447" y="223435"/>
                  </a:lnTo>
                  <a:lnTo>
                    <a:pt x="8574943" y="261431"/>
                  </a:lnTo>
                  <a:lnTo>
                    <a:pt x="8596181" y="301567"/>
                  </a:lnTo>
                  <a:lnTo>
                    <a:pt x="8613974" y="343656"/>
                  </a:lnTo>
                  <a:lnTo>
                    <a:pt x="8628137" y="387511"/>
                  </a:lnTo>
                  <a:lnTo>
                    <a:pt x="8638484" y="432947"/>
                  </a:lnTo>
                  <a:lnTo>
                    <a:pt x="8644829" y="479775"/>
                  </a:lnTo>
                  <a:lnTo>
                    <a:pt x="8646985" y="527812"/>
                  </a:lnTo>
                  <a:lnTo>
                    <a:pt x="8646985" y="2639060"/>
                  </a:lnTo>
                  <a:lnTo>
                    <a:pt x="8644829" y="2687096"/>
                  </a:lnTo>
                  <a:lnTo>
                    <a:pt x="8638484" y="2733924"/>
                  </a:lnTo>
                  <a:lnTo>
                    <a:pt x="8628137" y="2779360"/>
                  </a:lnTo>
                  <a:lnTo>
                    <a:pt x="8613974" y="2823215"/>
                  </a:lnTo>
                  <a:lnTo>
                    <a:pt x="8596181" y="2865304"/>
                  </a:lnTo>
                  <a:lnTo>
                    <a:pt x="8574943" y="2905440"/>
                  </a:lnTo>
                  <a:lnTo>
                    <a:pt x="8550447" y="2943436"/>
                  </a:lnTo>
                  <a:lnTo>
                    <a:pt x="8522880" y="2979107"/>
                  </a:lnTo>
                  <a:lnTo>
                    <a:pt x="8492426" y="3012265"/>
                  </a:lnTo>
                  <a:lnTo>
                    <a:pt x="8459272" y="3042724"/>
                  </a:lnTo>
                  <a:lnTo>
                    <a:pt x="8423605" y="3070299"/>
                  </a:lnTo>
                  <a:lnTo>
                    <a:pt x="8385610" y="3094801"/>
                  </a:lnTo>
                  <a:lnTo>
                    <a:pt x="8345473" y="3116046"/>
                  </a:lnTo>
                  <a:lnTo>
                    <a:pt x="8303380" y="3133846"/>
                  </a:lnTo>
                  <a:lnTo>
                    <a:pt x="8259517" y="3148015"/>
                  </a:lnTo>
                  <a:lnTo>
                    <a:pt x="8214071" y="3158367"/>
                  </a:lnTo>
                  <a:lnTo>
                    <a:pt x="8167228" y="3164714"/>
                  </a:lnTo>
                  <a:lnTo>
                    <a:pt x="8119173" y="3166872"/>
                  </a:lnTo>
                  <a:lnTo>
                    <a:pt x="527812" y="3166872"/>
                  </a:lnTo>
                  <a:lnTo>
                    <a:pt x="479770" y="3164714"/>
                  </a:lnTo>
                  <a:lnTo>
                    <a:pt x="432936" y="3158367"/>
                  </a:lnTo>
                  <a:lnTo>
                    <a:pt x="387498" y="3148015"/>
                  </a:lnTo>
                  <a:lnTo>
                    <a:pt x="343641" y="3133846"/>
                  </a:lnTo>
                  <a:lnTo>
                    <a:pt x="301551" y="3116046"/>
                  </a:lnTo>
                  <a:lnTo>
                    <a:pt x="261414" y="3094801"/>
                  </a:lnTo>
                  <a:lnTo>
                    <a:pt x="223418" y="3070299"/>
                  </a:lnTo>
                  <a:lnTo>
                    <a:pt x="187749" y="3042724"/>
                  </a:lnTo>
                  <a:lnTo>
                    <a:pt x="154592" y="3012265"/>
                  </a:lnTo>
                  <a:lnTo>
                    <a:pt x="124134" y="2979107"/>
                  </a:lnTo>
                  <a:lnTo>
                    <a:pt x="96562" y="2943436"/>
                  </a:lnTo>
                  <a:lnTo>
                    <a:pt x="72061" y="2905440"/>
                  </a:lnTo>
                  <a:lnTo>
                    <a:pt x="50819" y="2865304"/>
                  </a:lnTo>
                  <a:lnTo>
                    <a:pt x="33021" y="2823215"/>
                  </a:lnTo>
                  <a:lnTo>
                    <a:pt x="18853" y="2779360"/>
                  </a:lnTo>
                  <a:lnTo>
                    <a:pt x="8503" y="2733924"/>
                  </a:lnTo>
                  <a:lnTo>
                    <a:pt x="2156" y="2687096"/>
                  </a:lnTo>
                  <a:lnTo>
                    <a:pt x="0" y="2639060"/>
                  </a:lnTo>
                  <a:lnTo>
                    <a:pt x="0" y="527812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457200" y="1600226"/>
            <a:ext cx="8229600" cy="26087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95"/>
              </a:spcBef>
              <a:buNone/>
            </a:pPr>
            <a:r>
              <a:rPr sz="1600" b="1" spc="-15" dirty="0"/>
              <a:t>Организатор</a:t>
            </a:r>
            <a:r>
              <a:rPr sz="1600" b="1" spc="35" dirty="0"/>
              <a:t> </a:t>
            </a:r>
            <a:r>
              <a:rPr sz="1600" b="1" spc="-5" dirty="0"/>
              <a:t>в</a:t>
            </a:r>
            <a:r>
              <a:rPr sz="1600" b="1" spc="5" dirty="0"/>
              <a:t> </a:t>
            </a:r>
            <a:r>
              <a:rPr sz="1600" b="1" spc="-15" dirty="0"/>
              <a:t>аудитории</a:t>
            </a:r>
            <a:r>
              <a:rPr sz="1600" b="1" spc="35" dirty="0"/>
              <a:t> </a:t>
            </a:r>
            <a:r>
              <a:rPr sz="1600" b="1" spc="-20" dirty="0"/>
              <a:t>должен:</a:t>
            </a:r>
          </a:p>
          <a:p>
            <a:pPr marL="635">
              <a:lnSpc>
                <a:spcPct val="100000"/>
              </a:lnSpc>
              <a:spcBef>
                <a:spcPts val="20"/>
              </a:spcBef>
            </a:pPr>
            <a:endParaRPr sz="1400" dirty="0"/>
          </a:p>
          <a:p>
            <a:pPr marL="356235" marR="8255" indent="-342900">
              <a:lnSpc>
                <a:spcPct val="100000"/>
              </a:lnSpc>
              <a:buAutoNum type="arabicPeriod"/>
              <a:tabLst>
                <a:tab pos="355600" algn="l"/>
                <a:tab pos="356235" algn="l"/>
                <a:tab pos="1480820" algn="l"/>
                <a:tab pos="3398520" algn="l"/>
                <a:tab pos="4526280" algn="l"/>
                <a:tab pos="5771515" algn="l"/>
                <a:tab pos="7012305" algn="l"/>
              </a:tabLst>
            </a:pPr>
            <a:r>
              <a:rPr sz="1400" b="0" spc="-25" dirty="0">
                <a:latin typeface="Microsoft Sans Serif"/>
                <a:cs typeface="Microsoft Sans Serif"/>
              </a:rPr>
              <a:t>Зап</a:t>
            </a:r>
            <a:r>
              <a:rPr sz="1400" b="0" spc="-60" dirty="0">
                <a:latin typeface="Microsoft Sans Serif"/>
                <a:cs typeface="Microsoft Sans Serif"/>
              </a:rPr>
              <a:t>о</a:t>
            </a:r>
            <a:r>
              <a:rPr sz="1400" b="0" spc="15" dirty="0">
                <a:latin typeface="Microsoft Sans Serif"/>
                <a:cs typeface="Microsoft Sans Serif"/>
              </a:rPr>
              <a:t>л</a:t>
            </a:r>
            <a:r>
              <a:rPr sz="1400" b="0" spc="-10" dirty="0">
                <a:latin typeface="Microsoft Sans Serif"/>
                <a:cs typeface="Microsoft Sans Serif"/>
              </a:rPr>
              <a:t>н</a:t>
            </a:r>
            <a:r>
              <a:rPr sz="1400" b="0" dirty="0">
                <a:latin typeface="Microsoft Sans Serif"/>
                <a:cs typeface="Microsoft Sans Serif"/>
              </a:rPr>
              <a:t>и</a:t>
            </a:r>
            <a:r>
              <a:rPr sz="1400" b="0" spc="-5" dirty="0">
                <a:latin typeface="Microsoft Sans Serif"/>
                <a:cs typeface="Microsoft Sans Serif"/>
              </a:rPr>
              <a:t>ть</a:t>
            </a:r>
            <a:r>
              <a:rPr sz="1400" b="0" dirty="0">
                <a:latin typeface="Microsoft Sans Serif"/>
                <a:cs typeface="Microsoft Sans Serif"/>
              </a:rPr>
              <a:t>	</a:t>
            </a:r>
            <a:r>
              <a:rPr sz="1400" b="0" spc="-15" dirty="0">
                <a:latin typeface="Microsoft Sans Serif"/>
                <a:cs typeface="Microsoft Sans Serif"/>
              </a:rPr>
              <a:t>ф</a:t>
            </a:r>
            <a:r>
              <a:rPr sz="1400" b="0" spc="-10" dirty="0">
                <a:latin typeface="Microsoft Sans Serif"/>
                <a:cs typeface="Microsoft Sans Serif"/>
              </a:rPr>
              <a:t>о</a:t>
            </a:r>
            <a:r>
              <a:rPr sz="1400" b="0" spc="5" dirty="0">
                <a:latin typeface="Microsoft Sans Serif"/>
                <a:cs typeface="Microsoft Sans Serif"/>
              </a:rPr>
              <a:t>р</a:t>
            </a:r>
            <a:r>
              <a:rPr sz="1400" b="0" spc="-30" dirty="0">
                <a:latin typeface="Microsoft Sans Serif"/>
                <a:cs typeface="Microsoft Sans Serif"/>
              </a:rPr>
              <a:t>м</a:t>
            </a:r>
            <a:r>
              <a:rPr sz="1400" b="0" spc="-5" dirty="0">
                <a:latin typeface="Microsoft Sans Serif"/>
                <a:cs typeface="Microsoft Sans Serif"/>
              </a:rPr>
              <a:t>у</a:t>
            </a:r>
            <a:r>
              <a:rPr sz="1400" b="0" dirty="0">
                <a:latin typeface="Microsoft Sans Serif"/>
                <a:cs typeface="Microsoft Sans Serif"/>
              </a:rPr>
              <a:t> </a:t>
            </a:r>
            <a:r>
              <a:rPr sz="1400" b="0" spc="145" dirty="0">
                <a:latin typeface="Microsoft Sans Serif"/>
                <a:cs typeface="Microsoft Sans Serif"/>
              </a:rPr>
              <a:t> </a:t>
            </a:r>
            <a:r>
              <a:rPr sz="1400" b="0" spc="-10" dirty="0">
                <a:latin typeface="Microsoft Sans Serif"/>
                <a:cs typeface="Microsoft Sans Serif"/>
              </a:rPr>
              <a:t>ПП</a:t>
            </a:r>
            <a:r>
              <a:rPr sz="1400" b="0" spc="5" dirty="0">
                <a:latin typeface="Microsoft Sans Serif"/>
                <a:cs typeface="Microsoft Sans Serif"/>
              </a:rPr>
              <a:t>Э</a:t>
            </a:r>
            <a:r>
              <a:rPr sz="1400" b="0" spc="-10" dirty="0">
                <a:latin typeface="Microsoft Sans Serif"/>
                <a:cs typeface="Microsoft Sans Serif"/>
              </a:rPr>
              <a:t>-</a:t>
            </a:r>
            <a:r>
              <a:rPr sz="1400" b="0" spc="-5" dirty="0">
                <a:latin typeface="Microsoft Sans Serif"/>
                <a:cs typeface="Microsoft Sans Serif"/>
              </a:rPr>
              <a:t>05</a:t>
            </a:r>
            <a:r>
              <a:rPr sz="1400" b="0" spc="-10" dirty="0">
                <a:latin typeface="Microsoft Sans Serif"/>
                <a:cs typeface="Microsoft Sans Serif"/>
              </a:rPr>
              <a:t>-</a:t>
            </a:r>
            <a:r>
              <a:rPr sz="1400" b="0" spc="-5" dirty="0">
                <a:latin typeface="Microsoft Sans Serif"/>
                <a:cs typeface="Microsoft Sans Serif"/>
              </a:rPr>
              <a:t>02</a:t>
            </a:r>
            <a:r>
              <a:rPr sz="1400" b="0" dirty="0">
                <a:latin typeface="Microsoft Sans Serif"/>
                <a:cs typeface="Microsoft Sans Serif"/>
              </a:rPr>
              <a:t>	</a:t>
            </a:r>
            <a:r>
              <a:rPr sz="1400" b="0" spc="-10" dirty="0">
                <a:latin typeface="Microsoft Sans Serif"/>
                <a:cs typeface="Microsoft Sans Serif"/>
              </a:rPr>
              <a:t>«Пр</a:t>
            </a:r>
            <a:r>
              <a:rPr sz="1400" b="0" spc="-45" dirty="0">
                <a:latin typeface="Microsoft Sans Serif"/>
                <a:cs typeface="Microsoft Sans Serif"/>
              </a:rPr>
              <a:t>о</a:t>
            </a:r>
            <a:r>
              <a:rPr sz="1400" b="0" spc="-20" dirty="0">
                <a:latin typeface="Microsoft Sans Serif"/>
                <a:cs typeface="Microsoft Sans Serif"/>
              </a:rPr>
              <a:t>т</a:t>
            </a:r>
            <a:r>
              <a:rPr sz="1400" b="0" spc="-60" dirty="0">
                <a:latin typeface="Microsoft Sans Serif"/>
                <a:cs typeface="Microsoft Sans Serif"/>
              </a:rPr>
              <a:t>о</a:t>
            </a:r>
            <a:r>
              <a:rPr sz="1400" b="0" spc="-45" dirty="0">
                <a:latin typeface="Microsoft Sans Serif"/>
                <a:cs typeface="Microsoft Sans Serif"/>
              </a:rPr>
              <a:t>ко</a:t>
            </a:r>
            <a:r>
              <a:rPr sz="1400" b="0" spc="15" dirty="0">
                <a:latin typeface="Microsoft Sans Serif"/>
                <a:cs typeface="Microsoft Sans Serif"/>
              </a:rPr>
              <a:t>л</a:t>
            </a:r>
            <a:r>
              <a:rPr sz="1400" b="0" dirty="0">
                <a:latin typeface="Microsoft Sans Serif"/>
                <a:cs typeface="Microsoft Sans Serif"/>
              </a:rPr>
              <a:t>	</a:t>
            </a:r>
            <a:r>
              <a:rPr sz="1400" b="0" spc="-10" dirty="0">
                <a:latin typeface="Microsoft Sans Serif"/>
                <a:cs typeface="Microsoft Sans Serif"/>
              </a:rPr>
              <a:t>пр</a:t>
            </a:r>
            <a:r>
              <a:rPr sz="1400" b="0" dirty="0">
                <a:latin typeface="Microsoft Sans Serif"/>
                <a:cs typeface="Microsoft Sans Serif"/>
              </a:rPr>
              <a:t>о</a:t>
            </a:r>
            <a:r>
              <a:rPr sz="1400" b="0" spc="-15" dirty="0">
                <a:latin typeface="Microsoft Sans Serif"/>
                <a:cs typeface="Microsoft Sans Serif"/>
              </a:rPr>
              <a:t>в</a:t>
            </a:r>
            <a:r>
              <a:rPr sz="1400" b="0" spc="-45" dirty="0">
                <a:latin typeface="Microsoft Sans Serif"/>
                <a:cs typeface="Microsoft Sans Serif"/>
              </a:rPr>
              <a:t>е</a:t>
            </a:r>
            <a:r>
              <a:rPr sz="1400" b="0" spc="-5" dirty="0">
                <a:latin typeface="Microsoft Sans Serif"/>
                <a:cs typeface="Microsoft Sans Serif"/>
              </a:rPr>
              <a:t>д</a:t>
            </a:r>
            <a:r>
              <a:rPr sz="1400" b="0" spc="-10" dirty="0">
                <a:latin typeface="Microsoft Sans Serif"/>
                <a:cs typeface="Microsoft Sans Serif"/>
              </a:rPr>
              <a:t>ен</a:t>
            </a:r>
            <a:r>
              <a:rPr sz="1400" b="0" spc="-15" dirty="0">
                <a:latin typeface="Microsoft Sans Serif"/>
                <a:cs typeface="Microsoft Sans Serif"/>
              </a:rPr>
              <a:t>и</a:t>
            </a:r>
            <a:r>
              <a:rPr sz="1400" b="0" spc="-5" dirty="0">
                <a:latin typeface="Microsoft Sans Serif"/>
                <a:cs typeface="Microsoft Sans Serif"/>
              </a:rPr>
              <a:t>я</a:t>
            </a:r>
            <a:r>
              <a:rPr sz="1400" b="0" dirty="0">
                <a:latin typeface="Microsoft Sans Serif"/>
                <a:cs typeface="Microsoft Sans Serif"/>
              </a:rPr>
              <a:t>	</a:t>
            </a:r>
            <a:r>
              <a:rPr sz="1400" b="0" spc="-50" dirty="0">
                <a:latin typeface="Microsoft Sans Serif"/>
                <a:cs typeface="Microsoft Sans Serif"/>
              </a:rPr>
              <a:t>э</a:t>
            </a:r>
            <a:r>
              <a:rPr sz="1400" b="0" spc="-25" dirty="0">
                <a:latin typeface="Microsoft Sans Serif"/>
                <a:cs typeface="Microsoft Sans Serif"/>
              </a:rPr>
              <a:t>к</a:t>
            </a:r>
            <a:r>
              <a:rPr sz="1400" b="0" spc="-40" dirty="0">
                <a:latin typeface="Microsoft Sans Serif"/>
                <a:cs typeface="Microsoft Sans Serif"/>
              </a:rPr>
              <a:t>за</a:t>
            </a:r>
            <a:r>
              <a:rPr sz="1400" b="0" spc="-45" dirty="0">
                <a:latin typeface="Microsoft Sans Serif"/>
                <a:cs typeface="Microsoft Sans Serif"/>
              </a:rPr>
              <a:t>м</a:t>
            </a:r>
            <a:r>
              <a:rPr sz="1400" b="0" spc="-10" dirty="0">
                <a:latin typeface="Microsoft Sans Serif"/>
                <a:cs typeface="Microsoft Sans Serif"/>
              </a:rPr>
              <a:t>ен</a:t>
            </a:r>
            <a:r>
              <a:rPr sz="1400" b="0" spc="-5" dirty="0">
                <a:latin typeface="Microsoft Sans Serif"/>
                <a:cs typeface="Microsoft Sans Serif"/>
              </a:rPr>
              <a:t>а</a:t>
            </a:r>
            <a:r>
              <a:rPr sz="1400" b="0" dirty="0">
                <a:latin typeface="Microsoft Sans Serif"/>
                <a:cs typeface="Microsoft Sans Serif"/>
              </a:rPr>
              <a:t> </a:t>
            </a:r>
            <a:r>
              <a:rPr sz="1400" b="0" spc="145" dirty="0">
                <a:latin typeface="Microsoft Sans Serif"/>
                <a:cs typeface="Microsoft Sans Serif"/>
              </a:rPr>
              <a:t> </a:t>
            </a:r>
            <a:r>
              <a:rPr sz="1400" b="0" spc="-5" dirty="0">
                <a:latin typeface="Microsoft Sans Serif"/>
                <a:cs typeface="Microsoft Sans Serif"/>
              </a:rPr>
              <a:t>в</a:t>
            </a:r>
            <a:r>
              <a:rPr sz="1400" b="0" dirty="0">
                <a:latin typeface="Microsoft Sans Serif"/>
                <a:cs typeface="Microsoft Sans Serif"/>
              </a:rPr>
              <a:t>	</a:t>
            </a:r>
            <a:r>
              <a:rPr sz="1400" b="0" spc="-20" dirty="0">
                <a:latin typeface="Microsoft Sans Serif"/>
                <a:cs typeface="Microsoft Sans Serif"/>
              </a:rPr>
              <a:t>а</a:t>
            </a:r>
            <a:r>
              <a:rPr sz="1400" b="0" spc="-75" dirty="0">
                <a:latin typeface="Microsoft Sans Serif"/>
                <a:cs typeface="Microsoft Sans Serif"/>
              </a:rPr>
              <a:t>у</a:t>
            </a:r>
            <a:r>
              <a:rPr sz="1400" b="0" spc="10" dirty="0">
                <a:latin typeface="Microsoft Sans Serif"/>
                <a:cs typeface="Microsoft Sans Serif"/>
              </a:rPr>
              <a:t>д</a:t>
            </a:r>
            <a:r>
              <a:rPr sz="1400" b="0" spc="-5" dirty="0">
                <a:latin typeface="Microsoft Sans Serif"/>
                <a:cs typeface="Microsoft Sans Serif"/>
              </a:rPr>
              <a:t>и</a:t>
            </a:r>
            <a:r>
              <a:rPr sz="1400" b="0" spc="-20" dirty="0">
                <a:latin typeface="Microsoft Sans Serif"/>
                <a:cs typeface="Microsoft Sans Serif"/>
              </a:rPr>
              <a:t>т</a:t>
            </a:r>
            <a:r>
              <a:rPr sz="1400" b="0" spc="-10" dirty="0">
                <a:latin typeface="Microsoft Sans Serif"/>
                <a:cs typeface="Microsoft Sans Serif"/>
              </a:rPr>
              <a:t>о</a:t>
            </a:r>
            <a:r>
              <a:rPr sz="1400" b="0" spc="5" dirty="0">
                <a:latin typeface="Microsoft Sans Serif"/>
                <a:cs typeface="Microsoft Sans Serif"/>
              </a:rPr>
              <a:t>р</a:t>
            </a:r>
            <a:r>
              <a:rPr sz="1400" b="0" dirty="0">
                <a:latin typeface="Microsoft Sans Serif"/>
                <a:cs typeface="Microsoft Sans Serif"/>
              </a:rPr>
              <a:t>и</a:t>
            </a:r>
            <a:r>
              <a:rPr sz="1400" b="0" spc="-5" dirty="0">
                <a:latin typeface="Microsoft Sans Serif"/>
                <a:cs typeface="Microsoft Sans Serif"/>
              </a:rPr>
              <a:t>и»,  </a:t>
            </a:r>
            <a:r>
              <a:rPr sz="1400" b="0" spc="-20" dirty="0">
                <a:latin typeface="Microsoft Sans Serif"/>
                <a:cs typeface="Microsoft Sans Serif"/>
              </a:rPr>
              <a:t>получив</a:t>
            </a:r>
            <a:r>
              <a:rPr sz="1400" b="0" spc="60" dirty="0">
                <a:latin typeface="Microsoft Sans Serif"/>
                <a:cs typeface="Microsoft Sans Serif"/>
              </a:rPr>
              <a:t> </a:t>
            </a:r>
            <a:r>
              <a:rPr sz="1400" b="0" spc="-20" dirty="0">
                <a:latin typeface="Microsoft Sans Serif"/>
                <a:cs typeface="Microsoft Sans Serif"/>
              </a:rPr>
              <a:t>подписи</a:t>
            </a:r>
            <a:r>
              <a:rPr sz="1400" b="0" spc="40" dirty="0">
                <a:latin typeface="Microsoft Sans Serif"/>
                <a:cs typeface="Microsoft Sans Serif"/>
              </a:rPr>
              <a:t> </a:t>
            </a:r>
            <a:r>
              <a:rPr sz="1400" b="0" spc="-5" dirty="0">
                <a:latin typeface="Microsoft Sans Serif"/>
                <a:cs typeface="Microsoft Sans Serif"/>
              </a:rPr>
              <a:t>у</a:t>
            </a:r>
            <a:r>
              <a:rPr sz="1400" b="0" spc="25" dirty="0">
                <a:latin typeface="Microsoft Sans Serif"/>
                <a:cs typeface="Microsoft Sans Serif"/>
              </a:rPr>
              <a:t> </a:t>
            </a:r>
            <a:r>
              <a:rPr sz="1400" b="0" spc="-20" dirty="0">
                <a:latin typeface="Microsoft Sans Serif"/>
                <a:cs typeface="Microsoft Sans Serif"/>
              </a:rPr>
              <a:t>участников</a:t>
            </a:r>
            <a:r>
              <a:rPr sz="1400" b="0" spc="85" dirty="0">
                <a:latin typeface="Microsoft Sans Serif"/>
                <a:cs typeface="Microsoft Sans Serif"/>
              </a:rPr>
              <a:t> </a:t>
            </a:r>
            <a:r>
              <a:rPr sz="1400" b="0" spc="-30" dirty="0">
                <a:latin typeface="Microsoft Sans Serif"/>
                <a:cs typeface="Microsoft Sans Serif"/>
              </a:rPr>
              <a:t>экзамена.</a:t>
            </a:r>
          </a:p>
          <a:p>
            <a:pPr marL="635">
              <a:lnSpc>
                <a:spcPct val="100000"/>
              </a:lnSpc>
              <a:buFont typeface="Microsoft Sans Serif"/>
              <a:buAutoNum type="arabicPeriod"/>
            </a:pPr>
            <a:endParaRPr sz="1400" dirty="0">
              <a:latin typeface="Microsoft Sans Serif"/>
              <a:cs typeface="Microsoft Sans Serif"/>
            </a:endParaRPr>
          </a:p>
          <a:p>
            <a:pPr marL="356235" marR="5080" indent="-342900">
              <a:lnSpc>
                <a:spcPct val="100000"/>
              </a:lnSpc>
              <a:spcBef>
                <a:spcPts val="1090"/>
              </a:spcBef>
              <a:buAutoNum type="arabicPeriod"/>
              <a:tabLst>
                <a:tab pos="355600" algn="l"/>
                <a:tab pos="356235" algn="l"/>
                <a:tab pos="1494155" algn="l"/>
                <a:tab pos="2185035" algn="l"/>
                <a:tab pos="2954655" algn="l"/>
                <a:tab pos="3940810" algn="l"/>
                <a:tab pos="4712335" algn="l"/>
                <a:tab pos="5161915" algn="l"/>
                <a:tab pos="5402580" algn="l"/>
                <a:tab pos="6521450" algn="l"/>
                <a:tab pos="7366000" algn="l"/>
              </a:tabLst>
            </a:pPr>
            <a:r>
              <a:rPr sz="1400" b="0" spc="-10" dirty="0">
                <a:latin typeface="Microsoft Sans Serif"/>
                <a:cs typeface="Microsoft Sans Serif"/>
              </a:rPr>
              <a:t>П</a:t>
            </a:r>
            <a:r>
              <a:rPr sz="1400" b="0" spc="-35" dirty="0">
                <a:latin typeface="Microsoft Sans Serif"/>
                <a:cs typeface="Microsoft Sans Serif"/>
              </a:rPr>
              <a:t>о</a:t>
            </a:r>
            <a:r>
              <a:rPr sz="1400" b="0" spc="-5" dirty="0">
                <a:latin typeface="Microsoft Sans Serif"/>
                <a:cs typeface="Microsoft Sans Serif"/>
              </a:rPr>
              <a:t>д</a:t>
            </a:r>
            <a:r>
              <a:rPr sz="1400" b="0" spc="-15" dirty="0">
                <a:latin typeface="Microsoft Sans Serif"/>
                <a:cs typeface="Microsoft Sans Serif"/>
              </a:rPr>
              <a:t>п</a:t>
            </a:r>
            <a:r>
              <a:rPr sz="1400" b="0" spc="-20" dirty="0">
                <a:latin typeface="Microsoft Sans Serif"/>
                <a:cs typeface="Microsoft Sans Serif"/>
              </a:rPr>
              <a:t>и</a:t>
            </a:r>
            <a:r>
              <a:rPr sz="1400" b="0" spc="-5" dirty="0">
                <a:latin typeface="Microsoft Sans Serif"/>
                <a:cs typeface="Microsoft Sans Serif"/>
              </a:rPr>
              <a:t>с</a:t>
            </a:r>
            <a:r>
              <a:rPr sz="1400" b="0" spc="-45" dirty="0">
                <a:latin typeface="Microsoft Sans Serif"/>
                <a:cs typeface="Microsoft Sans Serif"/>
              </a:rPr>
              <a:t>а</a:t>
            </a:r>
            <a:r>
              <a:rPr sz="1400" b="0" spc="5" dirty="0">
                <a:latin typeface="Microsoft Sans Serif"/>
                <a:cs typeface="Microsoft Sans Serif"/>
              </a:rPr>
              <a:t>т</a:t>
            </a:r>
            <a:r>
              <a:rPr sz="1400" b="0" spc="-10" dirty="0">
                <a:latin typeface="Microsoft Sans Serif"/>
                <a:cs typeface="Microsoft Sans Serif"/>
              </a:rPr>
              <a:t>ь</a:t>
            </a:r>
            <a:r>
              <a:rPr sz="1400" b="0" dirty="0">
                <a:latin typeface="Microsoft Sans Serif"/>
                <a:cs typeface="Microsoft Sans Serif"/>
              </a:rPr>
              <a:t>	</a:t>
            </a:r>
            <a:r>
              <a:rPr sz="1400" b="0" spc="-15" dirty="0">
                <a:latin typeface="Microsoft Sans Serif"/>
                <a:cs typeface="Microsoft Sans Serif"/>
              </a:rPr>
              <a:t>по</a:t>
            </a:r>
            <a:r>
              <a:rPr sz="1400" b="0" spc="5" dirty="0">
                <a:latin typeface="Microsoft Sans Serif"/>
                <a:cs typeface="Microsoft Sans Serif"/>
              </a:rPr>
              <a:t>с</a:t>
            </a:r>
            <a:r>
              <a:rPr sz="1400" b="0" spc="15" dirty="0">
                <a:latin typeface="Microsoft Sans Serif"/>
                <a:cs typeface="Microsoft Sans Serif"/>
              </a:rPr>
              <a:t>л</a:t>
            </a:r>
            <a:r>
              <a:rPr sz="1400" b="0" spc="-5" dirty="0">
                <a:latin typeface="Microsoft Sans Serif"/>
                <a:cs typeface="Microsoft Sans Serif"/>
              </a:rPr>
              <a:t>е</a:t>
            </a:r>
            <a:r>
              <a:rPr sz="1400" b="0" dirty="0">
                <a:latin typeface="Microsoft Sans Serif"/>
                <a:cs typeface="Microsoft Sans Serif"/>
              </a:rPr>
              <a:t>	</a:t>
            </a:r>
            <a:r>
              <a:rPr sz="1400" b="0" spc="-15" dirty="0">
                <a:latin typeface="Microsoft Sans Serif"/>
                <a:cs typeface="Microsoft Sans Serif"/>
              </a:rPr>
              <a:t>п</a:t>
            </a:r>
            <a:r>
              <a:rPr sz="1400" b="0" spc="-65" dirty="0">
                <a:latin typeface="Microsoft Sans Serif"/>
                <a:cs typeface="Microsoft Sans Serif"/>
              </a:rPr>
              <a:t>е</a:t>
            </a:r>
            <a:r>
              <a:rPr sz="1400" b="0" spc="-15" dirty="0">
                <a:latin typeface="Microsoft Sans Serif"/>
                <a:cs typeface="Microsoft Sans Serif"/>
              </a:rPr>
              <a:t>ч</a:t>
            </a:r>
            <a:r>
              <a:rPr sz="1400" b="0" spc="-55" dirty="0">
                <a:latin typeface="Microsoft Sans Serif"/>
                <a:cs typeface="Microsoft Sans Serif"/>
              </a:rPr>
              <a:t>а</a:t>
            </a:r>
            <a:r>
              <a:rPr sz="1400" b="0" spc="5" dirty="0">
                <a:latin typeface="Microsoft Sans Serif"/>
                <a:cs typeface="Microsoft Sans Serif"/>
              </a:rPr>
              <a:t>т</a:t>
            </a:r>
            <a:r>
              <a:rPr sz="1400" b="0" spc="-5" dirty="0">
                <a:latin typeface="Microsoft Sans Serif"/>
                <a:cs typeface="Microsoft Sans Serif"/>
              </a:rPr>
              <a:t>и</a:t>
            </a:r>
            <a:r>
              <a:rPr sz="1400" b="0" dirty="0">
                <a:latin typeface="Microsoft Sans Serif"/>
                <a:cs typeface="Microsoft Sans Serif"/>
              </a:rPr>
              <a:t>	</a:t>
            </a:r>
            <a:r>
              <a:rPr sz="1400" b="0" spc="-10" dirty="0">
                <a:latin typeface="Microsoft Sans Serif"/>
                <a:cs typeface="Microsoft Sans Serif"/>
              </a:rPr>
              <a:t>пр</a:t>
            </a:r>
            <a:r>
              <a:rPr sz="1400" b="0" spc="-45" dirty="0">
                <a:latin typeface="Microsoft Sans Serif"/>
                <a:cs typeface="Microsoft Sans Serif"/>
              </a:rPr>
              <a:t>о</a:t>
            </a:r>
            <a:r>
              <a:rPr sz="1400" b="0" spc="-40" dirty="0">
                <a:latin typeface="Microsoft Sans Serif"/>
                <a:cs typeface="Microsoft Sans Serif"/>
              </a:rPr>
              <a:t>то</a:t>
            </a:r>
            <a:r>
              <a:rPr sz="1400" b="0" spc="-30" dirty="0">
                <a:latin typeface="Microsoft Sans Serif"/>
                <a:cs typeface="Microsoft Sans Serif"/>
              </a:rPr>
              <a:t>к</a:t>
            </a:r>
            <a:r>
              <a:rPr sz="1400" b="0" spc="-45" dirty="0">
                <a:latin typeface="Microsoft Sans Serif"/>
                <a:cs typeface="Microsoft Sans Serif"/>
              </a:rPr>
              <a:t>о</a:t>
            </a:r>
            <a:r>
              <a:rPr sz="1400" b="0" spc="15" dirty="0">
                <a:latin typeface="Microsoft Sans Serif"/>
                <a:cs typeface="Microsoft Sans Serif"/>
              </a:rPr>
              <a:t>л</a:t>
            </a:r>
            <a:r>
              <a:rPr sz="1400" b="0" dirty="0">
                <a:latin typeface="Microsoft Sans Serif"/>
                <a:cs typeface="Microsoft Sans Serif"/>
              </a:rPr>
              <a:t>	</a:t>
            </a:r>
            <a:r>
              <a:rPr sz="1400" b="0" spc="-15" dirty="0">
                <a:latin typeface="Microsoft Sans Serif"/>
                <a:cs typeface="Microsoft Sans Serif"/>
              </a:rPr>
              <a:t>п</a:t>
            </a:r>
            <a:r>
              <a:rPr sz="1400" b="0" spc="-65" dirty="0">
                <a:latin typeface="Microsoft Sans Serif"/>
                <a:cs typeface="Microsoft Sans Serif"/>
              </a:rPr>
              <a:t>е</a:t>
            </a:r>
            <a:r>
              <a:rPr sz="1400" b="0" spc="-20" dirty="0">
                <a:latin typeface="Microsoft Sans Serif"/>
                <a:cs typeface="Microsoft Sans Serif"/>
              </a:rPr>
              <a:t>ч</a:t>
            </a:r>
            <a:r>
              <a:rPr sz="1400" b="0" spc="-45" dirty="0">
                <a:latin typeface="Microsoft Sans Serif"/>
                <a:cs typeface="Microsoft Sans Serif"/>
              </a:rPr>
              <a:t>а</a:t>
            </a:r>
            <a:r>
              <a:rPr sz="1400" b="0" spc="5" dirty="0">
                <a:latin typeface="Microsoft Sans Serif"/>
                <a:cs typeface="Microsoft Sans Serif"/>
              </a:rPr>
              <a:t>т</a:t>
            </a:r>
            <a:r>
              <a:rPr sz="1400" b="0" spc="-5" dirty="0">
                <a:latin typeface="Microsoft Sans Serif"/>
                <a:cs typeface="Microsoft Sans Serif"/>
              </a:rPr>
              <a:t>и</a:t>
            </a:r>
            <a:r>
              <a:rPr sz="1400" b="0" dirty="0">
                <a:latin typeface="Microsoft Sans Serif"/>
                <a:cs typeface="Microsoft Sans Serif"/>
              </a:rPr>
              <a:t>	</a:t>
            </a:r>
            <a:r>
              <a:rPr sz="1400" b="0" spc="10" dirty="0">
                <a:latin typeface="Microsoft Sans Serif"/>
                <a:cs typeface="Microsoft Sans Serif"/>
              </a:rPr>
              <a:t>Э</a:t>
            </a:r>
            <a:r>
              <a:rPr sz="1400" b="0" spc="-5" dirty="0">
                <a:latin typeface="Microsoft Sans Serif"/>
                <a:cs typeface="Microsoft Sans Serif"/>
              </a:rPr>
              <a:t>М</a:t>
            </a:r>
            <a:r>
              <a:rPr sz="1400" b="0" dirty="0">
                <a:latin typeface="Microsoft Sans Serif"/>
                <a:cs typeface="Microsoft Sans Serif"/>
              </a:rPr>
              <a:t>	</a:t>
            </a:r>
            <a:r>
              <a:rPr sz="1400" b="0" spc="-5" dirty="0">
                <a:latin typeface="Microsoft Sans Serif"/>
                <a:cs typeface="Microsoft Sans Serif"/>
              </a:rPr>
              <a:t>в</a:t>
            </a:r>
            <a:r>
              <a:rPr sz="1400" b="0" dirty="0">
                <a:latin typeface="Microsoft Sans Serif"/>
                <a:cs typeface="Microsoft Sans Serif"/>
              </a:rPr>
              <a:t>	</a:t>
            </a:r>
            <a:r>
              <a:rPr sz="1400" b="0" spc="-10" dirty="0">
                <a:latin typeface="Microsoft Sans Serif"/>
                <a:cs typeface="Microsoft Sans Serif"/>
              </a:rPr>
              <a:t>а</a:t>
            </a:r>
            <a:r>
              <a:rPr sz="1400" b="0" spc="-75" dirty="0">
                <a:latin typeface="Microsoft Sans Serif"/>
                <a:cs typeface="Microsoft Sans Serif"/>
              </a:rPr>
              <a:t>у</a:t>
            </a:r>
            <a:r>
              <a:rPr sz="1400" b="0" spc="10" dirty="0">
                <a:latin typeface="Microsoft Sans Serif"/>
                <a:cs typeface="Microsoft Sans Serif"/>
              </a:rPr>
              <a:t>д</a:t>
            </a:r>
            <a:r>
              <a:rPr sz="1400" b="0" spc="-5" dirty="0">
                <a:latin typeface="Microsoft Sans Serif"/>
                <a:cs typeface="Microsoft Sans Serif"/>
              </a:rPr>
              <a:t>и</a:t>
            </a:r>
            <a:r>
              <a:rPr sz="1400" b="0" spc="-20" dirty="0">
                <a:latin typeface="Microsoft Sans Serif"/>
                <a:cs typeface="Microsoft Sans Serif"/>
              </a:rPr>
              <a:t>т</a:t>
            </a:r>
            <a:r>
              <a:rPr sz="1400" b="0" spc="-10" dirty="0">
                <a:latin typeface="Microsoft Sans Serif"/>
                <a:cs typeface="Microsoft Sans Serif"/>
              </a:rPr>
              <a:t>о</a:t>
            </a:r>
            <a:r>
              <a:rPr sz="1400" b="0" spc="5" dirty="0">
                <a:latin typeface="Microsoft Sans Serif"/>
                <a:cs typeface="Microsoft Sans Serif"/>
              </a:rPr>
              <a:t>р</a:t>
            </a:r>
            <a:r>
              <a:rPr sz="1400" b="0" dirty="0">
                <a:latin typeface="Microsoft Sans Serif"/>
                <a:cs typeface="Microsoft Sans Serif"/>
              </a:rPr>
              <a:t>и</a:t>
            </a:r>
            <a:r>
              <a:rPr sz="1400" b="0" spc="-5" dirty="0">
                <a:latin typeface="Microsoft Sans Serif"/>
                <a:cs typeface="Microsoft Sans Serif"/>
              </a:rPr>
              <a:t>и</a:t>
            </a:r>
            <a:r>
              <a:rPr sz="1400" b="0" dirty="0">
                <a:latin typeface="Microsoft Sans Serif"/>
                <a:cs typeface="Microsoft Sans Serif"/>
              </a:rPr>
              <a:t>	</a:t>
            </a:r>
            <a:r>
              <a:rPr sz="1400" b="0" spc="-5" dirty="0">
                <a:latin typeface="Microsoft Sans Serif"/>
                <a:cs typeface="Microsoft Sans Serif"/>
              </a:rPr>
              <a:t>(</a:t>
            </a:r>
            <a:r>
              <a:rPr sz="1400" b="0" spc="-15" dirty="0">
                <a:latin typeface="Microsoft Sans Serif"/>
                <a:cs typeface="Microsoft Sans Serif"/>
              </a:rPr>
              <a:t>ф</a:t>
            </a:r>
            <a:r>
              <a:rPr sz="1400" b="0" spc="-10" dirty="0">
                <a:latin typeface="Microsoft Sans Serif"/>
                <a:cs typeface="Microsoft Sans Serif"/>
              </a:rPr>
              <a:t>о</a:t>
            </a:r>
            <a:r>
              <a:rPr sz="1400" b="0" spc="5" dirty="0">
                <a:latin typeface="Microsoft Sans Serif"/>
                <a:cs typeface="Microsoft Sans Serif"/>
              </a:rPr>
              <a:t>р</a:t>
            </a:r>
            <a:r>
              <a:rPr sz="1400" b="0" spc="-55" dirty="0">
                <a:latin typeface="Microsoft Sans Serif"/>
                <a:cs typeface="Microsoft Sans Serif"/>
              </a:rPr>
              <a:t>м</a:t>
            </a:r>
            <a:r>
              <a:rPr sz="1400" b="0" spc="-5" dirty="0">
                <a:latin typeface="Microsoft Sans Serif"/>
                <a:cs typeface="Microsoft Sans Serif"/>
              </a:rPr>
              <a:t>а</a:t>
            </a:r>
            <a:r>
              <a:rPr sz="1400" b="0" dirty="0">
                <a:latin typeface="Microsoft Sans Serif"/>
                <a:cs typeface="Microsoft Sans Serif"/>
              </a:rPr>
              <a:t>	</a:t>
            </a:r>
            <a:r>
              <a:rPr sz="1400" b="0" spc="-10" dirty="0">
                <a:latin typeface="Microsoft Sans Serif"/>
                <a:cs typeface="Microsoft Sans Serif"/>
              </a:rPr>
              <a:t>ПП</a:t>
            </a:r>
            <a:r>
              <a:rPr sz="1400" b="0" spc="5" dirty="0">
                <a:latin typeface="Microsoft Sans Serif"/>
                <a:cs typeface="Microsoft Sans Serif"/>
              </a:rPr>
              <a:t>Э</a:t>
            </a:r>
            <a:r>
              <a:rPr sz="1400" b="0" dirty="0">
                <a:latin typeface="Microsoft Sans Serif"/>
                <a:cs typeface="Microsoft Sans Serif"/>
              </a:rPr>
              <a:t>-</a:t>
            </a:r>
            <a:r>
              <a:rPr sz="1400" b="0" spc="-5" dirty="0">
                <a:latin typeface="Microsoft Sans Serif"/>
                <a:cs typeface="Microsoft Sans Serif"/>
              </a:rPr>
              <a:t>23)  и</a:t>
            </a:r>
            <a:r>
              <a:rPr sz="1400" b="0" spc="10" dirty="0">
                <a:latin typeface="Microsoft Sans Serif"/>
                <a:cs typeface="Microsoft Sans Serif"/>
              </a:rPr>
              <a:t> </a:t>
            </a:r>
            <a:r>
              <a:rPr sz="1400" b="0" spc="-15" dirty="0">
                <a:latin typeface="Microsoft Sans Serif"/>
                <a:cs typeface="Microsoft Sans Serif"/>
              </a:rPr>
              <a:t>передать</a:t>
            </a:r>
            <a:r>
              <a:rPr sz="1400" b="0" spc="35" dirty="0">
                <a:latin typeface="Microsoft Sans Serif"/>
                <a:cs typeface="Microsoft Sans Serif"/>
              </a:rPr>
              <a:t> </a:t>
            </a:r>
            <a:r>
              <a:rPr sz="1400" b="0" spc="-5" dirty="0">
                <a:latin typeface="Microsoft Sans Serif"/>
                <a:cs typeface="Microsoft Sans Serif"/>
              </a:rPr>
              <a:t>в</a:t>
            </a:r>
            <a:r>
              <a:rPr sz="1400" b="0" spc="35" dirty="0">
                <a:latin typeface="Microsoft Sans Serif"/>
                <a:cs typeface="Microsoft Sans Serif"/>
              </a:rPr>
              <a:t> </a:t>
            </a:r>
            <a:r>
              <a:rPr sz="1400" b="0" spc="15" dirty="0">
                <a:latin typeface="Microsoft Sans Serif"/>
                <a:cs typeface="Microsoft Sans Serif"/>
              </a:rPr>
              <a:t>Штаб </a:t>
            </a:r>
            <a:r>
              <a:rPr sz="1400" b="0" spc="-10" dirty="0">
                <a:latin typeface="Microsoft Sans Serif"/>
                <a:cs typeface="Microsoft Sans Serif"/>
              </a:rPr>
              <a:t>ППЭ</a:t>
            </a:r>
            <a:r>
              <a:rPr sz="1400" b="0" spc="20" dirty="0">
                <a:latin typeface="Microsoft Sans Serif"/>
                <a:cs typeface="Microsoft Sans Serif"/>
              </a:rPr>
              <a:t> </a:t>
            </a:r>
            <a:r>
              <a:rPr sz="1400" b="0" spc="-20" dirty="0">
                <a:latin typeface="Microsoft Sans Serif"/>
                <a:cs typeface="Microsoft Sans Serif"/>
              </a:rPr>
              <a:t>вместе</a:t>
            </a:r>
            <a:r>
              <a:rPr sz="1400" b="0" spc="20" dirty="0">
                <a:latin typeface="Microsoft Sans Serif"/>
                <a:cs typeface="Microsoft Sans Serif"/>
              </a:rPr>
              <a:t> </a:t>
            </a:r>
            <a:r>
              <a:rPr sz="1400" b="0" spc="-5" dirty="0">
                <a:latin typeface="Microsoft Sans Serif"/>
                <a:cs typeface="Microsoft Sans Serif"/>
              </a:rPr>
              <a:t>с</a:t>
            </a:r>
            <a:r>
              <a:rPr sz="1400" b="0" spc="25" dirty="0">
                <a:latin typeface="Microsoft Sans Serif"/>
                <a:cs typeface="Microsoft Sans Serif"/>
              </a:rPr>
              <a:t> </a:t>
            </a:r>
            <a:r>
              <a:rPr sz="1400" b="0" spc="-10" dirty="0">
                <a:latin typeface="Microsoft Sans Serif"/>
                <a:cs typeface="Microsoft Sans Serif"/>
              </a:rPr>
              <a:t>остальными</a:t>
            </a:r>
            <a:r>
              <a:rPr sz="1400" b="0" spc="55" dirty="0">
                <a:latin typeface="Microsoft Sans Serif"/>
                <a:cs typeface="Microsoft Sans Serif"/>
              </a:rPr>
              <a:t> </a:t>
            </a:r>
            <a:r>
              <a:rPr sz="1400" b="0" spc="-20" dirty="0">
                <a:latin typeface="Microsoft Sans Serif"/>
                <a:cs typeface="Microsoft Sans Serif"/>
              </a:rPr>
              <a:t>формами</a:t>
            </a:r>
            <a:r>
              <a:rPr sz="1400" b="0" spc="50" dirty="0">
                <a:latin typeface="Microsoft Sans Serif"/>
                <a:cs typeface="Microsoft Sans Serif"/>
              </a:rPr>
              <a:t> </a:t>
            </a:r>
            <a:r>
              <a:rPr sz="1400" b="0" spc="-5" dirty="0">
                <a:latin typeface="Microsoft Sans Serif"/>
                <a:cs typeface="Microsoft Sans Serif"/>
              </a:rPr>
              <a:t>ППЭ.</a:t>
            </a:r>
          </a:p>
          <a:p>
            <a:pPr marL="635">
              <a:lnSpc>
                <a:spcPct val="100000"/>
              </a:lnSpc>
              <a:buFont typeface="Microsoft Sans Serif"/>
              <a:buAutoNum type="arabicPeriod"/>
            </a:pPr>
            <a:endParaRPr sz="1400" dirty="0">
              <a:latin typeface="Microsoft Sans Serif"/>
              <a:cs typeface="Microsoft Sans Serif"/>
            </a:endParaRPr>
          </a:p>
          <a:p>
            <a:pPr marL="356235" indent="-342900">
              <a:lnSpc>
                <a:spcPct val="100000"/>
              </a:lnSpc>
              <a:spcBef>
                <a:spcPts val="1080"/>
              </a:spcBef>
              <a:buAutoNum type="arabicPeriod"/>
              <a:tabLst>
                <a:tab pos="355600" algn="l"/>
                <a:tab pos="356235" algn="l"/>
                <a:tab pos="1731010" algn="l"/>
                <a:tab pos="2224405" algn="l"/>
                <a:tab pos="2858770" algn="l"/>
                <a:tab pos="3794760" algn="l"/>
                <a:tab pos="4358640" algn="l"/>
                <a:tab pos="4645025" algn="l"/>
                <a:tab pos="5855335" algn="l"/>
                <a:tab pos="6240780" algn="l"/>
                <a:tab pos="6522720" algn="l"/>
                <a:tab pos="7166609" algn="l"/>
              </a:tabLst>
            </a:pPr>
            <a:r>
              <a:rPr sz="1400" b="0" spc="-15" dirty="0">
                <a:latin typeface="Microsoft Sans Serif"/>
                <a:cs typeface="Microsoft Sans Serif"/>
              </a:rPr>
              <a:t>Пересчитать	</a:t>
            </a:r>
            <a:r>
              <a:rPr sz="1400" b="0" spc="-10" dirty="0">
                <a:latin typeface="Microsoft Sans Serif"/>
                <a:cs typeface="Microsoft Sans Serif"/>
              </a:rPr>
              <a:t>все	типы	</a:t>
            </a:r>
            <a:r>
              <a:rPr sz="1400" b="0" spc="-25" dirty="0">
                <a:latin typeface="Microsoft Sans Serif"/>
                <a:cs typeface="Microsoft Sans Serif"/>
              </a:rPr>
              <a:t>бланков	</a:t>
            </a:r>
            <a:r>
              <a:rPr sz="1400" b="0" spc="-20" dirty="0">
                <a:latin typeface="Microsoft Sans Serif"/>
                <a:cs typeface="Microsoft Sans Serif"/>
              </a:rPr>
              <a:t>ЕГЭ	</a:t>
            </a:r>
            <a:r>
              <a:rPr sz="1400" b="0" spc="-5" dirty="0">
                <a:latin typeface="Microsoft Sans Serif"/>
                <a:cs typeface="Microsoft Sans Serif"/>
              </a:rPr>
              <a:t>и	</a:t>
            </a:r>
            <a:r>
              <a:rPr sz="1400" b="0" spc="-30" dirty="0">
                <a:latin typeface="Microsoft Sans Serif"/>
                <a:cs typeface="Microsoft Sans Serif"/>
              </a:rPr>
              <a:t>запечатать	</a:t>
            </a:r>
            <a:r>
              <a:rPr sz="1400" b="0" spc="-5" dirty="0">
                <a:latin typeface="Microsoft Sans Serif"/>
                <a:cs typeface="Microsoft Sans Serif"/>
              </a:rPr>
              <a:t>их	в	</a:t>
            </a:r>
            <a:r>
              <a:rPr sz="1400" b="0" spc="-55" dirty="0">
                <a:latin typeface="Microsoft Sans Serif"/>
                <a:cs typeface="Microsoft Sans Serif"/>
              </a:rPr>
              <a:t>ВДП.	</a:t>
            </a:r>
            <a:r>
              <a:rPr sz="1400" b="0" spc="-15" dirty="0">
                <a:latin typeface="Microsoft Sans Serif"/>
                <a:cs typeface="Microsoft Sans Serif"/>
              </a:rPr>
              <a:t>Заполнить</a:t>
            </a:r>
          </a:p>
          <a:p>
            <a:pPr marL="356235">
              <a:lnSpc>
                <a:spcPct val="100000"/>
              </a:lnSpc>
              <a:spcBef>
                <a:spcPts val="5"/>
              </a:spcBef>
              <a:buNone/>
            </a:pPr>
            <a:r>
              <a:rPr sz="1400" b="0" spc="-15" dirty="0">
                <a:latin typeface="Microsoft Sans Serif"/>
                <a:cs typeface="Microsoft Sans Serif"/>
              </a:rPr>
              <a:t>«Сопроводительный</a:t>
            </a:r>
            <a:r>
              <a:rPr sz="1400" b="0" spc="55" dirty="0">
                <a:latin typeface="Microsoft Sans Serif"/>
                <a:cs typeface="Microsoft Sans Serif"/>
              </a:rPr>
              <a:t> </a:t>
            </a:r>
            <a:r>
              <a:rPr sz="1400" b="0" spc="-40" dirty="0">
                <a:latin typeface="Microsoft Sans Serif"/>
                <a:cs typeface="Microsoft Sans Serif"/>
              </a:rPr>
              <a:t>бланк</a:t>
            </a:r>
            <a:r>
              <a:rPr sz="1400" b="0" spc="40" dirty="0">
                <a:latin typeface="Microsoft Sans Serif"/>
                <a:cs typeface="Microsoft Sans Serif"/>
              </a:rPr>
              <a:t> </a:t>
            </a:r>
            <a:r>
              <a:rPr sz="1400" b="0" spc="-105" dirty="0">
                <a:latin typeface="Microsoft Sans Serif"/>
                <a:cs typeface="Microsoft Sans Serif"/>
              </a:rPr>
              <a:t>к</a:t>
            </a:r>
            <a:r>
              <a:rPr sz="1400" b="0" spc="30" dirty="0">
                <a:latin typeface="Microsoft Sans Serif"/>
                <a:cs typeface="Microsoft Sans Serif"/>
              </a:rPr>
              <a:t> </a:t>
            </a:r>
            <a:r>
              <a:rPr sz="1400" b="0" spc="-20" dirty="0">
                <a:latin typeface="Microsoft Sans Serif"/>
                <a:cs typeface="Microsoft Sans Serif"/>
              </a:rPr>
              <a:t>материалам</a:t>
            </a:r>
            <a:r>
              <a:rPr sz="1400" b="0" spc="45" dirty="0">
                <a:latin typeface="Microsoft Sans Serif"/>
                <a:cs typeface="Microsoft Sans Serif"/>
              </a:rPr>
              <a:t> </a:t>
            </a:r>
            <a:r>
              <a:rPr sz="1400" b="0" spc="-20" dirty="0">
                <a:latin typeface="Microsoft Sans Serif"/>
                <a:cs typeface="Microsoft Sans Serif"/>
              </a:rPr>
              <a:t>единого</a:t>
            </a:r>
            <a:r>
              <a:rPr sz="1400" b="0" spc="60" dirty="0">
                <a:latin typeface="Microsoft Sans Serif"/>
                <a:cs typeface="Microsoft Sans Serif"/>
              </a:rPr>
              <a:t> </a:t>
            </a:r>
            <a:r>
              <a:rPr sz="1400" b="0" spc="-20" dirty="0">
                <a:latin typeface="Microsoft Sans Serif"/>
                <a:cs typeface="Microsoft Sans Serif"/>
              </a:rPr>
              <a:t>государственного</a:t>
            </a:r>
            <a:r>
              <a:rPr sz="1400" b="0" spc="65" dirty="0">
                <a:latin typeface="Microsoft Sans Serif"/>
                <a:cs typeface="Microsoft Sans Serif"/>
              </a:rPr>
              <a:t> </a:t>
            </a:r>
            <a:r>
              <a:rPr sz="1400" b="0" spc="-30" dirty="0">
                <a:latin typeface="Microsoft Sans Serif"/>
                <a:cs typeface="Microsoft Sans Serif"/>
              </a:rPr>
              <a:t>экзамена»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800" y="858539"/>
            <a:ext cx="8799195" cy="647065"/>
          </a:xfrm>
          <a:custGeom>
            <a:avLst/>
            <a:gdLst/>
            <a:ahLst/>
            <a:cxnLst/>
            <a:rect l="l" t="t" r="r" b="b"/>
            <a:pathLst>
              <a:path w="8799195" h="647065">
                <a:moveTo>
                  <a:pt x="8691054" y="0"/>
                </a:moveTo>
                <a:lnTo>
                  <a:pt x="107835" y="0"/>
                </a:lnTo>
                <a:lnTo>
                  <a:pt x="65858" y="8471"/>
                </a:lnTo>
                <a:lnTo>
                  <a:pt x="31581" y="31575"/>
                </a:lnTo>
                <a:lnTo>
                  <a:pt x="8473" y="65847"/>
                </a:lnTo>
                <a:lnTo>
                  <a:pt x="0" y="107822"/>
                </a:lnTo>
                <a:lnTo>
                  <a:pt x="0" y="539114"/>
                </a:lnTo>
                <a:lnTo>
                  <a:pt x="8473" y="581090"/>
                </a:lnTo>
                <a:lnTo>
                  <a:pt x="31581" y="615362"/>
                </a:lnTo>
                <a:lnTo>
                  <a:pt x="65858" y="638466"/>
                </a:lnTo>
                <a:lnTo>
                  <a:pt x="107835" y="646938"/>
                </a:lnTo>
                <a:lnTo>
                  <a:pt x="8691054" y="646938"/>
                </a:lnTo>
                <a:lnTo>
                  <a:pt x="8733049" y="638466"/>
                </a:lnTo>
                <a:lnTo>
                  <a:pt x="8767365" y="615362"/>
                </a:lnTo>
                <a:lnTo>
                  <a:pt x="8790513" y="581090"/>
                </a:lnTo>
                <a:lnTo>
                  <a:pt x="8799004" y="539114"/>
                </a:lnTo>
                <a:lnTo>
                  <a:pt x="8799004" y="107822"/>
                </a:lnTo>
                <a:lnTo>
                  <a:pt x="8790513" y="65847"/>
                </a:lnTo>
                <a:lnTo>
                  <a:pt x="8767365" y="31575"/>
                </a:lnTo>
                <a:lnTo>
                  <a:pt x="8733049" y="8471"/>
                </a:lnTo>
                <a:lnTo>
                  <a:pt x="86910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89608" y="918717"/>
            <a:ext cx="57511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3550" marR="5080" indent="-451484">
              <a:lnSpc>
                <a:spcPct val="100000"/>
              </a:lnSpc>
              <a:spcBef>
                <a:spcPts val="95"/>
              </a:spcBef>
            </a:pPr>
            <a:r>
              <a:rPr sz="16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Действия,</a:t>
            </a:r>
            <a:r>
              <a:rPr sz="1600" b="1" u="heavy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приведенные</a:t>
            </a:r>
            <a:r>
              <a:rPr sz="1600" b="1" u="heavy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ниже,</a:t>
            </a:r>
            <a:r>
              <a:rPr sz="1600" b="1" u="heavy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heavy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выполняются</a:t>
            </a:r>
            <a:r>
              <a:rPr sz="1600" b="1" u="heavy" spc="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heavy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после</a:t>
            </a:r>
            <a:r>
              <a:rPr sz="1600" b="1" u="heavy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heavy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того,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как</a:t>
            </a:r>
            <a:r>
              <a:rPr sz="1600" b="1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heavy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аудиторию</a:t>
            </a:r>
            <a:r>
              <a:rPr sz="1600" b="1" u="heavy" spc="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покинут</a:t>
            </a:r>
            <a:r>
              <a:rPr sz="1600" b="1" u="heavy" spc="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heavy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все</a:t>
            </a:r>
            <a:r>
              <a:rPr sz="16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участники</a:t>
            </a:r>
            <a:r>
              <a:rPr sz="1600" b="1" u="heavy" spc="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heavy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экзамена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5808" y="1568465"/>
            <a:ext cx="4194175" cy="423193"/>
          </a:xfrm>
          <a:prstGeom prst="rect">
            <a:avLst/>
          </a:prstGeom>
          <a:solidFill>
            <a:srgbClr val="FFFFFF"/>
          </a:solidFill>
          <a:ln w="19050">
            <a:solidFill>
              <a:srgbClr val="E36C0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1600"/>
              </a:lnSpc>
            </a:pPr>
            <a:r>
              <a:rPr sz="1400" spc="-35" dirty="0">
                <a:latin typeface="Microsoft Sans Serif"/>
                <a:cs typeface="Microsoft Sans Serif"/>
              </a:rPr>
              <a:t>Кнопка</a:t>
            </a:r>
            <a:r>
              <a:rPr sz="1400" spc="-25" dirty="0">
                <a:latin typeface="Microsoft Sans Serif"/>
                <a:cs typeface="Microsoft Sans Serif"/>
              </a:rPr>
              <a:t> «Экзамен</a:t>
            </a:r>
            <a:r>
              <a:rPr sz="1400" spc="-10" dirty="0">
                <a:latin typeface="Microsoft Sans Serif"/>
                <a:cs typeface="Microsoft Sans Serif"/>
              </a:rPr>
              <a:t> завершен»</a:t>
            </a:r>
            <a:r>
              <a:rPr sz="1400" spc="-4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ПО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«Станция</a:t>
            </a:r>
            <a:endParaRPr sz="1400">
              <a:latin typeface="Microsoft Sans Serif"/>
              <a:cs typeface="Microsoft Sans Serif"/>
            </a:endParaRPr>
          </a:p>
          <a:p>
            <a:pPr marL="91440">
              <a:lnSpc>
                <a:spcPts val="1680"/>
              </a:lnSpc>
            </a:pPr>
            <a:r>
              <a:rPr sz="1400" spc="-25" dirty="0">
                <a:latin typeface="Microsoft Sans Serif"/>
                <a:cs typeface="Microsoft Sans Serif"/>
              </a:rPr>
              <a:t>печати</a:t>
            </a:r>
            <a:r>
              <a:rPr sz="1400" spc="-4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ЭМ»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5808" y="2120793"/>
            <a:ext cx="4194175" cy="492443"/>
          </a:xfrm>
          <a:prstGeom prst="rect">
            <a:avLst/>
          </a:prstGeom>
          <a:solidFill>
            <a:srgbClr val="FFFFFF"/>
          </a:solidFill>
          <a:ln w="19050">
            <a:solidFill>
              <a:srgbClr val="E36C09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L="91440" marR="776605">
              <a:lnSpc>
                <a:spcPct val="100000"/>
              </a:lnSpc>
              <a:spcBef>
                <a:spcPts val="480"/>
              </a:spcBef>
            </a:pPr>
            <a:r>
              <a:rPr sz="1400" spc="-20" dirty="0">
                <a:latin typeface="Microsoft Sans Serif"/>
                <a:cs typeface="Microsoft Sans Serif"/>
              </a:rPr>
              <a:t>Выгружает</a:t>
            </a:r>
            <a:r>
              <a:rPr sz="140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электронный</a:t>
            </a:r>
            <a:r>
              <a:rPr sz="1400" spc="-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журнал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работы </a:t>
            </a:r>
            <a:r>
              <a:rPr sz="1400" spc="-35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Станции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печати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ЭМ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5798" y="2809876"/>
            <a:ext cx="4194810" cy="1408078"/>
          </a:xfrm>
          <a:prstGeom prst="rect">
            <a:avLst/>
          </a:prstGeom>
          <a:solidFill>
            <a:srgbClr val="FFFFFF"/>
          </a:solidFill>
          <a:ln w="19050">
            <a:solidFill>
              <a:srgbClr val="E36C09"/>
            </a:solidFill>
          </a:ln>
        </p:spPr>
        <p:txBody>
          <a:bodyPr vert="horz" wrap="square" lIns="0" tIns="114300" rIns="0" bIns="0" rtlCol="0">
            <a:spAutoFit/>
          </a:bodyPr>
          <a:lstStyle/>
          <a:p>
            <a:pPr marL="91440" marR="663575">
              <a:lnSpc>
                <a:spcPct val="100000"/>
              </a:lnSpc>
              <a:spcBef>
                <a:spcPts val="900"/>
              </a:spcBef>
            </a:pPr>
            <a:r>
              <a:rPr sz="1400" spc="-35" dirty="0">
                <a:latin typeface="Microsoft Sans Serif"/>
                <a:cs typeface="Microsoft Sans Serif"/>
              </a:rPr>
              <a:t>Кнопка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«Печать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протокола»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(указывается </a:t>
            </a:r>
            <a:r>
              <a:rPr sz="1400" spc="-355" dirty="0">
                <a:latin typeface="Microsoft Sans Serif"/>
                <a:cs typeface="Microsoft Sans Serif"/>
              </a:rPr>
              <a:t> </a:t>
            </a:r>
            <a:r>
              <a:rPr sz="1400" spc="-35" dirty="0">
                <a:latin typeface="Microsoft Sans Serif"/>
                <a:cs typeface="Microsoft Sans Serif"/>
              </a:rPr>
              <a:t>результат </a:t>
            </a:r>
            <a:r>
              <a:rPr sz="1400" spc="-25" dirty="0">
                <a:latin typeface="Microsoft Sans Serif"/>
                <a:cs typeface="Microsoft Sans Serif"/>
              </a:rPr>
              <a:t>печати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и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использования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ЭМ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 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аудитории,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вводится</a:t>
            </a:r>
            <a:r>
              <a:rPr sz="1400" dirty="0">
                <a:latin typeface="Microsoft Sans Serif"/>
                <a:cs typeface="Microsoft Sans Serif"/>
              </a:rPr>
              <a:t> для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всех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пунктов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 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открывшемся</a:t>
            </a:r>
            <a:r>
              <a:rPr sz="1400" spc="-25" dirty="0">
                <a:latin typeface="Microsoft Sans Serif"/>
                <a:cs typeface="Microsoft Sans Serif"/>
              </a:rPr>
              <a:t> окне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соответствующее 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количество</a:t>
            </a:r>
            <a:r>
              <a:rPr sz="1400" spc="-3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экземпляров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ЭМ),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кнопка</a:t>
            </a:r>
            <a:endParaRPr sz="1400">
              <a:latin typeface="Microsoft Sans Serif"/>
              <a:cs typeface="Microsoft Sans Serif"/>
            </a:endParaRPr>
          </a:p>
          <a:p>
            <a:pPr marL="91440">
              <a:lnSpc>
                <a:spcPct val="100000"/>
              </a:lnSpc>
            </a:pPr>
            <a:r>
              <a:rPr sz="1400" spc="-15" dirty="0">
                <a:latin typeface="Microsoft Sans Serif"/>
                <a:cs typeface="Microsoft Sans Serif"/>
              </a:rPr>
              <a:t>«Продолжить»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5798" y="4451325"/>
            <a:ext cx="4188460" cy="720710"/>
          </a:xfrm>
          <a:prstGeom prst="rect">
            <a:avLst/>
          </a:prstGeom>
          <a:solidFill>
            <a:srgbClr val="FFFFFF"/>
          </a:solidFill>
          <a:ln w="19050">
            <a:solidFill>
              <a:srgbClr val="E36C09"/>
            </a:solidFill>
          </a:ln>
        </p:spPr>
        <p:txBody>
          <a:bodyPr vert="horz" wrap="square" lIns="0" tIns="73660" rIns="0" bIns="0" rtlCol="0">
            <a:spAutoFit/>
          </a:bodyPr>
          <a:lstStyle/>
          <a:p>
            <a:pPr marL="91440" marR="216535">
              <a:lnSpc>
                <a:spcPct val="100000"/>
              </a:lnSpc>
              <a:spcBef>
                <a:spcPts val="580"/>
              </a:spcBef>
            </a:pPr>
            <a:r>
              <a:rPr sz="1400" spc="-10" dirty="0">
                <a:latin typeface="Microsoft Sans Serif"/>
                <a:cs typeface="Microsoft Sans Serif"/>
              </a:rPr>
              <a:t>Проверка </a:t>
            </a:r>
            <a:r>
              <a:rPr sz="1400" spc="-5" dirty="0">
                <a:latin typeface="Microsoft Sans Serif"/>
                <a:cs typeface="Microsoft Sans Serif"/>
              </a:rPr>
              <a:t>правильности </a:t>
            </a:r>
            <a:r>
              <a:rPr sz="1400" spc="-10" dirty="0">
                <a:latin typeface="Microsoft Sans Serif"/>
                <a:cs typeface="Microsoft Sans Serif"/>
              </a:rPr>
              <a:t>сведений </a:t>
            </a:r>
            <a:r>
              <a:rPr sz="1400" spc="-20" dirty="0">
                <a:latin typeface="Microsoft Sans Serif"/>
                <a:cs typeface="Microsoft Sans Serif"/>
              </a:rPr>
              <a:t>указанных </a:t>
            </a:r>
            <a:r>
              <a:rPr sz="1400" dirty="0">
                <a:latin typeface="Microsoft Sans Serif"/>
                <a:cs typeface="Microsoft Sans Serif"/>
              </a:rPr>
              <a:t>в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протоколе,</a:t>
            </a:r>
            <a:r>
              <a:rPr sz="1400" spc="-3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при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необходимости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повторная</a:t>
            </a:r>
            <a:endParaRPr sz="1400">
              <a:latin typeface="Microsoft Sans Serif"/>
              <a:cs typeface="Microsoft Sans Serif"/>
            </a:endParaRPr>
          </a:p>
          <a:p>
            <a:pPr marL="91440">
              <a:lnSpc>
                <a:spcPct val="100000"/>
              </a:lnSpc>
            </a:pPr>
            <a:r>
              <a:rPr sz="1400" spc="-25" dirty="0">
                <a:latin typeface="Microsoft Sans Serif"/>
                <a:cs typeface="Microsoft Sans Serif"/>
              </a:rPr>
              <a:t>печать</a:t>
            </a:r>
            <a:r>
              <a:rPr sz="1400" spc="-4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протокола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5798" y="5377732"/>
            <a:ext cx="4188460" cy="365485"/>
          </a:xfrm>
          <a:prstGeom prst="rect">
            <a:avLst/>
          </a:prstGeom>
          <a:solidFill>
            <a:srgbClr val="FFFFFF"/>
          </a:solidFill>
          <a:ln w="19050">
            <a:solidFill>
              <a:srgbClr val="E36C09"/>
            </a:solidFill>
          </a:ln>
        </p:spPr>
        <p:txBody>
          <a:bodyPr vert="horz" wrap="square" lIns="0" tIns="14859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170"/>
              </a:spcBef>
            </a:pPr>
            <a:r>
              <a:rPr sz="1400" spc="-15" dirty="0">
                <a:latin typeface="Microsoft Sans Serif"/>
                <a:cs typeface="Microsoft Sans Serif"/>
              </a:rPr>
              <a:t>Подпись </a:t>
            </a:r>
            <a:r>
              <a:rPr sz="1400" spc="-25" dirty="0">
                <a:latin typeface="Microsoft Sans Serif"/>
                <a:cs typeface="Microsoft Sans Serif"/>
              </a:rPr>
              <a:t>протокола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47650" y="1568465"/>
            <a:ext cx="1951355" cy="423193"/>
          </a:xfrm>
          <a:prstGeom prst="rect">
            <a:avLst/>
          </a:prstGeom>
          <a:solidFill>
            <a:srgbClr val="FCEADA"/>
          </a:solidFill>
          <a:ln w="19050">
            <a:solidFill>
              <a:srgbClr val="E36C0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15290">
              <a:lnSpc>
                <a:spcPts val="1600"/>
              </a:lnSpc>
            </a:pPr>
            <a:r>
              <a:rPr sz="1400" b="1" spc="-15" dirty="0">
                <a:latin typeface="Arial"/>
                <a:cs typeface="Arial"/>
              </a:rPr>
              <a:t>Технический</a:t>
            </a:r>
            <a:endParaRPr sz="1400">
              <a:latin typeface="Arial"/>
              <a:cs typeface="Arial"/>
            </a:endParaRPr>
          </a:p>
          <a:p>
            <a:pPr marL="459740">
              <a:lnSpc>
                <a:spcPts val="1680"/>
              </a:lnSpc>
            </a:pPr>
            <a:r>
              <a:rPr sz="1400" b="1" spc="-5" dirty="0">
                <a:latin typeface="Arial"/>
                <a:cs typeface="Arial"/>
              </a:rPr>
              <a:t>специалист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47650" y="2120793"/>
            <a:ext cx="1951355" cy="492443"/>
          </a:xfrm>
          <a:prstGeom prst="rect">
            <a:avLst/>
          </a:prstGeom>
          <a:solidFill>
            <a:srgbClr val="FCEADA"/>
          </a:solidFill>
          <a:ln w="19050">
            <a:solidFill>
              <a:srgbClr val="E36C09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L="459740" marR="407670" indent="-44450">
              <a:lnSpc>
                <a:spcPct val="100000"/>
              </a:lnSpc>
              <a:spcBef>
                <a:spcPts val="480"/>
              </a:spcBef>
            </a:pPr>
            <a:r>
              <a:rPr sz="1400" b="1" spc="-80" dirty="0">
                <a:latin typeface="Arial"/>
                <a:cs typeface="Arial"/>
              </a:rPr>
              <a:t>Т</a:t>
            </a:r>
            <a:r>
              <a:rPr sz="1400" b="1" spc="-30" dirty="0">
                <a:latin typeface="Arial"/>
                <a:cs typeface="Arial"/>
              </a:rPr>
              <a:t>е</a:t>
            </a:r>
            <a:r>
              <a:rPr sz="1400" b="1" spc="-5" dirty="0">
                <a:latin typeface="Arial"/>
                <a:cs typeface="Arial"/>
              </a:rPr>
              <a:t>хнич</a:t>
            </a:r>
            <a:r>
              <a:rPr sz="1400" b="1" spc="-25" dirty="0">
                <a:latin typeface="Arial"/>
                <a:cs typeface="Arial"/>
              </a:rPr>
              <a:t>е</a:t>
            </a:r>
            <a:r>
              <a:rPr sz="1400" b="1" spc="-5" dirty="0">
                <a:latin typeface="Arial"/>
                <a:cs typeface="Arial"/>
              </a:rPr>
              <a:t>с</a:t>
            </a:r>
            <a:r>
              <a:rPr sz="1400" b="1" dirty="0">
                <a:latin typeface="Arial"/>
                <a:cs typeface="Arial"/>
              </a:rPr>
              <a:t>кий  </a:t>
            </a:r>
            <a:r>
              <a:rPr sz="1400" b="1" spc="-5" dirty="0">
                <a:latin typeface="Arial"/>
                <a:cs typeface="Arial"/>
              </a:rPr>
              <a:t>специалист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47650" y="2809895"/>
            <a:ext cx="1951355" cy="1100301"/>
          </a:xfrm>
          <a:prstGeom prst="rect">
            <a:avLst/>
          </a:prstGeom>
          <a:solidFill>
            <a:srgbClr val="FCEADA"/>
          </a:solidFill>
          <a:ln w="19050">
            <a:solidFill>
              <a:srgbClr val="E36C0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50">
              <a:latin typeface="Times New Roman"/>
              <a:cs typeface="Times New Roman"/>
            </a:endParaRPr>
          </a:p>
          <a:p>
            <a:pPr marL="422909" marR="381635" indent="-33655" algn="just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О</a:t>
            </a:r>
            <a:r>
              <a:rPr sz="1400" b="1" spc="-10" dirty="0">
                <a:latin typeface="Arial"/>
                <a:cs typeface="Arial"/>
              </a:rPr>
              <a:t>р</a:t>
            </a:r>
            <a:r>
              <a:rPr sz="1400" b="1" dirty="0">
                <a:latin typeface="Arial"/>
                <a:cs typeface="Arial"/>
              </a:rPr>
              <a:t>гани</a:t>
            </a:r>
            <a:r>
              <a:rPr sz="1400" b="1" spc="-25" dirty="0">
                <a:latin typeface="Arial"/>
                <a:cs typeface="Arial"/>
              </a:rPr>
              <a:t>з</a:t>
            </a:r>
            <a:r>
              <a:rPr sz="1400" b="1" spc="-5" dirty="0">
                <a:latin typeface="Arial"/>
                <a:cs typeface="Arial"/>
              </a:rPr>
              <a:t>а</a:t>
            </a:r>
            <a:r>
              <a:rPr sz="1400" b="1" spc="-45" dirty="0">
                <a:latin typeface="Arial"/>
                <a:cs typeface="Arial"/>
              </a:rPr>
              <a:t>т</a:t>
            </a:r>
            <a:r>
              <a:rPr sz="1400" b="1" spc="-10" dirty="0">
                <a:latin typeface="Arial"/>
                <a:cs typeface="Arial"/>
              </a:rPr>
              <a:t>ор</a:t>
            </a:r>
            <a:r>
              <a:rPr sz="1400" b="1" dirty="0">
                <a:latin typeface="Arial"/>
                <a:cs typeface="Arial"/>
              </a:rPr>
              <a:t>,  </a:t>
            </a:r>
            <a:r>
              <a:rPr sz="1400" b="1" spc="-10" dirty="0">
                <a:latin typeface="Arial"/>
                <a:cs typeface="Arial"/>
              </a:rPr>
              <a:t>технический </a:t>
            </a:r>
            <a:r>
              <a:rPr sz="1400" b="1" spc="-38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специалист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47650" y="4446804"/>
            <a:ext cx="1951355" cy="521938"/>
          </a:xfrm>
          <a:prstGeom prst="rect">
            <a:avLst/>
          </a:prstGeom>
          <a:solidFill>
            <a:srgbClr val="FCEADA"/>
          </a:solidFill>
          <a:ln w="19050">
            <a:solidFill>
              <a:srgbClr val="E36C09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950">
              <a:latin typeface="Times New Roman"/>
              <a:cs typeface="Times New Roman"/>
            </a:endParaRPr>
          </a:p>
          <a:p>
            <a:pPr marL="415290">
              <a:lnSpc>
                <a:spcPct val="100000"/>
              </a:lnSpc>
            </a:pPr>
            <a:r>
              <a:rPr sz="1400" b="1" spc="-10" dirty="0">
                <a:latin typeface="Arial"/>
                <a:cs typeface="Arial"/>
              </a:rPr>
              <a:t>Организатор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47650" y="5350319"/>
            <a:ext cx="1951355" cy="592470"/>
          </a:xfrm>
          <a:prstGeom prst="rect">
            <a:avLst/>
          </a:prstGeom>
          <a:solidFill>
            <a:srgbClr val="FCEADA"/>
          </a:solidFill>
          <a:ln w="19050">
            <a:solidFill>
              <a:srgbClr val="E36C0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1450"/>
              </a:lnSpc>
            </a:pPr>
            <a:r>
              <a:rPr sz="1300" b="1" spc="-10" dirty="0">
                <a:latin typeface="Arial"/>
                <a:cs typeface="Arial"/>
              </a:rPr>
              <a:t>Организаторы,</a:t>
            </a:r>
            <a:endParaRPr sz="1300">
              <a:latin typeface="Arial"/>
              <a:cs typeface="Arial"/>
            </a:endParaRPr>
          </a:p>
          <a:p>
            <a:pPr marL="464184" marR="455295" algn="ctr">
              <a:lnSpc>
                <a:spcPct val="100000"/>
              </a:lnSpc>
            </a:pPr>
            <a:r>
              <a:rPr sz="1300" b="1" spc="-5" dirty="0">
                <a:latin typeface="Arial"/>
                <a:cs typeface="Arial"/>
              </a:rPr>
              <a:t>т</a:t>
            </a:r>
            <a:r>
              <a:rPr sz="1300" b="1" spc="-20" dirty="0">
                <a:latin typeface="Arial"/>
                <a:cs typeface="Arial"/>
              </a:rPr>
              <a:t>е</a:t>
            </a:r>
            <a:r>
              <a:rPr sz="1300" b="1" spc="-10" dirty="0">
                <a:latin typeface="Arial"/>
                <a:cs typeface="Arial"/>
              </a:rPr>
              <a:t>хн</a:t>
            </a:r>
            <a:r>
              <a:rPr sz="1300" b="1" spc="-15" dirty="0">
                <a:latin typeface="Arial"/>
                <a:cs typeface="Arial"/>
              </a:rPr>
              <a:t>и</a:t>
            </a:r>
            <a:r>
              <a:rPr sz="1300" b="1" spc="-5" dirty="0">
                <a:latin typeface="Arial"/>
                <a:cs typeface="Arial"/>
              </a:rPr>
              <a:t>ч</a:t>
            </a:r>
            <a:r>
              <a:rPr sz="1300" b="1" spc="-15" dirty="0">
                <a:latin typeface="Arial"/>
                <a:cs typeface="Arial"/>
              </a:rPr>
              <a:t>е</a:t>
            </a:r>
            <a:r>
              <a:rPr sz="1300" b="1" spc="-10" dirty="0">
                <a:latin typeface="Arial"/>
                <a:cs typeface="Arial"/>
              </a:rPr>
              <a:t>ск</a:t>
            </a:r>
            <a:r>
              <a:rPr sz="1300" b="1" spc="-15" dirty="0">
                <a:latin typeface="Arial"/>
                <a:cs typeface="Arial"/>
              </a:rPr>
              <a:t>и</a:t>
            </a:r>
            <a:r>
              <a:rPr sz="1300" b="1" spc="-5" dirty="0">
                <a:latin typeface="Arial"/>
                <a:cs typeface="Arial"/>
              </a:rPr>
              <a:t>й  </a:t>
            </a:r>
            <a:r>
              <a:rPr sz="1300" b="1" spc="-10" dirty="0">
                <a:latin typeface="Arial"/>
                <a:cs typeface="Arial"/>
              </a:rPr>
              <a:t>специалист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0293" y="6043556"/>
            <a:ext cx="8543925" cy="568745"/>
          </a:xfrm>
          <a:prstGeom prst="rect">
            <a:avLst/>
          </a:prstGeom>
          <a:solidFill>
            <a:srgbClr val="FCEADA"/>
          </a:solidFill>
          <a:ln w="28575">
            <a:solidFill>
              <a:srgbClr val="C00000"/>
            </a:solidFill>
          </a:ln>
        </p:spPr>
        <p:txBody>
          <a:bodyPr vert="horz" wrap="square" lIns="0" tIns="136525" rIns="0" bIns="0" rtlCol="0">
            <a:spAutoFit/>
          </a:bodyPr>
          <a:lstStyle/>
          <a:p>
            <a:pPr marL="1580515" marR="574040" indent="-1001394">
              <a:lnSpc>
                <a:spcPct val="100000"/>
              </a:lnSpc>
              <a:spcBef>
                <a:spcPts val="1075"/>
              </a:spcBef>
            </a:pPr>
            <a:r>
              <a:rPr sz="1400" b="1" spc="-15" dirty="0">
                <a:solidFill>
                  <a:srgbClr val="C00000"/>
                </a:solidFill>
                <a:latin typeface="Arial"/>
                <a:cs typeface="Arial"/>
              </a:rPr>
              <a:t>После</a:t>
            </a:r>
            <a:r>
              <a:rPr sz="14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Arial"/>
                <a:cs typeface="Arial"/>
              </a:rPr>
              <a:t>этого</a:t>
            </a:r>
            <a:r>
              <a:rPr sz="1400" b="1" spc="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00000"/>
                </a:solidFill>
                <a:latin typeface="Arial"/>
                <a:cs typeface="Arial"/>
              </a:rPr>
              <a:t>организаторы</a:t>
            </a:r>
            <a:r>
              <a:rPr sz="1400" b="1" spc="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400" b="1" spc="-15" dirty="0">
                <a:solidFill>
                  <a:srgbClr val="C00000"/>
                </a:solidFill>
                <a:latin typeface="Arial"/>
                <a:cs typeface="Arial"/>
              </a:rPr>
              <a:t>аудитории</a:t>
            </a:r>
            <a:r>
              <a:rPr sz="1400" b="1" spc="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00000"/>
                </a:solidFill>
                <a:latin typeface="Arial"/>
                <a:cs typeface="Arial"/>
              </a:rPr>
              <a:t>в</a:t>
            </a:r>
            <a:r>
              <a:rPr sz="1400" b="1" spc="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00000"/>
                </a:solidFill>
                <a:latin typeface="Arial"/>
                <a:cs typeface="Arial"/>
              </a:rPr>
              <a:t>Штабе</a:t>
            </a:r>
            <a:r>
              <a:rPr sz="1400" b="1" spc="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00000"/>
                </a:solidFill>
                <a:latin typeface="Arial"/>
                <a:cs typeface="Arial"/>
              </a:rPr>
              <a:t>ППЭ</a:t>
            </a:r>
            <a:r>
              <a:rPr sz="1400" b="1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передают</a:t>
            </a:r>
            <a:r>
              <a:rPr sz="1400" b="1" spc="-15" dirty="0">
                <a:solidFill>
                  <a:srgbClr val="C00000"/>
                </a:solidFill>
                <a:latin typeface="Arial"/>
                <a:cs typeface="Arial"/>
              </a:rPr>
              <a:t> руководителю</a:t>
            </a:r>
            <a:r>
              <a:rPr sz="1400" b="1" spc="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00000"/>
                </a:solidFill>
                <a:latin typeface="Arial"/>
                <a:cs typeface="Arial"/>
              </a:rPr>
              <a:t>ППЭ </a:t>
            </a:r>
            <a:r>
              <a:rPr sz="1400" b="1" spc="-37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материалы</a:t>
            </a:r>
            <a:r>
              <a:rPr sz="1400" b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00000"/>
                </a:solidFill>
                <a:latin typeface="Arial"/>
                <a:cs typeface="Arial"/>
              </a:rPr>
              <a:t>и</a:t>
            </a: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C00000"/>
                </a:solidFill>
                <a:latin typeface="Arial"/>
                <a:cs typeface="Arial"/>
              </a:rPr>
              <a:t>формы</a:t>
            </a:r>
            <a:r>
              <a:rPr sz="1400" b="1" spc="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00000"/>
                </a:solidFill>
                <a:latin typeface="Arial"/>
                <a:cs typeface="Arial"/>
              </a:rPr>
              <a:t>ППЭ и</a:t>
            </a: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00000"/>
                </a:solidFill>
                <a:latin typeface="Arial"/>
                <a:cs typeface="Arial"/>
              </a:rPr>
              <a:t>с</a:t>
            </a:r>
            <a:r>
              <a:rPr sz="1400" b="1" spc="-10" dirty="0">
                <a:solidFill>
                  <a:srgbClr val="C00000"/>
                </a:solidFill>
                <a:latin typeface="Arial"/>
                <a:cs typeface="Arial"/>
              </a:rPr>
              <a:t> его </a:t>
            </a: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разрешения</a:t>
            </a:r>
            <a:r>
              <a:rPr sz="14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покидают</a:t>
            </a:r>
            <a:r>
              <a:rPr sz="14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00000"/>
                </a:solidFill>
                <a:latin typeface="Arial"/>
                <a:cs typeface="Arial"/>
              </a:rPr>
              <a:t>ППЭ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366640" y="1567561"/>
            <a:ext cx="390525" cy="417830"/>
            <a:chOff x="4366640" y="1567561"/>
            <a:chExt cx="390525" cy="417830"/>
          </a:xfrm>
        </p:grpSpPr>
        <p:sp>
          <p:nvSpPr>
            <p:cNvPr id="16" name="object 16"/>
            <p:cNvSpPr/>
            <p:nvPr/>
          </p:nvSpPr>
          <p:spPr>
            <a:xfrm>
              <a:off x="4376165" y="1577086"/>
              <a:ext cx="371475" cy="398780"/>
            </a:xfrm>
            <a:custGeom>
              <a:avLst/>
              <a:gdLst/>
              <a:ahLst/>
              <a:cxnLst/>
              <a:rect l="l" t="t" r="r" b="b"/>
              <a:pathLst>
                <a:path w="371475" h="398780">
                  <a:moveTo>
                    <a:pt x="185547" y="0"/>
                  </a:moveTo>
                  <a:lnTo>
                    <a:pt x="0" y="199389"/>
                  </a:lnTo>
                  <a:lnTo>
                    <a:pt x="185547" y="398779"/>
                  </a:lnTo>
                  <a:lnTo>
                    <a:pt x="185547" y="299085"/>
                  </a:lnTo>
                  <a:lnTo>
                    <a:pt x="371094" y="299085"/>
                  </a:lnTo>
                  <a:lnTo>
                    <a:pt x="371094" y="99694"/>
                  </a:lnTo>
                  <a:lnTo>
                    <a:pt x="185547" y="99694"/>
                  </a:lnTo>
                  <a:lnTo>
                    <a:pt x="185547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376165" y="1577086"/>
              <a:ext cx="371475" cy="398780"/>
            </a:xfrm>
            <a:custGeom>
              <a:avLst/>
              <a:gdLst/>
              <a:ahLst/>
              <a:cxnLst/>
              <a:rect l="l" t="t" r="r" b="b"/>
              <a:pathLst>
                <a:path w="371475" h="398780">
                  <a:moveTo>
                    <a:pt x="0" y="199389"/>
                  </a:moveTo>
                  <a:lnTo>
                    <a:pt x="185547" y="0"/>
                  </a:lnTo>
                  <a:lnTo>
                    <a:pt x="185547" y="99694"/>
                  </a:lnTo>
                  <a:lnTo>
                    <a:pt x="371094" y="99694"/>
                  </a:lnTo>
                  <a:lnTo>
                    <a:pt x="371094" y="299085"/>
                  </a:lnTo>
                  <a:lnTo>
                    <a:pt x="185547" y="299085"/>
                  </a:lnTo>
                  <a:lnTo>
                    <a:pt x="185547" y="398779"/>
                  </a:lnTo>
                  <a:lnTo>
                    <a:pt x="0" y="199389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4366640" y="2191277"/>
            <a:ext cx="390525" cy="418465"/>
            <a:chOff x="4366640" y="2191257"/>
            <a:chExt cx="390525" cy="418465"/>
          </a:xfrm>
        </p:grpSpPr>
        <p:sp>
          <p:nvSpPr>
            <p:cNvPr id="19" name="object 19"/>
            <p:cNvSpPr/>
            <p:nvPr/>
          </p:nvSpPr>
          <p:spPr>
            <a:xfrm>
              <a:off x="4376165" y="2200782"/>
              <a:ext cx="371475" cy="399415"/>
            </a:xfrm>
            <a:custGeom>
              <a:avLst/>
              <a:gdLst/>
              <a:ahLst/>
              <a:cxnLst/>
              <a:rect l="l" t="t" r="r" b="b"/>
              <a:pathLst>
                <a:path w="371475" h="399414">
                  <a:moveTo>
                    <a:pt x="185547" y="0"/>
                  </a:moveTo>
                  <a:lnTo>
                    <a:pt x="0" y="199389"/>
                  </a:lnTo>
                  <a:lnTo>
                    <a:pt x="185547" y="398906"/>
                  </a:lnTo>
                  <a:lnTo>
                    <a:pt x="185547" y="299212"/>
                  </a:lnTo>
                  <a:lnTo>
                    <a:pt x="371094" y="299212"/>
                  </a:lnTo>
                  <a:lnTo>
                    <a:pt x="371094" y="99694"/>
                  </a:lnTo>
                  <a:lnTo>
                    <a:pt x="185547" y="99694"/>
                  </a:lnTo>
                  <a:lnTo>
                    <a:pt x="185547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376165" y="2200782"/>
              <a:ext cx="371475" cy="399415"/>
            </a:xfrm>
            <a:custGeom>
              <a:avLst/>
              <a:gdLst/>
              <a:ahLst/>
              <a:cxnLst/>
              <a:rect l="l" t="t" r="r" b="b"/>
              <a:pathLst>
                <a:path w="371475" h="399414">
                  <a:moveTo>
                    <a:pt x="0" y="199389"/>
                  </a:moveTo>
                  <a:lnTo>
                    <a:pt x="185547" y="0"/>
                  </a:lnTo>
                  <a:lnTo>
                    <a:pt x="185547" y="99694"/>
                  </a:lnTo>
                  <a:lnTo>
                    <a:pt x="371094" y="99694"/>
                  </a:lnTo>
                  <a:lnTo>
                    <a:pt x="371094" y="299212"/>
                  </a:lnTo>
                  <a:lnTo>
                    <a:pt x="185547" y="299212"/>
                  </a:lnTo>
                  <a:lnTo>
                    <a:pt x="185547" y="398906"/>
                  </a:lnTo>
                  <a:lnTo>
                    <a:pt x="0" y="199389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4364483" y="3360039"/>
            <a:ext cx="390525" cy="417830"/>
            <a:chOff x="4364482" y="3360039"/>
            <a:chExt cx="390525" cy="417830"/>
          </a:xfrm>
        </p:grpSpPr>
        <p:sp>
          <p:nvSpPr>
            <p:cNvPr id="22" name="object 22"/>
            <p:cNvSpPr/>
            <p:nvPr/>
          </p:nvSpPr>
          <p:spPr>
            <a:xfrm>
              <a:off x="4374007" y="3369564"/>
              <a:ext cx="371475" cy="398780"/>
            </a:xfrm>
            <a:custGeom>
              <a:avLst/>
              <a:gdLst/>
              <a:ahLst/>
              <a:cxnLst/>
              <a:rect l="l" t="t" r="r" b="b"/>
              <a:pathLst>
                <a:path w="371475" h="398779">
                  <a:moveTo>
                    <a:pt x="185546" y="0"/>
                  </a:moveTo>
                  <a:lnTo>
                    <a:pt x="0" y="199389"/>
                  </a:lnTo>
                  <a:lnTo>
                    <a:pt x="185546" y="398780"/>
                  </a:lnTo>
                  <a:lnTo>
                    <a:pt x="185546" y="299085"/>
                  </a:lnTo>
                  <a:lnTo>
                    <a:pt x="371093" y="299085"/>
                  </a:lnTo>
                  <a:lnTo>
                    <a:pt x="371093" y="99695"/>
                  </a:lnTo>
                  <a:lnTo>
                    <a:pt x="185546" y="99695"/>
                  </a:lnTo>
                  <a:lnTo>
                    <a:pt x="185546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374007" y="3369564"/>
              <a:ext cx="371475" cy="398780"/>
            </a:xfrm>
            <a:custGeom>
              <a:avLst/>
              <a:gdLst/>
              <a:ahLst/>
              <a:cxnLst/>
              <a:rect l="l" t="t" r="r" b="b"/>
              <a:pathLst>
                <a:path w="371475" h="398779">
                  <a:moveTo>
                    <a:pt x="0" y="199389"/>
                  </a:moveTo>
                  <a:lnTo>
                    <a:pt x="185546" y="0"/>
                  </a:lnTo>
                  <a:lnTo>
                    <a:pt x="185546" y="99695"/>
                  </a:lnTo>
                  <a:lnTo>
                    <a:pt x="371093" y="99695"/>
                  </a:lnTo>
                  <a:lnTo>
                    <a:pt x="371093" y="299085"/>
                  </a:lnTo>
                  <a:lnTo>
                    <a:pt x="185546" y="299085"/>
                  </a:lnTo>
                  <a:lnTo>
                    <a:pt x="185546" y="398780"/>
                  </a:lnTo>
                  <a:lnTo>
                    <a:pt x="0" y="199389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4364483" y="4640473"/>
            <a:ext cx="390525" cy="418465"/>
            <a:chOff x="4364482" y="4640453"/>
            <a:chExt cx="390525" cy="418465"/>
          </a:xfrm>
        </p:grpSpPr>
        <p:sp>
          <p:nvSpPr>
            <p:cNvPr id="25" name="object 25"/>
            <p:cNvSpPr/>
            <p:nvPr/>
          </p:nvSpPr>
          <p:spPr>
            <a:xfrm>
              <a:off x="4374007" y="4649978"/>
              <a:ext cx="371475" cy="399415"/>
            </a:xfrm>
            <a:custGeom>
              <a:avLst/>
              <a:gdLst/>
              <a:ahLst/>
              <a:cxnLst/>
              <a:rect l="l" t="t" r="r" b="b"/>
              <a:pathLst>
                <a:path w="371475" h="399414">
                  <a:moveTo>
                    <a:pt x="185546" y="0"/>
                  </a:moveTo>
                  <a:lnTo>
                    <a:pt x="0" y="199517"/>
                  </a:lnTo>
                  <a:lnTo>
                    <a:pt x="185546" y="398907"/>
                  </a:lnTo>
                  <a:lnTo>
                    <a:pt x="185546" y="299212"/>
                  </a:lnTo>
                  <a:lnTo>
                    <a:pt x="371093" y="299212"/>
                  </a:lnTo>
                  <a:lnTo>
                    <a:pt x="371093" y="99822"/>
                  </a:lnTo>
                  <a:lnTo>
                    <a:pt x="185546" y="99822"/>
                  </a:lnTo>
                  <a:lnTo>
                    <a:pt x="185546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374007" y="4649978"/>
              <a:ext cx="371475" cy="399415"/>
            </a:xfrm>
            <a:custGeom>
              <a:avLst/>
              <a:gdLst/>
              <a:ahLst/>
              <a:cxnLst/>
              <a:rect l="l" t="t" r="r" b="b"/>
              <a:pathLst>
                <a:path w="371475" h="399414">
                  <a:moveTo>
                    <a:pt x="0" y="199517"/>
                  </a:moveTo>
                  <a:lnTo>
                    <a:pt x="185546" y="0"/>
                  </a:lnTo>
                  <a:lnTo>
                    <a:pt x="185546" y="99822"/>
                  </a:lnTo>
                  <a:lnTo>
                    <a:pt x="371093" y="99822"/>
                  </a:lnTo>
                  <a:lnTo>
                    <a:pt x="371093" y="299212"/>
                  </a:lnTo>
                  <a:lnTo>
                    <a:pt x="185546" y="299212"/>
                  </a:lnTo>
                  <a:lnTo>
                    <a:pt x="185546" y="398907"/>
                  </a:lnTo>
                  <a:lnTo>
                    <a:pt x="0" y="199517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4366640" y="5428254"/>
            <a:ext cx="390525" cy="418465"/>
            <a:chOff x="4366640" y="5428234"/>
            <a:chExt cx="390525" cy="418465"/>
          </a:xfrm>
        </p:grpSpPr>
        <p:sp>
          <p:nvSpPr>
            <p:cNvPr id="28" name="object 28"/>
            <p:cNvSpPr/>
            <p:nvPr/>
          </p:nvSpPr>
          <p:spPr>
            <a:xfrm>
              <a:off x="4376165" y="5437759"/>
              <a:ext cx="371475" cy="399415"/>
            </a:xfrm>
            <a:custGeom>
              <a:avLst/>
              <a:gdLst/>
              <a:ahLst/>
              <a:cxnLst/>
              <a:rect l="l" t="t" r="r" b="b"/>
              <a:pathLst>
                <a:path w="371475" h="399414">
                  <a:moveTo>
                    <a:pt x="185547" y="0"/>
                  </a:moveTo>
                  <a:lnTo>
                    <a:pt x="0" y="199415"/>
                  </a:lnTo>
                  <a:lnTo>
                    <a:pt x="185547" y="398830"/>
                  </a:lnTo>
                  <a:lnTo>
                    <a:pt x="185547" y="299123"/>
                  </a:lnTo>
                  <a:lnTo>
                    <a:pt x="371094" y="299123"/>
                  </a:lnTo>
                  <a:lnTo>
                    <a:pt x="371094" y="99694"/>
                  </a:lnTo>
                  <a:lnTo>
                    <a:pt x="185547" y="99694"/>
                  </a:lnTo>
                  <a:lnTo>
                    <a:pt x="185547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376165" y="5437759"/>
              <a:ext cx="371475" cy="399415"/>
            </a:xfrm>
            <a:custGeom>
              <a:avLst/>
              <a:gdLst/>
              <a:ahLst/>
              <a:cxnLst/>
              <a:rect l="l" t="t" r="r" b="b"/>
              <a:pathLst>
                <a:path w="371475" h="399414">
                  <a:moveTo>
                    <a:pt x="0" y="199415"/>
                  </a:moveTo>
                  <a:lnTo>
                    <a:pt x="185547" y="0"/>
                  </a:lnTo>
                  <a:lnTo>
                    <a:pt x="185547" y="99694"/>
                  </a:lnTo>
                  <a:lnTo>
                    <a:pt x="371094" y="99694"/>
                  </a:lnTo>
                  <a:lnTo>
                    <a:pt x="371094" y="299123"/>
                  </a:lnTo>
                  <a:lnTo>
                    <a:pt x="185547" y="299123"/>
                  </a:lnTo>
                  <a:lnTo>
                    <a:pt x="185547" y="398830"/>
                  </a:lnTo>
                  <a:lnTo>
                    <a:pt x="0" y="199415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6750050" y="1782191"/>
            <a:ext cx="2360295" cy="3319779"/>
            <a:chOff x="6750050" y="1782191"/>
            <a:chExt cx="2360295" cy="3319779"/>
          </a:xfrm>
        </p:grpSpPr>
        <p:pic>
          <p:nvPicPr>
            <p:cNvPr id="31" name="object 3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69100" y="1801241"/>
              <a:ext cx="2321686" cy="328155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6759575" y="1791716"/>
              <a:ext cx="2341245" cy="3300729"/>
            </a:xfrm>
            <a:custGeom>
              <a:avLst/>
              <a:gdLst/>
              <a:ahLst/>
              <a:cxnLst/>
              <a:rect l="l" t="t" r="r" b="b"/>
              <a:pathLst>
                <a:path w="2341245" h="3300729">
                  <a:moveTo>
                    <a:pt x="0" y="3300603"/>
                  </a:moveTo>
                  <a:lnTo>
                    <a:pt x="2340736" y="3300603"/>
                  </a:lnTo>
                  <a:lnTo>
                    <a:pt x="2340736" y="0"/>
                  </a:lnTo>
                  <a:lnTo>
                    <a:pt x="0" y="0"/>
                  </a:lnTo>
                  <a:lnTo>
                    <a:pt x="0" y="3300603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78739" y="29356"/>
            <a:ext cx="68503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solidFill>
                  <a:srgbClr val="E36C09"/>
                </a:solidFill>
              </a:rPr>
              <a:t>ПРОВЕДЕНИЕ</a:t>
            </a:r>
            <a:r>
              <a:rPr sz="2400" spc="-10" dirty="0">
                <a:solidFill>
                  <a:srgbClr val="E36C09"/>
                </a:solidFill>
              </a:rPr>
              <a:t> </a:t>
            </a:r>
            <a:r>
              <a:rPr sz="2400" spc="-35" dirty="0">
                <a:solidFill>
                  <a:srgbClr val="E36C09"/>
                </a:solidFill>
              </a:rPr>
              <a:t>ЭКЗАМЕНА:</a:t>
            </a:r>
            <a:endParaRPr sz="2400" dirty="0"/>
          </a:p>
          <a:p>
            <a:pPr marL="12700" algn="l">
              <a:lnSpc>
                <a:spcPct val="100000"/>
              </a:lnSpc>
            </a:pPr>
            <a:r>
              <a:rPr sz="2400" dirty="0">
                <a:solidFill>
                  <a:srgbClr val="E36C09"/>
                </a:solidFill>
              </a:rPr>
              <a:t>ЗАВЕРШЕНИЕ</a:t>
            </a:r>
            <a:r>
              <a:rPr sz="2400" spc="20" dirty="0">
                <a:solidFill>
                  <a:srgbClr val="E36C09"/>
                </a:solidFill>
              </a:rPr>
              <a:t> </a:t>
            </a:r>
            <a:r>
              <a:rPr sz="2400" spc="-40" dirty="0">
                <a:solidFill>
                  <a:srgbClr val="E36C09"/>
                </a:solidFill>
              </a:rPr>
              <a:t>ЭКЗАМЕНА</a:t>
            </a:r>
            <a:r>
              <a:rPr sz="2400" spc="10" dirty="0">
                <a:solidFill>
                  <a:srgbClr val="E36C09"/>
                </a:solidFill>
              </a:rPr>
              <a:t> </a:t>
            </a:r>
            <a:r>
              <a:rPr sz="2400" dirty="0">
                <a:solidFill>
                  <a:srgbClr val="E36C09"/>
                </a:solidFill>
              </a:rPr>
              <a:t>В</a:t>
            </a:r>
            <a:r>
              <a:rPr sz="2400" spc="5" dirty="0">
                <a:solidFill>
                  <a:srgbClr val="E36C09"/>
                </a:solidFill>
              </a:rPr>
              <a:t> </a:t>
            </a:r>
            <a:r>
              <a:rPr sz="2400" spc="-70" dirty="0">
                <a:solidFill>
                  <a:srgbClr val="E36C09"/>
                </a:solidFill>
              </a:rPr>
              <a:t>АУДИТОРИИ</a:t>
            </a:r>
            <a:r>
              <a:rPr sz="2400" spc="15" dirty="0">
                <a:solidFill>
                  <a:srgbClr val="E36C09"/>
                </a:solidFill>
              </a:rPr>
              <a:t> </a:t>
            </a:r>
            <a:r>
              <a:rPr sz="2400" spc="-5" dirty="0">
                <a:solidFill>
                  <a:srgbClr val="E36C09"/>
                </a:solidFill>
              </a:rPr>
              <a:t>ППЭ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8237" y="5723648"/>
            <a:ext cx="7681595" cy="671830"/>
            <a:chOff x="718223" y="5723648"/>
            <a:chExt cx="7681595" cy="671830"/>
          </a:xfrm>
        </p:grpSpPr>
        <p:sp>
          <p:nvSpPr>
            <p:cNvPr id="3" name="object 3"/>
            <p:cNvSpPr/>
            <p:nvPr/>
          </p:nvSpPr>
          <p:spPr>
            <a:xfrm>
              <a:off x="730923" y="5736348"/>
              <a:ext cx="7656195" cy="646430"/>
            </a:xfrm>
            <a:custGeom>
              <a:avLst/>
              <a:gdLst/>
              <a:ahLst/>
              <a:cxnLst/>
              <a:rect l="l" t="t" r="r" b="b"/>
              <a:pathLst>
                <a:path w="7656195" h="646429">
                  <a:moveTo>
                    <a:pt x="7655941" y="0"/>
                  </a:moveTo>
                  <a:lnTo>
                    <a:pt x="0" y="0"/>
                  </a:lnTo>
                  <a:lnTo>
                    <a:pt x="0" y="646112"/>
                  </a:lnTo>
                  <a:lnTo>
                    <a:pt x="7655941" y="646112"/>
                  </a:lnTo>
                  <a:lnTo>
                    <a:pt x="76559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0923" y="5736348"/>
              <a:ext cx="7656195" cy="646430"/>
            </a:xfrm>
            <a:custGeom>
              <a:avLst/>
              <a:gdLst/>
              <a:ahLst/>
              <a:cxnLst/>
              <a:rect l="l" t="t" r="r" b="b"/>
              <a:pathLst>
                <a:path w="7656195" h="646429">
                  <a:moveTo>
                    <a:pt x="0" y="646112"/>
                  </a:moveTo>
                  <a:lnTo>
                    <a:pt x="7655941" y="646112"/>
                  </a:lnTo>
                  <a:lnTo>
                    <a:pt x="7655941" y="0"/>
                  </a:lnTo>
                  <a:lnTo>
                    <a:pt x="0" y="0"/>
                  </a:lnTo>
                  <a:lnTo>
                    <a:pt x="0" y="646112"/>
                  </a:lnTo>
                  <a:close/>
                </a:path>
              </a:pathLst>
            </a:custGeom>
            <a:ln w="25400">
              <a:solidFill>
                <a:srgbClr val="F55B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398269" y="6039103"/>
            <a:ext cx="4318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Sans Serif"/>
                <a:cs typeface="Microsoft Sans Serif"/>
              </a:rPr>
              <a:t>ППЭ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и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с </a:t>
            </a:r>
            <a:r>
              <a:rPr sz="1800" spc="-20" dirty="0">
                <a:latin typeface="Microsoft Sans Serif"/>
                <a:cs typeface="Microsoft Sans Serif"/>
              </a:rPr>
              <a:t>разрешения</a:t>
            </a:r>
            <a:r>
              <a:rPr sz="1800" spc="4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руководителя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ППЭ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739" y="32765"/>
            <a:ext cx="711200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sz="2200" dirty="0">
                <a:solidFill>
                  <a:schemeClr val="accent6">
                    <a:lumMod val="75000"/>
                  </a:schemeClr>
                </a:solidFill>
              </a:rPr>
              <a:t>ЗАВЕРШЕНИЕ</a:t>
            </a:r>
            <a:r>
              <a:rPr sz="2200" spc="-2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200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  <a:endParaRPr sz="2200" dirty="0">
              <a:solidFill>
                <a:schemeClr val="accent6">
                  <a:lumMod val="75000"/>
                </a:schemeClr>
              </a:solidFill>
            </a:endParaRPr>
          </a:p>
          <a:p>
            <a:pPr marL="12700" algn="l">
              <a:lnSpc>
                <a:spcPct val="100000"/>
              </a:lnSpc>
            </a:pPr>
            <a:r>
              <a:rPr sz="2200" spc="-60" dirty="0">
                <a:solidFill>
                  <a:schemeClr val="accent6">
                    <a:lumMod val="75000"/>
                  </a:schemeClr>
                </a:solidFill>
              </a:rPr>
              <a:t>ПЕРЕДАЧА</a:t>
            </a:r>
            <a:r>
              <a:rPr sz="2200" spc="-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200" dirty="0">
                <a:solidFill>
                  <a:schemeClr val="accent6">
                    <a:lumMod val="75000"/>
                  </a:schemeClr>
                </a:solidFill>
              </a:rPr>
              <a:t>ЭМ</a:t>
            </a:r>
            <a:r>
              <a:rPr sz="2200" spc="4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200" spc="-70" dirty="0">
                <a:solidFill>
                  <a:schemeClr val="accent6">
                    <a:lumMod val="75000"/>
                  </a:schemeClr>
                </a:solidFill>
              </a:rPr>
              <a:t>РУКОВОДИТЕЛЮ</a:t>
            </a:r>
            <a:r>
              <a:rPr sz="2200" spc="7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200" spc="-5" dirty="0">
                <a:solidFill>
                  <a:schemeClr val="accent6">
                    <a:lumMod val="75000"/>
                  </a:schemeClr>
                </a:solidFill>
              </a:rPr>
              <a:t>ППЭ</a:t>
            </a:r>
            <a:r>
              <a:rPr sz="2200" spc="2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200" spc="-5" dirty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sz="2200" spc="2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200" spc="10" dirty="0">
                <a:solidFill>
                  <a:schemeClr val="accent6">
                    <a:lumMod val="75000"/>
                  </a:schemeClr>
                </a:solidFill>
              </a:rPr>
              <a:t>ШТАБЕ</a:t>
            </a:r>
            <a:r>
              <a:rPr sz="2200" spc="3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200" spc="-5" dirty="0">
                <a:solidFill>
                  <a:schemeClr val="accent6">
                    <a:lumMod val="75000"/>
                  </a:schemeClr>
                </a:solidFill>
              </a:rPr>
              <a:t>ППЭ</a:t>
            </a:r>
            <a:endParaRPr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34830" y="1813444"/>
            <a:ext cx="8639175" cy="4939048"/>
            <a:chOff x="252412" y="2030983"/>
            <a:chExt cx="8639175" cy="4703445"/>
          </a:xfrm>
        </p:grpSpPr>
        <p:sp>
          <p:nvSpPr>
            <p:cNvPr id="8" name="object 8"/>
            <p:cNvSpPr/>
            <p:nvPr/>
          </p:nvSpPr>
          <p:spPr>
            <a:xfrm>
              <a:off x="261937" y="2040508"/>
              <a:ext cx="8620125" cy="4684395"/>
            </a:xfrm>
            <a:custGeom>
              <a:avLst/>
              <a:gdLst/>
              <a:ahLst/>
              <a:cxnLst/>
              <a:rect l="l" t="t" r="r" b="b"/>
              <a:pathLst>
                <a:path w="8620125" h="4684395">
                  <a:moveTo>
                    <a:pt x="8382952" y="0"/>
                  </a:moveTo>
                  <a:lnTo>
                    <a:pt x="237197" y="0"/>
                  </a:lnTo>
                  <a:lnTo>
                    <a:pt x="189394" y="4823"/>
                  </a:lnTo>
                  <a:lnTo>
                    <a:pt x="144869" y="18655"/>
                  </a:lnTo>
                  <a:lnTo>
                    <a:pt x="104578" y="40538"/>
                  </a:lnTo>
                  <a:lnTo>
                    <a:pt x="69473" y="69516"/>
                  </a:lnTo>
                  <a:lnTo>
                    <a:pt x="40509" y="104632"/>
                  </a:lnTo>
                  <a:lnTo>
                    <a:pt x="18640" y="144928"/>
                  </a:lnTo>
                  <a:lnTo>
                    <a:pt x="4819" y="189449"/>
                  </a:lnTo>
                  <a:lnTo>
                    <a:pt x="0" y="237236"/>
                  </a:lnTo>
                  <a:lnTo>
                    <a:pt x="0" y="4446943"/>
                  </a:lnTo>
                  <a:lnTo>
                    <a:pt x="4819" y="4494746"/>
                  </a:lnTo>
                  <a:lnTo>
                    <a:pt x="18640" y="4539271"/>
                  </a:lnTo>
                  <a:lnTo>
                    <a:pt x="40509" y="4579562"/>
                  </a:lnTo>
                  <a:lnTo>
                    <a:pt x="69473" y="4614667"/>
                  </a:lnTo>
                  <a:lnTo>
                    <a:pt x="104578" y="4643631"/>
                  </a:lnTo>
                  <a:lnTo>
                    <a:pt x="144869" y="4665500"/>
                  </a:lnTo>
                  <a:lnTo>
                    <a:pt x="189394" y="4679321"/>
                  </a:lnTo>
                  <a:lnTo>
                    <a:pt x="237197" y="4684141"/>
                  </a:lnTo>
                  <a:lnTo>
                    <a:pt x="8382952" y="4684141"/>
                  </a:lnTo>
                  <a:lnTo>
                    <a:pt x="8430734" y="4679321"/>
                  </a:lnTo>
                  <a:lnTo>
                    <a:pt x="8475239" y="4665500"/>
                  </a:lnTo>
                  <a:lnTo>
                    <a:pt x="8515515" y="4643631"/>
                  </a:lnTo>
                  <a:lnTo>
                    <a:pt x="8550608" y="4614667"/>
                  </a:lnTo>
                  <a:lnTo>
                    <a:pt x="8579563" y="4579562"/>
                  </a:lnTo>
                  <a:lnTo>
                    <a:pt x="8601426" y="4539271"/>
                  </a:lnTo>
                  <a:lnTo>
                    <a:pt x="8615243" y="4494746"/>
                  </a:lnTo>
                  <a:lnTo>
                    <a:pt x="8620061" y="4446943"/>
                  </a:lnTo>
                  <a:lnTo>
                    <a:pt x="8620061" y="237236"/>
                  </a:lnTo>
                  <a:lnTo>
                    <a:pt x="8615243" y="189449"/>
                  </a:lnTo>
                  <a:lnTo>
                    <a:pt x="8601426" y="144928"/>
                  </a:lnTo>
                  <a:lnTo>
                    <a:pt x="8579563" y="104632"/>
                  </a:lnTo>
                  <a:lnTo>
                    <a:pt x="8550608" y="69516"/>
                  </a:lnTo>
                  <a:lnTo>
                    <a:pt x="8515515" y="40538"/>
                  </a:lnTo>
                  <a:lnTo>
                    <a:pt x="8475239" y="18655"/>
                  </a:lnTo>
                  <a:lnTo>
                    <a:pt x="8430734" y="4823"/>
                  </a:lnTo>
                  <a:lnTo>
                    <a:pt x="8382952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61937" y="2040508"/>
              <a:ext cx="8620125" cy="4684395"/>
            </a:xfrm>
            <a:custGeom>
              <a:avLst/>
              <a:gdLst/>
              <a:ahLst/>
              <a:cxnLst/>
              <a:rect l="l" t="t" r="r" b="b"/>
              <a:pathLst>
                <a:path w="8620125" h="4684395">
                  <a:moveTo>
                    <a:pt x="0" y="237236"/>
                  </a:moveTo>
                  <a:lnTo>
                    <a:pt x="4819" y="189449"/>
                  </a:lnTo>
                  <a:lnTo>
                    <a:pt x="18640" y="144928"/>
                  </a:lnTo>
                  <a:lnTo>
                    <a:pt x="40509" y="104632"/>
                  </a:lnTo>
                  <a:lnTo>
                    <a:pt x="69473" y="69516"/>
                  </a:lnTo>
                  <a:lnTo>
                    <a:pt x="104578" y="40538"/>
                  </a:lnTo>
                  <a:lnTo>
                    <a:pt x="144869" y="18655"/>
                  </a:lnTo>
                  <a:lnTo>
                    <a:pt x="189394" y="4823"/>
                  </a:lnTo>
                  <a:lnTo>
                    <a:pt x="237197" y="0"/>
                  </a:lnTo>
                  <a:lnTo>
                    <a:pt x="8382952" y="0"/>
                  </a:lnTo>
                  <a:lnTo>
                    <a:pt x="8430734" y="4823"/>
                  </a:lnTo>
                  <a:lnTo>
                    <a:pt x="8475239" y="18655"/>
                  </a:lnTo>
                  <a:lnTo>
                    <a:pt x="8515515" y="40538"/>
                  </a:lnTo>
                  <a:lnTo>
                    <a:pt x="8550608" y="69516"/>
                  </a:lnTo>
                  <a:lnTo>
                    <a:pt x="8579563" y="104632"/>
                  </a:lnTo>
                  <a:lnTo>
                    <a:pt x="8601426" y="144928"/>
                  </a:lnTo>
                  <a:lnTo>
                    <a:pt x="8615243" y="189449"/>
                  </a:lnTo>
                  <a:lnTo>
                    <a:pt x="8620061" y="237236"/>
                  </a:lnTo>
                  <a:lnTo>
                    <a:pt x="8620061" y="4446943"/>
                  </a:lnTo>
                  <a:lnTo>
                    <a:pt x="8615243" y="4494746"/>
                  </a:lnTo>
                  <a:lnTo>
                    <a:pt x="8601426" y="4539271"/>
                  </a:lnTo>
                  <a:lnTo>
                    <a:pt x="8579563" y="4579562"/>
                  </a:lnTo>
                  <a:lnTo>
                    <a:pt x="8550608" y="4614667"/>
                  </a:lnTo>
                  <a:lnTo>
                    <a:pt x="8515515" y="4643631"/>
                  </a:lnTo>
                  <a:lnTo>
                    <a:pt x="8475239" y="4665500"/>
                  </a:lnTo>
                  <a:lnTo>
                    <a:pt x="8430734" y="4679321"/>
                  </a:lnTo>
                  <a:lnTo>
                    <a:pt x="8382952" y="4684141"/>
                  </a:lnTo>
                  <a:lnTo>
                    <a:pt x="237197" y="4684141"/>
                  </a:lnTo>
                  <a:lnTo>
                    <a:pt x="189394" y="4679321"/>
                  </a:lnTo>
                  <a:lnTo>
                    <a:pt x="144869" y="4665500"/>
                  </a:lnTo>
                  <a:lnTo>
                    <a:pt x="104578" y="4643631"/>
                  </a:lnTo>
                  <a:lnTo>
                    <a:pt x="69473" y="4614667"/>
                  </a:lnTo>
                  <a:lnTo>
                    <a:pt x="40509" y="4579562"/>
                  </a:lnTo>
                  <a:lnTo>
                    <a:pt x="18640" y="4539271"/>
                  </a:lnTo>
                  <a:lnTo>
                    <a:pt x="4819" y="4494746"/>
                  </a:lnTo>
                  <a:lnTo>
                    <a:pt x="0" y="4446943"/>
                  </a:lnTo>
                  <a:lnTo>
                    <a:pt x="0" y="237236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09186" y="716275"/>
            <a:ext cx="8620125" cy="1051442"/>
          </a:xfrm>
          <a:prstGeom prst="rect">
            <a:avLst/>
          </a:prstGeom>
          <a:solidFill>
            <a:srgbClr val="FFFFFF"/>
          </a:solidFill>
          <a:ln w="28575">
            <a:solidFill>
              <a:srgbClr val="C00000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272415" marR="81915" indent="-181610">
              <a:lnSpc>
                <a:spcPct val="120000"/>
              </a:lnSpc>
              <a:spcBef>
                <a:spcPts val="135"/>
              </a:spcBef>
              <a:buFont typeface="Wingdings"/>
              <a:buChar char=""/>
              <a:tabLst>
                <a:tab pos="273050" algn="l"/>
              </a:tabLst>
            </a:pPr>
            <a:r>
              <a:rPr sz="1400" b="1" spc="-10" dirty="0">
                <a:solidFill>
                  <a:srgbClr val="C00000"/>
                </a:solidFill>
                <a:latin typeface="Arial"/>
                <a:cs typeface="Arial"/>
              </a:rPr>
              <a:t>Организаторы</a:t>
            </a: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00000"/>
                </a:solidFill>
                <a:latin typeface="Arial"/>
                <a:cs typeface="Arial"/>
              </a:rPr>
              <a:t>в</a:t>
            </a:r>
            <a:r>
              <a:rPr sz="1400" b="1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00000"/>
                </a:solidFill>
                <a:latin typeface="Arial"/>
                <a:cs typeface="Arial"/>
              </a:rPr>
              <a:t>Штабе</a:t>
            </a: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 ППЭ</a:t>
            </a:r>
            <a:r>
              <a:rPr sz="14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00000"/>
                </a:solidFill>
                <a:latin typeface="Arial"/>
                <a:cs typeface="Arial"/>
              </a:rPr>
              <a:t>передают</a:t>
            </a:r>
            <a:r>
              <a:rPr sz="1400" b="1" spc="3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ЭМ</a:t>
            </a:r>
            <a:r>
              <a:rPr sz="1400" b="1" spc="38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C00000"/>
                </a:solidFill>
                <a:latin typeface="Arial"/>
                <a:cs typeface="Arial"/>
              </a:rPr>
              <a:t>руководителю</a:t>
            </a:r>
            <a:r>
              <a:rPr sz="1400" b="1" spc="3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ППЭ</a:t>
            </a:r>
            <a:r>
              <a:rPr sz="1400" b="1" spc="38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00000"/>
                </a:solidFill>
                <a:latin typeface="Arial"/>
                <a:cs typeface="Arial"/>
              </a:rPr>
              <a:t>в</a:t>
            </a:r>
            <a:r>
              <a:rPr sz="1400" b="1" spc="3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присутствии</a:t>
            </a:r>
            <a:r>
              <a:rPr sz="1400" b="1" spc="38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0" dirty="0" err="1">
                <a:solidFill>
                  <a:srgbClr val="C00000"/>
                </a:solidFill>
                <a:latin typeface="Arial"/>
                <a:cs typeface="Arial"/>
              </a:rPr>
              <a:t>члена</a:t>
            </a:r>
            <a:r>
              <a:rPr sz="1400" b="1" spc="37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5" dirty="0" smtClean="0">
                <a:solidFill>
                  <a:srgbClr val="C00000"/>
                </a:solidFill>
                <a:latin typeface="Arial"/>
                <a:cs typeface="Arial"/>
              </a:rPr>
              <a:t>ГЭК </a:t>
            </a:r>
            <a:r>
              <a:rPr sz="1400" b="1" spc="-38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dirty="0" err="1" smtClean="0">
                <a:solidFill>
                  <a:srgbClr val="C00000"/>
                </a:solidFill>
                <a:latin typeface="Arial"/>
                <a:cs typeface="Arial"/>
              </a:rPr>
              <a:t>по</a:t>
            </a:r>
            <a:r>
              <a:rPr sz="14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форме</a:t>
            </a:r>
            <a:r>
              <a:rPr sz="1400" b="1" spc="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5" dirty="0" smtClean="0">
                <a:solidFill>
                  <a:srgbClr val="C00000"/>
                </a:solidFill>
                <a:latin typeface="Arial"/>
                <a:cs typeface="Arial"/>
              </a:rPr>
              <a:t>ППЭ-14-02</a:t>
            </a:r>
            <a:r>
              <a:rPr sz="1400" b="1" spc="-15" dirty="0" smtClean="0">
                <a:solidFill>
                  <a:srgbClr val="C00000"/>
                </a:solidFill>
                <a:latin typeface="Arial"/>
                <a:cs typeface="Arial"/>
              </a:rPr>
              <a:t> «</a:t>
            </a:r>
            <a:r>
              <a:rPr sz="14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Ведомость</a:t>
            </a:r>
            <a:r>
              <a:rPr sz="1400" b="1" spc="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20" dirty="0" err="1" smtClean="0">
                <a:solidFill>
                  <a:srgbClr val="C00000"/>
                </a:solidFill>
                <a:latin typeface="Arial"/>
                <a:cs typeface="Arial"/>
              </a:rPr>
              <a:t>учета</a:t>
            </a:r>
            <a:r>
              <a:rPr sz="1400" b="1" spc="4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экзаменационных</a:t>
            </a:r>
            <a:r>
              <a:rPr sz="1400" b="1" spc="-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материалов</a:t>
            </a:r>
            <a:r>
              <a:rPr sz="1400" b="1" spc="-10" dirty="0" smtClean="0">
                <a:solidFill>
                  <a:srgbClr val="C00000"/>
                </a:solidFill>
                <a:latin typeface="Arial"/>
                <a:cs typeface="Arial"/>
              </a:rPr>
              <a:t>».</a:t>
            </a:r>
            <a:endParaRPr sz="1400" dirty="0" smtClean="0">
              <a:latin typeface="Arial"/>
              <a:cs typeface="Arial"/>
            </a:endParaRPr>
          </a:p>
          <a:p>
            <a:pPr marL="272415" marR="82550" indent="-181610">
              <a:lnSpc>
                <a:spcPct val="120000"/>
              </a:lnSpc>
              <a:buFont typeface="Wingdings"/>
              <a:buChar char=""/>
              <a:tabLst>
                <a:tab pos="273050" algn="l"/>
              </a:tabLst>
            </a:pPr>
            <a:r>
              <a:rPr sz="14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Прием</a:t>
            </a:r>
            <a:r>
              <a:rPr sz="1400" b="1" spc="27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5" dirty="0" smtClean="0">
                <a:solidFill>
                  <a:srgbClr val="C00000"/>
                </a:solidFill>
                <a:latin typeface="Arial"/>
                <a:cs typeface="Arial"/>
              </a:rPr>
              <a:t>ЭМ</a:t>
            </a:r>
            <a:r>
              <a:rPr sz="1400" b="1" spc="28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должен</a:t>
            </a:r>
            <a:r>
              <a:rPr sz="1400" b="1" spc="28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проводиться</a:t>
            </a:r>
            <a:r>
              <a:rPr sz="1400" b="1" spc="26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за</a:t>
            </a:r>
            <a:r>
              <a:rPr sz="1400" b="1" spc="27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специально</a:t>
            </a:r>
            <a:r>
              <a:rPr sz="1400" b="1" spc="26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отведенным</a:t>
            </a:r>
            <a:r>
              <a:rPr sz="1400" b="1" spc="27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20" dirty="0" err="1" smtClean="0">
                <a:solidFill>
                  <a:srgbClr val="C00000"/>
                </a:solidFill>
                <a:latin typeface="Arial"/>
                <a:cs typeface="Arial"/>
              </a:rPr>
              <a:t>столом</a:t>
            </a:r>
            <a:r>
              <a:rPr sz="1400" b="1" spc="-20" dirty="0" smtClean="0">
                <a:solidFill>
                  <a:srgbClr val="C00000"/>
                </a:solidFill>
                <a:latin typeface="Arial"/>
                <a:cs typeface="Arial"/>
              </a:rPr>
              <a:t>,</a:t>
            </a:r>
            <a:r>
              <a:rPr sz="1400" b="1" spc="26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находящимся</a:t>
            </a:r>
            <a:r>
              <a:rPr sz="1400" b="1" spc="27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dirty="0" smtClean="0">
                <a:solidFill>
                  <a:srgbClr val="C00000"/>
                </a:solidFill>
                <a:latin typeface="Arial"/>
                <a:cs typeface="Arial"/>
              </a:rPr>
              <a:t>в</a:t>
            </a:r>
            <a:r>
              <a:rPr sz="1400" b="1" spc="27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зоне</a:t>
            </a:r>
            <a:r>
              <a:rPr sz="14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37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видимости</a:t>
            </a:r>
            <a:r>
              <a:rPr sz="14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dirty="0" err="1" smtClean="0">
                <a:solidFill>
                  <a:srgbClr val="C00000"/>
                </a:solidFill>
                <a:latin typeface="Arial"/>
                <a:cs typeface="Arial"/>
              </a:rPr>
              <a:t>камер</a:t>
            </a:r>
            <a:r>
              <a:rPr sz="1400" b="1" spc="-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видеонаблюдения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7579" y="1565036"/>
            <a:ext cx="8564451" cy="5345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1600" b="1" dirty="0" smtClean="0"/>
              <a:t>ЭМ, которые организаторы в аудитории передают руководителю ППЭ: </a:t>
            </a:r>
          </a:p>
          <a:p>
            <a:pPr>
              <a:buFontTx/>
              <a:buChar char="-"/>
            </a:pPr>
            <a:r>
              <a:rPr lang="ru-RU" sz="1600" dirty="0" smtClean="0"/>
              <a:t>запечатанный ВДП с бланками регистрации, бланками ответов № 1, бланками ответов № 2 (лист 1 и лист 2) ДБО № 2 </a:t>
            </a:r>
          </a:p>
          <a:p>
            <a:pPr>
              <a:buFontTx/>
              <a:buChar char="-"/>
            </a:pPr>
            <a:r>
              <a:rPr lang="ru-RU" sz="1600" dirty="0" smtClean="0"/>
              <a:t> запечатанный ВДП с КИМ участников экзамена </a:t>
            </a:r>
          </a:p>
          <a:p>
            <a:pPr>
              <a:buFontTx/>
              <a:buChar char="-"/>
            </a:pPr>
            <a:r>
              <a:rPr lang="ru-RU" sz="1600" dirty="0" smtClean="0"/>
              <a:t> запечатанный ВДП с испорченными комплектами ЭМ </a:t>
            </a:r>
          </a:p>
          <a:p>
            <a:pPr>
              <a:buFontTx/>
              <a:buChar char="-"/>
            </a:pPr>
            <a:r>
              <a:rPr lang="ru-RU" sz="1600" dirty="0" smtClean="0"/>
              <a:t> запечатанный конверт с использованными черновиками </a:t>
            </a:r>
          </a:p>
          <a:p>
            <a:pPr>
              <a:buFontTx/>
              <a:buChar char="-"/>
            </a:pPr>
            <a:r>
              <a:rPr lang="ru-RU" sz="1600" dirty="0" smtClean="0"/>
              <a:t> неиспользованные черновики </a:t>
            </a:r>
          </a:p>
          <a:p>
            <a:pPr>
              <a:buFontTx/>
              <a:buChar char="-"/>
            </a:pPr>
            <a:r>
              <a:rPr lang="ru-RU" sz="1600" dirty="0" smtClean="0"/>
              <a:t> форму ППЭ-05-02 «Протокол проведения экзамена в аудитории» </a:t>
            </a:r>
          </a:p>
          <a:p>
            <a:pPr>
              <a:buFontTx/>
              <a:buChar char="-"/>
            </a:pPr>
            <a:r>
              <a:rPr lang="ru-RU" sz="1600" dirty="0" smtClean="0"/>
              <a:t> форму ППЭ-12-03 «Ведомость использования дополнительных бланков ответов № 2» </a:t>
            </a:r>
          </a:p>
          <a:p>
            <a:pPr>
              <a:buFontTx/>
              <a:buChar char="-"/>
            </a:pPr>
            <a:r>
              <a:rPr lang="ru-RU" sz="1600" dirty="0" smtClean="0"/>
              <a:t> форму ППЭ-12-04-МАШ «Ведомость учета времени отсутствия участников экзамена в аудитории» </a:t>
            </a:r>
          </a:p>
          <a:p>
            <a:pPr>
              <a:buFontTx/>
              <a:buChar char="-"/>
            </a:pPr>
            <a:r>
              <a:rPr lang="ru-RU" sz="1600" dirty="0" smtClean="0"/>
              <a:t> форму ППЭ-12-02 «Ведомость коррекции персональных данных участников экзамена в аудитории» (</a:t>
            </a:r>
            <a:r>
              <a:rPr lang="ru-RU" sz="1600" u="sng" dirty="0" smtClean="0">
                <a:solidFill>
                  <a:srgbClr val="C00000"/>
                </a:solidFill>
              </a:rPr>
              <a:t>к ведомости коррекции персональных данных прикладывается копия документа, подтверждающего основания для коррекции</a:t>
            </a:r>
            <a:r>
              <a:rPr lang="ru-RU" sz="1600" dirty="0" smtClean="0"/>
              <a:t>)</a:t>
            </a:r>
          </a:p>
          <a:p>
            <a:pPr>
              <a:buFontTx/>
              <a:buChar char="-"/>
            </a:pPr>
            <a:r>
              <a:rPr lang="ru-RU" sz="1600" spc="-5" dirty="0" smtClean="0">
                <a:cs typeface="Microsoft Sans Serif"/>
              </a:rPr>
              <a:t> формы ППЭ-20 «</a:t>
            </a:r>
            <a:r>
              <a:rPr lang="ru-RU" sz="1600" dirty="0" smtClean="0"/>
              <a:t>Акт об идентификации личности участника ГИА» (при наличии)</a:t>
            </a:r>
          </a:p>
          <a:p>
            <a:pPr>
              <a:buFontTx/>
              <a:buChar char="-"/>
            </a:pPr>
            <a:r>
              <a:rPr lang="ru-RU" sz="1600" dirty="0" smtClean="0"/>
              <a:t> форму ППЭ-23 «Протокол печати полных комплектов ЭМ в аудитории»</a:t>
            </a:r>
          </a:p>
          <a:p>
            <a:pPr>
              <a:buFontTx/>
              <a:buChar char="-"/>
            </a:pPr>
            <a:r>
              <a:rPr lang="ru-RU" sz="1600" dirty="0" smtClean="0"/>
              <a:t> неиспользованные ДБО № 2 </a:t>
            </a:r>
          </a:p>
          <a:p>
            <a:pPr>
              <a:buFontTx/>
              <a:buChar char="-"/>
            </a:pPr>
            <a:r>
              <a:rPr lang="ru-RU" sz="1600" dirty="0" smtClean="0"/>
              <a:t> калибровочный лист и протокол печати ЭМ с каждой использованной в аудитории станции печати ЭМ </a:t>
            </a:r>
          </a:p>
          <a:p>
            <a:pPr>
              <a:buFontTx/>
              <a:buChar char="-"/>
            </a:pPr>
            <a:r>
              <a:rPr lang="ru-RU" sz="1600" dirty="0" smtClean="0"/>
              <a:t> служебные записки (при наличии)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1161" y="2773979"/>
            <a:ext cx="82296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8385" marR="5080" indent="-795655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solidFill>
                  <a:schemeClr val="tx1"/>
                </a:solidFill>
                <a:latin typeface="Arial"/>
                <a:cs typeface="Arial"/>
              </a:rPr>
              <a:t>ОСОБЕННОСТИ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ПРОВЕДЕНИЯ</a:t>
            </a:r>
            <a:r>
              <a:rPr sz="2400" b="1" spc="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КЕГЭ </a:t>
            </a:r>
            <a:r>
              <a:rPr sz="2400" b="1" spc="-6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ПО</a:t>
            </a:r>
            <a:r>
              <a:rPr sz="2400" b="1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chemeClr val="tx1"/>
                </a:solidFill>
                <a:latin typeface="Arial"/>
                <a:cs typeface="Arial"/>
              </a:rPr>
              <a:t>ИНФОРМАТИКЕ</a:t>
            </a:r>
            <a:r>
              <a:rPr sz="2400" b="1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И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15" dirty="0">
                <a:solidFill>
                  <a:schemeClr val="tx1"/>
                </a:solidFill>
                <a:latin typeface="Arial"/>
                <a:cs typeface="Arial"/>
              </a:rPr>
              <a:t>ИКТ</a:t>
            </a:r>
            <a:endParaRPr sz="24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190880"/>
            <a:ext cx="54711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solidFill>
                  <a:srgbClr val="E36C09"/>
                </a:solidFill>
              </a:rPr>
              <a:t>ОСОБЕННОСТИ</a:t>
            </a:r>
            <a:r>
              <a:rPr sz="2400" spc="-10" dirty="0">
                <a:solidFill>
                  <a:srgbClr val="E36C09"/>
                </a:solidFill>
              </a:rPr>
              <a:t> </a:t>
            </a:r>
            <a:r>
              <a:rPr sz="2400" spc="-35" dirty="0">
                <a:solidFill>
                  <a:srgbClr val="E36C09"/>
                </a:solidFill>
              </a:rPr>
              <a:t>ПРОВЕДЕНИЯ</a:t>
            </a:r>
            <a:r>
              <a:rPr sz="2400" spc="5" dirty="0">
                <a:solidFill>
                  <a:srgbClr val="E36C09"/>
                </a:solidFill>
              </a:rPr>
              <a:t> </a:t>
            </a:r>
            <a:r>
              <a:rPr sz="2400" spc="-65" dirty="0">
                <a:solidFill>
                  <a:srgbClr val="E36C09"/>
                </a:solidFill>
              </a:rPr>
              <a:t>КЕГЭ</a:t>
            </a:r>
            <a:endParaRPr sz="2400" dirty="0"/>
          </a:p>
        </p:txBody>
      </p:sp>
      <p:grpSp>
        <p:nvGrpSpPr>
          <p:cNvPr id="3" name="object 3"/>
          <p:cNvGrpSpPr/>
          <p:nvPr/>
        </p:nvGrpSpPr>
        <p:grpSpPr>
          <a:xfrm>
            <a:off x="403226" y="4512271"/>
            <a:ext cx="8498205" cy="2145030"/>
            <a:chOff x="403225" y="4512271"/>
            <a:chExt cx="8498205" cy="2145030"/>
          </a:xfrm>
        </p:grpSpPr>
        <p:sp>
          <p:nvSpPr>
            <p:cNvPr id="4" name="object 4"/>
            <p:cNvSpPr/>
            <p:nvPr/>
          </p:nvSpPr>
          <p:spPr>
            <a:xfrm>
              <a:off x="417512" y="4626508"/>
              <a:ext cx="8469630" cy="2016125"/>
            </a:xfrm>
            <a:custGeom>
              <a:avLst/>
              <a:gdLst/>
              <a:ahLst/>
              <a:cxnLst/>
              <a:rect l="l" t="t" r="r" b="b"/>
              <a:pathLst>
                <a:path w="8469630" h="2016125">
                  <a:moveTo>
                    <a:pt x="8469376" y="0"/>
                  </a:moveTo>
                  <a:lnTo>
                    <a:pt x="0" y="0"/>
                  </a:lnTo>
                  <a:lnTo>
                    <a:pt x="0" y="2015997"/>
                  </a:lnTo>
                  <a:lnTo>
                    <a:pt x="8469376" y="2015997"/>
                  </a:lnTo>
                  <a:lnTo>
                    <a:pt x="8469376" y="0"/>
                  </a:lnTo>
                  <a:close/>
                </a:path>
              </a:pathLst>
            </a:custGeom>
            <a:solidFill>
              <a:srgbClr val="F8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7512" y="4626508"/>
              <a:ext cx="8469630" cy="2016125"/>
            </a:xfrm>
            <a:custGeom>
              <a:avLst/>
              <a:gdLst/>
              <a:ahLst/>
              <a:cxnLst/>
              <a:rect l="l" t="t" r="r" b="b"/>
              <a:pathLst>
                <a:path w="8469630" h="2016125">
                  <a:moveTo>
                    <a:pt x="0" y="2015997"/>
                  </a:moveTo>
                  <a:lnTo>
                    <a:pt x="8469376" y="2015997"/>
                  </a:lnTo>
                  <a:lnTo>
                    <a:pt x="8469376" y="0"/>
                  </a:lnTo>
                  <a:lnTo>
                    <a:pt x="0" y="0"/>
                  </a:lnTo>
                  <a:lnTo>
                    <a:pt x="0" y="2015997"/>
                  </a:lnTo>
                  <a:close/>
                </a:path>
              </a:pathLst>
            </a:custGeom>
            <a:ln w="28574">
              <a:solidFill>
                <a:srgbClr val="F55B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58925" y="4512271"/>
              <a:ext cx="1208087" cy="14874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67101" y="4822558"/>
              <a:ext cx="616254" cy="8667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71975" y="4911013"/>
              <a:ext cx="2695575" cy="45651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09566" y="5425808"/>
              <a:ext cx="420014" cy="3968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71261" y="5364670"/>
              <a:ext cx="997521" cy="77584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76238" y="5375808"/>
              <a:ext cx="1317497" cy="75789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49979" y="4788407"/>
              <a:ext cx="560831" cy="45567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97859" y="4822570"/>
              <a:ext cx="463550" cy="34810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697859" y="4822570"/>
              <a:ext cx="463550" cy="348615"/>
            </a:xfrm>
            <a:custGeom>
              <a:avLst/>
              <a:gdLst/>
              <a:ahLst/>
              <a:cxnLst/>
              <a:rect l="l" t="t" r="r" b="b"/>
              <a:pathLst>
                <a:path w="463550" h="348614">
                  <a:moveTo>
                    <a:pt x="0" y="86994"/>
                  </a:moveTo>
                  <a:lnTo>
                    <a:pt x="289560" y="86994"/>
                  </a:lnTo>
                  <a:lnTo>
                    <a:pt x="289560" y="0"/>
                  </a:lnTo>
                  <a:lnTo>
                    <a:pt x="463550" y="173989"/>
                  </a:lnTo>
                  <a:lnTo>
                    <a:pt x="289560" y="348106"/>
                  </a:lnTo>
                  <a:lnTo>
                    <a:pt x="289560" y="261111"/>
                  </a:lnTo>
                  <a:lnTo>
                    <a:pt x="0" y="261111"/>
                  </a:lnTo>
                  <a:lnTo>
                    <a:pt x="0" y="86994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63696" y="5332475"/>
              <a:ext cx="560831" cy="4572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11575" y="5367019"/>
              <a:ext cx="463550" cy="34817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711575" y="5367019"/>
              <a:ext cx="463550" cy="348615"/>
            </a:xfrm>
            <a:custGeom>
              <a:avLst/>
              <a:gdLst/>
              <a:ahLst/>
              <a:cxnLst/>
              <a:rect l="l" t="t" r="r" b="b"/>
              <a:pathLst>
                <a:path w="463550" h="348614">
                  <a:moveTo>
                    <a:pt x="0" y="87121"/>
                  </a:moveTo>
                  <a:lnTo>
                    <a:pt x="289433" y="87121"/>
                  </a:lnTo>
                  <a:lnTo>
                    <a:pt x="289433" y="0"/>
                  </a:lnTo>
                  <a:lnTo>
                    <a:pt x="463550" y="174116"/>
                  </a:lnTo>
                  <a:lnTo>
                    <a:pt x="289433" y="348170"/>
                  </a:lnTo>
                  <a:lnTo>
                    <a:pt x="289433" y="261137"/>
                  </a:lnTo>
                  <a:lnTo>
                    <a:pt x="0" y="261137"/>
                  </a:lnTo>
                  <a:lnTo>
                    <a:pt x="0" y="87121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58511" y="5481827"/>
              <a:ext cx="559308" cy="45567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05375" y="5515228"/>
              <a:ext cx="463550" cy="34815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905375" y="5515228"/>
              <a:ext cx="463550" cy="348615"/>
            </a:xfrm>
            <a:custGeom>
              <a:avLst/>
              <a:gdLst/>
              <a:ahLst/>
              <a:cxnLst/>
              <a:rect l="l" t="t" r="r" b="b"/>
              <a:pathLst>
                <a:path w="463550" h="348614">
                  <a:moveTo>
                    <a:pt x="0" y="87071"/>
                  </a:moveTo>
                  <a:lnTo>
                    <a:pt x="289433" y="87071"/>
                  </a:lnTo>
                  <a:lnTo>
                    <a:pt x="289433" y="0"/>
                  </a:lnTo>
                  <a:lnTo>
                    <a:pt x="463550" y="174104"/>
                  </a:lnTo>
                  <a:lnTo>
                    <a:pt x="289433" y="348157"/>
                  </a:lnTo>
                  <a:lnTo>
                    <a:pt x="289433" y="261137"/>
                  </a:lnTo>
                  <a:lnTo>
                    <a:pt x="0" y="261137"/>
                  </a:lnTo>
                  <a:lnTo>
                    <a:pt x="0" y="87071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05144" y="5544311"/>
              <a:ext cx="560831" cy="4572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153150" y="5578475"/>
              <a:ext cx="463550" cy="34817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153150" y="5578475"/>
              <a:ext cx="463550" cy="348615"/>
            </a:xfrm>
            <a:custGeom>
              <a:avLst/>
              <a:gdLst/>
              <a:ahLst/>
              <a:cxnLst/>
              <a:rect l="l" t="t" r="r" b="b"/>
              <a:pathLst>
                <a:path w="463550" h="348614">
                  <a:moveTo>
                    <a:pt x="0" y="87083"/>
                  </a:moveTo>
                  <a:lnTo>
                    <a:pt x="289433" y="87083"/>
                  </a:lnTo>
                  <a:lnTo>
                    <a:pt x="289433" y="0"/>
                  </a:lnTo>
                  <a:lnTo>
                    <a:pt x="463550" y="174116"/>
                  </a:lnTo>
                  <a:lnTo>
                    <a:pt x="289433" y="348170"/>
                  </a:lnTo>
                  <a:lnTo>
                    <a:pt x="289433" y="261150"/>
                  </a:lnTo>
                  <a:lnTo>
                    <a:pt x="0" y="261150"/>
                  </a:lnTo>
                  <a:lnTo>
                    <a:pt x="0" y="87083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619755" y="5050535"/>
              <a:ext cx="307848" cy="29717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667380" y="5078729"/>
              <a:ext cx="213487" cy="20192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667380" y="5078094"/>
              <a:ext cx="213995" cy="202565"/>
            </a:xfrm>
            <a:custGeom>
              <a:avLst/>
              <a:gdLst/>
              <a:ahLst/>
              <a:cxnLst/>
              <a:rect l="l" t="t" r="r" b="b"/>
              <a:pathLst>
                <a:path w="213994" h="202564">
                  <a:moveTo>
                    <a:pt x="0" y="68833"/>
                  </a:moveTo>
                  <a:lnTo>
                    <a:pt x="74421" y="68833"/>
                  </a:lnTo>
                  <a:lnTo>
                    <a:pt x="74421" y="0"/>
                  </a:lnTo>
                  <a:lnTo>
                    <a:pt x="139192" y="0"/>
                  </a:lnTo>
                  <a:lnTo>
                    <a:pt x="139192" y="68833"/>
                  </a:lnTo>
                  <a:lnTo>
                    <a:pt x="213487" y="68833"/>
                  </a:lnTo>
                  <a:lnTo>
                    <a:pt x="213487" y="133603"/>
                  </a:lnTo>
                  <a:lnTo>
                    <a:pt x="139192" y="133603"/>
                  </a:lnTo>
                  <a:lnTo>
                    <a:pt x="139192" y="202437"/>
                  </a:lnTo>
                  <a:lnTo>
                    <a:pt x="74421" y="202437"/>
                  </a:lnTo>
                  <a:lnTo>
                    <a:pt x="74421" y="133603"/>
                  </a:lnTo>
                  <a:lnTo>
                    <a:pt x="0" y="133603"/>
                  </a:lnTo>
                  <a:lnTo>
                    <a:pt x="0" y="68833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761880" y="5801969"/>
            <a:ext cx="160464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1280">
              <a:lnSpc>
                <a:spcPct val="100000"/>
              </a:lnSpc>
              <a:spcBef>
                <a:spcPts val="105"/>
              </a:spcBef>
            </a:pPr>
            <a:r>
              <a:rPr sz="14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Предоставляется</a:t>
            </a: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4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каждому</a:t>
            </a:r>
            <a:r>
              <a:rPr sz="1400" spc="-5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участнику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89916" y="639583"/>
            <a:ext cx="8319770" cy="42748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34390" marR="982344" algn="ctr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ЕГЭ</a:t>
            </a:r>
            <a:r>
              <a:rPr sz="1600" b="1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по</a:t>
            </a:r>
            <a:r>
              <a:rPr sz="1600" b="1" spc="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информатике</a:t>
            </a:r>
            <a:r>
              <a:rPr sz="1600" b="1" spc="5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и</a:t>
            </a:r>
            <a:r>
              <a:rPr sz="1600" b="1" spc="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5" dirty="0">
                <a:solidFill>
                  <a:srgbClr val="394454"/>
                </a:solidFill>
                <a:latin typeface="Arial"/>
                <a:cs typeface="Arial"/>
              </a:rPr>
              <a:t>ИКТ</a:t>
            </a:r>
            <a:r>
              <a:rPr sz="1600" b="1" spc="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проводится</a:t>
            </a:r>
            <a:r>
              <a:rPr sz="1600" b="1" spc="7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E36C09"/>
                </a:solidFill>
                <a:latin typeface="Arial"/>
                <a:cs typeface="Arial"/>
              </a:rPr>
              <a:t>только</a:t>
            </a:r>
            <a:r>
              <a:rPr sz="1600" b="1" spc="35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600" b="1" spc="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компьютерной </a:t>
            </a:r>
            <a:r>
              <a:rPr sz="1600" b="1" spc="-43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форме,</a:t>
            </a:r>
            <a:r>
              <a:rPr sz="1600" b="1" spc="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600" b="1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394454"/>
                </a:solidFill>
                <a:latin typeface="Arial"/>
                <a:cs typeface="Arial"/>
              </a:rPr>
              <a:t>том</a:t>
            </a:r>
            <a:r>
              <a:rPr sz="1600" b="1" spc="4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числе</a:t>
            </a:r>
            <a:r>
              <a:rPr sz="1600" b="1" spc="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при</a:t>
            </a:r>
            <a:r>
              <a:rPr sz="16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организации</a:t>
            </a:r>
            <a:r>
              <a:rPr sz="1600" b="1" spc="3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ППЭ</a:t>
            </a:r>
            <a:endParaRPr sz="1600">
              <a:latin typeface="Arial"/>
              <a:cs typeface="Arial"/>
            </a:endParaRPr>
          </a:p>
          <a:p>
            <a:pPr marR="149225" algn="ctr">
              <a:lnSpc>
                <a:spcPct val="100000"/>
              </a:lnSpc>
            </a:pP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на </a:t>
            </a:r>
            <a:r>
              <a:rPr sz="1600" b="1" spc="-50" dirty="0">
                <a:solidFill>
                  <a:srgbClr val="394454"/>
                </a:solidFill>
                <a:latin typeface="Arial"/>
                <a:cs typeface="Arial"/>
              </a:rPr>
              <a:t>дому,</a:t>
            </a:r>
            <a:r>
              <a:rPr sz="1600" b="1" spc="6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6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394454"/>
                </a:solidFill>
                <a:latin typeface="Arial"/>
                <a:cs typeface="Arial"/>
              </a:rPr>
              <a:t>лечебных</a:t>
            </a:r>
            <a:r>
              <a:rPr sz="1600" b="1" spc="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учреждениях,</a:t>
            </a:r>
            <a:r>
              <a:rPr sz="1600" b="1" spc="6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600" b="1" spc="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местах</a:t>
            </a:r>
            <a:r>
              <a:rPr sz="1600" b="1" spc="4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лишения</a:t>
            </a:r>
            <a:r>
              <a:rPr sz="1600" b="1" spc="6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свободы</a:t>
            </a:r>
            <a:endParaRPr sz="1600">
              <a:latin typeface="Arial"/>
              <a:cs typeface="Arial"/>
            </a:endParaRPr>
          </a:p>
          <a:p>
            <a:pPr marL="193675" indent="-181610">
              <a:lnSpc>
                <a:spcPct val="100000"/>
              </a:lnSpc>
              <a:spcBef>
                <a:spcPts val="345"/>
              </a:spcBef>
              <a:buChar char="•"/>
              <a:tabLst>
                <a:tab pos="194310" algn="l"/>
              </a:tabLst>
            </a:pP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Каждому</a:t>
            </a:r>
            <a:r>
              <a:rPr sz="13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участнику</a:t>
            </a:r>
            <a:r>
              <a:rPr sz="13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предоставляется</a:t>
            </a:r>
            <a:r>
              <a:rPr sz="13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компьютер</a:t>
            </a:r>
            <a:r>
              <a:rPr sz="13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3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всё</a:t>
            </a:r>
            <a:r>
              <a:rPr sz="13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время</a:t>
            </a:r>
            <a:r>
              <a:rPr sz="13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3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</a:t>
            </a:r>
            <a:r>
              <a:rPr sz="13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установленной</a:t>
            </a:r>
            <a:r>
              <a:rPr sz="13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станцией</a:t>
            </a:r>
            <a:r>
              <a:rPr sz="13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endParaRPr sz="1300">
              <a:latin typeface="Microsoft Sans Serif"/>
              <a:cs typeface="Microsoft Sans Serif"/>
            </a:endParaRPr>
          </a:p>
          <a:p>
            <a:pPr marL="193675">
              <a:lnSpc>
                <a:spcPct val="100000"/>
              </a:lnSpc>
            </a:pP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набором</a:t>
            </a:r>
            <a:r>
              <a:rPr sz="13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стандартного</a:t>
            </a:r>
            <a:r>
              <a:rPr sz="13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ПО.</a:t>
            </a:r>
            <a:endParaRPr sz="1300">
              <a:latin typeface="Microsoft Sans Serif"/>
              <a:cs typeface="Microsoft Sans Serif"/>
            </a:endParaRPr>
          </a:p>
          <a:p>
            <a:pPr marL="193675" indent="-181610">
              <a:lnSpc>
                <a:spcPct val="100000"/>
              </a:lnSpc>
              <a:spcBef>
                <a:spcPts val="315"/>
              </a:spcBef>
              <a:buChar char="•"/>
              <a:tabLst>
                <a:tab pos="194310" algn="l"/>
              </a:tabLst>
            </a:pPr>
            <a:r>
              <a:rPr sz="13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КИМ</a:t>
            </a:r>
            <a:r>
              <a:rPr sz="13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предоставляется</a:t>
            </a:r>
            <a:r>
              <a:rPr sz="1300" spc="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только</a:t>
            </a:r>
            <a:r>
              <a:rPr sz="13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3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электронном</a:t>
            </a:r>
            <a:r>
              <a:rPr sz="13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виде.</a:t>
            </a:r>
            <a:endParaRPr sz="1300">
              <a:latin typeface="Microsoft Sans Serif"/>
              <a:cs typeface="Microsoft Sans Serif"/>
            </a:endParaRPr>
          </a:p>
          <a:p>
            <a:pPr marL="193675" indent="-181610">
              <a:lnSpc>
                <a:spcPct val="100000"/>
              </a:lnSpc>
              <a:spcBef>
                <a:spcPts val="315"/>
              </a:spcBef>
              <a:buChar char="•"/>
              <a:tabLst>
                <a:tab pos="194310" algn="l"/>
              </a:tabLst>
            </a:pP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3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станции</a:t>
            </a:r>
            <a:r>
              <a:rPr sz="13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печати</a:t>
            </a:r>
            <a:r>
              <a:rPr sz="13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ЭМ</a:t>
            </a:r>
            <a:r>
              <a:rPr sz="13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распечатываются</a:t>
            </a:r>
            <a:r>
              <a:rPr sz="1300" spc="8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только</a:t>
            </a:r>
            <a:r>
              <a:rPr sz="13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бланки</a:t>
            </a:r>
            <a:r>
              <a:rPr sz="13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регистрации,</a:t>
            </a:r>
            <a:r>
              <a:rPr sz="1300" spc="8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бланков</a:t>
            </a:r>
            <a:r>
              <a:rPr sz="13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ответов</a:t>
            </a:r>
            <a:r>
              <a:rPr sz="13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5" dirty="0">
                <a:solidFill>
                  <a:srgbClr val="394454"/>
                </a:solidFill>
                <a:latin typeface="Microsoft Sans Serif"/>
                <a:cs typeface="Microsoft Sans Serif"/>
              </a:rPr>
              <a:t>нет.</a:t>
            </a:r>
            <a:endParaRPr sz="1300">
              <a:latin typeface="Microsoft Sans Serif"/>
              <a:cs typeface="Microsoft Sans Serif"/>
            </a:endParaRPr>
          </a:p>
          <a:p>
            <a:pPr marL="193675" indent="-181610">
              <a:lnSpc>
                <a:spcPct val="100000"/>
              </a:lnSpc>
              <a:spcBef>
                <a:spcPts val="310"/>
              </a:spcBef>
              <a:buChar char="•"/>
              <a:tabLst>
                <a:tab pos="194310" algn="l"/>
              </a:tabLst>
            </a:pP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Все</a:t>
            </a:r>
            <a:r>
              <a:rPr sz="13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ответы</a:t>
            </a:r>
            <a:r>
              <a:rPr sz="13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3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задания</a:t>
            </a:r>
            <a:r>
              <a:rPr sz="13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вносятся</a:t>
            </a:r>
            <a:r>
              <a:rPr sz="13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3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станцию</a:t>
            </a:r>
            <a:r>
              <a:rPr sz="13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КЕГЭ.</a:t>
            </a:r>
            <a:endParaRPr sz="1300">
              <a:latin typeface="Microsoft Sans Serif"/>
              <a:cs typeface="Microsoft Sans Serif"/>
            </a:endParaRPr>
          </a:p>
          <a:p>
            <a:pPr marL="193675" marR="8255" indent="-181610">
              <a:lnSpc>
                <a:spcPct val="100000"/>
              </a:lnSpc>
              <a:spcBef>
                <a:spcPts val="310"/>
              </a:spcBef>
              <a:buChar char="•"/>
              <a:tabLst>
                <a:tab pos="194310" algn="l"/>
              </a:tabLst>
            </a:pPr>
            <a:r>
              <a:rPr sz="13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300" spc="1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выполнении</a:t>
            </a:r>
            <a:r>
              <a:rPr sz="1300" spc="8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заданий</a:t>
            </a:r>
            <a:r>
              <a:rPr sz="1300" spc="9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участнику</a:t>
            </a:r>
            <a:r>
              <a:rPr sz="1300" spc="9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выдаётся</a:t>
            </a:r>
            <a:r>
              <a:rPr sz="1300" spc="9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черновик</a:t>
            </a:r>
            <a:r>
              <a:rPr sz="1300" spc="10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300" spc="1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(при</a:t>
            </a:r>
            <a:r>
              <a:rPr sz="1300" spc="9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необходимости</a:t>
            </a:r>
            <a:r>
              <a:rPr sz="1300" spc="10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335" dirty="0">
                <a:solidFill>
                  <a:srgbClr val="394454"/>
                </a:solidFill>
                <a:latin typeface="Microsoft Sans Serif"/>
                <a:cs typeface="Microsoft Sans Serif"/>
              </a:rPr>
              <a:t>–</a:t>
            </a:r>
            <a:r>
              <a:rPr sz="1300" spc="4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300" spc="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«обычные» </a:t>
            </a:r>
            <a:r>
              <a:rPr sz="1300" spc="-3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черновики).</a:t>
            </a:r>
            <a:endParaRPr sz="1300">
              <a:latin typeface="Microsoft Sans Serif"/>
              <a:cs typeface="Microsoft Sans Serif"/>
            </a:endParaRPr>
          </a:p>
          <a:p>
            <a:pPr marL="193675" indent="-181610">
              <a:lnSpc>
                <a:spcPct val="100000"/>
              </a:lnSpc>
              <a:spcBef>
                <a:spcPts val="315"/>
              </a:spcBef>
              <a:buChar char="•"/>
              <a:tabLst>
                <a:tab pos="194310" algn="l"/>
              </a:tabLst>
            </a:pP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Время</a:t>
            </a:r>
            <a:r>
              <a:rPr sz="1300" spc="5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до</a:t>
            </a:r>
            <a:r>
              <a:rPr sz="1300" spc="58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окончания</a:t>
            </a:r>
            <a:r>
              <a:rPr sz="1300" spc="5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экзамена,</a:t>
            </a:r>
            <a:r>
              <a:rPr sz="1300" spc="58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указанное</a:t>
            </a:r>
            <a:r>
              <a:rPr sz="1300" spc="5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300" spc="5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станции</a:t>
            </a:r>
            <a:r>
              <a:rPr sz="1300" spc="59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КЕГЭ,</a:t>
            </a:r>
            <a:r>
              <a:rPr sz="1300" spc="5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является</a:t>
            </a:r>
            <a:r>
              <a:rPr sz="1300" spc="58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ориентировочным,</a:t>
            </a:r>
            <a:r>
              <a:rPr sz="1300" spc="5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</a:t>
            </a:r>
            <a:endParaRPr sz="1300">
              <a:latin typeface="Microsoft Sans Serif"/>
              <a:cs typeface="Microsoft Sans Serif"/>
            </a:endParaRPr>
          </a:p>
          <a:p>
            <a:pPr marL="193675">
              <a:lnSpc>
                <a:spcPct val="100000"/>
              </a:lnSpc>
            </a:pP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завершается</a:t>
            </a:r>
            <a:r>
              <a:rPr sz="13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по</a:t>
            </a:r>
            <a:r>
              <a:rPr sz="13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времени,</a:t>
            </a:r>
            <a:r>
              <a:rPr sz="13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объявленному</a:t>
            </a:r>
            <a:r>
              <a:rPr sz="13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организатором</a:t>
            </a:r>
            <a:r>
              <a:rPr sz="1300" spc="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3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записанному</a:t>
            </a:r>
            <a:r>
              <a:rPr sz="13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3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доске.</a:t>
            </a:r>
            <a:endParaRPr sz="1300">
              <a:latin typeface="Microsoft Sans Serif"/>
              <a:cs typeface="Microsoft Sans Serif"/>
            </a:endParaRPr>
          </a:p>
          <a:p>
            <a:pPr marL="193675" marR="6350" indent="-181610">
              <a:lnSpc>
                <a:spcPct val="100000"/>
              </a:lnSpc>
              <a:spcBef>
                <a:spcPts val="315"/>
              </a:spcBef>
              <a:buChar char="•"/>
              <a:tabLst>
                <a:tab pos="194310" algn="l"/>
              </a:tabLst>
            </a:pPr>
            <a:r>
              <a:rPr sz="1300" dirty="0">
                <a:solidFill>
                  <a:srgbClr val="394454"/>
                </a:solidFill>
                <a:latin typeface="Microsoft Sans Serif"/>
                <a:cs typeface="Microsoft Sans Serif"/>
              </a:rPr>
              <a:t>После</a:t>
            </a:r>
            <a:r>
              <a:rPr sz="1300" spc="2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окончания</a:t>
            </a:r>
            <a:r>
              <a:rPr sz="1300" spc="18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300" spc="2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</a:t>
            </a:r>
            <a:r>
              <a:rPr sz="1300" spc="19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проверяет,</a:t>
            </a:r>
            <a:r>
              <a:rPr sz="1300" spc="2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что</a:t>
            </a:r>
            <a:r>
              <a:rPr sz="1300" spc="18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все</a:t>
            </a:r>
            <a:r>
              <a:rPr sz="1300" spc="19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его</a:t>
            </a:r>
            <a:r>
              <a:rPr sz="1300" spc="18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ответы</a:t>
            </a:r>
            <a:r>
              <a:rPr sz="1300" spc="204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сохранены</a:t>
            </a:r>
            <a:r>
              <a:rPr sz="1300" spc="19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станцией</a:t>
            </a:r>
            <a:r>
              <a:rPr sz="1300" spc="19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ЕГЭ</a:t>
            </a:r>
            <a:r>
              <a:rPr sz="1300" spc="19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верно,</a:t>
            </a:r>
            <a:r>
              <a:rPr sz="1300" spc="18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 </a:t>
            </a:r>
            <a:r>
              <a:rPr sz="1300" spc="-3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вносит</a:t>
            </a:r>
            <a:r>
              <a:rPr sz="13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3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бланк</a:t>
            </a:r>
            <a:r>
              <a:rPr sz="13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регистрации</a:t>
            </a:r>
            <a:r>
              <a:rPr sz="13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контрольную</a:t>
            </a:r>
            <a:r>
              <a:rPr sz="13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сумму,</a:t>
            </a:r>
            <a:r>
              <a:rPr sz="13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автоматически</a:t>
            </a:r>
            <a:r>
              <a:rPr sz="13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сформированную</a:t>
            </a:r>
            <a:r>
              <a:rPr sz="13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станцией</a:t>
            </a:r>
            <a:r>
              <a:rPr sz="13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КЕГЭ.</a:t>
            </a:r>
            <a:endParaRPr sz="1300">
              <a:latin typeface="Microsoft Sans Serif"/>
              <a:cs typeface="Microsoft Sans Serif"/>
            </a:endParaRPr>
          </a:p>
          <a:p>
            <a:pPr marL="193675" marR="6985" indent="-181610">
              <a:lnSpc>
                <a:spcPct val="100000"/>
              </a:lnSpc>
              <a:spcBef>
                <a:spcPts val="310"/>
              </a:spcBef>
              <a:buChar char="•"/>
              <a:tabLst>
                <a:tab pos="194310" algn="l"/>
              </a:tabLst>
            </a:pP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Экзаменационная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работа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не</a:t>
            </a:r>
            <a:r>
              <a:rPr sz="13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содержит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заданий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с</a:t>
            </a:r>
            <a:r>
              <a:rPr sz="13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развёрнутым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ответом,</a:t>
            </a:r>
            <a:r>
              <a:rPr sz="1300" spc="3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вся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работа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проверяется </a:t>
            </a:r>
            <a:r>
              <a:rPr sz="1300" spc="-3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автоматизировано.</a:t>
            </a:r>
            <a:endParaRPr sz="13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Microsoft Sans Serif"/>
              <a:cs typeface="Microsoft Sans Serif"/>
            </a:endParaRPr>
          </a:p>
          <a:p>
            <a:pPr marL="3792220">
              <a:lnSpc>
                <a:spcPct val="100000"/>
              </a:lnSpc>
            </a:pPr>
            <a:r>
              <a:rPr sz="14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Контрольная</a:t>
            </a:r>
            <a:r>
              <a:rPr sz="14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сумма</a:t>
            </a:r>
            <a:r>
              <a:rPr sz="140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переносится</a:t>
            </a:r>
            <a:r>
              <a:rPr sz="14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FF0000"/>
                </a:solidFill>
                <a:latin typeface="Microsoft Sans Serif"/>
                <a:cs typeface="Microsoft Sans Serif"/>
              </a:rPr>
              <a:t>в</a:t>
            </a:r>
            <a:r>
              <a:rPr sz="1400" spc="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бланк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164329" y="5907450"/>
            <a:ext cx="69342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09" marR="5080" indent="-17145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0000"/>
                </a:solidFill>
                <a:latin typeface="Microsoft Sans Serif"/>
                <a:cs typeface="Microsoft Sans Serif"/>
              </a:rPr>
              <a:t>Э</a:t>
            </a:r>
            <a:r>
              <a:rPr sz="14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к</a:t>
            </a:r>
            <a:r>
              <a:rPr sz="1400" dirty="0">
                <a:solidFill>
                  <a:srgbClr val="FF0000"/>
                </a:solidFill>
                <a:latin typeface="Microsoft Sans Serif"/>
                <a:cs typeface="Microsoft Sans Serif"/>
              </a:rPr>
              <a:t>с</a:t>
            </a:r>
            <a:r>
              <a:rPr sz="14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п</a:t>
            </a:r>
            <a:r>
              <a:rPr sz="14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о</a:t>
            </a:r>
            <a:r>
              <a:rPr sz="14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р</a:t>
            </a:r>
            <a:r>
              <a:rPr sz="1400" dirty="0">
                <a:solidFill>
                  <a:srgbClr val="FF0000"/>
                </a:solidFill>
                <a:latin typeface="Microsoft Sans Serif"/>
                <a:cs typeface="Microsoft Sans Serif"/>
              </a:rPr>
              <a:t>т  </a:t>
            </a:r>
            <a:r>
              <a:rPr sz="14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ответов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353051" y="6148547"/>
            <a:ext cx="83693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 marR="5080" indent="-762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0000"/>
                </a:solidFill>
                <a:latin typeface="Microsoft Sans Serif"/>
                <a:cs typeface="Microsoft Sans Serif"/>
              </a:rPr>
              <a:t>Пер</a:t>
            </a:r>
            <a:r>
              <a:rPr sz="14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е</a:t>
            </a:r>
            <a:r>
              <a:rPr sz="14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д</a:t>
            </a:r>
            <a:r>
              <a:rPr sz="14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а</a:t>
            </a:r>
            <a:r>
              <a:rPr sz="14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ча  </a:t>
            </a:r>
            <a:r>
              <a:rPr sz="1400" dirty="0">
                <a:solidFill>
                  <a:srgbClr val="FF0000"/>
                </a:solidFill>
                <a:latin typeface="Microsoft Sans Serif"/>
                <a:cs typeface="Microsoft Sans Serif"/>
              </a:rPr>
              <a:t>в</a:t>
            </a:r>
            <a:r>
              <a:rPr sz="14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РЦОИ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336919" y="6138773"/>
            <a:ext cx="160020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Централизованная</a:t>
            </a:r>
            <a:endParaRPr sz="14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4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проверка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4360" y="144622"/>
            <a:ext cx="59404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70" dirty="0">
                <a:solidFill>
                  <a:srgbClr val="E36C09"/>
                </a:solidFill>
              </a:rPr>
              <a:t>КОМПЛЕКТ</a:t>
            </a:r>
            <a:r>
              <a:rPr sz="2400" spc="-30" dirty="0">
                <a:solidFill>
                  <a:srgbClr val="E36C09"/>
                </a:solidFill>
              </a:rPr>
              <a:t> </a:t>
            </a:r>
            <a:r>
              <a:rPr sz="2400" spc="-55" dirty="0">
                <a:solidFill>
                  <a:srgbClr val="E36C09"/>
                </a:solidFill>
              </a:rPr>
              <a:t>БЛАНКОВ</a:t>
            </a:r>
            <a:r>
              <a:rPr sz="2400" spc="25" dirty="0">
                <a:solidFill>
                  <a:srgbClr val="E36C09"/>
                </a:solidFill>
              </a:rPr>
              <a:t> </a:t>
            </a:r>
            <a:r>
              <a:rPr sz="2400" spc="-50" dirty="0">
                <a:solidFill>
                  <a:srgbClr val="E36C09"/>
                </a:solidFill>
              </a:rPr>
              <a:t>УЧАСТНИКА</a:t>
            </a:r>
            <a:r>
              <a:rPr sz="2400" spc="35" dirty="0">
                <a:solidFill>
                  <a:srgbClr val="E36C09"/>
                </a:solidFill>
              </a:rPr>
              <a:t> </a:t>
            </a:r>
            <a:r>
              <a:rPr sz="2400" spc="-70" dirty="0">
                <a:solidFill>
                  <a:srgbClr val="E36C09"/>
                </a:solidFill>
              </a:rPr>
              <a:t>КЕГЭ</a:t>
            </a:r>
            <a:endParaRPr sz="2400" dirty="0"/>
          </a:p>
        </p:txBody>
      </p:sp>
      <p:grpSp>
        <p:nvGrpSpPr>
          <p:cNvPr id="3" name="object 3"/>
          <p:cNvGrpSpPr/>
          <p:nvPr/>
        </p:nvGrpSpPr>
        <p:grpSpPr>
          <a:xfrm>
            <a:off x="3745991" y="499876"/>
            <a:ext cx="4406265" cy="1038225"/>
            <a:chOff x="3745991" y="499872"/>
            <a:chExt cx="4406265" cy="1038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45991" y="519684"/>
              <a:ext cx="4405884" cy="10180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27931" y="499872"/>
              <a:ext cx="3896867" cy="9784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93616" y="546989"/>
              <a:ext cx="4311523" cy="92328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793618" y="546988"/>
            <a:ext cx="4311650" cy="861774"/>
          </a:xfrm>
          <a:prstGeom prst="rect">
            <a:avLst/>
          </a:prstGeom>
          <a:ln w="9525">
            <a:solidFill>
              <a:srgbClr val="F6924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800" spc="-5" dirty="0">
                <a:solidFill>
                  <a:srgbClr val="394454"/>
                </a:solidFill>
                <a:latin typeface="Calibri"/>
                <a:cs typeface="Calibri"/>
              </a:rPr>
              <a:t>Комплект</a:t>
            </a:r>
            <a:r>
              <a:rPr sz="1800" spc="-30" dirty="0">
                <a:solidFill>
                  <a:srgbClr val="394454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94454"/>
                </a:solidFill>
                <a:latin typeface="Calibri"/>
                <a:cs typeface="Calibri"/>
              </a:rPr>
              <a:t>бланков</a:t>
            </a:r>
            <a:r>
              <a:rPr sz="1800" spc="-20" dirty="0">
                <a:solidFill>
                  <a:srgbClr val="394454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94454"/>
                </a:solidFill>
                <a:latin typeface="Calibri"/>
                <a:cs typeface="Calibri"/>
              </a:rPr>
              <a:t>содержит </a:t>
            </a:r>
            <a:r>
              <a:rPr sz="1800" spc="-20" dirty="0">
                <a:solidFill>
                  <a:srgbClr val="394454"/>
                </a:solidFill>
                <a:latin typeface="Calibri"/>
                <a:cs typeface="Calibri"/>
              </a:rPr>
              <a:t>только</a:t>
            </a:r>
            <a:endParaRPr sz="18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</a:pPr>
            <a:r>
              <a:rPr sz="1800" b="1" spc="-10" dirty="0">
                <a:solidFill>
                  <a:srgbClr val="394454"/>
                </a:solidFill>
                <a:latin typeface="Calibri"/>
                <a:cs typeface="Calibri"/>
              </a:rPr>
              <a:t>бланк</a:t>
            </a:r>
            <a:r>
              <a:rPr sz="1800" b="1" spc="-35" dirty="0">
                <a:solidFill>
                  <a:srgbClr val="394454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94454"/>
                </a:solidFill>
                <a:latin typeface="Calibri"/>
                <a:cs typeface="Calibri"/>
              </a:rPr>
              <a:t>регистрации</a:t>
            </a:r>
            <a:r>
              <a:rPr sz="1800" dirty="0">
                <a:solidFill>
                  <a:srgbClr val="394454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spc="-10" dirty="0">
                <a:solidFill>
                  <a:srgbClr val="394454"/>
                </a:solidFill>
                <a:latin typeface="Calibri"/>
                <a:cs typeface="Calibri"/>
              </a:rPr>
              <a:t>Контрольный</a:t>
            </a:r>
            <a:r>
              <a:rPr sz="1800" spc="-5" dirty="0">
                <a:solidFill>
                  <a:srgbClr val="394454"/>
                </a:solidFill>
                <a:latin typeface="Calibri"/>
                <a:cs typeface="Calibri"/>
              </a:rPr>
              <a:t> лист</a:t>
            </a:r>
            <a:r>
              <a:rPr sz="1800" dirty="0">
                <a:solidFill>
                  <a:srgbClr val="394454"/>
                </a:solidFill>
                <a:latin typeface="Calibri"/>
                <a:cs typeface="Calibri"/>
              </a:rPr>
              <a:t> не</a:t>
            </a:r>
            <a:r>
              <a:rPr sz="1800" spc="-5" dirty="0">
                <a:solidFill>
                  <a:srgbClr val="394454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394454"/>
                </a:solidFill>
                <a:latin typeface="Calibri"/>
                <a:cs typeface="Calibri"/>
              </a:rPr>
              <a:t>используется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61613" y="1816110"/>
            <a:ext cx="5087620" cy="2412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Бланк</a:t>
            </a:r>
            <a:r>
              <a:rPr sz="1300" spc="509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регистрации</a:t>
            </a:r>
            <a:r>
              <a:rPr sz="1300" spc="5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300" spc="50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300" spc="5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содержит</a:t>
            </a:r>
            <a:r>
              <a:rPr sz="1300" spc="5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специальный</a:t>
            </a:r>
            <a:r>
              <a:rPr sz="1300" spc="5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раздел</a:t>
            </a:r>
            <a:endParaRPr sz="1300">
              <a:latin typeface="Microsoft Sans Serif"/>
              <a:cs typeface="Microsoft Sans Serif"/>
            </a:endParaRPr>
          </a:p>
          <a:p>
            <a:pPr marL="12700" algn="just">
              <a:lnSpc>
                <a:spcPct val="100000"/>
              </a:lnSpc>
            </a:pPr>
            <a:r>
              <a:rPr sz="1300" b="1" spc="-10" dirty="0">
                <a:solidFill>
                  <a:srgbClr val="394454"/>
                </a:solidFill>
                <a:latin typeface="Arial"/>
                <a:cs typeface="Arial"/>
              </a:rPr>
              <a:t>«После</a:t>
            </a:r>
            <a:r>
              <a:rPr sz="1300" b="1" spc="-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394454"/>
                </a:solidFill>
                <a:latin typeface="Arial"/>
                <a:cs typeface="Arial"/>
              </a:rPr>
              <a:t>окончания</a:t>
            </a:r>
            <a:r>
              <a:rPr sz="1300" b="1" spc="3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394454"/>
                </a:solidFill>
                <a:latin typeface="Arial"/>
                <a:cs typeface="Arial"/>
              </a:rPr>
              <a:t>работы</a:t>
            </a:r>
            <a:r>
              <a:rPr sz="1300" b="1" spc="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394454"/>
                </a:solidFill>
                <a:latin typeface="Arial"/>
                <a:cs typeface="Arial"/>
              </a:rPr>
              <a:t>следует».</a:t>
            </a:r>
            <a:endParaRPr sz="13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sz="1300" dirty="0">
                <a:solidFill>
                  <a:srgbClr val="394454"/>
                </a:solidFill>
                <a:latin typeface="Microsoft Sans Serif"/>
                <a:cs typeface="Microsoft Sans Serif"/>
              </a:rPr>
              <a:t>После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окончания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выполнения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экзаменационной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работы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ЕГЭ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должен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проверить,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что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все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ответы</a:t>
            </a:r>
            <a:r>
              <a:rPr sz="1300" spc="3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сохранены</a:t>
            </a:r>
            <a:r>
              <a:rPr sz="1300" spc="3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станцией </a:t>
            </a:r>
            <a:r>
              <a:rPr sz="13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3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верно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и</a:t>
            </a:r>
            <a:r>
              <a:rPr sz="13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перенести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b="1" spc="-10" dirty="0">
                <a:solidFill>
                  <a:srgbClr val="394454"/>
                </a:solidFill>
                <a:latin typeface="Arial"/>
                <a:cs typeface="Arial"/>
              </a:rPr>
              <a:t>контрольную</a:t>
            </a:r>
            <a:r>
              <a:rPr sz="1300" b="1" spc="-5" dirty="0">
                <a:solidFill>
                  <a:srgbClr val="394454"/>
                </a:solidFill>
                <a:latin typeface="Arial"/>
                <a:cs typeface="Arial"/>
              </a:rPr>
              <a:t> сумму</a:t>
            </a:r>
            <a:r>
              <a:rPr sz="1300" b="1" spc="35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</a:t>
            </a:r>
            <a:r>
              <a:rPr sz="1300" spc="3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экрана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монитора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в</a:t>
            </a:r>
            <a:r>
              <a:rPr sz="1300" spc="3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поле</a:t>
            </a:r>
            <a:r>
              <a:rPr sz="1300" spc="3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«Контрольная</a:t>
            </a:r>
            <a:r>
              <a:rPr sz="1300" spc="3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сумма»</a:t>
            </a:r>
            <a:r>
              <a:rPr sz="1300" spc="3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бланка,</a:t>
            </a:r>
            <a:r>
              <a:rPr sz="1300" spc="30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а</a:t>
            </a:r>
            <a:r>
              <a:rPr sz="1300" spc="3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организатор </a:t>
            </a:r>
            <a:r>
              <a:rPr sz="1300" spc="-3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аудитории </a:t>
            </a:r>
            <a:r>
              <a:rPr sz="1300" b="1" spc="-5" dirty="0">
                <a:solidFill>
                  <a:srgbClr val="394454"/>
                </a:solidFill>
                <a:latin typeface="Arial"/>
                <a:cs typeface="Arial"/>
              </a:rPr>
              <a:t>проверить правильность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внесения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при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получении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ЭМ</a:t>
            </a:r>
            <a:r>
              <a:rPr sz="13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от</a:t>
            </a:r>
            <a:r>
              <a:rPr sz="13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участника.</a:t>
            </a:r>
            <a:endParaRPr sz="1300">
              <a:latin typeface="Microsoft Sans Serif"/>
              <a:cs typeface="Microsoft Sans Serif"/>
            </a:endParaRPr>
          </a:p>
          <a:p>
            <a:pPr marL="12700" marR="6985" algn="just">
              <a:lnSpc>
                <a:spcPct val="100000"/>
              </a:lnSpc>
            </a:pP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Вписывая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в</a:t>
            </a:r>
            <a:r>
              <a:rPr sz="13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бланк</a:t>
            </a: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контрольную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сумму,</a:t>
            </a:r>
            <a:r>
              <a:rPr sz="13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 </a:t>
            </a:r>
            <a:r>
              <a:rPr sz="13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b="1" spc="-10" dirty="0">
                <a:solidFill>
                  <a:srgbClr val="394454"/>
                </a:solidFill>
                <a:latin typeface="Arial"/>
                <a:cs typeface="Arial"/>
              </a:rPr>
              <a:t>подтверждает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,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что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он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ознакомлен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</a:t>
            </a:r>
            <a:r>
              <a:rPr sz="13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тем,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какие</a:t>
            </a: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ответы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зафиксированы</a:t>
            </a:r>
            <a:r>
              <a:rPr sz="13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станцией</a:t>
            </a:r>
            <a:r>
              <a:rPr sz="13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КЕГЭ,</a:t>
            </a:r>
            <a:r>
              <a:rPr sz="13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3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что</a:t>
            </a:r>
            <a:r>
              <a:rPr sz="13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эти</a:t>
            </a:r>
            <a:r>
              <a:rPr sz="13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ответы</a:t>
            </a:r>
            <a:r>
              <a:rPr sz="13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зафиксированы</a:t>
            </a:r>
            <a:endParaRPr sz="1300">
              <a:latin typeface="Microsoft Sans Serif"/>
              <a:cs typeface="Microsoft Sans Serif"/>
            </a:endParaRPr>
          </a:p>
          <a:p>
            <a:pPr marL="276225">
              <a:lnSpc>
                <a:spcPct val="100000"/>
              </a:lnSpc>
              <a:spcBef>
                <a:spcPts val="5"/>
              </a:spcBef>
            </a:pP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верно.</a:t>
            </a:r>
            <a:endParaRPr sz="1300">
              <a:latin typeface="Microsoft Sans Serif"/>
              <a:cs typeface="Microsoft Sans Serif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21104" y="728349"/>
            <a:ext cx="8724265" cy="6052185"/>
            <a:chOff x="221094" y="728344"/>
            <a:chExt cx="8724265" cy="605218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5198" y="5186722"/>
              <a:ext cx="8680831" cy="157429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30619" y="5172116"/>
              <a:ext cx="8705215" cy="1598930"/>
            </a:xfrm>
            <a:custGeom>
              <a:avLst/>
              <a:gdLst/>
              <a:ahLst/>
              <a:cxnLst/>
              <a:rect l="l" t="t" r="r" b="b"/>
              <a:pathLst>
                <a:path w="8705215" h="1598929">
                  <a:moveTo>
                    <a:pt x="0" y="1598422"/>
                  </a:moveTo>
                  <a:lnTo>
                    <a:pt x="8704961" y="1598422"/>
                  </a:lnTo>
                  <a:lnTo>
                    <a:pt x="8704961" y="0"/>
                  </a:lnTo>
                  <a:lnTo>
                    <a:pt x="0" y="0"/>
                  </a:lnTo>
                  <a:lnTo>
                    <a:pt x="0" y="1598422"/>
                  </a:lnTo>
                  <a:close/>
                </a:path>
              </a:pathLst>
            </a:custGeom>
            <a:ln w="19050">
              <a:solidFill>
                <a:srgbClr val="3D44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200400" y="3435984"/>
              <a:ext cx="255270" cy="401955"/>
            </a:xfrm>
            <a:custGeom>
              <a:avLst/>
              <a:gdLst/>
              <a:ahLst/>
              <a:cxnLst/>
              <a:rect l="l" t="t" r="r" b="b"/>
              <a:pathLst>
                <a:path w="255270" h="401954">
                  <a:moveTo>
                    <a:pt x="0" y="0"/>
                  </a:moveTo>
                  <a:lnTo>
                    <a:pt x="49658" y="1652"/>
                  </a:lnTo>
                  <a:lnTo>
                    <a:pt x="90185" y="6175"/>
                  </a:lnTo>
                  <a:lnTo>
                    <a:pt x="117496" y="12912"/>
                  </a:lnTo>
                  <a:lnTo>
                    <a:pt x="127508" y="21209"/>
                  </a:lnTo>
                  <a:lnTo>
                    <a:pt x="127508" y="179577"/>
                  </a:lnTo>
                  <a:lnTo>
                    <a:pt x="137539" y="187821"/>
                  </a:lnTo>
                  <a:lnTo>
                    <a:pt x="164893" y="194563"/>
                  </a:lnTo>
                  <a:lnTo>
                    <a:pt x="205464" y="199116"/>
                  </a:lnTo>
                  <a:lnTo>
                    <a:pt x="255142" y="200787"/>
                  </a:lnTo>
                  <a:lnTo>
                    <a:pt x="205464" y="202459"/>
                  </a:lnTo>
                  <a:lnTo>
                    <a:pt x="164893" y="207025"/>
                  </a:lnTo>
                  <a:lnTo>
                    <a:pt x="137539" y="213806"/>
                  </a:lnTo>
                  <a:lnTo>
                    <a:pt x="127508" y="222122"/>
                  </a:lnTo>
                  <a:lnTo>
                    <a:pt x="127508" y="380491"/>
                  </a:lnTo>
                  <a:lnTo>
                    <a:pt x="117496" y="388735"/>
                  </a:lnTo>
                  <a:lnTo>
                    <a:pt x="90185" y="395477"/>
                  </a:lnTo>
                  <a:lnTo>
                    <a:pt x="49658" y="400030"/>
                  </a:lnTo>
                  <a:lnTo>
                    <a:pt x="0" y="401700"/>
                  </a:lnTo>
                </a:path>
              </a:pathLst>
            </a:custGeom>
            <a:ln w="57150">
              <a:solidFill>
                <a:srgbClr val="3D44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24809" y="3614293"/>
              <a:ext cx="1158875" cy="1567815"/>
            </a:xfrm>
            <a:custGeom>
              <a:avLst/>
              <a:gdLst/>
              <a:ahLst/>
              <a:cxnLst/>
              <a:rect l="l" t="t" r="r" b="b"/>
              <a:pathLst>
                <a:path w="1158875" h="1567814">
                  <a:moveTo>
                    <a:pt x="871783" y="1362201"/>
                  </a:moveTo>
                  <a:lnTo>
                    <a:pt x="857408" y="1364837"/>
                  </a:lnTo>
                  <a:lnTo>
                    <a:pt x="845081" y="1372663"/>
                  </a:lnTo>
                  <a:lnTo>
                    <a:pt x="836421" y="1385061"/>
                  </a:lnTo>
                  <a:lnTo>
                    <a:pt x="833191" y="1399865"/>
                  </a:lnTo>
                  <a:lnTo>
                    <a:pt x="835818" y="1414240"/>
                  </a:lnTo>
                  <a:lnTo>
                    <a:pt x="843637" y="1426567"/>
                  </a:lnTo>
                  <a:lnTo>
                    <a:pt x="855979" y="1435226"/>
                  </a:lnTo>
                  <a:lnTo>
                    <a:pt x="1158366" y="1567433"/>
                  </a:lnTo>
                  <a:lnTo>
                    <a:pt x="1154392" y="1528825"/>
                  </a:lnTo>
                  <a:lnTo>
                    <a:pt x="1083055" y="1528825"/>
                  </a:lnTo>
                  <a:lnTo>
                    <a:pt x="999947" y="1414961"/>
                  </a:lnTo>
                  <a:lnTo>
                    <a:pt x="886587" y="1365376"/>
                  </a:lnTo>
                  <a:lnTo>
                    <a:pt x="871783" y="1362201"/>
                  </a:lnTo>
                  <a:close/>
                </a:path>
                <a:path w="1158875" h="1567814">
                  <a:moveTo>
                    <a:pt x="999947" y="1414961"/>
                  </a:moveTo>
                  <a:lnTo>
                    <a:pt x="1083055" y="1528825"/>
                  </a:lnTo>
                  <a:lnTo>
                    <a:pt x="1108407" y="1510283"/>
                  </a:lnTo>
                  <a:lnTo>
                    <a:pt x="1075943" y="1510283"/>
                  </a:lnTo>
                  <a:lnTo>
                    <a:pt x="1069232" y="1445266"/>
                  </a:lnTo>
                  <a:lnTo>
                    <a:pt x="999947" y="1414961"/>
                  </a:lnTo>
                  <a:close/>
                </a:path>
                <a:path w="1158875" h="1567814">
                  <a:moveTo>
                    <a:pt x="1082802" y="1205229"/>
                  </a:moveTo>
                  <a:lnTo>
                    <a:pt x="1068339" y="1209722"/>
                  </a:lnTo>
                  <a:lnTo>
                    <a:pt x="1057116" y="1219072"/>
                  </a:lnTo>
                  <a:lnTo>
                    <a:pt x="1050226" y="1231947"/>
                  </a:lnTo>
                  <a:lnTo>
                    <a:pt x="1048765" y="1247012"/>
                  </a:lnTo>
                  <a:lnTo>
                    <a:pt x="1061470" y="1370078"/>
                  </a:lnTo>
                  <a:lnTo>
                    <a:pt x="1144524" y="1483867"/>
                  </a:lnTo>
                  <a:lnTo>
                    <a:pt x="1083055" y="1528825"/>
                  </a:lnTo>
                  <a:lnTo>
                    <a:pt x="1154392" y="1528825"/>
                  </a:lnTo>
                  <a:lnTo>
                    <a:pt x="1124585" y="1239265"/>
                  </a:lnTo>
                  <a:lnTo>
                    <a:pt x="1120092" y="1224803"/>
                  </a:lnTo>
                  <a:lnTo>
                    <a:pt x="1110741" y="1213580"/>
                  </a:lnTo>
                  <a:lnTo>
                    <a:pt x="1097867" y="1206690"/>
                  </a:lnTo>
                  <a:lnTo>
                    <a:pt x="1082802" y="1205229"/>
                  </a:lnTo>
                  <a:close/>
                </a:path>
                <a:path w="1158875" h="1567814">
                  <a:moveTo>
                    <a:pt x="1069232" y="1445266"/>
                  </a:moveTo>
                  <a:lnTo>
                    <a:pt x="1075943" y="1510283"/>
                  </a:lnTo>
                  <a:lnTo>
                    <a:pt x="1129029" y="1471421"/>
                  </a:lnTo>
                  <a:lnTo>
                    <a:pt x="1069232" y="1445266"/>
                  </a:lnTo>
                  <a:close/>
                </a:path>
                <a:path w="1158875" h="1567814">
                  <a:moveTo>
                    <a:pt x="1061470" y="1370078"/>
                  </a:moveTo>
                  <a:lnTo>
                    <a:pt x="1069232" y="1445266"/>
                  </a:lnTo>
                  <a:lnTo>
                    <a:pt x="1129029" y="1471421"/>
                  </a:lnTo>
                  <a:lnTo>
                    <a:pt x="1075943" y="1510283"/>
                  </a:lnTo>
                  <a:lnTo>
                    <a:pt x="1108407" y="1510283"/>
                  </a:lnTo>
                  <a:lnTo>
                    <a:pt x="1144524" y="1483867"/>
                  </a:lnTo>
                  <a:lnTo>
                    <a:pt x="1061470" y="1370078"/>
                  </a:lnTo>
                  <a:close/>
                </a:path>
                <a:path w="1158875" h="1567814">
                  <a:moveTo>
                    <a:pt x="61467" y="0"/>
                  </a:moveTo>
                  <a:lnTo>
                    <a:pt x="0" y="44957"/>
                  </a:lnTo>
                  <a:lnTo>
                    <a:pt x="999947" y="1414961"/>
                  </a:lnTo>
                  <a:lnTo>
                    <a:pt x="1069232" y="1445266"/>
                  </a:lnTo>
                  <a:lnTo>
                    <a:pt x="1061470" y="1370078"/>
                  </a:lnTo>
                  <a:lnTo>
                    <a:pt x="61467" y="0"/>
                  </a:lnTo>
                  <a:close/>
                </a:path>
              </a:pathLst>
            </a:custGeom>
            <a:solidFill>
              <a:srgbClr val="3D4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7992" y="728344"/>
              <a:ext cx="2984881" cy="421195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72574" y="3265989"/>
            <a:ext cx="619823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>
                <a:solidFill>
                  <a:schemeClr val="tx1"/>
                </a:solidFill>
                <a:latin typeface="+mn-lt"/>
              </a:rPr>
              <a:t>ОСОБЕННОСТИ</a:t>
            </a:r>
            <a:r>
              <a:rPr spc="25" dirty="0">
                <a:solidFill>
                  <a:schemeClr val="tx1"/>
                </a:solidFill>
                <a:latin typeface="+mn-lt"/>
              </a:rPr>
              <a:t> </a:t>
            </a:r>
            <a:r>
              <a:rPr spc="-40" dirty="0">
                <a:solidFill>
                  <a:schemeClr val="tx1"/>
                </a:solidFill>
                <a:latin typeface="+mn-lt"/>
              </a:rPr>
              <a:t>ОРГАНИЗАЦИИ</a:t>
            </a:r>
            <a:r>
              <a:rPr spc="20" dirty="0">
                <a:solidFill>
                  <a:schemeClr val="tx1"/>
                </a:solidFill>
                <a:latin typeface="+mn-lt"/>
              </a:rPr>
              <a:t> </a:t>
            </a:r>
            <a:r>
              <a:rPr spc="-5" dirty="0">
                <a:solidFill>
                  <a:schemeClr val="tx1"/>
                </a:solidFill>
                <a:latin typeface="+mn-lt"/>
              </a:rPr>
              <a:t>ППЭ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1" y="96016"/>
            <a:ext cx="8788304" cy="377108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algn="l">
              <a:spcBef>
                <a:spcPts val="61"/>
              </a:spcBef>
            </a:pPr>
            <a:r>
              <a:rPr sz="2400" spc="-85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Tahoma" pitchFamily="34" charset="0"/>
                <a:cs typeface="Tahoma" pitchFamily="34" charset="0"/>
              </a:rPr>
              <a:t>Ч</a:t>
            </a:r>
            <a:r>
              <a:rPr lang="ru-RU" sz="2400" spc="-85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Tahoma" pitchFamily="34" charset="0"/>
                <a:cs typeface="Tahoma" pitchFamily="34" charset="0"/>
              </a:rPr>
              <a:t>ЕРНОВИК</a:t>
            </a:r>
            <a:r>
              <a:rPr sz="2400" spc="-164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Tahoma" pitchFamily="34" charset="0"/>
                <a:cs typeface="Tahoma" pitchFamily="34" charset="0"/>
              </a:rPr>
              <a:t> </a:t>
            </a:r>
            <a:r>
              <a:rPr sz="2400" spc="-106" dirty="0">
                <a:solidFill>
                  <a:schemeClr val="accent6">
                    <a:lumMod val="75000"/>
                  </a:schemeClr>
                </a:solidFill>
                <a:latin typeface="+mn-lt"/>
                <a:ea typeface="Tahoma" pitchFamily="34" charset="0"/>
                <a:cs typeface="Tahoma" pitchFamily="34" charset="0"/>
              </a:rPr>
              <a:t>КЕГЭ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342901"/>
            <a:ext cx="9144000" cy="6049108"/>
            <a:chOff x="0" y="944856"/>
            <a:chExt cx="20104100" cy="103644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58324" y="6617012"/>
              <a:ext cx="6345775" cy="469230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34160" y="7075753"/>
              <a:ext cx="5456945" cy="38601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24717" y="5083935"/>
              <a:ext cx="6382350" cy="4750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400532" y="5542647"/>
              <a:ext cx="5458490" cy="386014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12445" y="3715418"/>
              <a:ext cx="6382350" cy="47501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588240" y="4174130"/>
              <a:ext cx="5458511" cy="38601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300173" y="2346900"/>
              <a:ext cx="6382350" cy="475171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775947" y="2805613"/>
              <a:ext cx="5458532" cy="38616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87902" y="979907"/>
              <a:ext cx="6382350" cy="475018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963656" y="1438619"/>
              <a:ext cx="5458552" cy="386004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944856"/>
              <a:ext cx="11159969" cy="821110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1480" y="1438619"/>
              <a:ext cx="10253202" cy="7250942"/>
            </a:xfrm>
            <a:prstGeom prst="rect">
              <a:avLst/>
            </a:prstGeom>
          </p:spPr>
        </p:pic>
      </p:grpSp>
      <p:sp>
        <p:nvSpPr>
          <p:cNvPr id="16" name="Прямоугольник 15"/>
          <p:cNvSpPr/>
          <p:nvPr/>
        </p:nvSpPr>
        <p:spPr>
          <a:xfrm>
            <a:off x="241789" y="4996971"/>
            <a:ext cx="53149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ea typeface="Tahoma" pitchFamily="34" charset="0"/>
                <a:cs typeface="Tahoma" pitchFamily="34" charset="0"/>
              </a:rPr>
              <a:t>включает 6 листов, напечатанных в одностороннем режиме</a:t>
            </a:r>
          </a:p>
          <a:p>
            <a:pPr algn="just"/>
            <a:r>
              <a:rPr lang="ru-RU" dirty="0" smtClean="0">
                <a:ea typeface="Tahoma" pitchFamily="34" charset="0"/>
                <a:cs typeface="Tahoma" pitchFamily="34" charset="0"/>
              </a:rPr>
              <a:t>- печатается на этапе контроля технической готовности</a:t>
            </a:r>
          </a:p>
          <a:p>
            <a:pPr algn="just"/>
            <a:r>
              <a:rPr lang="en-US" dirty="0" smtClean="0">
                <a:ea typeface="Tahoma" pitchFamily="34" charset="0"/>
                <a:cs typeface="Tahoma" pitchFamily="34" charset="0"/>
              </a:rPr>
              <a:t>- </a:t>
            </a:r>
            <a:r>
              <a:rPr lang="ru-RU" dirty="0" smtClean="0">
                <a:ea typeface="Tahoma" pitchFamily="34" charset="0"/>
                <a:cs typeface="Tahoma" pitchFamily="34" charset="0"/>
              </a:rPr>
              <a:t>проставлен </a:t>
            </a:r>
            <a:r>
              <a:rPr lang="ru-RU" dirty="0" smtClean="0">
                <a:ea typeface="Tahoma" pitchFamily="34" charset="0"/>
                <a:cs typeface="Tahoma" pitchFamily="34" charset="0"/>
              </a:rPr>
              <a:t>штамп ОО на каждом листе</a:t>
            </a:r>
          </a:p>
          <a:p>
            <a:pPr algn="just"/>
            <a:r>
              <a:rPr lang="ru-RU" dirty="0" smtClean="0">
                <a:ea typeface="Tahoma" pitchFamily="34" charset="0"/>
                <a:cs typeface="Tahoma" pitchFamily="34" charset="0"/>
              </a:rPr>
              <a:t>- выдается каждому участнику КЕГЭ</a:t>
            </a:r>
            <a:endParaRPr lang="ru-RU" dirty="0"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22122" y="1186962"/>
            <a:ext cx="3356220" cy="5292744"/>
            <a:chOff x="6644471" y="1400558"/>
            <a:chExt cx="7379021" cy="990875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44471" y="1400558"/>
              <a:ext cx="7379021" cy="990875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29271" y="2009593"/>
              <a:ext cx="6437031" cy="901168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1451" y="18069"/>
            <a:ext cx="8901950" cy="377108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algn="l">
              <a:spcBef>
                <a:spcPts val="61"/>
              </a:spcBef>
            </a:pPr>
            <a:r>
              <a:rPr sz="2400" spc="-9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Tahoma" pitchFamily="34" charset="0"/>
                <a:cs typeface="Tahoma" pitchFamily="34" charset="0"/>
              </a:rPr>
              <a:t>Т</a:t>
            </a:r>
            <a:r>
              <a:rPr lang="ru-RU" sz="2400" spc="-9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Tahoma" pitchFamily="34" charset="0"/>
                <a:cs typeface="Tahoma" pitchFamily="34" charset="0"/>
              </a:rPr>
              <a:t>ЕХНИЧЕСКАЯ ПОДГОТОВКА СТАНЦИИ КЕГЭ</a:t>
            </a:r>
            <a:endParaRPr sz="2400" spc="-69" dirty="0">
              <a:solidFill>
                <a:schemeClr val="accent6">
                  <a:lumMod val="75000"/>
                </a:schemeClr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5875" y="631965"/>
            <a:ext cx="2136103" cy="623329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algn="ctr">
              <a:spcBef>
                <a:spcPts val="61"/>
              </a:spcBef>
            </a:pPr>
            <a:r>
              <a:rPr sz="2000" spc="21" dirty="0">
                <a:latin typeface="Tahoma" pitchFamily="34" charset="0"/>
                <a:ea typeface="Tahoma" pitchFamily="34" charset="0"/>
                <a:cs typeface="Tahoma" pitchFamily="34" charset="0"/>
              </a:rPr>
              <a:t>Паспорт</a:t>
            </a:r>
            <a:r>
              <a:rPr sz="2000" spc="-164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станции</a:t>
            </a:r>
            <a:r>
              <a:rPr sz="2000" spc="-164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spc="-94" dirty="0">
                <a:latin typeface="Tahoma" pitchFamily="34" charset="0"/>
                <a:ea typeface="Tahoma" pitchFamily="34" charset="0"/>
                <a:cs typeface="Tahoma" pitchFamily="34" charset="0"/>
              </a:rPr>
              <a:t>КЕГЭ</a:t>
            </a:r>
            <a:endParaRPr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" y="1222131"/>
            <a:ext cx="6187940" cy="5240216"/>
            <a:chOff x="0" y="1400558"/>
            <a:chExt cx="13604875" cy="9909175"/>
          </a:xfrm>
        </p:grpSpPr>
        <p:sp>
          <p:nvSpPr>
            <p:cNvPr id="8" name="object 8"/>
            <p:cNvSpPr/>
            <p:nvPr/>
          </p:nvSpPr>
          <p:spPr>
            <a:xfrm>
              <a:off x="7129271" y="3893534"/>
              <a:ext cx="6437630" cy="1504315"/>
            </a:xfrm>
            <a:custGeom>
              <a:avLst/>
              <a:gdLst/>
              <a:ahLst/>
              <a:cxnLst/>
              <a:rect l="l" t="t" r="r" b="b"/>
              <a:pathLst>
                <a:path w="6437630" h="1504314">
                  <a:moveTo>
                    <a:pt x="-180" y="319457"/>
                  </a:moveTo>
                  <a:lnTo>
                    <a:pt x="3279" y="272262"/>
                  </a:lnTo>
                  <a:lnTo>
                    <a:pt x="13331" y="227222"/>
                  </a:lnTo>
                  <a:lnTo>
                    <a:pt x="29482" y="184830"/>
                  </a:lnTo>
                  <a:lnTo>
                    <a:pt x="51238" y="145580"/>
                  </a:lnTo>
                  <a:lnTo>
                    <a:pt x="78107" y="109964"/>
                  </a:lnTo>
                  <a:lnTo>
                    <a:pt x="109596" y="78475"/>
                  </a:lnTo>
                  <a:lnTo>
                    <a:pt x="145212" y="51605"/>
                  </a:lnTo>
                  <a:lnTo>
                    <a:pt x="184463" y="29849"/>
                  </a:lnTo>
                  <a:lnTo>
                    <a:pt x="226854" y="13699"/>
                  </a:lnTo>
                  <a:lnTo>
                    <a:pt x="271894" y="3647"/>
                  </a:lnTo>
                  <a:lnTo>
                    <a:pt x="319089" y="187"/>
                  </a:lnTo>
                  <a:lnTo>
                    <a:pt x="6117763" y="187"/>
                  </a:lnTo>
                  <a:lnTo>
                    <a:pt x="6164958" y="3647"/>
                  </a:lnTo>
                  <a:lnTo>
                    <a:pt x="6209998" y="13699"/>
                  </a:lnTo>
                  <a:lnTo>
                    <a:pt x="6252389" y="29849"/>
                  </a:lnTo>
                  <a:lnTo>
                    <a:pt x="6291640" y="51605"/>
                  </a:lnTo>
                  <a:lnTo>
                    <a:pt x="6327256" y="78475"/>
                  </a:lnTo>
                  <a:lnTo>
                    <a:pt x="6358745" y="109964"/>
                  </a:lnTo>
                  <a:lnTo>
                    <a:pt x="6385614" y="145580"/>
                  </a:lnTo>
                  <a:lnTo>
                    <a:pt x="6407370" y="184830"/>
                  </a:lnTo>
                  <a:lnTo>
                    <a:pt x="6423521" y="227222"/>
                  </a:lnTo>
                  <a:lnTo>
                    <a:pt x="6433573" y="272262"/>
                  </a:lnTo>
                  <a:lnTo>
                    <a:pt x="6437033" y="319457"/>
                  </a:lnTo>
                  <a:lnTo>
                    <a:pt x="6437033" y="1185067"/>
                  </a:lnTo>
                  <a:lnTo>
                    <a:pt x="6433573" y="1232262"/>
                  </a:lnTo>
                  <a:lnTo>
                    <a:pt x="6423521" y="1277302"/>
                  </a:lnTo>
                  <a:lnTo>
                    <a:pt x="6407370" y="1319694"/>
                  </a:lnTo>
                  <a:lnTo>
                    <a:pt x="6385614" y="1358944"/>
                  </a:lnTo>
                  <a:lnTo>
                    <a:pt x="6358745" y="1394560"/>
                  </a:lnTo>
                  <a:lnTo>
                    <a:pt x="6327256" y="1426049"/>
                  </a:lnTo>
                  <a:lnTo>
                    <a:pt x="6291640" y="1452918"/>
                  </a:lnTo>
                  <a:lnTo>
                    <a:pt x="6252389" y="1474675"/>
                  </a:lnTo>
                  <a:lnTo>
                    <a:pt x="6209998" y="1490825"/>
                  </a:lnTo>
                  <a:lnTo>
                    <a:pt x="6164958" y="1500877"/>
                  </a:lnTo>
                  <a:lnTo>
                    <a:pt x="6117763" y="1504337"/>
                  </a:lnTo>
                  <a:lnTo>
                    <a:pt x="319089" y="1504337"/>
                  </a:lnTo>
                  <a:lnTo>
                    <a:pt x="271894" y="1500877"/>
                  </a:lnTo>
                  <a:lnTo>
                    <a:pt x="226854" y="1490825"/>
                  </a:lnTo>
                  <a:lnTo>
                    <a:pt x="184463" y="1474675"/>
                  </a:lnTo>
                  <a:lnTo>
                    <a:pt x="145212" y="1452918"/>
                  </a:lnTo>
                  <a:lnTo>
                    <a:pt x="109596" y="1426049"/>
                  </a:lnTo>
                  <a:lnTo>
                    <a:pt x="78107" y="1394560"/>
                  </a:lnTo>
                  <a:lnTo>
                    <a:pt x="51238" y="1358944"/>
                  </a:lnTo>
                  <a:lnTo>
                    <a:pt x="29482" y="1319694"/>
                  </a:lnTo>
                  <a:lnTo>
                    <a:pt x="13331" y="1277302"/>
                  </a:lnTo>
                  <a:lnTo>
                    <a:pt x="3279" y="1232262"/>
                  </a:lnTo>
                  <a:lnTo>
                    <a:pt x="-180" y="1185067"/>
                  </a:lnTo>
                  <a:lnTo>
                    <a:pt x="-180" y="319457"/>
                  </a:lnTo>
                  <a:close/>
                </a:path>
              </a:pathLst>
            </a:custGeom>
            <a:ln w="76198">
              <a:solidFill>
                <a:srgbClr val="943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400558"/>
              <a:ext cx="7151951" cy="990875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556" y="1912571"/>
              <a:ext cx="6437206" cy="910871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562144" y="631965"/>
            <a:ext cx="2288888" cy="623329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algn="ctr">
              <a:spcBef>
                <a:spcPts val="61"/>
              </a:spcBef>
            </a:pPr>
            <a:r>
              <a:rPr sz="2000" spc="-21" dirty="0">
                <a:latin typeface="Tahoma" pitchFamily="34" charset="0"/>
                <a:ea typeface="Tahoma" pitchFamily="34" charset="0"/>
                <a:cs typeface="Tahoma" pitchFamily="34" charset="0"/>
              </a:rPr>
              <a:t>Приложен</a:t>
            </a:r>
            <a:r>
              <a:rPr sz="2000" spc="-12" dirty="0">
                <a:latin typeface="Tahoma" pitchFamily="34" charset="0"/>
                <a:ea typeface="Tahoma" pitchFamily="34" charset="0"/>
                <a:cs typeface="Tahoma" pitchFamily="34" charset="0"/>
              </a:rPr>
              <a:t>и</a:t>
            </a:r>
            <a:r>
              <a:rPr sz="2000" spc="106" dirty="0">
                <a:latin typeface="Tahoma" pitchFamily="34" charset="0"/>
                <a:ea typeface="Tahoma" pitchFamily="34" charset="0"/>
                <a:cs typeface="Tahoma" pitchFamily="34" charset="0"/>
              </a:rPr>
              <a:t>е</a:t>
            </a:r>
            <a:r>
              <a:rPr sz="2000" spc="-164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spc="-176" dirty="0">
                <a:latin typeface="Tahoma" pitchFamily="34" charset="0"/>
                <a:ea typeface="Tahoma" pitchFamily="34" charset="0"/>
                <a:cs typeface="Tahoma" pitchFamily="34" charset="0"/>
              </a:rPr>
              <a:t>к</a:t>
            </a:r>
            <a:r>
              <a:rPr sz="2000" spc="-146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spc="9" dirty="0">
                <a:latin typeface="Tahoma" pitchFamily="34" charset="0"/>
                <a:ea typeface="Tahoma" pitchFamily="34" charset="0"/>
                <a:cs typeface="Tahoma" pitchFamily="34" charset="0"/>
              </a:rPr>
              <a:t>паспорту</a:t>
            </a:r>
            <a:endParaRPr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00806" y="609600"/>
            <a:ext cx="1837588" cy="26899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1700" spc="52" dirty="0">
                <a:latin typeface="Verdana"/>
                <a:cs typeface="Verdana"/>
              </a:rPr>
              <a:t>МР</a:t>
            </a:r>
            <a:r>
              <a:rPr sz="1700" spc="-152" dirty="0">
                <a:latin typeface="Verdana"/>
                <a:cs typeface="Verdana"/>
              </a:rPr>
              <a:t> </a:t>
            </a:r>
            <a:r>
              <a:rPr sz="1700" spc="3" dirty="0">
                <a:latin typeface="Verdana"/>
                <a:cs typeface="Verdana"/>
              </a:rPr>
              <a:t>по</a:t>
            </a:r>
            <a:r>
              <a:rPr sz="1700" spc="-139" dirty="0">
                <a:latin typeface="Verdana"/>
                <a:cs typeface="Verdana"/>
              </a:rPr>
              <a:t> </a:t>
            </a:r>
            <a:r>
              <a:rPr sz="1700" spc="-127" dirty="0">
                <a:latin typeface="Verdana"/>
                <a:cs typeface="Verdana"/>
              </a:rPr>
              <a:t>КЕГЭ:</a:t>
            </a:r>
            <a:endParaRPr sz="1700" dirty="0">
              <a:latin typeface="Verdana"/>
              <a:cs typeface="Verdana"/>
            </a:endParaRPr>
          </a:p>
        </p:txBody>
      </p:sp>
      <p:sp>
        <p:nvSpPr>
          <p:cNvPr id="19" name="object 18"/>
          <p:cNvSpPr txBox="1"/>
          <p:nvPr/>
        </p:nvSpPr>
        <p:spPr>
          <a:xfrm>
            <a:off x="6229350" y="1143001"/>
            <a:ext cx="2743200" cy="639631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88900" marR="3081" algn="just">
              <a:spcBef>
                <a:spcPts val="58"/>
              </a:spcBef>
              <a:buFont typeface="Wingdings" pitchFamily="2" charset="2"/>
              <a:buChar char="ü"/>
              <a:tabLst>
                <a:tab pos="3495675" algn="l"/>
              </a:tabLst>
            </a:pPr>
            <a:r>
              <a:rPr lang="ru-RU" sz="1200" spc="52" dirty="0" smtClean="0">
                <a:solidFill>
                  <a:srgbClr val="0E548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200" spc="52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Технический специалист распечатывает приложения </a:t>
            </a:r>
            <a:r>
              <a:rPr lang="ru-RU" sz="1200" b="1" spc="52" dirty="0" err="1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поаудиторно</a:t>
            </a:r>
            <a:endParaRPr lang="ru-RU" sz="1200" b="1" spc="52" dirty="0" smtClean="0">
              <a:solidFill>
                <a:srgbClr val="C00000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  <a:p>
            <a:pPr marL="88900" marR="3081" algn="just">
              <a:spcBef>
                <a:spcPts val="58"/>
              </a:spcBef>
              <a:buFont typeface="Wingdings" pitchFamily="2" charset="2"/>
              <a:buChar char="ü"/>
              <a:tabLst>
                <a:tab pos="3495675" algn="l"/>
              </a:tabLst>
            </a:pPr>
            <a:endParaRPr lang="ru-RU" sz="1200" b="1" spc="52" dirty="0" smtClean="0">
              <a:solidFill>
                <a:srgbClr val="C00000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  <a:p>
            <a:pPr marL="88900" marR="3081" algn="just">
              <a:spcBef>
                <a:spcPts val="58"/>
              </a:spcBef>
              <a:buFont typeface="Wingdings" pitchFamily="2" charset="2"/>
              <a:buChar char="ü"/>
              <a:tabLst>
                <a:tab pos="3495675" algn="l"/>
              </a:tabLst>
            </a:pPr>
            <a:r>
              <a:rPr lang="ru-RU" sz="1200" spc="52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 Технический специалист передает приложения руководителю ППЭ</a:t>
            </a:r>
          </a:p>
          <a:p>
            <a:pPr marL="88900" marR="3081" algn="just">
              <a:spcBef>
                <a:spcPts val="58"/>
              </a:spcBef>
              <a:buFont typeface="Wingdings" pitchFamily="2" charset="2"/>
              <a:buChar char="ü"/>
              <a:tabLst>
                <a:tab pos="3495675" algn="l"/>
              </a:tabLst>
            </a:pPr>
            <a:endParaRPr lang="ru-RU" sz="1200" spc="52" dirty="0" smtClean="0">
              <a:latin typeface="Cambria" pitchFamily="18" charset="0"/>
              <a:ea typeface="Cambria" pitchFamily="18" charset="0"/>
              <a:cs typeface="Tahoma" pitchFamily="34" charset="0"/>
            </a:endParaRPr>
          </a:p>
          <a:p>
            <a:pPr marL="88900" marR="3081" algn="just">
              <a:spcBef>
                <a:spcPts val="58"/>
              </a:spcBef>
              <a:buFont typeface="Wingdings" pitchFamily="2" charset="2"/>
              <a:buChar char="ü"/>
              <a:tabLst>
                <a:tab pos="3495675" algn="l"/>
              </a:tabLst>
            </a:pPr>
            <a:r>
              <a:rPr lang="ru-RU" sz="1200" spc="52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 Руководитель ППЭ  выдает приложения организаторам соответствующих аудиторий</a:t>
            </a:r>
          </a:p>
          <a:p>
            <a:pPr marL="88900" marR="3081" algn="just">
              <a:spcBef>
                <a:spcPts val="58"/>
              </a:spcBef>
              <a:buFont typeface="Wingdings" pitchFamily="2" charset="2"/>
              <a:buChar char="ü"/>
              <a:tabLst>
                <a:tab pos="3495675" algn="l"/>
              </a:tabLst>
            </a:pPr>
            <a:endParaRPr lang="ru-RU" sz="1200" spc="52" dirty="0" smtClean="0">
              <a:latin typeface="Cambria" pitchFamily="18" charset="0"/>
              <a:ea typeface="Cambria" pitchFamily="18" charset="0"/>
              <a:cs typeface="Tahoma" pitchFamily="34" charset="0"/>
            </a:endParaRPr>
          </a:p>
          <a:p>
            <a:pPr marL="88900" marR="3081" algn="just">
              <a:spcBef>
                <a:spcPts val="58"/>
              </a:spcBef>
              <a:buFont typeface="Wingdings" pitchFamily="2" charset="2"/>
              <a:buChar char="ü"/>
              <a:tabLst>
                <a:tab pos="3495675" algn="l"/>
              </a:tabLst>
            </a:pPr>
            <a:r>
              <a:rPr lang="ru-RU" sz="1200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 Организатор </a:t>
            </a:r>
            <a:r>
              <a:rPr lang="ru-RU" sz="1200" spc="18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до </a:t>
            </a:r>
            <a:r>
              <a:rPr lang="ru-RU" sz="1200" spc="39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экзамена </a:t>
            </a:r>
            <a:r>
              <a:rPr lang="ru-RU" sz="1200" spc="-9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раскладывает </a:t>
            </a:r>
            <a:r>
              <a:rPr lang="ru-RU" sz="1200" spc="-418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lang="ru-RU" sz="1200" spc="-27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приложения </a:t>
            </a:r>
            <a:r>
              <a:rPr lang="ru-RU" sz="1200" b="1" spc="-88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в </a:t>
            </a:r>
            <a:r>
              <a:rPr lang="ru-RU" sz="1200" b="1" spc="6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соответствии </a:t>
            </a:r>
            <a:r>
              <a:rPr lang="ru-RU" sz="1200" b="1" spc="136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с </a:t>
            </a:r>
            <a:r>
              <a:rPr lang="ru-RU" sz="1200" b="1" spc="12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номерами </a:t>
            </a:r>
            <a:r>
              <a:rPr lang="ru-RU" sz="1200" b="1" spc="15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lang="ru-RU" sz="1200" b="1" spc="-21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компьютеров</a:t>
            </a:r>
            <a:r>
              <a:rPr lang="ru-RU" sz="1200" b="1" spc="-18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lang="ru-RU" sz="1200" spc="-139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(в</a:t>
            </a:r>
            <a:r>
              <a:rPr lang="ru-RU" sz="1200" spc="-136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lang="ru-RU" sz="1200" spc="36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МР </a:t>
            </a:r>
            <a:r>
              <a:rPr lang="ru-RU" sz="1200" spc="-15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есть</a:t>
            </a:r>
            <a:r>
              <a:rPr lang="ru-RU" sz="1200" spc="-12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lang="ru-RU" sz="1200" spc="-33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картинка,</a:t>
            </a:r>
            <a:r>
              <a:rPr lang="ru-RU" sz="1200" spc="-30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 где </a:t>
            </a:r>
            <a:r>
              <a:rPr lang="ru-RU" sz="1200" spc="-27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lang="ru-RU" sz="1200" spc="-24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указано,</a:t>
            </a:r>
            <a:r>
              <a:rPr lang="ru-RU" sz="1200" spc="-21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lang="ru-RU" sz="1200" spc="-27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где</a:t>
            </a:r>
            <a:r>
              <a:rPr lang="ru-RU" sz="1200" spc="-24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lang="ru-RU" sz="1200" spc="21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на</a:t>
            </a:r>
            <a:r>
              <a:rPr lang="ru-RU" sz="1200" spc="24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lang="ru-RU" sz="1200" spc="27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экране</a:t>
            </a:r>
            <a:r>
              <a:rPr lang="ru-RU" sz="1200" spc="30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lang="ru-RU" sz="1200" spc="-39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виден</a:t>
            </a:r>
            <a:r>
              <a:rPr lang="ru-RU" sz="1200" spc="-36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lang="ru-RU" sz="1200" spc="69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номер </a:t>
            </a:r>
            <a:r>
              <a:rPr lang="ru-RU" sz="1200" spc="73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lang="ru-RU" sz="1200" spc="9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компьютера</a:t>
            </a:r>
          </a:p>
          <a:p>
            <a:pPr marL="88900" marR="3081" algn="just">
              <a:spcBef>
                <a:spcPts val="58"/>
              </a:spcBef>
              <a:buFont typeface="Wingdings" pitchFamily="2" charset="2"/>
              <a:buChar char="ü"/>
              <a:tabLst>
                <a:tab pos="3495675" algn="l"/>
              </a:tabLst>
            </a:pPr>
            <a:endParaRPr lang="ru-RU" sz="1200" spc="9" dirty="0" smtClean="0">
              <a:latin typeface="Cambria" pitchFamily="18" charset="0"/>
              <a:ea typeface="Cambria" pitchFamily="18" charset="0"/>
              <a:cs typeface="Tahoma" pitchFamily="34" charset="0"/>
            </a:endParaRPr>
          </a:p>
          <a:p>
            <a:pPr marL="88900" marR="3081" algn="just">
              <a:spcBef>
                <a:spcPts val="58"/>
              </a:spcBef>
              <a:buFont typeface="Wingdings" pitchFamily="2" charset="2"/>
              <a:buChar char="ü"/>
              <a:tabLst>
                <a:tab pos="3495675" algn="l"/>
              </a:tabLst>
            </a:pPr>
            <a:r>
              <a:rPr lang="ru-RU" sz="1200" spc="-15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 При </a:t>
            </a:r>
            <a:r>
              <a:rPr lang="ru-RU" sz="1200" spc="45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замене </a:t>
            </a:r>
            <a:r>
              <a:rPr lang="ru-RU" sz="1200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станции </a:t>
            </a:r>
            <a:r>
              <a:rPr lang="ru-RU" sz="1200" spc="-58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КЕГЭ </a:t>
            </a:r>
            <a:r>
              <a:rPr lang="ru-RU" sz="1200" spc="27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на </a:t>
            </a:r>
            <a:r>
              <a:rPr lang="ru-RU" sz="1200" spc="-15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резервную </a:t>
            </a:r>
            <a:r>
              <a:rPr lang="ru-RU" sz="1200" spc="-12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lang="ru-RU" sz="1200" spc="21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надо</a:t>
            </a:r>
            <a:r>
              <a:rPr lang="ru-RU" sz="1200" spc="-94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 менять</a:t>
            </a:r>
            <a:r>
              <a:rPr lang="ru-RU" sz="1200" spc="-112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lang="ru-RU" sz="1200" spc="-30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и</a:t>
            </a:r>
            <a:r>
              <a:rPr lang="ru-RU" sz="1200" spc="-91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lang="ru-RU" sz="1200" spc="-24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при</a:t>
            </a:r>
            <a:r>
              <a:rPr lang="ru-RU" sz="1200" spc="-18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л</a:t>
            </a:r>
            <a:r>
              <a:rPr lang="ru-RU" sz="1200" spc="9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о</a:t>
            </a:r>
            <a:r>
              <a:rPr lang="ru-RU" sz="1200" spc="6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ж</a:t>
            </a:r>
            <a:r>
              <a:rPr lang="ru-RU" sz="1200" spc="9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ен</a:t>
            </a:r>
            <a:r>
              <a:rPr lang="ru-RU" sz="1200" spc="15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ие</a:t>
            </a:r>
          </a:p>
          <a:p>
            <a:pPr marL="88900" marR="3081" algn="just">
              <a:spcBef>
                <a:spcPts val="58"/>
              </a:spcBef>
              <a:buFont typeface="Wingdings" pitchFamily="2" charset="2"/>
              <a:buChar char="ü"/>
              <a:tabLst>
                <a:tab pos="3495675" algn="l"/>
              </a:tabLst>
            </a:pPr>
            <a:endParaRPr lang="ru-RU" sz="1200" spc="15" dirty="0" smtClean="0">
              <a:latin typeface="Cambria" pitchFamily="18" charset="0"/>
              <a:ea typeface="Cambria" pitchFamily="18" charset="0"/>
              <a:cs typeface="Tahoma" pitchFamily="34" charset="0"/>
            </a:endParaRPr>
          </a:p>
          <a:p>
            <a:pPr marL="88900" marR="3081" algn="just">
              <a:spcBef>
                <a:spcPts val="58"/>
              </a:spcBef>
              <a:buFont typeface="Wingdings" pitchFamily="2" charset="2"/>
              <a:buChar char="ü"/>
              <a:tabLst>
                <a:tab pos="3495675" algn="l"/>
              </a:tabLst>
            </a:pPr>
            <a:r>
              <a:rPr lang="ru-RU" sz="1200" spc="15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 Организаторы передают приложения руководителю ППЭ по завершении экзамена</a:t>
            </a:r>
          </a:p>
          <a:p>
            <a:pPr marL="88900" marR="3081" algn="just">
              <a:spcBef>
                <a:spcPts val="58"/>
              </a:spcBef>
              <a:buFont typeface="Wingdings" pitchFamily="2" charset="2"/>
              <a:buChar char="ü"/>
              <a:tabLst>
                <a:tab pos="3495675" algn="l"/>
              </a:tabLst>
            </a:pPr>
            <a:endParaRPr lang="ru-RU" sz="1200" spc="15" dirty="0" smtClean="0">
              <a:latin typeface="Cambria" pitchFamily="18" charset="0"/>
              <a:ea typeface="Cambria" pitchFamily="18" charset="0"/>
              <a:cs typeface="Tahoma" pitchFamily="34" charset="0"/>
            </a:endParaRPr>
          </a:p>
          <a:p>
            <a:pPr marL="88900" marR="3081" algn="just">
              <a:spcBef>
                <a:spcPts val="58"/>
              </a:spcBef>
              <a:buFont typeface="Wingdings" pitchFamily="2" charset="2"/>
              <a:buChar char="ü"/>
              <a:tabLst>
                <a:tab pos="3495675" algn="l"/>
              </a:tabLst>
            </a:pPr>
            <a:r>
              <a:rPr lang="ru-RU" sz="1200" spc="15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 Технический специалист сканирует приложения </a:t>
            </a:r>
            <a:r>
              <a:rPr lang="ru-RU" sz="1200" spc="15" dirty="0" err="1" smtClean="0">
                <a:latin typeface="Cambria" pitchFamily="18" charset="0"/>
                <a:ea typeface="Cambria" pitchFamily="18" charset="0"/>
                <a:cs typeface="Tahoma" pitchFamily="34" charset="0"/>
              </a:rPr>
              <a:t>поаудиторно</a:t>
            </a:r>
            <a:endParaRPr lang="ru-RU" sz="1200" dirty="0" smtClean="0">
              <a:latin typeface="Cambria" pitchFamily="18" charset="0"/>
              <a:ea typeface="Cambria" pitchFamily="18" charset="0"/>
              <a:cs typeface="Tahoma" pitchFamily="34" charset="0"/>
            </a:endParaRPr>
          </a:p>
          <a:p>
            <a:pPr marL="88900" marR="3081" algn="just">
              <a:spcBef>
                <a:spcPts val="58"/>
              </a:spcBef>
            </a:pPr>
            <a:endParaRPr lang="ru-RU" sz="1200" spc="9" dirty="0" smtClean="0">
              <a:latin typeface="Cambria" pitchFamily="18" charset="0"/>
              <a:ea typeface="Cambria" pitchFamily="18" charset="0"/>
              <a:cs typeface="Verdana"/>
            </a:endParaRPr>
          </a:p>
          <a:p>
            <a:pPr marL="88900" marR="3081" algn="just">
              <a:spcBef>
                <a:spcPts val="58"/>
              </a:spcBef>
            </a:pPr>
            <a:endParaRPr lang="ru-RU" sz="1200" spc="52" dirty="0" smtClean="0">
              <a:solidFill>
                <a:srgbClr val="0E548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88900" marR="3081" algn="just">
              <a:spcBef>
                <a:spcPts val="58"/>
              </a:spcBef>
            </a:pPr>
            <a:endParaRPr lang="ru-RU" sz="1200" spc="52" dirty="0" smtClean="0">
              <a:solidFill>
                <a:srgbClr val="0E548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7701" marR="3081" indent="-385" algn="just">
              <a:spcBef>
                <a:spcPts val="58"/>
              </a:spcBef>
            </a:pPr>
            <a:endParaRPr lang="ru-RU" sz="1200" spc="52" dirty="0" smtClean="0">
              <a:solidFill>
                <a:srgbClr val="0E548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7701" marR="3081" indent="-385" algn="ctr">
              <a:spcBef>
                <a:spcPts val="58"/>
              </a:spcBef>
            </a:pPr>
            <a:endParaRPr sz="1700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9" y="178053"/>
            <a:ext cx="5829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70" dirty="0">
                <a:solidFill>
                  <a:srgbClr val="E36C09"/>
                </a:solidFill>
              </a:rPr>
              <a:t>АУДИТОРИЯ</a:t>
            </a:r>
            <a:r>
              <a:rPr sz="2400" dirty="0">
                <a:solidFill>
                  <a:srgbClr val="E36C09"/>
                </a:solidFill>
              </a:rPr>
              <a:t> </a:t>
            </a:r>
            <a:r>
              <a:rPr sz="2400" spc="-35" dirty="0">
                <a:solidFill>
                  <a:srgbClr val="E36C09"/>
                </a:solidFill>
              </a:rPr>
              <a:t>ПРОВЕДЕНИЯ</a:t>
            </a:r>
            <a:r>
              <a:rPr sz="2400" spc="25" dirty="0">
                <a:solidFill>
                  <a:srgbClr val="E36C09"/>
                </a:solidFill>
              </a:rPr>
              <a:t> </a:t>
            </a:r>
            <a:r>
              <a:rPr sz="2400" spc="-40" dirty="0">
                <a:solidFill>
                  <a:srgbClr val="E36C09"/>
                </a:solidFill>
              </a:rPr>
              <a:t>ЭКЗАМЕНА</a:t>
            </a:r>
            <a:endParaRPr sz="2400" dirty="0"/>
          </a:p>
        </p:txBody>
      </p:sp>
      <p:grpSp>
        <p:nvGrpSpPr>
          <p:cNvPr id="3" name="object 3"/>
          <p:cNvGrpSpPr/>
          <p:nvPr/>
        </p:nvGrpSpPr>
        <p:grpSpPr>
          <a:xfrm>
            <a:off x="140014" y="571500"/>
            <a:ext cx="8804275" cy="4699000"/>
            <a:chOff x="140004" y="571500"/>
            <a:chExt cx="8804275" cy="4699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0004" y="571500"/>
              <a:ext cx="8804021" cy="469887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6012" y="4352836"/>
              <a:ext cx="890155" cy="80133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93211" y="4352836"/>
              <a:ext cx="890155" cy="8013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79440" y="4352836"/>
              <a:ext cx="890155" cy="80133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61326" y="2440000"/>
              <a:ext cx="1276350" cy="115041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45436" y="2036063"/>
              <a:ext cx="2683764" cy="103479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45436" y="2036063"/>
              <a:ext cx="2683764" cy="102717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393949" y="2073402"/>
              <a:ext cx="2586355" cy="906144"/>
            </a:xfrm>
            <a:custGeom>
              <a:avLst/>
              <a:gdLst/>
              <a:ahLst/>
              <a:cxnLst/>
              <a:rect l="l" t="t" r="r" b="b"/>
              <a:pathLst>
                <a:path w="2586354" h="906144">
                  <a:moveTo>
                    <a:pt x="0" y="0"/>
                  </a:moveTo>
                  <a:lnTo>
                    <a:pt x="2586101" y="906145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72450" y="795896"/>
              <a:ext cx="674687" cy="6059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54424" y="3232607"/>
              <a:ext cx="487057" cy="43845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371849" y="3015183"/>
              <a:ext cx="999490" cy="582295"/>
            </a:xfrm>
            <a:custGeom>
              <a:avLst/>
              <a:gdLst/>
              <a:ahLst/>
              <a:cxnLst/>
              <a:rect l="l" t="t" r="r" b="b"/>
              <a:pathLst>
                <a:path w="999489" h="582295">
                  <a:moveTo>
                    <a:pt x="0" y="581837"/>
                  </a:moveTo>
                  <a:lnTo>
                    <a:pt x="999324" y="581837"/>
                  </a:lnTo>
                  <a:lnTo>
                    <a:pt x="999324" y="0"/>
                  </a:lnTo>
                  <a:lnTo>
                    <a:pt x="0" y="0"/>
                  </a:lnTo>
                  <a:lnTo>
                    <a:pt x="0" y="581837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07663" y="3009900"/>
              <a:ext cx="990600" cy="26212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93948" y="3192779"/>
              <a:ext cx="1019555" cy="26212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78351" y="3375660"/>
              <a:ext cx="606551" cy="262127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2315336" y="2147469"/>
            <a:ext cx="2832735" cy="14809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97560" marR="5080" indent="-785495">
              <a:lnSpc>
                <a:spcPct val="12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Сп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р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а</a:t>
            </a:r>
            <a:r>
              <a:rPr sz="1600" b="1" spc="-30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600" b="1" spc="-45" dirty="0">
                <a:solidFill>
                  <a:srgbClr val="394454"/>
                </a:solidFill>
                <a:latin typeface="Arial"/>
                <a:cs typeface="Arial"/>
              </a:rPr>
              <a:t>о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ч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н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о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-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п</a:t>
            </a:r>
            <a:r>
              <a:rPr sz="1600" b="1" spc="-40" dirty="0">
                <a:solidFill>
                  <a:srgbClr val="394454"/>
                </a:solidFill>
                <a:latin typeface="Arial"/>
                <a:cs typeface="Arial"/>
              </a:rPr>
              <a:t>о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зна</a:t>
            </a:r>
            <a:r>
              <a:rPr sz="1600" b="1" spc="-30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600" b="1" spc="5" dirty="0">
                <a:solidFill>
                  <a:srgbClr val="394454"/>
                </a:solidFill>
                <a:latin typeface="Arial"/>
                <a:cs typeface="Arial"/>
              </a:rPr>
              <a:t>а</a:t>
            </a:r>
            <a:r>
              <a:rPr sz="1600" b="1" spc="-20" dirty="0">
                <a:solidFill>
                  <a:srgbClr val="394454"/>
                </a:solidFill>
                <a:latin typeface="Arial"/>
                <a:cs typeface="Arial"/>
              </a:rPr>
              <a:t>т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ел</a:t>
            </a:r>
            <a:r>
              <a:rPr sz="1600" b="1" spc="5" dirty="0">
                <a:solidFill>
                  <a:srgbClr val="394454"/>
                </a:solidFill>
                <a:latin typeface="Arial"/>
                <a:cs typeface="Arial"/>
              </a:rPr>
              <a:t>ь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ная  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информация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00" dirty="0">
              <a:latin typeface="Arial"/>
              <a:cs typeface="Arial"/>
            </a:endParaRPr>
          </a:p>
          <a:p>
            <a:pPr marL="1176020" marR="890269" indent="635" algn="ctr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Черновик </a:t>
            </a:r>
            <a:r>
              <a:rPr sz="1200" b="1" spc="-320" dirty="0">
                <a:latin typeface="Arial"/>
                <a:cs typeface="Arial"/>
              </a:rPr>
              <a:t> </a:t>
            </a:r>
            <a:r>
              <a:rPr sz="1200" b="1" spc="-35" dirty="0">
                <a:latin typeface="Arial"/>
                <a:cs typeface="Arial"/>
              </a:rPr>
              <a:t>у</a:t>
            </a:r>
            <a:r>
              <a:rPr sz="1200" b="1" dirty="0">
                <a:latin typeface="Arial"/>
                <a:cs typeface="Arial"/>
              </a:rPr>
              <a:t>час</a:t>
            </a:r>
            <a:r>
              <a:rPr sz="1200" b="1" spc="-15" dirty="0">
                <a:latin typeface="Arial"/>
                <a:cs typeface="Arial"/>
              </a:rPr>
              <a:t>т</a:t>
            </a:r>
            <a:r>
              <a:rPr sz="1200" b="1" spc="-5" dirty="0">
                <a:latin typeface="Arial"/>
                <a:cs typeface="Arial"/>
              </a:rPr>
              <a:t>н</a:t>
            </a:r>
            <a:r>
              <a:rPr sz="1200" b="1" spc="-10" dirty="0">
                <a:latin typeface="Arial"/>
                <a:cs typeface="Arial"/>
              </a:rPr>
              <a:t>и</a:t>
            </a:r>
            <a:r>
              <a:rPr sz="1200" b="1" spc="-5" dirty="0">
                <a:latin typeface="Arial"/>
                <a:cs typeface="Arial"/>
              </a:rPr>
              <a:t>ка  КЕГЭ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39712" y="564476"/>
            <a:ext cx="8674164" cy="4561866"/>
            <a:chOff x="239712" y="564476"/>
            <a:chExt cx="8674164" cy="4561866"/>
          </a:xfrm>
        </p:grpSpPr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44563" y="4393298"/>
              <a:ext cx="641350" cy="57735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717663" y="4374692"/>
              <a:ext cx="909637" cy="61450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040623" y="1546491"/>
              <a:ext cx="703960" cy="63371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75475" y="2398344"/>
              <a:ext cx="741984" cy="66794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63234" y="2002434"/>
              <a:ext cx="1402714" cy="126273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616828" y="2972422"/>
              <a:ext cx="2423795" cy="112040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39712" y="878700"/>
              <a:ext cx="674687" cy="60592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37526" y="2688285"/>
              <a:ext cx="1276350" cy="115041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15486" y="831634"/>
              <a:ext cx="890155" cy="80133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188" y="834428"/>
              <a:ext cx="890155" cy="80133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89724" y="1959521"/>
              <a:ext cx="890155" cy="80133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00900" y="3265335"/>
              <a:ext cx="890155" cy="80133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41950" y="817664"/>
              <a:ext cx="890155" cy="80133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608828" y="4077931"/>
              <a:ext cx="791921" cy="71288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547871" y="4077931"/>
              <a:ext cx="791921" cy="71288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61083" y="4073740"/>
              <a:ext cx="791921" cy="71288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39737" y="2983191"/>
              <a:ext cx="791921" cy="71288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55917" y="1685378"/>
              <a:ext cx="791921" cy="71288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244217" y="580097"/>
              <a:ext cx="791921" cy="71288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040123" y="564476"/>
              <a:ext cx="791921" cy="71288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991733" y="571842"/>
              <a:ext cx="791921" cy="712889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6051041" y="4747501"/>
              <a:ext cx="497840" cy="369570"/>
            </a:xfrm>
            <a:custGeom>
              <a:avLst/>
              <a:gdLst/>
              <a:ahLst/>
              <a:cxnLst/>
              <a:rect l="l" t="t" r="r" b="b"/>
              <a:pathLst>
                <a:path w="497840" h="369570">
                  <a:moveTo>
                    <a:pt x="497560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497560" y="369328"/>
                  </a:lnTo>
                  <a:lnTo>
                    <a:pt x="497560" y="0"/>
                  </a:lnTo>
                  <a:close/>
                </a:path>
              </a:pathLst>
            </a:custGeom>
            <a:solidFill>
              <a:srgbClr val="C6CE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051041" y="4747501"/>
              <a:ext cx="497840" cy="369570"/>
            </a:xfrm>
            <a:custGeom>
              <a:avLst/>
              <a:gdLst/>
              <a:ahLst/>
              <a:cxnLst/>
              <a:rect l="l" t="t" r="r" b="b"/>
              <a:pathLst>
                <a:path w="497840" h="369570">
                  <a:moveTo>
                    <a:pt x="0" y="369328"/>
                  </a:moveTo>
                  <a:lnTo>
                    <a:pt x="497560" y="369328"/>
                  </a:lnTo>
                  <a:lnTo>
                    <a:pt x="497560" y="0"/>
                  </a:lnTo>
                  <a:lnTo>
                    <a:pt x="0" y="0"/>
                  </a:lnTo>
                  <a:lnTo>
                    <a:pt x="0" y="369328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137909" y="4846827"/>
              <a:ext cx="257556" cy="173482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3959097" y="4752073"/>
              <a:ext cx="497840" cy="369570"/>
            </a:xfrm>
            <a:custGeom>
              <a:avLst/>
              <a:gdLst/>
              <a:ahLst/>
              <a:cxnLst/>
              <a:rect l="l" t="t" r="r" b="b"/>
              <a:pathLst>
                <a:path w="497839" h="369570">
                  <a:moveTo>
                    <a:pt x="497560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497560" y="369328"/>
                  </a:lnTo>
                  <a:lnTo>
                    <a:pt x="497560" y="0"/>
                  </a:lnTo>
                  <a:close/>
                </a:path>
              </a:pathLst>
            </a:custGeom>
            <a:solidFill>
              <a:srgbClr val="C6CE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959097" y="4752073"/>
              <a:ext cx="497840" cy="369570"/>
            </a:xfrm>
            <a:custGeom>
              <a:avLst/>
              <a:gdLst/>
              <a:ahLst/>
              <a:cxnLst/>
              <a:rect l="l" t="t" r="r" b="b"/>
              <a:pathLst>
                <a:path w="497839" h="369570">
                  <a:moveTo>
                    <a:pt x="0" y="369328"/>
                  </a:moveTo>
                  <a:lnTo>
                    <a:pt x="497560" y="369328"/>
                  </a:lnTo>
                  <a:lnTo>
                    <a:pt x="497560" y="0"/>
                  </a:lnTo>
                  <a:lnTo>
                    <a:pt x="0" y="0"/>
                  </a:lnTo>
                  <a:lnTo>
                    <a:pt x="0" y="369328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050538" y="4856099"/>
              <a:ext cx="274320" cy="164465"/>
            </a:xfrm>
            <a:custGeom>
              <a:avLst/>
              <a:gdLst/>
              <a:ahLst/>
              <a:cxnLst/>
              <a:rect l="l" t="t" r="r" b="b"/>
              <a:pathLst>
                <a:path w="274320" h="164464">
                  <a:moveTo>
                    <a:pt x="98678" y="634"/>
                  </a:moveTo>
                  <a:lnTo>
                    <a:pt x="63753" y="634"/>
                  </a:lnTo>
                  <a:lnTo>
                    <a:pt x="0" y="164211"/>
                  </a:lnTo>
                  <a:lnTo>
                    <a:pt x="35051" y="164211"/>
                  </a:lnTo>
                  <a:lnTo>
                    <a:pt x="48513" y="127126"/>
                  </a:lnTo>
                  <a:lnTo>
                    <a:pt x="149354" y="127126"/>
                  </a:lnTo>
                  <a:lnTo>
                    <a:pt x="138262" y="99440"/>
                  </a:lnTo>
                  <a:lnTo>
                    <a:pt x="58674" y="99440"/>
                  </a:lnTo>
                  <a:lnTo>
                    <a:pt x="80772" y="38734"/>
                  </a:lnTo>
                  <a:lnTo>
                    <a:pt x="113942" y="38734"/>
                  </a:lnTo>
                  <a:lnTo>
                    <a:pt x="98678" y="634"/>
                  </a:lnTo>
                  <a:close/>
                </a:path>
                <a:path w="274320" h="164464">
                  <a:moveTo>
                    <a:pt x="149354" y="127126"/>
                  </a:moveTo>
                  <a:lnTo>
                    <a:pt x="113919" y="127126"/>
                  </a:lnTo>
                  <a:lnTo>
                    <a:pt x="128270" y="164211"/>
                  </a:lnTo>
                  <a:lnTo>
                    <a:pt x="164211" y="164211"/>
                  </a:lnTo>
                  <a:lnTo>
                    <a:pt x="149354" y="127126"/>
                  </a:lnTo>
                  <a:close/>
                </a:path>
                <a:path w="274320" h="164464">
                  <a:moveTo>
                    <a:pt x="269653" y="25907"/>
                  </a:moveTo>
                  <a:lnTo>
                    <a:pt x="228091" y="25907"/>
                  </a:lnTo>
                  <a:lnTo>
                    <a:pt x="233299" y="27812"/>
                  </a:lnTo>
                  <a:lnTo>
                    <a:pt x="236982" y="31623"/>
                  </a:lnTo>
                  <a:lnTo>
                    <a:pt x="240791" y="35306"/>
                  </a:lnTo>
                  <a:lnTo>
                    <a:pt x="242570" y="40767"/>
                  </a:lnTo>
                  <a:lnTo>
                    <a:pt x="242570" y="53975"/>
                  </a:lnTo>
                  <a:lnTo>
                    <a:pt x="219735" y="84627"/>
                  </a:lnTo>
                  <a:lnTo>
                    <a:pt x="198060" y="105322"/>
                  </a:lnTo>
                  <a:lnTo>
                    <a:pt x="188150" y="115728"/>
                  </a:lnTo>
                  <a:lnTo>
                    <a:pt x="167735" y="148113"/>
                  </a:lnTo>
                  <a:lnTo>
                    <a:pt x="164211" y="164211"/>
                  </a:lnTo>
                  <a:lnTo>
                    <a:pt x="274065" y="164211"/>
                  </a:lnTo>
                  <a:lnTo>
                    <a:pt x="274065" y="135127"/>
                  </a:lnTo>
                  <a:lnTo>
                    <a:pt x="211836" y="135127"/>
                  </a:lnTo>
                  <a:lnTo>
                    <a:pt x="213487" y="132333"/>
                  </a:lnTo>
                  <a:lnTo>
                    <a:pt x="237109" y="108331"/>
                  </a:lnTo>
                  <a:lnTo>
                    <a:pt x="243893" y="101897"/>
                  </a:lnTo>
                  <a:lnTo>
                    <a:pt x="270128" y="66548"/>
                  </a:lnTo>
                  <a:lnTo>
                    <a:pt x="274065" y="52831"/>
                  </a:lnTo>
                  <a:lnTo>
                    <a:pt x="274065" y="45465"/>
                  </a:lnTo>
                  <a:lnTo>
                    <a:pt x="273223" y="36339"/>
                  </a:lnTo>
                  <a:lnTo>
                    <a:pt x="273103" y="35813"/>
                  </a:lnTo>
                  <a:lnTo>
                    <a:pt x="270621" y="27638"/>
                  </a:lnTo>
                  <a:lnTo>
                    <a:pt x="269653" y="25907"/>
                  </a:lnTo>
                  <a:close/>
                </a:path>
                <a:path w="274320" h="164464">
                  <a:moveTo>
                    <a:pt x="113942" y="38734"/>
                  </a:moveTo>
                  <a:lnTo>
                    <a:pt x="80772" y="38734"/>
                  </a:lnTo>
                  <a:lnTo>
                    <a:pt x="103377" y="99440"/>
                  </a:lnTo>
                  <a:lnTo>
                    <a:pt x="138262" y="99440"/>
                  </a:lnTo>
                  <a:lnTo>
                    <a:pt x="113942" y="38734"/>
                  </a:lnTo>
                  <a:close/>
                </a:path>
                <a:path w="274320" h="164464">
                  <a:moveTo>
                    <a:pt x="222250" y="0"/>
                  </a:moveTo>
                  <a:lnTo>
                    <a:pt x="185420" y="11175"/>
                  </a:lnTo>
                  <a:lnTo>
                    <a:pt x="167894" y="48387"/>
                  </a:lnTo>
                  <a:lnTo>
                    <a:pt x="199136" y="51562"/>
                  </a:lnTo>
                  <a:lnTo>
                    <a:pt x="199644" y="42290"/>
                  </a:lnTo>
                  <a:lnTo>
                    <a:pt x="201929" y="35813"/>
                  </a:lnTo>
                  <a:lnTo>
                    <a:pt x="205739" y="31876"/>
                  </a:lnTo>
                  <a:lnTo>
                    <a:pt x="209676" y="27939"/>
                  </a:lnTo>
                  <a:lnTo>
                    <a:pt x="214884" y="25907"/>
                  </a:lnTo>
                  <a:lnTo>
                    <a:pt x="269653" y="25907"/>
                  </a:lnTo>
                  <a:lnTo>
                    <a:pt x="266297" y="19909"/>
                  </a:lnTo>
                  <a:lnTo>
                    <a:pt x="260223" y="12953"/>
                  </a:lnTo>
                  <a:lnTo>
                    <a:pt x="252700" y="7286"/>
                  </a:lnTo>
                  <a:lnTo>
                    <a:pt x="243855" y="3238"/>
                  </a:lnTo>
                  <a:lnTo>
                    <a:pt x="233701" y="809"/>
                  </a:lnTo>
                  <a:lnTo>
                    <a:pt x="2222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050538" y="4856099"/>
              <a:ext cx="274320" cy="164465"/>
            </a:xfrm>
            <a:custGeom>
              <a:avLst/>
              <a:gdLst/>
              <a:ahLst/>
              <a:cxnLst/>
              <a:rect l="l" t="t" r="r" b="b"/>
              <a:pathLst>
                <a:path w="274320" h="164464">
                  <a:moveTo>
                    <a:pt x="80772" y="38734"/>
                  </a:moveTo>
                  <a:lnTo>
                    <a:pt x="58674" y="99440"/>
                  </a:lnTo>
                  <a:lnTo>
                    <a:pt x="103377" y="99440"/>
                  </a:lnTo>
                  <a:lnTo>
                    <a:pt x="80772" y="38734"/>
                  </a:lnTo>
                  <a:close/>
                </a:path>
                <a:path w="274320" h="164464">
                  <a:moveTo>
                    <a:pt x="222250" y="0"/>
                  </a:moveTo>
                  <a:lnTo>
                    <a:pt x="260223" y="12953"/>
                  </a:lnTo>
                  <a:lnTo>
                    <a:pt x="274065" y="45465"/>
                  </a:lnTo>
                  <a:lnTo>
                    <a:pt x="274065" y="52831"/>
                  </a:lnTo>
                  <a:lnTo>
                    <a:pt x="257556" y="87502"/>
                  </a:lnTo>
                  <a:lnTo>
                    <a:pt x="230348" y="114542"/>
                  </a:lnTo>
                  <a:lnTo>
                    <a:pt x="224932" y="119634"/>
                  </a:lnTo>
                  <a:lnTo>
                    <a:pt x="211836" y="135127"/>
                  </a:lnTo>
                  <a:lnTo>
                    <a:pt x="274065" y="135127"/>
                  </a:lnTo>
                  <a:lnTo>
                    <a:pt x="274065" y="164211"/>
                  </a:lnTo>
                  <a:lnTo>
                    <a:pt x="164211" y="164211"/>
                  </a:lnTo>
                  <a:lnTo>
                    <a:pt x="128270" y="164211"/>
                  </a:lnTo>
                  <a:lnTo>
                    <a:pt x="113919" y="127126"/>
                  </a:lnTo>
                  <a:lnTo>
                    <a:pt x="48513" y="127126"/>
                  </a:lnTo>
                  <a:lnTo>
                    <a:pt x="35051" y="164211"/>
                  </a:lnTo>
                  <a:lnTo>
                    <a:pt x="0" y="164211"/>
                  </a:lnTo>
                  <a:lnTo>
                    <a:pt x="63753" y="634"/>
                  </a:lnTo>
                  <a:lnTo>
                    <a:pt x="98678" y="634"/>
                  </a:lnTo>
                  <a:lnTo>
                    <a:pt x="164211" y="164211"/>
                  </a:lnTo>
                  <a:lnTo>
                    <a:pt x="165520" y="156043"/>
                  </a:lnTo>
                  <a:lnTo>
                    <a:pt x="188150" y="115728"/>
                  </a:lnTo>
                  <a:lnTo>
                    <a:pt x="219735" y="84627"/>
                  </a:lnTo>
                  <a:lnTo>
                    <a:pt x="227250" y="77136"/>
                  </a:lnTo>
                  <a:lnTo>
                    <a:pt x="232741" y="71241"/>
                  </a:lnTo>
                  <a:lnTo>
                    <a:pt x="236220" y="66928"/>
                  </a:lnTo>
                  <a:lnTo>
                    <a:pt x="240411" y="60451"/>
                  </a:lnTo>
                  <a:lnTo>
                    <a:pt x="242570" y="53975"/>
                  </a:lnTo>
                  <a:lnTo>
                    <a:pt x="242570" y="47751"/>
                  </a:lnTo>
                  <a:lnTo>
                    <a:pt x="242570" y="40767"/>
                  </a:lnTo>
                  <a:lnTo>
                    <a:pt x="240791" y="35306"/>
                  </a:lnTo>
                  <a:lnTo>
                    <a:pt x="236982" y="31623"/>
                  </a:lnTo>
                  <a:lnTo>
                    <a:pt x="233299" y="27812"/>
                  </a:lnTo>
                  <a:lnTo>
                    <a:pt x="228091" y="25907"/>
                  </a:lnTo>
                  <a:lnTo>
                    <a:pt x="221361" y="25907"/>
                  </a:lnTo>
                  <a:lnTo>
                    <a:pt x="214884" y="25907"/>
                  </a:lnTo>
                  <a:lnTo>
                    <a:pt x="199136" y="51562"/>
                  </a:lnTo>
                  <a:lnTo>
                    <a:pt x="167894" y="48387"/>
                  </a:lnTo>
                  <a:lnTo>
                    <a:pt x="185420" y="11175"/>
                  </a:lnTo>
                  <a:lnTo>
                    <a:pt x="211655" y="692"/>
                  </a:lnTo>
                  <a:lnTo>
                    <a:pt x="222250" y="0"/>
                  </a:lnTo>
                  <a:close/>
                </a:path>
              </a:pathLst>
            </a:custGeom>
            <a:ln w="914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978279" y="4756772"/>
              <a:ext cx="497840" cy="369570"/>
            </a:xfrm>
            <a:custGeom>
              <a:avLst/>
              <a:gdLst/>
              <a:ahLst/>
              <a:cxnLst/>
              <a:rect l="l" t="t" r="r" b="b"/>
              <a:pathLst>
                <a:path w="497839" h="369570">
                  <a:moveTo>
                    <a:pt x="497560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497560" y="369328"/>
                  </a:lnTo>
                  <a:lnTo>
                    <a:pt x="497560" y="0"/>
                  </a:lnTo>
                  <a:close/>
                </a:path>
              </a:pathLst>
            </a:custGeom>
            <a:solidFill>
              <a:srgbClr val="C6CE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978279" y="4756772"/>
              <a:ext cx="497840" cy="369570"/>
            </a:xfrm>
            <a:custGeom>
              <a:avLst/>
              <a:gdLst/>
              <a:ahLst/>
              <a:cxnLst/>
              <a:rect l="l" t="t" r="r" b="b"/>
              <a:pathLst>
                <a:path w="497839" h="369570">
                  <a:moveTo>
                    <a:pt x="0" y="369328"/>
                  </a:moveTo>
                  <a:lnTo>
                    <a:pt x="497560" y="369328"/>
                  </a:lnTo>
                  <a:lnTo>
                    <a:pt x="497560" y="0"/>
                  </a:lnTo>
                  <a:lnTo>
                    <a:pt x="0" y="0"/>
                  </a:lnTo>
                  <a:lnTo>
                    <a:pt x="0" y="369328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069719" y="4860670"/>
              <a:ext cx="276225" cy="167640"/>
            </a:xfrm>
            <a:custGeom>
              <a:avLst/>
              <a:gdLst/>
              <a:ahLst/>
              <a:cxnLst/>
              <a:rect l="l" t="t" r="r" b="b"/>
              <a:pathLst>
                <a:path w="276225" h="167639">
                  <a:moveTo>
                    <a:pt x="98679" y="634"/>
                  </a:moveTo>
                  <a:lnTo>
                    <a:pt x="63754" y="634"/>
                  </a:lnTo>
                  <a:lnTo>
                    <a:pt x="0" y="164337"/>
                  </a:lnTo>
                  <a:lnTo>
                    <a:pt x="35051" y="164337"/>
                  </a:lnTo>
                  <a:lnTo>
                    <a:pt x="48641" y="127126"/>
                  </a:lnTo>
                  <a:lnTo>
                    <a:pt x="149315" y="127126"/>
                  </a:lnTo>
                  <a:lnTo>
                    <a:pt x="138282" y="99567"/>
                  </a:lnTo>
                  <a:lnTo>
                    <a:pt x="58800" y="99567"/>
                  </a:lnTo>
                  <a:lnTo>
                    <a:pt x="80899" y="38861"/>
                  </a:lnTo>
                  <a:lnTo>
                    <a:pt x="113981" y="38861"/>
                  </a:lnTo>
                  <a:lnTo>
                    <a:pt x="98679" y="634"/>
                  </a:lnTo>
                  <a:close/>
                </a:path>
                <a:path w="276225" h="167639">
                  <a:moveTo>
                    <a:pt x="149315" y="127126"/>
                  </a:moveTo>
                  <a:lnTo>
                    <a:pt x="114045" y="127126"/>
                  </a:lnTo>
                  <a:lnTo>
                    <a:pt x="128269" y="164337"/>
                  </a:lnTo>
                  <a:lnTo>
                    <a:pt x="164211" y="164337"/>
                  </a:lnTo>
                  <a:lnTo>
                    <a:pt x="149315" y="127126"/>
                  </a:lnTo>
                  <a:close/>
                </a:path>
                <a:path w="276225" h="167639">
                  <a:moveTo>
                    <a:pt x="113981" y="38861"/>
                  </a:moveTo>
                  <a:lnTo>
                    <a:pt x="80899" y="38861"/>
                  </a:lnTo>
                  <a:lnTo>
                    <a:pt x="103378" y="99567"/>
                  </a:lnTo>
                  <a:lnTo>
                    <a:pt x="138282" y="99567"/>
                  </a:lnTo>
                  <a:lnTo>
                    <a:pt x="113981" y="38861"/>
                  </a:lnTo>
                  <a:close/>
                </a:path>
                <a:path w="276225" h="167639">
                  <a:moveTo>
                    <a:pt x="197485" y="117220"/>
                  </a:moveTo>
                  <a:lnTo>
                    <a:pt x="167131" y="120903"/>
                  </a:lnTo>
                  <a:lnTo>
                    <a:pt x="169058" y="130712"/>
                  </a:lnTo>
                  <a:lnTo>
                    <a:pt x="172545" y="139557"/>
                  </a:lnTo>
                  <a:lnTo>
                    <a:pt x="210313" y="166324"/>
                  </a:lnTo>
                  <a:lnTo>
                    <a:pt x="220980" y="167131"/>
                  </a:lnTo>
                  <a:lnTo>
                    <a:pt x="232199" y="166179"/>
                  </a:lnTo>
                  <a:lnTo>
                    <a:pt x="267003" y="143889"/>
                  </a:lnTo>
                  <a:lnTo>
                    <a:pt x="268568" y="141096"/>
                  </a:lnTo>
                  <a:lnTo>
                    <a:pt x="214630" y="141096"/>
                  </a:lnTo>
                  <a:lnTo>
                    <a:pt x="209550" y="139064"/>
                  </a:lnTo>
                  <a:lnTo>
                    <a:pt x="201041" y="130809"/>
                  </a:lnTo>
                  <a:lnTo>
                    <a:pt x="198500" y="124967"/>
                  </a:lnTo>
                  <a:lnTo>
                    <a:pt x="197485" y="117220"/>
                  </a:lnTo>
                  <a:close/>
                </a:path>
                <a:path w="276225" h="167639">
                  <a:moveTo>
                    <a:pt x="265861" y="88137"/>
                  </a:moveTo>
                  <a:lnTo>
                    <a:pt x="227964" y="88137"/>
                  </a:lnTo>
                  <a:lnTo>
                    <a:pt x="233044" y="90423"/>
                  </a:lnTo>
                  <a:lnTo>
                    <a:pt x="241554" y="99694"/>
                  </a:lnTo>
                  <a:lnTo>
                    <a:pt x="243712" y="105917"/>
                  </a:lnTo>
                  <a:lnTo>
                    <a:pt x="243712" y="122173"/>
                  </a:lnTo>
                  <a:lnTo>
                    <a:pt x="241426" y="128777"/>
                  </a:lnTo>
                  <a:lnTo>
                    <a:pt x="237108" y="133730"/>
                  </a:lnTo>
                  <a:lnTo>
                    <a:pt x="232663" y="138556"/>
                  </a:lnTo>
                  <a:lnTo>
                    <a:pt x="227203" y="141096"/>
                  </a:lnTo>
                  <a:lnTo>
                    <a:pt x="268568" y="141096"/>
                  </a:lnTo>
                  <a:lnTo>
                    <a:pt x="271922" y="135112"/>
                  </a:lnTo>
                  <a:lnTo>
                    <a:pt x="274865" y="125549"/>
                  </a:lnTo>
                  <a:lnTo>
                    <a:pt x="275844" y="115188"/>
                  </a:lnTo>
                  <a:lnTo>
                    <a:pt x="275320" y="108023"/>
                  </a:lnTo>
                  <a:lnTo>
                    <a:pt x="273748" y="101393"/>
                  </a:lnTo>
                  <a:lnTo>
                    <a:pt x="271129" y="95311"/>
                  </a:lnTo>
                  <a:lnTo>
                    <a:pt x="267462" y="89788"/>
                  </a:lnTo>
                  <a:lnTo>
                    <a:pt x="265861" y="88137"/>
                  </a:lnTo>
                  <a:close/>
                </a:path>
                <a:path w="276225" h="167639">
                  <a:moveTo>
                    <a:pt x="264634" y="25780"/>
                  </a:moveTo>
                  <a:lnTo>
                    <a:pt x="224408" y="25780"/>
                  </a:lnTo>
                  <a:lnTo>
                    <a:pt x="228854" y="27431"/>
                  </a:lnTo>
                  <a:lnTo>
                    <a:pt x="232029" y="30733"/>
                  </a:lnTo>
                  <a:lnTo>
                    <a:pt x="235331" y="33908"/>
                  </a:lnTo>
                  <a:lnTo>
                    <a:pt x="236981" y="38353"/>
                  </a:lnTo>
                  <a:lnTo>
                    <a:pt x="236981" y="50291"/>
                  </a:lnTo>
                  <a:lnTo>
                    <a:pt x="234823" y="55498"/>
                  </a:lnTo>
                  <a:lnTo>
                    <a:pt x="230250" y="59435"/>
                  </a:lnTo>
                  <a:lnTo>
                    <a:pt x="225806" y="63372"/>
                  </a:lnTo>
                  <a:lnTo>
                    <a:pt x="219329" y="65150"/>
                  </a:lnTo>
                  <a:lnTo>
                    <a:pt x="210786" y="65150"/>
                  </a:lnTo>
                  <a:lnTo>
                    <a:pt x="207391" y="90550"/>
                  </a:lnTo>
                  <a:lnTo>
                    <a:pt x="212979" y="88899"/>
                  </a:lnTo>
                  <a:lnTo>
                    <a:pt x="217805" y="88137"/>
                  </a:lnTo>
                  <a:lnTo>
                    <a:pt x="265861" y="88137"/>
                  </a:lnTo>
                  <a:lnTo>
                    <a:pt x="262842" y="85024"/>
                  </a:lnTo>
                  <a:lnTo>
                    <a:pt x="257556" y="81200"/>
                  </a:lnTo>
                  <a:lnTo>
                    <a:pt x="251602" y="78305"/>
                  </a:lnTo>
                  <a:lnTo>
                    <a:pt x="244982" y="76326"/>
                  </a:lnTo>
                  <a:lnTo>
                    <a:pt x="255244" y="69377"/>
                  </a:lnTo>
                  <a:lnTo>
                    <a:pt x="259091" y="65150"/>
                  </a:lnTo>
                  <a:lnTo>
                    <a:pt x="219329" y="65150"/>
                  </a:lnTo>
                  <a:lnTo>
                    <a:pt x="210819" y="64896"/>
                  </a:lnTo>
                  <a:lnTo>
                    <a:pt x="259322" y="64896"/>
                  </a:lnTo>
                  <a:lnTo>
                    <a:pt x="262588" y="61309"/>
                  </a:lnTo>
                  <a:lnTo>
                    <a:pt x="267003" y="52145"/>
                  </a:lnTo>
                  <a:lnTo>
                    <a:pt x="268478" y="41909"/>
                  </a:lnTo>
                  <a:lnTo>
                    <a:pt x="267761" y="34555"/>
                  </a:lnTo>
                  <a:lnTo>
                    <a:pt x="265643" y="27685"/>
                  </a:lnTo>
                  <a:lnTo>
                    <a:pt x="265535" y="27431"/>
                  </a:lnTo>
                  <a:lnTo>
                    <a:pt x="264634" y="25780"/>
                  </a:lnTo>
                  <a:close/>
                </a:path>
                <a:path w="276225" h="167639">
                  <a:moveTo>
                    <a:pt x="219963" y="0"/>
                  </a:moveTo>
                  <a:lnTo>
                    <a:pt x="210947" y="0"/>
                  </a:lnTo>
                  <a:lnTo>
                    <a:pt x="202819" y="1650"/>
                  </a:lnTo>
                  <a:lnTo>
                    <a:pt x="188213" y="8508"/>
                  </a:lnTo>
                  <a:lnTo>
                    <a:pt x="182625" y="13080"/>
                  </a:lnTo>
                  <a:lnTo>
                    <a:pt x="178562" y="19049"/>
                  </a:lnTo>
                  <a:lnTo>
                    <a:pt x="174498" y="24891"/>
                  </a:lnTo>
                  <a:lnTo>
                    <a:pt x="171450" y="32892"/>
                  </a:lnTo>
                  <a:lnTo>
                    <a:pt x="169418" y="42671"/>
                  </a:lnTo>
                  <a:lnTo>
                    <a:pt x="198374" y="47624"/>
                  </a:lnTo>
                  <a:lnTo>
                    <a:pt x="199136" y="40512"/>
                  </a:lnTo>
                  <a:lnTo>
                    <a:pt x="201549" y="35051"/>
                  </a:lnTo>
                  <a:lnTo>
                    <a:pt x="205231" y="31368"/>
                  </a:lnTo>
                  <a:lnTo>
                    <a:pt x="209042" y="27685"/>
                  </a:lnTo>
                  <a:lnTo>
                    <a:pt x="213613" y="25780"/>
                  </a:lnTo>
                  <a:lnTo>
                    <a:pt x="264634" y="25780"/>
                  </a:lnTo>
                  <a:lnTo>
                    <a:pt x="261995" y="20943"/>
                  </a:lnTo>
                  <a:lnTo>
                    <a:pt x="256920" y="14731"/>
                  </a:lnTo>
                  <a:lnTo>
                    <a:pt x="249396" y="8304"/>
                  </a:lnTo>
                  <a:lnTo>
                    <a:pt x="240728" y="3698"/>
                  </a:lnTo>
                  <a:lnTo>
                    <a:pt x="230917" y="926"/>
                  </a:lnTo>
                  <a:lnTo>
                    <a:pt x="21996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065147" y="4856099"/>
              <a:ext cx="284988" cy="176276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299986" y="3730104"/>
              <a:ext cx="497840" cy="369570"/>
            </a:xfrm>
            <a:custGeom>
              <a:avLst/>
              <a:gdLst/>
              <a:ahLst/>
              <a:cxnLst/>
              <a:rect l="l" t="t" r="r" b="b"/>
              <a:pathLst>
                <a:path w="497840" h="369570">
                  <a:moveTo>
                    <a:pt x="497560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497560" y="369328"/>
                  </a:lnTo>
                  <a:lnTo>
                    <a:pt x="497560" y="0"/>
                  </a:lnTo>
                  <a:close/>
                </a:path>
              </a:pathLst>
            </a:custGeom>
            <a:solidFill>
              <a:srgbClr val="C6CE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99986" y="3730104"/>
              <a:ext cx="497840" cy="369570"/>
            </a:xfrm>
            <a:custGeom>
              <a:avLst/>
              <a:gdLst/>
              <a:ahLst/>
              <a:cxnLst/>
              <a:rect l="l" t="t" r="r" b="b"/>
              <a:pathLst>
                <a:path w="497840" h="369570">
                  <a:moveTo>
                    <a:pt x="0" y="369328"/>
                  </a:moveTo>
                  <a:lnTo>
                    <a:pt x="497560" y="369328"/>
                  </a:lnTo>
                  <a:lnTo>
                    <a:pt x="497560" y="0"/>
                  </a:lnTo>
                  <a:lnTo>
                    <a:pt x="0" y="0"/>
                  </a:lnTo>
                  <a:lnTo>
                    <a:pt x="0" y="369328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95376" y="2414003"/>
              <a:ext cx="497840" cy="369570"/>
            </a:xfrm>
            <a:custGeom>
              <a:avLst/>
              <a:gdLst/>
              <a:ahLst/>
              <a:cxnLst/>
              <a:rect l="l" t="t" r="r" b="b"/>
              <a:pathLst>
                <a:path w="497840" h="369569">
                  <a:moveTo>
                    <a:pt x="497560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497560" y="369328"/>
                  </a:lnTo>
                  <a:lnTo>
                    <a:pt x="497560" y="0"/>
                  </a:lnTo>
                  <a:close/>
                </a:path>
              </a:pathLst>
            </a:custGeom>
            <a:solidFill>
              <a:srgbClr val="C6CE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95376" y="2414003"/>
              <a:ext cx="497840" cy="369570"/>
            </a:xfrm>
            <a:custGeom>
              <a:avLst/>
              <a:gdLst/>
              <a:ahLst/>
              <a:cxnLst/>
              <a:rect l="l" t="t" r="r" b="b"/>
              <a:pathLst>
                <a:path w="497840" h="369569">
                  <a:moveTo>
                    <a:pt x="0" y="369328"/>
                  </a:moveTo>
                  <a:lnTo>
                    <a:pt x="497560" y="369328"/>
                  </a:lnTo>
                  <a:lnTo>
                    <a:pt x="497560" y="0"/>
                  </a:lnTo>
                  <a:lnTo>
                    <a:pt x="0" y="0"/>
                  </a:lnTo>
                  <a:lnTo>
                    <a:pt x="0" y="369328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557145" y="1268463"/>
              <a:ext cx="497840" cy="369570"/>
            </a:xfrm>
            <a:custGeom>
              <a:avLst/>
              <a:gdLst/>
              <a:ahLst/>
              <a:cxnLst/>
              <a:rect l="l" t="t" r="r" b="b"/>
              <a:pathLst>
                <a:path w="497839" h="369569">
                  <a:moveTo>
                    <a:pt x="497560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497560" y="369328"/>
                  </a:lnTo>
                  <a:lnTo>
                    <a:pt x="497560" y="0"/>
                  </a:lnTo>
                  <a:close/>
                </a:path>
              </a:pathLst>
            </a:custGeom>
            <a:solidFill>
              <a:srgbClr val="C6CE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557145" y="1268463"/>
              <a:ext cx="497840" cy="369570"/>
            </a:xfrm>
            <a:custGeom>
              <a:avLst/>
              <a:gdLst/>
              <a:ahLst/>
              <a:cxnLst/>
              <a:rect l="l" t="t" r="r" b="b"/>
              <a:pathLst>
                <a:path w="497839" h="369569">
                  <a:moveTo>
                    <a:pt x="0" y="369328"/>
                  </a:moveTo>
                  <a:lnTo>
                    <a:pt x="497560" y="369328"/>
                  </a:lnTo>
                  <a:lnTo>
                    <a:pt x="497560" y="0"/>
                  </a:lnTo>
                  <a:lnTo>
                    <a:pt x="0" y="0"/>
                  </a:lnTo>
                  <a:lnTo>
                    <a:pt x="0" y="369328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316603" y="1263891"/>
              <a:ext cx="497840" cy="369570"/>
            </a:xfrm>
            <a:custGeom>
              <a:avLst/>
              <a:gdLst/>
              <a:ahLst/>
              <a:cxnLst/>
              <a:rect l="l" t="t" r="r" b="b"/>
              <a:pathLst>
                <a:path w="497839" h="369569">
                  <a:moveTo>
                    <a:pt x="497560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497560" y="369328"/>
                  </a:lnTo>
                  <a:lnTo>
                    <a:pt x="497560" y="0"/>
                  </a:lnTo>
                  <a:close/>
                </a:path>
              </a:pathLst>
            </a:custGeom>
            <a:solidFill>
              <a:srgbClr val="C6CE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4316603" y="1263891"/>
              <a:ext cx="497840" cy="369570"/>
            </a:xfrm>
            <a:custGeom>
              <a:avLst/>
              <a:gdLst/>
              <a:ahLst/>
              <a:cxnLst/>
              <a:rect l="l" t="t" r="r" b="b"/>
              <a:pathLst>
                <a:path w="497839" h="369569">
                  <a:moveTo>
                    <a:pt x="0" y="369328"/>
                  </a:moveTo>
                  <a:lnTo>
                    <a:pt x="497560" y="369328"/>
                  </a:lnTo>
                  <a:lnTo>
                    <a:pt x="497560" y="0"/>
                  </a:lnTo>
                  <a:lnTo>
                    <a:pt x="0" y="0"/>
                  </a:lnTo>
                  <a:lnTo>
                    <a:pt x="0" y="369328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6256146" y="1245349"/>
              <a:ext cx="497840" cy="369570"/>
            </a:xfrm>
            <a:custGeom>
              <a:avLst/>
              <a:gdLst/>
              <a:ahLst/>
              <a:cxnLst/>
              <a:rect l="l" t="t" r="r" b="b"/>
              <a:pathLst>
                <a:path w="497840" h="369569">
                  <a:moveTo>
                    <a:pt x="497560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497560" y="369328"/>
                  </a:lnTo>
                  <a:lnTo>
                    <a:pt x="497560" y="0"/>
                  </a:lnTo>
                  <a:close/>
                </a:path>
              </a:pathLst>
            </a:custGeom>
            <a:solidFill>
              <a:srgbClr val="C6CE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6256146" y="1245349"/>
              <a:ext cx="497840" cy="369570"/>
            </a:xfrm>
            <a:custGeom>
              <a:avLst/>
              <a:gdLst/>
              <a:ahLst/>
              <a:cxnLst/>
              <a:rect l="l" t="t" r="r" b="b"/>
              <a:pathLst>
                <a:path w="497840" h="369569">
                  <a:moveTo>
                    <a:pt x="0" y="369328"/>
                  </a:moveTo>
                  <a:lnTo>
                    <a:pt x="497560" y="369328"/>
                  </a:lnTo>
                  <a:lnTo>
                    <a:pt x="497560" y="0"/>
                  </a:lnTo>
                  <a:lnTo>
                    <a:pt x="0" y="0"/>
                  </a:lnTo>
                  <a:lnTo>
                    <a:pt x="0" y="369328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318618" y="5550825"/>
            <a:ext cx="8451850" cy="91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3675" marR="6350" indent="-181610">
              <a:lnSpc>
                <a:spcPct val="100000"/>
              </a:lnSpc>
              <a:spcBef>
                <a:spcPts val="100"/>
              </a:spcBef>
              <a:buChar char="•"/>
              <a:tabLst>
                <a:tab pos="194310" algn="l"/>
              </a:tabLst>
            </a:pP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Наиболее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предпочтительная</a:t>
            </a:r>
            <a:r>
              <a:rPr sz="14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расстановка</a:t>
            </a:r>
            <a:r>
              <a:rPr sz="14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рабочих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мест</a:t>
            </a:r>
            <a:r>
              <a:rPr sz="14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участников</a:t>
            </a:r>
            <a:r>
              <a:rPr sz="14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370" dirty="0">
                <a:solidFill>
                  <a:srgbClr val="394454"/>
                </a:solidFill>
                <a:latin typeface="Microsoft Sans Serif"/>
                <a:cs typeface="Microsoft Sans Serif"/>
              </a:rPr>
              <a:t>–</a:t>
            </a:r>
            <a:r>
              <a:rPr sz="1400" spc="38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</a:t>
            </a:r>
            <a:r>
              <a:rPr sz="14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периметру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аудитории </a:t>
            </a:r>
            <a:r>
              <a:rPr sz="1400" spc="-3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спиной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центр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(в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зоне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видимости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видеокамер).</a:t>
            </a:r>
            <a:endParaRPr sz="1400">
              <a:latin typeface="Microsoft Sans Serif"/>
              <a:cs typeface="Microsoft Sans Serif"/>
            </a:endParaRPr>
          </a:p>
          <a:p>
            <a:pPr marL="193675" marR="5080" indent="-181610">
              <a:lnSpc>
                <a:spcPct val="100000"/>
              </a:lnSpc>
              <a:spcBef>
                <a:spcPts val="340"/>
              </a:spcBef>
              <a:buChar char="•"/>
              <a:tabLst>
                <a:tab pos="194310" algn="l"/>
              </a:tabLst>
            </a:pP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Рабочая</a:t>
            </a:r>
            <a:r>
              <a:rPr sz="14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поверхность</a:t>
            </a:r>
            <a:r>
              <a:rPr sz="1400" spc="3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cтола</a:t>
            </a:r>
            <a:r>
              <a:rPr sz="1400" spc="3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должна</a:t>
            </a:r>
            <a:r>
              <a:rPr sz="1400" spc="3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обеспечивать</a:t>
            </a:r>
            <a:r>
              <a:rPr sz="1400" spc="38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комфортную</a:t>
            </a:r>
            <a:r>
              <a:rPr sz="1400" spc="39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работу</a:t>
            </a:r>
            <a:r>
              <a:rPr sz="1400" spc="3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как</a:t>
            </a:r>
            <a:r>
              <a:rPr sz="1400" spc="3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с</a:t>
            </a:r>
            <a:r>
              <a:rPr sz="1400" spc="38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компьютером,</a:t>
            </a:r>
            <a:r>
              <a:rPr sz="1400" spc="3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так </a:t>
            </a:r>
            <a:r>
              <a:rPr sz="1400" spc="-3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и с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бумажными</a:t>
            </a:r>
            <a:r>
              <a:rPr sz="14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носителями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73" name="object 35"/>
          <p:cNvSpPr txBox="1"/>
          <p:nvPr/>
        </p:nvSpPr>
        <p:spPr>
          <a:xfrm>
            <a:off x="289359" y="3719146"/>
            <a:ext cx="457997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2160"/>
              </a:spcBef>
            </a:pPr>
            <a:r>
              <a:rPr lang="ru-RU" sz="2400" b="1" dirty="0" smtClean="0">
                <a:solidFill>
                  <a:srgbClr val="FF0000"/>
                </a:solidFill>
                <a:latin typeface="Calibri"/>
                <a:cs typeface="Calibri"/>
              </a:rPr>
              <a:t>Б1</a:t>
            </a:r>
            <a:endParaRPr sz="24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74" name="object 35"/>
          <p:cNvSpPr txBox="1"/>
          <p:nvPr/>
        </p:nvSpPr>
        <p:spPr>
          <a:xfrm>
            <a:off x="327459" y="2403251"/>
            <a:ext cx="457997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2160"/>
              </a:spcBef>
            </a:pPr>
            <a:r>
              <a:rPr lang="ru-RU" sz="2400" b="1" dirty="0" smtClean="0">
                <a:solidFill>
                  <a:srgbClr val="FF0000"/>
                </a:solidFill>
                <a:latin typeface="Calibri"/>
                <a:cs typeface="Calibri"/>
              </a:rPr>
              <a:t>Б2</a:t>
            </a:r>
            <a:endParaRPr sz="24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75" name="object 35"/>
          <p:cNvSpPr txBox="1"/>
          <p:nvPr/>
        </p:nvSpPr>
        <p:spPr>
          <a:xfrm>
            <a:off x="2578289" y="1260250"/>
            <a:ext cx="457997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2160"/>
              </a:spcBef>
            </a:pPr>
            <a:r>
              <a:rPr lang="ru-RU" sz="2400" b="1" dirty="0" smtClean="0">
                <a:solidFill>
                  <a:srgbClr val="FF0000"/>
                </a:solidFill>
                <a:latin typeface="Calibri"/>
                <a:cs typeface="Calibri"/>
              </a:rPr>
              <a:t>В3</a:t>
            </a:r>
            <a:endParaRPr sz="24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76" name="object 35"/>
          <p:cNvSpPr txBox="1"/>
          <p:nvPr/>
        </p:nvSpPr>
        <p:spPr>
          <a:xfrm>
            <a:off x="4348473" y="1254388"/>
            <a:ext cx="457997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2160"/>
              </a:spcBef>
            </a:pPr>
            <a:r>
              <a:rPr lang="ru-RU" sz="2400" b="1" dirty="0" smtClean="0">
                <a:solidFill>
                  <a:srgbClr val="FF0000"/>
                </a:solidFill>
                <a:latin typeface="Calibri"/>
                <a:cs typeface="Calibri"/>
              </a:rPr>
              <a:t>В2</a:t>
            </a:r>
            <a:endParaRPr sz="24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77" name="object 35"/>
          <p:cNvSpPr txBox="1"/>
          <p:nvPr/>
        </p:nvSpPr>
        <p:spPr>
          <a:xfrm>
            <a:off x="6282782" y="1245597"/>
            <a:ext cx="457997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2160"/>
              </a:spcBef>
            </a:pPr>
            <a:r>
              <a:rPr lang="ru-RU" sz="2400" b="1" dirty="0" smtClean="0">
                <a:solidFill>
                  <a:srgbClr val="FF0000"/>
                </a:solidFill>
                <a:latin typeface="Calibri"/>
                <a:cs typeface="Calibri"/>
              </a:rPr>
              <a:t>В1</a:t>
            </a:r>
            <a:endParaRPr sz="24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271146" y="1347850"/>
            <a:ext cx="8580755" cy="3318510"/>
          </a:xfrm>
          <a:custGeom>
            <a:avLst/>
            <a:gdLst/>
            <a:ahLst/>
            <a:cxnLst/>
            <a:rect l="l" t="t" r="r" b="b"/>
            <a:pathLst>
              <a:path w="8580755" h="3318510">
                <a:moveTo>
                  <a:pt x="8027428" y="0"/>
                </a:moveTo>
                <a:lnTo>
                  <a:pt x="553021" y="0"/>
                </a:lnTo>
                <a:lnTo>
                  <a:pt x="505305" y="2030"/>
                </a:lnTo>
                <a:lnTo>
                  <a:pt x="458715" y="8010"/>
                </a:lnTo>
                <a:lnTo>
                  <a:pt x="413419" y="17774"/>
                </a:lnTo>
                <a:lnTo>
                  <a:pt x="369582" y="31156"/>
                </a:lnTo>
                <a:lnTo>
                  <a:pt x="327370" y="47990"/>
                </a:lnTo>
                <a:lnTo>
                  <a:pt x="286949" y="68110"/>
                </a:lnTo>
                <a:lnTo>
                  <a:pt x="248485" y="91348"/>
                </a:lnTo>
                <a:lnTo>
                  <a:pt x="212144" y="117541"/>
                </a:lnTo>
                <a:lnTo>
                  <a:pt x="178092" y="146521"/>
                </a:lnTo>
                <a:lnTo>
                  <a:pt x="146496" y="178122"/>
                </a:lnTo>
                <a:lnTo>
                  <a:pt x="117520" y="212178"/>
                </a:lnTo>
                <a:lnTo>
                  <a:pt x="91332" y="248523"/>
                </a:lnTo>
                <a:lnTo>
                  <a:pt x="68097" y="286992"/>
                </a:lnTo>
                <a:lnTo>
                  <a:pt x="47981" y="327417"/>
                </a:lnTo>
                <a:lnTo>
                  <a:pt x="31151" y="369633"/>
                </a:lnTo>
                <a:lnTo>
                  <a:pt x="17771" y="413474"/>
                </a:lnTo>
                <a:lnTo>
                  <a:pt x="8009" y="458774"/>
                </a:lnTo>
                <a:lnTo>
                  <a:pt x="2029" y="505366"/>
                </a:lnTo>
                <a:lnTo>
                  <a:pt x="0" y="553085"/>
                </a:lnTo>
                <a:lnTo>
                  <a:pt x="0" y="2765044"/>
                </a:lnTo>
                <a:lnTo>
                  <a:pt x="2029" y="2812762"/>
                </a:lnTo>
                <a:lnTo>
                  <a:pt x="8009" y="2859354"/>
                </a:lnTo>
                <a:lnTo>
                  <a:pt x="17771" y="2904654"/>
                </a:lnTo>
                <a:lnTo>
                  <a:pt x="31151" y="2948495"/>
                </a:lnTo>
                <a:lnTo>
                  <a:pt x="47981" y="2990711"/>
                </a:lnTo>
                <a:lnTo>
                  <a:pt x="68097" y="3031136"/>
                </a:lnTo>
                <a:lnTo>
                  <a:pt x="91332" y="3069605"/>
                </a:lnTo>
                <a:lnTo>
                  <a:pt x="117520" y="3105950"/>
                </a:lnTo>
                <a:lnTo>
                  <a:pt x="146496" y="3140006"/>
                </a:lnTo>
                <a:lnTo>
                  <a:pt x="178092" y="3171607"/>
                </a:lnTo>
                <a:lnTo>
                  <a:pt x="212144" y="3200587"/>
                </a:lnTo>
                <a:lnTo>
                  <a:pt x="248485" y="3226780"/>
                </a:lnTo>
                <a:lnTo>
                  <a:pt x="286949" y="3250018"/>
                </a:lnTo>
                <a:lnTo>
                  <a:pt x="327370" y="3270138"/>
                </a:lnTo>
                <a:lnTo>
                  <a:pt x="369582" y="3286972"/>
                </a:lnTo>
                <a:lnTo>
                  <a:pt x="413419" y="3300354"/>
                </a:lnTo>
                <a:lnTo>
                  <a:pt x="458715" y="3310118"/>
                </a:lnTo>
                <a:lnTo>
                  <a:pt x="505305" y="3316098"/>
                </a:lnTo>
                <a:lnTo>
                  <a:pt x="553021" y="3318129"/>
                </a:lnTo>
                <a:lnTo>
                  <a:pt x="8027428" y="3318129"/>
                </a:lnTo>
                <a:lnTo>
                  <a:pt x="8075147" y="3316098"/>
                </a:lnTo>
                <a:lnTo>
                  <a:pt x="8121739" y="3310118"/>
                </a:lnTo>
                <a:lnTo>
                  <a:pt x="8167039" y="3300354"/>
                </a:lnTo>
                <a:lnTo>
                  <a:pt x="8210880" y="3286972"/>
                </a:lnTo>
                <a:lnTo>
                  <a:pt x="8253096" y="3270138"/>
                </a:lnTo>
                <a:lnTo>
                  <a:pt x="8293521" y="3250018"/>
                </a:lnTo>
                <a:lnTo>
                  <a:pt x="8331989" y="3226780"/>
                </a:lnTo>
                <a:lnTo>
                  <a:pt x="8368335" y="3200587"/>
                </a:lnTo>
                <a:lnTo>
                  <a:pt x="8402391" y="3171607"/>
                </a:lnTo>
                <a:lnTo>
                  <a:pt x="8433992" y="3140006"/>
                </a:lnTo>
                <a:lnTo>
                  <a:pt x="8462972" y="3105950"/>
                </a:lnTo>
                <a:lnTo>
                  <a:pt x="8489164" y="3069605"/>
                </a:lnTo>
                <a:lnTo>
                  <a:pt x="8512403" y="3031136"/>
                </a:lnTo>
                <a:lnTo>
                  <a:pt x="8532523" y="2990711"/>
                </a:lnTo>
                <a:lnTo>
                  <a:pt x="8549356" y="2948495"/>
                </a:lnTo>
                <a:lnTo>
                  <a:pt x="8562738" y="2904654"/>
                </a:lnTo>
                <a:lnTo>
                  <a:pt x="8572503" y="2859354"/>
                </a:lnTo>
                <a:lnTo>
                  <a:pt x="8578483" y="2812762"/>
                </a:lnTo>
                <a:lnTo>
                  <a:pt x="8580513" y="2765044"/>
                </a:lnTo>
                <a:lnTo>
                  <a:pt x="8580513" y="553085"/>
                </a:lnTo>
                <a:lnTo>
                  <a:pt x="8578483" y="505366"/>
                </a:lnTo>
                <a:lnTo>
                  <a:pt x="8572503" y="458774"/>
                </a:lnTo>
                <a:lnTo>
                  <a:pt x="8562738" y="413474"/>
                </a:lnTo>
                <a:lnTo>
                  <a:pt x="8549356" y="369633"/>
                </a:lnTo>
                <a:lnTo>
                  <a:pt x="8532523" y="327417"/>
                </a:lnTo>
                <a:lnTo>
                  <a:pt x="8512403" y="286992"/>
                </a:lnTo>
                <a:lnTo>
                  <a:pt x="8489164" y="248523"/>
                </a:lnTo>
                <a:lnTo>
                  <a:pt x="8462972" y="212178"/>
                </a:lnTo>
                <a:lnTo>
                  <a:pt x="8433992" y="178122"/>
                </a:lnTo>
                <a:lnTo>
                  <a:pt x="8402391" y="146521"/>
                </a:lnTo>
                <a:lnTo>
                  <a:pt x="8368335" y="117541"/>
                </a:lnTo>
                <a:lnTo>
                  <a:pt x="8331989" y="91348"/>
                </a:lnTo>
                <a:lnTo>
                  <a:pt x="8293521" y="68110"/>
                </a:lnTo>
                <a:lnTo>
                  <a:pt x="8253096" y="47990"/>
                </a:lnTo>
                <a:lnTo>
                  <a:pt x="8210880" y="31156"/>
                </a:lnTo>
                <a:lnTo>
                  <a:pt x="8167039" y="17774"/>
                </a:lnTo>
                <a:lnTo>
                  <a:pt x="8121739" y="8010"/>
                </a:lnTo>
                <a:lnTo>
                  <a:pt x="8075147" y="2030"/>
                </a:lnTo>
                <a:lnTo>
                  <a:pt x="80274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11861" y="1463205"/>
            <a:ext cx="8098790" cy="2741776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93675" indent="-181610" algn="just">
              <a:lnSpc>
                <a:spcPct val="100000"/>
              </a:lnSpc>
              <a:spcBef>
                <a:spcPts val="340"/>
              </a:spcBef>
              <a:buFont typeface="Symbol"/>
              <a:buChar char=""/>
              <a:tabLst>
                <a:tab pos="194310" algn="l"/>
              </a:tabLst>
            </a:pPr>
            <a:r>
              <a:rPr spc="-25" dirty="0">
                <a:cs typeface="Microsoft Sans Serif"/>
              </a:rPr>
              <a:t>руководитель</a:t>
            </a:r>
            <a:r>
              <a:rPr spc="30" dirty="0">
                <a:cs typeface="Microsoft Sans Serif"/>
              </a:rPr>
              <a:t> </a:t>
            </a:r>
            <a:r>
              <a:rPr dirty="0">
                <a:cs typeface="Microsoft Sans Serif"/>
              </a:rPr>
              <a:t>и</a:t>
            </a:r>
            <a:r>
              <a:rPr spc="10" dirty="0">
                <a:cs typeface="Microsoft Sans Serif"/>
              </a:rPr>
              <a:t> </a:t>
            </a:r>
            <a:r>
              <a:rPr spc="-20" dirty="0" err="1">
                <a:cs typeface="Microsoft Sans Serif"/>
              </a:rPr>
              <a:t>организаторы</a:t>
            </a:r>
            <a:r>
              <a:rPr spc="20" dirty="0">
                <a:cs typeface="Microsoft Sans Serif"/>
              </a:rPr>
              <a:t> </a:t>
            </a:r>
            <a:r>
              <a:rPr spc="-5" dirty="0" smtClean="0">
                <a:cs typeface="Microsoft Sans Serif"/>
              </a:rPr>
              <a:t>ППЭ</a:t>
            </a:r>
            <a:endParaRPr dirty="0">
              <a:cs typeface="Microsoft Sans Serif"/>
            </a:endParaRPr>
          </a:p>
          <a:p>
            <a:pPr marL="193675" indent="-181610" algn="just">
              <a:lnSpc>
                <a:spcPct val="100000"/>
              </a:lnSpc>
              <a:spcBef>
                <a:spcPts val="240"/>
              </a:spcBef>
              <a:buFont typeface="Symbol"/>
              <a:buChar char=""/>
              <a:tabLst>
                <a:tab pos="194310" algn="l"/>
              </a:tabLst>
            </a:pPr>
            <a:r>
              <a:rPr spc="-25" dirty="0">
                <a:cs typeface="Microsoft Sans Serif"/>
              </a:rPr>
              <a:t>руководитель</a:t>
            </a:r>
            <a:r>
              <a:rPr spc="45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ОО,</a:t>
            </a:r>
            <a:r>
              <a:rPr spc="40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на</a:t>
            </a:r>
            <a:r>
              <a:rPr spc="30" dirty="0">
                <a:cs typeface="Microsoft Sans Serif"/>
              </a:rPr>
              <a:t> </a:t>
            </a:r>
            <a:r>
              <a:rPr spc="-40" dirty="0">
                <a:cs typeface="Microsoft Sans Serif"/>
              </a:rPr>
              <a:t>базе</a:t>
            </a:r>
            <a:r>
              <a:rPr spc="30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которой</a:t>
            </a:r>
            <a:r>
              <a:rPr spc="25" dirty="0">
                <a:cs typeface="Microsoft Sans Serif"/>
              </a:rPr>
              <a:t> </a:t>
            </a:r>
            <a:r>
              <a:rPr spc="-25" dirty="0" err="1">
                <a:cs typeface="Microsoft Sans Serif"/>
              </a:rPr>
              <a:t>организован</a:t>
            </a:r>
            <a:r>
              <a:rPr spc="55" dirty="0">
                <a:cs typeface="Microsoft Sans Serif"/>
              </a:rPr>
              <a:t> </a:t>
            </a:r>
            <a:r>
              <a:rPr spc="-5" dirty="0" smtClean="0">
                <a:cs typeface="Microsoft Sans Serif"/>
              </a:rPr>
              <a:t>ППЭ</a:t>
            </a:r>
            <a:endParaRPr dirty="0">
              <a:cs typeface="Microsoft Sans Serif"/>
            </a:endParaRPr>
          </a:p>
          <a:p>
            <a:pPr marL="193675" indent="-181610" algn="just">
              <a:lnSpc>
                <a:spcPct val="100000"/>
              </a:lnSpc>
              <a:spcBef>
                <a:spcPts val="250"/>
              </a:spcBef>
              <a:buFont typeface="Symbol"/>
              <a:buChar char=""/>
              <a:tabLst>
                <a:tab pos="194310" algn="l"/>
                <a:tab pos="975994" algn="l"/>
                <a:tab pos="1582420" algn="l"/>
                <a:tab pos="1845945" algn="l"/>
                <a:tab pos="2359660" algn="l"/>
                <a:tab pos="3096260" algn="l"/>
                <a:tab pos="3353435" algn="l"/>
                <a:tab pos="4446905" algn="l"/>
                <a:tab pos="4906645" algn="l"/>
                <a:tab pos="5685790" algn="l"/>
                <a:tab pos="6569709" algn="l"/>
              </a:tabLst>
            </a:pPr>
            <a:r>
              <a:rPr spc="-5" dirty="0">
                <a:cs typeface="Microsoft Sans Serif"/>
              </a:rPr>
              <a:t>члены	</a:t>
            </a:r>
            <a:r>
              <a:rPr spc="-45" dirty="0" smtClean="0">
                <a:cs typeface="Microsoft Sans Serif"/>
              </a:rPr>
              <a:t>ГЭК</a:t>
            </a:r>
            <a:r>
              <a:rPr spc="-25" dirty="0">
                <a:cs typeface="Microsoft Sans Serif"/>
              </a:rPr>
              <a:t>	</a:t>
            </a:r>
            <a:r>
              <a:rPr spc="-5" dirty="0" smtClean="0">
                <a:cs typeface="Microsoft Sans Serif"/>
              </a:rPr>
              <a:t>(</a:t>
            </a:r>
            <a:r>
              <a:rPr spc="-20" dirty="0" err="1" smtClean="0">
                <a:cs typeface="Microsoft Sans Serif"/>
              </a:rPr>
              <a:t>рекомендуется</a:t>
            </a:r>
            <a:r>
              <a:rPr lang="ru-RU" spc="-20" dirty="0" smtClean="0">
                <a:cs typeface="Microsoft Sans Serif"/>
              </a:rPr>
              <a:t> </a:t>
            </a:r>
            <a:r>
              <a:rPr spc="-5" dirty="0" err="1" smtClean="0">
                <a:cs typeface="Microsoft Sans Serif"/>
              </a:rPr>
              <a:t>не</a:t>
            </a:r>
            <a:r>
              <a:rPr spc="-10" dirty="0" smtClean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менее</a:t>
            </a:r>
            <a:r>
              <a:rPr spc="-5" dirty="0">
                <a:cs typeface="Microsoft Sans Serif"/>
              </a:rPr>
              <a:t> </a:t>
            </a:r>
            <a:r>
              <a:rPr spc="-15" dirty="0" err="1">
                <a:cs typeface="Microsoft Sans Serif"/>
              </a:rPr>
              <a:t>двух</a:t>
            </a:r>
            <a:r>
              <a:rPr spc="-15" dirty="0" smtClean="0">
                <a:cs typeface="Microsoft Sans Serif"/>
              </a:rPr>
              <a:t>)</a:t>
            </a:r>
            <a:endParaRPr dirty="0">
              <a:cs typeface="Microsoft Sans Serif"/>
            </a:endParaRPr>
          </a:p>
          <a:p>
            <a:pPr marL="193675" indent="-181610" algn="just">
              <a:lnSpc>
                <a:spcPct val="100000"/>
              </a:lnSpc>
              <a:spcBef>
                <a:spcPts val="254"/>
              </a:spcBef>
              <a:buFont typeface="Symbol"/>
              <a:buChar char=""/>
              <a:tabLst>
                <a:tab pos="194310" algn="l"/>
              </a:tabLst>
            </a:pPr>
            <a:r>
              <a:rPr spc="-20" dirty="0">
                <a:cs typeface="Microsoft Sans Serif"/>
              </a:rPr>
              <a:t>технические</a:t>
            </a:r>
            <a:r>
              <a:rPr spc="50" dirty="0">
                <a:cs typeface="Microsoft Sans Serif"/>
              </a:rPr>
              <a:t> </a:t>
            </a:r>
            <a:r>
              <a:rPr spc="-5" dirty="0" err="1">
                <a:cs typeface="Microsoft Sans Serif"/>
              </a:rPr>
              <a:t>специалисты</a:t>
            </a:r>
            <a:r>
              <a:rPr spc="20" dirty="0">
                <a:cs typeface="Microsoft Sans Serif"/>
              </a:rPr>
              <a:t> </a:t>
            </a:r>
            <a:r>
              <a:rPr spc="-5" dirty="0" smtClean="0">
                <a:cs typeface="Microsoft Sans Serif"/>
              </a:rPr>
              <a:t>(</a:t>
            </a:r>
            <a:r>
              <a:rPr spc="-25" dirty="0" err="1" smtClean="0">
                <a:cs typeface="Microsoft Sans Serif"/>
              </a:rPr>
              <a:t>рекомендуется</a:t>
            </a:r>
            <a:r>
              <a:rPr spc="70" dirty="0" smtClean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не</a:t>
            </a:r>
            <a:r>
              <a:rPr spc="30" dirty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менее</a:t>
            </a:r>
            <a:r>
              <a:rPr spc="25" dirty="0">
                <a:cs typeface="Microsoft Sans Serif"/>
              </a:rPr>
              <a:t> </a:t>
            </a:r>
            <a:r>
              <a:rPr spc="-15" dirty="0" err="1">
                <a:cs typeface="Microsoft Sans Serif"/>
              </a:rPr>
              <a:t>двух</a:t>
            </a:r>
            <a:r>
              <a:rPr spc="-15" dirty="0" smtClean="0">
                <a:cs typeface="Microsoft Sans Serif"/>
              </a:rPr>
              <a:t>)</a:t>
            </a:r>
            <a:endParaRPr dirty="0">
              <a:cs typeface="Microsoft Sans Serif"/>
            </a:endParaRPr>
          </a:p>
          <a:p>
            <a:pPr marL="193675" indent="-181610" algn="just">
              <a:lnSpc>
                <a:spcPct val="100000"/>
              </a:lnSpc>
              <a:spcBef>
                <a:spcPts val="240"/>
              </a:spcBef>
              <a:buFont typeface="Symbol"/>
              <a:buChar char=""/>
              <a:tabLst>
                <a:tab pos="194310" algn="l"/>
              </a:tabLst>
            </a:pPr>
            <a:r>
              <a:rPr spc="-20" dirty="0" err="1">
                <a:cs typeface="Microsoft Sans Serif"/>
              </a:rPr>
              <a:t>медицинские</a:t>
            </a:r>
            <a:r>
              <a:rPr spc="-10" dirty="0">
                <a:cs typeface="Microsoft Sans Serif"/>
              </a:rPr>
              <a:t> </a:t>
            </a:r>
            <a:r>
              <a:rPr spc="-20" dirty="0" err="1" smtClean="0">
                <a:cs typeface="Microsoft Sans Serif"/>
              </a:rPr>
              <a:t>работники</a:t>
            </a:r>
            <a:endParaRPr dirty="0">
              <a:cs typeface="Microsoft Sans Serif"/>
            </a:endParaRPr>
          </a:p>
          <a:p>
            <a:pPr marL="193675" indent="-181610" algn="just">
              <a:lnSpc>
                <a:spcPct val="100000"/>
              </a:lnSpc>
              <a:spcBef>
                <a:spcPts val="240"/>
              </a:spcBef>
              <a:buFont typeface="Symbol"/>
              <a:buChar char=""/>
              <a:tabLst>
                <a:tab pos="194310" algn="l"/>
              </a:tabLst>
            </a:pPr>
            <a:r>
              <a:rPr lang="ru-RU" spc="-5" dirty="0" smtClean="0">
                <a:cs typeface="Microsoft Sans Serif"/>
              </a:rPr>
              <a:t>а</a:t>
            </a:r>
            <a:r>
              <a:rPr spc="-5" dirty="0" err="1" smtClean="0">
                <a:cs typeface="Microsoft Sans Serif"/>
              </a:rPr>
              <a:t>ссистенты</a:t>
            </a:r>
            <a:r>
              <a:rPr lang="ru-RU" spc="-5" dirty="0" smtClean="0">
                <a:cs typeface="Microsoft Sans Serif"/>
              </a:rPr>
              <a:t> (при необходимости)</a:t>
            </a:r>
            <a:endParaRPr lang="ru-RU" spc="-20" dirty="0" smtClean="0">
              <a:cs typeface="Microsoft Sans Serif"/>
            </a:endParaRPr>
          </a:p>
          <a:p>
            <a:pPr marL="193675" indent="-181610" algn="just">
              <a:spcBef>
                <a:spcPts val="240"/>
              </a:spcBef>
              <a:buFont typeface="Symbol"/>
              <a:buChar char=""/>
              <a:tabLst>
                <a:tab pos="194310" algn="l"/>
              </a:tabLst>
            </a:pPr>
            <a:r>
              <a:rPr lang="ru-RU" spc="20" dirty="0" smtClean="0">
                <a:cs typeface="Microsoft Sans Serif"/>
              </a:rPr>
              <a:t>с</a:t>
            </a:r>
            <a:r>
              <a:rPr lang="ru-RU" spc="-40" dirty="0" smtClean="0">
                <a:cs typeface="Microsoft Sans Serif"/>
              </a:rPr>
              <a:t>о</a:t>
            </a:r>
            <a:r>
              <a:rPr lang="ru-RU" dirty="0" smtClean="0">
                <a:cs typeface="Microsoft Sans Serif"/>
              </a:rPr>
              <a:t>т</a:t>
            </a:r>
            <a:r>
              <a:rPr lang="ru-RU" spc="-15" dirty="0" smtClean="0">
                <a:cs typeface="Microsoft Sans Serif"/>
              </a:rPr>
              <a:t>р</a:t>
            </a:r>
            <a:r>
              <a:rPr lang="ru-RU" spc="-85" dirty="0" smtClean="0">
                <a:cs typeface="Microsoft Sans Serif"/>
              </a:rPr>
              <a:t>у</a:t>
            </a:r>
            <a:r>
              <a:rPr lang="ru-RU" spc="-5" dirty="0" smtClean="0">
                <a:cs typeface="Microsoft Sans Serif"/>
              </a:rPr>
              <a:t>дн</a:t>
            </a:r>
            <a:r>
              <a:rPr lang="ru-RU" spc="-10" dirty="0" smtClean="0">
                <a:cs typeface="Microsoft Sans Serif"/>
              </a:rPr>
              <a:t>и</a:t>
            </a:r>
            <a:r>
              <a:rPr lang="ru-RU" spc="-55" dirty="0" smtClean="0">
                <a:cs typeface="Microsoft Sans Serif"/>
              </a:rPr>
              <a:t>ки</a:t>
            </a:r>
            <a:r>
              <a:rPr lang="ru-RU" dirty="0" smtClean="0">
                <a:cs typeface="Microsoft Sans Serif"/>
              </a:rPr>
              <a:t>,	</a:t>
            </a:r>
            <a:r>
              <a:rPr lang="ru-RU" spc="10" dirty="0" smtClean="0">
                <a:cs typeface="Microsoft Sans Serif"/>
              </a:rPr>
              <a:t>ос</a:t>
            </a:r>
            <a:r>
              <a:rPr lang="ru-RU" spc="-25" dirty="0" smtClean="0">
                <a:cs typeface="Microsoft Sans Serif"/>
              </a:rPr>
              <a:t>у</a:t>
            </a:r>
            <a:r>
              <a:rPr lang="ru-RU" spc="-20" dirty="0" smtClean="0">
                <a:cs typeface="Microsoft Sans Serif"/>
              </a:rPr>
              <a:t>щ</a:t>
            </a:r>
            <a:r>
              <a:rPr lang="ru-RU" spc="-5" dirty="0" smtClean="0">
                <a:cs typeface="Microsoft Sans Serif"/>
              </a:rPr>
              <a:t>ест</a:t>
            </a:r>
            <a:r>
              <a:rPr lang="ru-RU" spc="-45" dirty="0" smtClean="0">
                <a:cs typeface="Microsoft Sans Serif"/>
              </a:rPr>
              <a:t>в</a:t>
            </a:r>
            <a:r>
              <a:rPr lang="ru-RU" dirty="0" smtClean="0">
                <a:cs typeface="Microsoft Sans Serif"/>
              </a:rPr>
              <a:t>ляющ</a:t>
            </a:r>
            <a:r>
              <a:rPr lang="ru-RU" spc="-5" dirty="0" smtClean="0">
                <a:cs typeface="Microsoft Sans Serif"/>
              </a:rPr>
              <a:t>и</a:t>
            </a:r>
            <a:r>
              <a:rPr lang="ru-RU" dirty="0" smtClean="0">
                <a:cs typeface="Microsoft Sans Serif"/>
              </a:rPr>
              <a:t>е	</a:t>
            </a:r>
            <a:r>
              <a:rPr lang="ru-RU" spc="-25" dirty="0" smtClean="0">
                <a:cs typeface="Microsoft Sans Serif"/>
              </a:rPr>
              <a:t>о</a:t>
            </a:r>
            <a:r>
              <a:rPr lang="ru-RU" dirty="0" smtClean="0">
                <a:cs typeface="Microsoft Sans Serif"/>
              </a:rPr>
              <a:t>хра</a:t>
            </a:r>
            <a:r>
              <a:rPr lang="ru-RU" spc="5" dirty="0" smtClean="0">
                <a:cs typeface="Microsoft Sans Serif"/>
              </a:rPr>
              <a:t>н</a:t>
            </a:r>
            <a:r>
              <a:rPr lang="ru-RU" dirty="0" smtClean="0">
                <a:cs typeface="Microsoft Sans Serif"/>
              </a:rPr>
              <a:t>у	</a:t>
            </a:r>
            <a:r>
              <a:rPr lang="ru-RU" spc="-10" dirty="0" smtClean="0">
                <a:cs typeface="Microsoft Sans Serif"/>
              </a:rPr>
              <a:t>пр</a:t>
            </a:r>
            <a:r>
              <a:rPr lang="ru-RU" dirty="0" smtClean="0">
                <a:cs typeface="Microsoft Sans Serif"/>
              </a:rPr>
              <a:t>а</a:t>
            </a:r>
            <a:r>
              <a:rPr lang="ru-RU" spc="-30" dirty="0" smtClean="0">
                <a:cs typeface="Microsoft Sans Serif"/>
              </a:rPr>
              <a:t>в</a:t>
            </a:r>
            <a:r>
              <a:rPr lang="ru-RU" spc="-10" dirty="0" smtClean="0">
                <a:cs typeface="Microsoft Sans Serif"/>
              </a:rPr>
              <a:t>опо</a:t>
            </a:r>
            <a:r>
              <a:rPr lang="ru-RU" spc="-30" dirty="0" smtClean="0">
                <a:cs typeface="Microsoft Sans Serif"/>
              </a:rPr>
              <a:t>р</a:t>
            </a:r>
            <a:r>
              <a:rPr lang="ru-RU" spc="-35" dirty="0" smtClean="0">
                <a:cs typeface="Microsoft Sans Serif"/>
              </a:rPr>
              <a:t>яд</a:t>
            </a:r>
            <a:r>
              <a:rPr lang="ru-RU" spc="10" dirty="0" smtClean="0">
                <a:cs typeface="Microsoft Sans Serif"/>
              </a:rPr>
              <a:t>к</a:t>
            </a:r>
            <a:r>
              <a:rPr lang="ru-RU" spc="-5" dirty="0" smtClean="0">
                <a:cs typeface="Microsoft Sans Serif"/>
              </a:rPr>
              <a:t>а</a:t>
            </a:r>
            <a:r>
              <a:rPr lang="ru-RU" dirty="0" smtClean="0">
                <a:cs typeface="Microsoft Sans Serif"/>
              </a:rPr>
              <a:t>,	и	(</a:t>
            </a:r>
            <a:r>
              <a:rPr lang="ru-RU" spc="-10" dirty="0" smtClean="0">
                <a:cs typeface="Microsoft Sans Serif"/>
              </a:rPr>
              <a:t>и</a:t>
            </a:r>
            <a:r>
              <a:rPr lang="ru-RU" dirty="0" smtClean="0">
                <a:cs typeface="Microsoft Sans Serif"/>
              </a:rPr>
              <a:t>ли) сотрудники  </a:t>
            </a:r>
            <a:r>
              <a:rPr lang="ru-RU" spc="-15" dirty="0" smtClean="0">
                <a:cs typeface="Microsoft Sans Serif"/>
              </a:rPr>
              <a:t>органов</a:t>
            </a:r>
            <a:r>
              <a:rPr lang="ru-RU" spc="10" dirty="0" smtClean="0">
                <a:cs typeface="Microsoft Sans Serif"/>
              </a:rPr>
              <a:t> </a:t>
            </a:r>
            <a:r>
              <a:rPr lang="ru-RU" spc="-10" dirty="0" smtClean="0">
                <a:cs typeface="Microsoft Sans Serif"/>
              </a:rPr>
              <a:t>внутренних</a:t>
            </a:r>
            <a:r>
              <a:rPr lang="ru-RU" spc="45" dirty="0" smtClean="0">
                <a:cs typeface="Microsoft Sans Serif"/>
              </a:rPr>
              <a:t> </a:t>
            </a:r>
            <a:r>
              <a:rPr lang="ru-RU" spc="-15" dirty="0" smtClean="0">
                <a:cs typeface="Microsoft Sans Serif"/>
              </a:rPr>
              <a:t>дел</a:t>
            </a:r>
            <a:r>
              <a:rPr lang="ru-RU" spc="20" dirty="0" smtClean="0">
                <a:cs typeface="Microsoft Sans Serif"/>
              </a:rPr>
              <a:t> </a:t>
            </a:r>
            <a:r>
              <a:rPr lang="ru-RU" spc="-10" dirty="0" smtClean="0">
                <a:cs typeface="Microsoft Sans Serif"/>
              </a:rPr>
              <a:t>(полиции)</a:t>
            </a:r>
          </a:p>
          <a:p>
            <a:pPr marL="193675" indent="-181610" algn="just">
              <a:spcBef>
                <a:spcPts val="240"/>
              </a:spcBef>
              <a:buFont typeface="Symbol"/>
              <a:buChar char=""/>
              <a:tabLst>
                <a:tab pos="194310" algn="l"/>
              </a:tabLst>
            </a:pPr>
            <a:r>
              <a:rPr lang="ru-RU" spc="-15" dirty="0" smtClean="0">
                <a:cs typeface="Microsoft Sans Serif"/>
              </a:rPr>
              <a:t>представители</a:t>
            </a:r>
            <a:r>
              <a:rPr lang="ru-RU" spc="5" dirty="0" smtClean="0">
                <a:cs typeface="Microsoft Sans Serif"/>
              </a:rPr>
              <a:t> </a:t>
            </a:r>
            <a:r>
              <a:rPr lang="ru-RU" spc="-5" dirty="0" smtClean="0">
                <a:cs typeface="Microsoft Sans Serif"/>
              </a:rPr>
              <a:t>ОО,</a:t>
            </a:r>
            <a:r>
              <a:rPr lang="ru-RU" spc="35" dirty="0" smtClean="0">
                <a:cs typeface="Microsoft Sans Serif"/>
              </a:rPr>
              <a:t> </a:t>
            </a:r>
            <a:r>
              <a:rPr lang="ru-RU" spc="-10" dirty="0" smtClean="0">
                <a:cs typeface="Microsoft Sans Serif"/>
              </a:rPr>
              <a:t>сопровождающие</a:t>
            </a:r>
            <a:r>
              <a:rPr lang="ru-RU" spc="20" dirty="0" smtClean="0">
                <a:cs typeface="Microsoft Sans Serif"/>
              </a:rPr>
              <a:t> </a:t>
            </a:r>
            <a:r>
              <a:rPr lang="ru-RU" spc="-15" dirty="0" smtClean="0">
                <a:cs typeface="Microsoft Sans Serif"/>
              </a:rPr>
              <a:t>участников</a:t>
            </a:r>
            <a:r>
              <a:rPr lang="ru-RU" spc="50" dirty="0" smtClean="0">
                <a:cs typeface="Microsoft Sans Serif"/>
              </a:rPr>
              <a:t> </a:t>
            </a:r>
            <a:r>
              <a:rPr lang="ru-RU" spc="-25" dirty="0" smtClean="0">
                <a:cs typeface="Microsoft Sans Serif"/>
              </a:rPr>
              <a:t>экзаменов</a:t>
            </a:r>
            <a:endParaRPr dirty="0">
              <a:cs typeface="Microsoft Sans Serif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8739" y="25428"/>
            <a:ext cx="790194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85" dirty="0">
                <a:solidFill>
                  <a:schemeClr val="accent6">
                    <a:lumMod val="75000"/>
                  </a:schemeClr>
                </a:solidFill>
              </a:rPr>
              <a:t>ПОДГОТОВКА</a:t>
            </a:r>
            <a:r>
              <a:rPr sz="2400" spc="-4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</a:p>
          <a:p>
            <a:pPr marL="12700" algn="l">
              <a:lnSpc>
                <a:spcPct val="100000"/>
              </a:lnSpc>
            </a:pP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ЛИЦА,</a:t>
            </a:r>
            <a:r>
              <a:rPr sz="2400" spc="1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ПРИВЛЕКАЕМЫЕ</a:t>
            </a:r>
            <a:r>
              <a:rPr sz="2400" spc="3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204" dirty="0">
                <a:solidFill>
                  <a:schemeClr val="accent6">
                    <a:lumMod val="75000"/>
                  </a:schemeClr>
                </a:solidFill>
              </a:rPr>
              <a:t>К</a:t>
            </a:r>
            <a:r>
              <a:rPr sz="2400" spc="3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ПРОВЕДЕНИЮ</a:t>
            </a:r>
            <a:r>
              <a:rPr sz="2400" spc="2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25" dirty="0">
                <a:solidFill>
                  <a:schemeClr val="accent6">
                    <a:lumMod val="75000"/>
                  </a:schemeClr>
                </a:solidFill>
              </a:rPr>
              <a:t>ЕГЭ</a:t>
            </a:r>
            <a:r>
              <a:rPr sz="2400" spc="3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dirty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sz="2400" spc="1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5" dirty="0">
                <a:solidFill>
                  <a:schemeClr val="accent6">
                    <a:lumMod val="75000"/>
                  </a:schemeClr>
                </a:solidFill>
              </a:rPr>
              <a:t>ППЭ: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135128"/>
            <a:ext cx="7383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30" dirty="0">
                <a:solidFill>
                  <a:srgbClr val="E36C09"/>
                </a:solidFill>
              </a:rPr>
              <a:t>ТЕХНИЧЕСКОЕ</a:t>
            </a:r>
            <a:r>
              <a:rPr sz="2400" spc="10" dirty="0">
                <a:solidFill>
                  <a:srgbClr val="E36C09"/>
                </a:solidFill>
              </a:rPr>
              <a:t> </a:t>
            </a:r>
            <a:r>
              <a:rPr sz="2400" spc="-10" dirty="0">
                <a:solidFill>
                  <a:srgbClr val="E36C09"/>
                </a:solidFill>
              </a:rPr>
              <a:t>ОБЕСПЕЧЕНИЕ</a:t>
            </a:r>
            <a:r>
              <a:rPr sz="2400" spc="25" dirty="0">
                <a:solidFill>
                  <a:srgbClr val="E36C09"/>
                </a:solidFill>
              </a:rPr>
              <a:t> </a:t>
            </a:r>
            <a:r>
              <a:rPr sz="2400" spc="-70" dirty="0">
                <a:solidFill>
                  <a:srgbClr val="E36C09"/>
                </a:solidFill>
              </a:rPr>
              <a:t>АУДИТОРИЙ</a:t>
            </a:r>
            <a:r>
              <a:rPr sz="2400" spc="10" dirty="0">
                <a:solidFill>
                  <a:srgbClr val="E36C09"/>
                </a:solidFill>
              </a:rPr>
              <a:t> </a:t>
            </a:r>
            <a:r>
              <a:rPr sz="2400" spc="-5" dirty="0">
                <a:solidFill>
                  <a:srgbClr val="E36C09"/>
                </a:solidFill>
              </a:rPr>
              <a:t>ППЭ</a:t>
            </a:r>
            <a:endParaRPr sz="2400" dirty="0"/>
          </a:p>
        </p:txBody>
      </p:sp>
      <p:grpSp>
        <p:nvGrpSpPr>
          <p:cNvPr id="3" name="object 3"/>
          <p:cNvGrpSpPr/>
          <p:nvPr/>
        </p:nvGrpSpPr>
        <p:grpSpPr>
          <a:xfrm>
            <a:off x="703389" y="867048"/>
            <a:ext cx="7669530" cy="3397885"/>
            <a:chOff x="703389" y="867028"/>
            <a:chExt cx="7669530" cy="3397885"/>
          </a:xfrm>
        </p:grpSpPr>
        <p:sp>
          <p:nvSpPr>
            <p:cNvPr id="4" name="object 4"/>
            <p:cNvSpPr/>
            <p:nvPr/>
          </p:nvSpPr>
          <p:spPr>
            <a:xfrm>
              <a:off x="717676" y="950340"/>
              <a:ext cx="7640955" cy="3300095"/>
            </a:xfrm>
            <a:custGeom>
              <a:avLst/>
              <a:gdLst/>
              <a:ahLst/>
              <a:cxnLst/>
              <a:rect l="l" t="t" r="r" b="b"/>
              <a:pathLst>
                <a:path w="7640955" h="3300095">
                  <a:moveTo>
                    <a:pt x="7640574" y="0"/>
                  </a:moveTo>
                  <a:lnTo>
                    <a:pt x="0" y="0"/>
                  </a:lnTo>
                  <a:lnTo>
                    <a:pt x="0" y="3300095"/>
                  </a:lnTo>
                  <a:lnTo>
                    <a:pt x="7640574" y="3300095"/>
                  </a:lnTo>
                  <a:lnTo>
                    <a:pt x="7640574" y="0"/>
                  </a:lnTo>
                  <a:close/>
                </a:path>
              </a:pathLst>
            </a:custGeom>
            <a:solidFill>
              <a:srgbClr val="F8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7676" y="950340"/>
              <a:ext cx="7640955" cy="3300095"/>
            </a:xfrm>
            <a:custGeom>
              <a:avLst/>
              <a:gdLst/>
              <a:ahLst/>
              <a:cxnLst/>
              <a:rect l="l" t="t" r="r" b="b"/>
              <a:pathLst>
                <a:path w="7640955" h="3300095">
                  <a:moveTo>
                    <a:pt x="0" y="3300095"/>
                  </a:moveTo>
                  <a:lnTo>
                    <a:pt x="7640574" y="3300095"/>
                  </a:lnTo>
                  <a:lnTo>
                    <a:pt x="7640574" y="0"/>
                  </a:lnTo>
                  <a:lnTo>
                    <a:pt x="0" y="0"/>
                  </a:lnTo>
                  <a:lnTo>
                    <a:pt x="0" y="3300095"/>
                  </a:lnTo>
                  <a:close/>
                </a:path>
              </a:pathLst>
            </a:custGeom>
            <a:ln w="28575">
              <a:solidFill>
                <a:srgbClr val="F55B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43350" y="867028"/>
              <a:ext cx="1136878" cy="140004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187064" y="2028571"/>
            <a:ext cx="17564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02895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Станция</a:t>
            </a:r>
            <a:r>
              <a:rPr sz="1200" spc="29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печати </a:t>
            </a:r>
            <a:r>
              <a:rPr sz="12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(без</a:t>
            </a:r>
            <a:r>
              <a:rPr sz="12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выхода </a:t>
            </a:r>
            <a:r>
              <a:rPr sz="12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2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Интернет)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02228" y="3407409"/>
            <a:ext cx="15976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Инструкция</a:t>
            </a:r>
            <a:endParaRPr sz="1200">
              <a:latin typeface="Microsoft Sans Serif"/>
              <a:cs typeface="Microsoft Sans Serif"/>
            </a:endParaRPr>
          </a:p>
          <a:p>
            <a:pPr marL="12065" marR="5080" algn="ctr">
              <a:lnSpc>
                <a:spcPct val="100000"/>
              </a:lnSpc>
            </a:pPr>
            <a:r>
              <a:rPr sz="12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по</a:t>
            </a:r>
            <a:r>
              <a:rPr sz="12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использованию</a:t>
            </a:r>
            <a:r>
              <a:rPr sz="12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 </a:t>
            </a:r>
            <a:r>
              <a:rPr sz="1200" spc="-30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2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сдачи</a:t>
            </a:r>
            <a:r>
              <a:rPr sz="12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КЕГЭ,</a:t>
            </a:r>
            <a:endParaRPr sz="1200">
              <a:latin typeface="Microsoft Sans Serif"/>
              <a:cs typeface="Microsoft Sans Serif"/>
            </a:endParaRPr>
          </a:p>
          <a:p>
            <a:pPr marL="56515">
              <a:lnSpc>
                <a:spcPct val="100000"/>
              </a:lnSpc>
            </a:pPr>
            <a:r>
              <a:rPr sz="12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2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каждого</a:t>
            </a:r>
            <a:r>
              <a:rPr sz="12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участника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9284" y="2836946"/>
            <a:ext cx="179895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Станции</a:t>
            </a:r>
            <a:r>
              <a:rPr sz="12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endParaRPr sz="12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2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(без </a:t>
            </a:r>
            <a:r>
              <a:rPr sz="12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выхода</a:t>
            </a:r>
            <a:r>
              <a:rPr sz="1200" dirty="0">
                <a:solidFill>
                  <a:srgbClr val="394454"/>
                </a:solidFill>
                <a:latin typeface="Microsoft Sans Serif"/>
                <a:cs typeface="Microsoft Sans Serif"/>
              </a:rPr>
              <a:t> в </a:t>
            </a:r>
            <a:r>
              <a:rPr sz="12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Интернет),</a:t>
            </a:r>
            <a:endParaRPr sz="12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2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2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каждого</a:t>
            </a:r>
            <a:r>
              <a:rPr sz="12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участника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26863" y="2043430"/>
            <a:ext cx="6286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</a:t>
            </a:r>
            <a:r>
              <a:rPr sz="1200" dirty="0">
                <a:solidFill>
                  <a:srgbClr val="394454"/>
                </a:solidFill>
                <a:latin typeface="Microsoft Sans Serif"/>
                <a:cs typeface="Microsoft Sans Serif"/>
              </a:rPr>
              <a:t>р</a:t>
            </a:r>
            <a:r>
              <a:rPr sz="12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ин</a:t>
            </a:r>
            <a:r>
              <a:rPr sz="12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т</a:t>
            </a:r>
            <a:r>
              <a:rPr sz="1200" dirty="0">
                <a:solidFill>
                  <a:srgbClr val="394454"/>
                </a:solidFill>
                <a:latin typeface="Microsoft Sans Serif"/>
                <a:cs typeface="Microsoft Sans Serif"/>
              </a:rPr>
              <a:t>ер</a:t>
            </a:r>
            <a:endParaRPr sz="1200">
              <a:latin typeface="Microsoft Sans Serif"/>
              <a:cs typeface="Microsoft Sans Serif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154177" y="1197978"/>
            <a:ext cx="4852035" cy="2133600"/>
            <a:chOff x="1154175" y="1197978"/>
            <a:chExt cx="4852035" cy="213360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66259" y="1197978"/>
              <a:ext cx="1139380" cy="78728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4175" y="1536573"/>
              <a:ext cx="877887" cy="108267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6575" y="1688973"/>
              <a:ext cx="877887" cy="108267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58975" y="1841373"/>
              <a:ext cx="877887" cy="10826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79669" y="2428227"/>
              <a:ext cx="902728" cy="902728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71451" y="4979028"/>
            <a:ext cx="8776970" cy="1578637"/>
          </a:xfrm>
          <a:prstGeom prst="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10"/>
              </a:spcBef>
            </a:pPr>
            <a:r>
              <a:rPr sz="2000" spc="-25" dirty="0">
                <a:solidFill>
                  <a:srgbClr val="3D4453"/>
                </a:solidFill>
                <a:latin typeface="Microsoft Sans Serif"/>
                <a:cs typeface="Microsoft Sans Serif"/>
              </a:rPr>
              <a:t>Необходимо</a:t>
            </a:r>
            <a:r>
              <a:rPr sz="2000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D4453"/>
                </a:solidFill>
                <a:latin typeface="Microsoft Sans Serif"/>
                <a:cs typeface="Microsoft Sans Serif"/>
              </a:rPr>
              <a:t>соблюдение</a:t>
            </a:r>
            <a:r>
              <a:rPr sz="2000" spc="-5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b="1" dirty="0">
                <a:solidFill>
                  <a:srgbClr val="3D4453"/>
                </a:solidFill>
                <a:latin typeface="Arial"/>
                <a:cs typeface="Arial"/>
              </a:rPr>
              <a:t>СП</a:t>
            </a:r>
            <a:r>
              <a:rPr sz="2000" b="1" spc="-10" dirty="0">
                <a:solidFill>
                  <a:srgbClr val="3D4453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3D4453"/>
                </a:solidFill>
                <a:latin typeface="Arial"/>
                <a:cs typeface="Arial"/>
              </a:rPr>
              <a:t>2.4.3648-20</a:t>
            </a:r>
            <a:r>
              <a:rPr sz="2000" b="1" spc="-40" dirty="0">
                <a:solidFill>
                  <a:srgbClr val="3D445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4453"/>
                </a:solidFill>
                <a:latin typeface="Microsoft Sans Serif"/>
                <a:cs typeface="Microsoft Sans Serif"/>
              </a:rPr>
              <a:t>«Санитарно-</a:t>
            </a:r>
            <a:endParaRPr sz="2000">
              <a:latin typeface="Microsoft Sans Serif"/>
              <a:cs typeface="Microsoft Sans Serif"/>
            </a:endParaRPr>
          </a:p>
          <a:p>
            <a:pPr marL="95885" marR="92075" indent="635" algn="ctr">
              <a:lnSpc>
                <a:spcPct val="100000"/>
              </a:lnSpc>
              <a:spcBef>
                <a:spcPts val="5"/>
              </a:spcBef>
            </a:pPr>
            <a:r>
              <a:rPr sz="2000" spc="-20" dirty="0">
                <a:solidFill>
                  <a:srgbClr val="3D4453"/>
                </a:solidFill>
                <a:latin typeface="Microsoft Sans Serif"/>
                <a:cs typeface="Microsoft Sans Serif"/>
              </a:rPr>
              <a:t>эпидемиологические </a:t>
            </a:r>
            <a:r>
              <a:rPr sz="2000" spc="-10" dirty="0">
                <a:solidFill>
                  <a:srgbClr val="3D4453"/>
                </a:solidFill>
                <a:latin typeface="Microsoft Sans Serif"/>
                <a:cs typeface="Microsoft Sans Serif"/>
              </a:rPr>
              <a:t>требования </a:t>
            </a:r>
            <a:r>
              <a:rPr sz="2000" spc="-125" dirty="0">
                <a:solidFill>
                  <a:srgbClr val="3D4453"/>
                </a:solidFill>
                <a:latin typeface="Microsoft Sans Serif"/>
                <a:cs typeface="Microsoft Sans Serif"/>
              </a:rPr>
              <a:t>к</a:t>
            </a:r>
            <a:r>
              <a:rPr sz="2000" spc="280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3D4453"/>
                </a:solidFill>
                <a:latin typeface="Microsoft Sans Serif"/>
                <a:cs typeface="Microsoft Sans Serif"/>
              </a:rPr>
              <a:t>организациям </a:t>
            </a:r>
            <a:r>
              <a:rPr sz="2000" spc="-15" dirty="0">
                <a:solidFill>
                  <a:srgbClr val="3D4453"/>
                </a:solidFill>
                <a:latin typeface="Microsoft Sans Serif"/>
                <a:cs typeface="Microsoft Sans Serif"/>
              </a:rPr>
              <a:t>воспитания </a:t>
            </a:r>
            <a:r>
              <a:rPr sz="2000" dirty="0">
                <a:solidFill>
                  <a:srgbClr val="3D4453"/>
                </a:solidFill>
                <a:latin typeface="Microsoft Sans Serif"/>
                <a:cs typeface="Microsoft Sans Serif"/>
              </a:rPr>
              <a:t>и </a:t>
            </a:r>
            <a:r>
              <a:rPr sz="2000" spc="5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3D4453"/>
                </a:solidFill>
                <a:latin typeface="Microsoft Sans Serif"/>
                <a:cs typeface="Microsoft Sans Serif"/>
              </a:rPr>
              <a:t>обучения,</a:t>
            </a:r>
            <a:r>
              <a:rPr sz="2000" spc="-5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30" dirty="0">
                <a:solidFill>
                  <a:srgbClr val="3D4453"/>
                </a:solidFill>
                <a:latin typeface="Microsoft Sans Serif"/>
                <a:cs typeface="Microsoft Sans Serif"/>
              </a:rPr>
              <a:t>отдыха</a:t>
            </a:r>
            <a:r>
              <a:rPr sz="2000" spc="30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D4453"/>
                </a:solidFill>
                <a:latin typeface="Microsoft Sans Serif"/>
                <a:cs typeface="Microsoft Sans Serif"/>
              </a:rPr>
              <a:t>и</a:t>
            </a:r>
            <a:r>
              <a:rPr sz="2000" spc="20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3D4453"/>
                </a:solidFill>
                <a:latin typeface="Microsoft Sans Serif"/>
                <a:cs typeface="Microsoft Sans Serif"/>
              </a:rPr>
              <a:t>оздоровления </a:t>
            </a:r>
            <a:r>
              <a:rPr sz="2000" spc="-25" dirty="0">
                <a:solidFill>
                  <a:srgbClr val="3D4453"/>
                </a:solidFill>
                <a:latin typeface="Microsoft Sans Serif"/>
                <a:cs typeface="Microsoft Sans Serif"/>
              </a:rPr>
              <a:t>детей</a:t>
            </a:r>
            <a:r>
              <a:rPr sz="2000" spc="20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D4453"/>
                </a:solidFill>
                <a:latin typeface="Microsoft Sans Serif"/>
                <a:cs typeface="Microsoft Sans Serif"/>
              </a:rPr>
              <a:t>и</a:t>
            </a:r>
            <a:r>
              <a:rPr sz="2000" spc="10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3D4453"/>
                </a:solidFill>
                <a:latin typeface="Microsoft Sans Serif"/>
                <a:cs typeface="Microsoft Sans Serif"/>
              </a:rPr>
              <a:t>молодёжи»</a:t>
            </a:r>
            <a:r>
              <a:rPr sz="2000" spc="-5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D4453"/>
                </a:solidFill>
                <a:latin typeface="Microsoft Sans Serif"/>
                <a:cs typeface="Microsoft Sans Serif"/>
              </a:rPr>
              <a:t>(постановление </a:t>
            </a:r>
            <a:r>
              <a:rPr sz="2000" spc="-5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3D4453"/>
                </a:solidFill>
                <a:latin typeface="Microsoft Sans Serif"/>
                <a:cs typeface="Microsoft Sans Serif"/>
              </a:rPr>
              <a:t>главного</a:t>
            </a:r>
            <a:r>
              <a:rPr sz="2000" spc="-10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3D4453"/>
                </a:solidFill>
                <a:latin typeface="Microsoft Sans Serif"/>
                <a:cs typeface="Microsoft Sans Serif"/>
              </a:rPr>
              <a:t>государственного</a:t>
            </a:r>
            <a:r>
              <a:rPr sz="2000" spc="-25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3D4453"/>
                </a:solidFill>
                <a:latin typeface="Microsoft Sans Serif"/>
                <a:cs typeface="Microsoft Sans Serif"/>
              </a:rPr>
              <a:t>санитарного</a:t>
            </a:r>
            <a:r>
              <a:rPr sz="2000" spc="-25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3D4453"/>
                </a:solidFill>
                <a:latin typeface="Microsoft Sans Serif"/>
                <a:cs typeface="Microsoft Sans Serif"/>
              </a:rPr>
              <a:t>врача</a:t>
            </a:r>
            <a:r>
              <a:rPr sz="2000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3D4453"/>
                </a:solidFill>
                <a:latin typeface="Microsoft Sans Serif"/>
                <a:cs typeface="Microsoft Sans Serif"/>
              </a:rPr>
              <a:t>Российской</a:t>
            </a:r>
            <a:r>
              <a:rPr sz="2000" spc="-15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30" dirty="0">
                <a:solidFill>
                  <a:srgbClr val="3D4453"/>
                </a:solidFill>
                <a:latin typeface="Microsoft Sans Serif"/>
                <a:cs typeface="Microsoft Sans Serif"/>
              </a:rPr>
              <a:t>Федерации</a:t>
            </a:r>
            <a:r>
              <a:rPr sz="2000" spc="-5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3D4453"/>
                </a:solidFill>
                <a:latin typeface="Microsoft Sans Serif"/>
                <a:cs typeface="Microsoft Sans Serif"/>
              </a:rPr>
              <a:t>от </a:t>
            </a:r>
            <a:r>
              <a:rPr sz="2000" spc="-515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3D4453"/>
                </a:solidFill>
                <a:latin typeface="Microsoft Sans Serif"/>
                <a:cs typeface="Microsoft Sans Serif"/>
              </a:rPr>
              <a:t>28.09.2020</a:t>
            </a:r>
            <a:r>
              <a:rPr sz="2000" spc="-30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35" dirty="0">
                <a:solidFill>
                  <a:srgbClr val="3D4453"/>
                </a:solidFill>
                <a:latin typeface="Microsoft Sans Serif"/>
                <a:cs typeface="Microsoft Sans Serif"/>
              </a:rPr>
              <a:t>года</a:t>
            </a:r>
            <a:r>
              <a:rPr sz="2000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150" dirty="0">
                <a:solidFill>
                  <a:srgbClr val="3D4453"/>
                </a:solidFill>
                <a:latin typeface="Microsoft Sans Serif"/>
                <a:cs typeface="Microsoft Sans Serif"/>
              </a:rPr>
              <a:t>№</a:t>
            </a:r>
            <a:r>
              <a:rPr sz="2000" spc="15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3D4453"/>
                </a:solidFill>
                <a:latin typeface="Microsoft Sans Serif"/>
                <a:cs typeface="Microsoft Sans Serif"/>
              </a:rPr>
              <a:t>28)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95127" y="3580892"/>
            <a:ext cx="15513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2085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Черновик</a:t>
            </a:r>
            <a:r>
              <a:rPr sz="1200" spc="5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КЕГЭ, </a:t>
            </a:r>
            <a:r>
              <a:rPr sz="12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2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каждого</a:t>
            </a:r>
            <a:r>
              <a:rPr sz="12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участника</a:t>
            </a:r>
            <a:endParaRPr sz="1200">
              <a:latin typeface="Microsoft Sans Serif"/>
              <a:cs typeface="Microsoft Sans Serif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885568" y="2211077"/>
            <a:ext cx="4900295" cy="1336675"/>
            <a:chOff x="2885567" y="2211057"/>
            <a:chExt cx="4900295" cy="1336675"/>
          </a:xfrm>
        </p:grpSpPr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85567" y="2644381"/>
              <a:ext cx="902728" cy="90272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83019" y="2211057"/>
              <a:ext cx="902728" cy="902728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6452752" y="3190113"/>
            <a:ext cx="17100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Приложение</a:t>
            </a:r>
            <a:r>
              <a:rPr sz="12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75" dirty="0">
                <a:solidFill>
                  <a:srgbClr val="394454"/>
                </a:solidFill>
                <a:latin typeface="Microsoft Sans Serif"/>
                <a:cs typeface="Microsoft Sans Serif"/>
              </a:rPr>
              <a:t>к</a:t>
            </a:r>
            <a:r>
              <a:rPr sz="12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паспорту </a:t>
            </a:r>
            <a:r>
              <a:rPr sz="1200" spc="-3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станции</a:t>
            </a:r>
            <a:r>
              <a:rPr sz="12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КЕГЭ,</a:t>
            </a:r>
            <a:endParaRPr sz="1200">
              <a:latin typeface="Microsoft Sans Serif"/>
              <a:cs typeface="Microsoft Sans Serif"/>
            </a:endParaRPr>
          </a:p>
          <a:p>
            <a:pPr marL="35560" algn="ctr">
              <a:lnSpc>
                <a:spcPct val="100000"/>
              </a:lnSpc>
            </a:pPr>
            <a:r>
              <a:rPr sz="12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2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 каждую</a:t>
            </a:r>
            <a:r>
              <a:rPr sz="12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станцию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0" y="135128"/>
            <a:ext cx="23488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solidFill>
                  <a:srgbClr val="E36C09"/>
                </a:solidFill>
              </a:rPr>
              <a:t>СТАНЦИЯ</a:t>
            </a:r>
            <a:r>
              <a:rPr sz="2400" spc="-25" dirty="0">
                <a:solidFill>
                  <a:srgbClr val="E36C09"/>
                </a:solidFill>
              </a:rPr>
              <a:t> </a:t>
            </a:r>
            <a:r>
              <a:rPr sz="2400" spc="-65" dirty="0">
                <a:solidFill>
                  <a:srgbClr val="E36C09"/>
                </a:solidFill>
              </a:rPr>
              <a:t>КЕГЭ</a:t>
            </a:r>
            <a:endParaRPr sz="24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7108" y="512592"/>
            <a:ext cx="2461514" cy="199974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4626" y="2499741"/>
            <a:ext cx="266001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E36C09"/>
                </a:solidFill>
                <a:latin typeface="Arial"/>
                <a:cs typeface="Arial"/>
              </a:rPr>
              <a:t>Станция</a:t>
            </a:r>
            <a:r>
              <a:rPr sz="1600" b="1" spc="-15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E36C09"/>
                </a:solidFill>
                <a:latin typeface="Arial"/>
                <a:cs typeface="Arial"/>
              </a:rPr>
              <a:t>КЕГЭ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600" b="1" spc="-25" dirty="0">
                <a:solidFill>
                  <a:srgbClr val="E36C09"/>
                </a:solidFill>
                <a:latin typeface="Arial"/>
                <a:cs typeface="Arial"/>
              </a:rPr>
              <a:t>(АРМ</a:t>
            </a:r>
            <a:r>
              <a:rPr sz="1600" b="1" spc="3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E36C09"/>
                </a:solidFill>
                <a:latin typeface="Arial"/>
                <a:cs typeface="Arial"/>
              </a:rPr>
              <a:t>участника</a:t>
            </a:r>
            <a:r>
              <a:rPr sz="1600" b="1" spc="5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E36C09"/>
                </a:solidFill>
                <a:latin typeface="Arial"/>
                <a:cs typeface="Arial"/>
              </a:rPr>
              <a:t>экзамена)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458211" y="1226819"/>
            <a:ext cx="2120265" cy="815340"/>
            <a:chOff x="2458211" y="1226819"/>
            <a:chExt cx="2120265" cy="81534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8211" y="1226819"/>
              <a:ext cx="2119884" cy="8153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84347" y="1383791"/>
              <a:ext cx="1699260" cy="4297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07614" y="1260728"/>
              <a:ext cx="2022856" cy="70662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507614" y="1260728"/>
              <a:ext cx="2023110" cy="706755"/>
            </a:xfrm>
            <a:custGeom>
              <a:avLst/>
              <a:gdLst/>
              <a:ahLst/>
              <a:cxnLst/>
              <a:rect l="l" t="t" r="r" b="b"/>
              <a:pathLst>
                <a:path w="2023110" h="706755">
                  <a:moveTo>
                    <a:pt x="2022856" y="176657"/>
                  </a:moveTo>
                  <a:lnTo>
                    <a:pt x="353314" y="176657"/>
                  </a:lnTo>
                  <a:lnTo>
                    <a:pt x="353314" y="0"/>
                  </a:lnTo>
                  <a:lnTo>
                    <a:pt x="0" y="353313"/>
                  </a:lnTo>
                  <a:lnTo>
                    <a:pt x="353314" y="706628"/>
                  </a:lnTo>
                  <a:lnTo>
                    <a:pt x="353314" y="529971"/>
                  </a:lnTo>
                  <a:lnTo>
                    <a:pt x="2022856" y="529971"/>
                  </a:lnTo>
                  <a:lnTo>
                    <a:pt x="2022856" y="17665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951479" y="1449451"/>
            <a:ext cx="1313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Установлено: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85852" y="653425"/>
            <a:ext cx="4340225" cy="3670877"/>
          </a:xfrm>
          <a:prstGeom prst="rect">
            <a:avLst/>
          </a:prstGeom>
          <a:solidFill>
            <a:srgbClr val="FFFFFF"/>
          </a:solidFill>
          <a:ln w="25400">
            <a:solidFill>
              <a:srgbClr val="C0504D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181610" indent="-90170">
              <a:lnSpc>
                <a:spcPct val="100000"/>
              </a:lnSpc>
              <a:spcBef>
                <a:spcPts val="305"/>
              </a:spcBef>
              <a:buSzPct val="95000"/>
              <a:buChar char="•"/>
              <a:tabLst>
                <a:tab pos="182245" algn="l"/>
              </a:tabLst>
            </a:pPr>
            <a:r>
              <a:rPr sz="20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</a:t>
            </a:r>
            <a:r>
              <a:rPr sz="20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«Станция </a:t>
            </a:r>
            <a:r>
              <a:rPr sz="20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КЕГЭ»</a:t>
            </a:r>
            <a:endParaRPr sz="2000">
              <a:latin typeface="Microsoft Sans Serif"/>
              <a:cs typeface="Microsoft Sans Serif"/>
            </a:endParaRPr>
          </a:p>
          <a:p>
            <a:pPr marL="181610" indent="-90170">
              <a:lnSpc>
                <a:spcPct val="100000"/>
              </a:lnSpc>
              <a:buSzPct val="95000"/>
              <a:buChar char="•"/>
              <a:tabLst>
                <a:tab pos="182245" algn="l"/>
              </a:tabLst>
            </a:pPr>
            <a:r>
              <a:rPr sz="200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Набор</a:t>
            </a:r>
            <a:r>
              <a:rPr sz="20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стандартного </a:t>
            </a:r>
            <a:r>
              <a:rPr sz="20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ПО:</a:t>
            </a:r>
            <a:endParaRPr sz="2000">
              <a:latin typeface="Microsoft Sans Serif"/>
              <a:cs typeface="Microsoft Sans Serif"/>
            </a:endParaRPr>
          </a:p>
          <a:p>
            <a:pPr marL="638810" lvl="1" indent="-90170">
              <a:lnSpc>
                <a:spcPct val="100000"/>
              </a:lnSpc>
              <a:buSzPct val="95000"/>
              <a:buChar char="•"/>
              <a:tabLst>
                <a:tab pos="639445" algn="l"/>
              </a:tabLst>
            </a:pPr>
            <a:r>
              <a:rPr sz="20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текстовые</a:t>
            </a:r>
            <a:r>
              <a:rPr sz="20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редакторы;</a:t>
            </a:r>
            <a:endParaRPr sz="2000">
              <a:latin typeface="Microsoft Sans Serif"/>
              <a:cs typeface="Microsoft Sans Serif"/>
            </a:endParaRPr>
          </a:p>
          <a:p>
            <a:pPr marL="549275" marR="852169" lvl="1">
              <a:lnSpc>
                <a:spcPct val="100000"/>
              </a:lnSpc>
              <a:buSzPct val="95000"/>
              <a:buChar char="•"/>
              <a:tabLst>
                <a:tab pos="639445" algn="l"/>
              </a:tabLst>
            </a:pPr>
            <a:r>
              <a:rPr sz="20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редакторы </a:t>
            </a:r>
            <a:r>
              <a:rPr sz="20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электронных </a:t>
            </a:r>
            <a:r>
              <a:rPr sz="2000" spc="-5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таблиц;</a:t>
            </a:r>
            <a:endParaRPr sz="2000">
              <a:latin typeface="Microsoft Sans Serif"/>
              <a:cs typeface="Microsoft Sans Serif"/>
            </a:endParaRPr>
          </a:p>
          <a:p>
            <a:pPr marL="638810" lvl="1" indent="-90170">
              <a:lnSpc>
                <a:spcPct val="100000"/>
              </a:lnSpc>
              <a:buSzPct val="95000"/>
              <a:buChar char="•"/>
              <a:tabLst>
                <a:tab pos="639445" algn="l"/>
              </a:tabLst>
            </a:pPr>
            <a:r>
              <a:rPr sz="20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среды</a:t>
            </a:r>
            <a:r>
              <a:rPr sz="20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программирования</a:t>
            </a:r>
            <a:endParaRPr sz="2000">
              <a:latin typeface="Microsoft Sans Serif"/>
              <a:cs typeface="Microsoft Sans Serif"/>
            </a:endParaRPr>
          </a:p>
          <a:p>
            <a:pPr marL="549275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20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языках:</a:t>
            </a:r>
            <a:endParaRPr sz="2000">
              <a:latin typeface="Microsoft Sans Serif"/>
              <a:cs typeface="Microsoft Sans Serif"/>
            </a:endParaRPr>
          </a:p>
          <a:p>
            <a:pPr marL="1078230" lvl="2" indent="-71755">
              <a:lnSpc>
                <a:spcPct val="100000"/>
              </a:lnSpc>
              <a:spcBef>
                <a:spcPts val="15"/>
              </a:spcBef>
              <a:buSzPct val="93750"/>
              <a:buChar char="•"/>
              <a:tabLst>
                <a:tab pos="1078230" algn="l"/>
              </a:tabLst>
            </a:pP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Школьный</a:t>
            </a:r>
            <a:r>
              <a:rPr sz="16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алгоритмический</a:t>
            </a:r>
            <a:r>
              <a:rPr sz="16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язык</a:t>
            </a:r>
            <a:endParaRPr sz="1600">
              <a:latin typeface="Microsoft Sans Serif"/>
              <a:cs typeface="Microsoft Sans Serif"/>
            </a:endParaRPr>
          </a:p>
          <a:p>
            <a:pPr marL="1078230" lvl="2" indent="-71755">
              <a:lnSpc>
                <a:spcPct val="100000"/>
              </a:lnSpc>
              <a:buSzPct val="93750"/>
              <a:buChar char="•"/>
              <a:tabLst>
                <a:tab pos="1078230" algn="l"/>
              </a:tabLst>
            </a:pP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С#</a:t>
            </a:r>
            <a:endParaRPr sz="1600">
              <a:latin typeface="Microsoft Sans Serif"/>
              <a:cs typeface="Microsoft Sans Serif"/>
            </a:endParaRPr>
          </a:p>
          <a:p>
            <a:pPr marL="1078230" lvl="2" indent="-71755">
              <a:lnSpc>
                <a:spcPct val="100000"/>
              </a:lnSpc>
              <a:buSzPct val="93750"/>
              <a:buChar char="•"/>
              <a:tabLst>
                <a:tab pos="1078230" algn="l"/>
              </a:tabLst>
            </a:pP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C++</a:t>
            </a:r>
            <a:endParaRPr sz="1600">
              <a:latin typeface="Microsoft Sans Serif"/>
              <a:cs typeface="Microsoft Sans Serif"/>
            </a:endParaRPr>
          </a:p>
          <a:p>
            <a:pPr marL="1078230" lvl="2" indent="-71755">
              <a:lnSpc>
                <a:spcPct val="100000"/>
              </a:lnSpc>
              <a:buSzPct val="93750"/>
              <a:buChar char="•"/>
              <a:tabLst>
                <a:tab pos="1078230" algn="l"/>
              </a:tabLst>
            </a:pP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Pascal</a:t>
            </a:r>
            <a:endParaRPr sz="1600">
              <a:latin typeface="Microsoft Sans Serif"/>
              <a:cs typeface="Microsoft Sans Serif"/>
            </a:endParaRPr>
          </a:p>
          <a:p>
            <a:pPr marL="1078230" lvl="2" indent="-72390">
              <a:lnSpc>
                <a:spcPct val="100000"/>
              </a:lnSpc>
              <a:buSzPct val="93750"/>
              <a:buChar char="•"/>
              <a:tabLst>
                <a:tab pos="1078865" algn="l"/>
              </a:tabLst>
            </a:pP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Java</a:t>
            </a:r>
            <a:endParaRPr sz="1600">
              <a:latin typeface="Microsoft Sans Serif"/>
              <a:cs typeface="Microsoft Sans Serif"/>
            </a:endParaRPr>
          </a:p>
          <a:p>
            <a:pPr marL="1078230" lvl="2" indent="-71755">
              <a:lnSpc>
                <a:spcPct val="100000"/>
              </a:lnSpc>
              <a:buSzPct val="93750"/>
              <a:buChar char="•"/>
              <a:tabLst>
                <a:tab pos="1078230" algn="l"/>
              </a:tabLst>
            </a:pP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Python</a:t>
            </a:r>
            <a:endParaRPr sz="1600">
              <a:latin typeface="Microsoft Sans Serif"/>
              <a:cs typeface="Microsoft Sans Serif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552188" y="4619264"/>
            <a:ext cx="4434840" cy="934719"/>
            <a:chOff x="4552188" y="4619244"/>
            <a:chExt cx="4434840" cy="934719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52188" y="4628388"/>
              <a:ext cx="4434840" cy="92506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09160" y="4619244"/>
              <a:ext cx="4181855" cy="8763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99686" y="4655146"/>
              <a:ext cx="4340098" cy="83099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599695" y="4655166"/>
            <a:ext cx="4340225" cy="780983"/>
          </a:xfrm>
          <a:prstGeom prst="rect">
            <a:avLst/>
          </a:prstGeom>
          <a:ln w="9525">
            <a:solidFill>
              <a:srgbClr val="F6924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30"/>
              </a:spcBef>
            </a:pPr>
            <a:r>
              <a:rPr sz="1600" b="1" spc="-10" dirty="0">
                <a:solidFill>
                  <a:srgbClr val="E36C09"/>
                </a:solidFill>
                <a:latin typeface="Arial"/>
                <a:cs typeface="Arial"/>
              </a:rPr>
              <a:t>Перечень</a:t>
            </a:r>
            <a:r>
              <a:rPr sz="1600" b="1" spc="-15" dirty="0">
                <a:solidFill>
                  <a:srgbClr val="E36C09"/>
                </a:solidFill>
                <a:latin typeface="Arial"/>
                <a:cs typeface="Arial"/>
              </a:rPr>
              <a:t> стандартного</a:t>
            </a:r>
            <a:r>
              <a:rPr sz="1600" b="1" spc="4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E36C09"/>
                </a:solidFill>
                <a:latin typeface="Arial"/>
                <a:cs typeface="Arial"/>
              </a:rPr>
              <a:t>ПО</a:t>
            </a:r>
            <a:endParaRPr sz="1600">
              <a:latin typeface="Arial"/>
              <a:cs typeface="Arial"/>
            </a:endParaRPr>
          </a:p>
          <a:p>
            <a:pPr marL="274320" marR="265430" algn="ctr">
              <a:lnSpc>
                <a:spcPct val="100000"/>
              </a:lnSpc>
            </a:pPr>
            <a:r>
              <a:rPr sz="1600" b="1" spc="-10" dirty="0">
                <a:solidFill>
                  <a:srgbClr val="E36C09"/>
                </a:solidFill>
                <a:latin typeface="Arial"/>
                <a:cs typeface="Arial"/>
              </a:rPr>
              <a:t>(конкретных</a:t>
            </a:r>
            <a:r>
              <a:rPr sz="1600" b="1" spc="15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E36C09"/>
                </a:solidFill>
                <a:latin typeface="Arial"/>
                <a:cs typeface="Arial"/>
              </a:rPr>
              <a:t>программ</a:t>
            </a:r>
            <a:r>
              <a:rPr sz="1600" b="1" spc="4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E36C09"/>
                </a:solidFill>
                <a:latin typeface="Arial"/>
                <a:cs typeface="Arial"/>
              </a:rPr>
              <a:t>каждого</a:t>
            </a:r>
            <a:r>
              <a:rPr sz="1600" b="1" spc="1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E36C09"/>
                </a:solidFill>
                <a:latin typeface="Arial"/>
                <a:cs typeface="Arial"/>
              </a:rPr>
              <a:t>вида) </a:t>
            </a:r>
            <a:r>
              <a:rPr sz="1600" b="1" spc="-43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E36C09"/>
                </a:solidFill>
                <a:latin typeface="Arial"/>
                <a:cs typeface="Arial"/>
              </a:rPr>
              <a:t>утверждается</a:t>
            </a:r>
            <a:r>
              <a:rPr sz="1600" b="1" spc="55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E36C09"/>
                </a:solidFill>
                <a:latin typeface="Arial"/>
                <a:cs typeface="Arial"/>
              </a:rPr>
              <a:t>ОИВ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552188" y="5686064"/>
            <a:ext cx="4434840" cy="688975"/>
            <a:chOff x="4552188" y="5686044"/>
            <a:chExt cx="4434840" cy="688975"/>
          </a:xfrm>
        </p:grpSpPr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52188" y="5695188"/>
              <a:ext cx="4434840" cy="67970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06696" y="5686044"/>
              <a:ext cx="3983736" cy="63246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99686" y="5721959"/>
              <a:ext cx="4340098" cy="584771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4599695" y="5721960"/>
            <a:ext cx="4340225" cy="534762"/>
          </a:xfrm>
          <a:prstGeom prst="rect">
            <a:avLst/>
          </a:prstGeom>
          <a:ln w="9525">
            <a:solidFill>
              <a:srgbClr val="F6924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30"/>
              </a:spcBef>
            </a:pPr>
            <a:r>
              <a:rPr sz="1600" b="1" spc="-10" dirty="0">
                <a:solidFill>
                  <a:srgbClr val="E36C09"/>
                </a:solidFill>
                <a:latin typeface="Arial"/>
                <a:cs typeface="Arial"/>
              </a:rPr>
              <a:t>Участник</a:t>
            </a:r>
            <a:r>
              <a:rPr sz="1600" b="1" spc="15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E36C09"/>
                </a:solidFill>
                <a:latin typeface="Arial"/>
                <a:cs typeface="Arial"/>
              </a:rPr>
              <a:t>ГИА</a:t>
            </a:r>
            <a:r>
              <a:rPr sz="1600" b="1" spc="5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E36C09"/>
                </a:solidFill>
                <a:latin typeface="Arial"/>
                <a:cs typeface="Arial"/>
              </a:rPr>
              <a:t>должен</a:t>
            </a:r>
            <a:r>
              <a:rPr sz="1600" b="1" spc="1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E36C09"/>
                </a:solidFill>
                <a:latin typeface="Arial"/>
                <a:cs typeface="Arial"/>
              </a:rPr>
              <a:t>работать</a:t>
            </a:r>
            <a:endParaRPr sz="160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</a:pPr>
            <a:r>
              <a:rPr sz="1600" b="1" spc="-5" dirty="0">
                <a:solidFill>
                  <a:srgbClr val="E36C09"/>
                </a:solidFill>
                <a:latin typeface="Arial"/>
                <a:cs typeface="Arial"/>
              </a:rPr>
              <a:t>в</a:t>
            </a:r>
            <a:r>
              <a:rPr sz="1600" b="1" spc="-1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E36C09"/>
                </a:solidFill>
                <a:latin typeface="Arial"/>
                <a:cs typeface="Arial"/>
              </a:rPr>
              <a:t>привычных</a:t>
            </a:r>
            <a:r>
              <a:rPr sz="1600" b="1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E36C09"/>
                </a:solidFill>
                <a:latin typeface="Arial"/>
                <a:cs typeface="Arial"/>
              </a:rPr>
              <a:t>для</a:t>
            </a:r>
            <a:r>
              <a:rPr sz="1600" b="1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E36C09"/>
                </a:solidFill>
                <a:latin typeface="Arial"/>
                <a:cs typeface="Arial"/>
              </a:rPr>
              <a:t>себя</a:t>
            </a:r>
            <a:r>
              <a:rPr sz="1600" b="1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E36C09"/>
                </a:solidFill>
                <a:latin typeface="Arial"/>
                <a:cs typeface="Arial"/>
              </a:rPr>
              <a:t>программах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79603" y="3219078"/>
            <a:ext cx="4015740" cy="19819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Перечень</a:t>
            </a:r>
            <a:r>
              <a:rPr sz="16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ПО,</a:t>
            </a:r>
            <a:r>
              <a:rPr sz="16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установленного</a:t>
            </a:r>
            <a:r>
              <a:rPr sz="16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endParaRPr sz="16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конкретной</a:t>
            </a:r>
            <a:r>
              <a:rPr sz="16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станции</a:t>
            </a:r>
            <a:r>
              <a:rPr sz="16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КЕГЭ,</a:t>
            </a:r>
            <a:r>
              <a:rPr sz="16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а</a:t>
            </a:r>
            <a:r>
              <a:rPr sz="16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также</a:t>
            </a:r>
            <a:r>
              <a:rPr sz="16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путь</a:t>
            </a:r>
            <a:r>
              <a:rPr sz="16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05" dirty="0">
                <a:solidFill>
                  <a:srgbClr val="394454"/>
                </a:solidFill>
                <a:latin typeface="Microsoft Sans Serif"/>
                <a:cs typeface="Microsoft Sans Serif"/>
              </a:rPr>
              <a:t>к</a:t>
            </a:r>
            <a:endParaRPr sz="16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рабочей</a:t>
            </a:r>
            <a:r>
              <a:rPr sz="16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папке</a:t>
            </a:r>
            <a:r>
              <a:rPr sz="16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6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указаны</a:t>
            </a:r>
            <a:r>
              <a:rPr sz="16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endParaRPr sz="16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приложении</a:t>
            </a:r>
            <a:r>
              <a:rPr sz="16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05" dirty="0">
                <a:solidFill>
                  <a:srgbClr val="394454"/>
                </a:solidFill>
                <a:latin typeface="Microsoft Sans Serif"/>
                <a:cs typeface="Microsoft Sans Serif"/>
              </a:rPr>
              <a:t>к</a:t>
            </a:r>
            <a:r>
              <a:rPr sz="16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паспорту</a:t>
            </a:r>
            <a:r>
              <a:rPr sz="16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станции</a:t>
            </a:r>
            <a:r>
              <a:rPr sz="16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КЕГЭ.</a:t>
            </a:r>
            <a:endParaRPr sz="1600">
              <a:latin typeface="Microsoft Sans Serif"/>
              <a:cs typeface="Microsoft Sans Serif"/>
            </a:endParaRPr>
          </a:p>
          <a:p>
            <a:pPr marL="12700" marR="5080" indent="22860">
              <a:lnSpc>
                <a:spcPct val="100000"/>
              </a:lnSpc>
            </a:pP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Приложение</a:t>
            </a:r>
            <a:r>
              <a:rPr sz="16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автоматически</a:t>
            </a:r>
            <a:r>
              <a:rPr sz="16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формируется </a:t>
            </a:r>
            <a:r>
              <a:rPr sz="1600" spc="-409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заранее</a:t>
            </a:r>
            <a:r>
              <a:rPr sz="16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6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каждой</a:t>
            </a:r>
            <a:r>
              <a:rPr sz="16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станции,</a:t>
            </a:r>
            <a:r>
              <a:rPr sz="1600" spc="9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6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6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день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6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выдаётся</a:t>
            </a:r>
            <a:r>
              <a:rPr sz="16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руководителем</a:t>
            </a:r>
            <a:r>
              <a:rPr sz="16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 </a:t>
            </a:r>
            <a:r>
              <a:rPr sz="16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организатору</a:t>
            </a:r>
            <a:r>
              <a:rPr sz="16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6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аудитории</a:t>
            </a:r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198246"/>
            <a:ext cx="50469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sz="2400" spc="-85" dirty="0">
                <a:solidFill>
                  <a:srgbClr val="E36C09"/>
                </a:solidFill>
              </a:rPr>
              <a:t>ПОДГОТОВКА</a:t>
            </a:r>
            <a:r>
              <a:rPr sz="2400" spc="-20" dirty="0">
                <a:solidFill>
                  <a:srgbClr val="E36C09"/>
                </a:solidFill>
              </a:rPr>
              <a:t> </a:t>
            </a:r>
            <a:r>
              <a:rPr sz="2400" spc="-35" dirty="0">
                <a:solidFill>
                  <a:srgbClr val="E36C09"/>
                </a:solidFill>
              </a:rPr>
              <a:t>ЭКЗАМЕНА. </a:t>
            </a:r>
            <a:r>
              <a:rPr sz="2400" spc="-30" dirty="0">
                <a:solidFill>
                  <a:srgbClr val="E36C09"/>
                </a:solidFill>
              </a:rPr>
              <a:t> </a:t>
            </a:r>
            <a:r>
              <a:rPr sz="2400" spc="-40" dirty="0">
                <a:solidFill>
                  <a:srgbClr val="E36C09"/>
                </a:solidFill>
              </a:rPr>
              <a:t>ДОПОЛНИТЕЛЬНЫЕ</a:t>
            </a:r>
            <a:r>
              <a:rPr sz="2400" spc="-55" dirty="0">
                <a:solidFill>
                  <a:srgbClr val="E36C09"/>
                </a:solidFill>
              </a:rPr>
              <a:t> </a:t>
            </a:r>
            <a:r>
              <a:rPr sz="2400" spc="-35" dirty="0">
                <a:solidFill>
                  <a:srgbClr val="E36C09"/>
                </a:solidFill>
              </a:rPr>
              <a:t>МАТЕРИАЛЫ</a:t>
            </a:r>
            <a:endParaRPr sz="2400" dirty="0"/>
          </a:p>
        </p:txBody>
      </p:sp>
      <p:grpSp>
        <p:nvGrpSpPr>
          <p:cNvPr id="3" name="object 3"/>
          <p:cNvGrpSpPr/>
          <p:nvPr/>
        </p:nvGrpSpPr>
        <p:grpSpPr>
          <a:xfrm>
            <a:off x="184820" y="1206500"/>
            <a:ext cx="8709025" cy="4334510"/>
            <a:chOff x="184810" y="1206500"/>
            <a:chExt cx="8709025" cy="4334510"/>
          </a:xfrm>
        </p:grpSpPr>
        <p:sp>
          <p:nvSpPr>
            <p:cNvPr id="4" name="object 4"/>
            <p:cNvSpPr/>
            <p:nvPr/>
          </p:nvSpPr>
          <p:spPr>
            <a:xfrm>
              <a:off x="197510" y="1219200"/>
              <a:ext cx="8683625" cy="4309110"/>
            </a:xfrm>
            <a:custGeom>
              <a:avLst/>
              <a:gdLst/>
              <a:ahLst/>
              <a:cxnLst/>
              <a:rect l="l" t="t" r="r" b="b"/>
              <a:pathLst>
                <a:path w="8683625" h="4309110">
                  <a:moveTo>
                    <a:pt x="8683244" y="0"/>
                  </a:moveTo>
                  <a:lnTo>
                    <a:pt x="0" y="0"/>
                  </a:lnTo>
                  <a:lnTo>
                    <a:pt x="0" y="4308729"/>
                  </a:lnTo>
                  <a:lnTo>
                    <a:pt x="8683244" y="4308729"/>
                  </a:lnTo>
                  <a:lnTo>
                    <a:pt x="86832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7510" y="1219200"/>
              <a:ext cx="8683625" cy="4309110"/>
            </a:xfrm>
            <a:custGeom>
              <a:avLst/>
              <a:gdLst/>
              <a:ahLst/>
              <a:cxnLst/>
              <a:rect l="l" t="t" r="r" b="b"/>
              <a:pathLst>
                <a:path w="8683625" h="4309110">
                  <a:moveTo>
                    <a:pt x="0" y="4308729"/>
                  </a:moveTo>
                  <a:lnTo>
                    <a:pt x="8683244" y="4308729"/>
                  </a:lnTo>
                  <a:lnTo>
                    <a:pt x="8683244" y="0"/>
                  </a:lnTo>
                  <a:lnTo>
                    <a:pt x="0" y="0"/>
                  </a:lnTo>
                  <a:lnTo>
                    <a:pt x="0" y="4308729"/>
                  </a:lnTo>
                  <a:close/>
                </a:path>
              </a:pathLst>
            </a:custGeom>
            <a:ln w="25399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76260" y="1200453"/>
            <a:ext cx="8527415" cy="4215257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Убедиться,</a:t>
            </a:r>
            <a:r>
              <a:rPr sz="1600" b="1" spc="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394454"/>
                </a:solidFill>
                <a:latin typeface="Arial"/>
                <a:cs typeface="Arial"/>
              </a:rPr>
              <a:t>что</a:t>
            </a:r>
            <a:r>
              <a:rPr sz="1600" b="1" spc="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дополнительно</a:t>
            </a:r>
            <a:r>
              <a:rPr sz="1600" b="1" spc="3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394454"/>
                </a:solidFill>
                <a:latin typeface="Arial"/>
                <a:cs typeface="Arial"/>
              </a:rPr>
              <a:t>подготовлены:</a:t>
            </a:r>
            <a:endParaRPr sz="16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30"/>
              </a:spcBef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Черновики</a:t>
            </a:r>
            <a:r>
              <a:rPr sz="1400" b="1" spc="-3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КЕГЭ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каждого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участника:</a:t>
            </a:r>
            <a:endParaRPr sz="1400">
              <a:latin typeface="Microsoft Sans Serif"/>
              <a:cs typeface="Microsoft Sans Serif"/>
            </a:endParaRPr>
          </a:p>
          <a:p>
            <a:pPr marL="756285" lvl="1" indent="-287020">
              <a:lnSpc>
                <a:spcPct val="100000"/>
              </a:lnSpc>
              <a:spcBef>
                <a:spcPts val="340"/>
              </a:spcBef>
              <a:buFont typeface="Courier New"/>
              <a:buChar char="o"/>
              <a:tabLst>
                <a:tab pos="756285" algn="l"/>
                <a:tab pos="756920" algn="l"/>
              </a:tabLst>
            </a:pP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распечатаны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одностороннем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режиме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скомплектованы;</a:t>
            </a:r>
            <a:endParaRPr sz="1400">
              <a:latin typeface="Microsoft Sans Serif"/>
              <a:cs typeface="Microsoft Sans Serif"/>
            </a:endParaRPr>
          </a:p>
          <a:p>
            <a:pPr marL="756285" lvl="1" indent="-287020">
              <a:lnSpc>
                <a:spcPct val="100000"/>
              </a:lnSpc>
              <a:spcBef>
                <a:spcPts val="335"/>
              </a:spcBef>
              <a:buFont typeface="Courier New"/>
              <a:buChar char="o"/>
              <a:tabLst>
                <a:tab pos="756285" algn="l"/>
                <a:tab pos="756920" algn="l"/>
              </a:tabLst>
            </a:pP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проставлен</a:t>
            </a:r>
            <a:r>
              <a:rPr sz="14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штамп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ОО,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базе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которой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расположен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ППЭ,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каждый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лист;</a:t>
            </a:r>
            <a:endParaRPr sz="1400">
              <a:latin typeface="Microsoft Sans Serif"/>
              <a:cs typeface="Microsoft Sans Serif"/>
            </a:endParaRPr>
          </a:p>
          <a:p>
            <a:pPr marL="756285" marR="6350" lvl="1" indent="-287020">
              <a:lnSpc>
                <a:spcPct val="100000"/>
              </a:lnSpc>
              <a:spcBef>
                <a:spcPts val="335"/>
              </a:spcBef>
              <a:buFont typeface="Courier New"/>
              <a:buChar char="o"/>
              <a:tabLst>
                <a:tab pos="756285" algn="l"/>
                <a:tab pos="756920" algn="l"/>
              </a:tabLst>
            </a:pP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«обычные»</a:t>
            </a:r>
            <a:r>
              <a:rPr sz="14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листы</a:t>
            </a:r>
            <a:r>
              <a:rPr sz="14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бумаги</a:t>
            </a:r>
            <a:r>
              <a:rPr sz="14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4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черновиков</a:t>
            </a:r>
            <a:r>
              <a:rPr sz="14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также</a:t>
            </a:r>
            <a:r>
              <a:rPr sz="14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подготовлены</a:t>
            </a:r>
            <a:r>
              <a:rPr sz="14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(выдаются</a:t>
            </a:r>
            <a:r>
              <a:rPr sz="14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участникам</a:t>
            </a:r>
            <a:r>
              <a:rPr sz="14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только </a:t>
            </a:r>
            <a:r>
              <a:rPr sz="1400" spc="-3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запросу)</a:t>
            </a:r>
            <a:endParaRPr sz="140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335"/>
              </a:spcBef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Инструкции</a:t>
            </a:r>
            <a:r>
              <a:rPr sz="1400" b="1" spc="3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по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 использованию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ПО</a:t>
            </a:r>
            <a:r>
              <a:rPr sz="1400" b="1" spc="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для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 сдачи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КЕГЭ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каждого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участника </a:t>
            </a:r>
            <a:r>
              <a:rPr sz="14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КЕГЭ:</a:t>
            </a:r>
            <a:endParaRPr sz="1400">
              <a:latin typeface="Microsoft Sans Serif"/>
              <a:cs typeface="Microsoft Sans Serif"/>
            </a:endParaRPr>
          </a:p>
          <a:p>
            <a:pPr marL="756285" lvl="1" indent="-287020" algn="just">
              <a:lnSpc>
                <a:spcPct val="100000"/>
              </a:lnSpc>
              <a:spcBef>
                <a:spcPts val="340"/>
              </a:spcBef>
              <a:buFont typeface="Courier New"/>
              <a:buChar char="o"/>
              <a:tabLst>
                <a:tab pos="756920" algn="l"/>
              </a:tabLst>
            </a:pP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распечатаны;</a:t>
            </a:r>
            <a:endParaRPr sz="1400">
              <a:latin typeface="Microsoft Sans Serif"/>
              <a:cs typeface="Microsoft Sans Serif"/>
            </a:endParaRPr>
          </a:p>
          <a:p>
            <a:pPr marL="756285" lvl="1" indent="-287020" algn="just">
              <a:lnSpc>
                <a:spcPct val="100000"/>
              </a:lnSpc>
              <a:spcBef>
                <a:spcPts val="335"/>
              </a:spcBef>
              <a:buFont typeface="Courier New"/>
              <a:buChar char="o"/>
              <a:tabLst>
                <a:tab pos="756920" algn="l"/>
              </a:tabLst>
            </a:pP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скомплектованы</a:t>
            </a:r>
            <a:endParaRPr sz="1400">
              <a:latin typeface="Microsoft Sans Serif"/>
              <a:cs typeface="Microsoft Sans Serif"/>
            </a:endParaRPr>
          </a:p>
          <a:p>
            <a:pPr marL="756285" marR="5080" lvl="1" indent="-287020" algn="just">
              <a:lnSpc>
                <a:spcPct val="100000"/>
              </a:lnSpc>
              <a:spcBef>
                <a:spcPts val="335"/>
              </a:spcBef>
              <a:buFont typeface="Courier New"/>
              <a:buChar char="o"/>
              <a:tabLst>
                <a:tab pos="756920" algn="l"/>
              </a:tabLst>
            </a:pP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Приложения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к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паспортам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станций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КЕГЭ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каждую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станцию 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4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(содержат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перечень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стандартного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ПО,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установленного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конкретном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компьютере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путь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90" dirty="0">
                <a:solidFill>
                  <a:srgbClr val="394454"/>
                </a:solidFill>
                <a:latin typeface="Microsoft Sans Serif"/>
                <a:cs typeface="Microsoft Sans Serif"/>
              </a:rPr>
              <a:t>к</a:t>
            </a:r>
            <a:r>
              <a:rPr sz="1400" spc="-8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рабочей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папке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экзамена):</a:t>
            </a:r>
            <a:endParaRPr sz="1400">
              <a:latin typeface="Microsoft Sans Serif"/>
              <a:cs typeface="Microsoft Sans Serif"/>
            </a:endParaRPr>
          </a:p>
          <a:p>
            <a:pPr marL="756285" lvl="1" indent="-287020" algn="just">
              <a:lnSpc>
                <a:spcPct val="100000"/>
              </a:lnSpc>
              <a:spcBef>
                <a:spcPts val="340"/>
              </a:spcBef>
              <a:buFont typeface="Courier New"/>
              <a:buChar char="o"/>
              <a:tabLst>
                <a:tab pos="756920" algn="l"/>
              </a:tabLst>
            </a:pP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распечатаны;</a:t>
            </a:r>
            <a:endParaRPr sz="1400">
              <a:latin typeface="Microsoft Sans Serif"/>
              <a:cs typeface="Microsoft Sans Serif"/>
            </a:endParaRPr>
          </a:p>
          <a:p>
            <a:pPr marL="756285" lvl="1" indent="-287020" algn="just">
              <a:lnSpc>
                <a:spcPct val="100000"/>
              </a:lnSpc>
              <a:spcBef>
                <a:spcPts val="335"/>
              </a:spcBef>
              <a:buFont typeface="Courier New"/>
              <a:buChar char="o"/>
              <a:tabLst>
                <a:tab pos="756920" algn="l"/>
              </a:tabLst>
            </a:pP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комплект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соответствует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аудитории,</a:t>
            </a:r>
            <a:r>
              <a:rPr sz="14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4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которой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будет</a:t>
            </a:r>
            <a:r>
              <a:rPr sz="14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работать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организатор</a:t>
            </a:r>
            <a:endParaRPr sz="1400">
              <a:latin typeface="Microsoft Sans Serif"/>
              <a:cs typeface="Microsoft Sans Serif"/>
            </a:endParaRPr>
          </a:p>
          <a:p>
            <a:pPr marL="355600" marR="5715" indent="-342900" algn="just">
              <a:lnSpc>
                <a:spcPct val="100000"/>
              </a:lnSpc>
              <a:spcBef>
                <a:spcPts val="340"/>
              </a:spcBef>
              <a:buFont typeface="Microsoft Sans Serif"/>
              <a:buChar char="•"/>
              <a:tabLst>
                <a:tab pos="355600" algn="l"/>
              </a:tabLst>
            </a:pP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Инструкция для участника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экзамена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,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зачитываемая организатором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в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аудитории перед началом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КЕГЭ,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каждую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аудиторию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(особая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инструкция,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см.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методические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рекомендации);</a:t>
            </a:r>
            <a:endParaRPr sz="1400">
              <a:latin typeface="Microsoft Sans Serif"/>
              <a:cs typeface="Microsoft Sans Serif"/>
            </a:endParaRPr>
          </a:p>
          <a:p>
            <a:pPr marL="355600" indent="-342900" algn="just">
              <a:lnSpc>
                <a:spcPct val="100000"/>
              </a:lnSpc>
              <a:spcBef>
                <a:spcPts val="335"/>
              </a:spcBef>
              <a:buFont typeface="Microsoft Sans Serif"/>
              <a:buChar char="•"/>
              <a:tabLst>
                <a:tab pos="355600" algn="l"/>
              </a:tabLst>
            </a:pP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Код</a:t>
            </a:r>
            <a:r>
              <a:rPr sz="1400" b="1" spc="-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активации экзамена</a:t>
            </a:r>
            <a:r>
              <a:rPr sz="1400" b="1" spc="-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spc="370" dirty="0">
                <a:solidFill>
                  <a:srgbClr val="394454"/>
                </a:solidFill>
                <a:latin typeface="Microsoft Sans Serif"/>
                <a:cs typeface="Microsoft Sans Serif"/>
              </a:rPr>
              <a:t>–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единый</a:t>
            </a:r>
            <a:r>
              <a:rPr sz="14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всех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станций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4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одной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аудитории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7280" y="5804618"/>
            <a:ext cx="7809865" cy="655949"/>
          </a:xfrm>
          <a:prstGeom prst="rect">
            <a:avLst/>
          </a:prstGeom>
          <a:solidFill>
            <a:srgbClr val="FCEADA"/>
          </a:solidFill>
          <a:ln w="28575">
            <a:solidFill>
              <a:srgbClr val="E36C09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1152525" marR="857885" indent="-7620">
              <a:lnSpc>
                <a:spcPct val="100000"/>
              </a:lnSpc>
              <a:spcBef>
                <a:spcPts val="315"/>
              </a:spcBef>
            </a:pPr>
            <a:r>
              <a:rPr sz="20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Прочие</a:t>
            </a:r>
            <a:r>
              <a:rPr sz="20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действия</a:t>
            </a:r>
            <a:r>
              <a:rPr sz="20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выполняются</a:t>
            </a:r>
            <a:r>
              <a:rPr sz="2000" spc="9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2000" spc="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соответствии </a:t>
            </a:r>
            <a:r>
              <a:rPr sz="20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со</a:t>
            </a:r>
            <a:r>
              <a:rPr sz="20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стандартными</a:t>
            </a:r>
            <a:r>
              <a:rPr sz="20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 инструкциями</a:t>
            </a:r>
            <a:r>
              <a:rPr sz="20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работников</a:t>
            </a:r>
            <a:r>
              <a:rPr sz="20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</a:t>
            </a:r>
            <a:endParaRPr sz="2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94839" y="3060248"/>
            <a:ext cx="335470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0" dirty="0">
                <a:solidFill>
                  <a:schemeClr val="tx1"/>
                </a:solidFill>
                <a:latin typeface="+mn-lt"/>
              </a:rPr>
              <a:t>ПРОВЕДЕНИЕ</a:t>
            </a:r>
            <a:r>
              <a:rPr spc="-30" dirty="0">
                <a:solidFill>
                  <a:schemeClr val="tx1"/>
                </a:solidFill>
                <a:latin typeface="+mn-lt"/>
              </a:rPr>
              <a:t> </a:t>
            </a:r>
            <a:r>
              <a:rPr spc="-75" dirty="0">
                <a:solidFill>
                  <a:schemeClr val="tx1"/>
                </a:solidFill>
                <a:latin typeface="+mn-lt"/>
              </a:rPr>
              <a:t>КЕГЭ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26662"/>
            <a:ext cx="7089140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sz="2400" spc="-35" dirty="0">
                <a:solidFill>
                  <a:srgbClr val="E36C09"/>
                </a:solidFill>
              </a:rPr>
              <a:t>ПРОВЕДЕНИЕ</a:t>
            </a:r>
            <a:r>
              <a:rPr sz="2400" spc="5" dirty="0">
                <a:solidFill>
                  <a:srgbClr val="E36C09"/>
                </a:solidFill>
              </a:rPr>
              <a:t> </a:t>
            </a:r>
            <a:r>
              <a:rPr sz="2400" spc="-35" dirty="0">
                <a:solidFill>
                  <a:srgbClr val="E36C09"/>
                </a:solidFill>
              </a:rPr>
              <a:t>ЭКЗАМЕНА.</a:t>
            </a:r>
            <a:endParaRPr sz="2400" dirty="0"/>
          </a:p>
          <a:p>
            <a:pPr marL="12700" algn="l">
              <a:lnSpc>
                <a:spcPct val="100000"/>
              </a:lnSpc>
            </a:pPr>
            <a:r>
              <a:rPr sz="2400" spc="-45" dirty="0">
                <a:solidFill>
                  <a:srgbClr val="E36C09"/>
                </a:solidFill>
              </a:rPr>
              <a:t>ДЕЙСТВИЯ</a:t>
            </a:r>
            <a:r>
              <a:rPr sz="2400" spc="30" dirty="0">
                <a:solidFill>
                  <a:srgbClr val="E36C09"/>
                </a:solidFill>
              </a:rPr>
              <a:t> </a:t>
            </a:r>
            <a:r>
              <a:rPr sz="2400" spc="-65" dirty="0">
                <a:solidFill>
                  <a:srgbClr val="E36C09"/>
                </a:solidFill>
              </a:rPr>
              <a:t>ОРГАНИЗАТОРА</a:t>
            </a:r>
            <a:r>
              <a:rPr sz="2400" spc="45" dirty="0">
                <a:solidFill>
                  <a:srgbClr val="E36C09"/>
                </a:solidFill>
              </a:rPr>
              <a:t> </a:t>
            </a:r>
            <a:r>
              <a:rPr sz="2400" spc="-114" dirty="0">
                <a:solidFill>
                  <a:srgbClr val="E36C09"/>
                </a:solidFill>
              </a:rPr>
              <a:t>ДО</a:t>
            </a:r>
            <a:r>
              <a:rPr sz="2400" spc="35" dirty="0">
                <a:solidFill>
                  <a:srgbClr val="E36C09"/>
                </a:solidFill>
              </a:rPr>
              <a:t> </a:t>
            </a:r>
            <a:r>
              <a:rPr sz="2400" spc="-55" dirty="0">
                <a:solidFill>
                  <a:srgbClr val="E36C09"/>
                </a:solidFill>
              </a:rPr>
              <a:t>НАЧАЛА</a:t>
            </a:r>
            <a:r>
              <a:rPr sz="2400" spc="45" dirty="0">
                <a:solidFill>
                  <a:srgbClr val="E36C09"/>
                </a:solidFill>
              </a:rPr>
              <a:t> </a:t>
            </a:r>
            <a:r>
              <a:rPr sz="2400" spc="-40" dirty="0">
                <a:solidFill>
                  <a:srgbClr val="E36C09"/>
                </a:solidFill>
              </a:rPr>
              <a:t>ЭКЗАМЕНА</a:t>
            </a:r>
            <a:endParaRPr sz="2400" dirty="0"/>
          </a:p>
        </p:txBody>
      </p:sp>
      <p:sp>
        <p:nvSpPr>
          <p:cNvPr id="3" name="object 3"/>
          <p:cNvSpPr/>
          <p:nvPr/>
        </p:nvSpPr>
        <p:spPr>
          <a:xfrm>
            <a:off x="457200" y="872128"/>
            <a:ext cx="8305800" cy="879475"/>
          </a:xfrm>
          <a:custGeom>
            <a:avLst/>
            <a:gdLst/>
            <a:ahLst/>
            <a:cxnLst/>
            <a:rect l="l" t="t" r="r" b="b"/>
            <a:pathLst>
              <a:path w="8305800" h="879475">
                <a:moveTo>
                  <a:pt x="8305800" y="0"/>
                </a:moveTo>
                <a:lnTo>
                  <a:pt x="0" y="0"/>
                </a:lnTo>
                <a:lnTo>
                  <a:pt x="0" y="879475"/>
                </a:lnTo>
                <a:lnTo>
                  <a:pt x="8305800" y="879475"/>
                </a:lnTo>
                <a:lnTo>
                  <a:pt x="8305800" y="0"/>
                </a:lnTo>
                <a:close/>
              </a:path>
            </a:pathLst>
          </a:custGeom>
          <a:solidFill>
            <a:srgbClr val="FCE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57200" y="872128"/>
            <a:ext cx="8305800" cy="761747"/>
          </a:xfrm>
          <a:prstGeom prst="rect">
            <a:avLst/>
          </a:prstGeom>
          <a:ln w="28575">
            <a:solidFill>
              <a:srgbClr val="F55B4A"/>
            </a:solidFill>
          </a:ln>
        </p:spPr>
        <p:txBody>
          <a:bodyPr vert="horz" wrap="square" lIns="0" tIns="114300" rIns="0" bIns="0" rtlCol="0">
            <a:spAutoFit/>
          </a:bodyPr>
          <a:lstStyle/>
          <a:p>
            <a:pPr marL="1160145" marR="170815" indent="635" algn="ctr">
              <a:lnSpc>
                <a:spcPct val="100000"/>
              </a:lnSpc>
              <a:spcBef>
                <a:spcPts val="900"/>
              </a:spcBef>
            </a:pP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Явиться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4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ППЭ</a:t>
            </a:r>
            <a:r>
              <a:rPr sz="14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400" b="1" spc="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8:00,</a:t>
            </a:r>
            <a:r>
              <a:rPr sz="1400" b="1" spc="-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зарегистрироваться</a:t>
            </a:r>
            <a:r>
              <a:rPr sz="1400" b="1" spc="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у 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уполномоченного</a:t>
            </a:r>
            <a:r>
              <a:rPr sz="1400" b="1" spc="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организатора,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оставить</a:t>
            </a:r>
            <a:r>
              <a:rPr sz="1400" b="1" spc="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личные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вещи,</a:t>
            </a:r>
            <a:r>
              <a:rPr sz="1400" b="1" spc="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включая</a:t>
            </a:r>
            <a:r>
              <a:rPr sz="1400" b="1" spc="-3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средства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 связи,</a:t>
            </a:r>
            <a:r>
              <a:rPr sz="1400" b="1" spc="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в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месте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 для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хранения</a:t>
            </a:r>
            <a:r>
              <a:rPr sz="1400" b="1" spc="-3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вещей </a:t>
            </a:r>
            <a:r>
              <a:rPr sz="1400" b="1" spc="-37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организаторов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до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 входа</a:t>
            </a:r>
            <a:r>
              <a:rPr sz="1400" b="1" spc="-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4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ППЭ,</a:t>
            </a:r>
            <a:r>
              <a:rPr sz="14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пройти</a:t>
            </a:r>
            <a:r>
              <a:rPr sz="14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в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помещение</a:t>
            </a:r>
            <a:r>
              <a:rPr sz="1400" b="1" spc="-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для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инструктажа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7200" y="1837353"/>
            <a:ext cx="8305800" cy="1093889"/>
          </a:xfrm>
          <a:prstGeom prst="rect">
            <a:avLst/>
          </a:prstGeom>
          <a:solidFill>
            <a:srgbClr val="F8F9FA"/>
          </a:solidFill>
          <a:ln w="28575">
            <a:solidFill>
              <a:srgbClr val="F55B4A"/>
            </a:solidFill>
          </a:ln>
        </p:spPr>
        <p:txBody>
          <a:bodyPr vert="horz" wrap="square" lIns="0" tIns="11557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910"/>
              </a:spcBef>
            </a:pP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Не</a:t>
            </a:r>
            <a:r>
              <a:rPr sz="1400" b="1" spc="-4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ранее</a:t>
            </a:r>
            <a:r>
              <a:rPr sz="1400" b="1" spc="-4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8:15:</a:t>
            </a:r>
            <a:endParaRPr sz="1400">
              <a:latin typeface="Arial"/>
              <a:cs typeface="Arial"/>
            </a:endParaRPr>
          </a:p>
          <a:p>
            <a:pPr marL="173355" indent="-82550">
              <a:lnSpc>
                <a:spcPct val="100000"/>
              </a:lnSpc>
              <a:spcBef>
                <a:spcPts val="340"/>
              </a:spcBef>
              <a:buChar char="•"/>
              <a:tabLst>
                <a:tab pos="173990" algn="l"/>
              </a:tabLst>
            </a:pP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пройти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инструктаж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у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руководителя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</a:t>
            </a:r>
            <a:r>
              <a:rPr sz="10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;</a:t>
            </a:r>
            <a:endParaRPr sz="1000">
              <a:latin typeface="Microsoft Sans Serif"/>
              <a:cs typeface="Microsoft Sans Serif"/>
            </a:endParaRPr>
          </a:p>
          <a:p>
            <a:pPr marL="173355" indent="-82550">
              <a:lnSpc>
                <a:spcPct val="100000"/>
              </a:lnSpc>
              <a:spcBef>
                <a:spcPts val="335"/>
              </a:spcBef>
              <a:buChar char="•"/>
              <a:tabLst>
                <a:tab pos="173990" algn="l"/>
              </a:tabLst>
            </a:pP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получить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распределение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рабочее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место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статус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(ответственный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или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нет);</a:t>
            </a:r>
            <a:endParaRPr sz="1400">
              <a:latin typeface="Microsoft Sans Serif"/>
              <a:cs typeface="Microsoft Sans Serif"/>
            </a:endParaRPr>
          </a:p>
          <a:p>
            <a:pPr marL="173355" indent="-82550">
              <a:lnSpc>
                <a:spcPct val="100000"/>
              </a:lnSpc>
              <a:spcBef>
                <a:spcPts val="335"/>
              </a:spcBef>
              <a:buChar char="•"/>
              <a:tabLst>
                <a:tab pos="173990" algn="l"/>
              </a:tabLst>
            </a:pP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окончании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инструктажа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получить</a:t>
            </a:r>
            <a:r>
              <a:rPr sz="14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пакет</a:t>
            </a:r>
            <a:r>
              <a:rPr sz="14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материалов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пройти</a:t>
            </a:r>
            <a:r>
              <a:rPr sz="14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рабочее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место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6150" y="991616"/>
            <a:ext cx="506412" cy="60960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442913" y="3181154"/>
            <a:ext cx="8334375" cy="3556635"/>
            <a:chOff x="442912" y="3181134"/>
            <a:chExt cx="8334375" cy="3556635"/>
          </a:xfrm>
        </p:grpSpPr>
        <p:sp>
          <p:nvSpPr>
            <p:cNvPr id="8" name="object 8"/>
            <p:cNvSpPr/>
            <p:nvPr/>
          </p:nvSpPr>
          <p:spPr>
            <a:xfrm>
              <a:off x="457200" y="3195421"/>
              <a:ext cx="8305800" cy="3528060"/>
            </a:xfrm>
            <a:custGeom>
              <a:avLst/>
              <a:gdLst/>
              <a:ahLst/>
              <a:cxnLst/>
              <a:rect l="l" t="t" r="r" b="b"/>
              <a:pathLst>
                <a:path w="8305800" h="3528059">
                  <a:moveTo>
                    <a:pt x="8305800" y="0"/>
                  </a:moveTo>
                  <a:lnTo>
                    <a:pt x="0" y="0"/>
                  </a:lnTo>
                  <a:lnTo>
                    <a:pt x="0" y="3528060"/>
                  </a:lnTo>
                  <a:lnTo>
                    <a:pt x="8305800" y="3528060"/>
                  </a:lnTo>
                  <a:lnTo>
                    <a:pt x="8305800" y="0"/>
                  </a:lnTo>
                  <a:close/>
                </a:path>
              </a:pathLst>
            </a:custGeom>
            <a:solidFill>
              <a:srgbClr val="F8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7200" y="3195421"/>
              <a:ext cx="8305800" cy="3528060"/>
            </a:xfrm>
            <a:custGeom>
              <a:avLst/>
              <a:gdLst/>
              <a:ahLst/>
              <a:cxnLst/>
              <a:rect l="l" t="t" r="r" b="b"/>
              <a:pathLst>
                <a:path w="8305800" h="3528059">
                  <a:moveTo>
                    <a:pt x="0" y="3528060"/>
                  </a:moveTo>
                  <a:lnTo>
                    <a:pt x="8305800" y="3528060"/>
                  </a:lnTo>
                  <a:lnTo>
                    <a:pt x="8305800" y="0"/>
                  </a:lnTo>
                  <a:lnTo>
                    <a:pt x="0" y="0"/>
                  </a:lnTo>
                  <a:lnTo>
                    <a:pt x="0" y="3528060"/>
                  </a:lnTo>
                  <a:close/>
                </a:path>
              </a:pathLst>
            </a:custGeom>
            <a:ln w="28575">
              <a:solidFill>
                <a:srgbClr val="F55B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35940" y="3189895"/>
            <a:ext cx="8149590" cy="3513782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300" b="1" spc="-5" dirty="0">
                <a:solidFill>
                  <a:srgbClr val="394454"/>
                </a:solidFill>
                <a:latin typeface="Arial"/>
                <a:cs typeface="Arial"/>
              </a:rPr>
              <a:t>По </a:t>
            </a:r>
            <a:r>
              <a:rPr sz="1300" b="1" spc="-10" dirty="0">
                <a:solidFill>
                  <a:srgbClr val="394454"/>
                </a:solidFill>
                <a:latin typeface="Arial"/>
                <a:cs typeface="Arial"/>
              </a:rPr>
              <a:t>окончании</a:t>
            </a:r>
            <a:r>
              <a:rPr sz="1300" b="1" spc="4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394454"/>
                </a:solidFill>
                <a:latin typeface="Arial"/>
                <a:cs typeface="Arial"/>
              </a:rPr>
              <a:t>инструктажа</a:t>
            </a:r>
            <a:r>
              <a:rPr sz="1300" b="1" spc="5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394454"/>
                </a:solidFill>
                <a:latin typeface="Arial"/>
                <a:cs typeface="Arial"/>
              </a:rPr>
              <a:t>организаторам</a:t>
            </a:r>
            <a:r>
              <a:rPr sz="1300" b="1" spc="5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300" b="1" spc="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300" b="1" spc="-15" dirty="0">
                <a:solidFill>
                  <a:srgbClr val="394454"/>
                </a:solidFill>
                <a:latin typeface="Arial"/>
                <a:cs typeface="Arial"/>
              </a:rPr>
              <a:t>аудитории</a:t>
            </a:r>
            <a:r>
              <a:rPr sz="1300" b="1" spc="5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394454"/>
                </a:solidFill>
                <a:latin typeface="Arial"/>
                <a:cs typeface="Arial"/>
              </a:rPr>
              <a:t>должны</a:t>
            </a:r>
            <a:r>
              <a:rPr sz="1300" b="1" spc="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394454"/>
                </a:solidFill>
                <a:latin typeface="Arial"/>
                <a:cs typeface="Arial"/>
              </a:rPr>
              <a:t>быть</a:t>
            </a:r>
            <a:r>
              <a:rPr sz="1300" b="1" spc="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394454"/>
                </a:solidFill>
                <a:latin typeface="Arial"/>
                <a:cs typeface="Arial"/>
              </a:rPr>
              <a:t>выданы:</a:t>
            </a:r>
            <a:endParaRPr sz="1300">
              <a:latin typeface="Arial"/>
              <a:cs typeface="Arial"/>
            </a:endParaRPr>
          </a:p>
          <a:p>
            <a:pPr marL="94615" indent="-82550">
              <a:lnSpc>
                <a:spcPct val="100000"/>
              </a:lnSpc>
              <a:spcBef>
                <a:spcPts val="300"/>
              </a:spcBef>
              <a:buChar char="•"/>
              <a:tabLst>
                <a:tab pos="95250" algn="l"/>
              </a:tabLst>
            </a:pP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форма</a:t>
            </a:r>
            <a:r>
              <a:rPr sz="13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ППЭ-05-01</a:t>
            </a:r>
            <a:r>
              <a:rPr sz="13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«Список</a:t>
            </a:r>
            <a:r>
              <a:rPr sz="13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участников</a:t>
            </a:r>
            <a:r>
              <a:rPr sz="13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3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3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аудитории</a:t>
            </a:r>
            <a:r>
              <a:rPr sz="13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ППЭ»</a:t>
            </a:r>
            <a:r>
              <a:rPr sz="13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(2</a:t>
            </a:r>
            <a:r>
              <a:rPr sz="13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экземпляра);</a:t>
            </a:r>
            <a:endParaRPr sz="1300">
              <a:latin typeface="Microsoft Sans Serif"/>
              <a:cs typeface="Microsoft Sans Serif"/>
            </a:endParaRPr>
          </a:p>
          <a:p>
            <a:pPr marL="94615" indent="-82550">
              <a:lnSpc>
                <a:spcPct val="100000"/>
              </a:lnSpc>
              <a:spcBef>
                <a:spcPts val="300"/>
              </a:spcBef>
              <a:buChar char="•"/>
              <a:tabLst>
                <a:tab pos="95250" algn="l"/>
              </a:tabLst>
            </a:pP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форма</a:t>
            </a:r>
            <a:r>
              <a:rPr sz="13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ППЭ-05-02-К</a:t>
            </a:r>
            <a:r>
              <a:rPr sz="13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«Протокол</a:t>
            </a:r>
            <a:r>
              <a:rPr sz="13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проведения</a:t>
            </a:r>
            <a:r>
              <a:rPr sz="13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3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3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аудитории»;</a:t>
            </a:r>
            <a:endParaRPr sz="1300">
              <a:latin typeface="Microsoft Sans Serif"/>
              <a:cs typeface="Microsoft Sans Serif"/>
            </a:endParaRPr>
          </a:p>
          <a:p>
            <a:pPr marL="94615" indent="-82550">
              <a:lnSpc>
                <a:spcPct val="100000"/>
              </a:lnSpc>
              <a:spcBef>
                <a:spcPts val="300"/>
              </a:spcBef>
              <a:buChar char="•"/>
              <a:tabLst>
                <a:tab pos="95250" algn="l"/>
              </a:tabLst>
            </a:pP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форма</a:t>
            </a:r>
            <a:r>
              <a:rPr sz="13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ППЭ-12-02</a:t>
            </a:r>
            <a:r>
              <a:rPr sz="13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«Ведомость</a:t>
            </a:r>
            <a:r>
              <a:rPr sz="1300" spc="8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коррекции</a:t>
            </a:r>
            <a:r>
              <a:rPr sz="13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персональных</a:t>
            </a:r>
            <a:r>
              <a:rPr sz="13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данных</a:t>
            </a:r>
            <a:r>
              <a:rPr sz="13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участников</a:t>
            </a:r>
            <a:r>
              <a:rPr sz="13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3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3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аудитории»;</a:t>
            </a:r>
            <a:endParaRPr sz="1300">
              <a:latin typeface="Microsoft Sans Serif"/>
              <a:cs typeface="Microsoft Sans Serif"/>
            </a:endParaRPr>
          </a:p>
          <a:p>
            <a:pPr marL="94615" indent="-82550">
              <a:lnSpc>
                <a:spcPct val="100000"/>
              </a:lnSpc>
              <a:spcBef>
                <a:spcPts val="300"/>
              </a:spcBef>
              <a:buChar char="•"/>
              <a:tabLst>
                <a:tab pos="95250" algn="l"/>
              </a:tabLst>
            </a:pP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форма</a:t>
            </a:r>
            <a:r>
              <a:rPr sz="13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ППЭ-12-04-МАШ</a:t>
            </a:r>
            <a:r>
              <a:rPr sz="13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«Ведомость</a:t>
            </a:r>
            <a:r>
              <a:rPr sz="13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учета</a:t>
            </a:r>
            <a:r>
              <a:rPr sz="13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времени</a:t>
            </a:r>
            <a:r>
              <a:rPr sz="13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отсутствия</a:t>
            </a:r>
            <a:r>
              <a:rPr sz="13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участников</a:t>
            </a:r>
            <a:r>
              <a:rPr sz="13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3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3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аудитории»;</a:t>
            </a:r>
            <a:endParaRPr sz="1300">
              <a:latin typeface="Microsoft Sans Serif"/>
              <a:cs typeface="Microsoft Sans Serif"/>
            </a:endParaRPr>
          </a:p>
          <a:p>
            <a:pPr marL="94615" indent="-82550">
              <a:lnSpc>
                <a:spcPct val="100000"/>
              </a:lnSpc>
              <a:spcBef>
                <a:spcPts val="300"/>
              </a:spcBef>
              <a:buChar char="•"/>
              <a:tabLst>
                <a:tab pos="95250" algn="l"/>
              </a:tabLst>
            </a:pP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форма</a:t>
            </a:r>
            <a:r>
              <a:rPr sz="13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ППЭ-16</a:t>
            </a:r>
            <a:r>
              <a:rPr sz="13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«Расшифровка</a:t>
            </a:r>
            <a:r>
              <a:rPr sz="13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кодов</a:t>
            </a:r>
            <a:r>
              <a:rPr sz="13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образовательных</a:t>
            </a:r>
            <a:r>
              <a:rPr sz="13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организаций»;</a:t>
            </a:r>
            <a:endParaRPr sz="1300">
              <a:latin typeface="Microsoft Sans Serif"/>
              <a:cs typeface="Microsoft Sans Serif"/>
            </a:endParaRPr>
          </a:p>
          <a:p>
            <a:pPr marL="94615" marR="8255" indent="-82550">
              <a:lnSpc>
                <a:spcPct val="100000"/>
              </a:lnSpc>
              <a:spcBef>
                <a:spcPts val="300"/>
              </a:spcBef>
              <a:buChar char="•"/>
              <a:tabLst>
                <a:tab pos="95250" algn="l"/>
              </a:tabLst>
            </a:pP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инструкция</a:t>
            </a:r>
            <a:r>
              <a:rPr sz="1300" spc="1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300" spc="1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участников</a:t>
            </a:r>
            <a:r>
              <a:rPr sz="1300" spc="1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экзамена,</a:t>
            </a:r>
            <a:r>
              <a:rPr sz="1300" spc="1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зачитываемая</a:t>
            </a:r>
            <a:r>
              <a:rPr sz="1300" spc="1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организатором</a:t>
            </a:r>
            <a:r>
              <a:rPr sz="1300" spc="1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300" spc="1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аудитории</a:t>
            </a:r>
            <a:r>
              <a:rPr sz="1300" spc="1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перед</a:t>
            </a:r>
            <a:r>
              <a:rPr sz="1300" spc="1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началом</a:t>
            </a:r>
            <a:r>
              <a:rPr sz="1300" spc="1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 </a:t>
            </a:r>
            <a:r>
              <a:rPr sz="1300" spc="-3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(одна</a:t>
            </a:r>
            <a:r>
              <a:rPr sz="13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инструкция</a:t>
            </a:r>
            <a:r>
              <a:rPr sz="13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3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аудиторию);</a:t>
            </a:r>
            <a:endParaRPr sz="1300">
              <a:latin typeface="Microsoft Sans Serif"/>
              <a:cs typeface="Microsoft Sans Serif"/>
            </a:endParaRPr>
          </a:p>
          <a:p>
            <a:pPr marL="94615" indent="-82550">
              <a:lnSpc>
                <a:spcPct val="100000"/>
              </a:lnSpc>
              <a:spcBef>
                <a:spcPts val="300"/>
              </a:spcBef>
              <a:buChar char="•"/>
              <a:tabLst>
                <a:tab pos="95250" algn="l"/>
              </a:tabLst>
            </a:pPr>
            <a:r>
              <a:rPr sz="13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таблички</a:t>
            </a:r>
            <a:r>
              <a:rPr sz="13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</a:t>
            </a:r>
            <a:r>
              <a:rPr sz="13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номерами</a:t>
            </a:r>
            <a:r>
              <a:rPr sz="13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аудиторий;</a:t>
            </a:r>
            <a:endParaRPr sz="1300">
              <a:latin typeface="Microsoft Sans Serif"/>
              <a:cs typeface="Microsoft Sans Serif"/>
            </a:endParaRPr>
          </a:p>
          <a:p>
            <a:pPr marL="94615" indent="-82550">
              <a:lnSpc>
                <a:spcPct val="100000"/>
              </a:lnSpc>
              <a:spcBef>
                <a:spcPts val="300"/>
              </a:spcBef>
              <a:buChar char="•"/>
              <a:tabLst>
                <a:tab pos="95250" algn="l"/>
              </a:tabLst>
            </a:pP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инструкции</a:t>
            </a:r>
            <a:r>
              <a:rPr sz="13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по</a:t>
            </a:r>
            <a:r>
              <a:rPr sz="13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использованию</a:t>
            </a:r>
            <a:r>
              <a:rPr sz="13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</a:t>
            </a:r>
            <a:r>
              <a:rPr sz="13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3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сдачи</a:t>
            </a:r>
            <a:r>
              <a:rPr sz="13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3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(на</a:t>
            </a:r>
            <a:r>
              <a:rPr sz="13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каждого</a:t>
            </a:r>
            <a:r>
              <a:rPr sz="13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участника</a:t>
            </a:r>
            <a:r>
              <a:rPr sz="13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экзамена);</a:t>
            </a:r>
            <a:endParaRPr sz="1300">
              <a:latin typeface="Microsoft Sans Serif"/>
              <a:cs typeface="Microsoft Sans Serif"/>
            </a:endParaRPr>
          </a:p>
          <a:p>
            <a:pPr marL="94615" marR="5080" indent="-82550">
              <a:lnSpc>
                <a:spcPct val="100000"/>
              </a:lnSpc>
              <a:spcBef>
                <a:spcPts val="305"/>
              </a:spcBef>
              <a:buChar char="•"/>
              <a:tabLst>
                <a:tab pos="95250" algn="l"/>
              </a:tabLst>
            </a:pP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приложения</a:t>
            </a:r>
            <a:r>
              <a:rPr sz="1300" spc="2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85" dirty="0">
                <a:solidFill>
                  <a:srgbClr val="394454"/>
                </a:solidFill>
                <a:latin typeface="Microsoft Sans Serif"/>
                <a:cs typeface="Microsoft Sans Serif"/>
              </a:rPr>
              <a:t>к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паспортам</a:t>
            </a:r>
            <a:r>
              <a:rPr sz="1300" spc="2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станции</a:t>
            </a:r>
            <a:r>
              <a:rPr sz="1300" spc="2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300" spc="2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(на</a:t>
            </a:r>
            <a:r>
              <a:rPr sz="1300" spc="254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каждую</a:t>
            </a:r>
            <a:r>
              <a:rPr sz="1300" spc="2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станцию</a:t>
            </a:r>
            <a:r>
              <a:rPr sz="1300" spc="254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3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300" spc="2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аудитории</a:t>
            </a:r>
            <a:r>
              <a:rPr sz="1300" spc="2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300" spc="2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соответствии</a:t>
            </a:r>
            <a:r>
              <a:rPr sz="1300" spc="2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</a:t>
            </a:r>
            <a:r>
              <a:rPr sz="1300" spc="2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394454"/>
                </a:solidFill>
                <a:latin typeface="Microsoft Sans Serif"/>
                <a:cs typeface="Microsoft Sans Serif"/>
              </a:rPr>
              <a:t>их </a:t>
            </a:r>
            <a:r>
              <a:rPr sz="1300" spc="-3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номерами);</a:t>
            </a:r>
            <a:endParaRPr sz="1300">
              <a:latin typeface="Microsoft Sans Serif"/>
              <a:cs typeface="Microsoft Sans Serif"/>
            </a:endParaRPr>
          </a:p>
          <a:p>
            <a:pPr marL="94615" indent="-82550">
              <a:lnSpc>
                <a:spcPct val="100000"/>
              </a:lnSpc>
              <a:spcBef>
                <a:spcPts val="300"/>
              </a:spcBef>
              <a:buChar char="•"/>
              <a:tabLst>
                <a:tab pos="95250" algn="l"/>
              </a:tabLst>
            </a:pP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конверт</a:t>
            </a:r>
            <a:r>
              <a:rPr sz="13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3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упаковки</a:t>
            </a:r>
            <a:r>
              <a:rPr sz="1300" spc="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всех</a:t>
            </a:r>
            <a:r>
              <a:rPr sz="13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использованных</a:t>
            </a:r>
            <a:r>
              <a:rPr sz="13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черновиков</a:t>
            </a:r>
            <a:r>
              <a:rPr sz="13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(один</a:t>
            </a:r>
            <a:r>
              <a:rPr sz="13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конверт</a:t>
            </a:r>
            <a:r>
              <a:rPr sz="13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3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аудиторию);</a:t>
            </a:r>
            <a:endParaRPr sz="1300">
              <a:latin typeface="Microsoft Sans Serif"/>
              <a:cs typeface="Microsoft Sans Serif"/>
            </a:endParaRPr>
          </a:p>
          <a:p>
            <a:pPr marL="94615" indent="-82550">
              <a:lnSpc>
                <a:spcPct val="100000"/>
              </a:lnSpc>
              <a:spcBef>
                <a:spcPts val="300"/>
              </a:spcBef>
              <a:buChar char="•"/>
              <a:tabLst>
                <a:tab pos="95250" algn="l"/>
              </a:tabLst>
            </a:pP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2</a:t>
            </a:r>
            <a:r>
              <a:rPr sz="13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ВДП;</a:t>
            </a:r>
            <a:endParaRPr sz="1300">
              <a:latin typeface="Microsoft Sans Serif"/>
              <a:cs typeface="Microsoft Sans Serif"/>
            </a:endParaRPr>
          </a:p>
          <a:p>
            <a:pPr marL="94615" indent="-82550">
              <a:lnSpc>
                <a:spcPct val="100000"/>
              </a:lnSpc>
              <a:spcBef>
                <a:spcPts val="300"/>
              </a:spcBef>
              <a:buChar char="•"/>
              <a:tabLst>
                <a:tab pos="95250" algn="l"/>
              </a:tabLst>
            </a:pPr>
            <a:r>
              <a:rPr sz="13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код</a:t>
            </a:r>
            <a:r>
              <a:rPr sz="13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активации</a:t>
            </a:r>
            <a:r>
              <a:rPr sz="13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3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(код</a:t>
            </a:r>
            <a:r>
              <a:rPr sz="13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активации</a:t>
            </a:r>
            <a:r>
              <a:rPr sz="13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единый</a:t>
            </a:r>
            <a:r>
              <a:rPr sz="13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3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всех</a:t>
            </a:r>
            <a:r>
              <a:rPr sz="13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станций</a:t>
            </a:r>
            <a:r>
              <a:rPr sz="13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3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3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аудитории)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" y="-60376"/>
            <a:ext cx="9143999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sz="2400" spc="-35" dirty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ПРОВЕДЕНИЕ</a:t>
            </a:r>
            <a:r>
              <a:rPr sz="2400" spc="5" dirty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sz="2400" spc="-35" dirty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ЭКЗАМЕНА</a:t>
            </a:r>
            <a:r>
              <a:rPr sz="2400" spc="-35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.</a:t>
            </a:r>
            <a:r>
              <a:rPr lang="ru-RU" sz="2400" spc="-35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 </a:t>
            </a:r>
            <a:br>
              <a:rPr lang="ru-RU" sz="2400" spc="-35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</a:br>
            <a:r>
              <a:rPr lang="ru-RU" sz="2400" spc="-40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ОСОБЕННОСТИ ОРГАНИЗАЦИИ ЭКЗАМЕНА</a:t>
            </a:r>
            <a:br>
              <a:rPr lang="ru-RU" sz="2400" spc="-40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</a:br>
            <a:endParaRPr sz="2400" dirty="0">
              <a:solidFill>
                <a:srgbClr val="C00000"/>
              </a:solidFill>
              <a:latin typeface="+mn-lt"/>
              <a:ea typeface="Microsoft Sans Serif" pitchFamily="34" charset="0"/>
              <a:cs typeface="Microsoft Sans Serif" pitchFamily="34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492" y="1097730"/>
            <a:ext cx="5509260" cy="4687358"/>
          </a:xfrm>
          <a:prstGeom prst="rect">
            <a:avLst/>
          </a:prstGeom>
        </p:spPr>
      </p:pic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52154" y="1011114"/>
          <a:ext cx="5414644" cy="47783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7191"/>
                <a:gridCol w="2748918"/>
                <a:gridCol w="2248535"/>
              </a:tblGrid>
              <a:tr h="426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69240"/>
                      </a:solidFill>
                      <a:prstDash val="solid"/>
                    </a:lnL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tc>
                  <a:txBody>
                    <a:bodyPr/>
                    <a:lstStyle/>
                    <a:p>
                      <a:pPr marL="83820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2400" b="1" spc="-5" dirty="0">
                          <a:solidFill>
                            <a:srgbClr val="4F6128"/>
                          </a:solidFill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НУЖНО</a:t>
                      </a:r>
                      <a:endParaRPr sz="2400" dirty="0">
                        <a:latin typeface="Microsoft Sans Serif" pitchFamily="34" charset="0"/>
                        <a:ea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26034" marB="0"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tc>
                  <a:txBody>
                    <a:bodyPr/>
                    <a:lstStyle/>
                    <a:p>
                      <a:pPr marL="61468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2400" b="1" spc="-10" dirty="0">
                          <a:solidFill>
                            <a:srgbClr val="FF0000"/>
                          </a:solidFill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НЕЛЬЗЯ</a:t>
                      </a:r>
                      <a:endParaRPr sz="2400" dirty="0">
                        <a:latin typeface="Microsoft Sans Serif" pitchFamily="34" charset="0"/>
                        <a:ea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26034" marB="0">
                    <a:lnR w="9525">
                      <a:solidFill>
                        <a:srgbClr val="F69240"/>
                      </a:solidFill>
                      <a:prstDash val="solid"/>
                    </a:lnR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</a:tr>
              <a:tr h="994231">
                <a:tc rowSpan="2">
                  <a:txBody>
                    <a:bodyPr/>
                    <a:lstStyle/>
                    <a:p>
                      <a:pPr marL="51562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800" b="1" spc="-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Черновики</a:t>
                      </a:r>
                      <a:endParaRPr sz="1800" dirty="0">
                        <a:latin typeface="Microsoft Sans Serif" pitchFamily="34" charset="0"/>
                        <a:ea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86995" marB="0" vert="vert270">
                    <a:lnL w="9525">
                      <a:solidFill>
                        <a:srgbClr val="F69240"/>
                      </a:solidFill>
                      <a:prstDash val="soli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640080" algn="just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Выдать </a:t>
                      </a:r>
                      <a:r>
                        <a:rPr sz="1600" b="1" spc="-10" dirty="0">
                          <a:solidFill>
                            <a:srgbClr val="FF0000"/>
                          </a:solidFill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черновик 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КЕГЭ </a:t>
                      </a:r>
                      <a:r>
                        <a:rPr sz="1600" b="1" spc="-350" dirty="0">
                          <a:solidFill>
                            <a:srgbClr val="FF0000"/>
                          </a:solidFill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 </a:t>
                      </a:r>
                      <a:r>
                        <a:rPr sz="1600" spc="-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вместе с </a:t>
                      </a:r>
                      <a:r>
                        <a:rPr sz="1600" b="1" spc="-10" dirty="0">
                          <a:solidFill>
                            <a:srgbClr val="FF0000"/>
                          </a:solidFill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бланками 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 регистрации</a:t>
                      </a:r>
                      <a:endParaRPr sz="1600" b="1" dirty="0">
                        <a:solidFill>
                          <a:srgbClr val="FF0000"/>
                        </a:solidFill>
                        <a:latin typeface="Microsoft Sans Serif" pitchFamily="34" charset="0"/>
                        <a:ea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33655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  <a:solidFill>
                      <a:srgbClr val="C8D3B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464820" algn="just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Выдавать</a:t>
                      </a:r>
                      <a:r>
                        <a:rPr sz="1600" spc="-80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 </a:t>
                      </a:r>
                      <a:r>
                        <a:rPr sz="1600" spc="-10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черновик </a:t>
                      </a:r>
                      <a:r>
                        <a:rPr sz="1600" spc="-34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 </a:t>
                      </a:r>
                      <a:r>
                        <a:rPr sz="1600" spc="-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КЕГЭ</a:t>
                      </a:r>
                      <a:r>
                        <a:rPr sz="1600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 </a:t>
                      </a:r>
                      <a:r>
                        <a:rPr sz="1600" spc="-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заранее</a:t>
                      </a:r>
                      <a:endParaRPr sz="1600" dirty="0">
                        <a:latin typeface="Microsoft Sans Serif" pitchFamily="34" charset="0"/>
                        <a:ea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33655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  <a:solidFill>
                      <a:srgbClr val="FF9999"/>
                    </a:solidFill>
                  </a:tcPr>
                </a:tc>
              </a:tr>
              <a:tr h="126643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6995" marB="0" vert="vert270">
                    <a:lnL w="9525">
                      <a:solidFill>
                        <a:srgbClr val="F69240"/>
                      </a:solidFill>
                      <a:prstDash val="soli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22555" algn="just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Выдавать </a:t>
                      </a:r>
                      <a:r>
                        <a:rPr sz="1600" spc="-10" dirty="0">
                          <a:solidFill>
                            <a:srgbClr val="FF0000"/>
                          </a:solidFill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«обычные» </a:t>
                      </a:r>
                      <a:r>
                        <a:rPr sz="1600" spc="-10" dirty="0" err="1" smtClean="0">
                          <a:solidFill>
                            <a:srgbClr val="FF0000"/>
                          </a:solidFill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черновик</a:t>
                      </a:r>
                      <a:r>
                        <a:rPr lang="ru-RU" sz="1600" spc="-10" dirty="0" smtClean="0">
                          <a:solidFill>
                            <a:srgbClr val="FF0000"/>
                          </a:solidFill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и</a:t>
                      </a:r>
                      <a:r>
                        <a:rPr sz="1600" spc="-10" dirty="0" smtClean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 </a:t>
                      </a:r>
                      <a:r>
                        <a:rPr sz="1600" spc="-5" dirty="0" smtClean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 </a:t>
                      </a:r>
                      <a:r>
                        <a:rPr sz="1600" spc="-1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только</a:t>
                      </a:r>
                      <a:r>
                        <a:rPr sz="1600" spc="-20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 </a:t>
                      </a:r>
                      <a:r>
                        <a:rPr sz="1600" spc="-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по</a:t>
                      </a:r>
                      <a:r>
                        <a:rPr sz="1600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 </a:t>
                      </a:r>
                      <a:r>
                        <a:rPr sz="1600" spc="-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запросу</a:t>
                      </a:r>
                      <a:r>
                        <a:rPr sz="1600" spc="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 </a:t>
                      </a:r>
                      <a:r>
                        <a:rPr sz="1600" spc="-10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участника </a:t>
                      </a:r>
                      <a:r>
                        <a:rPr sz="1600" spc="-350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 </a:t>
                      </a:r>
                      <a:r>
                        <a:rPr sz="1600" spc="-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(если</a:t>
                      </a:r>
                      <a:r>
                        <a:rPr sz="1600" spc="-10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 </a:t>
                      </a:r>
                      <a:r>
                        <a:rPr sz="1600" spc="-1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ему</a:t>
                      </a:r>
                      <a:r>
                        <a:rPr sz="1600" spc="2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 </a:t>
                      </a:r>
                      <a:r>
                        <a:rPr sz="1600" spc="-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не</a:t>
                      </a:r>
                      <a:r>
                        <a:rPr sz="1600" spc="-10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 </a:t>
                      </a:r>
                      <a:r>
                        <a:rPr sz="1600" spc="-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хватило</a:t>
                      </a:r>
                      <a:endParaRPr sz="1600" dirty="0">
                        <a:latin typeface="Microsoft Sans Serif" pitchFamily="34" charset="0"/>
                        <a:ea typeface="Microsoft Sans Serif" pitchFamily="34" charset="0"/>
                        <a:cs typeface="Microsoft Sans Serif" pitchFamily="34" charset="0"/>
                      </a:endParaRPr>
                    </a:p>
                    <a:p>
                      <a:pPr marL="91440" algn="just">
                        <a:lnSpc>
                          <a:spcPct val="100000"/>
                        </a:lnSpc>
                      </a:pPr>
                      <a:r>
                        <a:rPr sz="1600" spc="-10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черновика</a:t>
                      </a:r>
                      <a:r>
                        <a:rPr sz="1600" spc="-3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 </a:t>
                      </a:r>
                      <a:r>
                        <a:rPr sz="1600" spc="-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КЕГЭ)</a:t>
                      </a:r>
                      <a:endParaRPr sz="1600" dirty="0">
                        <a:latin typeface="Microsoft Sans Serif" pitchFamily="34" charset="0"/>
                        <a:ea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33655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9525">
                      <a:solidFill>
                        <a:srgbClr val="F69240"/>
                      </a:solidFill>
                      <a:prstDash val="soli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  <a:solidFill>
                      <a:srgbClr val="C3D59B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1303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5" dirty="0" err="1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Выдавать</a:t>
                      </a:r>
                      <a:r>
                        <a:rPr sz="1600" spc="-5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 </a:t>
                      </a:r>
                      <a:r>
                        <a:rPr lang="ru-RU" sz="1600" spc="-55" dirty="0" smtClean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ч</a:t>
                      </a:r>
                      <a:r>
                        <a:rPr sz="1600" spc="-10" dirty="0" err="1" smtClean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ерновик</a:t>
                      </a:r>
                      <a:r>
                        <a:rPr lang="ru-RU" sz="1600" spc="-10" dirty="0" smtClean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и</a:t>
                      </a:r>
                      <a:endParaRPr sz="1600" dirty="0">
                        <a:latin typeface="Microsoft Sans Serif" pitchFamily="34" charset="0"/>
                        <a:ea typeface="Microsoft Sans Serif" pitchFamily="34" charset="0"/>
                        <a:cs typeface="Microsoft Sans Serif" pitchFamily="34" charset="0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заранее</a:t>
                      </a:r>
                      <a:endParaRPr sz="1600" dirty="0">
                        <a:latin typeface="Microsoft Sans Serif" pitchFamily="34" charset="0"/>
                        <a:ea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33655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9525">
                      <a:solidFill>
                        <a:srgbClr val="F69240"/>
                      </a:solidFill>
                      <a:prstDash val="soli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  <a:solidFill>
                      <a:srgbClr val="ED6A5D"/>
                    </a:solidFill>
                  </a:tcPr>
                </a:tc>
              </a:tr>
              <a:tr h="2076787">
                <a:tc>
                  <a:txBody>
                    <a:bodyPr/>
                    <a:lstStyle/>
                    <a:p>
                      <a:pPr marL="15811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800" b="1" spc="-2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Код</a:t>
                      </a:r>
                      <a:r>
                        <a:rPr sz="1800" b="1" spc="-40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 </a:t>
                      </a:r>
                      <a:r>
                        <a:rPr sz="1800" b="1" spc="-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активации</a:t>
                      </a:r>
                      <a:endParaRPr sz="1800" dirty="0">
                        <a:latin typeface="Microsoft Sans Serif" pitchFamily="34" charset="0"/>
                        <a:ea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86995" marB="0" vert="vert270">
                    <a:lnL w="9525">
                      <a:solidFill>
                        <a:srgbClr val="F69240"/>
                      </a:solidFill>
                      <a:prstDash val="soli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9525">
                      <a:solidFill>
                        <a:srgbClr val="F69240"/>
                      </a:solidFill>
                      <a:prstDash val="soli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just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10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Объявить </a:t>
                      </a:r>
                      <a:r>
                        <a:rPr sz="1600" spc="-30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код</a:t>
                      </a:r>
                      <a:r>
                        <a:rPr sz="1600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 </a:t>
                      </a:r>
                      <a:r>
                        <a:rPr sz="1600" spc="-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активации</a:t>
                      </a:r>
                      <a:endParaRPr sz="1600" dirty="0">
                        <a:latin typeface="Microsoft Sans Serif" pitchFamily="34" charset="0"/>
                        <a:ea typeface="Microsoft Sans Serif" pitchFamily="34" charset="0"/>
                        <a:cs typeface="Microsoft Sans Serif" pitchFamily="34" charset="0"/>
                      </a:endParaRPr>
                    </a:p>
                    <a:p>
                      <a:pPr marL="91440" marR="286385" algn="just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spc="-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экзамена </a:t>
                      </a:r>
                      <a:r>
                        <a:rPr sz="1600" spc="-10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участникам </a:t>
                      </a:r>
                      <a:r>
                        <a:rPr sz="1600" spc="-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КЕГЭ </a:t>
                      </a:r>
                      <a:r>
                        <a:rPr sz="1600" spc="-350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 </a:t>
                      </a:r>
                      <a:r>
                        <a:rPr sz="1600" spc="-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при</a:t>
                      </a:r>
                      <a:r>
                        <a:rPr sz="1600" spc="-10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 объявлении</a:t>
                      </a:r>
                      <a:r>
                        <a:rPr sz="1600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 </a:t>
                      </a:r>
                      <a:r>
                        <a:rPr sz="1600" spc="-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начала</a:t>
                      </a:r>
                      <a:endParaRPr sz="1600" dirty="0">
                        <a:latin typeface="Microsoft Sans Serif" pitchFamily="34" charset="0"/>
                        <a:ea typeface="Microsoft Sans Serif" pitchFamily="34" charset="0"/>
                        <a:cs typeface="Microsoft Sans Serif" pitchFamily="34" charset="0"/>
                      </a:endParaRPr>
                    </a:p>
                    <a:p>
                      <a:pPr marL="91440" marR="273050" algn="just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экзамена и записать на </a:t>
                      </a:r>
                      <a:r>
                        <a:rPr sz="1600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 </a:t>
                      </a:r>
                      <a:r>
                        <a:rPr sz="1600" spc="-1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доске </a:t>
                      </a:r>
                      <a:r>
                        <a:rPr sz="1600" spc="-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вместе со </a:t>
                      </a:r>
                      <a:r>
                        <a:rPr sz="1600" spc="-10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временем </a:t>
                      </a:r>
                      <a:r>
                        <a:rPr sz="1600" spc="-350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 </a:t>
                      </a:r>
                      <a:r>
                        <a:rPr sz="1600" spc="-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начала</a:t>
                      </a:r>
                      <a:r>
                        <a:rPr sz="1600" spc="-2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 </a:t>
                      </a:r>
                      <a:r>
                        <a:rPr sz="1600" spc="-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и </a:t>
                      </a:r>
                      <a:r>
                        <a:rPr sz="1600" spc="-10" dirty="0" err="1" smtClean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окончания</a:t>
                      </a:r>
                      <a:r>
                        <a:rPr lang="ru-RU" sz="1600" spc="-10" dirty="0" smtClean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 </a:t>
                      </a:r>
                      <a:r>
                        <a:rPr sz="1600" spc="-5" dirty="0" err="1" smtClean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экзамена</a:t>
                      </a:r>
                      <a:endParaRPr sz="1600" dirty="0">
                        <a:latin typeface="Microsoft Sans Serif" pitchFamily="34" charset="0"/>
                        <a:ea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33655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9525">
                      <a:solidFill>
                        <a:srgbClr val="F69240"/>
                      </a:solidFill>
                      <a:prstDash val="soli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  <a:solidFill>
                      <a:srgbClr val="C8D3B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675005" algn="just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10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Объявлять </a:t>
                      </a:r>
                      <a:r>
                        <a:rPr sz="1600" spc="-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и/или </a:t>
                      </a:r>
                      <a:r>
                        <a:rPr sz="1600" spc="-35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 </a:t>
                      </a:r>
                      <a:r>
                        <a:rPr sz="1600" spc="-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записывать</a:t>
                      </a:r>
                      <a:r>
                        <a:rPr sz="1600" spc="-40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 </a:t>
                      </a:r>
                      <a:r>
                        <a:rPr sz="1600" spc="-30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код</a:t>
                      </a:r>
                      <a:endParaRPr sz="1600" dirty="0">
                        <a:latin typeface="Microsoft Sans Serif" pitchFamily="34" charset="0"/>
                        <a:ea typeface="Microsoft Sans Serif" pitchFamily="34" charset="0"/>
                        <a:cs typeface="Microsoft Sans Serif" pitchFamily="34" charset="0"/>
                      </a:endParaRPr>
                    </a:p>
                    <a:p>
                      <a:pPr marL="91440" marR="392430" algn="just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актив</a:t>
                      </a:r>
                      <a:r>
                        <a:rPr sz="1600" spc="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а</a:t>
                      </a:r>
                      <a:r>
                        <a:rPr sz="1600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ции</a:t>
                      </a:r>
                      <a:r>
                        <a:rPr sz="1600" spc="-40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 </a:t>
                      </a:r>
                      <a:r>
                        <a:rPr sz="1600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экза</a:t>
                      </a:r>
                      <a:r>
                        <a:rPr sz="1600" spc="-5" dirty="0">
                          <a:latin typeface="Microsoft Sans Serif" pitchFamily="34" charset="0"/>
                          <a:ea typeface="Microsoft Sans Serif" pitchFamily="34" charset="0"/>
                          <a:cs typeface="Microsoft Sans Serif" pitchFamily="34" charset="0"/>
                        </a:rPr>
                        <a:t>мена  заранее</a:t>
                      </a:r>
                      <a:endParaRPr sz="1600" dirty="0">
                        <a:latin typeface="Microsoft Sans Serif" pitchFamily="34" charset="0"/>
                        <a:ea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33655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9525">
                      <a:solidFill>
                        <a:srgbClr val="F69240"/>
                      </a:solidFill>
                      <a:prstDash val="soli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  <a:solidFill>
                      <a:srgbClr val="FF9999"/>
                    </a:solidFill>
                  </a:tcPr>
                </a:tc>
              </a:tr>
            </a:tbl>
          </a:graphicData>
        </a:graphic>
      </p:graphicFrame>
      <p:grpSp>
        <p:nvGrpSpPr>
          <p:cNvPr id="7" name="object 8"/>
          <p:cNvGrpSpPr/>
          <p:nvPr/>
        </p:nvGrpSpPr>
        <p:grpSpPr>
          <a:xfrm>
            <a:off x="2161020" y="3191841"/>
            <a:ext cx="5978681" cy="3666227"/>
            <a:chOff x="2161002" y="2977895"/>
            <a:chExt cx="5978681" cy="3880343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65008" y="3757802"/>
              <a:ext cx="94488" cy="9410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36663" y="3757802"/>
              <a:ext cx="94106" cy="941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07935" y="3757802"/>
              <a:ext cx="94107" cy="9410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27876" y="2977895"/>
              <a:ext cx="1511807" cy="103174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61002" y="6306107"/>
              <a:ext cx="4910328" cy="552131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405232" y="5902171"/>
            <a:ext cx="5309768" cy="493725"/>
          </a:xfrm>
          <a:prstGeom prst="rect">
            <a:avLst/>
          </a:prstGeom>
          <a:solidFill>
            <a:srgbClr val="FFFFFF"/>
          </a:solidFill>
          <a:ln w="25400">
            <a:solidFill>
              <a:srgbClr val="C0504D"/>
            </a:solidFill>
          </a:ln>
        </p:spPr>
        <p:txBody>
          <a:bodyPr vert="horz" wrap="square" lIns="0" tIns="77470" rIns="0" bIns="0" rtlCol="0">
            <a:spAutoFit/>
          </a:bodyPr>
          <a:lstStyle/>
          <a:p>
            <a:pPr marL="657225" marR="650240" indent="198120">
              <a:lnSpc>
                <a:spcPct val="75000"/>
              </a:lnSpc>
              <a:spcBef>
                <a:spcPts val="610"/>
              </a:spcBef>
            </a:pPr>
            <a:r>
              <a:rPr sz="1800" b="1" spc="-25" dirty="0">
                <a:solidFill>
                  <a:srgbClr val="C00000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Код</a:t>
            </a:r>
            <a:r>
              <a:rPr sz="1800" b="1" spc="-15" dirty="0">
                <a:solidFill>
                  <a:srgbClr val="C00000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активации</a:t>
            </a:r>
            <a:r>
              <a:rPr sz="1800" b="1" spc="-25" dirty="0">
                <a:solidFill>
                  <a:srgbClr val="C00000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sz="1800" spc="-5" dirty="0">
                <a:solidFill>
                  <a:srgbClr val="C00000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участники</a:t>
            </a:r>
            <a:r>
              <a:rPr sz="1800" spc="25" dirty="0">
                <a:solidFill>
                  <a:srgbClr val="C00000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sz="1800" spc="-10" dirty="0">
                <a:solidFill>
                  <a:srgbClr val="C00000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вводят </a:t>
            </a:r>
            <a:r>
              <a:rPr sz="1800" spc="-5" dirty="0">
                <a:solidFill>
                  <a:srgbClr val="C00000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sz="1800" spc="-10" dirty="0">
                <a:solidFill>
                  <a:srgbClr val="C00000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самостоятельно</a:t>
            </a:r>
            <a:r>
              <a:rPr sz="1800" spc="-5" dirty="0">
                <a:solidFill>
                  <a:srgbClr val="C00000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sz="1800" dirty="0">
                <a:solidFill>
                  <a:srgbClr val="C00000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и все</a:t>
            </a:r>
            <a:r>
              <a:rPr sz="1800" spc="-15" dirty="0">
                <a:solidFill>
                  <a:srgbClr val="C00000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sz="1800" spc="-10" dirty="0">
                <a:solidFill>
                  <a:srgbClr val="C00000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одновременно</a:t>
            </a:r>
            <a:endParaRPr sz="1800" dirty="0">
              <a:latin typeface="Microsoft Sans Serif" pitchFamily="34" charset="0"/>
              <a:ea typeface="Microsoft Sans Serif" pitchFamily="34" charset="0"/>
              <a:cs typeface="Microsoft Sans Serif" pitchFamily="34" charset="0"/>
            </a:endParaRPr>
          </a:p>
        </p:txBody>
      </p:sp>
      <p:grpSp>
        <p:nvGrpSpPr>
          <p:cNvPr id="8" name="object 15"/>
          <p:cNvGrpSpPr/>
          <p:nvPr/>
        </p:nvGrpSpPr>
        <p:grpSpPr>
          <a:xfrm>
            <a:off x="5709573" y="1318513"/>
            <a:ext cx="3288029" cy="4971415"/>
            <a:chOff x="5709539" y="1318513"/>
            <a:chExt cx="3288029" cy="4971415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28589" y="1337563"/>
              <a:ext cx="3240024" cy="228917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719064" y="1328038"/>
              <a:ext cx="3259454" cy="2308225"/>
            </a:xfrm>
            <a:custGeom>
              <a:avLst/>
              <a:gdLst/>
              <a:ahLst/>
              <a:cxnLst/>
              <a:rect l="l" t="t" r="r" b="b"/>
              <a:pathLst>
                <a:path w="3259454" h="2308225">
                  <a:moveTo>
                    <a:pt x="0" y="2308225"/>
                  </a:moveTo>
                  <a:lnTo>
                    <a:pt x="3259074" y="2308225"/>
                  </a:lnTo>
                  <a:lnTo>
                    <a:pt x="3259074" y="0"/>
                  </a:lnTo>
                  <a:lnTo>
                    <a:pt x="0" y="0"/>
                  </a:lnTo>
                  <a:lnTo>
                    <a:pt x="0" y="2308225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38114" y="3980294"/>
              <a:ext cx="3240024" cy="229031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728589" y="3970769"/>
              <a:ext cx="3259454" cy="2309495"/>
            </a:xfrm>
            <a:custGeom>
              <a:avLst/>
              <a:gdLst/>
              <a:ahLst/>
              <a:cxnLst/>
              <a:rect l="l" t="t" r="r" b="b"/>
              <a:pathLst>
                <a:path w="3259454" h="2309495">
                  <a:moveTo>
                    <a:pt x="0" y="2309368"/>
                  </a:moveTo>
                  <a:lnTo>
                    <a:pt x="3259074" y="2309368"/>
                  </a:lnTo>
                  <a:lnTo>
                    <a:pt x="3259074" y="0"/>
                  </a:lnTo>
                  <a:lnTo>
                    <a:pt x="0" y="0"/>
                  </a:lnTo>
                  <a:lnTo>
                    <a:pt x="0" y="2309368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1968022" y="641839"/>
            <a:ext cx="28765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-40" dirty="0" smtClean="0">
                <a:solidFill>
                  <a:srgbClr val="C00000"/>
                </a:solidFill>
                <a:ea typeface="Microsoft Sans Serif" pitchFamily="34" charset="0"/>
                <a:cs typeface="Microsoft Sans Serif" pitchFamily="34" charset="0"/>
              </a:rPr>
              <a:t>Обратить внимание!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1" y="81218"/>
            <a:ext cx="597471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sz="2400" spc="-35" dirty="0">
                <a:solidFill>
                  <a:srgbClr val="E36C09"/>
                </a:solidFill>
              </a:rPr>
              <a:t>ПРОВЕДЕНИЕ</a:t>
            </a:r>
            <a:r>
              <a:rPr sz="2400" dirty="0">
                <a:solidFill>
                  <a:srgbClr val="E36C09"/>
                </a:solidFill>
              </a:rPr>
              <a:t> </a:t>
            </a:r>
            <a:r>
              <a:rPr sz="2400" spc="-35" dirty="0">
                <a:solidFill>
                  <a:srgbClr val="E36C09"/>
                </a:solidFill>
              </a:rPr>
              <a:t>ЭКЗАМЕНА.</a:t>
            </a:r>
            <a:endParaRPr sz="2400" dirty="0"/>
          </a:p>
          <a:p>
            <a:pPr marL="12700" algn="l">
              <a:lnSpc>
                <a:spcPct val="100000"/>
              </a:lnSpc>
            </a:pPr>
            <a:r>
              <a:rPr sz="2400" spc="-20" dirty="0">
                <a:solidFill>
                  <a:srgbClr val="E36C09"/>
                </a:solidFill>
              </a:rPr>
              <a:t>ОСОБЕННОСТИ</a:t>
            </a:r>
            <a:r>
              <a:rPr sz="2400" spc="75" dirty="0">
                <a:solidFill>
                  <a:srgbClr val="E36C09"/>
                </a:solidFill>
              </a:rPr>
              <a:t> </a:t>
            </a:r>
            <a:r>
              <a:rPr sz="2400" spc="-35" dirty="0">
                <a:solidFill>
                  <a:srgbClr val="E36C09"/>
                </a:solidFill>
              </a:rPr>
              <a:t>ОРГАНИЗАЦИИ</a:t>
            </a:r>
            <a:r>
              <a:rPr sz="2400" spc="40" dirty="0">
                <a:solidFill>
                  <a:srgbClr val="E36C09"/>
                </a:solidFill>
              </a:rPr>
              <a:t> </a:t>
            </a:r>
            <a:r>
              <a:rPr sz="2400" spc="-40" dirty="0">
                <a:solidFill>
                  <a:srgbClr val="E36C09"/>
                </a:solidFill>
              </a:rPr>
              <a:t>ЭКЗАМЕНА</a:t>
            </a:r>
            <a:endParaRPr sz="2400" dirty="0"/>
          </a:p>
        </p:txBody>
      </p:sp>
      <p:grpSp>
        <p:nvGrpSpPr>
          <p:cNvPr id="3" name="object 3"/>
          <p:cNvGrpSpPr/>
          <p:nvPr/>
        </p:nvGrpSpPr>
        <p:grpSpPr>
          <a:xfrm>
            <a:off x="246587" y="525780"/>
            <a:ext cx="8678545" cy="6294120"/>
            <a:chOff x="246583" y="525780"/>
            <a:chExt cx="8678545" cy="62941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93392" y="525780"/>
              <a:ext cx="5458967" cy="7772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60870" y="1252632"/>
              <a:ext cx="8649970" cy="5552440"/>
            </a:xfrm>
            <a:custGeom>
              <a:avLst/>
              <a:gdLst/>
              <a:ahLst/>
              <a:cxnLst/>
              <a:rect l="l" t="t" r="r" b="b"/>
              <a:pathLst>
                <a:path w="8649970" h="5552440">
                  <a:moveTo>
                    <a:pt x="8649462" y="0"/>
                  </a:moveTo>
                  <a:lnTo>
                    <a:pt x="0" y="0"/>
                  </a:lnTo>
                  <a:lnTo>
                    <a:pt x="0" y="5552440"/>
                  </a:lnTo>
                  <a:lnTo>
                    <a:pt x="8649462" y="5552440"/>
                  </a:lnTo>
                  <a:lnTo>
                    <a:pt x="8649462" y="0"/>
                  </a:lnTo>
                  <a:close/>
                </a:path>
              </a:pathLst>
            </a:custGeom>
            <a:solidFill>
              <a:srgbClr val="F8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60870" y="1252632"/>
              <a:ext cx="8649970" cy="5552440"/>
            </a:xfrm>
            <a:custGeom>
              <a:avLst/>
              <a:gdLst/>
              <a:ahLst/>
              <a:cxnLst/>
              <a:rect l="l" t="t" r="r" b="b"/>
              <a:pathLst>
                <a:path w="8649970" h="5552440">
                  <a:moveTo>
                    <a:pt x="0" y="5552440"/>
                  </a:moveTo>
                  <a:lnTo>
                    <a:pt x="8649462" y="5552440"/>
                  </a:lnTo>
                  <a:lnTo>
                    <a:pt x="8649462" y="0"/>
                  </a:lnTo>
                  <a:lnTo>
                    <a:pt x="0" y="0"/>
                  </a:lnTo>
                  <a:lnTo>
                    <a:pt x="0" y="5552440"/>
                  </a:lnTo>
                  <a:close/>
                </a:path>
              </a:pathLst>
            </a:custGeom>
            <a:ln w="28575">
              <a:solidFill>
                <a:srgbClr val="F55B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39650" y="1268736"/>
            <a:ext cx="8360409" cy="55528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615" marR="1142365" indent="-82550">
              <a:lnSpc>
                <a:spcPct val="100000"/>
              </a:lnSpc>
              <a:spcBef>
                <a:spcPts val="100"/>
              </a:spcBef>
              <a:buChar char="•"/>
              <a:tabLst>
                <a:tab pos="95250" algn="l"/>
              </a:tabLst>
            </a:pP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5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рабочие</a:t>
            </a:r>
            <a:r>
              <a:rPr sz="15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места</a:t>
            </a:r>
            <a:r>
              <a:rPr sz="15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участников</a:t>
            </a:r>
            <a:r>
              <a:rPr sz="15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5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необходимо</a:t>
            </a:r>
            <a:r>
              <a:rPr sz="15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заранее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разложить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инструкции </a:t>
            </a:r>
            <a:r>
              <a:rPr sz="1500" spc="-38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</a:t>
            </a:r>
            <a:r>
              <a:rPr sz="15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использованию</a:t>
            </a:r>
            <a:r>
              <a:rPr sz="15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</a:t>
            </a:r>
            <a:r>
              <a:rPr sz="15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5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сдачи</a:t>
            </a:r>
            <a:r>
              <a:rPr sz="15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5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5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приложения</a:t>
            </a:r>
            <a:r>
              <a:rPr sz="15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95" dirty="0">
                <a:solidFill>
                  <a:srgbClr val="394454"/>
                </a:solidFill>
                <a:latin typeface="Microsoft Sans Serif"/>
                <a:cs typeface="Microsoft Sans Serif"/>
              </a:rPr>
              <a:t>к</a:t>
            </a:r>
            <a:r>
              <a:rPr sz="15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паспорту</a:t>
            </a:r>
            <a:r>
              <a:rPr sz="15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станции</a:t>
            </a:r>
            <a:r>
              <a:rPr sz="15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 </a:t>
            </a:r>
            <a:r>
              <a:rPr sz="15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b="1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500" b="1" spc="-3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394454"/>
                </a:solidFill>
                <a:latin typeface="Arial"/>
                <a:cs typeface="Arial"/>
              </a:rPr>
              <a:t>соответствии</a:t>
            </a:r>
            <a:r>
              <a:rPr sz="1500" b="1" spc="5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394454"/>
                </a:solidFill>
                <a:latin typeface="Arial"/>
                <a:cs typeface="Arial"/>
              </a:rPr>
              <a:t>с</a:t>
            </a:r>
            <a:r>
              <a:rPr sz="1500" b="1" spc="-10" dirty="0">
                <a:solidFill>
                  <a:srgbClr val="394454"/>
                </a:solidFill>
                <a:latin typeface="Arial"/>
                <a:cs typeface="Arial"/>
              </a:rPr>
              <a:t> номерами</a:t>
            </a:r>
            <a:r>
              <a:rPr sz="1500" b="1" dirty="0">
                <a:solidFill>
                  <a:srgbClr val="394454"/>
                </a:solidFill>
                <a:latin typeface="Arial"/>
                <a:cs typeface="Arial"/>
              </a:rPr>
              <a:t> станций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;</a:t>
            </a:r>
            <a:endParaRPr sz="1500" dirty="0">
              <a:latin typeface="Microsoft Sans Serif"/>
              <a:cs typeface="Microsoft Sans Serif"/>
            </a:endParaRPr>
          </a:p>
          <a:p>
            <a:pPr marL="94615" marR="309245" indent="-82550">
              <a:lnSpc>
                <a:spcPct val="100000"/>
              </a:lnSpc>
              <a:spcBef>
                <a:spcPts val="360"/>
              </a:spcBef>
              <a:buChar char="•"/>
              <a:tabLst>
                <a:tab pos="95250" algn="l"/>
              </a:tabLst>
            </a:pP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После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(во</a:t>
            </a:r>
            <a:r>
              <a:rPr sz="15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время)</a:t>
            </a:r>
            <a:r>
              <a:rPr sz="15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выдачи</a:t>
            </a:r>
            <a:r>
              <a:rPr sz="15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бланков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регистрации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необходимо</a:t>
            </a:r>
            <a:r>
              <a:rPr sz="15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запустить</a:t>
            </a:r>
            <a:r>
              <a:rPr sz="15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расшифровку</a:t>
            </a:r>
            <a:r>
              <a:rPr sz="15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КИМ </a:t>
            </a:r>
            <a:r>
              <a:rPr sz="1500" spc="-38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всех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станциях </a:t>
            </a:r>
            <a:r>
              <a:rPr sz="15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КЕГЭ;</a:t>
            </a:r>
            <a:endParaRPr sz="1500" dirty="0">
              <a:latin typeface="Microsoft Sans Serif"/>
              <a:cs typeface="Microsoft Sans Serif"/>
            </a:endParaRPr>
          </a:p>
          <a:p>
            <a:pPr marL="94615" marR="411480" indent="-82550">
              <a:lnSpc>
                <a:spcPct val="100000"/>
              </a:lnSpc>
              <a:spcBef>
                <a:spcPts val="360"/>
              </a:spcBef>
              <a:buChar char="•"/>
              <a:tabLst>
                <a:tab pos="95250" algn="l"/>
              </a:tabLst>
            </a:pP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Необходимо</a:t>
            </a:r>
            <a:r>
              <a:rPr sz="15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(дополнительно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95" dirty="0">
                <a:solidFill>
                  <a:srgbClr val="394454"/>
                </a:solidFill>
                <a:latin typeface="Microsoft Sans Serif"/>
                <a:cs typeface="Microsoft Sans Serif"/>
              </a:rPr>
              <a:t>к</a:t>
            </a:r>
            <a:r>
              <a:rPr sz="15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проверке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правильности</a:t>
            </a:r>
            <a:r>
              <a:rPr sz="15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заполнения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бланка</a:t>
            </a:r>
            <a:r>
              <a:rPr sz="15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регистрации) </a:t>
            </a:r>
            <a:r>
              <a:rPr sz="1500" spc="-38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проверять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правильность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ввода</a:t>
            </a:r>
            <a:r>
              <a:rPr sz="15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номера</a:t>
            </a:r>
            <a:r>
              <a:rPr sz="15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бланка</a:t>
            </a:r>
            <a:r>
              <a:rPr sz="15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регистрации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5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станцию</a:t>
            </a:r>
            <a:r>
              <a:rPr sz="15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КЕГЭ;</a:t>
            </a:r>
            <a:endParaRPr sz="1500" dirty="0">
              <a:latin typeface="Microsoft Sans Serif"/>
              <a:cs typeface="Microsoft Sans Serif"/>
            </a:endParaRPr>
          </a:p>
          <a:p>
            <a:pPr marL="94615" marR="299085" indent="-82550">
              <a:lnSpc>
                <a:spcPct val="100000"/>
              </a:lnSpc>
              <a:spcBef>
                <a:spcPts val="360"/>
              </a:spcBef>
              <a:buChar char="•"/>
              <a:tabLst>
                <a:tab pos="95250" algn="l"/>
              </a:tabLst>
            </a:pP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Необходимо</a:t>
            </a:r>
            <a:r>
              <a:rPr sz="15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рекомендовать</a:t>
            </a:r>
            <a:r>
              <a:rPr sz="15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участникам</a:t>
            </a:r>
            <a:r>
              <a:rPr sz="15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5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вносить</a:t>
            </a:r>
            <a:r>
              <a:rPr sz="15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ответы</a:t>
            </a:r>
            <a:r>
              <a:rPr sz="15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5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черновик</a:t>
            </a:r>
            <a:r>
              <a:rPr sz="15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КЕГЭ:</a:t>
            </a:r>
            <a:r>
              <a:rPr sz="15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5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случае </a:t>
            </a:r>
            <a:r>
              <a:rPr sz="1500" spc="-38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замены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станции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5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резервную</a:t>
            </a:r>
            <a:r>
              <a:rPr sz="15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необходимо</a:t>
            </a:r>
            <a:r>
              <a:rPr sz="15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будет</a:t>
            </a:r>
            <a:r>
              <a:rPr sz="15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внести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ответы</a:t>
            </a:r>
            <a:r>
              <a:rPr sz="15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заново;</a:t>
            </a:r>
            <a:endParaRPr sz="1500" dirty="0">
              <a:latin typeface="Microsoft Sans Serif"/>
              <a:cs typeface="Microsoft Sans Serif"/>
            </a:endParaRPr>
          </a:p>
          <a:p>
            <a:pPr marL="94615" marR="210185" indent="-82550">
              <a:lnSpc>
                <a:spcPct val="100000"/>
              </a:lnSpc>
              <a:spcBef>
                <a:spcPts val="365"/>
              </a:spcBef>
              <a:buChar char="•"/>
              <a:tabLst>
                <a:tab pos="95250" algn="l"/>
              </a:tabLst>
            </a:pP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При</a:t>
            </a:r>
            <a:r>
              <a:rPr sz="15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внесении</a:t>
            </a:r>
            <a:r>
              <a:rPr sz="15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ответов</a:t>
            </a:r>
            <a:r>
              <a:rPr sz="15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5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станцию </a:t>
            </a:r>
            <a:r>
              <a:rPr sz="15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5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необходимо</a:t>
            </a:r>
            <a:r>
              <a:rPr sz="15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фиксировать</a:t>
            </a:r>
            <a:r>
              <a:rPr sz="15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их</a:t>
            </a:r>
            <a:r>
              <a:rPr sz="15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кнопкой</a:t>
            </a:r>
            <a:r>
              <a:rPr sz="15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«Сохранить», </a:t>
            </a:r>
            <a:r>
              <a:rPr sz="1500" spc="-38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автоматическое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сохранение</a:t>
            </a:r>
            <a:r>
              <a:rPr sz="15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не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предусмотрено;</a:t>
            </a:r>
            <a:endParaRPr sz="1500" dirty="0">
              <a:latin typeface="Microsoft Sans Serif"/>
              <a:cs typeface="Microsoft Sans Serif"/>
            </a:endParaRPr>
          </a:p>
          <a:p>
            <a:pPr marL="94615" marR="83185" indent="-82550">
              <a:lnSpc>
                <a:spcPct val="100000"/>
              </a:lnSpc>
              <a:spcBef>
                <a:spcPts val="359"/>
              </a:spcBef>
              <a:buChar char="•"/>
              <a:tabLst>
                <a:tab pos="95250" algn="l"/>
              </a:tabLst>
            </a:pP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При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выходе</a:t>
            </a:r>
            <a:r>
              <a:rPr sz="15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участника</a:t>
            </a:r>
            <a:r>
              <a:rPr sz="15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5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из</a:t>
            </a:r>
            <a:r>
              <a:rPr sz="15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аудитории</a:t>
            </a:r>
            <a:r>
              <a:rPr sz="15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необходимо</a:t>
            </a:r>
            <a:r>
              <a:rPr sz="15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проверять</a:t>
            </a:r>
            <a:r>
              <a:rPr sz="15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комплектность</a:t>
            </a:r>
            <a:r>
              <a:rPr sz="15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черновика </a:t>
            </a:r>
            <a:r>
              <a:rPr sz="1500" spc="-38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КЕГЭ,</a:t>
            </a:r>
            <a:r>
              <a:rPr sz="15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инструкции</a:t>
            </a:r>
            <a:r>
              <a:rPr sz="15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</a:t>
            </a:r>
            <a:r>
              <a:rPr sz="15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использованию</a:t>
            </a:r>
            <a:r>
              <a:rPr sz="15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5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сдачи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КЕГЭ;</a:t>
            </a:r>
            <a:r>
              <a:rPr sz="15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5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приложения </a:t>
            </a:r>
            <a:r>
              <a:rPr sz="1500" spc="-95" dirty="0">
                <a:solidFill>
                  <a:srgbClr val="394454"/>
                </a:solidFill>
                <a:latin typeface="Microsoft Sans Serif"/>
                <a:cs typeface="Microsoft Sans Serif"/>
              </a:rPr>
              <a:t>к</a:t>
            </a:r>
            <a:r>
              <a:rPr sz="15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паспорту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КЕГЭ;</a:t>
            </a:r>
            <a:endParaRPr sz="1500" dirty="0">
              <a:latin typeface="Microsoft Sans Serif"/>
              <a:cs typeface="Microsoft Sans Serif"/>
            </a:endParaRPr>
          </a:p>
          <a:p>
            <a:pPr marL="94615" indent="-82550">
              <a:lnSpc>
                <a:spcPct val="100000"/>
              </a:lnSpc>
              <a:spcBef>
                <a:spcPts val="360"/>
              </a:spcBef>
              <a:buChar char="•"/>
              <a:tabLst>
                <a:tab pos="95250" algn="l"/>
              </a:tabLst>
            </a:pPr>
            <a:r>
              <a:rPr sz="15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За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30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за</a:t>
            </a:r>
            <a:r>
              <a:rPr sz="15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5</a:t>
            </a:r>
            <a:r>
              <a:rPr sz="15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минут</a:t>
            </a:r>
            <a:r>
              <a:rPr sz="15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до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окончания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5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напомнить</a:t>
            </a:r>
            <a:r>
              <a:rPr sz="15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(в</a:t>
            </a:r>
            <a:r>
              <a:rPr sz="15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том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числе)</a:t>
            </a:r>
            <a:r>
              <a:rPr sz="15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о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необходимости</a:t>
            </a:r>
            <a:endParaRPr sz="1500" dirty="0">
              <a:latin typeface="Microsoft Sans Serif"/>
              <a:cs typeface="Microsoft Sans Serif"/>
            </a:endParaRPr>
          </a:p>
          <a:p>
            <a:pPr marL="94615" marR="5080">
              <a:lnSpc>
                <a:spcPct val="100000"/>
              </a:lnSpc>
            </a:pP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проверить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полноту</a:t>
            </a:r>
            <a:r>
              <a:rPr sz="15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5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правильность</a:t>
            </a:r>
            <a:r>
              <a:rPr sz="15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внесения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ответов</a:t>
            </a:r>
            <a:r>
              <a:rPr sz="15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5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задания</a:t>
            </a:r>
            <a:r>
              <a:rPr sz="15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экзаменационной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работы</a:t>
            </a:r>
            <a:r>
              <a:rPr sz="15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в </a:t>
            </a:r>
            <a:r>
              <a:rPr sz="1500" spc="-38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сдачи</a:t>
            </a:r>
            <a:r>
              <a:rPr sz="15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экзамена;</a:t>
            </a:r>
            <a:endParaRPr sz="1500" dirty="0">
              <a:latin typeface="Microsoft Sans Serif"/>
              <a:cs typeface="Microsoft Sans Serif"/>
            </a:endParaRPr>
          </a:p>
          <a:p>
            <a:pPr marL="94615" marR="417195" indent="-82550">
              <a:lnSpc>
                <a:spcPct val="100000"/>
              </a:lnSpc>
              <a:spcBef>
                <a:spcPts val="360"/>
              </a:spcBef>
              <a:buChar char="•"/>
              <a:tabLst>
                <a:tab pos="95250" algn="l"/>
              </a:tabLst>
            </a:pP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Время</a:t>
            </a:r>
            <a:r>
              <a:rPr sz="15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до</a:t>
            </a:r>
            <a:r>
              <a:rPr sz="15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конца</a:t>
            </a:r>
            <a:r>
              <a:rPr sz="15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экзамена,</a:t>
            </a:r>
            <a:r>
              <a:rPr sz="15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отображаемое</a:t>
            </a:r>
            <a:r>
              <a:rPr sz="15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5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станции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КЕГЭ,</a:t>
            </a:r>
            <a:r>
              <a:rPr sz="15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является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ориентировочным. </a:t>
            </a:r>
            <a:r>
              <a:rPr sz="1500" spc="-38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закончится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соответствии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со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временем,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указанным</a:t>
            </a:r>
            <a:r>
              <a:rPr sz="15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5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доске;</a:t>
            </a:r>
            <a:endParaRPr sz="1500" dirty="0">
              <a:latin typeface="Microsoft Sans Serif"/>
              <a:cs typeface="Microsoft Sans Serif"/>
            </a:endParaRPr>
          </a:p>
          <a:p>
            <a:pPr marL="94615" indent="-82550">
              <a:lnSpc>
                <a:spcPct val="100000"/>
              </a:lnSpc>
              <a:spcBef>
                <a:spcPts val="365"/>
              </a:spcBef>
              <a:buChar char="•"/>
              <a:tabLst>
                <a:tab pos="95250" algn="l"/>
              </a:tabLst>
            </a:pP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При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завершении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выполнения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работы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участниками</a:t>
            </a:r>
            <a:r>
              <a:rPr sz="15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5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проверить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правильность</a:t>
            </a:r>
            <a:endParaRPr sz="1500" dirty="0">
              <a:latin typeface="Microsoft Sans Serif"/>
              <a:cs typeface="Microsoft Sans Serif"/>
            </a:endParaRPr>
          </a:p>
          <a:p>
            <a:pPr marL="94615">
              <a:lnSpc>
                <a:spcPct val="100000"/>
              </a:lnSpc>
            </a:pP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перенесения</a:t>
            </a:r>
            <a:r>
              <a:rPr sz="15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контрольной</a:t>
            </a:r>
            <a:r>
              <a:rPr sz="15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суммы</a:t>
            </a:r>
            <a:r>
              <a:rPr sz="15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с</a:t>
            </a:r>
            <a:r>
              <a:rPr sz="15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экрана</a:t>
            </a:r>
            <a:r>
              <a:rPr sz="15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компьютера</a:t>
            </a:r>
            <a:r>
              <a:rPr sz="15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5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бланк</a:t>
            </a:r>
            <a:r>
              <a:rPr sz="15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регистрации;</a:t>
            </a:r>
            <a:endParaRPr sz="1500" dirty="0">
              <a:latin typeface="Microsoft Sans Serif"/>
              <a:cs typeface="Microsoft Sans Serif"/>
            </a:endParaRPr>
          </a:p>
          <a:p>
            <a:pPr marL="94615" marR="664210" indent="-82550">
              <a:lnSpc>
                <a:spcPct val="100000"/>
              </a:lnSpc>
              <a:spcBef>
                <a:spcPts val="359"/>
              </a:spcBef>
              <a:buChar char="•"/>
              <a:tabLst>
                <a:tab pos="95250" algn="l"/>
              </a:tabLst>
            </a:pP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Перенести</a:t>
            </a:r>
            <a:r>
              <a:rPr sz="15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контрольную</a:t>
            </a:r>
            <a:r>
              <a:rPr sz="15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 err="1">
                <a:solidFill>
                  <a:srgbClr val="394454"/>
                </a:solidFill>
                <a:latin typeface="Microsoft Sans Serif"/>
                <a:cs typeface="Microsoft Sans Serif"/>
              </a:rPr>
              <a:t>сумму</a:t>
            </a:r>
            <a:r>
              <a:rPr sz="15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lang="en-US" sz="1500" spc="25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c </a:t>
            </a:r>
            <a:r>
              <a:rPr lang="ru-RU" sz="1500" spc="25" smtClean="0">
                <a:solidFill>
                  <a:srgbClr val="394454"/>
                </a:solidFill>
                <a:latin typeface="Microsoft Sans Serif"/>
                <a:cs typeface="Microsoft Sans Serif"/>
              </a:rPr>
              <a:t>экрана компьютера </a:t>
            </a:r>
            <a:r>
              <a:rPr sz="1500" smtClean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500" spc="10" smtClean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ведомость</a:t>
            </a:r>
            <a:r>
              <a:rPr sz="15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ППЭ-05-02-К</a:t>
            </a:r>
            <a:r>
              <a:rPr sz="15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5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дать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проверить </a:t>
            </a:r>
            <a:r>
              <a:rPr sz="1500" spc="-38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корректность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переноса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участнику</a:t>
            </a:r>
            <a:r>
              <a:rPr sz="15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(при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подписании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им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формы)</a:t>
            </a:r>
            <a:endParaRPr sz="15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1" y="81218"/>
            <a:ext cx="597471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sz="2400" spc="-35" dirty="0">
                <a:solidFill>
                  <a:srgbClr val="E36C09"/>
                </a:solidFill>
              </a:rPr>
              <a:t>ПРОВЕДЕНИЕ</a:t>
            </a:r>
            <a:r>
              <a:rPr sz="2400" dirty="0">
                <a:solidFill>
                  <a:srgbClr val="E36C09"/>
                </a:solidFill>
              </a:rPr>
              <a:t> </a:t>
            </a:r>
            <a:r>
              <a:rPr sz="2400" spc="-35" dirty="0">
                <a:solidFill>
                  <a:srgbClr val="E36C09"/>
                </a:solidFill>
              </a:rPr>
              <a:t>ЭКЗАМЕНА.</a:t>
            </a:r>
            <a:endParaRPr sz="2400" dirty="0"/>
          </a:p>
          <a:p>
            <a:pPr marL="12700" algn="l">
              <a:lnSpc>
                <a:spcPct val="100000"/>
              </a:lnSpc>
            </a:pPr>
            <a:r>
              <a:rPr sz="2400" spc="-20" dirty="0">
                <a:solidFill>
                  <a:srgbClr val="E36C09"/>
                </a:solidFill>
              </a:rPr>
              <a:t>ОСОБЕННОСТИ</a:t>
            </a:r>
            <a:r>
              <a:rPr sz="2400" spc="75" dirty="0">
                <a:solidFill>
                  <a:srgbClr val="E36C09"/>
                </a:solidFill>
              </a:rPr>
              <a:t> </a:t>
            </a:r>
            <a:r>
              <a:rPr sz="2400" spc="-35" dirty="0">
                <a:solidFill>
                  <a:srgbClr val="E36C09"/>
                </a:solidFill>
              </a:rPr>
              <a:t>ОРГАНИЗАЦИИ</a:t>
            </a:r>
            <a:r>
              <a:rPr sz="2400" spc="40" dirty="0">
                <a:solidFill>
                  <a:srgbClr val="E36C09"/>
                </a:solidFill>
              </a:rPr>
              <a:t> </a:t>
            </a:r>
            <a:r>
              <a:rPr sz="2400" spc="-40" dirty="0">
                <a:solidFill>
                  <a:srgbClr val="E36C09"/>
                </a:solidFill>
              </a:rPr>
              <a:t>ЭКЗАМЕНА</a:t>
            </a:r>
            <a:endParaRPr sz="2400" dirty="0"/>
          </a:p>
        </p:txBody>
      </p:sp>
      <p:grpSp>
        <p:nvGrpSpPr>
          <p:cNvPr id="3" name="object 3"/>
          <p:cNvGrpSpPr/>
          <p:nvPr/>
        </p:nvGrpSpPr>
        <p:grpSpPr>
          <a:xfrm>
            <a:off x="1180500" y="736111"/>
            <a:ext cx="6514465" cy="4144645"/>
            <a:chOff x="1180490" y="736091"/>
            <a:chExt cx="6514465" cy="41446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65376" y="736091"/>
              <a:ext cx="5454396" cy="7726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274697" y="2714371"/>
              <a:ext cx="4326255" cy="514984"/>
            </a:xfrm>
            <a:custGeom>
              <a:avLst/>
              <a:gdLst/>
              <a:ahLst/>
              <a:cxnLst/>
              <a:rect l="l" t="t" r="r" b="b"/>
              <a:pathLst>
                <a:path w="4326255" h="514985">
                  <a:moveTo>
                    <a:pt x="2162937" y="0"/>
                  </a:moveTo>
                  <a:lnTo>
                    <a:pt x="2162937" y="350774"/>
                  </a:lnTo>
                  <a:lnTo>
                    <a:pt x="4326001" y="350774"/>
                  </a:lnTo>
                  <a:lnTo>
                    <a:pt x="4326001" y="514730"/>
                  </a:lnTo>
                </a:path>
                <a:path w="4326255" h="514985">
                  <a:moveTo>
                    <a:pt x="2162937" y="0"/>
                  </a:moveTo>
                  <a:lnTo>
                    <a:pt x="2162937" y="350774"/>
                  </a:lnTo>
                  <a:lnTo>
                    <a:pt x="0" y="350774"/>
                  </a:lnTo>
                  <a:lnTo>
                    <a:pt x="0" y="514730"/>
                  </a:lnTo>
                </a:path>
              </a:pathLst>
            </a:custGeom>
            <a:ln w="25400">
              <a:solidFill>
                <a:srgbClr val="F797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61716" y="1548383"/>
              <a:ext cx="2752344" cy="124815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123056" y="1590675"/>
              <a:ext cx="2629535" cy="1123950"/>
            </a:xfrm>
            <a:custGeom>
              <a:avLst/>
              <a:gdLst/>
              <a:ahLst/>
              <a:cxnLst/>
              <a:rect l="l" t="t" r="r" b="b"/>
              <a:pathLst>
                <a:path w="2629535" h="1123950">
                  <a:moveTo>
                    <a:pt x="2516885" y="0"/>
                  </a:moveTo>
                  <a:lnTo>
                    <a:pt x="112394" y="0"/>
                  </a:lnTo>
                  <a:lnTo>
                    <a:pt x="68633" y="8826"/>
                  </a:lnTo>
                  <a:lnTo>
                    <a:pt x="32908" y="32892"/>
                  </a:lnTo>
                  <a:lnTo>
                    <a:pt x="8828" y="68579"/>
                  </a:lnTo>
                  <a:lnTo>
                    <a:pt x="0" y="112267"/>
                  </a:lnTo>
                  <a:lnTo>
                    <a:pt x="0" y="1011301"/>
                  </a:lnTo>
                  <a:lnTo>
                    <a:pt x="8828" y="1055062"/>
                  </a:lnTo>
                  <a:lnTo>
                    <a:pt x="32908" y="1090787"/>
                  </a:lnTo>
                  <a:lnTo>
                    <a:pt x="68633" y="1114867"/>
                  </a:lnTo>
                  <a:lnTo>
                    <a:pt x="112394" y="1123696"/>
                  </a:lnTo>
                  <a:lnTo>
                    <a:pt x="2516885" y="1123696"/>
                  </a:lnTo>
                  <a:lnTo>
                    <a:pt x="2560647" y="1114867"/>
                  </a:lnTo>
                  <a:lnTo>
                    <a:pt x="2596372" y="1090787"/>
                  </a:lnTo>
                  <a:lnTo>
                    <a:pt x="2620452" y="1055062"/>
                  </a:lnTo>
                  <a:lnTo>
                    <a:pt x="2629281" y="1011301"/>
                  </a:lnTo>
                  <a:lnTo>
                    <a:pt x="2629281" y="112267"/>
                  </a:lnTo>
                  <a:lnTo>
                    <a:pt x="2620452" y="68579"/>
                  </a:lnTo>
                  <a:lnTo>
                    <a:pt x="2596372" y="32892"/>
                  </a:lnTo>
                  <a:lnTo>
                    <a:pt x="2560647" y="8826"/>
                  </a:lnTo>
                  <a:lnTo>
                    <a:pt x="2516885" y="0"/>
                  </a:lnTo>
                  <a:close/>
                </a:path>
              </a:pathLst>
            </a:custGeom>
            <a:solidFill>
              <a:srgbClr val="DF86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23056" y="1590675"/>
              <a:ext cx="2629535" cy="1123950"/>
            </a:xfrm>
            <a:custGeom>
              <a:avLst/>
              <a:gdLst/>
              <a:ahLst/>
              <a:cxnLst/>
              <a:rect l="l" t="t" r="r" b="b"/>
              <a:pathLst>
                <a:path w="2629535" h="1123950">
                  <a:moveTo>
                    <a:pt x="0" y="112267"/>
                  </a:moveTo>
                  <a:lnTo>
                    <a:pt x="8828" y="68579"/>
                  </a:lnTo>
                  <a:lnTo>
                    <a:pt x="32908" y="32892"/>
                  </a:lnTo>
                  <a:lnTo>
                    <a:pt x="68633" y="8826"/>
                  </a:lnTo>
                  <a:lnTo>
                    <a:pt x="112394" y="0"/>
                  </a:lnTo>
                  <a:lnTo>
                    <a:pt x="2516885" y="0"/>
                  </a:lnTo>
                  <a:lnTo>
                    <a:pt x="2560647" y="8826"/>
                  </a:lnTo>
                  <a:lnTo>
                    <a:pt x="2596372" y="32892"/>
                  </a:lnTo>
                  <a:lnTo>
                    <a:pt x="2620452" y="68579"/>
                  </a:lnTo>
                  <a:lnTo>
                    <a:pt x="2629281" y="112267"/>
                  </a:lnTo>
                  <a:lnTo>
                    <a:pt x="2629281" y="1011301"/>
                  </a:lnTo>
                  <a:lnTo>
                    <a:pt x="2620452" y="1055062"/>
                  </a:lnTo>
                  <a:lnTo>
                    <a:pt x="2596372" y="1090787"/>
                  </a:lnTo>
                  <a:lnTo>
                    <a:pt x="2560647" y="1114867"/>
                  </a:lnTo>
                  <a:lnTo>
                    <a:pt x="2516885" y="1123696"/>
                  </a:lnTo>
                  <a:lnTo>
                    <a:pt x="112394" y="1123696"/>
                  </a:lnTo>
                  <a:lnTo>
                    <a:pt x="68633" y="1114867"/>
                  </a:lnTo>
                  <a:lnTo>
                    <a:pt x="32908" y="1090787"/>
                  </a:lnTo>
                  <a:lnTo>
                    <a:pt x="8828" y="1055062"/>
                  </a:lnTo>
                  <a:lnTo>
                    <a:pt x="0" y="1011301"/>
                  </a:lnTo>
                  <a:lnTo>
                    <a:pt x="0" y="112267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319653" y="1777364"/>
              <a:ext cx="2629535" cy="1123950"/>
            </a:xfrm>
            <a:custGeom>
              <a:avLst/>
              <a:gdLst/>
              <a:ahLst/>
              <a:cxnLst/>
              <a:rect l="l" t="t" r="r" b="b"/>
              <a:pathLst>
                <a:path w="2629535" h="1123950">
                  <a:moveTo>
                    <a:pt x="2516886" y="0"/>
                  </a:moveTo>
                  <a:lnTo>
                    <a:pt x="112395" y="0"/>
                  </a:lnTo>
                  <a:lnTo>
                    <a:pt x="68633" y="8846"/>
                  </a:lnTo>
                  <a:lnTo>
                    <a:pt x="32908" y="32956"/>
                  </a:lnTo>
                  <a:lnTo>
                    <a:pt x="8828" y="68687"/>
                  </a:lnTo>
                  <a:lnTo>
                    <a:pt x="0" y="112395"/>
                  </a:lnTo>
                  <a:lnTo>
                    <a:pt x="0" y="1011427"/>
                  </a:lnTo>
                  <a:lnTo>
                    <a:pt x="8828" y="1055189"/>
                  </a:lnTo>
                  <a:lnTo>
                    <a:pt x="32908" y="1090914"/>
                  </a:lnTo>
                  <a:lnTo>
                    <a:pt x="68633" y="1114994"/>
                  </a:lnTo>
                  <a:lnTo>
                    <a:pt x="112395" y="1123823"/>
                  </a:lnTo>
                  <a:lnTo>
                    <a:pt x="2516886" y="1123823"/>
                  </a:lnTo>
                  <a:lnTo>
                    <a:pt x="2560647" y="1114994"/>
                  </a:lnTo>
                  <a:lnTo>
                    <a:pt x="2596372" y="1090914"/>
                  </a:lnTo>
                  <a:lnTo>
                    <a:pt x="2620452" y="1055189"/>
                  </a:lnTo>
                  <a:lnTo>
                    <a:pt x="2629281" y="1011427"/>
                  </a:lnTo>
                  <a:lnTo>
                    <a:pt x="2629281" y="112395"/>
                  </a:lnTo>
                  <a:lnTo>
                    <a:pt x="2620452" y="68687"/>
                  </a:lnTo>
                  <a:lnTo>
                    <a:pt x="2596372" y="32956"/>
                  </a:lnTo>
                  <a:lnTo>
                    <a:pt x="2560647" y="8846"/>
                  </a:lnTo>
                  <a:lnTo>
                    <a:pt x="2516886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19653" y="1777364"/>
              <a:ext cx="2629535" cy="1123950"/>
            </a:xfrm>
            <a:custGeom>
              <a:avLst/>
              <a:gdLst/>
              <a:ahLst/>
              <a:cxnLst/>
              <a:rect l="l" t="t" r="r" b="b"/>
              <a:pathLst>
                <a:path w="2629535" h="1123950">
                  <a:moveTo>
                    <a:pt x="0" y="112395"/>
                  </a:moveTo>
                  <a:lnTo>
                    <a:pt x="8828" y="68687"/>
                  </a:lnTo>
                  <a:lnTo>
                    <a:pt x="32908" y="32956"/>
                  </a:lnTo>
                  <a:lnTo>
                    <a:pt x="68633" y="8846"/>
                  </a:lnTo>
                  <a:lnTo>
                    <a:pt x="112395" y="0"/>
                  </a:lnTo>
                  <a:lnTo>
                    <a:pt x="2516886" y="0"/>
                  </a:lnTo>
                  <a:lnTo>
                    <a:pt x="2560647" y="8846"/>
                  </a:lnTo>
                  <a:lnTo>
                    <a:pt x="2596372" y="32956"/>
                  </a:lnTo>
                  <a:lnTo>
                    <a:pt x="2620452" y="68687"/>
                  </a:lnTo>
                  <a:lnTo>
                    <a:pt x="2629281" y="112395"/>
                  </a:lnTo>
                  <a:lnTo>
                    <a:pt x="2629281" y="1011427"/>
                  </a:lnTo>
                  <a:lnTo>
                    <a:pt x="2620452" y="1055189"/>
                  </a:lnTo>
                  <a:lnTo>
                    <a:pt x="2596372" y="1090914"/>
                  </a:lnTo>
                  <a:lnTo>
                    <a:pt x="2560647" y="1114994"/>
                  </a:lnTo>
                  <a:lnTo>
                    <a:pt x="2516886" y="1123823"/>
                  </a:lnTo>
                  <a:lnTo>
                    <a:pt x="112395" y="1123823"/>
                  </a:lnTo>
                  <a:lnTo>
                    <a:pt x="68633" y="1114994"/>
                  </a:lnTo>
                  <a:lnTo>
                    <a:pt x="32908" y="1090914"/>
                  </a:lnTo>
                  <a:lnTo>
                    <a:pt x="8828" y="1055189"/>
                  </a:lnTo>
                  <a:lnTo>
                    <a:pt x="0" y="1011427"/>
                  </a:lnTo>
                  <a:lnTo>
                    <a:pt x="0" y="112395"/>
                  </a:lnTo>
                  <a:close/>
                </a:path>
              </a:pathLst>
            </a:custGeom>
            <a:ln w="25400">
              <a:solidFill>
                <a:srgbClr val="DF86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93190" y="4352925"/>
              <a:ext cx="6489065" cy="514984"/>
            </a:xfrm>
            <a:custGeom>
              <a:avLst/>
              <a:gdLst/>
              <a:ahLst/>
              <a:cxnLst/>
              <a:rect l="l" t="t" r="r" b="b"/>
              <a:pathLst>
                <a:path w="6489065" h="514985">
                  <a:moveTo>
                    <a:pt x="1081506" y="0"/>
                  </a:moveTo>
                  <a:lnTo>
                    <a:pt x="1081506" y="350647"/>
                  </a:lnTo>
                  <a:lnTo>
                    <a:pt x="2163038" y="350647"/>
                  </a:lnTo>
                  <a:lnTo>
                    <a:pt x="2163038" y="514604"/>
                  </a:lnTo>
                </a:path>
                <a:path w="6489065" h="514985">
                  <a:moveTo>
                    <a:pt x="1081506" y="0"/>
                  </a:moveTo>
                  <a:lnTo>
                    <a:pt x="1081506" y="350647"/>
                  </a:lnTo>
                  <a:lnTo>
                    <a:pt x="0" y="350647"/>
                  </a:lnTo>
                  <a:lnTo>
                    <a:pt x="0" y="514604"/>
                  </a:lnTo>
                </a:path>
                <a:path w="6489065" h="514985">
                  <a:moveTo>
                    <a:pt x="5407507" y="0"/>
                  </a:moveTo>
                  <a:lnTo>
                    <a:pt x="5407507" y="350647"/>
                  </a:lnTo>
                  <a:lnTo>
                    <a:pt x="6489039" y="350647"/>
                  </a:lnTo>
                  <a:lnTo>
                    <a:pt x="6489039" y="514604"/>
                  </a:lnTo>
                </a:path>
                <a:path w="6489065" h="514985">
                  <a:moveTo>
                    <a:pt x="5407507" y="0"/>
                  </a:moveTo>
                  <a:lnTo>
                    <a:pt x="5407507" y="350647"/>
                  </a:lnTo>
                  <a:lnTo>
                    <a:pt x="4325975" y="350647"/>
                  </a:lnTo>
                  <a:lnTo>
                    <a:pt x="4325975" y="514604"/>
                  </a:lnTo>
                </a:path>
              </a:pathLst>
            </a:custGeom>
            <a:ln w="25400">
              <a:solidFill>
                <a:srgbClr val="F8B1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610102" y="1958740"/>
            <a:ext cx="2048510" cy="71564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 indent="20955" algn="just">
              <a:lnSpc>
                <a:spcPct val="91600"/>
              </a:lnSpc>
              <a:spcBef>
                <a:spcPts val="254"/>
              </a:spcBef>
            </a:pPr>
            <a:r>
              <a:rPr sz="1600" spc="-5" dirty="0">
                <a:latin typeface="Calibri"/>
                <a:cs typeface="Calibri"/>
              </a:rPr>
              <a:t>Организаторы </a:t>
            </a:r>
            <a:r>
              <a:rPr sz="1600" spc="-15" dirty="0">
                <a:latin typeface="Calibri"/>
                <a:cs typeface="Calibri"/>
              </a:rPr>
              <a:t>должны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распределить </a:t>
            </a:r>
            <a:r>
              <a:rPr sz="1600" spc="-15" dirty="0">
                <a:latin typeface="Calibri"/>
                <a:cs typeface="Calibri"/>
              </a:rPr>
              <a:t>роли </a:t>
            </a:r>
            <a:r>
              <a:rPr sz="1600" spc="-10" dirty="0">
                <a:latin typeface="Calibri"/>
                <a:cs typeface="Calibri"/>
              </a:rPr>
              <a:t>для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проведении </a:t>
            </a:r>
            <a:r>
              <a:rPr sz="1600" spc="-15" dirty="0">
                <a:latin typeface="Calibri"/>
                <a:cs typeface="Calibri"/>
              </a:rPr>
              <a:t>процедур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327413" y="3186690"/>
            <a:ext cx="2041525" cy="1365885"/>
            <a:chOff x="1327403" y="3186683"/>
            <a:chExt cx="2041525" cy="1365885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7403" y="3186683"/>
              <a:ext cx="1894332" cy="124815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389760" y="3229101"/>
              <a:ext cx="1769745" cy="1123950"/>
            </a:xfrm>
            <a:custGeom>
              <a:avLst/>
              <a:gdLst/>
              <a:ahLst/>
              <a:cxnLst/>
              <a:rect l="l" t="t" r="r" b="b"/>
              <a:pathLst>
                <a:path w="1769745" h="1123950">
                  <a:moveTo>
                    <a:pt x="1657350" y="0"/>
                  </a:moveTo>
                  <a:lnTo>
                    <a:pt x="112394" y="0"/>
                  </a:lnTo>
                  <a:lnTo>
                    <a:pt x="68687" y="8828"/>
                  </a:lnTo>
                  <a:lnTo>
                    <a:pt x="32956" y="32908"/>
                  </a:lnTo>
                  <a:lnTo>
                    <a:pt x="8846" y="68633"/>
                  </a:lnTo>
                  <a:lnTo>
                    <a:pt x="0" y="112395"/>
                  </a:lnTo>
                  <a:lnTo>
                    <a:pt x="0" y="1011428"/>
                  </a:lnTo>
                  <a:lnTo>
                    <a:pt x="8846" y="1055135"/>
                  </a:lnTo>
                  <a:lnTo>
                    <a:pt x="32956" y="1090866"/>
                  </a:lnTo>
                  <a:lnTo>
                    <a:pt x="68687" y="1114976"/>
                  </a:lnTo>
                  <a:lnTo>
                    <a:pt x="112394" y="1123823"/>
                  </a:lnTo>
                  <a:lnTo>
                    <a:pt x="1657350" y="1123823"/>
                  </a:lnTo>
                  <a:lnTo>
                    <a:pt x="1701111" y="1114976"/>
                  </a:lnTo>
                  <a:lnTo>
                    <a:pt x="1736836" y="1090866"/>
                  </a:lnTo>
                  <a:lnTo>
                    <a:pt x="1760916" y="1055135"/>
                  </a:lnTo>
                  <a:lnTo>
                    <a:pt x="1769745" y="1011428"/>
                  </a:lnTo>
                  <a:lnTo>
                    <a:pt x="1769745" y="112395"/>
                  </a:lnTo>
                  <a:lnTo>
                    <a:pt x="1760916" y="68633"/>
                  </a:lnTo>
                  <a:lnTo>
                    <a:pt x="1736836" y="32908"/>
                  </a:lnTo>
                  <a:lnTo>
                    <a:pt x="1701111" y="8828"/>
                  </a:lnTo>
                  <a:lnTo>
                    <a:pt x="1657350" y="0"/>
                  </a:lnTo>
                  <a:close/>
                </a:path>
              </a:pathLst>
            </a:custGeom>
            <a:solidFill>
              <a:srgbClr val="F79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89760" y="3229101"/>
              <a:ext cx="1769745" cy="1123950"/>
            </a:xfrm>
            <a:custGeom>
              <a:avLst/>
              <a:gdLst/>
              <a:ahLst/>
              <a:cxnLst/>
              <a:rect l="l" t="t" r="r" b="b"/>
              <a:pathLst>
                <a:path w="1769745" h="1123950">
                  <a:moveTo>
                    <a:pt x="0" y="112395"/>
                  </a:moveTo>
                  <a:lnTo>
                    <a:pt x="8846" y="68633"/>
                  </a:lnTo>
                  <a:lnTo>
                    <a:pt x="32956" y="32908"/>
                  </a:lnTo>
                  <a:lnTo>
                    <a:pt x="68687" y="8828"/>
                  </a:lnTo>
                  <a:lnTo>
                    <a:pt x="112394" y="0"/>
                  </a:lnTo>
                  <a:lnTo>
                    <a:pt x="1657350" y="0"/>
                  </a:lnTo>
                  <a:lnTo>
                    <a:pt x="1701111" y="8828"/>
                  </a:lnTo>
                  <a:lnTo>
                    <a:pt x="1736836" y="32908"/>
                  </a:lnTo>
                  <a:lnTo>
                    <a:pt x="1760916" y="68633"/>
                  </a:lnTo>
                  <a:lnTo>
                    <a:pt x="1769745" y="112395"/>
                  </a:lnTo>
                  <a:lnTo>
                    <a:pt x="1769745" y="1011428"/>
                  </a:lnTo>
                  <a:lnTo>
                    <a:pt x="1760916" y="1055135"/>
                  </a:lnTo>
                  <a:lnTo>
                    <a:pt x="1736836" y="1090866"/>
                  </a:lnTo>
                  <a:lnTo>
                    <a:pt x="1701111" y="1114976"/>
                  </a:lnTo>
                  <a:lnTo>
                    <a:pt x="1657350" y="1123823"/>
                  </a:lnTo>
                  <a:lnTo>
                    <a:pt x="112394" y="1123823"/>
                  </a:lnTo>
                  <a:lnTo>
                    <a:pt x="68687" y="1114976"/>
                  </a:lnTo>
                  <a:lnTo>
                    <a:pt x="32956" y="1090866"/>
                  </a:lnTo>
                  <a:lnTo>
                    <a:pt x="8846" y="1055135"/>
                  </a:lnTo>
                  <a:lnTo>
                    <a:pt x="0" y="1011428"/>
                  </a:lnTo>
                  <a:lnTo>
                    <a:pt x="0" y="112395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586483" y="3415918"/>
              <a:ext cx="1769745" cy="1123950"/>
            </a:xfrm>
            <a:custGeom>
              <a:avLst/>
              <a:gdLst/>
              <a:ahLst/>
              <a:cxnLst/>
              <a:rect l="l" t="t" r="r" b="b"/>
              <a:pathLst>
                <a:path w="1769745" h="1123950">
                  <a:moveTo>
                    <a:pt x="1657350" y="0"/>
                  </a:moveTo>
                  <a:lnTo>
                    <a:pt x="112395" y="0"/>
                  </a:lnTo>
                  <a:lnTo>
                    <a:pt x="68633" y="8828"/>
                  </a:lnTo>
                  <a:lnTo>
                    <a:pt x="32908" y="32908"/>
                  </a:lnTo>
                  <a:lnTo>
                    <a:pt x="8828" y="68633"/>
                  </a:lnTo>
                  <a:lnTo>
                    <a:pt x="0" y="112394"/>
                  </a:lnTo>
                  <a:lnTo>
                    <a:pt x="0" y="1011427"/>
                  </a:lnTo>
                  <a:lnTo>
                    <a:pt x="8828" y="1055115"/>
                  </a:lnTo>
                  <a:lnTo>
                    <a:pt x="32908" y="1090802"/>
                  </a:lnTo>
                  <a:lnTo>
                    <a:pt x="68633" y="1114869"/>
                  </a:lnTo>
                  <a:lnTo>
                    <a:pt x="112395" y="1123695"/>
                  </a:lnTo>
                  <a:lnTo>
                    <a:pt x="1657350" y="1123695"/>
                  </a:lnTo>
                  <a:lnTo>
                    <a:pt x="1701057" y="1114869"/>
                  </a:lnTo>
                  <a:lnTo>
                    <a:pt x="1736788" y="1090802"/>
                  </a:lnTo>
                  <a:lnTo>
                    <a:pt x="1760898" y="1055115"/>
                  </a:lnTo>
                  <a:lnTo>
                    <a:pt x="1769744" y="1011427"/>
                  </a:lnTo>
                  <a:lnTo>
                    <a:pt x="1769744" y="112394"/>
                  </a:lnTo>
                  <a:lnTo>
                    <a:pt x="1760898" y="68633"/>
                  </a:lnTo>
                  <a:lnTo>
                    <a:pt x="1736788" y="32908"/>
                  </a:lnTo>
                  <a:lnTo>
                    <a:pt x="1701057" y="8828"/>
                  </a:lnTo>
                  <a:lnTo>
                    <a:pt x="1657350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86483" y="3415918"/>
              <a:ext cx="1769745" cy="1123950"/>
            </a:xfrm>
            <a:custGeom>
              <a:avLst/>
              <a:gdLst/>
              <a:ahLst/>
              <a:cxnLst/>
              <a:rect l="l" t="t" r="r" b="b"/>
              <a:pathLst>
                <a:path w="1769745" h="1123950">
                  <a:moveTo>
                    <a:pt x="0" y="112394"/>
                  </a:moveTo>
                  <a:lnTo>
                    <a:pt x="8828" y="68633"/>
                  </a:lnTo>
                  <a:lnTo>
                    <a:pt x="32908" y="32908"/>
                  </a:lnTo>
                  <a:lnTo>
                    <a:pt x="68633" y="8828"/>
                  </a:lnTo>
                  <a:lnTo>
                    <a:pt x="112395" y="0"/>
                  </a:lnTo>
                  <a:lnTo>
                    <a:pt x="1657350" y="0"/>
                  </a:lnTo>
                  <a:lnTo>
                    <a:pt x="1701057" y="8828"/>
                  </a:lnTo>
                  <a:lnTo>
                    <a:pt x="1736788" y="32908"/>
                  </a:lnTo>
                  <a:lnTo>
                    <a:pt x="1760898" y="68633"/>
                  </a:lnTo>
                  <a:lnTo>
                    <a:pt x="1769744" y="112394"/>
                  </a:lnTo>
                  <a:lnTo>
                    <a:pt x="1769744" y="1011427"/>
                  </a:lnTo>
                  <a:lnTo>
                    <a:pt x="1760898" y="1055115"/>
                  </a:lnTo>
                  <a:lnTo>
                    <a:pt x="1736788" y="1090802"/>
                  </a:lnTo>
                  <a:lnTo>
                    <a:pt x="1701057" y="1114869"/>
                  </a:lnTo>
                  <a:lnTo>
                    <a:pt x="1657350" y="1123695"/>
                  </a:lnTo>
                  <a:lnTo>
                    <a:pt x="112395" y="1123695"/>
                  </a:lnTo>
                  <a:lnTo>
                    <a:pt x="68633" y="1114869"/>
                  </a:lnTo>
                  <a:lnTo>
                    <a:pt x="32908" y="1090802"/>
                  </a:lnTo>
                  <a:lnTo>
                    <a:pt x="8828" y="1055115"/>
                  </a:lnTo>
                  <a:lnTo>
                    <a:pt x="0" y="1011427"/>
                  </a:lnTo>
                  <a:lnTo>
                    <a:pt x="0" y="112394"/>
                  </a:lnTo>
                  <a:close/>
                </a:path>
              </a:pathLst>
            </a:custGeom>
            <a:ln w="25400">
              <a:solidFill>
                <a:srgbClr val="F797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981963" y="3709161"/>
            <a:ext cx="977900" cy="499496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30480" marR="5080" indent="-18415">
              <a:lnSpc>
                <a:spcPts val="1750"/>
              </a:lnSpc>
              <a:spcBef>
                <a:spcPts val="295"/>
              </a:spcBef>
            </a:pPr>
            <a:r>
              <a:rPr sz="1600" spc="-5" dirty="0">
                <a:latin typeface="Calibri"/>
                <a:cs typeface="Calibri"/>
              </a:rPr>
              <a:t>Пр</a:t>
            </a:r>
            <a:r>
              <a:rPr sz="1600" spc="-10" dirty="0">
                <a:latin typeface="Calibri"/>
                <a:cs typeface="Calibri"/>
              </a:rPr>
              <a:t>о</a:t>
            </a:r>
            <a:r>
              <a:rPr sz="1600" spc="-20" dirty="0">
                <a:latin typeface="Calibri"/>
                <a:cs typeface="Calibri"/>
              </a:rPr>
              <a:t>ц</a:t>
            </a:r>
            <a:r>
              <a:rPr sz="1600" spc="-35" dirty="0">
                <a:latin typeface="Calibri"/>
                <a:cs typeface="Calibri"/>
              </a:rPr>
              <a:t>е</a:t>
            </a:r>
            <a:r>
              <a:rPr sz="1600" spc="-20" dirty="0">
                <a:latin typeface="Calibri"/>
                <a:cs typeface="Calibri"/>
              </a:rPr>
              <a:t>д</a:t>
            </a:r>
            <a:r>
              <a:rPr sz="1600" spc="-5" dirty="0">
                <a:latin typeface="Calibri"/>
                <a:cs typeface="Calibri"/>
              </a:rPr>
              <a:t>ура  печати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ЭМ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46898" y="4826528"/>
            <a:ext cx="2040889" cy="1364615"/>
            <a:chOff x="246888" y="4826508"/>
            <a:chExt cx="2040889" cy="1364615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6888" y="4826508"/>
              <a:ext cx="1892808" cy="124663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08317" y="4867529"/>
              <a:ext cx="1770380" cy="1123950"/>
            </a:xfrm>
            <a:custGeom>
              <a:avLst/>
              <a:gdLst/>
              <a:ahLst/>
              <a:cxnLst/>
              <a:rect l="l" t="t" r="r" b="b"/>
              <a:pathLst>
                <a:path w="1770380" h="1123950">
                  <a:moveTo>
                    <a:pt x="1657388" y="0"/>
                  </a:moveTo>
                  <a:lnTo>
                    <a:pt x="112382" y="0"/>
                  </a:lnTo>
                  <a:lnTo>
                    <a:pt x="68638" y="8828"/>
                  </a:lnTo>
                  <a:lnTo>
                    <a:pt x="32916" y="32908"/>
                  </a:lnTo>
                  <a:lnTo>
                    <a:pt x="8831" y="68633"/>
                  </a:lnTo>
                  <a:lnTo>
                    <a:pt x="0" y="112395"/>
                  </a:lnTo>
                  <a:lnTo>
                    <a:pt x="0" y="1011440"/>
                  </a:lnTo>
                  <a:lnTo>
                    <a:pt x="8831" y="1055182"/>
                  </a:lnTo>
                  <a:lnTo>
                    <a:pt x="32916" y="1090899"/>
                  </a:lnTo>
                  <a:lnTo>
                    <a:pt x="68638" y="1114980"/>
                  </a:lnTo>
                  <a:lnTo>
                    <a:pt x="112382" y="1123810"/>
                  </a:lnTo>
                  <a:lnTo>
                    <a:pt x="1657388" y="1123810"/>
                  </a:lnTo>
                  <a:lnTo>
                    <a:pt x="1701095" y="1114980"/>
                  </a:lnTo>
                  <a:lnTo>
                    <a:pt x="1736826" y="1090899"/>
                  </a:lnTo>
                  <a:lnTo>
                    <a:pt x="1760936" y="1055182"/>
                  </a:lnTo>
                  <a:lnTo>
                    <a:pt x="1769783" y="1011440"/>
                  </a:lnTo>
                  <a:lnTo>
                    <a:pt x="1769783" y="112395"/>
                  </a:lnTo>
                  <a:lnTo>
                    <a:pt x="1760936" y="68633"/>
                  </a:lnTo>
                  <a:lnTo>
                    <a:pt x="1736826" y="32908"/>
                  </a:lnTo>
                  <a:lnTo>
                    <a:pt x="1701095" y="8828"/>
                  </a:lnTo>
                  <a:lnTo>
                    <a:pt x="1657388" y="0"/>
                  </a:lnTo>
                  <a:close/>
                </a:path>
              </a:pathLst>
            </a:custGeom>
            <a:solidFill>
              <a:srgbClr val="F8B1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08317" y="4867529"/>
              <a:ext cx="1770380" cy="1123950"/>
            </a:xfrm>
            <a:custGeom>
              <a:avLst/>
              <a:gdLst/>
              <a:ahLst/>
              <a:cxnLst/>
              <a:rect l="l" t="t" r="r" b="b"/>
              <a:pathLst>
                <a:path w="1770380" h="1123950">
                  <a:moveTo>
                    <a:pt x="0" y="112395"/>
                  </a:moveTo>
                  <a:lnTo>
                    <a:pt x="8831" y="68633"/>
                  </a:lnTo>
                  <a:lnTo>
                    <a:pt x="32916" y="32908"/>
                  </a:lnTo>
                  <a:lnTo>
                    <a:pt x="68638" y="8828"/>
                  </a:lnTo>
                  <a:lnTo>
                    <a:pt x="112382" y="0"/>
                  </a:lnTo>
                  <a:lnTo>
                    <a:pt x="1657388" y="0"/>
                  </a:lnTo>
                  <a:lnTo>
                    <a:pt x="1701095" y="8828"/>
                  </a:lnTo>
                  <a:lnTo>
                    <a:pt x="1736826" y="32908"/>
                  </a:lnTo>
                  <a:lnTo>
                    <a:pt x="1760936" y="68633"/>
                  </a:lnTo>
                  <a:lnTo>
                    <a:pt x="1769783" y="112395"/>
                  </a:lnTo>
                  <a:lnTo>
                    <a:pt x="1769783" y="1011440"/>
                  </a:lnTo>
                  <a:lnTo>
                    <a:pt x="1760936" y="1055182"/>
                  </a:lnTo>
                  <a:lnTo>
                    <a:pt x="1736826" y="1090899"/>
                  </a:lnTo>
                  <a:lnTo>
                    <a:pt x="1701095" y="1114980"/>
                  </a:lnTo>
                  <a:lnTo>
                    <a:pt x="1657388" y="1123810"/>
                  </a:lnTo>
                  <a:lnTo>
                    <a:pt x="112382" y="1123810"/>
                  </a:lnTo>
                  <a:lnTo>
                    <a:pt x="68638" y="1114980"/>
                  </a:lnTo>
                  <a:lnTo>
                    <a:pt x="32916" y="1090899"/>
                  </a:lnTo>
                  <a:lnTo>
                    <a:pt x="8831" y="1055182"/>
                  </a:lnTo>
                  <a:lnTo>
                    <a:pt x="0" y="1011440"/>
                  </a:lnTo>
                  <a:lnTo>
                    <a:pt x="0" y="112395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04952" y="5054346"/>
              <a:ext cx="1769745" cy="1123950"/>
            </a:xfrm>
            <a:custGeom>
              <a:avLst/>
              <a:gdLst/>
              <a:ahLst/>
              <a:cxnLst/>
              <a:rect l="l" t="t" r="r" b="b"/>
              <a:pathLst>
                <a:path w="1769745" h="1123950">
                  <a:moveTo>
                    <a:pt x="1657350" y="0"/>
                  </a:moveTo>
                  <a:lnTo>
                    <a:pt x="112382" y="0"/>
                  </a:lnTo>
                  <a:lnTo>
                    <a:pt x="68638" y="8828"/>
                  </a:lnTo>
                  <a:lnTo>
                    <a:pt x="32916" y="32908"/>
                  </a:lnTo>
                  <a:lnTo>
                    <a:pt x="8831" y="68633"/>
                  </a:lnTo>
                  <a:lnTo>
                    <a:pt x="0" y="112394"/>
                  </a:lnTo>
                  <a:lnTo>
                    <a:pt x="0" y="1011427"/>
                  </a:lnTo>
                  <a:lnTo>
                    <a:pt x="8831" y="1055169"/>
                  </a:lnTo>
                  <a:lnTo>
                    <a:pt x="32916" y="1090887"/>
                  </a:lnTo>
                  <a:lnTo>
                    <a:pt x="68638" y="1114967"/>
                  </a:lnTo>
                  <a:lnTo>
                    <a:pt x="112382" y="1123797"/>
                  </a:lnTo>
                  <a:lnTo>
                    <a:pt x="1657350" y="1123797"/>
                  </a:lnTo>
                  <a:lnTo>
                    <a:pt x="1701111" y="1114967"/>
                  </a:lnTo>
                  <a:lnTo>
                    <a:pt x="1736836" y="1090887"/>
                  </a:lnTo>
                  <a:lnTo>
                    <a:pt x="1760916" y="1055169"/>
                  </a:lnTo>
                  <a:lnTo>
                    <a:pt x="1769745" y="1011427"/>
                  </a:lnTo>
                  <a:lnTo>
                    <a:pt x="1769745" y="112394"/>
                  </a:lnTo>
                  <a:lnTo>
                    <a:pt x="1760916" y="68633"/>
                  </a:lnTo>
                  <a:lnTo>
                    <a:pt x="1736836" y="32908"/>
                  </a:lnTo>
                  <a:lnTo>
                    <a:pt x="1701111" y="8828"/>
                  </a:lnTo>
                  <a:lnTo>
                    <a:pt x="1657350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04952" y="5054346"/>
              <a:ext cx="1769745" cy="1123950"/>
            </a:xfrm>
            <a:custGeom>
              <a:avLst/>
              <a:gdLst/>
              <a:ahLst/>
              <a:cxnLst/>
              <a:rect l="l" t="t" r="r" b="b"/>
              <a:pathLst>
                <a:path w="1769745" h="1123950">
                  <a:moveTo>
                    <a:pt x="0" y="112394"/>
                  </a:moveTo>
                  <a:lnTo>
                    <a:pt x="8831" y="68633"/>
                  </a:lnTo>
                  <a:lnTo>
                    <a:pt x="32916" y="32908"/>
                  </a:lnTo>
                  <a:lnTo>
                    <a:pt x="68638" y="8828"/>
                  </a:lnTo>
                  <a:lnTo>
                    <a:pt x="112382" y="0"/>
                  </a:lnTo>
                  <a:lnTo>
                    <a:pt x="1657350" y="0"/>
                  </a:lnTo>
                  <a:lnTo>
                    <a:pt x="1701111" y="8828"/>
                  </a:lnTo>
                  <a:lnTo>
                    <a:pt x="1736836" y="32908"/>
                  </a:lnTo>
                  <a:lnTo>
                    <a:pt x="1760916" y="68633"/>
                  </a:lnTo>
                  <a:lnTo>
                    <a:pt x="1769745" y="112394"/>
                  </a:lnTo>
                  <a:lnTo>
                    <a:pt x="1769745" y="1011427"/>
                  </a:lnTo>
                  <a:lnTo>
                    <a:pt x="1760916" y="1055169"/>
                  </a:lnTo>
                  <a:lnTo>
                    <a:pt x="1736836" y="1090887"/>
                  </a:lnTo>
                  <a:lnTo>
                    <a:pt x="1701111" y="1114967"/>
                  </a:lnTo>
                  <a:lnTo>
                    <a:pt x="1657350" y="1123797"/>
                  </a:lnTo>
                  <a:lnTo>
                    <a:pt x="112382" y="1123797"/>
                  </a:lnTo>
                  <a:lnTo>
                    <a:pt x="68638" y="1114967"/>
                  </a:lnTo>
                  <a:lnTo>
                    <a:pt x="32916" y="1090887"/>
                  </a:lnTo>
                  <a:lnTo>
                    <a:pt x="8831" y="1055169"/>
                  </a:lnTo>
                  <a:lnTo>
                    <a:pt x="0" y="1011427"/>
                  </a:lnTo>
                  <a:lnTo>
                    <a:pt x="0" y="112394"/>
                  </a:lnTo>
                  <a:close/>
                </a:path>
              </a:pathLst>
            </a:custGeom>
            <a:ln w="25400">
              <a:solidFill>
                <a:srgbClr val="F8B1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735890" y="5236610"/>
            <a:ext cx="1308735" cy="71564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 indent="-2540" algn="ctr">
              <a:lnSpc>
                <a:spcPct val="91600"/>
              </a:lnSpc>
              <a:spcBef>
                <a:spcPts val="254"/>
              </a:spcBef>
            </a:pPr>
            <a:r>
              <a:rPr sz="1600" spc="-10" dirty="0">
                <a:latin typeface="Calibri"/>
                <a:cs typeface="Calibri"/>
              </a:rPr>
              <a:t>организатор,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о</a:t>
            </a:r>
            <a:r>
              <a:rPr sz="1600" spc="-5" dirty="0">
                <a:latin typeface="Calibri"/>
                <a:cs typeface="Calibri"/>
              </a:rPr>
              <a:t>тв</a:t>
            </a:r>
            <a:r>
              <a:rPr sz="1600" spc="-20" dirty="0">
                <a:latin typeface="Calibri"/>
                <a:cs typeface="Calibri"/>
              </a:rPr>
              <a:t>е</a:t>
            </a:r>
            <a:r>
              <a:rPr sz="1600" spc="-15" dirty="0">
                <a:latin typeface="Calibri"/>
                <a:cs typeface="Calibri"/>
              </a:rPr>
              <a:t>т</a:t>
            </a:r>
            <a:r>
              <a:rPr sz="1600" spc="-5" dirty="0">
                <a:latin typeface="Calibri"/>
                <a:cs typeface="Calibri"/>
              </a:rPr>
              <a:t>ст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-5" dirty="0">
                <a:latin typeface="Calibri"/>
                <a:cs typeface="Calibri"/>
              </a:rPr>
              <a:t>ен</a:t>
            </a:r>
            <a:r>
              <a:rPr sz="1600" spc="-15" dirty="0">
                <a:latin typeface="Calibri"/>
                <a:cs typeface="Calibri"/>
              </a:rPr>
              <a:t>н</a:t>
            </a:r>
            <a:r>
              <a:rPr sz="1600" dirty="0">
                <a:latin typeface="Calibri"/>
                <a:cs typeface="Calibri"/>
              </a:rPr>
              <a:t>ы</a:t>
            </a:r>
            <a:r>
              <a:rPr sz="1600" spc="-5" dirty="0">
                <a:latin typeface="Calibri"/>
                <a:cs typeface="Calibri"/>
              </a:rPr>
              <a:t>й  за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печать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ЭМ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409454" y="4826528"/>
            <a:ext cx="2040889" cy="1364615"/>
            <a:chOff x="2409444" y="4826508"/>
            <a:chExt cx="2040889" cy="1364615"/>
          </a:xfrm>
        </p:grpSpPr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09444" y="4826508"/>
              <a:ext cx="1892808" cy="1246631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2471293" y="4867529"/>
              <a:ext cx="1769745" cy="1123950"/>
            </a:xfrm>
            <a:custGeom>
              <a:avLst/>
              <a:gdLst/>
              <a:ahLst/>
              <a:cxnLst/>
              <a:rect l="l" t="t" r="r" b="b"/>
              <a:pathLst>
                <a:path w="1769745" h="1123950">
                  <a:moveTo>
                    <a:pt x="1657349" y="0"/>
                  </a:moveTo>
                  <a:lnTo>
                    <a:pt x="112394" y="0"/>
                  </a:lnTo>
                  <a:lnTo>
                    <a:pt x="68633" y="8828"/>
                  </a:lnTo>
                  <a:lnTo>
                    <a:pt x="32908" y="32908"/>
                  </a:lnTo>
                  <a:lnTo>
                    <a:pt x="8828" y="68633"/>
                  </a:lnTo>
                  <a:lnTo>
                    <a:pt x="0" y="112395"/>
                  </a:lnTo>
                  <a:lnTo>
                    <a:pt x="0" y="1011440"/>
                  </a:lnTo>
                  <a:lnTo>
                    <a:pt x="8828" y="1055182"/>
                  </a:lnTo>
                  <a:lnTo>
                    <a:pt x="32908" y="1090899"/>
                  </a:lnTo>
                  <a:lnTo>
                    <a:pt x="68633" y="1114980"/>
                  </a:lnTo>
                  <a:lnTo>
                    <a:pt x="112394" y="1123810"/>
                  </a:lnTo>
                  <a:lnTo>
                    <a:pt x="1657349" y="1123810"/>
                  </a:lnTo>
                  <a:lnTo>
                    <a:pt x="1701111" y="1114980"/>
                  </a:lnTo>
                  <a:lnTo>
                    <a:pt x="1736836" y="1090899"/>
                  </a:lnTo>
                  <a:lnTo>
                    <a:pt x="1760916" y="1055182"/>
                  </a:lnTo>
                  <a:lnTo>
                    <a:pt x="1769745" y="1011440"/>
                  </a:lnTo>
                  <a:lnTo>
                    <a:pt x="1769745" y="112395"/>
                  </a:lnTo>
                  <a:lnTo>
                    <a:pt x="1760916" y="68633"/>
                  </a:lnTo>
                  <a:lnTo>
                    <a:pt x="1736836" y="32908"/>
                  </a:lnTo>
                  <a:lnTo>
                    <a:pt x="1701111" y="8828"/>
                  </a:lnTo>
                  <a:lnTo>
                    <a:pt x="1657349" y="0"/>
                  </a:lnTo>
                  <a:close/>
                </a:path>
              </a:pathLst>
            </a:custGeom>
            <a:solidFill>
              <a:srgbClr val="F8B1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471293" y="4867529"/>
              <a:ext cx="1769745" cy="1123950"/>
            </a:xfrm>
            <a:custGeom>
              <a:avLst/>
              <a:gdLst/>
              <a:ahLst/>
              <a:cxnLst/>
              <a:rect l="l" t="t" r="r" b="b"/>
              <a:pathLst>
                <a:path w="1769745" h="1123950">
                  <a:moveTo>
                    <a:pt x="0" y="112395"/>
                  </a:moveTo>
                  <a:lnTo>
                    <a:pt x="8828" y="68633"/>
                  </a:lnTo>
                  <a:lnTo>
                    <a:pt x="32908" y="32908"/>
                  </a:lnTo>
                  <a:lnTo>
                    <a:pt x="68633" y="8828"/>
                  </a:lnTo>
                  <a:lnTo>
                    <a:pt x="112394" y="0"/>
                  </a:lnTo>
                  <a:lnTo>
                    <a:pt x="1657349" y="0"/>
                  </a:lnTo>
                  <a:lnTo>
                    <a:pt x="1701111" y="8828"/>
                  </a:lnTo>
                  <a:lnTo>
                    <a:pt x="1736836" y="32908"/>
                  </a:lnTo>
                  <a:lnTo>
                    <a:pt x="1760916" y="68633"/>
                  </a:lnTo>
                  <a:lnTo>
                    <a:pt x="1769745" y="112395"/>
                  </a:lnTo>
                  <a:lnTo>
                    <a:pt x="1769745" y="1011440"/>
                  </a:lnTo>
                  <a:lnTo>
                    <a:pt x="1760916" y="1055182"/>
                  </a:lnTo>
                  <a:lnTo>
                    <a:pt x="1736836" y="1090899"/>
                  </a:lnTo>
                  <a:lnTo>
                    <a:pt x="1701111" y="1114980"/>
                  </a:lnTo>
                  <a:lnTo>
                    <a:pt x="1657349" y="1123810"/>
                  </a:lnTo>
                  <a:lnTo>
                    <a:pt x="112394" y="1123810"/>
                  </a:lnTo>
                  <a:lnTo>
                    <a:pt x="68633" y="1114980"/>
                  </a:lnTo>
                  <a:lnTo>
                    <a:pt x="32908" y="1090899"/>
                  </a:lnTo>
                  <a:lnTo>
                    <a:pt x="8828" y="1055182"/>
                  </a:lnTo>
                  <a:lnTo>
                    <a:pt x="0" y="1011440"/>
                  </a:lnTo>
                  <a:lnTo>
                    <a:pt x="0" y="112395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668016" y="5054346"/>
              <a:ext cx="1769745" cy="1123950"/>
            </a:xfrm>
            <a:custGeom>
              <a:avLst/>
              <a:gdLst/>
              <a:ahLst/>
              <a:cxnLst/>
              <a:rect l="l" t="t" r="r" b="b"/>
              <a:pathLst>
                <a:path w="1769745" h="1123950">
                  <a:moveTo>
                    <a:pt x="1657349" y="0"/>
                  </a:moveTo>
                  <a:lnTo>
                    <a:pt x="112267" y="0"/>
                  </a:lnTo>
                  <a:lnTo>
                    <a:pt x="68579" y="8828"/>
                  </a:lnTo>
                  <a:lnTo>
                    <a:pt x="32892" y="32908"/>
                  </a:lnTo>
                  <a:lnTo>
                    <a:pt x="8826" y="68633"/>
                  </a:lnTo>
                  <a:lnTo>
                    <a:pt x="0" y="112394"/>
                  </a:lnTo>
                  <a:lnTo>
                    <a:pt x="0" y="1011427"/>
                  </a:lnTo>
                  <a:lnTo>
                    <a:pt x="8826" y="1055169"/>
                  </a:lnTo>
                  <a:lnTo>
                    <a:pt x="32892" y="1090887"/>
                  </a:lnTo>
                  <a:lnTo>
                    <a:pt x="68579" y="1114967"/>
                  </a:lnTo>
                  <a:lnTo>
                    <a:pt x="112267" y="1123797"/>
                  </a:lnTo>
                  <a:lnTo>
                    <a:pt x="1657349" y="1123797"/>
                  </a:lnTo>
                  <a:lnTo>
                    <a:pt x="1701037" y="1114967"/>
                  </a:lnTo>
                  <a:lnTo>
                    <a:pt x="1736724" y="1090887"/>
                  </a:lnTo>
                  <a:lnTo>
                    <a:pt x="1760791" y="1055169"/>
                  </a:lnTo>
                  <a:lnTo>
                    <a:pt x="1769618" y="1011427"/>
                  </a:lnTo>
                  <a:lnTo>
                    <a:pt x="1769618" y="112394"/>
                  </a:lnTo>
                  <a:lnTo>
                    <a:pt x="1760791" y="68633"/>
                  </a:lnTo>
                  <a:lnTo>
                    <a:pt x="1736724" y="32908"/>
                  </a:lnTo>
                  <a:lnTo>
                    <a:pt x="1701037" y="8828"/>
                  </a:lnTo>
                  <a:lnTo>
                    <a:pt x="1657349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668016" y="5054346"/>
              <a:ext cx="1769745" cy="1123950"/>
            </a:xfrm>
            <a:custGeom>
              <a:avLst/>
              <a:gdLst/>
              <a:ahLst/>
              <a:cxnLst/>
              <a:rect l="l" t="t" r="r" b="b"/>
              <a:pathLst>
                <a:path w="1769745" h="1123950">
                  <a:moveTo>
                    <a:pt x="0" y="112394"/>
                  </a:moveTo>
                  <a:lnTo>
                    <a:pt x="8826" y="68633"/>
                  </a:lnTo>
                  <a:lnTo>
                    <a:pt x="32892" y="32908"/>
                  </a:lnTo>
                  <a:lnTo>
                    <a:pt x="68579" y="8828"/>
                  </a:lnTo>
                  <a:lnTo>
                    <a:pt x="112267" y="0"/>
                  </a:lnTo>
                  <a:lnTo>
                    <a:pt x="1657349" y="0"/>
                  </a:lnTo>
                  <a:lnTo>
                    <a:pt x="1701037" y="8828"/>
                  </a:lnTo>
                  <a:lnTo>
                    <a:pt x="1736724" y="32908"/>
                  </a:lnTo>
                  <a:lnTo>
                    <a:pt x="1760791" y="68633"/>
                  </a:lnTo>
                  <a:lnTo>
                    <a:pt x="1769618" y="112394"/>
                  </a:lnTo>
                  <a:lnTo>
                    <a:pt x="1769618" y="1011427"/>
                  </a:lnTo>
                  <a:lnTo>
                    <a:pt x="1760791" y="1055169"/>
                  </a:lnTo>
                  <a:lnTo>
                    <a:pt x="1736724" y="1090887"/>
                  </a:lnTo>
                  <a:lnTo>
                    <a:pt x="1701037" y="1114967"/>
                  </a:lnTo>
                  <a:lnTo>
                    <a:pt x="1657349" y="1123797"/>
                  </a:lnTo>
                  <a:lnTo>
                    <a:pt x="112267" y="1123797"/>
                  </a:lnTo>
                  <a:lnTo>
                    <a:pt x="68579" y="1114967"/>
                  </a:lnTo>
                  <a:lnTo>
                    <a:pt x="32892" y="1090887"/>
                  </a:lnTo>
                  <a:lnTo>
                    <a:pt x="8826" y="1055169"/>
                  </a:lnTo>
                  <a:lnTo>
                    <a:pt x="0" y="1011427"/>
                  </a:lnTo>
                  <a:lnTo>
                    <a:pt x="0" y="112394"/>
                  </a:lnTo>
                  <a:close/>
                </a:path>
              </a:pathLst>
            </a:custGeom>
            <a:ln w="25400">
              <a:solidFill>
                <a:srgbClr val="F8B1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2899029" y="5124653"/>
            <a:ext cx="1308100" cy="93853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indent="-1270" algn="ctr">
              <a:lnSpc>
                <a:spcPct val="91500"/>
              </a:lnSpc>
              <a:spcBef>
                <a:spcPts val="260"/>
              </a:spcBef>
            </a:pPr>
            <a:r>
              <a:rPr sz="1600" spc="-10" dirty="0">
                <a:latin typeface="Calibri"/>
                <a:cs typeface="Calibri"/>
              </a:rPr>
              <a:t>организатор,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о</a:t>
            </a:r>
            <a:r>
              <a:rPr sz="1600" spc="-5" dirty="0">
                <a:latin typeface="Calibri"/>
                <a:cs typeface="Calibri"/>
              </a:rPr>
              <a:t>тв</a:t>
            </a:r>
            <a:r>
              <a:rPr sz="1600" spc="-20" dirty="0">
                <a:latin typeface="Calibri"/>
                <a:cs typeface="Calibri"/>
              </a:rPr>
              <a:t>е</a:t>
            </a:r>
            <a:r>
              <a:rPr sz="1600" spc="-15" dirty="0">
                <a:latin typeface="Calibri"/>
                <a:cs typeface="Calibri"/>
              </a:rPr>
              <a:t>т</a:t>
            </a:r>
            <a:r>
              <a:rPr sz="1600" spc="-5" dirty="0">
                <a:latin typeface="Calibri"/>
                <a:cs typeface="Calibri"/>
              </a:rPr>
              <a:t>ст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-5" dirty="0">
                <a:latin typeface="Calibri"/>
                <a:cs typeface="Calibri"/>
              </a:rPr>
              <a:t>ен</a:t>
            </a:r>
            <a:r>
              <a:rPr sz="1600" spc="-15" dirty="0">
                <a:latin typeface="Calibri"/>
                <a:cs typeface="Calibri"/>
              </a:rPr>
              <a:t>н</a:t>
            </a:r>
            <a:r>
              <a:rPr sz="1600" spc="-5" dirty="0">
                <a:latin typeface="Calibri"/>
                <a:cs typeface="Calibri"/>
              </a:rPr>
              <a:t>ый  за проверку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качества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ЭМ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5654050" y="3186690"/>
            <a:ext cx="2040889" cy="1365885"/>
            <a:chOff x="5654040" y="3186683"/>
            <a:chExt cx="2040889" cy="1365885"/>
          </a:xfrm>
        </p:grpSpPr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54040" y="3186683"/>
              <a:ext cx="1892808" cy="124815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5715889" y="3229101"/>
              <a:ext cx="1769745" cy="1123950"/>
            </a:xfrm>
            <a:custGeom>
              <a:avLst/>
              <a:gdLst/>
              <a:ahLst/>
              <a:cxnLst/>
              <a:rect l="l" t="t" r="r" b="b"/>
              <a:pathLst>
                <a:path w="1769745" h="1123950">
                  <a:moveTo>
                    <a:pt x="1657350" y="0"/>
                  </a:moveTo>
                  <a:lnTo>
                    <a:pt x="112268" y="0"/>
                  </a:lnTo>
                  <a:lnTo>
                    <a:pt x="68579" y="8828"/>
                  </a:lnTo>
                  <a:lnTo>
                    <a:pt x="32892" y="32908"/>
                  </a:lnTo>
                  <a:lnTo>
                    <a:pt x="8826" y="68633"/>
                  </a:lnTo>
                  <a:lnTo>
                    <a:pt x="0" y="112395"/>
                  </a:lnTo>
                  <a:lnTo>
                    <a:pt x="0" y="1011428"/>
                  </a:lnTo>
                  <a:lnTo>
                    <a:pt x="8826" y="1055135"/>
                  </a:lnTo>
                  <a:lnTo>
                    <a:pt x="32892" y="1090866"/>
                  </a:lnTo>
                  <a:lnTo>
                    <a:pt x="68579" y="1114976"/>
                  </a:lnTo>
                  <a:lnTo>
                    <a:pt x="112268" y="1123823"/>
                  </a:lnTo>
                  <a:lnTo>
                    <a:pt x="1657350" y="1123823"/>
                  </a:lnTo>
                  <a:lnTo>
                    <a:pt x="1701038" y="1114976"/>
                  </a:lnTo>
                  <a:lnTo>
                    <a:pt x="1736725" y="1090866"/>
                  </a:lnTo>
                  <a:lnTo>
                    <a:pt x="1760791" y="1055135"/>
                  </a:lnTo>
                  <a:lnTo>
                    <a:pt x="1769617" y="1011428"/>
                  </a:lnTo>
                  <a:lnTo>
                    <a:pt x="1769617" y="112395"/>
                  </a:lnTo>
                  <a:lnTo>
                    <a:pt x="1760791" y="68633"/>
                  </a:lnTo>
                  <a:lnTo>
                    <a:pt x="1736724" y="32908"/>
                  </a:lnTo>
                  <a:lnTo>
                    <a:pt x="1701038" y="8828"/>
                  </a:lnTo>
                  <a:lnTo>
                    <a:pt x="1657350" y="0"/>
                  </a:lnTo>
                  <a:close/>
                </a:path>
              </a:pathLst>
            </a:custGeom>
            <a:solidFill>
              <a:srgbClr val="F79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715889" y="3229101"/>
              <a:ext cx="1769745" cy="1123950"/>
            </a:xfrm>
            <a:custGeom>
              <a:avLst/>
              <a:gdLst/>
              <a:ahLst/>
              <a:cxnLst/>
              <a:rect l="l" t="t" r="r" b="b"/>
              <a:pathLst>
                <a:path w="1769745" h="1123950">
                  <a:moveTo>
                    <a:pt x="0" y="112395"/>
                  </a:moveTo>
                  <a:lnTo>
                    <a:pt x="8826" y="68633"/>
                  </a:lnTo>
                  <a:lnTo>
                    <a:pt x="32892" y="32908"/>
                  </a:lnTo>
                  <a:lnTo>
                    <a:pt x="68579" y="8828"/>
                  </a:lnTo>
                  <a:lnTo>
                    <a:pt x="112268" y="0"/>
                  </a:lnTo>
                  <a:lnTo>
                    <a:pt x="1657350" y="0"/>
                  </a:lnTo>
                  <a:lnTo>
                    <a:pt x="1701038" y="8828"/>
                  </a:lnTo>
                  <a:lnTo>
                    <a:pt x="1736724" y="32908"/>
                  </a:lnTo>
                  <a:lnTo>
                    <a:pt x="1760791" y="68633"/>
                  </a:lnTo>
                  <a:lnTo>
                    <a:pt x="1769617" y="112395"/>
                  </a:lnTo>
                  <a:lnTo>
                    <a:pt x="1769617" y="1011428"/>
                  </a:lnTo>
                  <a:lnTo>
                    <a:pt x="1760791" y="1055135"/>
                  </a:lnTo>
                  <a:lnTo>
                    <a:pt x="1736725" y="1090866"/>
                  </a:lnTo>
                  <a:lnTo>
                    <a:pt x="1701038" y="1114976"/>
                  </a:lnTo>
                  <a:lnTo>
                    <a:pt x="1657350" y="1123823"/>
                  </a:lnTo>
                  <a:lnTo>
                    <a:pt x="112268" y="1123823"/>
                  </a:lnTo>
                  <a:lnTo>
                    <a:pt x="68579" y="1114976"/>
                  </a:lnTo>
                  <a:lnTo>
                    <a:pt x="32892" y="1090866"/>
                  </a:lnTo>
                  <a:lnTo>
                    <a:pt x="8826" y="1055135"/>
                  </a:lnTo>
                  <a:lnTo>
                    <a:pt x="0" y="1011428"/>
                  </a:lnTo>
                  <a:lnTo>
                    <a:pt x="0" y="112395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912485" y="3415918"/>
              <a:ext cx="1769745" cy="1123950"/>
            </a:xfrm>
            <a:custGeom>
              <a:avLst/>
              <a:gdLst/>
              <a:ahLst/>
              <a:cxnLst/>
              <a:rect l="l" t="t" r="r" b="b"/>
              <a:pathLst>
                <a:path w="1769745" h="1123950">
                  <a:moveTo>
                    <a:pt x="1657349" y="0"/>
                  </a:moveTo>
                  <a:lnTo>
                    <a:pt x="112394" y="0"/>
                  </a:lnTo>
                  <a:lnTo>
                    <a:pt x="68633" y="8828"/>
                  </a:lnTo>
                  <a:lnTo>
                    <a:pt x="32908" y="32908"/>
                  </a:lnTo>
                  <a:lnTo>
                    <a:pt x="8828" y="68633"/>
                  </a:lnTo>
                  <a:lnTo>
                    <a:pt x="0" y="112394"/>
                  </a:lnTo>
                  <a:lnTo>
                    <a:pt x="0" y="1011427"/>
                  </a:lnTo>
                  <a:lnTo>
                    <a:pt x="8828" y="1055115"/>
                  </a:lnTo>
                  <a:lnTo>
                    <a:pt x="32908" y="1090802"/>
                  </a:lnTo>
                  <a:lnTo>
                    <a:pt x="68633" y="1114869"/>
                  </a:lnTo>
                  <a:lnTo>
                    <a:pt x="112394" y="1123695"/>
                  </a:lnTo>
                  <a:lnTo>
                    <a:pt x="1657349" y="1123695"/>
                  </a:lnTo>
                  <a:lnTo>
                    <a:pt x="1701111" y="1114869"/>
                  </a:lnTo>
                  <a:lnTo>
                    <a:pt x="1736836" y="1090802"/>
                  </a:lnTo>
                  <a:lnTo>
                    <a:pt x="1760916" y="1055115"/>
                  </a:lnTo>
                  <a:lnTo>
                    <a:pt x="1769744" y="1011427"/>
                  </a:lnTo>
                  <a:lnTo>
                    <a:pt x="1769744" y="112394"/>
                  </a:lnTo>
                  <a:lnTo>
                    <a:pt x="1760916" y="68633"/>
                  </a:lnTo>
                  <a:lnTo>
                    <a:pt x="1736836" y="32908"/>
                  </a:lnTo>
                  <a:lnTo>
                    <a:pt x="1701111" y="8828"/>
                  </a:lnTo>
                  <a:lnTo>
                    <a:pt x="1657349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912485" y="3415918"/>
              <a:ext cx="1769745" cy="1123950"/>
            </a:xfrm>
            <a:custGeom>
              <a:avLst/>
              <a:gdLst/>
              <a:ahLst/>
              <a:cxnLst/>
              <a:rect l="l" t="t" r="r" b="b"/>
              <a:pathLst>
                <a:path w="1769745" h="1123950">
                  <a:moveTo>
                    <a:pt x="0" y="112394"/>
                  </a:moveTo>
                  <a:lnTo>
                    <a:pt x="8828" y="68633"/>
                  </a:lnTo>
                  <a:lnTo>
                    <a:pt x="32908" y="32908"/>
                  </a:lnTo>
                  <a:lnTo>
                    <a:pt x="68633" y="8828"/>
                  </a:lnTo>
                  <a:lnTo>
                    <a:pt x="112394" y="0"/>
                  </a:lnTo>
                  <a:lnTo>
                    <a:pt x="1657349" y="0"/>
                  </a:lnTo>
                  <a:lnTo>
                    <a:pt x="1701111" y="8828"/>
                  </a:lnTo>
                  <a:lnTo>
                    <a:pt x="1736836" y="32908"/>
                  </a:lnTo>
                  <a:lnTo>
                    <a:pt x="1760916" y="68633"/>
                  </a:lnTo>
                  <a:lnTo>
                    <a:pt x="1769744" y="112394"/>
                  </a:lnTo>
                  <a:lnTo>
                    <a:pt x="1769744" y="1011427"/>
                  </a:lnTo>
                  <a:lnTo>
                    <a:pt x="1760916" y="1055115"/>
                  </a:lnTo>
                  <a:lnTo>
                    <a:pt x="1736836" y="1090802"/>
                  </a:lnTo>
                  <a:lnTo>
                    <a:pt x="1701111" y="1114869"/>
                  </a:lnTo>
                  <a:lnTo>
                    <a:pt x="1657349" y="1123695"/>
                  </a:lnTo>
                  <a:lnTo>
                    <a:pt x="112394" y="1123695"/>
                  </a:lnTo>
                  <a:lnTo>
                    <a:pt x="68633" y="1114869"/>
                  </a:lnTo>
                  <a:lnTo>
                    <a:pt x="32908" y="1090802"/>
                  </a:lnTo>
                  <a:lnTo>
                    <a:pt x="8828" y="1055115"/>
                  </a:lnTo>
                  <a:lnTo>
                    <a:pt x="0" y="1011427"/>
                  </a:lnTo>
                  <a:lnTo>
                    <a:pt x="0" y="112394"/>
                  </a:lnTo>
                  <a:close/>
                </a:path>
              </a:pathLst>
            </a:custGeom>
            <a:ln w="25400">
              <a:solidFill>
                <a:srgbClr val="F797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6191503" y="3597659"/>
            <a:ext cx="1214120" cy="71564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 indent="-1905" algn="ctr">
              <a:lnSpc>
                <a:spcPct val="91600"/>
              </a:lnSpc>
              <a:spcBef>
                <a:spcPts val="254"/>
              </a:spcBef>
            </a:pPr>
            <a:r>
              <a:rPr sz="1600" spc="-10" dirty="0">
                <a:latin typeface="Calibri"/>
                <a:cs typeface="Calibri"/>
              </a:rPr>
              <a:t>Процедура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</a:t>
            </a:r>
            <a:r>
              <a:rPr sz="1600" spc="-5" dirty="0">
                <a:latin typeface="Calibri"/>
                <a:cs typeface="Calibri"/>
              </a:rPr>
              <a:t>асшифров</a:t>
            </a:r>
            <a:r>
              <a:rPr sz="1600" dirty="0">
                <a:latin typeface="Calibri"/>
                <a:cs typeface="Calibri"/>
              </a:rPr>
              <a:t>к</a:t>
            </a:r>
            <a:r>
              <a:rPr sz="1600" spc="-5" dirty="0">
                <a:latin typeface="Calibri"/>
                <a:cs typeface="Calibri"/>
              </a:rPr>
              <a:t>и  </a:t>
            </a:r>
            <a:r>
              <a:rPr sz="1600" spc="-10" dirty="0">
                <a:latin typeface="Calibri"/>
                <a:cs typeface="Calibri"/>
              </a:rPr>
              <a:t>КИМ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4572010" y="4826528"/>
            <a:ext cx="2041525" cy="1364615"/>
            <a:chOff x="4572000" y="4826508"/>
            <a:chExt cx="2041525" cy="1364615"/>
          </a:xfrm>
        </p:grpSpPr>
        <p:pic>
          <p:nvPicPr>
            <p:cNvPr id="42" name="object 4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000" y="4826508"/>
              <a:ext cx="1894331" cy="1246631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4634356" y="4867529"/>
              <a:ext cx="1769745" cy="1123950"/>
            </a:xfrm>
            <a:custGeom>
              <a:avLst/>
              <a:gdLst/>
              <a:ahLst/>
              <a:cxnLst/>
              <a:rect l="l" t="t" r="r" b="b"/>
              <a:pathLst>
                <a:path w="1769745" h="1123950">
                  <a:moveTo>
                    <a:pt x="1657350" y="0"/>
                  </a:moveTo>
                  <a:lnTo>
                    <a:pt x="112394" y="0"/>
                  </a:lnTo>
                  <a:lnTo>
                    <a:pt x="68633" y="8828"/>
                  </a:lnTo>
                  <a:lnTo>
                    <a:pt x="32908" y="32908"/>
                  </a:lnTo>
                  <a:lnTo>
                    <a:pt x="8828" y="68633"/>
                  </a:lnTo>
                  <a:lnTo>
                    <a:pt x="0" y="112395"/>
                  </a:lnTo>
                  <a:lnTo>
                    <a:pt x="0" y="1011440"/>
                  </a:lnTo>
                  <a:lnTo>
                    <a:pt x="8828" y="1055182"/>
                  </a:lnTo>
                  <a:lnTo>
                    <a:pt x="32908" y="1090899"/>
                  </a:lnTo>
                  <a:lnTo>
                    <a:pt x="68633" y="1114980"/>
                  </a:lnTo>
                  <a:lnTo>
                    <a:pt x="112394" y="1123810"/>
                  </a:lnTo>
                  <a:lnTo>
                    <a:pt x="1657350" y="1123810"/>
                  </a:lnTo>
                  <a:lnTo>
                    <a:pt x="1701057" y="1114980"/>
                  </a:lnTo>
                  <a:lnTo>
                    <a:pt x="1736788" y="1090899"/>
                  </a:lnTo>
                  <a:lnTo>
                    <a:pt x="1760898" y="1055182"/>
                  </a:lnTo>
                  <a:lnTo>
                    <a:pt x="1769744" y="1011440"/>
                  </a:lnTo>
                  <a:lnTo>
                    <a:pt x="1769744" y="112395"/>
                  </a:lnTo>
                  <a:lnTo>
                    <a:pt x="1760898" y="68633"/>
                  </a:lnTo>
                  <a:lnTo>
                    <a:pt x="1736788" y="32908"/>
                  </a:lnTo>
                  <a:lnTo>
                    <a:pt x="1701057" y="8828"/>
                  </a:lnTo>
                  <a:lnTo>
                    <a:pt x="1657350" y="0"/>
                  </a:lnTo>
                  <a:close/>
                </a:path>
              </a:pathLst>
            </a:custGeom>
            <a:solidFill>
              <a:srgbClr val="F8B1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634356" y="4867529"/>
              <a:ext cx="1769745" cy="1123950"/>
            </a:xfrm>
            <a:custGeom>
              <a:avLst/>
              <a:gdLst/>
              <a:ahLst/>
              <a:cxnLst/>
              <a:rect l="l" t="t" r="r" b="b"/>
              <a:pathLst>
                <a:path w="1769745" h="1123950">
                  <a:moveTo>
                    <a:pt x="0" y="112395"/>
                  </a:moveTo>
                  <a:lnTo>
                    <a:pt x="8828" y="68633"/>
                  </a:lnTo>
                  <a:lnTo>
                    <a:pt x="32908" y="32908"/>
                  </a:lnTo>
                  <a:lnTo>
                    <a:pt x="68633" y="8828"/>
                  </a:lnTo>
                  <a:lnTo>
                    <a:pt x="112394" y="0"/>
                  </a:lnTo>
                  <a:lnTo>
                    <a:pt x="1657350" y="0"/>
                  </a:lnTo>
                  <a:lnTo>
                    <a:pt x="1701057" y="8828"/>
                  </a:lnTo>
                  <a:lnTo>
                    <a:pt x="1736788" y="32908"/>
                  </a:lnTo>
                  <a:lnTo>
                    <a:pt x="1760898" y="68633"/>
                  </a:lnTo>
                  <a:lnTo>
                    <a:pt x="1769744" y="112395"/>
                  </a:lnTo>
                  <a:lnTo>
                    <a:pt x="1769744" y="1011440"/>
                  </a:lnTo>
                  <a:lnTo>
                    <a:pt x="1760898" y="1055182"/>
                  </a:lnTo>
                  <a:lnTo>
                    <a:pt x="1736788" y="1090899"/>
                  </a:lnTo>
                  <a:lnTo>
                    <a:pt x="1701057" y="1114980"/>
                  </a:lnTo>
                  <a:lnTo>
                    <a:pt x="1657350" y="1123810"/>
                  </a:lnTo>
                  <a:lnTo>
                    <a:pt x="112394" y="1123810"/>
                  </a:lnTo>
                  <a:lnTo>
                    <a:pt x="68633" y="1114980"/>
                  </a:lnTo>
                  <a:lnTo>
                    <a:pt x="32908" y="1090899"/>
                  </a:lnTo>
                  <a:lnTo>
                    <a:pt x="8828" y="1055182"/>
                  </a:lnTo>
                  <a:lnTo>
                    <a:pt x="0" y="1011440"/>
                  </a:lnTo>
                  <a:lnTo>
                    <a:pt x="0" y="112395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830952" y="5054346"/>
              <a:ext cx="1769745" cy="1123950"/>
            </a:xfrm>
            <a:custGeom>
              <a:avLst/>
              <a:gdLst/>
              <a:ahLst/>
              <a:cxnLst/>
              <a:rect l="l" t="t" r="r" b="b"/>
              <a:pathLst>
                <a:path w="1769745" h="1123950">
                  <a:moveTo>
                    <a:pt x="1657350" y="0"/>
                  </a:moveTo>
                  <a:lnTo>
                    <a:pt x="112395" y="0"/>
                  </a:lnTo>
                  <a:lnTo>
                    <a:pt x="68633" y="8828"/>
                  </a:lnTo>
                  <a:lnTo>
                    <a:pt x="32908" y="32908"/>
                  </a:lnTo>
                  <a:lnTo>
                    <a:pt x="8828" y="68633"/>
                  </a:lnTo>
                  <a:lnTo>
                    <a:pt x="0" y="112394"/>
                  </a:lnTo>
                  <a:lnTo>
                    <a:pt x="0" y="1011427"/>
                  </a:lnTo>
                  <a:lnTo>
                    <a:pt x="8828" y="1055169"/>
                  </a:lnTo>
                  <a:lnTo>
                    <a:pt x="32908" y="1090887"/>
                  </a:lnTo>
                  <a:lnTo>
                    <a:pt x="68633" y="1114967"/>
                  </a:lnTo>
                  <a:lnTo>
                    <a:pt x="112395" y="1123797"/>
                  </a:lnTo>
                  <a:lnTo>
                    <a:pt x="1657350" y="1123797"/>
                  </a:lnTo>
                  <a:lnTo>
                    <a:pt x="1701111" y="1114967"/>
                  </a:lnTo>
                  <a:lnTo>
                    <a:pt x="1736836" y="1090887"/>
                  </a:lnTo>
                  <a:lnTo>
                    <a:pt x="1760916" y="1055169"/>
                  </a:lnTo>
                  <a:lnTo>
                    <a:pt x="1769745" y="1011427"/>
                  </a:lnTo>
                  <a:lnTo>
                    <a:pt x="1769745" y="112394"/>
                  </a:lnTo>
                  <a:lnTo>
                    <a:pt x="1760916" y="68633"/>
                  </a:lnTo>
                  <a:lnTo>
                    <a:pt x="1736836" y="32908"/>
                  </a:lnTo>
                  <a:lnTo>
                    <a:pt x="1701111" y="8828"/>
                  </a:lnTo>
                  <a:lnTo>
                    <a:pt x="1657350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830952" y="5054346"/>
              <a:ext cx="1769745" cy="1123950"/>
            </a:xfrm>
            <a:custGeom>
              <a:avLst/>
              <a:gdLst/>
              <a:ahLst/>
              <a:cxnLst/>
              <a:rect l="l" t="t" r="r" b="b"/>
              <a:pathLst>
                <a:path w="1769745" h="1123950">
                  <a:moveTo>
                    <a:pt x="0" y="112394"/>
                  </a:moveTo>
                  <a:lnTo>
                    <a:pt x="8828" y="68633"/>
                  </a:lnTo>
                  <a:lnTo>
                    <a:pt x="32908" y="32908"/>
                  </a:lnTo>
                  <a:lnTo>
                    <a:pt x="68633" y="8828"/>
                  </a:lnTo>
                  <a:lnTo>
                    <a:pt x="112395" y="0"/>
                  </a:lnTo>
                  <a:lnTo>
                    <a:pt x="1657350" y="0"/>
                  </a:lnTo>
                  <a:lnTo>
                    <a:pt x="1701111" y="8828"/>
                  </a:lnTo>
                  <a:lnTo>
                    <a:pt x="1736836" y="32908"/>
                  </a:lnTo>
                  <a:lnTo>
                    <a:pt x="1760916" y="68633"/>
                  </a:lnTo>
                  <a:lnTo>
                    <a:pt x="1769745" y="112394"/>
                  </a:lnTo>
                  <a:lnTo>
                    <a:pt x="1769745" y="1011427"/>
                  </a:lnTo>
                  <a:lnTo>
                    <a:pt x="1760916" y="1055169"/>
                  </a:lnTo>
                  <a:lnTo>
                    <a:pt x="1736836" y="1090887"/>
                  </a:lnTo>
                  <a:lnTo>
                    <a:pt x="1701111" y="1114967"/>
                  </a:lnTo>
                  <a:lnTo>
                    <a:pt x="1657350" y="1123797"/>
                  </a:lnTo>
                  <a:lnTo>
                    <a:pt x="112395" y="1123797"/>
                  </a:lnTo>
                  <a:lnTo>
                    <a:pt x="68633" y="1114967"/>
                  </a:lnTo>
                  <a:lnTo>
                    <a:pt x="32908" y="1090887"/>
                  </a:lnTo>
                  <a:lnTo>
                    <a:pt x="8828" y="1055169"/>
                  </a:lnTo>
                  <a:lnTo>
                    <a:pt x="0" y="1011427"/>
                  </a:lnTo>
                  <a:lnTo>
                    <a:pt x="0" y="112394"/>
                  </a:lnTo>
                  <a:close/>
                </a:path>
              </a:pathLst>
            </a:custGeom>
            <a:ln w="25400">
              <a:solidFill>
                <a:srgbClr val="F8B1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4948175" y="5124653"/>
            <a:ext cx="1537335" cy="93853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indent="-1905" algn="ctr">
              <a:lnSpc>
                <a:spcPct val="91500"/>
              </a:lnSpc>
              <a:spcBef>
                <a:spcPts val="260"/>
              </a:spcBef>
            </a:pPr>
            <a:r>
              <a:rPr sz="1600" spc="-10" dirty="0">
                <a:latin typeface="Calibri"/>
                <a:cs typeface="Calibri"/>
              </a:rPr>
              <a:t>организатор,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ответственный </a:t>
            </a:r>
            <a:r>
              <a:rPr sz="1600" spc="-5" dirty="0">
                <a:latin typeface="Calibri"/>
                <a:cs typeface="Calibri"/>
              </a:rPr>
              <a:t>за </a:t>
            </a:r>
            <a:r>
              <a:rPr sz="1600" spc="-35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расшифровку ЭМ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на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станции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КЕГЭ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6736082" y="4826528"/>
            <a:ext cx="2040255" cy="1364615"/>
            <a:chOff x="6736080" y="4826508"/>
            <a:chExt cx="2040255" cy="1364615"/>
          </a:xfrm>
        </p:grpSpPr>
        <p:pic>
          <p:nvPicPr>
            <p:cNvPr id="49" name="object 4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36080" y="4826508"/>
              <a:ext cx="1892807" cy="1246631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6797294" y="4867529"/>
              <a:ext cx="1769745" cy="1123950"/>
            </a:xfrm>
            <a:custGeom>
              <a:avLst/>
              <a:gdLst/>
              <a:ahLst/>
              <a:cxnLst/>
              <a:rect l="l" t="t" r="r" b="b"/>
              <a:pathLst>
                <a:path w="1769745" h="1123950">
                  <a:moveTo>
                    <a:pt x="1657350" y="0"/>
                  </a:moveTo>
                  <a:lnTo>
                    <a:pt x="112395" y="0"/>
                  </a:lnTo>
                  <a:lnTo>
                    <a:pt x="68633" y="8828"/>
                  </a:lnTo>
                  <a:lnTo>
                    <a:pt x="32908" y="32908"/>
                  </a:lnTo>
                  <a:lnTo>
                    <a:pt x="8828" y="68633"/>
                  </a:lnTo>
                  <a:lnTo>
                    <a:pt x="0" y="112395"/>
                  </a:lnTo>
                  <a:lnTo>
                    <a:pt x="0" y="1011440"/>
                  </a:lnTo>
                  <a:lnTo>
                    <a:pt x="8828" y="1055182"/>
                  </a:lnTo>
                  <a:lnTo>
                    <a:pt x="32908" y="1090899"/>
                  </a:lnTo>
                  <a:lnTo>
                    <a:pt x="68633" y="1114980"/>
                  </a:lnTo>
                  <a:lnTo>
                    <a:pt x="112395" y="1123810"/>
                  </a:lnTo>
                  <a:lnTo>
                    <a:pt x="1657350" y="1123810"/>
                  </a:lnTo>
                  <a:lnTo>
                    <a:pt x="1701111" y="1114980"/>
                  </a:lnTo>
                  <a:lnTo>
                    <a:pt x="1736836" y="1090899"/>
                  </a:lnTo>
                  <a:lnTo>
                    <a:pt x="1760916" y="1055182"/>
                  </a:lnTo>
                  <a:lnTo>
                    <a:pt x="1769745" y="1011440"/>
                  </a:lnTo>
                  <a:lnTo>
                    <a:pt x="1769745" y="112395"/>
                  </a:lnTo>
                  <a:lnTo>
                    <a:pt x="1760916" y="68633"/>
                  </a:lnTo>
                  <a:lnTo>
                    <a:pt x="1736836" y="32908"/>
                  </a:lnTo>
                  <a:lnTo>
                    <a:pt x="1701111" y="8828"/>
                  </a:lnTo>
                  <a:lnTo>
                    <a:pt x="1657350" y="0"/>
                  </a:lnTo>
                  <a:close/>
                </a:path>
              </a:pathLst>
            </a:custGeom>
            <a:solidFill>
              <a:srgbClr val="F8B1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797294" y="4867529"/>
              <a:ext cx="1769745" cy="1123950"/>
            </a:xfrm>
            <a:custGeom>
              <a:avLst/>
              <a:gdLst/>
              <a:ahLst/>
              <a:cxnLst/>
              <a:rect l="l" t="t" r="r" b="b"/>
              <a:pathLst>
                <a:path w="1769745" h="1123950">
                  <a:moveTo>
                    <a:pt x="0" y="112395"/>
                  </a:moveTo>
                  <a:lnTo>
                    <a:pt x="8828" y="68633"/>
                  </a:lnTo>
                  <a:lnTo>
                    <a:pt x="32908" y="32908"/>
                  </a:lnTo>
                  <a:lnTo>
                    <a:pt x="68633" y="8828"/>
                  </a:lnTo>
                  <a:lnTo>
                    <a:pt x="112395" y="0"/>
                  </a:lnTo>
                  <a:lnTo>
                    <a:pt x="1657350" y="0"/>
                  </a:lnTo>
                  <a:lnTo>
                    <a:pt x="1701111" y="8828"/>
                  </a:lnTo>
                  <a:lnTo>
                    <a:pt x="1736836" y="32908"/>
                  </a:lnTo>
                  <a:lnTo>
                    <a:pt x="1760916" y="68633"/>
                  </a:lnTo>
                  <a:lnTo>
                    <a:pt x="1769745" y="112395"/>
                  </a:lnTo>
                  <a:lnTo>
                    <a:pt x="1769745" y="1011440"/>
                  </a:lnTo>
                  <a:lnTo>
                    <a:pt x="1760916" y="1055182"/>
                  </a:lnTo>
                  <a:lnTo>
                    <a:pt x="1736836" y="1090899"/>
                  </a:lnTo>
                  <a:lnTo>
                    <a:pt x="1701111" y="1114980"/>
                  </a:lnTo>
                  <a:lnTo>
                    <a:pt x="1657350" y="1123810"/>
                  </a:lnTo>
                  <a:lnTo>
                    <a:pt x="112395" y="1123810"/>
                  </a:lnTo>
                  <a:lnTo>
                    <a:pt x="68633" y="1114980"/>
                  </a:lnTo>
                  <a:lnTo>
                    <a:pt x="32908" y="1090899"/>
                  </a:lnTo>
                  <a:lnTo>
                    <a:pt x="8828" y="1055182"/>
                  </a:lnTo>
                  <a:lnTo>
                    <a:pt x="0" y="1011440"/>
                  </a:lnTo>
                  <a:lnTo>
                    <a:pt x="0" y="112395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994017" y="5054346"/>
              <a:ext cx="1769745" cy="1123950"/>
            </a:xfrm>
            <a:custGeom>
              <a:avLst/>
              <a:gdLst/>
              <a:ahLst/>
              <a:cxnLst/>
              <a:rect l="l" t="t" r="r" b="b"/>
              <a:pathLst>
                <a:path w="1769745" h="1123950">
                  <a:moveTo>
                    <a:pt x="1657350" y="0"/>
                  </a:moveTo>
                  <a:lnTo>
                    <a:pt x="112267" y="0"/>
                  </a:lnTo>
                  <a:lnTo>
                    <a:pt x="68579" y="8828"/>
                  </a:lnTo>
                  <a:lnTo>
                    <a:pt x="32892" y="32908"/>
                  </a:lnTo>
                  <a:lnTo>
                    <a:pt x="8826" y="68633"/>
                  </a:lnTo>
                  <a:lnTo>
                    <a:pt x="0" y="112394"/>
                  </a:lnTo>
                  <a:lnTo>
                    <a:pt x="0" y="1011427"/>
                  </a:lnTo>
                  <a:lnTo>
                    <a:pt x="8826" y="1055169"/>
                  </a:lnTo>
                  <a:lnTo>
                    <a:pt x="32893" y="1090887"/>
                  </a:lnTo>
                  <a:lnTo>
                    <a:pt x="68579" y="1114967"/>
                  </a:lnTo>
                  <a:lnTo>
                    <a:pt x="112267" y="1123797"/>
                  </a:lnTo>
                  <a:lnTo>
                    <a:pt x="1657350" y="1123797"/>
                  </a:lnTo>
                  <a:lnTo>
                    <a:pt x="1701038" y="1114967"/>
                  </a:lnTo>
                  <a:lnTo>
                    <a:pt x="1736725" y="1090887"/>
                  </a:lnTo>
                  <a:lnTo>
                    <a:pt x="1760791" y="1055169"/>
                  </a:lnTo>
                  <a:lnTo>
                    <a:pt x="1769617" y="1011427"/>
                  </a:lnTo>
                  <a:lnTo>
                    <a:pt x="1769617" y="112394"/>
                  </a:lnTo>
                  <a:lnTo>
                    <a:pt x="1760791" y="68633"/>
                  </a:lnTo>
                  <a:lnTo>
                    <a:pt x="1736724" y="32908"/>
                  </a:lnTo>
                  <a:lnTo>
                    <a:pt x="1701037" y="8828"/>
                  </a:lnTo>
                  <a:lnTo>
                    <a:pt x="1657350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994017" y="5054346"/>
              <a:ext cx="1769745" cy="1123950"/>
            </a:xfrm>
            <a:custGeom>
              <a:avLst/>
              <a:gdLst/>
              <a:ahLst/>
              <a:cxnLst/>
              <a:rect l="l" t="t" r="r" b="b"/>
              <a:pathLst>
                <a:path w="1769745" h="1123950">
                  <a:moveTo>
                    <a:pt x="0" y="112394"/>
                  </a:moveTo>
                  <a:lnTo>
                    <a:pt x="8826" y="68633"/>
                  </a:lnTo>
                  <a:lnTo>
                    <a:pt x="32892" y="32908"/>
                  </a:lnTo>
                  <a:lnTo>
                    <a:pt x="68579" y="8828"/>
                  </a:lnTo>
                  <a:lnTo>
                    <a:pt x="112267" y="0"/>
                  </a:lnTo>
                  <a:lnTo>
                    <a:pt x="1657350" y="0"/>
                  </a:lnTo>
                  <a:lnTo>
                    <a:pt x="1701037" y="8828"/>
                  </a:lnTo>
                  <a:lnTo>
                    <a:pt x="1736724" y="32908"/>
                  </a:lnTo>
                  <a:lnTo>
                    <a:pt x="1760791" y="68633"/>
                  </a:lnTo>
                  <a:lnTo>
                    <a:pt x="1769617" y="112394"/>
                  </a:lnTo>
                  <a:lnTo>
                    <a:pt x="1769617" y="1011427"/>
                  </a:lnTo>
                  <a:lnTo>
                    <a:pt x="1760791" y="1055169"/>
                  </a:lnTo>
                  <a:lnTo>
                    <a:pt x="1736725" y="1090887"/>
                  </a:lnTo>
                  <a:lnTo>
                    <a:pt x="1701038" y="1114967"/>
                  </a:lnTo>
                  <a:lnTo>
                    <a:pt x="1657350" y="1123797"/>
                  </a:lnTo>
                  <a:lnTo>
                    <a:pt x="112267" y="1123797"/>
                  </a:lnTo>
                  <a:lnTo>
                    <a:pt x="68579" y="1114967"/>
                  </a:lnTo>
                  <a:lnTo>
                    <a:pt x="32893" y="1090887"/>
                  </a:lnTo>
                  <a:lnTo>
                    <a:pt x="8826" y="1055169"/>
                  </a:lnTo>
                  <a:lnTo>
                    <a:pt x="0" y="1011427"/>
                  </a:lnTo>
                  <a:lnTo>
                    <a:pt x="0" y="112394"/>
                  </a:lnTo>
                  <a:close/>
                </a:path>
              </a:pathLst>
            </a:custGeom>
            <a:ln w="25400">
              <a:solidFill>
                <a:srgbClr val="F8B1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7225665" y="5124653"/>
            <a:ext cx="1308100" cy="93853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indent="-1270" algn="ctr">
              <a:lnSpc>
                <a:spcPct val="91500"/>
              </a:lnSpc>
              <a:spcBef>
                <a:spcPts val="260"/>
              </a:spcBef>
            </a:pPr>
            <a:r>
              <a:rPr sz="1600" spc="-10" dirty="0">
                <a:latin typeface="Calibri"/>
                <a:cs typeface="Calibri"/>
              </a:rPr>
              <a:t>организатор,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о</a:t>
            </a:r>
            <a:r>
              <a:rPr sz="1600" spc="-5" dirty="0">
                <a:latin typeface="Calibri"/>
                <a:cs typeface="Calibri"/>
              </a:rPr>
              <a:t>тв</a:t>
            </a:r>
            <a:r>
              <a:rPr sz="1600" spc="-20" dirty="0">
                <a:latin typeface="Calibri"/>
                <a:cs typeface="Calibri"/>
              </a:rPr>
              <a:t>е</a:t>
            </a:r>
            <a:r>
              <a:rPr sz="1600" spc="-15" dirty="0">
                <a:latin typeface="Calibri"/>
                <a:cs typeface="Calibri"/>
              </a:rPr>
              <a:t>т</a:t>
            </a:r>
            <a:r>
              <a:rPr sz="1600" spc="-5" dirty="0">
                <a:latin typeface="Calibri"/>
                <a:cs typeface="Calibri"/>
              </a:rPr>
              <a:t>ст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-5" dirty="0">
                <a:latin typeface="Calibri"/>
                <a:cs typeface="Calibri"/>
              </a:rPr>
              <a:t>ен</a:t>
            </a:r>
            <a:r>
              <a:rPr sz="1600" spc="-15" dirty="0">
                <a:latin typeface="Calibri"/>
                <a:cs typeface="Calibri"/>
              </a:rPr>
              <a:t>н</a:t>
            </a:r>
            <a:r>
              <a:rPr sz="1600" spc="-5" dirty="0">
                <a:latin typeface="Calibri"/>
                <a:cs typeface="Calibri"/>
              </a:rPr>
              <a:t>ый  за </a:t>
            </a:r>
            <a:r>
              <a:rPr sz="1600" spc="-10" dirty="0">
                <a:latin typeface="Calibri"/>
                <a:cs typeface="Calibri"/>
              </a:rPr>
              <a:t>проведение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инструктажа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55" name="object 5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150734" y="2909011"/>
            <a:ext cx="790498" cy="790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0" y="108661"/>
            <a:ext cx="482536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sz="2200" spc="-35" dirty="0">
                <a:solidFill>
                  <a:srgbClr val="E36C09"/>
                </a:solidFill>
              </a:rPr>
              <a:t>ПРОВЕДЕНИЕ</a:t>
            </a:r>
            <a:r>
              <a:rPr sz="2200" dirty="0">
                <a:solidFill>
                  <a:srgbClr val="E36C09"/>
                </a:solidFill>
              </a:rPr>
              <a:t> </a:t>
            </a:r>
            <a:r>
              <a:rPr sz="2200" spc="-35" dirty="0">
                <a:solidFill>
                  <a:srgbClr val="E36C09"/>
                </a:solidFill>
              </a:rPr>
              <a:t>ЭКЗАМЕНА.</a:t>
            </a:r>
            <a:endParaRPr sz="2200" dirty="0"/>
          </a:p>
          <a:p>
            <a:pPr marL="12700" algn="l">
              <a:lnSpc>
                <a:spcPct val="100000"/>
              </a:lnSpc>
            </a:pPr>
            <a:r>
              <a:rPr sz="2200" spc="-45" dirty="0">
                <a:solidFill>
                  <a:srgbClr val="E36C09"/>
                </a:solidFill>
              </a:rPr>
              <a:t>ДЕЙСТВИЯ</a:t>
            </a:r>
            <a:r>
              <a:rPr sz="2200" spc="20" dirty="0">
                <a:solidFill>
                  <a:srgbClr val="E36C09"/>
                </a:solidFill>
              </a:rPr>
              <a:t> </a:t>
            </a:r>
            <a:r>
              <a:rPr sz="2200" spc="-114" dirty="0">
                <a:solidFill>
                  <a:srgbClr val="E36C09"/>
                </a:solidFill>
              </a:rPr>
              <a:t>ДО</a:t>
            </a:r>
            <a:r>
              <a:rPr sz="2200" spc="25" dirty="0">
                <a:solidFill>
                  <a:srgbClr val="E36C09"/>
                </a:solidFill>
              </a:rPr>
              <a:t> </a:t>
            </a:r>
            <a:r>
              <a:rPr sz="2200" spc="-55" dirty="0">
                <a:solidFill>
                  <a:srgbClr val="E36C09"/>
                </a:solidFill>
              </a:rPr>
              <a:t>НАЧАЛА</a:t>
            </a:r>
            <a:r>
              <a:rPr sz="2200" spc="25" dirty="0">
                <a:solidFill>
                  <a:srgbClr val="E36C09"/>
                </a:solidFill>
              </a:rPr>
              <a:t> </a:t>
            </a:r>
            <a:r>
              <a:rPr sz="2200" spc="-40" dirty="0">
                <a:solidFill>
                  <a:srgbClr val="E36C09"/>
                </a:solidFill>
              </a:rPr>
              <a:t>ЭКЗАМЕНА</a:t>
            </a:r>
            <a:endParaRPr sz="2200" dirty="0"/>
          </a:p>
        </p:txBody>
      </p:sp>
      <p:sp>
        <p:nvSpPr>
          <p:cNvPr id="3" name="object 3"/>
          <p:cNvSpPr txBox="1"/>
          <p:nvPr/>
        </p:nvSpPr>
        <p:spPr>
          <a:xfrm>
            <a:off x="298589" y="4696304"/>
            <a:ext cx="8649970" cy="1635704"/>
          </a:xfrm>
          <a:prstGeom prst="rect">
            <a:avLst/>
          </a:prstGeom>
          <a:solidFill>
            <a:srgbClr val="F8F9FA"/>
          </a:solidFill>
          <a:ln w="28575">
            <a:solidFill>
              <a:srgbClr val="F55B4A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260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Не</a:t>
            </a:r>
            <a:r>
              <a:rPr sz="1600" b="1" spc="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позднее</a:t>
            </a:r>
            <a:r>
              <a:rPr sz="1600" b="1" spc="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394454"/>
                </a:solidFill>
                <a:latin typeface="Arial"/>
                <a:cs typeface="Arial"/>
              </a:rPr>
              <a:t>9:45</a:t>
            </a:r>
            <a:r>
              <a:rPr sz="1600" b="1" spc="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ответственный</a:t>
            </a:r>
            <a:r>
              <a:rPr sz="1600" b="1" spc="3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организатор</a:t>
            </a:r>
            <a:r>
              <a:rPr sz="1600" b="1" spc="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394454"/>
                </a:solidFill>
                <a:latin typeface="Arial"/>
                <a:cs typeface="Arial"/>
              </a:rPr>
              <a:t>должен</a:t>
            </a:r>
            <a:r>
              <a:rPr sz="1600" b="1" spc="3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получить</a:t>
            </a:r>
            <a:r>
              <a:rPr sz="1600" b="1" spc="6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у</a:t>
            </a:r>
            <a:r>
              <a:rPr sz="16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руководителя</a:t>
            </a:r>
            <a:r>
              <a:rPr sz="1600" b="1" spc="4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ППЭ</a:t>
            </a:r>
            <a:endParaRPr sz="1600">
              <a:latin typeface="Arial"/>
              <a:cs typeface="Arial"/>
            </a:endParaRPr>
          </a:p>
          <a:p>
            <a:pPr marL="173355">
              <a:lnSpc>
                <a:spcPct val="100000"/>
              </a:lnSpc>
            </a:pP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600" b="1" spc="-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Штабе</a:t>
            </a:r>
            <a:r>
              <a:rPr sz="1600" b="1" spc="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ППЭ:</a:t>
            </a:r>
            <a:endParaRPr sz="1600">
              <a:latin typeface="Arial"/>
              <a:cs typeface="Arial"/>
            </a:endParaRPr>
          </a:p>
          <a:p>
            <a:pPr marL="173355" indent="-82550">
              <a:lnSpc>
                <a:spcPct val="100000"/>
              </a:lnSpc>
              <a:buSzPct val="93750"/>
              <a:buChar char="•"/>
              <a:tabLst>
                <a:tab pos="173990" algn="l"/>
              </a:tabLst>
            </a:pP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черновики</a:t>
            </a:r>
            <a:r>
              <a:rPr sz="16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6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(на</a:t>
            </a:r>
            <a:r>
              <a:rPr sz="16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каждого</a:t>
            </a:r>
            <a:r>
              <a:rPr sz="16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участника</a:t>
            </a:r>
            <a:r>
              <a:rPr sz="16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экзамена);</a:t>
            </a:r>
            <a:endParaRPr sz="1600">
              <a:latin typeface="Microsoft Sans Serif"/>
              <a:cs typeface="Microsoft Sans Serif"/>
            </a:endParaRPr>
          </a:p>
          <a:p>
            <a:pPr marL="173355" marR="81280" indent="-82550">
              <a:lnSpc>
                <a:spcPct val="100000"/>
              </a:lnSpc>
              <a:buSzPct val="93750"/>
              <a:buChar char="•"/>
              <a:tabLst>
                <a:tab pos="173990" algn="l"/>
              </a:tabLst>
            </a:pPr>
            <a:r>
              <a:rPr sz="1600" dirty="0">
                <a:solidFill>
                  <a:srgbClr val="394454"/>
                </a:solidFill>
                <a:latin typeface="Microsoft Sans Serif"/>
                <a:cs typeface="Microsoft Sans Serif"/>
              </a:rPr>
              <a:t>листы</a:t>
            </a:r>
            <a:r>
              <a:rPr sz="1600" spc="1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бумаги</a:t>
            </a:r>
            <a:r>
              <a:rPr sz="1600" spc="1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600" spc="1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черновиков</a:t>
            </a:r>
            <a:r>
              <a:rPr sz="1600" spc="1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со</a:t>
            </a:r>
            <a:r>
              <a:rPr sz="1600" spc="114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штампом</a:t>
            </a:r>
            <a:r>
              <a:rPr sz="1600" spc="1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образовательной</a:t>
            </a:r>
            <a:r>
              <a:rPr sz="1600" spc="1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организации,</a:t>
            </a:r>
            <a:r>
              <a:rPr sz="1600" spc="1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600" spc="1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базе </a:t>
            </a:r>
            <a:r>
              <a:rPr sz="1600" spc="-409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которой</a:t>
            </a:r>
            <a:r>
              <a:rPr sz="16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расположен</a:t>
            </a:r>
            <a:r>
              <a:rPr sz="16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6365" y="2968670"/>
            <a:ext cx="8649970" cy="682879"/>
          </a:xfrm>
          <a:prstGeom prst="rect">
            <a:avLst/>
          </a:prstGeom>
          <a:solidFill>
            <a:srgbClr val="D1D5E0"/>
          </a:solidFill>
          <a:ln w="19050">
            <a:solidFill>
              <a:srgbClr val="394454"/>
            </a:solidFill>
          </a:ln>
        </p:spPr>
        <p:txBody>
          <a:bodyPr vert="horz" wrap="square" lIns="0" tIns="666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25"/>
              </a:spcBef>
              <a:tabLst>
                <a:tab pos="6264275" algn="l"/>
              </a:tabLst>
            </a:pPr>
            <a:r>
              <a:rPr sz="2000" b="1" spc="-25" dirty="0">
                <a:solidFill>
                  <a:srgbClr val="394454"/>
                </a:solidFill>
                <a:latin typeface="Arial"/>
                <a:cs typeface="Arial"/>
              </a:rPr>
              <a:t>Вход</a:t>
            </a:r>
            <a:r>
              <a:rPr sz="2000" b="1" spc="-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394454"/>
                </a:solidFill>
                <a:latin typeface="Arial"/>
                <a:cs typeface="Arial"/>
              </a:rPr>
              <a:t>участников</a:t>
            </a:r>
            <a:r>
              <a:rPr sz="2000" b="1" spc="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394454"/>
                </a:solidFill>
                <a:latin typeface="Arial"/>
                <a:cs typeface="Arial"/>
              </a:rPr>
              <a:t>экзамена</a:t>
            </a:r>
            <a:r>
              <a:rPr sz="2000" b="1" spc="-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2000" b="1" spc="-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394454"/>
                </a:solidFill>
                <a:latin typeface="Arial"/>
                <a:cs typeface="Arial"/>
              </a:rPr>
              <a:t>ППЭ</a:t>
            </a:r>
            <a:r>
              <a:rPr sz="2000" b="1" spc="-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394454"/>
                </a:solidFill>
                <a:latin typeface="Arial"/>
                <a:cs typeface="Arial"/>
              </a:rPr>
              <a:t>и в</a:t>
            </a:r>
            <a:r>
              <a:rPr sz="2000" b="1" spc="-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394454"/>
                </a:solidFill>
                <a:latin typeface="Arial"/>
                <a:cs typeface="Arial"/>
              </a:rPr>
              <a:t>аудиторию	организуется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394454"/>
                </a:solidFill>
                <a:latin typeface="Arial"/>
                <a:cs typeface="Arial"/>
              </a:rPr>
              <a:t>аналогично</a:t>
            </a:r>
            <a:r>
              <a:rPr sz="2000" b="1" spc="-5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394454"/>
                </a:solidFill>
                <a:latin typeface="Arial"/>
                <a:cs typeface="Arial"/>
              </a:rPr>
              <a:t>«стандартным»</a:t>
            </a:r>
            <a:r>
              <a:rPr sz="2000" b="1" spc="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394454"/>
                </a:solidFill>
                <a:latin typeface="Arial"/>
                <a:cs typeface="Arial"/>
              </a:rPr>
              <a:t>экзаменам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1590" y="3835557"/>
            <a:ext cx="8649970" cy="682879"/>
          </a:xfrm>
          <a:prstGeom prst="rect">
            <a:avLst/>
          </a:prstGeom>
          <a:solidFill>
            <a:srgbClr val="D1D5E0"/>
          </a:solidFill>
          <a:ln w="19050">
            <a:solidFill>
              <a:srgbClr val="394454"/>
            </a:solidFill>
          </a:ln>
        </p:spPr>
        <p:txBody>
          <a:bodyPr vert="horz" wrap="square" lIns="0" tIns="66675" rIns="0" bIns="0" rtlCol="0">
            <a:spAutoFit/>
          </a:bodyPr>
          <a:lstStyle/>
          <a:p>
            <a:pPr marL="1165860" marR="807720" indent="-355600">
              <a:lnSpc>
                <a:spcPct val="100000"/>
              </a:lnSpc>
              <a:spcBef>
                <a:spcPts val="525"/>
              </a:spcBef>
            </a:pPr>
            <a:r>
              <a:rPr sz="2000" b="1" dirty="0">
                <a:solidFill>
                  <a:srgbClr val="394454"/>
                </a:solidFill>
                <a:latin typeface="Arial"/>
                <a:cs typeface="Arial"/>
              </a:rPr>
              <a:t>На </a:t>
            </a:r>
            <a:r>
              <a:rPr sz="2000" b="1" spc="-5" dirty="0">
                <a:solidFill>
                  <a:srgbClr val="394454"/>
                </a:solidFill>
                <a:latin typeface="Arial"/>
                <a:cs typeface="Arial"/>
              </a:rPr>
              <a:t>экзамене </a:t>
            </a:r>
            <a:r>
              <a:rPr sz="2000" b="1" dirty="0">
                <a:solidFill>
                  <a:srgbClr val="394454"/>
                </a:solidFill>
                <a:latin typeface="Arial"/>
                <a:cs typeface="Arial"/>
              </a:rPr>
              <a:t>не </a:t>
            </a:r>
            <a:r>
              <a:rPr sz="2000" b="1" spc="-15" dirty="0">
                <a:solidFill>
                  <a:srgbClr val="394454"/>
                </a:solidFill>
                <a:latin typeface="Arial"/>
                <a:cs typeface="Arial"/>
              </a:rPr>
              <a:t>предусмотрено </a:t>
            </a:r>
            <a:r>
              <a:rPr sz="2000" b="1" spc="-10" dirty="0">
                <a:solidFill>
                  <a:srgbClr val="394454"/>
                </a:solidFill>
                <a:latin typeface="Arial"/>
                <a:cs typeface="Arial"/>
              </a:rPr>
              <a:t>использование </a:t>
            </a:r>
            <a:r>
              <a:rPr sz="2000" b="1" dirty="0">
                <a:solidFill>
                  <a:srgbClr val="394454"/>
                </a:solidFill>
                <a:latin typeface="Arial"/>
                <a:cs typeface="Arial"/>
              </a:rPr>
              <a:t>никаких </a:t>
            </a:r>
            <a:r>
              <a:rPr sz="2000" b="1" spc="-54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394454"/>
                </a:solidFill>
                <a:latin typeface="Arial"/>
                <a:cs typeface="Arial"/>
              </a:rPr>
              <a:t>дополнительных</a:t>
            </a:r>
            <a:r>
              <a:rPr sz="2000" b="1" spc="-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394454"/>
                </a:solidFill>
                <a:latin typeface="Arial"/>
                <a:cs typeface="Arial"/>
              </a:rPr>
              <a:t>средств</a:t>
            </a:r>
            <a:r>
              <a:rPr sz="2000" b="1" spc="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394454"/>
                </a:solidFill>
                <a:latin typeface="Arial"/>
                <a:cs typeface="Arial"/>
              </a:rPr>
              <a:t>обучения</a:t>
            </a:r>
            <a:r>
              <a:rPr sz="2000" b="1" spc="-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394454"/>
                </a:solidFill>
                <a:latin typeface="Arial"/>
                <a:cs typeface="Arial"/>
              </a:rPr>
              <a:t>и</a:t>
            </a:r>
            <a:r>
              <a:rPr sz="2000" b="1" spc="-10" dirty="0">
                <a:solidFill>
                  <a:srgbClr val="394454"/>
                </a:solidFill>
                <a:latin typeface="Arial"/>
                <a:cs typeface="Arial"/>
              </a:rPr>
              <a:t> воспитания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4304" y="904366"/>
            <a:ext cx="8649970" cy="1980564"/>
          </a:xfrm>
          <a:prstGeom prst="rect">
            <a:avLst/>
          </a:prstGeom>
          <a:solidFill>
            <a:srgbClr val="F8F9FA"/>
          </a:solidFill>
          <a:ln w="28575">
            <a:solidFill>
              <a:srgbClr val="F55B4A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60"/>
              </a:spcBef>
            </a:pP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При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 подготовке</a:t>
            </a:r>
            <a:r>
              <a:rPr sz="1400" b="1" spc="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рабочих мест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участников</a:t>
            </a:r>
            <a:r>
              <a:rPr sz="1400" b="1" spc="4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экзамена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 учесть</a:t>
            </a:r>
            <a:r>
              <a:rPr sz="1400" b="1" spc="5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особенности,</a:t>
            </a:r>
            <a:r>
              <a:rPr sz="1400" b="1" spc="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указанные</a:t>
            </a:r>
            <a:r>
              <a:rPr sz="1400" b="1" spc="4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выше:</a:t>
            </a:r>
            <a:endParaRPr sz="1400">
              <a:latin typeface="Arial"/>
              <a:cs typeface="Arial"/>
            </a:endParaRPr>
          </a:p>
          <a:p>
            <a:pPr marL="176530" indent="-85725">
              <a:lnSpc>
                <a:spcPct val="100000"/>
              </a:lnSpc>
              <a:spcBef>
                <a:spcPts val="340"/>
              </a:spcBef>
              <a:buChar char="•"/>
              <a:tabLst>
                <a:tab pos="177165" algn="l"/>
              </a:tabLst>
            </a:pP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НЕ</a:t>
            </a:r>
            <a:r>
              <a:rPr sz="14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раскладывать</a:t>
            </a:r>
            <a:r>
              <a:rPr sz="14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столы</a:t>
            </a:r>
            <a:r>
              <a:rPr sz="14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никакие</a:t>
            </a:r>
            <a:r>
              <a:rPr sz="14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черновики</a:t>
            </a:r>
            <a:r>
              <a:rPr sz="14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(ни</a:t>
            </a:r>
            <a:r>
              <a:rPr sz="14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черновик</a:t>
            </a:r>
            <a:r>
              <a:rPr sz="1400" spc="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КЕГЭ,</a:t>
            </a:r>
            <a:r>
              <a:rPr sz="1400" spc="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ни</a:t>
            </a:r>
            <a:r>
              <a:rPr sz="14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листы</a:t>
            </a:r>
            <a:r>
              <a:rPr sz="1400" spc="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бумаги</a:t>
            </a:r>
            <a:r>
              <a:rPr sz="1400" spc="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4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черновиков</a:t>
            </a:r>
            <a:endParaRPr sz="1400">
              <a:latin typeface="Microsoft Sans Serif"/>
              <a:cs typeface="Microsoft Sans Serif"/>
            </a:endParaRPr>
          </a:p>
          <a:p>
            <a:pPr marL="176530">
              <a:lnSpc>
                <a:spcPct val="100000"/>
              </a:lnSpc>
            </a:pP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со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штампом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ОО,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базе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которой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расположен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ППЭ);</a:t>
            </a:r>
            <a:endParaRPr sz="1400">
              <a:latin typeface="Microsoft Sans Serif"/>
              <a:cs typeface="Microsoft Sans Serif"/>
            </a:endParaRPr>
          </a:p>
          <a:p>
            <a:pPr marL="176530" indent="-85725">
              <a:lnSpc>
                <a:spcPct val="100000"/>
              </a:lnSpc>
              <a:spcBef>
                <a:spcPts val="335"/>
              </a:spcBef>
              <a:buChar char="•"/>
              <a:tabLst>
                <a:tab pos="177165" algn="l"/>
              </a:tabLst>
            </a:pP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разложить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столах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инструкции</a:t>
            </a:r>
            <a:r>
              <a:rPr sz="14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использованию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ПО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сдачи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КЕГЭ;</a:t>
            </a:r>
            <a:endParaRPr sz="1400">
              <a:latin typeface="Microsoft Sans Serif"/>
              <a:cs typeface="Microsoft Sans Serif"/>
            </a:endParaRPr>
          </a:p>
          <a:p>
            <a:pPr marL="176530" marR="83185" indent="-85725">
              <a:lnSpc>
                <a:spcPct val="100000"/>
              </a:lnSpc>
              <a:spcBef>
                <a:spcPts val="335"/>
              </a:spcBef>
              <a:buChar char="•"/>
              <a:tabLst>
                <a:tab pos="177165" algn="l"/>
              </a:tabLst>
            </a:pP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разложить</a:t>
            </a:r>
            <a:r>
              <a:rPr sz="1400" spc="10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приложения</a:t>
            </a:r>
            <a:r>
              <a:rPr sz="1400" spc="8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90" dirty="0">
                <a:solidFill>
                  <a:srgbClr val="394454"/>
                </a:solidFill>
                <a:latin typeface="Microsoft Sans Serif"/>
                <a:cs typeface="Microsoft Sans Serif"/>
              </a:rPr>
              <a:t>к</a:t>
            </a:r>
            <a:r>
              <a:rPr sz="1400" spc="1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паспортам</a:t>
            </a:r>
            <a:r>
              <a:rPr sz="1400" spc="1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станций</a:t>
            </a:r>
            <a:r>
              <a:rPr sz="1400" spc="9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КЕГЭ:</a:t>
            </a:r>
            <a:r>
              <a:rPr sz="1400" spc="1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90" dirty="0">
                <a:solidFill>
                  <a:srgbClr val="394454"/>
                </a:solidFill>
                <a:latin typeface="Microsoft Sans Serif"/>
                <a:cs typeface="Microsoft Sans Serif"/>
              </a:rPr>
              <a:t>к</a:t>
            </a:r>
            <a:r>
              <a:rPr sz="1400" spc="1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каждой</a:t>
            </a:r>
            <a:r>
              <a:rPr sz="1400" spc="9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станции</a:t>
            </a:r>
            <a:r>
              <a:rPr sz="1400" spc="8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400" spc="1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приложить</a:t>
            </a:r>
            <a:r>
              <a:rPr sz="1400" spc="8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«своё» </a:t>
            </a:r>
            <a:r>
              <a:rPr sz="1400" spc="-3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приложение,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ориентируясь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номер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станции </a:t>
            </a:r>
            <a:r>
              <a:rPr sz="14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КЕГЭ;</a:t>
            </a:r>
            <a:endParaRPr sz="1400">
              <a:latin typeface="Microsoft Sans Serif"/>
              <a:cs typeface="Microsoft Sans Serif"/>
            </a:endParaRPr>
          </a:p>
          <a:p>
            <a:pPr marL="176530" marR="82550" indent="-85725">
              <a:lnSpc>
                <a:spcPct val="100000"/>
              </a:lnSpc>
              <a:spcBef>
                <a:spcPts val="335"/>
              </a:spcBef>
              <a:buChar char="•"/>
              <a:tabLst>
                <a:tab pos="177165" algn="l"/>
              </a:tabLst>
            </a:pP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технический</a:t>
            </a:r>
            <a:r>
              <a:rPr sz="14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специалист</a:t>
            </a:r>
            <a:r>
              <a:rPr sz="1400" spc="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4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член</a:t>
            </a:r>
            <a:r>
              <a:rPr sz="14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ГЭК</a:t>
            </a:r>
            <a:r>
              <a:rPr sz="14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должны</a:t>
            </a:r>
            <a:r>
              <a:rPr sz="14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загрузить</a:t>
            </a:r>
            <a:r>
              <a:rPr sz="14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4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активировать</a:t>
            </a:r>
            <a:r>
              <a:rPr sz="14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ключ</a:t>
            </a:r>
            <a:r>
              <a:rPr sz="14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90" dirty="0">
                <a:solidFill>
                  <a:srgbClr val="394454"/>
                </a:solidFill>
                <a:latin typeface="Microsoft Sans Serif"/>
                <a:cs typeface="Microsoft Sans Serif"/>
              </a:rPr>
              <a:t>к</a:t>
            </a:r>
            <a:r>
              <a:rPr sz="14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ЭМ</a:t>
            </a:r>
            <a:r>
              <a:rPr sz="14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станции</a:t>
            </a:r>
            <a:r>
              <a:rPr sz="14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печати </a:t>
            </a:r>
            <a:r>
              <a:rPr sz="1400" spc="-3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ЭМ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всех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станциях 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(после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9:30)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1" y="80891"/>
            <a:ext cx="6074410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sz="2400" spc="-35" dirty="0">
                <a:solidFill>
                  <a:srgbClr val="E36C09"/>
                </a:solidFill>
              </a:rPr>
              <a:t>ПРОВЕДЕНИЕ</a:t>
            </a:r>
            <a:r>
              <a:rPr sz="2400" spc="5" dirty="0">
                <a:solidFill>
                  <a:srgbClr val="E36C09"/>
                </a:solidFill>
              </a:rPr>
              <a:t> </a:t>
            </a:r>
            <a:r>
              <a:rPr sz="2400" spc="-35" dirty="0">
                <a:solidFill>
                  <a:srgbClr val="E36C09"/>
                </a:solidFill>
              </a:rPr>
              <a:t>ЭКЗАМЕНА.</a:t>
            </a:r>
            <a:endParaRPr sz="2400" dirty="0"/>
          </a:p>
          <a:p>
            <a:pPr marL="12700" algn="l">
              <a:lnSpc>
                <a:spcPct val="100000"/>
              </a:lnSpc>
            </a:pPr>
            <a:r>
              <a:rPr sz="2400" spc="-40" dirty="0">
                <a:solidFill>
                  <a:srgbClr val="E36C09"/>
                </a:solidFill>
              </a:rPr>
              <a:t>ПЕЧАТЬ</a:t>
            </a:r>
            <a:r>
              <a:rPr sz="2400" spc="15" dirty="0">
                <a:solidFill>
                  <a:srgbClr val="E36C09"/>
                </a:solidFill>
              </a:rPr>
              <a:t> </a:t>
            </a:r>
            <a:r>
              <a:rPr sz="2400" dirty="0">
                <a:solidFill>
                  <a:srgbClr val="E36C09"/>
                </a:solidFill>
              </a:rPr>
              <a:t>ЭМ</a:t>
            </a:r>
            <a:r>
              <a:rPr sz="2400" spc="20" dirty="0">
                <a:solidFill>
                  <a:srgbClr val="E36C09"/>
                </a:solidFill>
              </a:rPr>
              <a:t> </a:t>
            </a:r>
            <a:r>
              <a:rPr sz="2400" spc="-15" dirty="0">
                <a:solidFill>
                  <a:srgbClr val="E36C09"/>
                </a:solidFill>
              </a:rPr>
              <a:t>И</a:t>
            </a:r>
            <a:r>
              <a:rPr sz="2400" spc="30" dirty="0">
                <a:solidFill>
                  <a:srgbClr val="E36C09"/>
                </a:solidFill>
              </a:rPr>
              <a:t> </a:t>
            </a:r>
            <a:r>
              <a:rPr sz="2400" spc="-35" dirty="0">
                <a:solidFill>
                  <a:srgbClr val="E36C09"/>
                </a:solidFill>
              </a:rPr>
              <a:t>ПРОВЕДЕНИЕ</a:t>
            </a:r>
            <a:r>
              <a:rPr sz="2400" spc="30" dirty="0">
                <a:solidFill>
                  <a:srgbClr val="E36C09"/>
                </a:solidFill>
              </a:rPr>
              <a:t> </a:t>
            </a:r>
            <a:r>
              <a:rPr sz="2400" spc="-35" dirty="0">
                <a:solidFill>
                  <a:srgbClr val="E36C09"/>
                </a:solidFill>
              </a:rPr>
              <a:t>ИНСТРУКТАЖА</a:t>
            </a:r>
            <a:endParaRPr sz="2400" dirty="0"/>
          </a:p>
        </p:txBody>
      </p:sp>
      <p:grpSp>
        <p:nvGrpSpPr>
          <p:cNvPr id="3" name="object 3"/>
          <p:cNvGrpSpPr/>
          <p:nvPr/>
        </p:nvGrpSpPr>
        <p:grpSpPr>
          <a:xfrm>
            <a:off x="457200" y="2630055"/>
            <a:ext cx="8305800" cy="994410"/>
            <a:chOff x="457200" y="2630055"/>
            <a:chExt cx="8305800" cy="994410"/>
          </a:xfrm>
        </p:grpSpPr>
        <p:sp>
          <p:nvSpPr>
            <p:cNvPr id="4" name="object 4"/>
            <p:cNvSpPr/>
            <p:nvPr/>
          </p:nvSpPr>
          <p:spPr>
            <a:xfrm>
              <a:off x="457200" y="2630055"/>
              <a:ext cx="8305800" cy="994410"/>
            </a:xfrm>
            <a:custGeom>
              <a:avLst/>
              <a:gdLst/>
              <a:ahLst/>
              <a:cxnLst/>
              <a:rect l="l" t="t" r="r" b="b"/>
              <a:pathLst>
                <a:path w="8305800" h="994410">
                  <a:moveTo>
                    <a:pt x="8305800" y="0"/>
                  </a:moveTo>
                  <a:lnTo>
                    <a:pt x="0" y="0"/>
                  </a:lnTo>
                  <a:lnTo>
                    <a:pt x="0" y="994270"/>
                  </a:lnTo>
                  <a:lnTo>
                    <a:pt x="8305800" y="994270"/>
                  </a:lnTo>
                  <a:lnTo>
                    <a:pt x="8305800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6150" y="2785999"/>
              <a:ext cx="506412" cy="6096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57200" y="4481487"/>
            <a:ext cx="8305800" cy="1279838"/>
          </a:xfrm>
          <a:prstGeom prst="rect">
            <a:avLst/>
          </a:prstGeom>
          <a:solidFill>
            <a:srgbClr val="F8F9FA"/>
          </a:solidFill>
          <a:ln w="28575">
            <a:solidFill>
              <a:srgbClr val="F55B4A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80"/>
              </a:spcBef>
            </a:pP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По</a:t>
            </a:r>
            <a:r>
              <a:rPr sz="1400" b="1" spc="-4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окончании</a:t>
            </a:r>
            <a:r>
              <a:rPr sz="1400" b="1" spc="-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печати</a:t>
            </a:r>
            <a:r>
              <a:rPr sz="1400" b="1" spc="-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5" dirty="0">
                <a:solidFill>
                  <a:srgbClr val="394454"/>
                </a:solidFill>
                <a:latin typeface="Arial"/>
                <a:cs typeface="Arial"/>
              </a:rPr>
              <a:t>ЭМ:</a:t>
            </a:r>
            <a:endParaRPr sz="1400">
              <a:latin typeface="Arial"/>
              <a:cs typeface="Arial"/>
            </a:endParaRPr>
          </a:p>
          <a:p>
            <a:pPr marL="176530" indent="-85725">
              <a:lnSpc>
                <a:spcPct val="100000"/>
              </a:lnSpc>
              <a:spcBef>
                <a:spcPts val="335"/>
              </a:spcBef>
              <a:buChar char="•"/>
              <a:tabLst>
                <a:tab pos="177165" algn="l"/>
              </a:tabLst>
            </a:pP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раздаются</a:t>
            </a:r>
            <a:r>
              <a:rPr sz="14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бланки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регистрации;</a:t>
            </a:r>
            <a:endParaRPr sz="1400">
              <a:latin typeface="Microsoft Sans Serif"/>
              <a:cs typeface="Microsoft Sans Serif"/>
            </a:endParaRPr>
          </a:p>
          <a:p>
            <a:pPr marL="176530" indent="-85725">
              <a:lnSpc>
                <a:spcPct val="100000"/>
              </a:lnSpc>
              <a:spcBef>
                <a:spcPts val="340"/>
              </a:spcBef>
              <a:buChar char="•"/>
              <a:tabLst>
                <a:tab pos="177165" algn="l"/>
              </a:tabLst>
            </a:pP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раздаются</a:t>
            </a:r>
            <a:r>
              <a:rPr sz="14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черновики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КЕГЭ;</a:t>
            </a:r>
            <a:endParaRPr sz="1400">
              <a:latin typeface="Microsoft Sans Serif"/>
              <a:cs typeface="Microsoft Sans Serif"/>
            </a:endParaRPr>
          </a:p>
          <a:p>
            <a:pPr marL="176530" indent="-85725">
              <a:lnSpc>
                <a:spcPct val="100000"/>
              </a:lnSpc>
              <a:spcBef>
                <a:spcPts val="335"/>
              </a:spcBef>
              <a:buChar char="•"/>
              <a:tabLst>
                <a:tab pos="177165" algn="l"/>
              </a:tabLst>
            </a:pP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проводится</a:t>
            </a:r>
            <a:r>
              <a:rPr sz="14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вторая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часть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инструктажа;</a:t>
            </a:r>
            <a:endParaRPr sz="1400">
              <a:latin typeface="Microsoft Sans Serif"/>
              <a:cs typeface="Microsoft Sans Serif"/>
            </a:endParaRPr>
          </a:p>
          <a:p>
            <a:pPr marL="176530" indent="-85725">
              <a:lnSpc>
                <a:spcPct val="100000"/>
              </a:lnSpc>
              <a:spcBef>
                <a:spcPts val="340"/>
              </a:spcBef>
              <a:buChar char="•"/>
              <a:tabLst>
                <a:tab pos="177165" algn="l"/>
              </a:tabLst>
            </a:pP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проводится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расшифровка 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КИМ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на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станциях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7200" y="3695733"/>
            <a:ext cx="8305800" cy="555921"/>
          </a:xfrm>
          <a:prstGeom prst="rect">
            <a:avLst/>
          </a:prstGeom>
          <a:solidFill>
            <a:srgbClr val="D1D5E0"/>
          </a:solidFill>
          <a:ln w="19050">
            <a:solidFill>
              <a:srgbClr val="394454"/>
            </a:solidFill>
          </a:ln>
        </p:spPr>
        <p:txBody>
          <a:bodyPr vert="horz" wrap="square" lIns="0" tIns="123825" rIns="0" bIns="0" rtlCol="0">
            <a:spAutoFit/>
          </a:bodyPr>
          <a:lstStyle/>
          <a:p>
            <a:pPr marL="690880" marR="146685" indent="-542925">
              <a:lnSpc>
                <a:spcPct val="100000"/>
              </a:lnSpc>
              <a:spcBef>
                <a:spcPts val="975"/>
              </a:spcBef>
            </a:pP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каждого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участника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печатается только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бланк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регистрации,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контрольный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лист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не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используется, </a:t>
            </a:r>
            <a:r>
              <a:rPr sz="1400" spc="-3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поэтому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при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печати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ЭМ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проводится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контроль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качества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печати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бланков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регистрации</a:t>
            </a:r>
            <a:endParaRPr sz="1400">
              <a:latin typeface="Microsoft Sans Serif"/>
              <a:cs typeface="Microsoft Sans Serif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445293" y="839165"/>
          <a:ext cx="8305800" cy="27708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05800"/>
              </a:tblGrid>
              <a:tr h="10204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1153160" marR="173355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В</a:t>
                      </a:r>
                      <a:r>
                        <a:rPr sz="1400" b="1" spc="-1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9:50</a:t>
                      </a:r>
                      <a:r>
                        <a:rPr sz="1400" b="1" spc="-1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начать</a:t>
                      </a:r>
                      <a:r>
                        <a:rPr sz="1400" b="1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проведение</a:t>
                      </a:r>
                      <a:r>
                        <a:rPr sz="1400" b="1" spc="-1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первой</a:t>
                      </a:r>
                      <a:r>
                        <a:rPr sz="1400" b="1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части</a:t>
                      </a:r>
                      <a:r>
                        <a:rPr sz="1400" b="1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инструктажа</a:t>
                      </a:r>
                      <a:r>
                        <a:rPr sz="1400" b="1" spc="3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для </a:t>
                      </a:r>
                      <a:r>
                        <a:rPr sz="1400" b="1" spc="-1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участников</a:t>
                      </a:r>
                      <a:r>
                        <a:rPr sz="1400" b="1" spc="3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экзамена </a:t>
                      </a:r>
                      <a:r>
                        <a:rPr sz="1400" b="1" spc="-37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в</a:t>
                      </a:r>
                      <a:r>
                        <a:rPr sz="1400" b="1" spc="-2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соответствии</a:t>
                      </a:r>
                      <a:r>
                        <a:rPr sz="1400" b="1" spc="4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с</a:t>
                      </a:r>
                      <a:r>
                        <a:rPr sz="1400" b="1" spc="-1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выданной</a:t>
                      </a:r>
                      <a:r>
                        <a:rPr sz="1400" b="1" spc="-2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инструкцией</a:t>
                      </a:r>
                      <a:r>
                        <a:rPr sz="1400" b="1" spc="3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для</a:t>
                      </a:r>
                      <a:r>
                        <a:rPr sz="1400" b="1" spc="-1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участников</a:t>
                      </a:r>
                      <a:r>
                        <a:rPr sz="1400" b="1" spc="3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экзамена,</a:t>
                      </a:r>
                      <a:endParaRPr sz="1400" dirty="0">
                        <a:latin typeface="Arial"/>
                        <a:cs typeface="Arial"/>
                      </a:endParaRPr>
                    </a:p>
                    <a:p>
                      <a:pPr marL="975360" algn="ctr">
                        <a:lnSpc>
                          <a:spcPct val="100000"/>
                        </a:lnSpc>
                      </a:pPr>
                      <a:r>
                        <a:rPr sz="1400" b="1" spc="-1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зачитываемой</a:t>
                      </a:r>
                      <a:r>
                        <a:rPr sz="1400" b="1" spc="-1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организатором</a:t>
                      </a:r>
                      <a:r>
                        <a:rPr sz="1400" b="1" spc="1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в</a:t>
                      </a:r>
                      <a:r>
                        <a:rPr sz="1400" b="1" spc="-1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аудитории</a:t>
                      </a:r>
                      <a:r>
                        <a:rPr sz="1400" b="1" spc="4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перед</a:t>
                      </a:r>
                      <a:r>
                        <a:rPr sz="1400" b="1" spc="-2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началом</a:t>
                      </a:r>
                      <a:r>
                        <a:rPr sz="1400" b="1" spc="-1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КЕГЭ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28575">
                      <a:solidFill>
                        <a:srgbClr val="F55B4A"/>
                      </a:solidFill>
                      <a:prstDash val="solid"/>
                    </a:lnL>
                    <a:lnR w="28575">
                      <a:solidFill>
                        <a:srgbClr val="F55B4A"/>
                      </a:solidFill>
                      <a:prstDash val="solid"/>
                    </a:lnR>
                    <a:lnT w="28575">
                      <a:solidFill>
                        <a:srgbClr val="F55B4A"/>
                      </a:solidFill>
                      <a:prstDash val="solid"/>
                    </a:lnT>
                    <a:lnB w="28575">
                      <a:solidFill>
                        <a:srgbClr val="F55B4A"/>
                      </a:solidFill>
                      <a:prstDash val="solid"/>
                    </a:lnB>
                  </a:tcPr>
                </a:tc>
              </a:tr>
              <a:tr h="737927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600" spc="-5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По</a:t>
                      </a:r>
                      <a:r>
                        <a:rPr sz="1600" spc="10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20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окончании</a:t>
                      </a:r>
                      <a:r>
                        <a:rPr sz="1600" spc="65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0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первой</a:t>
                      </a:r>
                      <a:r>
                        <a:rPr sz="1600" spc="25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0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части</a:t>
                      </a:r>
                      <a:r>
                        <a:rPr sz="1600" spc="40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25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инструктажа</a:t>
                      </a:r>
                      <a:r>
                        <a:rPr sz="1600" spc="65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20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участники</a:t>
                      </a:r>
                      <a:r>
                        <a:rPr sz="1600" spc="75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30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экзамена</a:t>
                      </a:r>
                      <a:r>
                        <a:rPr sz="1600" spc="50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20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должны</a:t>
                      </a:r>
                      <a:r>
                        <a:rPr sz="1600" spc="40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25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ознакомиться</a:t>
                      </a:r>
                      <a:endParaRPr sz="1600" dirty="0">
                        <a:latin typeface="Microsoft Sans Serif"/>
                        <a:cs typeface="Microsoft Sans Serif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600" spc="-5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1600" spc="5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5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инструкцией</a:t>
                      </a:r>
                      <a:r>
                        <a:rPr sz="1600" spc="55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5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по</a:t>
                      </a:r>
                      <a:r>
                        <a:rPr sz="1600" spc="20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5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использованию</a:t>
                      </a:r>
                      <a:r>
                        <a:rPr sz="1600" spc="50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0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ПО</a:t>
                      </a:r>
                      <a:r>
                        <a:rPr sz="1600" spc="15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для</a:t>
                      </a:r>
                      <a:r>
                        <a:rPr sz="1600" spc="20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5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сдачи</a:t>
                      </a:r>
                      <a:r>
                        <a:rPr sz="1600" spc="25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50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КЕГЭ</a:t>
                      </a:r>
                      <a:endParaRPr sz="16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24460" marB="0">
                    <a:lnL w="19050">
                      <a:solidFill>
                        <a:srgbClr val="394454"/>
                      </a:solidFill>
                      <a:prstDash val="solid"/>
                    </a:lnL>
                    <a:lnR w="19050">
                      <a:solidFill>
                        <a:srgbClr val="394454"/>
                      </a:solidFill>
                      <a:prstDash val="solid"/>
                    </a:lnR>
                    <a:lnT w="28575">
                      <a:solidFill>
                        <a:srgbClr val="F55B4A"/>
                      </a:solidFill>
                      <a:prstDash val="solid"/>
                    </a:lnT>
                    <a:lnB w="28575">
                      <a:solidFill>
                        <a:srgbClr val="F55B4A"/>
                      </a:solidFill>
                      <a:prstDash val="solid"/>
                    </a:lnB>
                    <a:solidFill>
                      <a:srgbClr val="D1D5E0"/>
                    </a:solidFill>
                  </a:tcPr>
                </a:tc>
              </a:tr>
              <a:tr h="10124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4238625" marR="415925" indent="-28340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В </a:t>
                      </a:r>
                      <a:r>
                        <a:rPr sz="1400" b="1" spc="-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10:00 </a:t>
                      </a:r>
                      <a:r>
                        <a:rPr sz="1400" b="1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по </a:t>
                      </a:r>
                      <a:r>
                        <a:rPr sz="1400" b="1" spc="-1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местному </a:t>
                      </a:r>
                      <a:r>
                        <a:rPr sz="1400" b="1" spc="-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времени </a:t>
                      </a:r>
                      <a:r>
                        <a:rPr sz="1400" b="1" spc="-1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запустить </a:t>
                      </a:r>
                      <a:r>
                        <a:rPr sz="1400" b="1" spc="-1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печать </a:t>
                      </a:r>
                      <a:r>
                        <a:rPr sz="1400" b="1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ЭМ как на </a:t>
                      </a:r>
                      <a:r>
                        <a:rPr sz="1400" b="1" spc="-1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«стандартном» </a:t>
                      </a:r>
                      <a:r>
                        <a:rPr sz="1400" b="1" spc="-37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экзамене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28575">
                      <a:solidFill>
                        <a:srgbClr val="F55B4A"/>
                      </a:solidFill>
                      <a:prstDash val="solid"/>
                    </a:lnL>
                    <a:lnR w="28575">
                      <a:solidFill>
                        <a:srgbClr val="F55B4A"/>
                      </a:solidFill>
                      <a:prstDash val="solid"/>
                    </a:lnR>
                    <a:lnT w="28575">
                      <a:solidFill>
                        <a:srgbClr val="F55B4A"/>
                      </a:solidFill>
                      <a:prstDash val="solid"/>
                    </a:lnT>
                    <a:lnB w="28575">
                      <a:solidFill>
                        <a:srgbClr val="F55B4A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pSp>
        <p:nvGrpSpPr>
          <p:cNvPr id="9" name="object 9"/>
          <p:cNvGrpSpPr/>
          <p:nvPr/>
        </p:nvGrpSpPr>
        <p:grpSpPr>
          <a:xfrm>
            <a:off x="452437" y="853452"/>
            <a:ext cx="8305800" cy="994410"/>
            <a:chOff x="452437" y="853452"/>
            <a:chExt cx="8305800" cy="994410"/>
          </a:xfrm>
        </p:grpSpPr>
        <p:sp>
          <p:nvSpPr>
            <p:cNvPr id="10" name="object 10"/>
            <p:cNvSpPr/>
            <p:nvPr/>
          </p:nvSpPr>
          <p:spPr>
            <a:xfrm>
              <a:off x="452437" y="853452"/>
              <a:ext cx="8305800" cy="994410"/>
            </a:xfrm>
            <a:custGeom>
              <a:avLst/>
              <a:gdLst/>
              <a:ahLst/>
              <a:cxnLst/>
              <a:rect l="l" t="t" r="r" b="b"/>
              <a:pathLst>
                <a:path w="8305800" h="994410">
                  <a:moveTo>
                    <a:pt x="8305800" y="0"/>
                  </a:moveTo>
                  <a:lnTo>
                    <a:pt x="0" y="0"/>
                  </a:lnTo>
                  <a:lnTo>
                    <a:pt x="0" y="994270"/>
                  </a:lnTo>
                  <a:lnTo>
                    <a:pt x="8305800" y="994270"/>
                  </a:lnTo>
                  <a:lnTo>
                    <a:pt x="8305800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1387" y="1009522"/>
              <a:ext cx="506412" cy="60960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52437" y="5919864"/>
            <a:ext cx="8305800" cy="700192"/>
          </a:xfrm>
          <a:prstGeom prst="rect">
            <a:avLst/>
          </a:prstGeom>
          <a:solidFill>
            <a:srgbClr val="D1D5E0"/>
          </a:solidFill>
          <a:ln w="19050">
            <a:solidFill>
              <a:srgbClr val="394454"/>
            </a:solidFill>
          </a:ln>
        </p:spPr>
        <p:txBody>
          <a:bodyPr vert="horz" wrap="square" lIns="0" tIns="53340" rIns="0" bIns="0" rtlCol="0">
            <a:spAutoFit/>
          </a:bodyPr>
          <a:lstStyle/>
          <a:p>
            <a:pPr marL="142240" marR="139700" algn="ctr">
              <a:lnSpc>
                <a:spcPct val="100000"/>
              </a:lnSpc>
              <a:spcBef>
                <a:spcPts val="420"/>
              </a:spcBef>
            </a:pP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Расшифровку 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КИМ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проводит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организатор,</a:t>
            </a:r>
            <a:r>
              <a:rPr sz="14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ответственный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 за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расшифровку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ЭМ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станции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КЕГЭ, </a:t>
            </a:r>
            <a:r>
              <a:rPr sz="1400" spc="-3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параллельно</a:t>
            </a:r>
            <a:r>
              <a:rPr sz="1400" b="1" spc="-4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с</a:t>
            </a:r>
            <a:r>
              <a:rPr sz="1400" b="1" spc="-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проведением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второй</a:t>
            </a:r>
            <a:r>
              <a:rPr sz="1400" b="1" spc="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части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инструктажа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.</a:t>
            </a:r>
            <a:r>
              <a:rPr sz="14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Допустимо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начинать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расшифровку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КИМ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во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время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раздачи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бланков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регистрации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черновиков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00200" y="870348"/>
            <a:ext cx="70426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" algn="ctr">
              <a:lnSpc>
                <a:spcPct val="100000"/>
              </a:lnSpc>
              <a:spcBef>
                <a:spcPts val="980"/>
              </a:spcBef>
            </a:pPr>
            <a:r>
              <a:rPr lang="ru-RU" sz="1600" spc="-5" dirty="0" smtClean="0">
                <a:solidFill>
                  <a:srgbClr val="394454"/>
                </a:solidFill>
                <a:cs typeface="Microsoft Sans Serif"/>
              </a:rPr>
              <a:t>В 9:50  начать проведение первой части инструктажа  для участников экзамена в соответствии с выданной инструкцией для участников экзамена, зачитываемой организатором в аудитории перед началом КЕГЭ</a:t>
            </a:r>
            <a:endParaRPr lang="ru-RU" sz="1600" dirty="0"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2947" y="3542779"/>
            <a:ext cx="7374255" cy="3194050"/>
            <a:chOff x="822947" y="3542779"/>
            <a:chExt cx="7374255" cy="31940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2234" y="3542779"/>
              <a:ext cx="1885949" cy="20493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2947" y="3892029"/>
              <a:ext cx="1495425" cy="22017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46950" y="5997568"/>
              <a:ext cx="7250430" cy="739140"/>
            </a:xfrm>
            <a:custGeom>
              <a:avLst/>
              <a:gdLst/>
              <a:ahLst/>
              <a:cxnLst/>
              <a:rect l="l" t="t" r="r" b="b"/>
              <a:pathLst>
                <a:path w="7250430" h="739140">
                  <a:moveTo>
                    <a:pt x="7250049" y="0"/>
                  </a:moveTo>
                  <a:lnTo>
                    <a:pt x="0" y="0"/>
                  </a:lnTo>
                  <a:lnTo>
                    <a:pt x="0" y="738670"/>
                  </a:lnTo>
                  <a:lnTo>
                    <a:pt x="7250049" y="738670"/>
                  </a:lnTo>
                  <a:lnTo>
                    <a:pt x="72500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41652" y="5952067"/>
            <a:ext cx="506158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600" b="1" spc="-15" dirty="0">
                <a:solidFill>
                  <a:srgbClr val="FF0000"/>
                </a:solidFill>
                <a:cs typeface="Arial"/>
              </a:rPr>
              <a:t>Допуск </a:t>
            </a:r>
            <a:r>
              <a:rPr sz="1600" b="1" dirty="0">
                <a:solidFill>
                  <a:srgbClr val="FF0000"/>
                </a:solidFill>
                <a:cs typeface="Arial"/>
              </a:rPr>
              <a:t>в ППЭ </a:t>
            </a:r>
            <a:r>
              <a:rPr sz="1600" b="1" spc="-5" dirty="0">
                <a:solidFill>
                  <a:srgbClr val="FF0000"/>
                </a:solidFill>
                <a:cs typeface="Arial"/>
              </a:rPr>
              <a:t>вышеперечисленных лиц </a:t>
            </a:r>
            <a:r>
              <a:rPr sz="1600" b="1" spc="-15" dirty="0">
                <a:solidFill>
                  <a:srgbClr val="FF0000"/>
                </a:solidFill>
                <a:cs typeface="Arial"/>
              </a:rPr>
              <a:t>осуществляется </a:t>
            </a:r>
            <a:r>
              <a:rPr sz="1600" b="1" spc="-375" dirty="0">
                <a:solidFill>
                  <a:srgbClr val="FF0000"/>
                </a:solidFill>
                <a:cs typeface="Arial"/>
              </a:rPr>
              <a:t> </a:t>
            </a:r>
            <a:r>
              <a:rPr sz="1600" b="1" dirty="0">
                <a:solidFill>
                  <a:srgbClr val="FF0000"/>
                </a:solidFill>
                <a:cs typeface="Arial"/>
              </a:rPr>
              <a:t>при</a:t>
            </a:r>
            <a:r>
              <a:rPr sz="1600" b="1" spc="-15" dirty="0">
                <a:solidFill>
                  <a:srgbClr val="FF0000"/>
                </a:solidFill>
                <a:cs typeface="Arial"/>
              </a:rPr>
              <a:t> </a:t>
            </a:r>
            <a:r>
              <a:rPr sz="1600" b="1" dirty="0">
                <a:solidFill>
                  <a:srgbClr val="FF0000"/>
                </a:solidFill>
                <a:cs typeface="Arial"/>
              </a:rPr>
              <a:t>наличии</a:t>
            </a:r>
            <a:r>
              <a:rPr sz="1600" b="1" spc="-15" dirty="0">
                <a:solidFill>
                  <a:srgbClr val="FF0000"/>
                </a:solidFill>
                <a:cs typeface="Arial"/>
              </a:rPr>
              <a:t> документов,</a:t>
            </a:r>
            <a:r>
              <a:rPr sz="1600" b="1" spc="40" dirty="0">
                <a:solidFill>
                  <a:srgbClr val="FF0000"/>
                </a:solidFill>
                <a:cs typeface="Arial"/>
              </a:rPr>
              <a:t> </a:t>
            </a:r>
            <a:r>
              <a:rPr sz="1600" b="1" spc="-20" dirty="0">
                <a:solidFill>
                  <a:srgbClr val="FF0000"/>
                </a:solidFill>
                <a:cs typeface="Arial"/>
              </a:rPr>
              <a:t>удостоверяющих</a:t>
            </a:r>
            <a:r>
              <a:rPr sz="1600" b="1" spc="65" dirty="0">
                <a:solidFill>
                  <a:srgbClr val="FF0000"/>
                </a:solidFill>
                <a:cs typeface="Arial"/>
              </a:rPr>
              <a:t> </a:t>
            </a:r>
            <a:r>
              <a:rPr sz="1600" b="1" spc="-10" dirty="0">
                <a:solidFill>
                  <a:srgbClr val="FF0000"/>
                </a:solidFill>
                <a:cs typeface="Arial"/>
              </a:rPr>
              <a:t>личность,</a:t>
            </a:r>
            <a:endParaRPr sz="1600" dirty="0"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600" b="1" dirty="0">
                <a:solidFill>
                  <a:srgbClr val="FF0000"/>
                </a:solidFill>
                <a:cs typeface="Arial"/>
              </a:rPr>
              <a:t>и</a:t>
            </a:r>
            <a:r>
              <a:rPr sz="1600" b="1" spc="-15" dirty="0">
                <a:solidFill>
                  <a:srgbClr val="FF0000"/>
                </a:solidFill>
                <a:cs typeface="Arial"/>
              </a:rPr>
              <a:t> документов,</a:t>
            </a:r>
            <a:r>
              <a:rPr sz="1600" b="1" spc="40" dirty="0">
                <a:solidFill>
                  <a:srgbClr val="FF0000"/>
                </a:solidFill>
                <a:cs typeface="Arial"/>
              </a:rPr>
              <a:t> </a:t>
            </a:r>
            <a:r>
              <a:rPr sz="1600" b="1" spc="-10" dirty="0">
                <a:solidFill>
                  <a:srgbClr val="FF0000"/>
                </a:solidFill>
                <a:cs typeface="Arial"/>
              </a:rPr>
              <a:t>подтверждающих</a:t>
            </a:r>
            <a:r>
              <a:rPr sz="1600" b="1" dirty="0">
                <a:solidFill>
                  <a:srgbClr val="FF0000"/>
                </a:solidFill>
                <a:cs typeface="Arial"/>
              </a:rPr>
              <a:t> их</a:t>
            </a:r>
            <a:r>
              <a:rPr sz="1600" b="1" spc="5" dirty="0">
                <a:solidFill>
                  <a:srgbClr val="FF0000"/>
                </a:solidFill>
                <a:cs typeface="Arial"/>
              </a:rPr>
              <a:t> </a:t>
            </a:r>
            <a:r>
              <a:rPr sz="1600" b="1" spc="-15" dirty="0">
                <a:solidFill>
                  <a:srgbClr val="FF0000"/>
                </a:solidFill>
                <a:cs typeface="Arial"/>
              </a:rPr>
              <a:t>полномочия</a:t>
            </a:r>
            <a:endParaRPr sz="1600" dirty="0"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25463" y="1355625"/>
            <a:ext cx="8442694" cy="3826003"/>
            <a:chOff x="425462" y="1355597"/>
            <a:chExt cx="8442694" cy="3826003"/>
          </a:xfrm>
        </p:grpSpPr>
        <p:sp>
          <p:nvSpPr>
            <p:cNvPr id="8" name="object 8"/>
            <p:cNvSpPr/>
            <p:nvPr/>
          </p:nvSpPr>
          <p:spPr>
            <a:xfrm>
              <a:off x="930275" y="3448684"/>
              <a:ext cx="7283450" cy="151130"/>
            </a:xfrm>
            <a:custGeom>
              <a:avLst/>
              <a:gdLst/>
              <a:ahLst/>
              <a:cxnLst/>
              <a:rect l="l" t="t" r="r" b="b"/>
              <a:pathLst>
                <a:path w="7283450" h="151129">
                  <a:moveTo>
                    <a:pt x="0" y="150875"/>
                  </a:moveTo>
                  <a:lnTo>
                    <a:pt x="7283450" y="150875"/>
                  </a:lnTo>
                  <a:lnTo>
                    <a:pt x="7283450" y="0"/>
                  </a:lnTo>
                  <a:lnTo>
                    <a:pt x="0" y="0"/>
                  </a:lnTo>
                  <a:lnTo>
                    <a:pt x="0" y="1508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5462" y="1982406"/>
              <a:ext cx="1740319" cy="130130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30275" y="1355597"/>
              <a:ext cx="7283450" cy="649605"/>
            </a:xfrm>
            <a:custGeom>
              <a:avLst/>
              <a:gdLst/>
              <a:ahLst/>
              <a:cxnLst/>
              <a:rect l="l" t="t" r="r" b="b"/>
              <a:pathLst>
                <a:path w="7283450" h="649605">
                  <a:moveTo>
                    <a:pt x="0" y="0"/>
                  </a:moveTo>
                  <a:lnTo>
                    <a:pt x="7283450" y="0"/>
                  </a:lnTo>
                  <a:lnTo>
                    <a:pt x="7283450" y="649351"/>
                  </a:lnTo>
                  <a:lnTo>
                    <a:pt x="0" y="6493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30275" y="1355597"/>
              <a:ext cx="7283450" cy="649605"/>
            </a:xfrm>
            <a:custGeom>
              <a:avLst/>
              <a:gdLst/>
              <a:ahLst/>
              <a:cxnLst/>
              <a:rect l="l" t="t" r="r" b="b"/>
              <a:pathLst>
                <a:path w="7283450" h="649605">
                  <a:moveTo>
                    <a:pt x="0" y="0"/>
                  </a:moveTo>
                  <a:lnTo>
                    <a:pt x="7283450" y="0"/>
                  </a:lnTo>
                  <a:lnTo>
                    <a:pt x="7283450" y="649351"/>
                  </a:lnTo>
                  <a:lnTo>
                    <a:pt x="0" y="649351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39312" y="1903475"/>
              <a:ext cx="5228844" cy="81991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695699" y="1940559"/>
              <a:ext cx="5114925" cy="706755"/>
            </a:xfrm>
            <a:custGeom>
              <a:avLst/>
              <a:gdLst/>
              <a:ahLst/>
              <a:cxnLst/>
              <a:rect l="l" t="t" r="r" b="b"/>
              <a:pathLst>
                <a:path w="5114925" h="706755">
                  <a:moveTo>
                    <a:pt x="0" y="0"/>
                  </a:moveTo>
                  <a:lnTo>
                    <a:pt x="5114925" y="0"/>
                  </a:lnTo>
                  <a:lnTo>
                    <a:pt x="5114925" y="706501"/>
                  </a:lnTo>
                  <a:lnTo>
                    <a:pt x="0" y="7065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657601" y="1940559"/>
              <a:ext cx="5153024" cy="802641"/>
            </a:xfrm>
            <a:custGeom>
              <a:avLst/>
              <a:gdLst/>
              <a:ahLst/>
              <a:cxnLst/>
              <a:rect l="l" t="t" r="r" b="b"/>
              <a:pathLst>
                <a:path w="5114925" h="706755">
                  <a:moveTo>
                    <a:pt x="0" y="0"/>
                  </a:moveTo>
                  <a:lnTo>
                    <a:pt x="5114925" y="0"/>
                  </a:lnTo>
                  <a:lnTo>
                    <a:pt x="5114925" y="706501"/>
                  </a:lnTo>
                  <a:lnTo>
                    <a:pt x="0" y="706501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30275" y="2950209"/>
              <a:ext cx="7283450" cy="498475"/>
            </a:xfrm>
            <a:custGeom>
              <a:avLst/>
              <a:gdLst/>
              <a:ahLst/>
              <a:cxnLst/>
              <a:rect l="l" t="t" r="r" b="b"/>
              <a:pathLst>
                <a:path w="7283450" h="498475">
                  <a:moveTo>
                    <a:pt x="0" y="498475"/>
                  </a:moveTo>
                  <a:lnTo>
                    <a:pt x="7283450" y="498475"/>
                  </a:lnTo>
                  <a:lnTo>
                    <a:pt x="7283450" y="0"/>
                  </a:lnTo>
                  <a:lnTo>
                    <a:pt x="0" y="0"/>
                  </a:lnTo>
                  <a:lnTo>
                    <a:pt x="0" y="4984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30275" y="2950209"/>
              <a:ext cx="7283450" cy="649605"/>
            </a:xfrm>
            <a:custGeom>
              <a:avLst/>
              <a:gdLst/>
              <a:ahLst/>
              <a:cxnLst/>
              <a:rect l="l" t="t" r="r" b="b"/>
              <a:pathLst>
                <a:path w="7283450" h="649604">
                  <a:moveTo>
                    <a:pt x="0" y="0"/>
                  </a:moveTo>
                  <a:lnTo>
                    <a:pt x="7283450" y="0"/>
                  </a:lnTo>
                  <a:lnTo>
                    <a:pt x="7283450" y="649351"/>
                  </a:lnTo>
                  <a:lnTo>
                    <a:pt x="0" y="649351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581400" y="3505200"/>
              <a:ext cx="5257800" cy="1676400"/>
            </a:xfrm>
            <a:custGeom>
              <a:avLst/>
              <a:gdLst/>
              <a:ahLst/>
              <a:cxnLst/>
              <a:rect l="l" t="t" r="r" b="b"/>
              <a:pathLst>
                <a:path w="5114925" h="1466850">
                  <a:moveTo>
                    <a:pt x="0" y="0"/>
                  </a:moveTo>
                  <a:lnTo>
                    <a:pt x="5114925" y="0"/>
                  </a:lnTo>
                  <a:lnTo>
                    <a:pt x="5114925" y="1466850"/>
                  </a:lnTo>
                  <a:lnTo>
                    <a:pt x="0" y="1466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581400" y="3429000"/>
              <a:ext cx="5257800" cy="1732916"/>
            </a:xfrm>
            <a:custGeom>
              <a:avLst/>
              <a:gdLst/>
              <a:ahLst/>
              <a:cxnLst/>
              <a:rect l="l" t="t" r="r" b="b"/>
              <a:pathLst>
                <a:path w="5114925" h="1466850">
                  <a:moveTo>
                    <a:pt x="0" y="0"/>
                  </a:moveTo>
                  <a:lnTo>
                    <a:pt x="5114925" y="0"/>
                  </a:lnTo>
                  <a:lnTo>
                    <a:pt x="5114925" y="1466850"/>
                  </a:lnTo>
                  <a:lnTo>
                    <a:pt x="0" y="1466850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944576" y="3119782"/>
            <a:ext cx="725487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0195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cs typeface="Microsoft Sans Serif"/>
              </a:rPr>
              <a:t>Аккредитованные</a:t>
            </a:r>
            <a:r>
              <a:rPr sz="1800" b="1" spc="10" dirty="0">
                <a:cs typeface="Microsoft Sans Serif"/>
              </a:rPr>
              <a:t> </a:t>
            </a:r>
            <a:r>
              <a:rPr sz="1800" b="1" spc="-10" dirty="0" err="1">
                <a:cs typeface="Microsoft Sans Serif"/>
              </a:rPr>
              <a:t>общественные</a:t>
            </a:r>
            <a:r>
              <a:rPr sz="1800" b="1" spc="50" dirty="0">
                <a:cs typeface="Microsoft Sans Serif"/>
              </a:rPr>
              <a:t> </a:t>
            </a:r>
            <a:r>
              <a:rPr sz="1800" b="1" spc="-25" dirty="0" err="1" smtClean="0">
                <a:cs typeface="Microsoft Sans Serif"/>
              </a:rPr>
              <a:t>наблюдатели</a:t>
            </a:r>
            <a:endParaRPr sz="1800" b="1" spc="-25" dirty="0" smtClean="0"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666226" y="3632214"/>
            <a:ext cx="5097764" cy="1572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spc="-25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ИМЕЮТ УДОСТОВЕРЕНИЕ ОБ АККРЕДИТАЦИИ</a:t>
            </a:r>
          </a:p>
          <a:p>
            <a:pPr marL="889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spc="-25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МОГУТ СВОБОДНО ПЕРЕМЕЩАТЬСЯ ПО ППЭ</a:t>
            </a:r>
          </a:p>
          <a:p>
            <a:pPr marL="176213" indent="-889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spc="-25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АУДИТОРИИ НАХОДИТСЯ </a:t>
            </a:r>
            <a:r>
              <a:rPr lang="ru-RU" sz="1400" b="1" spc="-25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ОДИН</a:t>
            </a:r>
            <a:r>
              <a:rPr lang="ru-RU" sz="1400" spc="-25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ОБЩЕСТВЕННЫЙ            НАБЛЮДАТЕЛЬ</a:t>
            </a:r>
          </a:p>
          <a:p>
            <a:pPr marL="889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spc="-25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ФИКСИРУЮТ ВСЕ НАРУШЕНИЯ ВО ВРЕМЯ ПРОВЕДЕНИЯ ЭКЗАМЕНА И ДОВОДЯТ ДО ЧЛЕНОВ ГЭК</a:t>
            </a:r>
          </a:p>
          <a:p>
            <a:pPr marL="127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spc="-25" dirty="0" smtClean="0">
                <a:solidFill>
                  <a:srgbClr val="FFFFFF"/>
                </a:solidFill>
                <a:cs typeface="Microsoft Sans Serif"/>
              </a:rPr>
              <a:t> 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69468" y="5259451"/>
            <a:ext cx="8405495" cy="598882"/>
          </a:xfrm>
          <a:prstGeom prst="rect">
            <a:avLst/>
          </a:prstGeom>
          <a:solidFill>
            <a:srgbClr val="FFFFFF"/>
          </a:solidFill>
          <a:ln w="28575">
            <a:solidFill>
              <a:srgbClr val="E36C09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1866900" marR="72390" indent="-1536700">
              <a:lnSpc>
                <a:spcPct val="100000"/>
              </a:lnSpc>
              <a:spcBef>
                <a:spcPts val="350"/>
              </a:spcBef>
            </a:pPr>
            <a:r>
              <a:rPr sz="1800" spc="-25" dirty="0">
                <a:cs typeface="Microsoft Sans Serif"/>
              </a:rPr>
              <a:t>Должностные</a:t>
            </a:r>
            <a:r>
              <a:rPr sz="1800" spc="35" dirty="0">
                <a:cs typeface="Microsoft Sans Serif"/>
              </a:rPr>
              <a:t> </a:t>
            </a:r>
            <a:r>
              <a:rPr sz="1800" dirty="0">
                <a:cs typeface="Microsoft Sans Serif"/>
              </a:rPr>
              <a:t>лица</a:t>
            </a:r>
            <a:r>
              <a:rPr sz="1800" spc="20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Рособрнадзора,</a:t>
            </a:r>
            <a:r>
              <a:rPr sz="1800" spc="55" dirty="0">
                <a:cs typeface="Microsoft Sans Serif"/>
              </a:rPr>
              <a:t> </a:t>
            </a:r>
            <a:r>
              <a:rPr sz="1800" spc="-5" dirty="0">
                <a:cs typeface="Microsoft Sans Serif"/>
              </a:rPr>
              <a:t>ОИВ</a:t>
            </a:r>
            <a:r>
              <a:rPr sz="1800" spc="40" dirty="0">
                <a:cs typeface="Microsoft Sans Serif"/>
              </a:rPr>
              <a:t> </a:t>
            </a:r>
            <a:r>
              <a:rPr sz="1800" spc="-25" dirty="0">
                <a:cs typeface="Microsoft Sans Serif"/>
              </a:rPr>
              <a:t>субъекта</a:t>
            </a:r>
            <a:r>
              <a:rPr sz="1800" spc="50" dirty="0">
                <a:cs typeface="Microsoft Sans Serif"/>
              </a:rPr>
              <a:t> </a:t>
            </a:r>
            <a:r>
              <a:rPr sz="1800" spc="-25" dirty="0">
                <a:cs typeface="Microsoft Sans Serif"/>
              </a:rPr>
              <a:t>Российской</a:t>
            </a:r>
            <a:r>
              <a:rPr sz="1800" spc="10" dirty="0">
                <a:cs typeface="Microsoft Sans Serif"/>
              </a:rPr>
              <a:t> </a:t>
            </a:r>
            <a:r>
              <a:rPr sz="1800" spc="-30" dirty="0">
                <a:cs typeface="Microsoft Sans Serif"/>
              </a:rPr>
              <a:t>Федерации, </a:t>
            </a:r>
            <a:r>
              <a:rPr sz="1800" spc="-465" dirty="0">
                <a:cs typeface="Microsoft Sans Serif"/>
              </a:rPr>
              <a:t> </a:t>
            </a:r>
            <a:r>
              <a:rPr sz="1800" spc="-5" dirty="0">
                <a:cs typeface="Microsoft Sans Serif"/>
              </a:rPr>
              <a:t>иные</a:t>
            </a:r>
            <a:r>
              <a:rPr sz="1800" spc="5" dirty="0">
                <a:cs typeface="Microsoft Sans Serif"/>
              </a:rPr>
              <a:t> </a:t>
            </a:r>
            <a:r>
              <a:rPr sz="1800" dirty="0">
                <a:cs typeface="Microsoft Sans Serif"/>
              </a:rPr>
              <a:t>лица, </a:t>
            </a:r>
            <a:r>
              <a:rPr sz="1800" spc="-15" dirty="0">
                <a:cs typeface="Microsoft Sans Serif"/>
              </a:rPr>
              <a:t>определенные</a:t>
            </a:r>
            <a:r>
              <a:rPr sz="1800" spc="50" dirty="0">
                <a:cs typeface="Microsoft Sans Serif"/>
              </a:rPr>
              <a:t> </a:t>
            </a:r>
            <a:r>
              <a:rPr sz="1800" spc="-25" dirty="0">
                <a:cs typeface="Microsoft Sans Serif"/>
              </a:rPr>
              <a:t>Рособрнадзором</a:t>
            </a:r>
            <a:endParaRPr sz="1800" dirty="0">
              <a:cs typeface="Microsoft Sans Serif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79349" y="11986"/>
            <a:ext cx="677164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80" dirty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ПОДГОТОВКА</a:t>
            </a:r>
            <a:r>
              <a:rPr sz="2400" spc="-25" dirty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sz="2400" spc="-30" dirty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ЭКЗАМЕНА:</a:t>
            </a:r>
            <a:endParaRPr sz="2400" dirty="0">
              <a:solidFill>
                <a:schemeClr val="accent6">
                  <a:lumMod val="75000"/>
                </a:schemeClr>
              </a:solidFill>
              <a:latin typeface="+mn-lt"/>
              <a:ea typeface="Microsoft Sans Serif" pitchFamily="34" charset="0"/>
              <a:cs typeface="Microsoft Sans Serif" pitchFamily="34" charset="0"/>
            </a:endParaRPr>
          </a:p>
          <a:p>
            <a:pPr marL="12700" algn="l">
              <a:lnSpc>
                <a:spcPct val="100000"/>
              </a:lnSpc>
              <a:spcBef>
                <a:spcPts val="5"/>
              </a:spcBef>
            </a:pPr>
            <a:r>
              <a:rPr sz="2400" spc="-30" dirty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ЛИЦА,</a:t>
            </a:r>
            <a:r>
              <a:rPr sz="2400" spc="-5" dirty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sz="2400" spc="15" dirty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ИМЕЮЩИЕ</a:t>
            </a:r>
            <a:r>
              <a:rPr sz="2400" spc="-15" dirty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sz="2400" spc="-50" dirty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ПРАВО</a:t>
            </a:r>
            <a:r>
              <a:rPr sz="2400" spc="10" dirty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sz="2400" spc="-40" dirty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НАХОДИТЬСЯ</a:t>
            </a:r>
            <a:r>
              <a:rPr sz="2400" spc="-5" dirty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sz="2400" dirty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В</a:t>
            </a:r>
            <a:r>
              <a:rPr sz="2400" spc="15" dirty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sz="2400" dirty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ППЭ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9363" y="725181"/>
            <a:ext cx="8759851" cy="196784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dirty="0">
                <a:solidFill>
                  <a:srgbClr val="E36C09"/>
                </a:solidFill>
                <a:cs typeface="Microsoft Sans Serif"/>
              </a:rPr>
              <a:t>В</a:t>
            </a:r>
            <a:r>
              <a:rPr sz="2400" spc="-15" dirty="0">
                <a:solidFill>
                  <a:srgbClr val="E36C09"/>
                </a:solidFill>
                <a:cs typeface="Microsoft Sans Serif"/>
              </a:rPr>
              <a:t> </a:t>
            </a:r>
            <a:r>
              <a:rPr sz="2400" spc="-60" dirty="0">
                <a:solidFill>
                  <a:srgbClr val="E36C09"/>
                </a:solidFill>
                <a:cs typeface="Microsoft Sans Serif"/>
              </a:rPr>
              <a:t>ДЕНЬ</a:t>
            </a:r>
            <a:r>
              <a:rPr sz="2400" spc="5" dirty="0">
                <a:solidFill>
                  <a:srgbClr val="E36C09"/>
                </a:solidFill>
                <a:cs typeface="Microsoft Sans Serif"/>
              </a:rPr>
              <a:t> </a:t>
            </a:r>
            <a:r>
              <a:rPr sz="2400" spc="-35" dirty="0">
                <a:solidFill>
                  <a:srgbClr val="E36C09"/>
                </a:solidFill>
                <a:cs typeface="Microsoft Sans Serif"/>
              </a:rPr>
              <a:t>ЭКЗАМЕНА</a:t>
            </a:r>
            <a:endParaRPr sz="2400" dirty="0"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100" dirty="0">
              <a:latin typeface="Microsoft Sans Serif"/>
              <a:cs typeface="Microsoft Sans Serif"/>
            </a:endParaRPr>
          </a:p>
          <a:p>
            <a:pPr marL="1155700">
              <a:lnSpc>
                <a:spcPct val="100000"/>
              </a:lnSpc>
            </a:pPr>
            <a:r>
              <a:rPr sz="1800" b="1" spc="-25" dirty="0">
                <a:cs typeface="Microsoft Sans Serif"/>
              </a:rPr>
              <a:t>Аккредитованные</a:t>
            </a:r>
            <a:r>
              <a:rPr sz="1800" b="1" spc="-5" dirty="0">
                <a:cs typeface="Microsoft Sans Serif"/>
              </a:rPr>
              <a:t> </a:t>
            </a:r>
            <a:r>
              <a:rPr sz="1800" b="1" spc="-15" dirty="0">
                <a:cs typeface="Microsoft Sans Serif"/>
              </a:rPr>
              <a:t>представители</a:t>
            </a:r>
            <a:r>
              <a:rPr sz="1800" b="1" spc="5" dirty="0">
                <a:cs typeface="Microsoft Sans Serif"/>
              </a:rPr>
              <a:t> </a:t>
            </a:r>
            <a:r>
              <a:rPr sz="1800" b="1" spc="-15" dirty="0">
                <a:cs typeface="Microsoft Sans Serif"/>
              </a:rPr>
              <a:t>СМИ</a:t>
            </a:r>
            <a:endParaRPr sz="1800" b="1" dirty="0"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00" dirty="0">
              <a:latin typeface="Microsoft Sans Serif"/>
              <a:cs typeface="Microsoft Sans Serif"/>
            </a:endParaRPr>
          </a:p>
          <a:p>
            <a:pPr marL="3613785" algn="ctr">
              <a:lnSpc>
                <a:spcPct val="100000"/>
              </a:lnSpc>
            </a:pPr>
            <a:r>
              <a:rPr lang="ru-RU" spc="-10" dirty="0" smtClean="0">
                <a:solidFill>
                  <a:srgbClr val="FFFFFF"/>
                </a:solidFill>
                <a:cs typeface="Microsoft Sans Serif"/>
              </a:rPr>
              <a:t>ПРИСУТСТВУЮТ В АУДИТОРИЯХ </a:t>
            </a:r>
            <a:r>
              <a:rPr lang="ru-RU" u="sng" spc="-10" dirty="0" smtClean="0">
                <a:solidFill>
                  <a:srgbClr val="FFFFFF"/>
                </a:solidFill>
                <a:cs typeface="Microsoft Sans Serif"/>
              </a:rPr>
              <a:t>ТОЛЬКО</a:t>
            </a:r>
            <a:r>
              <a:rPr lang="ru-RU" spc="-10" dirty="0" smtClean="0">
                <a:solidFill>
                  <a:srgbClr val="FFFFFF"/>
                </a:solidFill>
                <a:cs typeface="Microsoft Sans Serif"/>
              </a:rPr>
              <a:t>  ДО МОМЕНТА  НАЧАЛА ПЕЧАТИ</a:t>
            </a:r>
            <a:r>
              <a:rPr lang="ru-RU" spc="-20" dirty="0" smtClean="0">
                <a:solidFill>
                  <a:srgbClr val="FFFFFF"/>
                </a:solidFill>
                <a:cs typeface="Microsoft Sans Serif"/>
              </a:rPr>
              <a:t> </a:t>
            </a:r>
            <a:r>
              <a:rPr lang="ru-RU" spc="5" dirty="0" smtClean="0">
                <a:solidFill>
                  <a:srgbClr val="FFFFFF"/>
                </a:solidFill>
                <a:cs typeface="Microsoft Sans Serif"/>
              </a:rPr>
              <a:t>ЭМ</a:t>
            </a:r>
            <a:endParaRPr lang="ru-RU" dirty="0"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9" y="142773"/>
            <a:ext cx="3635375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sz="2000" spc="-35" dirty="0">
                <a:solidFill>
                  <a:srgbClr val="E36C09"/>
                </a:solidFill>
              </a:rPr>
              <a:t>ПРОВЕДЕНИЕ</a:t>
            </a:r>
            <a:r>
              <a:rPr sz="2000" spc="-15" dirty="0">
                <a:solidFill>
                  <a:srgbClr val="E36C09"/>
                </a:solidFill>
              </a:rPr>
              <a:t> </a:t>
            </a:r>
            <a:r>
              <a:rPr sz="2000" spc="-35" dirty="0">
                <a:solidFill>
                  <a:srgbClr val="E36C09"/>
                </a:solidFill>
              </a:rPr>
              <a:t>ЭКЗАМЕНА.</a:t>
            </a:r>
            <a:endParaRPr sz="2000" dirty="0"/>
          </a:p>
          <a:p>
            <a:pPr marL="12700" algn="l">
              <a:lnSpc>
                <a:spcPct val="100000"/>
              </a:lnSpc>
            </a:pPr>
            <a:r>
              <a:rPr sz="2000" spc="-55" dirty="0">
                <a:solidFill>
                  <a:srgbClr val="E36C09"/>
                </a:solidFill>
              </a:rPr>
              <a:t>НАЧАЛО</a:t>
            </a:r>
            <a:r>
              <a:rPr sz="2000" spc="5" dirty="0">
                <a:solidFill>
                  <a:srgbClr val="E36C09"/>
                </a:solidFill>
              </a:rPr>
              <a:t> </a:t>
            </a:r>
            <a:r>
              <a:rPr sz="2000" spc="-40" dirty="0">
                <a:solidFill>
                  <a:srgbClr val="E36C09"/>
                </a:solidFill>
              </a:rPr>
              <a:t>ЭКЗАМЕНА</a:t>
            </a:r>
            <a:endParaRPr sz="2000" dirty="0"/>
          </a:p>
        </p:txBody>
      </p:sp>
      <p:sp>
        <p:nvSpPr>
          <p:cNvPr id="3" name="object 3"/>
          <p:cNvSpPr/>
          <p:nvPr/>
        </p:nvSpPr>
        <p:spPr>
          <a:xfrm>
            <a:off x="247791" y="5356183"/>
            <a:ext cx="8649970" cy="1440180"/>
          </a:xfrm>
          <a:custGeom>
            <a:avLst/>
            <a:gdLst/>
            <a:ahLst/>
            <a:cxnLst/>
            <a:rect l="l" t="t" r="r" b="b"/>
            <a:pathLst>
              <a:path w="8649970" h="1440179">
                <a:moveTo>
                  <a:pt x="8649462" y="0"/>
                </a:moveTo>
                <a:lnTo>
                  <a:pt x="0" y="0"/>
                </a:lnTo>
                <a:lnTo>
                  <a:pt x="0" y="1440052"/>
                </a:lnTo>
                <a:lnTo>
                  <a:pt x="8649462" y="1440052"/>
                </a:lnTo>
                <a:lnTo>
                  <a:pt x="8649462" y="0"/>
                </a:lnTo>
                <a:close/>
              </a:path>
            </a:pathLst>
          </a:custGeom>
          <a:solidFill>
            <a:srgbClr val="F8F9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47791" y="5356192"/>
            <a:ext cx="8649970" cy="1419619"/>
          </a:xfrm>
          <a:prstGeom prst="rect">
            <a:avLst/>
          </a:prstGeom>
          <a:ln w="28575">
            <a:solidFill>
              <a:srgbClr val="F55B4A"/>
            </a:solidFill>
          </a:ln>
        </p:spPr>
        <p:txBody>
          <a:bodyPr vert="horz" wrap="square" lIns="0" tIns="11430" rIns="0" bIns="0" rtlCol="0">
            <a:spAutoFit/>
          </a:bodyPr>
          <a:lstStyle/>
          <a:p>
            <a:pPr marL="173355" marR="1091565" indent="-82550">
              <a:lnSpc>
                <a:spcPct val="100000"/>
              </a:lnSpc>
              <a:spcBef>
                <a:spcPts val="90"/>
              </a:spcBef>
            </a:pP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Организатор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передаёт</a:t>
            </a:r>
            <a:r>
              <a:rPr sz="1400" b="1" spc="-3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информацию</a:t>
            </a:r>
            <a:r>
              <a:rPr sz="14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об</a:t>
            </a:r>
            <a:r>
              <a:rPr sz="14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успешном</a:t>
            </a:r>
            <a:r>
              <a:rPr sz="1400" b="1" spc="3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начале</a:t>
            </a:r>
            <a:r>
              <a:rPr sz="1400" b="1" spc="-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экзамена</a:t>
            </a:r>
            <a:r>
              <a:rPr sz="1400" b="1" spc="-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аудитории</a:t>
            </a:r>
            <a:r>
              <a:rPr sz="1400" b="1" spc="4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при </a:t>
            </a:r>
            <a:r>
              <a:rPr sz="1400" b="1" spc="-37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следующих</a:t>
            </a:r>
            <a:r>
              <a:rPr sz="1400" b="1" spc="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условиях:</a:t>
            </a:r>
            <a:endParaRPr sz="1400">
              <a:latin typeface="Arial"/>
              <a:cs typeface="Arial"/>
            </a:endParaRPr>
          </a:p>
          <a:p>
            <a:pPr marL="434340" indent="-343535">
              <a:lnSpc>
                <a:spcPct val="100000"/>
              </a:lnSpc>
              <a:spcBef>
                <a:spcPts val="340"/>
              </a:spcBef>
              <a:buChar char="•"/>
              <a:tabLst>
                <a:tab pos="433705" algn="l"/>
                <a:tab pos="434975" algn="l"/>
              </a:tabLst>
            </a:pPr>
            <a:r>
              <a:rPr sz="1400" dirty="0">
                <a:solidFill>
                  <a:srgbClr val="002E4A"/>
                </a:solidFill>
                <a:latin typeface="Microsoft Sans Serif"/>
                <a:cs typeface="Microsoft Sans Serif"/>
              </a:rPr>
              <a:t>в</a:t>
            </a:r>
            <a:r>
              <a:rPr sz="14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аудитории</a:t>
            </a:r>
            <a:r>
              <a:rPr sz="140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завершили</a:t>
            </a:r>
            <a:r>
              <a:rPr sz="140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002E4A"/>
                </a:solidFill>
                <a:latin typeface="Microsoft Sans Serif"/>
                <a:cs typeface="Microsoft Sans Serif"/>
              </a:rPr>
              <a:t>печать</a:t>
            </a:r>
            <a:r>
              <a:rPr sz="14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2E4A"/>
                </a:solidFill>
                <a:latin typeface="Microsoft Sans Serif"/>
                <a:cs typeface="Microsoft Sans Serif"/>
              </a:rPr>
              <a:t>ЭМ;</a:t>
            </a:r>
            <a:endParaRPr sz="1400">
              <a:latin typeface="Microsoft Sans Serif"/>
              <a:cs typeface="Microsoft Sans Serif"/>
            </a:endParaRPr>
          </a:p>
          <a:p>
            <a:pPr marL="434340" indent="-343535">
              <a:lnSpc>
                <a:spcPct val="100000"/>
              </a:lnSpc>
              <a:spcBef>
                <a:spcPts val="335"/>
              </a:spcBef>
              <a:buChar char="•"/>
              <a:tabLst>
                <a:tab pos="433705" algn="l"/>
                <a:tab pos="434975" algn="l"/>
              </a:tabLst>
            </a:pPr>
            <a:r>
              <a:rPr sz="1400" dirty="0">
                <a:solidFill>
                  <a:srgbClr val="002E4A"/>
                </a:solidFill>
                <a:latin typeface="Microsoft Sans Serif"/>
                <a:cs typeface="Microsoft Sans Serif"/>
              </a:rPr>
              <a:t>в</a:t>
            </a:r>
            <a:r>
              <a:rPr sz="14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аудитории</a:t>
            </a:r>
            <a:r>
              <a:rPr sz="14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объявлено</a:t>
            </a:r>
            <a:r>
              <a:rPr sz="14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 начало</a:t>
            </a:r>
            <a:r>
              <a:rPr sz="1400" spc="-2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экзамена;</a:t>
            </a:r>
            <a:endParaRPr sz="1400">
              <a:latin typeface="Microsoft Sans Serif"/>
              <a:cs typeface="Microsoft Sans Serif"/>
            </a:endParaRPr>
          </a:p>
          <a:p>
            <a:pPr marL="434340" marR="882650" indent="-342900">
              <a:lnSpc>
                <a:spcPct val="100000"/>
              </a:lnSpc>
              <a:spcBef>
                <a:spcPts val="335"/>
              </a:spcBef>
              <a:buFont typeface="Microsoft Sans Serif"/>
              <a:buChar char="•"/>
              <a:tabLst>
                <a:tab pos="433705" algn="l"/>
                <a:tab pos="434975" algn="l"/>
              </a:tabLst>
            </a:pPr>
            <a:r>
              <a:rPr sz="1400" i="1" dirty="0">
                <a:solidFill>
                  <a:srgbClr val="002E4A"/>
                </a:solidFill>
                <a:latin typeface="Arial"/>
                <a:cs typeface="Arial"/>
              </a:rPr>
              <a:t>в </a:t>
            </a:r>
            <a:r>
              <a:rPr sz="1400" i="1" spc="-10" dirty="0">
                <a:solidFill>
                  <a:srgbClr val="002E4A"/>
                </a:solidFill>
                <a:latin typeface="Arial"/>
                <a:cs typeface="Arial"/>
              </a:rPr>
              <a:t>аудитории </a:t>
            </a:r>
            <a:r>
              <a:rPr sz="1400" b="1" i="1" dirty="0">
                <a:solidFill>
                  <a:srgbClr val="002E4A"/>
                </a:solidFill>
                <a:latin typeface="Arial"/>
                <a:cs typeface="Arial"/>
              </a:rPr>
              <a:t>на </a:t>
            </a:r>
            <a:r>
              <a:rPr sz="1400" b="1" i="1" spc="-20" dirty="0">
                <a:solidFill>
                  <a:srgbClr val="002E4A"/>
                </a:solidFill>
                <a:latin typeface="Arial"/>
                <a:cs typeface="Arial"/>
              </a:rPr>
              <a:t>всех </a:t>
            </a:r>
            <a:r>
              <a:rPr sz="1400" i="1" spc="-5" dirty="0">
                <a:solidFill>
                  <a:srgbClr val="002E4A"/>
                </a:solidFill>
                <a:latin typeface="Arial"/>
                <a:cs typeface="Arial"/>
              </a:rPr>
              <a:t>станциях </a:t>
            </a:r>
            <a:r>
              <a:rPr sz="1400" i="1" dirty="0">
                <a:solidFill>
                  <a:srgbClr val="002E4A"/>
                </a:solidFill>
                <a:latin typeface="Arial"/>
                <a:cs typeface="Arial"/>
              </a:rPr>
              <a:t>КЕГЭ </a:t>
            </a:r>
            <a:r>
              <a:rPr sz="1400" i="1" spc="-5" dirty="0">
                <a:solidFill>
                  <a:srgbClr val="002E4A"/>
                </a:solidFill>
                <a:latin typeface="Arial"/>
                <a:cs typeface="Arial"/>
              </a:rPr>
              <a:t>участники экзамена успешно </a:t>
            </a:r>
            <a:r>
              <a:rPr sz="1400" i="1" spc="-20" dirty="0">
                <a:solidFill>
                  <a:srgbClr val="002E4A"/>
                </a:solidFill>
                <a:latin typeface="Arial"/>
                <a:cs typeface="Arial"/>
              </a:rPr>
              <a:t>начали </a:t>
            </a:r>
            <a:r>
              <a:rPr sz="1400" i="1" spc="-5" dirty="0">
                <a:solidFill>
                  <a:srgbClr val="002E4A"/>
                </a:solidFill>
                <a:latin typeface="Arial"/>
                <a:cs typeface="Arial"/>
              </a:rPr>
              <a:t>выполнение </a:t>
            </a:r>
            <a:r>
              <a:rPr sz="1400" i="1" spc="-375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002E4A"/>
                </a:solidFill>
                <a:latin typeface="Arial"/>
                <a:cs typeface="Arial"/>
              </a:rPr>
              <a:t>экзаменационной</a:t>
            </a:r>
            <a:r>
              <a:rPr sz="1400" i="1" spc="-50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002E4A"/>
                </a:solidFill>
                <a:latin typeface="Arial"/>
                <a:cs typeface="Arial"/>
              </a:rPr>
              <a:t>работы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33512" y="809454"/>
            <a:ext cx="8678545" cy="4218305"/>
            <a:chOff x="233502" y="809434"/>
            <a:chExt cx="8678545" cy="4218305"/>
          </a:xfrm>
        </p:grpSpPr>
        <p:sp>
          <p:nvSpPr>
            <p:cNvPr id="6" name="object 6"/>
            <p:cNvSpPr/>
            <p:nvPr/>
          </p:nvSpPr>
          <p:spPr>
            <a:xfrm>
              <a:off x="247789" y="823722"/>
              <a:ext cx="8649970" cy="4189729"/>
            </a:xfrm>
            <a:custGeom>
              <a:avLst/>
              <a:gdLst/>
              <a:ahLst/>
              <a:cxnLst/>
              <a:rect l="l" t="t" r="r" b="b"/>
              <a:pathLst>
                <a:path w="8649970" h="4189729">
                  <a:moveTo>
                    <a:pt x="8649462" y="0"/>
                  </a:moveTo>
                  <a:lnTo>
                    <a:pt x="0" y="0"/>
                  </a:lnTo>
                  <a:lnTo>
                    <a:pt x="0" y="4189603"/>
                  </a:lnTo>
                  <a:lnTo>
                    <a:pt x="8649462" y="4189603"/>
                  </a:lnTo>
                  <a:lnTo>
                    <a:pt x="8649462" y="0"/>
                  </a:lnTo>
                  <a:close/>
                </a:path>
              </a:pathLst>
            </a:custGeom>
            <a:solidFill>
              <a:srgbClr val="F8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47789" y="823722"/>
              <a:ext cx="8649970" cy="4189729"/>
            </a:xfrm>
            <a:custGeom>
              <a:avLst/>
              <a:gdLst/>
              <a:ahLst/>
              <a:cxnLst/>
              <a:rect l="l" t="t" r="r" b="b"/>
              <a:pathLst>
                <a:path w="8649970" h="4189729">
                  <a:moveTo>
                    <a:pt x="0" y="4189603"/>
                  </a:moveTo>
                  <a:lnTo>
                    <a:pt x="8649462" y="4189603"/>
                  </a:lnTo>
                  <a:lnTo>
                    <a:pt x="8649462" y="0"/>
                  </a:lnTo>
                  <a:lnTo>
                    <a:pt x="0" y="0"/>
                  </a:lnTo>
                  <a:lnTo>
                    <a:pt x="0" y="4189603"/>
                  </a:lnTo>
                  <a:close/>
                </a:path>
              </a:pathLst>
            </a:custGeom>
            <a:ln w="28575">
              <a:solidFill>
                <a:srgbClr val="F55B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26542" y="830346"/>
            <a:ext cx="849249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7790" marR="5080" indent="-85725">
              <a:lnSpc>
                <a:spcPct val="100000"/>
              </a:lnSpc>
              <a:spcBef>
                <a:spcPts val="105"/>
              </a:spcBef>
              <a:tabLst>
                <a:tab pos="278765" algn="l"/>
                <a:tab pos="828040" algn="l"/>
                <a:tab pos="2028825" algn="l"/>
                <a:tab pos="2791460" algn="l"/>
                <a:tab pos="3423920" algn="l"/>
                <a:tab pos="4670425" algn="l"/>
                <a:tab pos="5328920" algn="l"/>
                <a:tab pos="6504305" algn="l"/>
                <a:tab pos="7369809" algn="l"/>
              </a:tabLst>
            </a:pP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В	</a:t>
            </a:r>
            <a:r>
              <a:rPr sz="1400" b="1" spc="-40" dirty="0">
                <a:solidFill>
                  <a:srgbClr val="394454"/>
                </a:solidFill>
                <a:latin typeface="Arial"/>
                <a:cs typeface="Arial"/>
              </a:rPr>
              <a:t>х</a:t>
            </a:r>
            <a:r>
              <a:rPr sz="1400" b="1" spc="-30" dirty="0">
                <a:solidFill>
                  <a:srgbClr val="394454"/>
                </a:solidFill>
                <a:latin typeface="Arial"/>
                <a:cs typeface="Arial"/>
              </a:rPr>
              <a:t>о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де	пр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о</a:t>
            </a:r>
            <a:r>
              <a:rPr sz="1400" b="1" spc="-25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ед</a:t>
            </a:r>
            <a:r>
              <a:rPr sz="1400" b="1" spc="-20" dirty="0">
                <a:solidFill>
                  <a:srgbClr val="394454"/>
                </a:solidFill>
                <a:latin typeface="Arial"/>
                <a:cs typeface="Arial"/>
              </a:rPr>
              <a:t>е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ния	</a:t>
            </a:r>
            <a:r>
              <a:rPr sz="1400" b="1" spc="-25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400" b="1" spc="-40" dirty="0">
                <a:solidFill>
                  <a:srgbClr val="394454"/>
                </a:solidFill>
                <a:latin typeface="Arial"/>
                <a:cs typeface="Arial"/>
              </a:rPr>
              <a:t>т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оро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й	ч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ас</a:t>
            </a:r>
            <a:r>
              <a:rPr sz="1400" b="1" spc="-20" dirty="0">
                <a:solidFill>
                  <a:srgbClr val="394454"/>
                </a:solidFill>
                <a:latin typeface="Arial"/>
                <a:cs typeface="Arial"/>
              </a:rPr>
              <a:t>т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и	ин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с</a:t>
            </a:r>
            <a:r>
              <a:rPr sz="1400" b="1" spc="-20" dirty="0">
                <a:solidFill>
                  <a:srgbClr val="394454"/>
                </a:solidFill>
                <a:latin typeface="Arial"/>
                <a:cs typeface="Arial"/>
              </a:rPr>
              <a:t>т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р</a:t>
            </a:r>
            <a:r>
              <a:rPr sz="1400" b="1" spc="-40" dirty="0">
                <a:solidFill>
                  <a:srgbClr val="394454"/>
                </a:solidFill>
                <a:latin typeface="Arial"/>
                <a:cs typeface="Arial"/>
              </a:rPr>
              <a:t>у</a:t>
            </a:r>
            <a:r>
              <a:rPr sz="1400" b="1" spc="15" dirty="0">
                <a:solidFill>
                  <a:srgbClr val="394454"/>
                </a:solidFill>
                <a:latin typeface="Arial"/>
                <a:cs typeface="Arial"/>
              </a:rPr>
              <a:t>к</a:t>
            </a:r>
            <a:r>
              <a:rPr sz="1400" b="1" spc="-20" dirty="0">
                <a:solidFill>
                  <a:srgbClr val="394454"/>
                </a:solidFill>
                <a:latin typeface="Arial"/>
                <a:cs typeface="Arial"/>
              </a:rPr>
              <a:t>т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а</a:t>
            </a:r>
            <a:r>
              <a:rPr sz="1400" b="1" spc="10" dirty="0">
                <a:solidFill>
                  <a:srgbClr val="394454"/>
                </a:solidFill>
                <a:latin typeface="Arial"/>
                <a:cs typeface="Arial"/>
              </a:rPr>
              <a:t>ж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а	п</a:t>
            </a:r>
            <a:r>
              <a:rPr sz="1400" b="1" spc="-30" dirty="0">
                <a:solidFill>
                  <a:srgbClr val="394454"/>
                </a:solidFill>
                <a:latin typeface="Arial"/>
                <a:cs typeface="Arial"/>
              </a:rPr>
              <a:t>о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с</a:t>
            </a:r>
            <a:r>
              <a:rPr sz="1400" b="1" spc="-30" dirty="0">
                <a:solidFill>
                  <a:srgbClr val="394454"/>
                </a:solidFill>
                <a:latin typeface="Arial"/>
                <a:cs typeface="Arial"/>
              </a:rPr>
              <a:t>л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е	</a:t>
            </a:r>
            <a:r>
              <a:rPr sz="1400" b="1" spc="-30" dirty="0">
                <a:solidFill>
                  <a:srgbClr val="394454"/>
                </a:solidFill>
                <a:latin typeface="Arial"/>
                <a:cs typeface="Arial"/>
              </a:rPr>
              <a:t>з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ап</a:t>
            </a:r>
            <a:r>
              <a:rPr sz="1400" b="1" spc="-40" dirty="0">
                <a:solidFill>
                  <a:srgbClr val="394454"/>
                </a:solidFill>
                <a:latin typeface="Arial"/>
                <a:cs typeface="Arial"/>
              </a:rPr>
              <a:t>о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лн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е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ния	</a:t>
            </a:r>
            <a:r>
              <a:rPr sz="1400" b="1" spc="-40" dirty="0">
                <a:solidFill>
                  <a:srgbClr val="394454"/>
                </a:solidFill>
                <a:latin typeface="Arial"/>
                <a:cs typeface="Arial"/>
              </a:rPr>
              <a:t>б</a:t>
            </a:r>
            <a:r>
              <a:rPr sz="1400" b="1" spc="-20" dirty="0">
                <a:solidFill>
                  <a:srgbClr val="394454"/>
                </a:solidFill>
                <a:latin typeface="Arial"/>
                <a:cs typeface="Arial"/>
              </a:rPr>
              <a:t>л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ан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к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о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в	</a:t>
            </a:r>
            <a:r>
              <a:rPr sz="1400" b="1" spc="-20" dirty="0">
                <a:solidFill>
                  <a:srgbClr val="394454"/>
                </a:solidFill>
                <a:latin typeface="Arial"/>
                <a:cs typeface="Arial"/>
              </a:rPr>
              <a:t>р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е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гис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т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р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ации 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(проводится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аналогично</a:t>
            </a:r>
            <a:r>
              <a:rPr sz="1400" b="1" spc="-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«стандартному»</a:t>
            </a:r>
            <a:r>
              <a:rPr sz="1400" b="1" spc="4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экзамену)</a:t>
            </a:r>
            <a:r>
              <a:rPr sz="1400" b="1" spc="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и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 расшифровки</a:t>
            </a:r>
            <a:r>
              <a:rPr sz="1400" b="1" spc="-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5" dirty="0">
                <a:solidFill>
                  <a:srgbClr val="394454"/>
                </a:solidFill>
                <a:latin typeface="Arial"/>
                <a:cs typeface="Arial"/>
              </a:rPr>
              <a:t>КИМ: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6542" y="1257671"/>
            <a:ext cx="4852670" cy="79438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97790" indent="-85725">
              <a:lnSpc>
                <a:spcPct val="100000"/>
              </a:lnSpc>
              <a:spcBef>
                <a:spcPts val="434"/>
              </a:spcBef>
              <a:buChar char="•"/>
              <a:tabLst>
                <a:tab pos="98425" algn="l"/>
              </a:tabLst>
            </a:pP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участники:</a:t>
            </a:r>
            <a:endParaRPr sz="1400">
              <a:latin typeface="Microsoft Sans Serif"/>
              <a:cs typeface="Microsoft Sans Serif"/>
            </a:endParaRPr>
          </a:p>
          <a:p>
            <a:pPr marL="413384">
              <a:lnSpc>
                <a:spcPct val="100000"/>
              </a:lnSpc>
              <a:spcBef>
                <a:spcPts val="340"/>
              </a:spcBef>
            </a:pPr>
            <a:r>
              <a:rPr sz="1400" dirty="0">
                <a:solidFill>
                  <a:srgbClr val="394454"/>
                </a:solidFill>
                <a:latin typeface="Courier New"/>
                <a:cs typeface="Courier New"/>
              </a:rPr>
              <a:t>o</a:t>
            </a:r>
            <a:r>
              <a:rPr sz="1400" spc="-475" dirty="0">
                <a:solidFill>
                  <a:srgbClr val="394454"/>
                </a:solidFill>
                <a:latin typeface="Courier New"/>
                <a:cs typeface="Courier New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вводят</a:t>
            </a:r>
            <a:r>
              <a:rPr sz="14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номер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 бланка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регистрации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в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станцию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КЕГЭ;</a:t>
            </a:r>
            <a:endParaRPr sz="1400">
              <a:latin typeface="Microsoft Sans Serif"/>
              <a:cs typeface="Microsoft Sans Serif"/>
            </a:endParaRPr>
          </a:p>
          <a:p>
            <a:pPr marL="413384">
              <a:lnSpc>
                <a:spcPct val="100000"/>
              </a:lnSpc>
              <a:spcBef>
                <a:spcPts val="335"/>
              </a:spcBef>
            </a:pPr>
            <a:r>
              <a:rPr sz="1400" dirty="0">
                <a:solidFill>
                  <a:srgbClr val="394454"/>
                </a:solidFill>
                <a:latin typeface="Courier New"/>
                <a:cs typeface="Courier New"/>
              </a:rPr>
              <a:t>o</a:t>
            </a:r>
            <a:r>
              <a:rPr sz="1400" spc="-475" dirty="0">
                <a:solidFill>
                  <a:srgbClr val="394454"/>
                </a:solidFill>
                <a:latin typeface="Courier New"/>
                <a:cs typeface="Courier New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</a:t>
            </a:r>
            <a:r>
              <a:rPr sz="1400" spc="-60" dirty="0">
                <a:solidFill>
                  <a:srgbClr val="394454"/>
                </a:solidFill>
                <a:latin typeface="Microsoft Sans Serif"/>
                <a:cs typeface="Microsoft Sans Serif"/>
              </a:rPr>
              <a:t>з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</a:t>
            </a:r>
            <a:r>
              <a:rPr sz="14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а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к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а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м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л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а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ю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тс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я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с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ин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р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у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кц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ей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;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6542" y="2282184"/>
            <a:ext cx="5615940" cy="53784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97790" indent="-85725">
              <a:lnSpc>
                <a:spcPct val="100000"/>
              </a:lnSpc>
              <a:spcBef>
                <a:spcPts val="434"/>
              </a:spcBef>
              <a:buChar char="•"/>
              <a:tabLst>
                <a:tab pos="98425" algn="l"/>
              </a:tabLst>
            </a:pP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организаторы:</a:t>
            </a:r>
            <a:endParaRPr sz="1400">
              <a:latin typeface="Microsoft Sans Serif"/>
              <a:cs typeface="Microsoft Sans Serif"/>
            </a:endParaRPr>
          </a:p>
          <a:p>
            <a:pPr marL="413384">
              <a:lnSpc>
                <a:spcPct val="100000"/>
              </a:lnSpc>
              <a:spcBef>
                <a:spcPts val="335"/>
              </a:spcBef>
            </a:pPr>
            <a:r>
              <a:rPr sz="1400" dirty="0">
                <a:solidFill>
                  <a:srgbClr val="394454"/>
                </a:solidFill>
                <a:latin typeface="Courier New"/>
                <a:cs typeface="Courier New"/>
              </a:rPr>
              <a:t>o</a:t>
            </a:r>
            <a:r>
              <a:rPr sz="1400" spc="-475" dirty="0">
                <a:solidFill>
                  <a:srgbClr val="394454"/>
                </a:solidFill>
                <a:latin typeface="Courier New"/>
                <a:cs typeface="Courier New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п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ро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е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р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я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ю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т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п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рав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льно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с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т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ь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о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д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а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м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ер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а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60" dirty="0">
                <a:solidFill>
                  <a:srgbClr val="394454"/>
                </a:solidFill>
                <a:latin typeface="Microsoft Sans Serif"/>
                <a:cs typeface="Microsoft Sans Serif"/>
              </a:rPr>
              <a:t>б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лан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к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а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регис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т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рац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и;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6542" y="2794168"/>
            <a:ext cx="8495030" cy="2187136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413384" algn="just">
              <a:lnSpc>
                <a:spcPct val="100000"/>
              </a:lnSpc>
              <a:spcBef>
                <a:spcPts val="434"/>
              </a:spcBef>
            </a:pPr>
            <a:r>
              <a:rPr sz="1400" dirty="0">
                <a:solidFill>
                  <a:srgbClr val="394454"/>
                </a:solidFill>
                <a:latin typeface="Courier New"/>
                <a:cs typeface="Courier New"/>
              </a:rPr>
              <a:t>o</a:t>
            </a:r>
            <a:r>
              <a:rPr sz="1400" spc="-475" dirty="0">
                <a:solidFill>
                  <a:srgbClr val="394454"/>
                </a:solidFill>
                <a:latin typeface="Courier New"/>
                <a:cs typeface="Courier New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указывают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необходимость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дублировать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ответы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на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задания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4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черновики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КЕГЭ;</a:t>
            </a:r>
            <a:endParaRPr sz="1400">
              <a:latin typeface="Microsoft Sans Serif"/>
              <a:cs typeface="Microsoft Sans Serif"/>
            </a:endParaRPr>
          </a:p>
          <a:p>
            <a:pPr marL="498475" marR="5080" indent="-85725" algn="just">
              <a:lnSpc>
                <a:spcPct val="100000"/>
              </a:lnSpc>
              <a:spcBef>
                <a:spcPts val="335"/>
              </a:spcBef>
            </a:pPr>
            <a:r>
              <a:rPr sz="1400" dirty="0">
                <a:solidFill>
                  <a:srgbClr val="394454"/>
                </a:solidFill>
                <a:latin typeface="Courier New"/>
                <a:cs typeface="Courier New"/>
              </a:rPr>
              <a:t>o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указывают</a:t>
            </a:r>
            <a:r>
              <a:rPr sz="1400" spc="6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spc="3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необходимость</a:t>
            </a:r>
            <a:r>
              <a:rPr sz="1400" spc="69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использовать</a:t>
            </a:r>
            <a:r>
              <a:rPr sz="1400" spc="68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кнопку</a:t>
            </a:r>
            <a:r>
              <a:rPr sz="1400" spc="6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«Сохранить»</a:t>
            </a:r>
            <a:r>
              <a:rPr sz="1400" spc="7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400" spc="3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фиксации</a:t>
            </a:r>
            <a:r>
              <a:rPr sz="1400" spc="7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ответов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станции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КЕГЭ;</a:t>
            </a:r>
            <a:endParaRPr sz="1400">
              <a:latin typeface="Microsoft Sans Serif"/>
              <a:cs typeface="Microsoft Sans Serif"/>
            </a:endParaRPr>
          </a:p>
          <a:p>
            <a:pPr marL="498475" marR="5080" indent="-85725" algn="just">
              <a:lnSpc>
                <a:spcPct val="100000"/>
              </a:lnSpc>
              <a:spcBef>
                <a:spcPts val="340"/>
              </a:spcBef>
            </a:pPr>
            <a:r>
              <a:rPr sz="1400" dirty="0">
                <a:solidFill>
                  <a:srgbClr val="394454"/>
                </a:solidFill>
                <a:latin typeface="Courier New"/>
                <a:cs typeface="Courier New"/>
              </a:rPr>
              <a:t>o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указывают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 то,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что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время,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оставшееся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до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окончания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экзамена,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отображаемое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 станции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КЕГЭ,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является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ориентировочным.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Экзамен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закончится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4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соответствии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со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временем,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указанным</a:t>
            </a:r>
            <a:r>
              <a:rPr sz="1400" b="1" spc="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на</a:t>
            </a:r>
            <a:r>
              <a:rPr sz="1400" b="1" spc="-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доске;</a:t>
            </a:r>
            <a:endParaRPr sz="1400">
              <a:latin typeface="Arial"/>
              <a:cs typeface="Arial"/>
            </a:endParaRPr>
          </a:p>
          <a:p>
            <a:pPr marL="413384" algn="just">
              <a:lnSpc>
                <a:spcPct val="100000"/>
              </a:lnSpc>
              <a:spcBef>
                <a:spcPts val="335"/>
              </a:spcBef>
            </a:pPr>
            <a:r>
              <a:rPr sz="1400" dirty="0">
                <a:solidFill>
                  <a:srgbClr val="394454"/>
                </a:solidFill>
                <a:latin typeface="Courier New"/>
                <a:cs typeface="Courier New"/>
              </a:rPr>
              <a:t>o</a:t>
            </a:r>
            <a:r>
              <a:rPr sz="1400" spc="-470" dirty="0">
                <a:solidFill>
                  <a:srgbClr val="394454"/>
                </a:solidFill>
                <a:latin typeface="Courier New"/>
                <a:cs typeface="Courier New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объявляют</a:t>
            </a:r>
            <a:r>
              <a:rPr sz="14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фиксируют</a:t>
            </a:r>
            <a:r>
              <a:rPr sz="14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доске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код</a:t>
            </a:r>
            <a:r>
              <a:rPr sz="14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активации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,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время</a:t>
            </a:r>
            <a:r>
              <a:rPr sz="14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начала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4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окончания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экзамена;</a:t>
            </a:r>
            <a:endParaRPr sz="1400">
              <a:latin typeface="Microsoft Sans Serif"/>
              <a:cs typeface="Microsoft Sans Serif"/>
            </a:endParaRPr>
          </a:p>
          <a:p>
            <a:pPr marL="413384" algn="just">
              <a:lnSpc>
                <a:spcPct val="100000"/>
              </a:lnSpc>
              <a:spcBef>
                <a:spcPts val="340"/>
              </a:spcBef>
            </a:pPr>
            <a:r>
              <a:rPr sz="1400" dirty="0">
                <a:solidFill>
                  <a:srgbClr val="394454"/>
                </a:solidFill>
                <a:latin typeface="Courier New"/>
                <a:cs typeface="Courier New"/>
              </a:rPr>
              <a:t>o</a:t>
            </a:r>
            <a:r>
              <a:rPr sz="1400" spc="-475" dirty="0">
                <a:solidFill>
                  <a:srgbClr val="394454"/>
                </a:solidFill>
                <a:latin typeface="Courier New"/>
                <a:cs typeface="Courier New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дают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указание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участникам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ввести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код</a:t>
            </a:r>
            <a:r>
              <a:rPr sz="14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активации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4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станцию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endParaRPr sz="1400">
              <a:latin typeface="Microsoft Sans Serif"/>
              <a:cs typeface="Microsoft Sans Serif"/>
            </a:endParaRPr>
          </a:p>
          <a:p>
            <a:pPr marL="97790" indent="-85725">
              <a:lnSpc>
                <a:spcPct val="100000"/>
              </a:lnSpc>
              <a:spcBef>
                <a:spcPts val="335"/>
              </a:spcBef>
              <a:buFont typeface="Microsoft Sans Serif"/>
              <a:buChar char="•"/>
              <a:tabLst>
                <a:tab pos="98425" algn="l"/>
              </a:tabLst>
            </a:pP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участники</a:t>
            </a:r>
            <a:r>
              <a:rPr sz="1400" b="1" spc="3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самостоятельно</a:t>
            </a:r>
            <a:r>
              <a:rPr sz="1400" b="1" spc="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вводят</a:t>
            </a:r>
            <a:r>
              <a:rPr sz="14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код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 активации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экзамена</a:t>
            </a:r>
            <a:r>
              <a:rPr sz="1400" b="1" spc="-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в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станцию</a:t>
            </a:r>
            <a:r>
              <a:rPr sz="14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КЕГЭ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058667" y="1242080"/>
            <a:ext cx="5844540" cy="4185285"/>
            <a:chOff x="3058667" y="1242060"/>
            <a:chExt cx="5844540" cy="4185285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58667" y="4896612"/>
              <a:ext cx="3099816" cy="53035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7172" y="1258824"/>
              <a:ext cx="3278124" cy="16855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53455" y="1242060"/>
              <a:ext cx="3349752" cy="136550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14923" y="1285875"/>
              <a:ext cx="3182366" cy="159131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614923" y="1285875"/>
              <a:ext cx="3182620" cy="1591310"/>
            </a:xfrm>
            <a:custGeom>
              <a:avLst/>
              <a:gdLst/>
              <a:ahLst/>
              <a:cxnLst/>
              <a:rect l="l" t="t" r="r" b="b"/>
              <a:pathLst>
                <a:path w="3182620" h="1591310">
                  <a:moveTo>
                    <a:pt x="0" y="0"/>
                  </a:moveTo>
                  <a:lnTo>
                    <a:pt x="530478" y="0"/>
                  </a:lnTo>
                  <a:lnTo>
                    <a:pt x="1326006" y="0"/>
                  </a:lnTo>
                  <a:lnTo>
                    <a:pt x="3182366" y="0"/>
                  </a:lnTo>
                  <a:lnTo>
                    <a:pt x="3182366" y="758444"/>
                  </a:lnTo>
                  <a:lnTo>
                    <a:pt x="3182366" y="1083437"/>
                  </a:lnTo>
                  <a:lnTo>
                    <a:pt x="3182366" y="1300099"/>
                  </a:lnTo>
                  <a:lnTo>
                    <a:pt x="1326006" y="1300099"/>
                  </a:lnTo>
                  <a:lnTo>
                    <a:pt x="715390" y="1591310"/>
                  </a:lnTo>
                  <a:lnTo>
                    <a:pt x="530478" y="1300099"/>
                  </a:lnTo>
                  <a:lnTo>
                    <a:pt x="0" y="1300099"/>
                  </a:lnTo>
                  <a:lnTo>
                    <a:pt x="0" y="1083437"/>
                  </a:lnTo>
                  <a:lnTo>
                    <a:pt x="0" y="758444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714501" y="1301877"/>
            <a:ext cx="298386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6002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3D4453"/>
                </a:solidFill>
                <a:latin typeface="Calibri"/>
                <a:cs typeface="Calibri"/>
              </a:rPr>
              <a:t>В</a:t>
            </a:r>
            <a:r>
              <a:rPr sz="1600" spc="-15" dirty="0">
                <a:solidFill>
                  <a:srgbClr val="3D4453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3D4453"/>
                </a:solidFill>
                <a:latin typeface="Calibri"/>
                <a:cs typeface="Calibri"/>
              </a:rPr>
              <a:t>случае</a:t>
            </a:r>
            <a:r>
              <a:rPr sz="1600" spc="5" dirty="0">
                <a:solidFill>
                  <a:srgbClr val="3D4453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3D4453"/>
                </a:solidFill>
                <a:latin typeface="Calibri"/>
                <a:cs typeface="Calibri"/>
              </a:rPr>
              <a:t>замены</a:t>
            </a:r>
            <a:r>
              <a:rPr sz="1600" spc="5" dirty="0">
                <a:solidFill>
                  <a:srgbClr val="3D4453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3D4453"/>
                </a:solidFill>
                <a:latin typeface="Calibri"/>
                <a:cs typeface="Calibri"/>
              </a:rPr>
              <a:t>станции </a:t>
            </a:r>
            <a:r>
              <a:rPr sz="1600" spc="-10" dirty="0">
                <a:solidFill>
                  <a:srgbClr val="3D4453"/>
                </a:solidFill>
                <a:latin typeface="Calibri"/>
                <a:cs typeface="Calibri"/>
              </a:rPr>
              <a:t>КЕГЭ </a:t>
            </a:r>
            <a:r>
              <a:rPr sz="1600" spc="-5" dirty="0">
                <a:solidFill>
                  <a:srgbClr val="3D4453"/>
                </a:solidFill>
                <a:latin typeface="Calibri"/>
                <a:cs typeface="Calibri"/>
              </a:rPr>
              <a:t> на </a:t>
            </a:r>
            <a:r>
              <a:rPr sz="1600" spc="-10" dirty="0">
                <a:solidFill>
                  <a:srgbClr val="3D4453"/>
                </a:solidFill>
                <a:latin typeface="Calibri"/>
                <a:cs typeface="Calibri"/>
              </a:rPr>
              <a:t>резервную </a:t>
            </a:r>
            <a:r>
              <a:rPr sz="1600" spc="-5" dirty="0">
                <a:solidFill>
                  <a:srgbClr val="3D4453"/>
                </a:solidFill>
                <a:latin typeface="Calibri"/>
                <a:cs typeface="Calibri"/>
              </a:rPr>
              <a:t>участнику экзамена </a:t>
            </a:r>
            <a:r>
              <a:rPr sz="1600" spc="-350" dirty="0">
                <a:solidFill>
                  <a:srgbClr val="3D4453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3D4453"/>
                </a:solidFill>
                <a:latin typeface="Calibri"/>
                <a:cs typeface="Calibri"/>
              </a:rPr>
              <a:t>будет</a:t>
            </a:r>
            <a:r>
              <a:rPr sz="1600" spc="-20" dirty="0">
                <a:solidFill>
                  <a:srgbClr val="3D4453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3D4453"/>
                </a:solidFill>
                <a:latin typeface="Calibri"/>
                <a:cs typeface="Calibri"/>
              </a:rPr>
              <a:t>необходимо</a:t>
            </a:r>
            <a:r>
              <a:rPr sz="1600" spc="25" dirty="0">
                <a:solidFill>
                  <a:srgbClr val="3D4453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3D4453"/>
                </a:solidFill>
                <a:latin typeface="Calibri"/>
                <a:cs typeface="Calibri"/>
              </a:rPr>
              <a:t>ввести</a:t>
            </a:r>
            <a:r>
              <a:rPr sz="1600" spc="-20" dirty="0">
                <a:solidFill>
                  <a:srgbClr val="3D4453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3D4453"/>
                </a:solidFill>
                <a:latin typeface="Calibri"/>
                <a:cs typeface="Calibri"/>
              </a:rPr>
              <a:t>в</a:t>
            </a:r>
            <a:r>
              <a:rPr sz="1600" spc="-20" dirty="0">
                <a:solidFill>
                  <a:srgbClr val="3D4453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3D4453"/>
                </a:solidFill>
                <a:latin typeface="Calibri"/>
                <a:cs typeface="Calibri"/>
              </a:rPr>
              <a:t>новую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27355" y="2043811"/>
            <a:ext cx="797750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394454"/>
                </a:solidFill>
                <a:latin typeface="Courier New"/>
                <a:cs typeface="Courier New"/>
              </a:rPr>
              <a:t>o</a:t>
            </a:r>
            <a:r>
              <a:rPr sz="1400" spc="-470" dirty="0">
                <a:solidFill>
                  <a:srgbClr val="394454"/>
                </a:solidFill>
                <a:latin typeface="Courier New"/>
                <a:cs typeface="Courier New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переходят</a:t>
            </a:r>
            <a:r>
              <a:rPr sz="14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страницу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регистрации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участника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экзамена;</a:t>
            </a:r>
            <a:r>
              <a:rPr sz="1400" spc="39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400" spc="-7" baseline="3472" dirty="0">
                <a:solidFill>
                  <a:srgbClr val="3D4453"/>
                </a:solidFill>
                <a:latin typeface="Calibri"/>
                <a:cs typeface="Calibri"/>
              </a:rPr>
              <a:t>станцию</a:t>
            </a:r>
            <a:r>
              <a:rPr sz="2400" spc="-37" baseline="3472" dirty="0">
                <a:solidFill>
                  <a:srgbClr val="3D4453"/>
                </a:solidFill>
                <a:latin typeface="Calibri"/>
                <a:cs typeface="Calibri"/>
              </a:rPr>
              <a:t> </a:t>
            </a:r>
            <a:r>
              <a:rPr sz="2400" spc="-7" baseline="3472" dirty="0">
                <a:solidFill>
                  <a:srgbClr val="3D4453"/>
                </a:solidFill>
                <a:latin typeface="Calibri"/>
                <a:cs typeface="Calibri"/>
              </a:rPr>
              <a:t>КЕГЭ</a:t>
            </a:r>
            <a:r>
              <a:rPr sz="2400" spc="37" baseline="3472" dirty="0">
                <a:solidFill>
                  <a:srgbClr val="3D4453"/>
                </a:solidFill>
                <a:latin typeface="Calibri"/>
                <a:cs typeface="Calibri"/>
              </a:rPr>
              <a:t> </a:t>
            </a:r>
            <a:r>
              <a:rPr sz="2400" spc="-15" baseline="3472" dirty="0">
                <a:solidFill>
                  <a:srgbClr val="3D4453"/>
                </a:solidFill>
                <a:latin typeface="Calibri"/>
                <a:cs typeface="Calibri"/>
              </a:rPr>
              <a:t>ответы</a:t>
            </a:r>
            <a:r>
              <a:rPr sz="2400" spc="37" baseline="3472" dirty="0">
                <a:solidFill>
                  <a:srgbClr val="3D4453"/>
                </a:solidFill>
                <a:latin typeface="Calibri"/>
                <a:cs typeface="Calibri"/>
              </a:rPr>
              <a:t> </a:t>
            </a:r>
            <a:r>
              <a:rPr sz="2400" spc="-7" baseline="3472" dirty="0">
                <a:solidFill>
                  <a:srgbClr val="3D4453"/>
                </a:solidFill>
                <a:latin typeface="Calibri"/>
                <a:cs typeface="Calibri"/>
              </a:rPr>
              <a:t>на</a:t>
            </a:r>
            <a:r>
              <a:rPr sz="2400" spc="7" baseline="3472" dirty="0">
                <a:solidFill>
                  <a:srgbClr val="3D4453"/>
                </a:solidFill>
                <a:latin typeface="Calibri"/>
                <a:cs typeface="Calibri"/>
              </a:rPr>
              <a:t> </a:t>
            </a:r>
            <a:r>
              <a:rPr sz="2400" spc="-7" baseline="3472" dirty="0">
                <a:solidFill>
                  <a:srgbClr val="3D4453"/>
                </a:solidFill>
                <a:latin typeface="Calibri"/>
                <a:cs typeface="Calibri"/>
              </a:rPr>
              <a:t>все</a:t>
            </a:r>
            <a:r>
              <a:rPr sz="2400" baseline="3472" dirty="0">
                <a:solidFill>
                  <a:srgbClr val="3D4453"/>
                </a:solidFill>
                <a:latin typeface="Calibri"/>
                <a:cs typeface="Calibri"/>
              </a:rPr>
              <a:t> </a:t>
            </a:r>
            <a:r>
              <a:rPr sz="2400" spc="-15" baseline="3472" dirty="0">
                <a:solidFill>
                  <a:srgbClr val="3D4453"/>
                </a:solidFill>
                <a:latin typeface="Calibri"/>
                <a:cs typeface="Calibri"/>
              </a:rPr>
              <a:t>ранее</a:t>
            </a:r>
            <a:endParaRPr sz="2400" baseline="3472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363970" y="2277236"/>
            <a:ext cx="168656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3D4453"/>
                </a:solidFill>
                <a:latin typeface="Calibri"/>
                <a:cs typeface="Calibri"/>
              </a:rPr>
              <a:t>решённые</a:t>
            </a:r>
            <a:r>
              <a:rPr sz="1600" spc="-35" dirty="0">
                <a:solidFill>
                  <a:srgbClr val="3D4453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3D4453"/>
                </a:solidFill>
                <a:latin typeface="Calibri"/>
                <a:cs typeface="Calibri"/>
              </a:rPr>
              <a:t>задания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9" y="81218"/>
            <a:ext cx="363537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sz="2400" spc="-35" dirty="0">
                <a:solidFill>
                  <a:srgbClr val="E36C09"/>
                </a:solidFill>
              </a:rPr>
              <a:t>ПРОВЕДЕНИЕ</a:t>
            </a:r>
            <a:r>
              <a:rPr sz="2400" spc="-15" dirty="0">
                <a:solidFill>
                  <a:srgbClr val="E36C09"/>
                </a:solidFill>
              </a:rPr>
              <a:t> </a:t>
            </a:r>
            <a:r>
              <a:rPr sz="2400" spc="-35" dirty="0">
                <a:solidFill>
                  <a:srgbClr val="E36C09"/>
                </a:solidFill>
              </a:rPr>
              <a:t>ЭКЗАМЕНА.</a:t>
            </a:r>
            <a:endParaRPr sz="2400" dirty="0"/>
          </a:p>
          <a:p>
            <a:pPr marL="12700" algn="l">
              <a:lnSpc>
                <a:spcPct val="100000"/>
              </a:lnSpc>
            </a:pPr>
            <a:r>
              <a:rPr sz="2400" spc="-20" dirty="0">
                <a:solidFill>
                  <a:srgbClr val="E36C09"/>
                </a:solidFill>
              </a:rPr>
              <a:t>ОСОБЕННОСТИ</a:t>
            </a:r>
            <a:endParaRPr sz="2400" dirty="0"/>
          </a:p>
        </p:txBody>
      </p:sp>
      <p:grpSp>
        <p:nvGrpSpPr>
          <p:cNvPr id="3" name="object 3"/>
          <p:cNvGrpSpPr/>
          <p:nvPr/>
        </p:nvGrpSpPr>
        <p:grpSpPr>
          <a:xfrm>
            <a:off x="233512" y="2041334"/>
            <a:ext cx="8678545" cy="4259580"/>
            <a:chOff x="233502" y="2041334"/>
            <a:chExt cx="8678545" cy="4259580"/>
          </a:xfrm>
        </p:grpSpPr>
        <p:sp>
          <p:nvSpPr>
            <p:cNvPr id="4" name="object 4"/>
            <p:cNvSpPr/>
            <p:nvPr/>
          </p:nvSpPr>
          <p:spPr>
            <a:xfrm>
              <a:off x="247789" y="2055622"/>
              <a:ext cx="8649970" cy="4231005"/>
            </a:xfrm>
            <a:custGeom>
              <a:avLst/>
              <a:gdLst/>
              <a:ahLst/>
              <a:cxnLst/>
              <a:rect l="l" t="t" r="r" b="b"/>
              <a:pathLst>
                <a:path w="8649970" h="4231005">
                  <a:moveTo>
                    <a:pt x="8649462" y="0"/>
                  </a:moveTo>
                  <a:lnTo>
                    <a:pt x="0" y="0"/>
                  </a:lnTo>
                  <a:lnTo>
                    <a:pt x="0" y="4230878"/>
                  </a:lnTo>
                  <a:lnTo>
                    <a:pt x="8649462" y="4230878"/>
                  </a:lnTo>
                  <a:lnTo>
                    <a:pt x="8649462" y="0"/>
                  </a:lnTo>
                  <a:close/>
                </a:path>
              </a:pathLst>
            </a:custGeom>
            <a:solidFill>
              <a:srgbClr val="F8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7789" y="2055622"/>
              <a:ext cx="8649970" cy="4231005"/>
            </a:xfrm>
            <a:custGeom>
              <a:avLst/>
              <a:gdLst/>
              <a:ahLst/>
              <a:cxnLst/>
              <a:rect l="l" t="t" r="r" b="b"/>
              <a:pathLst>
                <a:path w="8649970" h="4231005">
                  <a:moveTo>
                    <a:pt x="0" y="4230878"/>
                  </a:moveTo>
                  <a:lnTo>
                    <a:pt x="8649462" y="4230878"/>
                  </a:lnTo>
                  <a:lnTo>
                    <a:pt x="8649462" y="0"/>
                  </a:lnTo>
                  <a:lnTo>
                    <a:pt x="0" y="0"/>
                  </a:lnTo>
                  <a:lnTo>
                    <a:pt x="0" y="4230878"/>
                  </a:lnTo>
                  <a:close/>
                </a:path>
              </a:pathLst>
            </a:custGeom>
            <a:ln w="28575">
              <a:solidFill>
                <a:srgbClr val="F55B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26552" y="2134218"/>
            <a:ext cx="8491855" cy="2119170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85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55" dirty="0">
                <a:solidFill>
                  <a:srgbClr val="002E4A"/>
                </a:solidFill>
                <a:latin typeface="Microsoft Sans Serif"/>
                <a:cs typeface="Microsoft Sans Serif"/>
              </a:rPr>
              <a:t>КИМ</a:t>
            </a:r>
            <a:r>
              <a:rPr sz="1600" spc="3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предъявляется</a:t>
            </a:r>
            <a:r>
              <a:rPr sz="1600" spc="1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002E4A"/>
                </a:solidFill>
                <a:latin typeface="Microsoft Sans Serif"/>
                <a:cs typeface="Microsoft Sans Serif"/>
              </a:rPr>
              <a:t>только</a:t>
            </a:r>
            <a:r>
              <a:rPr sz="1600" spc="4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2E4A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электронном</a:t>
            </a:r>
            <a:r>
              <a:rPr sz="1600" spc="6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виде;</a:t>
            </a:r>
            <a:endParaRPr sz="1600">
              <a:latin typeface="Microsoft Sans Serif"/>
              <a:cs typeface="Microsoft Sans Serif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985"/>
              </a:spcBef>
              <a:buChar char="•"/>
              <a:tabLst>
                <a:tab pos="355600" algn="l"/>
              </a:tabLst>
            </a:pP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при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выходе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участника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40" dirty="0">
                <a:solidFill>
                  <a:srgbClr val="002E4A"/>
                </a:solidFill>
                <a:latin typeface="Microsoft Sans Serif"/>
                <a:cs typeface="Microsoft Sans Serif"/>
              </a:rPr>
              <a:t>из</a:t>
            </a:r>
            <a:r>
              <a:rPr sz="1600" spc="-3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аудитории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необходимо</a:t>
            </a: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проверять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 наличие</a:t>
            </a:r>
            <a:r>
              <a:rPr sz="160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002E4A"/>
                </a:solidFill>
                <a:latin typeface="Microsoft Sans Serif"/>
                <a:cs typeface="Microsoft Sans Serif"/>
              </a:rPr>
              <a:t>бланка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регистрации,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комплектность </a:t>
            </a: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черновика </a:t>
            </a:r>
            <a:r>
              <a:rPr sz="1600" spc="-40" dirty="0">
                <a:solidFill>
                  <a:srgbClr val="002E4A"/>
                </a:solidFill>
                <a:latin typeface="Microsoft Sans Serif"/>
                <a:cs typeface="Microsoft Sans Serif"/>
              </a:rPr>
              <a:t>КЕГЭ, </a:t>
            </a: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инструкции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по </a:t>
            </a: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использованию </a:t>
            </a:r>
            <a:r>
              <a:rPr sz="1600" dirty="0">
                <a:solidFill>
                  <a:srgbClr val="002E4A"/>
                </a:solidFill>
                <a:latin typeface="Microsoft Sans Serif"/>
                <a:cs typeface="Microsoft Sans Serif"/>
              </a:rPr>
              <a:t>ПО для </a:t>
            </a:r>
            <a:r>
              <a:rPr sz="1600" spc="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сдачи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0" dirty="0">
                <a:solidFill>
                  <a:srgbClr val="002E4A"/>
                </a:solidFill>
                <a:latin typeface="Microsoft Sans Serif"/>
                <a:cs typeface="Microsoft Sans Serif"/>
              </a:rPr>
              <a:t>КЕГЭ</a:t>
            </a:r>
            <a:r>
              <a:rPr sz="1600" spc="-4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и 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приложения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5" dirty="0">
                <a:solidFill>
                  <a:srgbClr val="002E4A"/>
                </a:solidFill>
                <a:latin typeface="Microsoft Sans Serif"/>
                <a:cs typeface="Microsoft Sans Serif"/>
              </a:rPr>
              <a:t>к</a:t>
            </a:r>
            <a:r>
              <a:rPr sz="1600" spc="-10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паспорту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станции</a:t>
            </a:r>
            <a:r>
              <a:rPr sz="160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40" dirty="0">
                <a:solidFill>
                  <a:srgbClr val="002E4A"/>
                </a:solidFill>
                <a:latin typeface="Microsoft Sans Serif"/>
                <a:cs typeface="Microsoft Sans Serif"/>
              </a:rPr>
              <a:t>КЕГЭ,</a:t>
            </a:r>
            <a:r>
              <a:rPr sz="1600" spc="-3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а </a:t>
            </a:r>
            <a:r>
              <a:rPr sz="1600" spc="-40" dirty="0">
                <a:solidFill>
                  <a:srgbClr val="002E4A"/>
                </a:solidFill>
                <a:latin typeface="Microsoft Sans Serif"/>
                <a:cs typeface="Microsoft Sans Serif"/>
              </a:rPr>
              <a:t>также</a:t>
            </a:r>
            <a:r>
              <a:rPr sz="1600" spc="-3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2E4A"/>
                </a:solidFill>
                <a:latin typeface="Microsoft Sans Serif"/>
                <a:cs typeface="Microsoft Sans Serif"/>
              </a:rPr>
              <a:t>листов </a:t>
            </a:r>
            <a:r>
              <a:rPr sz="1600" spc="-25" dirty="0">
                <a:solidFill>
                  <a:srgbClr val="002E4A"/>
                </a:solidFill>
                <a:latin typeface="Microsoft Sans Serif"/>
                <a:cs typeface="Microsoft Sans Serif"/>
              </a:rPr>
              <a:t>бумаги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2E4A"/>
                </a:solidFill>
                <a:latin typeface="Microsoft Sans Serif"/>
                <a:cs typeface="Microsoft Sans Serif"/>
              </a:rPr>
              <a:t>для </a:t>
            </a:r>
            <a:r>
              <a:rPr sz="1600" spc="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черновиков,</a:t>
            </a:r>
            <a:r>
              <a:rPr sz="1600" spc="6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2E4A"/>
                </a:solidFill>
                <a:latin typeface="Microsoft Sans Serif"/>
                <a:cs typeface="Microsoft Sans Serif"/>
              </a:rPr>
              <a:t>если</a:t>
            </a:r>
            <a:r>
              <a:rPr sz="1600" spc="3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таковые</a:t>
            </a:r>
            <a:r>
              <a:rPr sz="1600" spc="4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выдавались;</a:t>
            </a:r>
            <a:endParaRPr sz="160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участники</a:t>
            </a:r>
            <a:r>
              <a:rPr sz="1600" spc="55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002E4A"/>
                </a:solidFill>
                <a:latin typeface="Microsoft Sans Serif"/>
                <a:cs typeface="Microsoft Sans Serif"/>
              </a:rPr>
              <a:t>экзамена</a:t>
            </a:r>
            <a:r>
              <a:rPr sz="1600" spc="55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могут</a:t>
            </a:r>
            <a:r>
              <a:rPr sz="1600" spc="56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периодически</a:t>
            </a:r>
            <a:r>
              <a:rPr sz="1600" spc="55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выполнять</a:t>
            </a:r>
            <a:r>
              <a:rPr sz="1600" spc="56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упражнения</a:t>
            </a:r>
            <a:r>
              <a:rPr sz="1600" spc="56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5" dirty="0">
                <a:solidFill>
                  <a:srgbClr val="002E4A"/>
                </a:solidFill>
                <a:latin typeface="Microsoft Sans Serif"/>
                <a:cs typeface="Microsoft Sans Serif"/>
              </a:rPr>
              <a:t>для </a:t>
            </a:r>
            <a:r>
              <a:rPr sz="1600" spc="12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35" dirty="0">
                <a:solidFill>
                  <a:srgbClr val="002E4A"/>
                </a:solidFill>
                <a:latin typeface="Microsoft Sans Serif"/>
                <a:cs typeface="Microsoft Sans Serif"/>
              </a:rPr>
              <a:t>глаз</a:t>
            </a:r>
            <a:r>
              <a:rPr sz="1600" spc="56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и</a:t>
            </a:r>
            <a:r>
              <a:rPr sz="1600" spc="54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5" dirty="0">
                <a:solidFill>
                  <a:srgbClr val="002E4A"/>
                </a:solidFill>
                <a:latin typeface="Microsoft Sans Serif"/>
                <a:cs typeface="Microsoft Sans Serif"/>
              </a:rPr>
              <a:t>для</a:t>
            </a:r>
            <a:endParaRPr sz="1600">
              <a:latin typeface="Microsoft Sans Serif"/>
              <a:cs typeface="Microsoft Sans Serif"/>
            </a:endParaRPr>
          </a:p>
          <a:p>
            <a:pPr marL="355600">
              <a:lnSpc>
                <a:spcPct val="100000"/>
              </a:lnSpc>
            </a:pP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снятия</a:t>
            </a:r>
            <a:r>
              <a:rPr sz="1600" spc="1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002E4A"/>
                </a:solidFill>
                <a:latin typeface="Microsoft Sans Serif"/>
                <a:cs typeface="Microsoft Sans Serif"/>
              </a:rPr>
              <a:t>мышечного</a:t>
            </a:r>
            <a:r>
              <a:rPr sz="1600" spc="5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напряжения;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6542" y="4342257"/>
            <a:ext cx="555498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Font typeface="Microsoft Sans Serif"/>
              <a:buChar char="•"/>
              <a:tabLst>
                <a:tab pos="354965" algn="l"/>
                <a:tab pos="355600" algn="l"/>
                <a:tab pos="628015" algn="l"/>
                <a:tab pos="1442085" algn="l"/>
                <a:tab pos="2564130" algn="l"/>
                <a:tab pos="3756025" algn="l"/>
                <a:tab pos="4801870" algn="l"/>
                <a:tab pos="5307330" algn="l"/>
              </a:tabLst>
            </a:pPr>
            <a:r>
              <a:rPr sz="1600" i="1" spc="-5" dirty="0">
                <a:solidFill>
                  <a:srgbClr val="002E4A"/>
                </a:solidFill>
                <a:latin typeface="Arial"/>
                <a:cs typeface="Arial"/>
              </a:rPr>
              <a:t>в	с</a:t>
            </a:r>
            <a:r>
              <a:rPr sz="1600" i="1" spc="-20" dirty="0">
                <a:solidFill>
                  <a:srgbClr val="002E4A"/>
                </a:solidFill>
                <a:latin typeface="Arial"/>
                <a:cs typeface="Arial"/>
              </a:rPr>
              <a:t>л</a:t>
            </a:r>
            <a:r>
              <a:rPr sz="1600" i="1" spc="-5" dirty="0">
                <a:solidFill>
                  <a:srgbClr val="002E4A"/>
                </a:solidFill>
                <a:latin typeface="Arial"/>
                <a:cs typeface="Arial"/>
              </a:rPr>
              <a:t>учае</a:t>
            </a:r>
            <a:r>
              <a:rPr sz="1600" i="1" dirty="0">
                <a:solidFill>
                  <a:srgbClr val="002E4A"/>
                </a:solidFill>
                <a:latin typeface="Arial"/>
                <a:cs typeface="Arial"/>
              </a:rPr>
              <a:t>	</a:t>
            </a:r>
            <a:r>
              <a:rPr sz="1600" b="1" i="1" spc="-10" dirty="0">
                <a:solidFill>
                  <a:srgbClr val="002E4A"/>
                </a:solidFill>
                <a:latin typeface="Arial"/>
                <a:cs typeface="Arial"/>
              </a:rPr>
              <a:t>уд</a:t>
            </a:r>
            <a:r>
              <a:rPr sz="1600" b="1" i="1" spc="15" dirty="0">
                <a:solidFill>
                  <a:srgbClr val="002E4A"/>
                </a:solidFill>
                <a:latin typeface="Arial"/>
                <a:cs typeface="Arial"/>
              </a:rPr>
              <a:t>а</a:t>
            </a:r>
            <a:r>
              <a:rPr sz="1600" b="1" i="1" spc="-30" dirty="0">
                <a:solidFill>
                  <a:srgbClr val="002E4A"/>
                </a:solidFill>
                <a:latin typeface="Arial"/>
                <a:cs typeface="Arial"/>
              </a:rPr>
              <a:t>л</a:t>
            </a:r>
            <a:r>
              <a:rPr sz="1600" b="1" i="1" spc="-10" dirty="0">
                <a:solidFill>
                  <a:srgbClr val="002E4A"/>
                </a:solidFill>
                <a:latin typeface="Arial"/>
                <a:cs typeface="Arial"/>
              </a:rPr>
              <a:t>ен</a:t>
            </a:r>
            <a:r>
              <a:rPr sz="1600" b="1" i="1" spc="-15" dirty="0">
                <a:solidFill>
                  <a:srgbClr val="002E4A"/>
                </a:solidFill>
                <a:latin typeface="Arial"/>
                <a:cs typeface="Arial"/>
              </a:rPr>
              <a:t>и</a:t>
            </a:r>
            <a:r>
              <a:rPr sz="1600" b="1" i="1" spc="-5" dirty="0">
                <a:solidFill>
                  <a:srgbClr val="002E4A"/>
                </a:solidFill>
                <a:latin typeface="Arial"/>
                <a:cs typeface="Arial"/>
              </a:rPr>
              <a:t>я</a:t>
            </a:r>
            <a:r>
              <a:rPr sz="1600" b="1" i="1" dirty="0">
                <a:solidFill>
                  <a:srgbClr val="002E4A"/>
                </a:solidFill>
                <a:latin typeface="Arial"/>
                <a:cs typeface="Arial"/>
              </a:rPr>
              <a:t>	</a:t>
            </a:r>
            <a:r>
              <a:rPr sz="1600" i="1" spc="-5" dirty="0">
                <a:solidFill>
                  <a:srgbClr val="002E4A"/>
                </a:solidFill>
                <a:latin typeface="Arial"/>
                <a:cs typeface="Arial"/>
              </a:rPr>
              <a:t>уча</a:t>
            </a:r>
            <a:r>
              <a:rPr sz="1600" i="1" spc="10" dirty="0">
                <a:solidFill>
                  <a:srgbClr val="002E4A"/>
                </a:solidFill>
                <a:latin typeface="Arial"/>
                <a:cs typeface="Arial"/>
              </a:rPr>
              <a:t>с</a:t>
            </a:r>
            <a:r>
              <a:rPr sz="1600" i="1" spc="-15" dirty="0">
                <a:solidFill>
                  <a:srgbClr val="002E4A"/>
                </a:solidFill>
                <a:latin typeface="Arial"/>
                <a:cs typeface="Arial"/>
              </a:rPr>
              <a:t>т</a:t>
            </a:r>
            <a:r>
              <a:rPr sz="1600" i="1" dirty="0">
                <a:solidFill>
                  <a:srgbClr val="002E4A"/>
                </a:solidFill>
                <a:latin typeface="Arial"/>
                <a:cs typeface="Arial"/>
              </a:rPr>
              <a:t>н</a:t>
            </a:r>
            <a:r>
              <a:rPr sz="1600" i="1" spc="-10" dirty="0">
                <a:solidFill>
                  <a:srgbClr val="002E4A"/>
                </a:solidFill>
                <a:latin typeface="Arial"/>
                <a:cs typeface="Arial"/>
              </a:rPr>
              <a:t>ик</a:t>
            </a:r>
            <a:r>
              <a:rPr sz="1600" i="1" spc="-5" dirty="0">
                <a:solidFill>
                  <a:srgbClr val="002E4A"/>
                </a:solidFill>
                <a:latin typeface="Arial"/>
                <a:cs typeface="Arial"/>
              </a:rPr>
              <a:t>а</a:t>
            </a:r>
            <a:r>
              <a:rPr sz="1600" i="1" dirty="0">
                <a:solidFill>
                  <a:srgbClr val="002E4A"/>
                </a:solidFill>
                <a:latin typeface="Arial"/>
                <a:cs typeface="Arial"/>
              </a:rPr>
              <a:t>	</a:t>
            </a:r>
            <a:r>
              <a:rPr sz="1600" i="1" spc="-10" dirty="0">
                <a:solidFill>
                  <a:srgbClr val="002E4A"/>
                </a:solidFill>
                <a:latin typeface="Arial"/>
                <a:cs typeface="Arial"/>
              </a:rPr>
              <a:t>эк</a:t>
            </a:r>
            <a:r>
              <a:rPr sz="1600" i="1" spc="-15" dirty="0">
                <a:solidFill>
                  <a:srgbClr val="002E4A"/>
                </a:solidFill>
                <a:latin typeface="Arial"/>
                <a:cs typeface="Arial"/>
              </a:rPr>
              <a:t>з</a:t>
            </a:r>
            <a:r>
              <a:rPr sz="1600" i="1" spc="-10" dirty="0">
                <a:solidFill>
                  <a:srgbClr val="002E4A"/>
                </a:solidFill>
                <a:latin typeface="Arial"/>
                <a:cs typeface="Arial"/>
              </a:rPr>
              <a:t>амен</a:t>
            </a:r>
            <a:r>
              <a:rPr sz="1600" i="1" spc="-5" dirty="0">
                <a:solidFill>
                  <a:srgbClr val="002E4A"/>
                </a:solidFill>
                <a:latin typeface="Arial"/>
                <a:cs typeface="Arial"/>
              </a:rPr>
              <a:t>а</a:t>
            </a:r>
            <a:r>
              <a:rPr sz="1600" i="1" dirty="0">
                <a:solidFill>
                  <a:srgbClr val="002E4A"/>
                </a:solidFill>
                <a:latin typeface="Arial"/>
                <a:cs typeface="Arial"/>
              </a:rPr>
              <a:t>	</a:t>
            </a:r>
            <a:r>
              <a:rPr sz="1600" i="1" spc="-5" dirty="0">
                <a:solidFill>
                  <a:srgbClr val="002E4A"/>
                </a:solidFill>
                <a:latin typeface="Arial"/>
                <a:cs typeface="Arial"/>
              </a:rPr>
              <a:t>или</a:t>
            </a:r>
            <a:r>
              <a:rPr sz="1600" i="1" dirty="0">
                <a:solidFill>
                  <a:srgbClr val="002E4A"/>
                </a:solidFill>
                <a:latin typeface="Arial"/>
                <a:cs typeface="Arial"/>
              </a:rPr>
              <a:t>	</a:t>
            </a:r>
            <a:r>
              <a:rPr sz="1600" b="1" i="1" spc="-10" dirty="0">
                <a:solidFill>
                  <a:srgbClr val="002E4A"/>
                </a:solidFill>
                <a:latin typeface="Arial"/>
                <a:cs typeface="Arial"/>
              </a:rPr>
              <a:t>не</a:t>
            </a:r>
            <a:endParaRPr sz="16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1600" i="1" spc="-10" dirty="0">
                <a:solidFill>
                  <a:srgbClr val="002E4A"/>
                </a:solidFill>
                <a:latin typeface="Arial"/>
                <a:cs typeface="Arial"/>
              </a:rPr>
              <a:t>по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05612" y="4586097"/>
            <a:ext cx="478028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569720" algn="l"/>
                <a:tab pos="2757170" algn="l"/>
                <a:tab pos="3696335" algn="l"/>
              </a:tabLst>
            </a:pPr>
            <a:r>
              <a:rPr sz="1600" i="1" spc="-10" dirty="0">
                <a:solidFill>
                  <a:srgbClr val="002E4A"/>
                </a:solidFill>
                <a:latin typeface="Arial"/>
                <a:cs typeface="Arial"/>
              </a:rPr>
              <a:t>объективным	причинам,	помимо	</a:t>
            </a:r>
            <a:r>
              <a:rPr sz="1600" i="1" spc="-5" dirty="0">
                <a:solidFill>
                  <a:srgbClr val="002E4A"/>
                </a:solidFill>
                <a:latin typeface="Arial"/>
                <a:cs typeface="Arial"/>
              </a:rPr>
              <a:t>«обычных»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24119" y="4342257"/>
            <a:ext cx="279463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410335" algn="l"/>
                <a:tab pos="1852295" algn="l"/>
              </a:tabLst>
            </a:pPr>
            <a:r>
              <a:rPr sz="1600" b="1" i="1" spc="-10" dirty="0">
                <a:solidFill>
                  <a:srgbClr val="002E4A"/>
                </a:solidFill>
                <a:latin typeface="Arial"/>
                <a:cs typeface="Arial"/>
              </a:rPr>
              <a:t>за</a:t>
            </a:r>
            <a:r>
              <a:rPr sz="1600" b="1" i="1" spc="-45" dirty="0">
                <a:solidFill>
                  <a:srgbClr val="002E4A"/>
                </a:solidFill>
                <a:latin typeface="Arial"/>
                <a:cs typeface="Arial"/>
              </a:rPr>
              <a:t>в</a:t>
            </a:r>
            <a:r>
              <a:rPr sz="1600" b="1" i="1" spc="-10" dirty="0">
                <a:solidFill>
                  <a:srgbClr val="002E4A"/>
                </a:solidFill>
                <a:latin typeface="Arial"/>
                <a:cs typeface="Arial"/>
              </a:rPr>
              <a:t>е</a:t>
            </a:r>
            <a:r>
              <a:rPr sz="1600" b="1" i="1" dirty="0">
                <a:solidFill>
                  <a:srgbClr val="002E4A"/>
                </a:solidFill>
                <a:latin typeface="Arial"/>
                <a:cs typeface="Arial"/>
              </a:rPr>
              <a:t>р</a:t>
            </a:r>
            <a:r>
              <a:rPr sz="1600" b="1" i="1" spc="-10" dirty="0">
                <a:solidFill>
                  <a:srgbClr val="002E4A"/>
                </a:solidFill>
                <a:latin typeface="Arial"/>
                <a:cs typeface="Arial"/>
              </a:rPr>
              <a:t>ше</a:t>
            </a:r>
            <a:r>
              <a:rPr sz="1600" b="1" i="1" spc="-15" dirty="0">
                <a:solidFill>
                  <a:srgbClr val="002E4A"/>
                </a:solidFill>
                <a:latin typeface="Arial"/>
                <a:cs typeface="Arial"/>
              </a:rPr>
              <a:t>н</a:t>
            </a:r>
            <a:r>
              <a:rPr sz="1600" b="1" i="1" spc="-5" dirty="0">
                <a:solidFill>
                  <a:srgbClr val="002E4A"/>
                </a:solidFill>
                <a:latin typeface="Arial"/>
                <a:cs typeface="Arial"/>
              </a:rPr>
              <a:t>ия</a:t>
            </a:r>
            <a:r>
              <a:rPr sz="1600" b="1" i="1" dirty="0">
                <a:solidFill>
                  <a:srgbClr val="002E4A"/>
                </a:solidFill>
                <a:latin typeface="Arial"/>
                <a:cs typeface="Arial"/>
              </a:rPr>
              <a:t>	</a:t>
            </a:r>
            <a:r>
              <a:rPr sz="1600" b="1" i="1" spc="-10" dirty="0">
                <a:solidFill>
                  <a:srgbClr val="002E4A"/>
                </a:solidFill>
                <a:latin typeface="Arial"/>
                <a:cs typeface="Arial"/>
              </a:rPr>
              <a:t>и</a:t>
            </a:r>
            <a:r>
              <a:rPr sz="1600" b="1" i="1" spc="-5" dirty="0">
                <a:solidFill>
                  <a:srgbClr val="002E4A"/>
                </a:solidFill>
                <a:latin typeface="Arial"/>
                <a:cs typeface="Arial"/>
              </a:rPr>
              <a:t>м</a:t>
            </a:r>
            <a:r>
              <a:rPr sz="1600" b="1" i="1" dirty="0">
                <a:solidFill>
                  <a:srgbClr val="002E4A"/>
                </a:solidFill>
                <a:latin typeface="Arial"/>
                <a:cs typeface="Arial"/>
              </a:rPr>
              <a:t>	эк</a:t>
            </a:r>
            <a:r>
              <a:rPr sz="1600" b="1" i="1" spc="-10" dirty="0">
                <a:solidFill>
                  <a:srgbClr val="002E4A"/>
                </a:solidFill>
                <a:latin typeface="Arial"/>
                <a:cs typeface="Arial"/>
              </a:rPr>
              <a:t>заме</a:t>
            </a:r>
            <a:r>
              <a:rPr sz="1600" b="1" i="1" spc="-15" dirty="0">
                <a:solidFill>
                  <a:srgbClr val="002E4A"/>
                </a:solidFill>
                <a:latin typeface="Arial"/>
                <a:cs typeface="Arial"/>
              </a:rPr>
              <a:t>н</a:t>
            </a:r>
            <a:r>
              <a:rPr sz="1600" b="1" i="1" spc="-5" dirty="0">
                <a:solidFill>
                  <a:srgbClr val="002E4A"/>
                </a:solidFill>
                <a:latin typeface="Arial"/>
                <a:cs typeface="Arial"/>
              </a:rPr>
              <a:t>а</a:t>
            </a:r>
            <a:endParaRPr sz="1600">
              <a:latin typeface="Arial"/>
              <a:cs typeface="Arial"/>
            </a:endParaRPr>
          </a:p>
          <a:p>
            <a:pPr marL="60960">
              <a:lnSpc>
                <a:spcPct val="100000"/>
              </a:lnSpc>
              <a:tabLst>
                <a:tab pos="1268730" algn="l"/>
              </a:tabLst>
            </a:pPr>
            <a:r>
              <a:rPr sz="1600" i="1" spc="-10" dirty="0">
                <a:solidFill>
                  <a:srgbClr val="002E4A"/>
                </a:solidFill>
                <a:latin typeface="Arial"/>
                <a:cs typeface="Arial"/>
              </a:rPr>
              <a:t>действий,	организаторам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9443" y="4829945"/>
            <a:ext cx="8150859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i="1" spc="-15" dirty="0">
                <a:solidFill>
                  <a:srgbClr val="002E4A"/>
                </a:solidFill>
                <a:latin typeface="Arial"/>
                <a:cs typeface="Arial"/>
              </a:rPr>
              <a:t>необходимо</a:t>
            </a:r>
            <a:r>
              <a:rPr sz="1600" i="1" spc="409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600" b="1" i="1" spc="-10" dirty="0">
                <a:solidFill>
                  <a:srgbClr val="002E4A"/>
                </a:solidFill>
                <a:latin typeface="Arial"/>
                <a:cs typeface="Arial"/>
              </a:rPr>
              <a:t>завершить</a:t>
            </a:r>
            <a:r>
              <a:rPr sz="1600" b="1" i="1" spc="425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600" b="1" i="1" spc="-5" dirty="0">
                <a:solidFill>
                  <a:srgbClr val="002E4A"/>
                </a:solidFill>
                <a:latin typeface="Arial"/>
                <a:cs typeface="Arial"/>
              </a:rPr>
              <a:t>экзамен</a:t>
            </a:r>
            <a:r>
              <a:rPr sz="1600" b="1" i="1" spc="434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600" b="1" i="1" spc="-5" dirty="0">
                <a:solidFill>
                  <a:srgbClr val="002E4A"/>
                </a:solidFill>
                <a:latin typeface="Arial"/>
                <a:cs typeface="Arial"/>
              </a:rPr>
              <a:t>на</a:t>
            </a:r>
            <a:r>
              <a:rPr sz="1600" b="1" i="1" spc="434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600" b="1" i="1" spc="-5" dirty="0">
                <a:solidFill>
                  <a:srgbClr val="002E4A"/>
                </a:solidFill>
                <a:latin typeface="Arial"/>
                <a:cs typeface="Arial"/>
              </a:rPr>
              <a:t>станции</a:t>
            </a:r>
            <a:r>
              <a:rPr sz="1600" b="1" i="1" spc="434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600" b="1" i="1" spc="-5" dirty="0">
                <a:solidFill>
                  <a:srgbClr val="002E4A"/>
                </a:solidFill>
                <a:latin typeface="Arial"/>
                <a:cs typeface="Arial"/>
              </a:rPr>
              <a:t>КЕГЭ</a:t>
            </a:r>
            <a:r>
              <a:rPr sz="1600" b="1" i="1" spc="434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600" i="1" spc="-10" dirty="0">
                <a:solidFill>
                  <a:srgbClr val="002E4A"/>
                </a:solidFill>
                <a:latin typeface="Arial"/>
                <a:cs typeface="Arial"/>
              </a:rPr>
              <a:t>этого</a:t>
            </a:r>
            <a:r>
              <a:rPr sz="1600" i="1" spc="425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002E4A"/>
                </a:solidFill>
                <a:latin typeface="Arial"/>
                <a:cs typeface="Arial"/>
              </a:rPr>
              <a:t>участника,</a:t>
            </a:r>
            <a:r>
              <a:rPr sz="1600" i="1" spc="434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600" i="1" spc="-10" dirty="0">
                <a:solidFill>
                  <a:srgbClr val="002E4A"/>
                </a:solidFill>
                <a:latin typeface="Arial"/>
                <a:cs typeface="Arial"/>
              </a:rPr>
              <a:t>нажав </a:t>
            </a:r>
            <a:r>
              <a:rPr sz="1600" i="1" spc="-5" dirty="0">
                <a:solidFill>
                  <a:srgbClr val="002E4A"/>
                </a:solidFill>
                <a:latin typeface="Arial"/>
                <a:cs typeface="Arial"/>
              </a:rPr>
              <a:t> на</a:t>
            </a:r>
            <a:r>
              <a:rPr sz="1600" i="1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600" i="1" spc="-10" dirty="0">
                <a:solidFill>
                  <a:srgbClr val="002E4A"/>
                </a:solidFill>
                <a:latin typeface="Arial"/>
                <a:cs typeface="Arial"/>
              </a:rPr>
              <a:t>кнопку</a:t>
            </a:r>
            <a:r>
              <a:rPr sz="1600" i="1" spc="-5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600" i="1" spc="-10" dirty="0">
                <a:solidFill>
                  <a:srgbClr val="002E4A"/>
                </a:solidFill>
                <a:latin typeface="Arial"/>
                <a:cs typeface="Arial"/>
              </a:rPr>
              <a:t>«Завершить</a:t>
            </a:r>
            <a:r>
              <a:rPr sz="1600" i="1" spc="-5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600" i="1" spc="-10" dirty="0">
                <a:solidFill>
                  <a:srgbClr val="002E4A"/>
                </a:solidFill>
                <a:latin typeface="Arial"/>
                <a:cs typeface="Arial"/>
              </a:rPr>
              <a:t>экзамен»</a:t>
            </a:r>
            <a:r>
              <a:rPr sz="1600" i="1" spc="-5" dirty="0">
                <a:solidFill>
                  <a:srgbClr val="002E4A"/>
                </a:solidFill>
                <a:latin typeface="Arial"/>
                <a:cs typeface="Arial"/>
              </a:rPr>
              <a:t> и</a:t>
            </a:r>
            <a:r>
              <a:rPr sz="1600" i="1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600" b="1" i="1" spc="-5" dirty="0">
                <a:solidFill>
                  <a:srgbClr val="002E4A"/>
                </a:solidFill>
                <a:latin typeface="Arial"/>
                <a:cs typeface="Arial"/>
              </a:rPr>
              <a:t>перенести</a:t>
            </a:r>
            <a:r>
              <a:rPr sz="1600" b="1" i="1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600" b="1" i="1" spc="-5" dirty="0">
                <a:solidFill>
                  <a:srgbClr val="002E4A"/>
                </a:solidFill>
                <a:latin typeface="Arial"/>
                <a:cs typeface="Arial"/>
              </a:rPr>
              <a:t>в</a:t>
            </a:r>
            <a:r>
              <a:rPr sz="1600" b="1" i="1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002E4A"/>
                </a:solidFill>
                <a:latin typeface="Arial"/>
                <a:cs typeface="Arial"/>
              </a:rPr>
              <a:t>его</a:t>
            </a:r>
            <a:r>
              <a:rPr sz="1600" b="1" i="1" spc="-15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600" b="1" i="1" spc="-10" dirty="0">
                <a:solidFill>
                  <a:srgbClr val="002E4A"/>
                </a:solidFill>
                <a:latin typeface="Arial"/>
                <a:cs typeface="Arial"/>
              </a:rPr>
              <a:t>бланк</a:t>
            </a:r>
            <a:r>
              <a:rPr sz="1600" b="1" i="1" spc="-5" dirty="0">
                <a:solidFill>
                  <a:srgbClr val="002E4A"/>
                </a:solidFill>
                <a:latin typeface="Arial"/>
                <a:cs typeface="Arial"/>
              </a:rPr>
              <a:t> регистрации </a:t>
            </a:r>
            <a:r>
              <a:rPr sz="1600" b="1" i="1" spc="-430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600" b="1" i="1" spc="-5" dirty="0">
                <a:solidFill>
                  <a:srgbClr val="002E4A"/>
                </a:solidFill>
                <a:latin typeface="Arial"/>
                <a:cs typeface="Arial"/>
              </a:rPr>
              <a:t>контрольную </a:t>
            </a:r>
            <a:r>
              <a:rPr sz="1600" b="1" i="1" spc="-10" dirty="0">
                <a:solidFill>
                  <a:srgbClr val="002E4A"/>
                </a:solidFill>
                <a:latin typeface="Arial"/>
                <a:cs typeface="Arial"/>
              </a:rPr>
              <a:t>сумму</a:t>
            </a:r>
            <a:r>
              <a:rPr sz="1600" i="1" spc="-10" dirty="0">
                <a:solidFill>
                  <a:srgbClr val="002E4A"/>
                </a:solidFill>
                <a:latin typeface="Arial"/>
                <a:cs typeface="Arial"/>
              </a:rPr>
              <a:t>, автоматически сформированную </a:t>
            </a:r>
            <a:r>
              <a:rPr sz="1600" i="1" spc="-5" dirty="0">
                <a:solidFill>
                  <a:srgbClr val="002E4A"/>
                </a:solidFill>
                <a:latin typeface="Arial"/>
                <a:cs typeface="Arial"/>
              </a:rPr>
              <a:t>на </a:t>
            </a:r>
            <a:r>
              <a:rPr sz="1600" i="1" spc="-10" dirty="0">
                <a:solidFill>
                  <a:srgbClr val="002E4A"/>
                </a:solidFill>
                <a:latin typeface="Arial"/>
                <a:cs typeface="Arial"/>
              </a:rPr>
              <a:t>станции </a:t>
            </a:r>
            <a:r>
              <a:rPr sz="1600" i="1" spc="-5" dirty="0">
                <a:solidFill>
                  <a:srgbClr val="002E4A"/>
                </a:solidFill>
                <a:latin typeface="Arial"/>
                <a:cs typeface="Arial"/>
              </a:rPr>
              <a:t>КЕГЭ (далее </a:t>
            </a:r>
            <a:r>
              <a:rPr sz="1600" i="1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600" i="1" spc="-10" dirty="0">
                <a:solidFill>
                  <a:srgbClr val="002E4A"/>
                </a:solidFill>
                <a:latin typeface="Arial"/>
                <a:cs typeface="Arial"/>
              </a:rPr>
              <a:t>перенести</a:t>
            </a:r>
            <a:r>
              <a:rPr sz="1600" i="1" spc="220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600" i="1" spc="-10" dirty="0">
                <a:solidFill>
                  <a:srgbClr val="002E4A"/>
                </a:solidFill>
                <a:latin typeface="Arial"/>
                <a:cs typeface="Arial"/>
              </a:rPr>
              <a:t>эту</a:t>
            </a:r>
            <a:r>
              <a:rPr sz="1600" i="1" spc="645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600" i="1" spc="-10" dirty="0">
                <a:solidFill>
                  <a:srgbClr val="002E4A"/>
                </a:solidFill>
                <a:latin typeface="Arial"/>
                <a:cs typeface="Arial"/>
              </a:rPr>
              <a:t>сумму</a:t>
            </a:r>
            <a:r>
              <a:rPr sz="1600" i="1" spc="655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002E4A"/>
                </a:solidFill>
                <a:latin typeface="Arial"/>
                <a:cs typeface="Arial"/>
              </a:rPr>
              <a:t>в</a:t>
            </a:r>
            <a:r>
              <a:rPr sz="1600" i="1" spc="645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600" i="1" spc="-10" dirty="0">
                <a:solidFill>
                  <a:srgbClr val="002E4A"/>
                </a:solidFill>
                <a:latin typeface="Arial"/>
                <a:cs typeface="Arial"/>
              </a:rPr>
              <a:t>форму</a:t>
            </a:r>
            <a:r>
              <a:rPr sz="1600" i="1" spc="650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002E4A"/>
                </a:solidFill>
                <a:latin typeface="Arial"/>
                <a:cs typeface="Arial"/>
              </a:rPr>
              <a:t>ППЭ-05-02-К</a:t>
            </a:r>
            <a:r>
              <a:rPr sz="1600" i="1" spc="635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600" i="1" spc="-10" dirty="0">
                <a:solidFill>
                  <a:srgbClr val="002E4A"/>
                </a:solidFill>
                <a:latin typeface="Arial"/>
                <a:cs typeface="Arial"/>
              </a:rPr>
              <a:t>«Протокол</a:t>
            </a:r>
            <a:r>
              <a:rPr sz="1600" i="1" spc="660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600" i="1" spc="-15" dirty="0">
                <a:solidFill>
                  <a:srgbClr val="002E4A"/>
                </a:solidFill>
                <a:latin typeface="Arial"/>
                <a:cs typeface="Arial"/>
              </a:rPr>
              <a:t>проведения</a:t>
            </a:r>
            <a:r>
              <a:rPr sz="1600" i="1" spc="640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600" i="1" spc="-10" dirty="0">
                <a:solidFill>
                  <a:srgbClr val="002E4A"/>
                </a:solidFill>
                <a:latin typeface="Arial"/>
                <a:cs typeface="Arial"/>
              </a:rPr>
              <a:t>экзамена </a:t>
            </a:r>
            <a:r>
              <a:rPr sz="1600" i="1" spc="-434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002E4A"/>
                </a:solidFill>
                <a:latin typeface="Arial"/>
                <a:cs typeface="Arial"/>
              </a:rPr>
              <a:t>в</a:t>
            </a:r>
            <a:r>
              <a:rPr sz="1600" i="1" spc="-15" dirty="0">
                <a:solidFill>
                  <a:srgbClr val="002E4A"/>
                </a:solidFill>
                <a:latin typeface="Arial"/>
                <a:cs typeface="Arial"/>
              </a:rPr>
              <a:t> аудитории»)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3502" y="1063651"/>
            <a:ext cx="8649970" cy="682238"/>
          </a:xfrm>
          <a:prstGeom prst="rect">
            <a:avLst/>
          </a:prstGeom>
          <a:solidFill>
            <a:srgbClr val="D1D5E0"/>
          </a:solidFill>
          <a:ln w="19050">
            <a:solidFill>
              <a:srgbClr val="394454"/>
            </a:solidFill>
          </a:ln>
        </p:spPr>
        <p:txBody>
          <a:bodyPr vert="horz" wrap="square" lIns="0" tIns="66040" rIns="0" bIns="0" rtlCol="0">
            <a:spAutoFit/>
          </a:bodyPr>
          <a:lstStyle/>
          <a:p>
            <a:pPr marL="8255" algn="ctr">
              <a:lnSpc>
                <a:spcPct val="100000"/>
              </a:lnSpc>
              <a:spcBef>
                <a:spcPts val="520"/>
              </a:spcBef>
            </a:pPr>
            <a:r>
              <a:rPr sz="2000" b="1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2000" b="1" spc="-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394454"/>
                </a:solidFill>
                <a:latin typeface="Arial"/>
                <a:cs typeface="Arial"/>
              </a:rPr>
              <a:t>целом</a:t>
            </a:r>
            <a:r>
              <a:rPr sz="2000" b="1" spc="-4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394454"/>
                </a:solidFill>
                <a:latin typeface="Arial"/>
                <a:cs typeface="Arial"/>
              </a:rPr>
              <a:t>проведение</a:t>
            </a:r>
            <a:r>
              <a:rPr sz="2000" b="1" spc="-3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394454"/>
                </a:solidFill>
                <a:latin typeface="Arial"/>
                <a:cs typeface="Arial"/>
              </a:rPr>
              <a:t>КЕГЭ</a:t>
            </a:r>
            <a:r>
              <a:rPr sz="2000" b="1" spc="-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394454"/>
                </a:solidFill>
                <a:latin typeface="Arial"/>
                <a:cs typeface="Arial"/>
              </a:rPr>
              <a:t>аналогично</a:t>
            </a:r>
            <a:r>
              <a:rPr sz="2000" b="1" spc="-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394454"/>
                </a:solidFill>
                <a:latin typeface="Arial"/>
                <a:cs typeface="Arial"/>
              </a:rPr>
              <a:t>ходу</a:t>
            </a:r>
            <a:endParaRPr sz="200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</a:pPr>
            <a:r>
              <a:rPr sz="2000" b="1" spc="-10" dirty="0">
                <a:solidFill>
                  <a:srgbClr val="394454"/>
                </a:solidFill>
                <a:latin typeface="Arial"/>
                <a:cs typeface="Arial"/>
              </a:rPr>
              <a:t>«стандартного»</a:t>
            </a:r>
            <a:r>
              <a:rPr sz="2000" b="1" spc="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394454"/>
                </a:solidFill>
                <a:latin typeface="Arial"/>
                <a:cs typeface="Arial"/>
              </a:rPr>
              <a:t>экзамена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86405" y="3060248"/>
            <a:ext cx="417195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>
                <a:solidFill>
                  <a:schemeClr val="tx1"/>
                </a:solidFill>
                <a:latin typeface="+mn-lt"/>
              </a:rPr>
              <a:t>НЕШТАТНЫЕ</a:t>
            </a:r>
            <a:r>
              <a:rPr spc="-5" dirty="0">
                <a:solidFill>
                  <a:schemeClr val="tx1"/>
                </a:solidFill>
                <a:latin typeface="+mn-lt"/>
              </a:rPr>
              <a:t> </a:t>
            </a:r>
            <a:r>
              <a:rPr spc="-35" dirty="0">
                <a:solidFill>
                  <a:schemeClr val="tx1"/>
                </a:solidFill>
                <a:latin typeface="+mn-lt"/>
              </a:rPr>
              <a:t>СИТУАЦИИ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49" y="276605"/>
            <a:ext cx="307403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30" dirty="0">
                <a:solidFill>
                  <a:srgbClr val="E36C09"/>
                </a:solidFill>
                <a:cs typeface="Microsoft Sans Serif"/>
              </a:rPr>
              <a:t>СТАНЦИЯ</a:t>
            </a:r>
            <a:r>
              <a:rPr sz="2200" dirty="0">
                <a:solidFill>
                  <a:srgbClr val="E36C09"/>
                </a:solidFill>
                <a:cs typeface="Microsoft Sans Serif"/>
              </a:rPr>
              <a:t> </a:t>
            </a:r>
            <a:r>
              <a:rPr sz="2200" spc="-40" dirty="0">
                <a:solidFill>
                  <a:srgbClr val="E36C09"/>
                </a:solidFill>
                <a:cs typeface="Microsoft Sans Serif"/>
              </a:rPr>
              <a:t>ПЕЧАТИ</a:t>
            </a:r>
            <a:r>
              <a:rPr sz="2200" spc="-5" dirty="0">
                <a:solidFill>
                  <a:srgbClr val="E36C09"/>
                </a:solidFill>
                <a:cs typeface="Microsoft Sans Serif"/>
              </a:rPr>
              <a:t> ЭМ</a:t>
            </a:r>
            <a:endParaRPr sz="2200" dirty="0"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7791" y="1934307"/>
            <a:ext cx="8649970" cy="2677656"/>
          </a:xfrm>
          <a:prstGeom prst="rect">
            <a:avLst/>
          </a:prstGeom>
          <a:solidFill>
            <a:srgbClr val="F8F9FA"/>
          </a:solidFill>
          <a:ln w="28575">
            <a:solidFill>
              <a:srgbClr val="F55B4A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850" dirty="0">
              <a:latin typeface="Times New Roman"/>
              <a:cs typeface="Times New Roman"/>
            </a:endParaRPr>
          </a:p>
          <a:p>
            <a:pPr marL="349250" marR="339725" algn="ctr">
              <a:lnSpc>
                <a:spcPct val="100000"/>
              </a:lnSpc>
            </a:pPr>
            <a:r>
              <a:rPr sz="2800" b="1" spc="-10" dirty="0">
                <a:solidFill>
                  <a:srgbClr val="394454"/>
                </a:solidFill>
                <a:latin typeface="Arial"/>
                <a:cs typeface="Arial"/>
              </a:rPr>
              <a:t>Нештатные</a:t>
            </a:r>
            <a:r>
              <a:rPr sz="2800" b="1" spc="5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394454"/>
                </a:solidFill>
                <a:latin typeface="Arial"/>
                <a:cs typeface="Arial"/>
              </a:rPr>
              <a:t>ситуации</a:t>
            </a:r>
            <a:r>
              <a:rPr sz="2800" b="1" spc="4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394454"/>
                </a:solidFill>
                <a:latin typeface="Arial"/>
                <a:cs typeface="Arial"/>
              </a:rPr>
              <a:t>на</a:t>
            </a:r>
            <a:r>
              <a:rPr sz="2800" b="1" spc="-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394454"/>
                </a:solidFill>
                <a:latin typeface="Arial"/>
                <a:cs typeface="Arial"/>
              </a:rPr>
              <a:t>станциях</a:t>
            </a:r>
            <a:r>
              <a:rPr sz="2800" b="1" spc="5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394454"/>
                </a:solidFill>
                <a:latin typeface="Arial"/>
                <a:cs typeface="Arial"/>
              </a:rPr>
              <a:t>печати</a:t>
            </a:r>
            <a:r>
              <a:rPr sz="2800" b="1" spc="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394454"/>
                </a:solidFill>
                <a:latin typeface="Arial"/>
                <a:cs typeface="Arial"/>
              </a:rPr>
              <a:t>ЭМ </a:t>
            </a:r>
            <a:r>
              <a:rPr sz="2800" b="1" spc="-76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394454"/>
                </a:solidFill>
                <a:latin typeface="Arial"/>
                <a:cs typeface="Arial"/>
              </a:rPr>
              <a:t>решаются</a:t>
            </a:r>
            <a:r>
              <a:rPr sz="2800" b="1" spc="4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394454"/>
                </a:solidFill>
                <a:latin typeface="Arial"/>
                <a:cs typeface="Arial"/>
              </a:rPr>
              <a:t>по </a:t>
            </a:r>
            <a:r>
              <a:rPr sz="2800" b="1" spc="-25" dirty="0">
                <a:solidFill>
                  <a:srgbClr val="394454"/>
                </a:solidFill>
                <a:latin typeface="Arial"/>
                <a:cs typeface="Arial"/>
              </a:rPr>
              <a:t>тем</a:t>
            </a:r>
            <a:r>
              <a:rPr sz="2800" b="1" spc="4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394454"/>
                </a:solidFill>
                <a:latin typeface="Arial"/>
                <a:cs typeface="Arial"/>
              </a:rPr>
              <a:t>же</a:t>
            </a:r>
            <a:r>
              <a:rPr sz="28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394454"/>
                </a:solidFill>
                <a:latin typeface="Arial"/>
                <a:cs typeface="Arial"/>
              </a:rPr>
              <a:t>алгоритмам,</a:t>
            </a:r>
            <a:endParaRPr sz="2800" dirty="0">
              <a:latin typeface="Arial"/>
              <a:cs typeface="Arial"/>
            </a:endParaRPr>
          </a:p>
          <a:p>
            <a:pPr marL="85725" algn="ctr">
              <a:lnSpc>
                <a:spcPts val="3279"/>
              </a:lnSpc>
            </a:pPr>
            <a:r>
              <a:rPr sz="2800" b="1" spc="-30" dirty="0">
                <a:solidFill>
                  <a:srgbClr val="394454"/>
                </a:solidFill>
                <a:latin typeface="Arial"/>
                <a:cs typeface="Arial"/>
              </a:rPr>
              <a:t>что</a:t>
            </a:r>
            <a:r>
              <a:rPr sz="2800" b="1" spc="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394454"/>
                </a:solidFill>
                <a:latin typeface="Arial"/>
                <a:cs typeface="Arial"/>
              </a:rPr>
              <a:t>и</a:t>
            </a:r>
            <a:r>
              <a:rPr sz="28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394454"/>
                </a:solidFill>
                <a:latin typeface="Arial"/>
                <a:cs typeface="Arial"/>
              </a:rPr>
              <a:t>на</a:t>
            </a:r>
            <a:r>
              <a:rPr sz="2800" b="1" spc="-10" dirty="0">
                <a:solidFill>
                  <a:srgbClr val="394454"/>
                </a:solidFill>
                <a:latin typeface="Arial"/>
                <a:cs typeface="Arial"/>
              </a:rPr>
              <a:t> «стандартном»</a:t>
            </a:r>
            <a:r>
              <a:rPr sz="2800" b="1" spc="4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394454"/>
                </a:solidFill>
                <a:latin typeface="Arial"/>
                <a:cs typeface="Arial"/>
              </a:rPr>
              <a:t>экзамене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0" y="266189"/>
            <a:ext cx="2154555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spc="-30" dirty="0">
                <a:solidFill>
                  <a:srgbClr val="E36C09"/>
                </a:solidFill>
              </a:rPr>
              <a:t>СТАНЦИЯ </a:t>
            </a:r>
            <a:r>
              <a:rPr sz="2400" spc="-65" dirty="0">
                <a:solidFill>
                  <a:srgbClr val="E36C09"/>
                </a:solidFill>
              </a:rPr>
              <a:t>КЕГЭ</a:t>
            </a:r>
            <a:endParaRPr sz="2400" dirty="0"/>
          </a:p>
        </p:txBody>
      </p:sp>
      <p:sp>
        <p:nvSpPr>
          <p:cNvPr id="3" name="object 3"/>
          <p:cNvSpPr txBox="1"/>
          <p:nvPr/>
        </p:nvSpPr>
        <p:spPr>
          <a:xfrm>
            <a:off x="247791" y="906495"/>
            <a:ext cx="8649970" cy="886781"/>
          </a:xfrm>
          <a:prstGeom prst="rect">
            <a:avLst/>
          </a:prstGeom>
          <a:solidFill>
            <a:srgbClr val="D1D5E0"/>
          </a:solidFill>
          <a:ln w="19050">
            <a:solidFill>
              <a:srgbClr val="394454"/>
            </a:solidFill>
          </a:ln>
        </p:spPr>
        <p:txBody>
          <a:bodyPr vert="horz" wrap="square" lIns="0" tIns="24765" rIns="0" bIns="0" rtlCol="0">
            <a:spAutoFit/>
          </a:bodyPr>
          <a:lstStyle/>
          <a:p>
            <a:pPr marL="2316480" marR="1288415" indent="-1026160">
              <a:lnSpc>
                <a:spcPct val="100000"/>
              </a:lnSpc>
              <a:spcBef>
                <a:spcPts val="195"/>
              </a:spcBef>
            </a:pPr>
            <a:r>
              <a:rPr sz="2800" b="1" spc="-20" dirty="0">
                <a:solidFill>
                  <a:srgbClr val="394454"/>
                </a:solidFill>
                <a:latin typeface="Arial"/>
                <a:cs typeface="Arial"/>
              </a:rPr>
              <a:t>Работоспособность</a:t>
            </a:r>
            <a:r>
              <a:rPr sz="28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394454"/>
                </a:solidFill>
                <a:latin typeface="Arial"/>
                <a:cs typeface="Arial"/>
              </a:rPr>
              <a:t>станции</a:t>
            </a:r>
            <a:r>
              <a:rPr sz="2800" b="1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394454"/>
                </a:solidFill>
                <a:latin typeface="Arial"/>
                <a:cs typeface="Arial"/>
              </a:rPr>
              <a:t>КЕГЭ </a:t>
            </a:r>
            <a:r>
              <a:rPr sz="2800" b="1" spc="-76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800" b="1" spc="-30" dirty="0">
                <a:solidFill>
                  <a:srgbClr val="394454"/>
                </a:solidFill>
                <a:latin typeface="Arial"/>
                <a:cs typeface="Arial"/>
              </a:rPr>
              <a:t>удалось</a:t>
            </a:r>
            <a:r>
              <a:rPr sz="2800" b="1" spc="4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800" b="1" spc="-15" dirty="0">
                <a:solidFill>
                  <a:srgbClr val="394454"/>
                </a:solidFill>
                <a:latin typeface="Arial"/>
                <a:cs typeface="Arial"/>
              </a:rPr>
              <a:t>восстановить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33512" y="2162873"/>
            <a:ext cx="8678545" cy="2865120"/>
            <a:chOff x="233502" y="2162873"/>
            <a:chExt cx="8678545" cy="2865120"/>
          </a:xfrm>
        </p:grpSpPr>
        <p:sp>
          <p:nvSpPr>
            <p:cNvPr id="5" name="object 5"/>
            <p:cNvSpPr/>
            <p:nvPr/>
          </p:nvSpPr>
          <p:spPr>
            <a:xfrm>
              <a:off x="247789" y="2177160"/>
              <a:ext cx="8649970" cy="2836545"/>
            </a:xfrm>
            <a:custGeom>
              <a:avLst/>
              <a:gdLst/>
              <a:ahLst/>
              <a:cxnLst/>
              <a:rect l="l" t="t" r="r" b="b"/>
              <a:pathLst>
                <a:path w="8649970" h="2836545">
                  <a:moveTo>
                    <a:pt x="8649462" y="0"/>
                  </a:moveTo>
                  <a:lnTo>
                    <a:pt x="0" y="0"/>
                  </a:lnTo>
                  <a:lnTo>
                    <a:pt x="0" y="2836164"/>
                  </a:lnTo>
                  <a:lnTo>
                    <a:pt x="8649462" y="2836164"/>
                  </a:lnTo>
                  <a:lnTo>
                    <a:pt x="8649462" y="0"/>
                  </a:lnTo>
                  <a:close/>
                </a:path>
              </a:pathLst>
            </a:custGeom>
            <a:solidFill>
              <a:srgbClr val="F8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7789" y="2177160"/>
              <a:ext cx="8649970" cy="2836545"/>
            </a:xfrm>
            <a:custGeom>
              <a:avLst/>
              <a:gdLst/>
              <a:ahLst/>
              <a:cxnLst/>
              <a:rect l="l" t="t" r="r" b="b"/>
              <a:pathLst>
                <a:path w="8649970" h="2836545">
                  <a:moveTo>
                    <a:pt x="0" y="2836164"/>
                  </a:moveTo>
                  <a:lnTo>
                    <a:pt x="8649462" y="2836164"/>
                  </a:lnTo>
                  <a:lnTo>
                    <a:pt x="8649462" y="0"/>
                  </a:lnTo>
                  <a:lnTo>
                    <a:pt x="0" y="0"/>
                  </a:lnTo>
                  <a:lnTo>
                    <a:pt x="0" y="2836164"/>
                  </a:lnTo>
                  <a:close/>
                </a:path>
              </a:pathLst>
            </a:custGeom>
            <a:ln w="28575">
              <a:solidFill>
                <a:srgbClr val="F55B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26543" y="2237359"/>
            <a:ext cx="8490585" cy="27308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4615" marR="5080" indent="-82550">
              <a:lnSpc>
                <a:spcPct val="100000"/>
              </a:lnSpc>
              <a:spcBef>
                <a:spcPts val="95"/>
              </a:spcBef>
              <a:tabLst>
                <a:tab pos="722630" algn="l"/>
                <a:tab pos="2320290" algn="l"/>
                <a:tab pos="3825875" algn="l"/>
                <a:tab pos="4867275" algn="l"/>
                <a:tab pos="6480175" algn="l"/>
              </a:tabLst>
            </a:pP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Если	т</a:t>
            </a:r>
            <a:r>
              <a:rPr sz="1600" b="1" spc="-35" dirty="0">
                <a:solidFill>
                  <a:srgbClr val="394454"/>
                </a:solidFill>
                <a:latin typeface="Arial"/>
                <a:cs typeface="Arial"/>
              </a:rPr>
              <a:t>е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хнич</a:t>
            </a:r>
            <a:r>
              <a:rPr sz="1600" b="1" spc="-25" dirty="0">
                <a:solidFill>
                  <a:srgbClr val="394454"/>
                </a:solidFill>
                <a:latin typeface="Arial"/>
                <a:cs typeface="Arial"/>
              </a:rPr>
              <a:t>е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с</a:t>
            </a:r>
            <a:r>
              <a:rPr sz="1600" b="1" spc="-25" dirty="0">
                <a:solidFill>
                  <a:srgbClr val="394454"/>
                </a:solidFill>
                <a:latin typeface="Arial"/>
                <a:cs typeface="Arial"/>
              </a:rPr>
              <a:t>к</a:t>
            </a:r>
            <a:r>
              <a:rPr sz="1600" b="1" spc="-20" dirty="0">
                <a:solidFill>
                  <a:srgbClr val="394454"/>
                </a:solidFill>
                <a:latin typeface="Arial"/>
                <a:cs typeface="Arial"/>
              </a:rPr>
              <a:t>о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м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у</a:t>
            </a:r>
            <a:r>
              <a:rPr sz="1600" b="1" dirty="0">
                <a:solidFill>
                  <a:srgbClr val="394454"/>
                </a:solidFill>
                <a:latin typeface="Arial"/>
                <a:cs typeface="Arial"/>
              </a:rPr>
              <a:t>	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спе</a:t>
            </a:r>
            <a:r>
              <a:rPr sz="1600" b="1" dirty="0">
                <a:solidFill>
                  <a:srgbClr val="394454"/>
                </a:solidFill>
                <a:latin typeface="Arial"/>
                <a:cs typeface="Arial"/>
              </a:rPr>
              <a:t>ц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и</a:t>
            </a:r>
            <a:r>
              <a:rPr sz="1600" b="1" spc="5" dirty="0">
                <a:solidFill>
                  <a:srgbClr val="394454"/>
                </a:solidFill>
                <a:latin typeface="Arial"/>
                <a:cs typeface="Arial"/>
              </a:rPr>
              <a:t>а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л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и</a:t>
            </a:r>
            <a:r>
              <a:rPr sz="1600" b="1" spc="5" dirty="0">
                <a:solidFill>
                  <a:srgbClr val="394454"/>
                </a:solidFill>
                <a:latin typeface="Arial"/>
                <a:cs typeface="Arial"/>
              </a:rPr>
              <a:t>с</a:t>
            </a:r>
            <a:r>
              <a:rPr sz="1600" b="1" spc="40" dirty="0">
                <a:solidFill>
                  <a:srgbClr val="394454"/>
                </a:solidFill>
                <a:latin typeface="Arial"/>
                <a:cs typeface="Arial"/>
              </a:rPr>
              <a:t>т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у</a:t>
            </a:r>
            <a:r>
              <a:rPr sz="1600" b="1" dirty="0">
                <a:solidFill>
                  <a:srgbClr val="394454"/>
                </a:solidFill>
                <a:latin typeface="Arial"/>
                <a:cs typeface="Arial"/>
              </a:rPr>
              <a:t>	</a:t>
            </a:r>
            <a:r>
              <a:rPr sz="1600" b="1" spc="-65" dirty="0">
                <a:solidFill>
                  <a:srgbClr val="394454"/>
                </a:solidFill>
                <a:latin typeface="Arial"/>
                <a:cs typeface="Arial"/>
              </a:rPr>
              <a:t>у</a:t>
            </a:r>
            <a:r>
              <a:rPr sz="1600" b="1" dirty="0">
                <a:solidFill>
                  <a:srgbClr val="394454"/>
                </a:solidFill>
                <a:latin typeface="Arial"/>
                <a:cs typeface="Arial"/>
              </a:rPr>
              <a:t>д</a:t>
            </a:r>
            <a:r>
              <a:rPr sz="1600" b="1" spc="5" dirty="0">
                <a:solidFill>
                  <a:srgbClr val="394454"/>
                </a:solidFill>
                <a:latin typeface="Arial"/>
                <a:cs typeface="Arial"/>
              </a:rPr>
              <a:t>а</a:t>
            </a:r>
            <a:r>
              <a:rPr sz="1600" b="1" spc="-35" dirty="0">
                <a:solidFill>
                  <a:srgbClr val="394454"/>
                </a:solidFill>
                <a:latin typeface="Arial"/>
                <a:cs typeface="Arial"/>
              </a:rPr>
              <a:t>ло</a:t>
            </a:r>
            <a:r>
              <a:rPr sz="1600" b="1" spc="5" dirty="0">
                <a:solidFill>
                  <a:srgbClr val="394454"/>
                </a:solidFill>
                <a:latin typeface="Arial"/>
                <a:cs typeface="Arial"/>
              </a:rPr>
              <a:t>с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ь</a:t>
            </a:r>
            <a:r>
              <a:rPr sz="1600" b="1" dirty="0">
                <a:solidFill>
                  <a:srgbClr val="394454"/>
                </a:solidFill>
                <a:latin typeface="Arial"/>
                <a:cs typeface="Arial"/>
              </a:rPr>
              <a:t>	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600" b="1" spc="-35" dirty="0">
                <a:solidFill>
                  <a:srgbClr val="394454"/>
                </a:solidFill>
                <a:latin typeface="Arial"/>
                <a:cs typeface="Arial"/>
              </a:rPr>
              <a:t>о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с</a:t>
            </a:r>
            <a:r>
              <a:rPr sz="1600" b="1" spc="5" dirty="0">
                <a:solidFill>
                  <a:srgbClr val="394454"/>
                </a:solidFill>
                <a:latin typeface="Arial"/>
                <a:cs typeface="Arial"/>
              </a:rPr>
              <a:t>с</a:t>
            </a:r>
            <a:r>
              <a:rPr sz="1600" b="1" spc="-20" dirty="0">
                <a:solidFill>
                  <a:srgbClr val="394454"/>
                </a:solidFill>
                <a:latin typeface="Arial"/>
                <a:cs typeface="Arial"/>
              </a:rPr>
              <a:t>т</a:t>
            </a:r>
            <a:r>
              <a:rPr sz="1600" b="1" spc="5" dirty="0">
                <a:solidFill>
                  <a:srgbClr val="394454"/>
                </a:solidFill>
                <a:latin typeface="Arial"/>
                <a:cs typeface="Arial"/>
              </a:rPr>
              <a:t>а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н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о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600" b="1" spc="10" dirty="0">
                <a:solidFill>
                  <a:srgbClr val="394454"/>
                </a:solidFill>
                <a:latin typeface="Arial"/>
                <a:cs typeface="Arial"/>
              </a:rPr>
              <a:t>и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ть</a:t>
            </a:r>
            <a:r>
              <a:rPr sz="1600" b="1" dirty="0">
                <a:solidFill>
                  <a:srgbClr val="394454"/>
                </a:solidFill>
                <a:latin typeface="Arial"/>
                <a:cs typeface="Arial"/>
              </a:rPr>
              <a:t>	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ра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б</a:t>
            </a:r>
            <a:r>
              <a:rPr sz="1600" b="1" spc="-35" dirty="0">
                <a:solidFill>
                  <a:srgbClr val="394454"/>
                </a:solidFill>
                <a:latin typeface="Arial"/>
                <a:cs typeface="Arial"/>
              </a:rPr>
              <a:t>ото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с</a:t>
            </a:r>
            <a:r>
              <a:rPr sz="1600" b="1" dirty="0">
                <a:solidFill>
                  <a:srgbClr val="394454"/>
                </a:solidFill>
                <a:latin typeface="Arial"/>
                <a:cs typeface="Arial"/>
              </a:rPr>
              <a:t>п</a:t>
            </a:r>
            <a:r>
              <a:rPr sz="1600" b="1" spc="-20" dirty="0">
                <a:solidFill>
                  <a:srgbClr val="394454"/>
                </a:solidFill>
                <a:latin typeface="Arial"/>
                <a:cs typeface="Arial"/>
              </a:rPr>
              <a:t>о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соб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н</a:t>
            </a:r>
            <a:r>
              <a:rPr sz="1600" b="1" spc="-40" dirty="0">
                <a:solidFill>
                  <a:srgbClr val="394454"/>
                </a:solidFill>
                <a:latin typeface="Arial"/>
                <a:cs typeface="Arial"/>
              </a:rPr>
              <a:t>о</a:t>
            </a:r>
            <a:r>
              <a:rPr sz="1600" b="1" spc="5" dirty="0">
                <a:solidFill>
                  <a:srgbClr val="394454"/>
                </a:solidFill>
                <a:latin typeface="Arial"/>
                <a:cs typeface="Arial"/>
              </a:rPr>
              <a:t>с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ть  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станции</a:t>
            </a:r>
            <a:r>
              <a:rPr sz="1600" b="1" spc="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КЕГЭ</a:t>
            </a:r>
            <a:r>
              <a:rPr sz="1600" b="1" spc="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394454"/>
                </a:solidFill>
                <a:latin typeface="Arial"/>
                <a:cs typeface="Arial"/>
              </a:rPr>
              <a:t>после</a:t>
            </a:r>
            <a:r>
              <a:rPr sz="1600" b="1" spc="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сбоя,</a:t>
            </a:r>
            <a:r>
              <a:rPr sz="1600" b="1" spc="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394454"/>
                </a:solidFill>
                <a:latin typeface="Arial"/>
                <a:cs typeface="Arial"/>
              </a:rPr>
              <a:t>то:</a:t>
            </a:r>
            <a:endParaRPr sz="16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85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член</a:t>
            </a:r>
            <a:r>
              <a:rPr sz="1600" spc="3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60" dirty="0">
                <a:solidFill>
                  <a:srgbClr val="002E4A"/>
                </a:solidFill>
                <a:latin typeface="Microsoft Sans Serif"/>
                <a:cs typeface="Microsoft Sans Serif"/>
              </a:rPr>
              <a:t>ГЭК</a:t>
            </a:r>
            <a:r>
              <a:rPr sz="1600" spc="4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обеспечивает</a:t>
            </a:r>
            <a:r>
              <a:rPr sz="1600" spc="2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активацию</a:t>
            </a:r>
            <a:r>
              <a:rPr sz="1600" spc="6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ранее</a:t>
            </a:r>
            <a:r>
              <a:rPr sz="1600" spc="3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002E4A"/>
                </a:solidFill>
                <a:latin typeface="Microsoft Sans Serif"/>
                <a:cs typeface="Microsoft Sans Serif"/>
              </a:rPr>
              <a:t>загруженного</a:t>
            </a:r>
            <a:r>
              <a:rPr sz="1600" spc="7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002E4A"/>
                </a:solidFill>
                <a:latin typeface="Microsoft Sans Serif"/>
                <a:cs typeface="Microsoft Sans Serif"/>
              </a:rPr>
              <a:t>ключа</a:t>
            </a:r>
            <a:r>
              <a:rPr sz="1600" spc="4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доступа</a:t>
            </a:r>
            <a:r>
              <a:rPr sz="1600" spc="5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5" dirty="0">
                <a:solidFill>
                  <a:srgbClr val="002E4A"/>
                </a:solidFill>
                <a:latin typeface="Microsoft Sans Serif"/>
                <a:cs typeface="Microsoft Sans Serif"/>
              </a:rPr>
              <a:t>к</a:t>
            </a:r>
            <a:r>
              <a:rPr sz="1600" spc="3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2E4A"/>
                </a:solidFill>
                <a:latin typeface="Microsoft Sans Serif"/>
                <a:cs typeface="Microsoft Sans Serif"/>
              </a:rPr>
              <a:t>ЭМ;</a:t>
            </a:r>
            <a:endParaRPr sz="160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385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25" dirty="0">
                <a:solidFill>
                  <a:srgbClr val="002E4A"/>
                </a:solidFill>
                <a:latin typeface="Microsoft Sans Serif"/>
                <a:cs typeface="Microsoft Sans Serif"/>
              </a:rPr>
              <a:t>организатор</a:t>
            </a:r>
            <a:r>
              <a:rPr sz="1600" spc="4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в</a:t>
            </a:r>
            <a:r>
              <a:rPr sz="1600" spc="2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аудитории</a:t>
            </a:r>
            <a:r>
              <a:rPr sz="1600" spc="6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35" dirty="0">
                <a:solidFill>
                  <a:srgbClr val="002E4A"/>
                </a:solidFill>
                <a:latin typeface="Microsoft Sans Serif"/>
                <a:cs typeface="Microsoft Sans Serif"/>
              </a:rPr>
              <a:t>запускает</a:t>
            </a:r>
            <a:r>
              <a:rPr sz="1600" spc="4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расшифровку</a:t>
            </a:r>
            <a:r>
              <a:rPr sz="1600" spc="5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40" dirty="0">
                <a:solidFill>
                  <a:srgbClr val="002E4A"/>
                </a:solidFill>
                <a:latin typeface="Microsoft Sans Serif"/>
                <a:cs typeface="Microsoft Sans Serif"/>
              </a:rPr>
              <a:t>КИМ;</a:t>
            </a:r>
            <a:endParaRPr sz="160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384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член</a:t>
            </a:r>
            <a:r>
              <a:rPr sz="1600" spc="1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60" dirty="0">
                <a:solidFill>
                  <a:srgbClr val="002E4A"/>
                </a:solidFill>
                <a:latin typeface="Microsoft Sans Serif"/>
                <a:cs typeface="Microsoft Sans Serif"/>
              </a:rPr>
              <a:t>ГЭК</a:t>
            </a:r>
            <a:r>
              <a:rPr sz="1600" spc="2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совместно</a:t>
            </a:r>
            <a:r>
              <a:rPr sz="1600" spc="2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с</a:t>
            </a:r>
            <a:r>
              <a:rPr sz="1600" spc="2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002E4A"/>
                </a:solidFill>
                <a:latin typeface="Microsoft Sans Serif"/>
                <a:cs typeface="Microsoft Sans Serif"/>
              </a:rPr>
              <a:t>организатором</a:t>
            </a:r>
            <a:r>
              <a:rPr sz="1600" spc="5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в</a:t>
            </a:r>
            <a:r>
              <a:rPr sz="1600" spc="1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аудитории:</a:t>
            </a:r>
            <a:endParaRPr sz="1600">
              <a:latin typeface="Microsoft Sans Serif"/>
              <a:cs typeface="Microsoft Sans Serif"/>
            </a:endParaRPr>
          </a:p>
          <a:p>
            <a:pPr marL="756285" marR="56515" lvl="1" indent="-287020">
              <a:lnSpc>
                <a:spcPct val="100000"/>
              </a:lnSpc>
              <a:spcBef>
                <a:spcPts val="380"/>
              </a:spcBef>
              <a:buFont typeface="Courier New"/>
              <a:buChar char="o"/>
              <a:tabLst>
                <a:tab pos="756920" algn="l"/>
              </a:tabLst>
            </a:pPr>
            <a:r>
              <a:rPr sz="1600" spc="-30" dirty="0">
                <a:solidFill>
                  <a:srgbClr val="002E4A"/>
                </a:solidFill>
                <a:latin typeface="Microsoft Sans Serif"/>
                <a:cs typeface="Microsoft Sans Serif"/>
              </a:rPr>
              <a:t>проверяют,</a:t>
            </a:r>
            <a:r>
              <a:rPr sz="1600" spc="1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что</a:t>
            </a:r>
            <a:r>
              <a:rPr sz="1600" spc="3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на</a:t>
            </a:r>
            <a:r>
              <a:rPr sz="1600" spc="4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странице</a:t>
            </a:r>
            <a:r>
              <a:rPr sz="1600" spc="4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активации</a:t>
            </a:r>
            <a:r>
              <a:rPr sz="1600" spc="7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35" dirty="0">
                <a:solidFill>
                  <a:srgbClr val="002E4A"/>
                </a:solidFill>
                <a:latin typeface="Microsoft Sans Serif"/>
                <a:cs typeface="Microsoft Sans Serif"/>
              </a:rPr>
              <a:t>экзамена</a:t>
            </a:r>
            <a:r>
              <a:rPr sz="1600" spc="5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номер</a:t>
            </a:r>
            <a:r>
              <a:rPr sz="1600" spc="4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002E4A"/>
                </a:solidFill>
                <a:latin typeface="Microsoft Sans Serif"/>
                <a:cs typeface="Microsoft Sans Serif"/>
              </a:rPr>
              <a:t>бланка</a:t>
            </a:r>
            <a:r>
              <a:rPr sz="1600" spc="4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регистрации,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отображаемый</a:t>
            </a:r>
            <a:r>
              <a:rPr sz="1600" spc="2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на</a:t>
            </a:r>
            <a:r>
              <a:rPr sz="1600" spc="4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002E4A"/>
                </a:solidFill>
                <a:latin typeface="Microsoft Sans Serif"/>
                <a:cs typeface="Microsoft Sans Serif"/>
              </a:rPr>
              <a:t>экране</a:t>
            </a:r>
            <a:r>
              <a:rPr sz="1600" spc="3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002E4A"/>
                </a:solidFill>
                <a:latin typeface="Microsoft Sans Serif"/>
                <a:cs typeface="Microsoft Sans Serif"/>
              </a:rPr>
              <a:t>компьютера,</a:t>
            </a:r>
            <a:r>
              <a:rPr sz="1600" spc="5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соответствует</a:t>
            </a:r>
            <a:r>
              <a:rPr sz="1600" spc="3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номеру</a:t>
            </a:r>
            <a:r>
              <a:rPr sz="1600" spc="5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2E4A"/>
                </a:solidFill>
                <a:latin typeface="Microsoft Sans Serif"/>
                <a:cs typeface="Microsoft Sans Serif"/>
              </a:rPr>
              <a:t>в</a:t>
            </a:r>
            <a:r>
              <a:rPr sz="1600" spc="5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35" dirty="0">
                <a:solidFill>
                  <a:srgbClr val="002E4A"/>
                </a:solidFill>
                <a:latin typeface="Microsoft Sans Serif"/>
                <a:cs typeface="Microsoft Sans Serif"/>
              </a:rPr>
              <a:t>бумажном</a:t>
            </a:r>
            <a:r>
              <a:rPr sz="1600" spc="7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35" dirty="0">
                <a:solidFill>
                  <a:srgbClr val="002E4A"/>
                </a:solidFill>
                <a:latin typeface="Microsoft Sans Serif"/>
                <a:cs typeface="Microsoft Sans Serif"/>
              </a:rPr>
              <a:t>бланке </a:t>
            </a:r>
            <a:r>
              <a:rPr sz="1600" spc="-409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регистрации;</a:t>
            </a:r>
            <a:endParaRPr sz="1600">
              <a:latin typeface="Microsoft Sans Serif"/>
              <a:cs typeface="Microsoft Sans Serif"/>
            </a:endParaRPr>
          </a:p>
          <a:p>
            <a:pPr marL="756285" lvl="1" indent="-287020">
              <a:lnSpc>
                <a:spcPct val="100000"/>
              </a:lnSpc>
              <a:spcBef>
                <a:spcPts val="390"/>
              </a:spcBef>
              <a:buFont typeface="Courier New"/>
              <a:buChar char="o"/>
              <a:tabLst>
                <a:tab pos="756920" algn="l"/>
              </a:tabLst>
            </a:pP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предлагают</a:t>
            </a:r>
            <a:r>
              <a:rPr sz="1600" spc="2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участнику</a:t>
            </a:r>
            <a:r>
              <a:rPr sz="1600" spc="8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35" dirty="0">
                <a:solidFill>
                  <a:srgbClr val="002E4A"/>
                </a:solidFill>
                <a:latin typeface="Microsoft Sans Serif"/>
                <a:cs typeface="Microsoft Sans Serif"/>
              </a:rPr>
              <a:t>экзамена</a:t>
            </a:r>
            <a:r>
              <a:rPr sz="1600" spc="6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ввести</a:t>
            </a:r>
            <a:r>
              <a:rPr sz="1600" spc="2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0" dirty="0">
                <a:solidFill>
                  <a:srgbClr val="002E4A"/>
                </a:solidFill>
                <a:latin typeface="Microsoft Sans Serif"/>
                <a:cs typeface="Microsoft Sans Serif"/>
              </a:rPr>
              <a:t>код</a:t>
            </a:r>
            <a:r>
              <a:rPr sz="1600" spc="5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активации</a:t>
            </a:r>
            <a:r>
              <a:rPr sz="1600" spc="7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и</a:t>
            </a:r>
            <a:r>
              <a:rPr sz="1600" spc="3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002E4A"/>
                </a:solidFill>
                <a:latin typeface="Microsoft Sans Serif"/>
                <a:cs typeface="Microsoft Sans Serif"/>
              </a:rPr>
              <a:t>нажать</a:t>
            </a:r>
            <a:r>
              <a:rPr sz="1600" spc="7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45" dirty="0">
                <a:solidFill>
                  <a:srgbClr val="002E4A"/>
                </a:solidFill>
                <a:latin typeface="Microsoft Sans Serif"/>
                <a:cs typeface="Microsoft Sans Serif"/>
              </a:rPr>
              <a:t>кнопку</a:t>
            </a:r>
            <a:endParaRPr sz="1600">
              <a:latin typeface="Microsoft Sans Serif"/>
              <a:cs typeface="Microsoft Sans Serif"/>
            </a:endParaRPr>
          </a:p>
          <a:p>
            <a:pPr marL="756285">
              <a:lnSpc>
                <a:spcPct val="100000"/>
              </a:lnSpc>
            </a:pP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«Продолжить</a:t>
            </a:r>
            <a:r>
              <a:rPr sz="1600" spc="2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35" dirty="0">
                <a:solidFill>
                  <a:srgbClr val="002E4A"/>
                </a:solidFill>
                <a:latin typeface="Microsoft Sans Serif"/>
                <a:cs typeface="Microsoft Sans Serif"/>
              </a:rPr>
              <a:t>экзамен»</a:t>
            </a:r>
            <a:endParaRPr sz="1600">
              <a:latin typeface="Microsoft Sans Serif"/>
              <a:cs typeface="Microsoft Sans Serif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75261" y="5085608"/>
            <a:ext cx="8853170" cy="1419225"/>
            <a:chOff x="175260" y="5085588"/>
            <a:chExt cx="8853170" cy="141922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9644" y="5085588"/>
              <a:ext cx="8744712" cy="14188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260" y="5085588"/>
              <a:ext cx="8852916" cy="136245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7789" y="5113515"/>
              <a:ext cx="8649462" cy="1323466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47791" y="5113526"/>
            <a:ext cx="8649970" cy="1279838"/>
          </a:xfrm>
          <a:prstGeom prst="rect">
            <a:avLst/>
          </a:prstGeom>
          <a:ln w="9525">
            <a:solidFill>
              <a:srgbClr val="F69240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91440" marR="83820" algn="just">
              <a:lnSpc>
                <a:spcPct val="100000"/>
              </a:lnSpc>
              <a:spcBef>
                <a:spcPts val="380"/>
              </a:spcBef>
            </a:pPr>
            <a:r>
              <a:rPr sz="16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</a:t>
            </a:r>
            <a:r>
              <a:rPr sz="16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продолжится,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но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время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окончания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6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6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участника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6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не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увеличивается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6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определяется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временем,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объявленным</a:t>
            </a:r>
            <a:r>
              <a:rPr sz="1600" spc="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организатором</a:t>
            </a:r>
            <a:r>
              <a:rPr sz="1600" spc="39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600" spc="4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момент </a:t>
            </a:r>
            <a:r>
              <a:rPr sz="1600" spc="-409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начала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экзамена.</a:t>
            </a: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станции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6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оставшаяся</a:t>
            </a:r>
            <a:r>
              <a:rPr sz="16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продолжительность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6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будет </a:t>
            </a:r>
            <a:r>
              <a:rPr sz="16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соответствовать сведениям на </a:t>
            </a: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момент </a:t>
            </a:r>
            <a:r>
              <a:rPr sz="16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закрытия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станции </a:t>
            </a:r>
            <a:r>
              <a:rPr sz="16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600" spc="3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394454"/>
                </a:solidFill>
                <a:latin typeface="Microsoft Sans Serif"/>
                <a:cs typeface="Microsoft Sans Serif"/>
              </a:rPr>
              <a:t>и, </a:t>
            </a:r>
            <a:r>
              <a:rPr sz="16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таким </a:t>
            </a:r>
            <a:r>
              <a:rPr sz="16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образом, </a:t>
            </a:r>
            <a:r>
              <a:rPr sz="16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будет </a:t>
            </a:r>
            <a:r>
              <a:rPr sz="16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не</a:t>
            </a:r>
            <a:r>
              <a:rPr sz="16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актуальна</a:t>
            </a:r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0" y="266189"/>
            <a:ext cx="2154555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spc="-30" dirty="0">
                <a:solidFill>
                  <a:srgbClr val="E36C09"/>
                </a:solidFill>
              </a:rPr>
              <a:t>СТАНЦИЯ </a:t>
            </a:r>
            <a:r>
              <a:rPr sz="2400" spc="-65" dirty="0">
                <a:solidFill>
                  <a:srgbClr val="E36C09"/>
                </a:solidFill>
              </a:rPr>
              <a:t>КЕГЭ</a:t>
            </a:r>
            <a:endParaRPr sz="2400" dirty="0"/>
          </a:p>
        </p:txBody>
      </p:sp>
      <p:grpSp>
        <p:nvGrpSpPr>
          <p:cNvPr id="3" name="object 3"/>
          <p:cNvGrpSpPr/>
          <p:nvPr/>
        </p:nvGrpSpPr>
        <p:grpSpPr>
          <a:xfrm>
            <a:off x="238266" y="679246"/>
            <a:ext cx="8669020" cy="919480"/>
            <a:chOff x="238264" y="679246"/>
            <a:chExt cx="8669020" cy="919480"/>
          </a:xfrm>
        </p:grpSpPr>
        <p:sp>
          <p:nvSpPr>
            <p:cNvPr id="4" name="object 4"/>
            <p:cNvSpPr/>
            <p:nvPr/>
          </p:nvSpPr>
          <p:spPr>
            <a:xfrm>
              <a:off x="247789" y="688771"/>
              <a:ext cx="8649970" cy="900430"/>
            </a:xfrm>
            <a:custGeom>
              <a:avLst/>
              <a:gdLst/>
              <a:ahLst/>
              <a:cxnLst/>
              <a:rect l="l" t="t" r="r" b="b"/>
              <a:pathLst>
                <a:path w="8649970" h="900430">
                  <a:moveTo>
                    <a:pt x="8649462" y="0"/>
                  </a:moveTo>
                  <a:lnTo>
                    <a:pt x="0" y="0"/>
                  </a:lnTo>
                  <a:lnTo>
                    <a:pt x="0" y="899998"/>
                  </a:lnTo>
                  <a:lnTo>
                    <a:pt x="8649462" y="899998"/>
                  </a:lnTo>
                  <a:lnTo>
                    <a:pt x="8649462" y="0"/>
                  </a:lnTo>
                  <a:close/>
                </a:path>
              </a:pathLst>
            </a:custGeom>
            <a:solidFill>
              <a:srgbClr val="D1D5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7789" y="688771"/>
              <a:ext cx="8649970" cy="900430"/>
            </a:xfrm>
            <a:custGeom>
              <a:avLst/>
              <a:gdLst/>
              <a:ahLst/>
              <a:cxnLst/>
              <a:rect l="l" t="t" r="r" b="b"/>
              <a:pathLst>
                <a:path w="8649970" h="900430">
                  <a:moveTo>
                    <a:pt x="0" y="899998"/>
                  </a:moveTo>
                  <a:lnTo>
                    <a:pt x="8649462" y="899998"/>
                  </a:lnTo>
                  <a:lnTo>
                    <a:pt x="8649462" y="0"/>
                  </a:lnTo>
                  <a:lnTo>
                    <a:pt x="0" y="0"/>
                  </a:lnTo>
                  <a:lnTo>
                    <a:pt x="0" y="899998"/>
                  </a:lnTo>
                  <a:close/>
                </a:path>
              </a:pathLst>
            </a:custGeom>
            <a:ln w="19049">
              <a:solidFill>
                <a:srgbClr val="3944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526296" y="690518"/>
            <a:ext cx="608774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41045" marR="5080" indent="-728980">
              <a:lnSpc>
                <a:spcPct val="100000"/>
              </a:lnSpc>
              <a:spcBef>
                <a:spcPts val="95"/>
              </a:spcBef>
            </a:pPr>
            <a:r>
              <a:rPr sz="2400" b="1" spc="-20" dirty="0">
                <a:solidFill>
                  <a:srgbClr val="394454"/>
                </a:solidFill>
                <a:latin typeface="Arial"/>
                <a:cs typeface="Arial"/>
              </a:rPr>
              <a:t>Работоспособность</a:t>
            </a:r>
            <a:r>
              <a:rPr sz="24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394454"/>
                </a:solidFill>
                <a:latin typeface="Arial"/>
                <a:cs typeface="Arial"/>
              </a:rPr>
              <a:t>станции</a:t>
            </a:r>
            <a:r>
              <a:rPr sz="2400" b="1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394454"/>
                </a:solidFill>
                <a:latin typeface="Arial"/>
                <a:cs typeface="Arial"/>
              </a:rPr>
              <a:t>КЕГЭ </a:t>
            </a:r>
            <a:r>
              <a:rPr sz="2400" b="1" spc="-76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394454"/>
                </a:solidFill>
                <a:latin typeface="Arial"/>
                <a:cs typeface="Arial"/>
              </a:rPr>
              <a:t>НЕ</a:t>
            </a:r>
            <a:r>
              <a:rPr sz="2400" b="1" spc="-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400" b="1" spc="-30" dirty="0">
                <a:solidFill>
                  <a:srgbClr val="394454"/>
                </a:solidFill>
                <a:latin typeface="Arial"/>
                <a:cs typeface="Arial"/>
              </a:rPr>
              <a:t>удалось</a:t>
            </a:r>
            <a:r>
              <a:rPr sz="2400" b="1" spc="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394454"/>
                </a:solidFill>
                <a:latin typeface="Arial"/>
                <a:cs typeface="Arial"/>
              </a:rPr>
              <a:t>восстановить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90500" y="1621853"/>
            <a:ext cx="8813800" cy="3991610"/>
            <a:chOff x="190500" y="1621853"/>
            <a:chExt cx="8813800" cy="3991610"/>
          </a:xfrm>
        </p:grpSpPr>
        <p:sp>
          <p:nvSpPr>
            <p:cNvPr id="8" name="object 8"/>
            <p:cNvSpPr/>
            <p:nvPr/>
          </p:nvSpPr>
          <p:spPr>
            <a:xfrm>
              <a:off x="247789" y="1636141"/>
              <a:ext cx="8649970" cy="3348354"/>
            </a:xfrm>
            <a:custGeom>
              <a:avLst/>
              <a:gdLst/>
              <a:ahLst/>
              <a:cxnLst/>
              <a:rect l="l" t="t" r="r" b="b"/>
              <a:pathLst>
                <a:path w="8649970" h="3348354">
                  <a:moveTo>
                    <a:pt x="8649462" y="0"/>
                  </a:moveTo>
                  <a:lnTo>
                    <a:pt x="0" y="0"/>
                  </a:lnTo>
                  <a:lnTo>
                    <a:pt x="0" y="3347974"/>
                  </a:lnTo>
                  <a:lnTo>
                    <a:pt x="8649462" y="3347974"/>
                  </a:lnTo>
                  <a:lnTo>
                    <a:pt x="8649462" y="0"/>
                  </a:lnTo>
                  <a:close/>
                </a:path>
              </a:pathLst>
            </a:custGeom>
            <a:solidFill>
              <a:srgbClr val="F8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47789" y="1636141"/>
              <a:ext cx="8649970" cy="3348354"/>
            </a:xfrm>
            <a:custGeom>
              <a:avLst/>
              <a:gdLst/>
              <a:ahLst/>
              <a:cxnLst/>
              <a:rect l="l" t="t" r="r" b="b"/>
              <a:pathLst>
                <a:path w="8649970" h="3348354">
                  <a:moveTo>
                    <a:pt x="0" y="3347974"/>
                  </a:moveTo>
                  <a:lnTo>
                    <a:pt x="8649462" y="3347974"/>
                  </a:lnTo>
                  <a:lnTo>
                    <a:pt x="8649462" y="0"/>
                  </a:lnTo>
                  <a:lnTo>
                    <a:pt x="0" y="0"/>
                  </a:lnTo>
                  <a:lnTo>
                    <a:pt x="0" y="3347974"/>
                  </a:lnTo>
                  <a:close/>
                </a:path>
              </a:pathLst>
            </a:custGeom>
            <a:ln w="28575">
              <a:solidFill>
                <a:srgbClr val="F55B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9644" y="4994148"/>
              <a:ext cx="8744712" cy="61874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500" y="4995672"/>
              <a:ext cx="8813292" cy="5638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7789" y="5021732"/>
              <a:ext cx="8649462" cy="52321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47789" y="5021732"/>
              <a:ext cx="8649970" cy="523240"/>
            </a:xfrm>
            <a:custGeom>
              <a:avLst/>
              <a:gdLst/>
              <a:ahLst/>
              <a:cxnLst/>
              <a:rect l="l" t="t" r="r" b="b"/>
              <a:pathLst>
                <a:path w="8649970" h="523239">
                  <a:moveTo>
                    <a:pt x="0" y="523214"/>
                  </a:moveTo>
                  <a:lnTo>
                    <a:pt x="8649462" y="523214"/>
                  </a:lnTo>
                  <a:lnTo>
                    <a:pt x="8649462" y="0"/>
                  </a:lnTo>
                  <a:lnTo>
                    <a:pt x="0" y="0"/>
                  </a:lnTo>
                  <a:lnTo>
                    <a:pt x="0" y="523214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body" idx="1"/>
          </p:nvPr>
        </p:nvSpPr>
        <p:spPr>
          <a:xfrm>
            <a:off x="298941" y="1591418"/>
            <a:ext cx="8519746" cy="332975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7790" marR="5080" indent="-82550">
              <a:lnSpc>
                <a:spcPct val="100000"/>
              </a:lnSpc>
              <a:spcBef>
                <a:spcPts val="105"/>
              </a:spcBef>
            </a:pPr>
            <a:r>
              <a:rPr lang="ru-RU" sz="1400" dirty="0" smtClean="0"/>
              <a:t> </a:t>
            </a:r>
            <a:r>
              <a:rPr sz="1500" dirty="0" err="1" smtClean="0"/>
              <a:t>Если</a:t>
            </a:r>
            <a:r>
              <a:rPr sz="1500" spc="229" dirty="0" smtClean="0"/>
              <a:t> </a:t>
            </a:r>
            <a:r>
              <a:rPr sz="1500" spc="-20" dirty="0"/>
              <a:t>техническому</a:t>
            </a:r>
            <a:r>
              <a:rPr sz="1500" spc="240" dirty="0"/>
              <a:t> </a:t>
            </a:r>
            <a:r>
              <a:rPr sz="1500" spc="-5" dirty="0"/>
              <a:t>специалисту</a:t>
            </a:r>
            <a:r>
              <a:rPr sz="1500" spc="240" dirty="0"/>
              <a:t> </a:t>
            </a:r>
            <a:r>
              <a:rPr sz="1500" spc="-5" dirty="0"/>
              <a:t>не</a:t>
            </a:r>
            <a:r>
              <a:rPr sz="1500" spc="250" dirty="0"/>
              <a:t> </a:t>
            </a:r>
            <a:r>
              <a:rPr sz="1500" spc="-10" dirty="0"/>
              <a:t>удалось</a:t>
            </a:r>
            <a:r>
              <a:rPr sz="1500" spc="240" dirty="0"/>
              <a:t> </a:t>
            </a:r>
            <a:r>
              <a:rPr sz="1500" spc="-10" dirty="0"/>
              <a:t>восстановить</a:t>
            </a:r>
            <a:r>
              <a:rPr sz="1500" spc="254" dirty="0"/>
              <a:t> </a:t>
            </a:r>
            <a:r>
              <a:rPr sz="1500" spc="-10" dirty="0"/>
              <a:t>работоспособность</a:t>
            </a:r>
            <a:r>
              <a:rPr sz="1500" spc="250" dirty="0"/>
              <a:t> </a:t>
            </a:r>
            <a:r>
              <a:rPr sz="1500" spc="-10" dirty="0"/>
              <a:t>станции</a:t>
            </a:r>
            <a:r>
              <a:rPr sz="1500" spc="245" dirty="0"/>
              <a:t> </a:t>
            </a:r>
            <a:r>
              <a:rPr sz="1500" spc="-40" dirty="0"/>
              <a:t>КЕГЭ</a:t>
            </a:r>
            <a:r>
              <a:rPr sz="1500" spc="250" dirty="0"/>
              <a:t> </a:t>
            </a:r>
            <a:r>
              <a:rPr sz="1500" spc="-5" dirty="0"/>
              <a:t>после </a:t>
            </a:r>
            <a:r>
              <a:rPr sz="1500" spc="-360" dirty="0"/>
              <a:t> </a:t>
            </a:r>
            <a:r>
              <a:rPr sz="1500" spc="-5" dirty="0"/>
              <a:t>сбоя,</a:t>
            </a:r>
            <a:r>
              <a:rPr sz="1500" spc="-10" dirty="0"/>
              <a:t> </a:t>
            </a:r>
            <a:r>
              <a:rPr sz="1500" spc="-5" dirty="0"/>
              <a:t>то:</a:t>
            </a:r>
          </a:p>
          <a:p>
            <a:pPr marL="358775" indent="-342900">
              <a:lnSpc>
                <a:spcPct val="100000"/>
              </a:lnSpc>
              <a:spcBef>
                <a:spcPts val="335"/>
              </a:spcBef>
              <a:buChar char="•"/>
              <a:tabLst>
                <a:tab pos="358140" algn="l"/>
                <a:tab pos="358775" algn="l"/>
              </a:tabLst>
            </a:pPr>
            <a:r>
              <a:rPr sz="1500" spc="-20" dirty="0"/>
              <a:t>технический</a:t>
            </a:r>
            <a:r>
              <a:rPr sz="1500" dirty="0"/>
              <a:t> </a:t>
            </a:r>
            <a:r>
              <a:rPr sz="1500" spc="-5" dirty="0"/>
              <a:t>специалист</a:t>
            </a:r>
            <a:r>
              <a:rPr sz="1500" spc="10" dirty="0"/>
              <a:t> </a:t>
            </a:r>
            <a:r>
              <a:rPr sz="1500" spc="-15" dirty="0"/>
              <a:t>устанавливает</a:t>
            </a:r>
            <a:r>
              <a:rPr sz="1500" dirty="0"/>
              <a:t> </a:t>
            </a:r>
            <a:r>
              <a:rPr sz="1500" spc="-15" dirty="0"/>
              <a:t>резервную</a:t>
            </a:r>
            <a:r>
              <a:rPr sz="1500" spc="10" dirty="0"/>
              <a:t> </a:t>
            </a:r>
            <a:r>
              <a:rPr sz="1500" spc="-5" dirty="0"/>
              <a:t>станцию</a:t>
            </a:r>
            <a:r>
              <a:rPr sz="1500" spc="-15" dirty="0"/>
              <a:t> </a:t>
            </a:r>
            <a:r>
              <a:rPr sz="1500" spc="-30" dirty="0"/>
              <a:t>КЕГЭ;</a:t>
            </a:r>
          </a:p>
          <a:p>
            <a:pPr marL="358775" marR="100330" indent="-342900">
              <a:lnSpc>
                <a:spcPct val="100000"/>
              </a:lnSpc>
              <a:spcBef>
                <a:spcPts val="335"/>
              </a:spcBef>
              <a:buChar char="•"/>
              <a:tabLst>
                <a:tab pos="358140" algn="l"/>
                <a:tab pos="358775" algn="l"/>
              </a:tabLst>
            </a:pPr>
            <a:r>
              <a:rPr sz="1500" spc="-5" dirty="0"/>
              <a:t>выдаётся </a:t>
            </a:r>
            <a:r>
              <a:rPr sz="1500" spc="-10" dirty="0"/>
              <a:t>приложение </a:t>
            </a:r>
            <a:r>
              <a:rPr sz="1500" spc="-90" dirty="0"/>
              <a:t>к</a:t>
            </a:r>
            <a:r>
              <a:rPr sz="1500" spc="-85" dirty="0"/>
              <a:t> </a:t>
            </a:r>
            <a:r>
              <a:rPr sz="1500" spc="-10" dirty="0"/>
              <a:t>паспорту </a:t>
            </a:r>
            <a:r>
              <a:rPr sz="1500" spc="-5" dirty="0"/>
              <a:t>станции </a:t>
            </a:r>
            <a:r>
              <a:rPr sz="1500" spc="-30" dirty="0"/>
              <a:t>КЕГЭ, </a:t>
            </a:r>
            <a:r>
              <a:rPr sz="1500" spc="-10" dirty="0"/>
              <a:t>соответствующее </a:t>
            </a:r>
            <a:r>
              <a:rPr sz="1500" spc="-5" dirty="0"/>
              <a:t>новой станции </a:t>
            </a:r>
            <a:r>
              <a:rPr sz="1500" spc="-10" dirty="0"/>
              <a:t>(приложение </a:t>
            </a:r>
            <a:r>
              <a:rPr sz="1500" spc="-90" dirty="0"/>
              <a:t>к </a:t>
            </a:r>
            <a:r>
              <a:rPr sz="1500" spc="-360" dirty="0"/>
              <a:t> </a:t>
            </a:r>
            <a:r>
              <a:rPr sz="1500" spc="-10" dirty="0"/>
              <a:t>паспорту вышедшей</a:t>
            </a:r>
            <a:r>
              <a:rPr sz="1500" spc="5" dirty="0"/>
              <a:t> </a:t>
            </a:r>
            <a:r>
              <a:rPr sz="1500" spc="-30" dirty="0"/>
              <a:t>из</a:t>
            </a:r>
            <a:r>
              <a:rPr sz="1500" spc="15" dirty="0"/>
              <a:t> </a:t>
            </a:r>
            <a:r>
              <a:rPr sz="1500" dirty="0"/>
              <a:t>строя</a:t>
            </a:r>
            <a:r>
              <a:rPr sz="1500" spc="-10" dirty="0"/>
              <a:t> </a:t>
            </a:r>
            <a:r>
              <a:rPr sz="1500" spc="-5" dirty="0"/>
              <a:t>станции</a:t>
            </a:r>
            <a:r>
              <a:rPr sz="1500" spc="-20" dirty="0"/>
              <a:t> </a:t>
            </a:r>
            <a:r>
              <a:rPr sz="1500" spc="-40" dirty="0"/>
              <a:t>КЕГЭ</a:t>
            </a:r>
            <a:r>
              <a:rPr sz="1500" spc="20" dirty="0"/>
              <a:t> </a:t>
            </a:r>
            <a:r>
              <a:rPr sz="1500" spc="-20" dirty="0"/>
              <a:t>изымается</a:t>
            </a:r>
            <a:r>
              <a:rPr sz="1500" spc="-5" dirty="0"/>
              <a:t> </a:t>
            </a:r>
            <a:r>
              <a:rPr sz="1500" spc="-10" dirty="0"/>
              <a:t>вместе </a:t>
            </a:r>
            <a:r>
              <a:rPr sz="1500" spc="5" dirty="0"/>
              <a:t>со</a:t>
            </a:r>
            <a:r>
              <a:rPr sz="1500" spc="-5" dirty="0"/>
              <a:t> станцией);</a:t>
            </a:r>
          </a:p>
          <a:p>
            <a:pPr marL="358775" indent="-342900">
              <a:lnSpc>
                <a:spcPct val="100000"/>
              </a:lnSpc>
              <a:spcBef>
                <a:spcPts val="340"/>
              </a:spcBef>
              <a:buChar char="•"/>
              <a:tabLst>
                <a:tab pos="357188" algn="l"/>
                <a:tab pos="358775" algn="l"/>
                <a:tab pos="6999288" algn="l"/>
              </a:tabLst>
            </a:pPr>
            <a:r>
              <a:rPr sz="1500" spc="-15" dirty="0"/>
              <a:t>запрашивается</a:t>
            </a:r>
            <a:r>
              <a:rPr sz="1500" spc="-30" dirty="0"/>
              <a:t> </a:t>
            </a:r>
            <a:r>
              <a:rPr sz="1500" spc="-15" dirty="0"/>
              <a:t>резервный</a:t>
            </a:r>
            <a:r>
              <a:rPr sz="1500" spc="-5" dirty="0"/>
              <a:t> </a:t>
            </a:r>
            <a:r>
              <a:rPr sz="1500" spc="-30" dirty="0"/>
              <a:t>ключ</a:t>
            </a:r>
            <a:r>
              <a:rPr sz="1500" spc="10" dirty="0"/>
              <a:t> </a:t>
            </a:r>
            <a:r>
              <a:rPr sz="1500" spc="-5" dirty="0"/>
              <a:t>на</a:t>
            </a:r>
            <a:r>
              <a:rPr sz="1500" dirty="0"/>
              <a:t> </a:t>
            </a:r>
            <a:r>
              <a:rPr sz="1500" spc="-5" dirty="0"/>
              <a:t>станции </a:t>
            </a:r>
            <a:r>
              <a:rPr sz="1500" spc="-15" dirty="0"/>
              <a:t>авторизации;</a:t>
            </a:r>
          </a:p>
          <a:p>
            <a:pPr marL="358775" indent="-342900">
              <a:lnSpc>
                <a:spcPct val="100000"/>
              </a:lnSpc>
              <a:spcBef>
                <a:spcPts val="335"/>
              </a:spcBef>
              <a:buChar char="•"/>
              <a:tabLst>
                <a:tab pos="357188" algn="l"/>
                <a:tab pos="358775" algn="l"/>
                <a:tab pos="6999288" algn="l"/>
              </a:tabLst>
            </a:pPr>
            <a:r>
              <a:rPr sz="1500" spc="-15" dirty="0"/>
              <a:t>резервный</a:t>
            </a:r>
            <a:r>
              <a:rPr sz="1500" spc="-25" dirty="0"/>
              <a:t> </a:t>
            </a:r>
            <a:r>
              <a:rPr sz="1500" spc="-30" dirty="0"/>
              <a:t>ключ</a:t>
            </a:r>
            <a:r>
              <a:rPr sz="1500" spc="5" dirty="0"/>
              <a:t> </a:t>
            </a:r>
            <a:r>
              <a:rPr sz="1500" spc="-20" dirty="0"/>
              <a:t>загружается</a:t>
            </a:r>
            <a:r>
              <a:rPr sz="1500" spc="-35" dirty="0"/>
              <a:t> </a:t>
            </a:r>
            <a:r>
              <a:rPr sz="1500" spc="-5" dirty="0"/>
              <a:t>на</a:t>
            </a:r>
            <a:r>
              <a:rPr sz="1500" spc="5" dirty="0"/>
              <a:t> </a:t>
            </a:r>
            <a:r>
              <a:rPr sz="1500" spc="-10" dirty="0"/>
              <a:t>новую</a:t>
            </a:r>
            <a:r>
              <a:rPr sz="1500" spc="20" dirty="0"/>
              <a:t> </a:t>
            </a:r>
            <a:r>
              <a:rPr sz="1500" spc="-5" dirty="0"/>
              <a:t>станцию</a:t>
            </a:r>
            <a:r>
              <a:rPr sz="1500" spc="-30" dirty="0"/>
              <a:t> КЕГЭ;</a:t>
            </a:r>
          </a:p>
          <a:p>
            <a:pPr marL="358775" indent="-342900">
              <a:lnSpc>
                <a:spcPct val="100000"/>
              </a:lnSpc>
              <a:spcBef>
                <a:spcPts val="335"/>
              </a:spcBef>
              <a:buChar char="•"/>
              <a:tabLst>
                <a:tab pos="357188" algn="l"/>
                <a:tab pos="358775" algn="l"/>
                <a:tab pos="6999288" algn="l"/>
              </a:tabLst>
            </a:pPr>
            <a:r>
              <a:rPr sz="1500" spc="-5" dirty="0"/>
              <a:t>член</a:t>
            </a:r>
            <a:r>
              <a:rPr sz="1500" spc="-10" dirty="0"/>
              <a:t> </a:t>
            </a:r>
            <a:r>
              <a:rPr sz="1500" spc="-50" dirty="0"/>
              <a:t>ГЭК</a:t>
            </a:r>
            <a:r>
              <a:rPr sz="1500" spc="10" dirty="0"/>
              <a:t> </a:t>
            </a:r>
            <a:r>
              <a:rPr sz="1500" spc="-20" dirty="0"/>
              <a:t>обеспечивает</a:t>
            </a:r>
            <a:r>
              <a:rPr sz="1500" spc="-5" dirty="0"/>
              <a:t> </a:t>
            </a:r>
            <a:r>
              <a:rPr sz="1500" spc="-15" dirty="0"/>
              <a:t>активацию</a:t>
            </a:r>
            <a:r>
              <a:rPr sz="1500" spc="5" dirty="0"/>
              <a:t> </a:t>
            </a:r>
            <a:r>
              <a:rPr sz="1500" spc="-25" dirty="0"/>
              <a:t>ключа</a:t>
            </a:r>
            <a:r>
              <a:rPr sz="1500" spc="5" dirty="0"/>
              <a:t> </a:t>
            </a:r>
            <a:r>
              <a:rPr sz="1500" spc="-5" dirty="0"/>
              <a:t>доступа</a:t>
            </a:r>
            <a:r>
              <a:rPr sz="1500" spc="15" dirty="0"/>
              <a:t> </a:t>
            </a:r>
            <a:r>
              <a:rPr sz="1500" spc="-85" dirty="0"/>
              <a:t>к</a:t>
            </a:r>
            <a:r>
              <a:rPr sz="1500" spc="25" dirty="0"/>
              <a:t> </a:t>
            </a:r>
            <a:r>
              <a:rPr sz="1500" dirty="0"/>
              <a:t>ЭМ;</a:t>
            </a:r>
          </a:p>
          <a:p>
            <a:pPr marL="358775" marR="1838960" indent="-342900">
              <a:lnSpc>
                <a:spcPct val="100000"/>
              </a:lnSpc>
              <a:spcBef>
                <a:spcPts val="340"/>
              </a:spcBef>
              <a:buChar char="•"/>
              <a:tabLst>
                <a:tab pos="357188" algn="l"/>
                <a:tab pos="358775" algn="l"/>
                <a:tab pos="6999288" algn="l"/>
              </a:tabLst>
            </a:pPr>
            <a:r>
              <a:rPr sz="1500" spc="-15" dirty="0"/>
              <a:t>участник вводит</a:t>
            </a:r>
            <a:r>
              <a:rPr sz="1500" spc="30" dirty="0"/>
              <a:t> </a:t>
            </a:r>
            <a:r>
              <a:rPr sz="1500" spc="-5" dirty="0"/>
              <a:t>свои</a:t>
            </a:r>
            <a:r>
              <a:rPr sz="1500" spc="5" dirty="0"/>
              <a:t> </a:t>
            </a:r>
            <a:r>
              <a:rPr sz="1500" spc="-5" dirty="0"/>
              <a:t>данные </a:t>
            </a:r>
            <a:r>
              <a:rPr sz="1500" dirty="0"/>
              <a:t>в</a:t>
            </a:r>
            <a:r>
              <a:rPr sz="1500" spc="10" dirty="0"/>
              <a:t> </a:t>
            </a:r>
            <a:r>
              <a:rPr sz="1500" spc="-10" dirty="0"/>
              <a:t>новую</a:t>
            </a:r>
            <a:r>
              <a:rPr sz="1500" spc="40" dirty="0"/>
              <a:t> </a:t>
            </a:r>
            <a:r>
              <a:rPr sz="1500" spc="-5" dirty="0"/>
              <a:t>станцию</a:t>
            </a:r>
            <a:r>
              <a:rPr sz="1500" spc="-25" dirty="0"/>
              <a:t> </a:t>
            </a:r>
            <a:r>
              <a:rPr sz="1500" spc="-40" dirty="0"/>
              <a:t>КЕГЭ</a:t>
            </a:r>
            <a:r>
              <a:rPr sz="1500" spc="25" dirty="0"/>
              <a:t> </a:t>
            </a:r>
            <a:r>
              <a:rPr sz="1500" dirty="0"/>
              <a:t>и</a:t>
            </a:r>
            <a:r>
              <a:rPr sz="1500" spc="15" dirty="0"/>
              <a:t> </a:t>
            </a:r>
            <a:r>
              <a:rPr lang="ru-RU" sz="1500" spc="15" dirty="0" err="1" smtClean="0"/>
              <a:t>п</a:t>
            </a:r>
            <a:r>
              <a:rPr sz="1500" spc="-20" dirty="0" err="1" smtClean="0"/>
              <a:t>родолжает</a:t>
            </a:r>
            <a:r>
              <a:rPr sz="1500" spc="-5" dirty="0" smtClean="0"/>
              <a:t> </a:t>
            </a:r>
            <a:r>
              <a:rPr lang="ru-RU" sz="1500" spc="-5" dirty="0" smtClean="0"/>
              <a:t> эк</a:t>
            </a:r>
            <a:r>
              <a:rPr sz="1500" spc="-30" dirty="0" err="1" smtClean="0"/>
              <a:t>замен</a:t>
            </a:r>
            <a:r>
              <a:rPr sz="1500" spc="-30" dirty="0" smtClean="0"/>
              <a:t> </a:t>
            </a:r>
            <a:r>
              <a:rPr sz="1500" spc="-360" dirty="0" smtClean="0"/>
              <a:t> </a:t>
            </a:r>
            <a:r>
              <a:rPr sz="1500" spc="-20" dirty="0"/>
              <a:t>Бланк </a:t>
            </a:r>
            <a:r>
              <a:rPr sz="1500" spc="-5" dirty="0"/>
              <a:t>регистрации</a:t>
            </a:r>
            <a:r>
              <a:rPr sz="1500" spc="-20" dirty="0"/>
              <a:t> </a:t>
            </a:r>
            <a:r>
              <a:rPr sz="1500" spc="-5" dirty="0"/>
              <a:t>остаётся</a:t>
            </a:r>
            <a:r>
              <a:rPr sz="1500" spc="-30" dirty="0"/>
              <a:t> </a:t>
            </a:r>
            <a:r>
              <a:rPr sz="1500" spc="-15" dirty="0"/>
              <a:t>тот</a:t>
            </a:r>
            <a:r>
              <a:rPr sz="1500" dirty="0"/>
              <a:t> </a:t>
            </a:r>
            <a:r>
              <a:rPr sz="1500" spc="-25" dirty="0"/>
              <a:t>же</a:t>
            </a:r>
            <a:r>
              <a:rPr sz="1500" spc="5" dirty="0"/>
              <a:t> </a:t>
            </a:r>
            <a:r>
              <a:rPr sz="1500" spc="-10" dirty="0"/>
              <a:t>самый!</a:t>
            </a:r>
          </a:p>
          <a:p>
            <a:pPr marL="358775" indent="-342900">
              <a:lnSpc>
                <a:spcPct val="100000"/>
              </a:lnSpc>
              <a:spcBef>
                <a:spcPts val="335"/>
              </a:spcBef>
              <a:buChar char="•"/>
              <a:tabLst>
                <a:tab pos="358140" algn="l"/>
                <a:tab pos="358775" algn="l"/>
              </a:tabLst>
            </a:pPr>
            <a:r>
              <a:rPr sz="1500" dirty="0"/>
              <a:t>член</a:t>
            </a:r>
            <a:r>
              <a:rPr sz="1500" spc="-10" dirty="0"/>
              <a:t> </a:t>
            </a:r>
            <a:r>
              <a:rPr sz="1500" spc="-50" dirty="0"/>
              <a:t>ГЭК</a:t>
            </a:r>
            <a:r>
              <a:rPr sz="1500" spc="5" dirty="0"/>
              <a:t> </a:t>
            </a:r>
            <a:r>
              <a:rPr sz="1500" spc="-5" dirty="0"/>
              <a:t>совместно</a:t>
            </a:r>
            <a:r>
              <a:rPr sz="1500" spc="-10" dirty="0"/>
              <a:t> </a:t>
            </a:r>
            <a:r>
              <a:rPr sz="1500" dirty="0"/>
              <a:t>с</a:t>
            </a:r>
            <a:r>
              <a:rPr sz="1500" spc="10" dirty="0"/>
              <a:t> </a:t>
            </a:r>
            <a:r>
              <a:rPr sz="1500" spc="-20" dirty="0"/>
              <a:t>организатором</a:t>
            </a:r>
            <a:r>
              <a:rPr sz="1500" spc="-30" dirty="0"/>
              <a:t> </a:t>
            </a:r>
            <a:r>
              <a:rPr sz="1500" dirty="0"/>
              <a:t>в</a:t>
            </a:r>
            <a:r>
              <a:rPr sz="1500" spc="5" dirty="0"/>
              <a:t> </a:t>
            </a:r>
            <a:r>
              <a:rPr sz="1500" spc="-15" dirty="0"/>
              <a:t>аудитории</a:t>
            </a:r>
            <a:r>
              <a:rPr sz="1500" spc="20" dirty="0"/>
              <a:t> </a:t>
            </a:r>
            <a:r>
              <a:rPr sz="1500" spc="-10" dirty="0"/>
              <a:t>информируют</a:t>
            </a:r>
            <a:r>
              <a:rPr sz="1500" spc="15" dirty="0"/>
              <a:t> </a:t>
            </a:r>
            <a:r>
              <a:rPr sz="1500" spc="-10" dirty="0"/>
              <a:t>участника </a:t>
            </a:r>
            <a:r>
              <a:rPr sz="1500" spc="-25" dirty="0"/>
              <a:t>экзамена</a:t>
            </a:r>
          </a:p>
          <a:p>
            <a:pPr marL="358775" marR="109855">
              <a:lnSpc>
                <a:spcPct val="100000"/>
              </a:lnSpc>
            </a:pPr>
            <a:r>
              <a:rPr sz="1500" dirty="0"/>
              <a:t>о </a:t>
            </a:r>
            <a:r>
              <a:rPr sz="1500" spc="-15" dirty="0"/>
              <a:t>необходимости</a:t>
            </a:r>
            <a:r>
              <a:rPr sz="1500" dirty="0"/>
              <a:t> </a:t>
            </a:r>
            <a:r>
              <a:rPr sz="1500" spc="-15" dirty="0"/>
              <a:t>повторного</a:t>
            </a:r>
            <a:r>
              <a:rPr sz="1500" spc="-5" dirty="0"/>
              <a:t> </a:t>
            </a:r>
            <a:r>
              <a:rPr sz="1500" spc="-15" dirty="0"/>
              <a:t>ввода</a:t>
            </a:r>
            <a:r>
              <a:rPr sz="1500" spc="10" dirty="0"/>
              <a:t> </a:t>
            </a:r>
            <a:r>
              <a:rPr sz="1500" spc="-15" dirty="0"/>
              <a:t>ответов</a:t>
            </a:r>
            <a:r>
              <a:rPr sz="1500" spc="5" dirty="0"/>
              <a:t> </a:t>
            </a:r>
            <a:r>
              <a:rPr sz="1500" spc="-5" dirty="0"/>
              <a:t>на</a:t>
            </a:r>
            <a:r>
              <a:rPr sz="1500" dirty="0"/>
              <a:t> </a:t>
            </a:r>
            <a:r>
              <a:rPr sz="1500" spc="-15" dirty="0"/>
              <a:t>задания,</a:t>
            </a:r>
            <a:r>
              <a:rPr sz="1500" spc="10" dirty="0"/>
              <a:t> </a:t>
            </a:r>
            <a:r>
              <a:rPr sz="1500" spc="-20" dirty="0"/>
              <a:t>которые</a:t>
            </a:r>
            <a:r>
              <a:rPr sz="1500" spc="-15" dirty="0"/>
              <a:t> </a:t>
            </a:r>
            <a:r>
              <a:rPr sz="1500" spc="5" dirty="0"/>
              <a:t>были</a:t>
            </a:r>
            <a:r>
              <a:rPr sz="1500" spc="20" dirty="0"/>
              <a:t> </a:t>
            </a:r>
            <a:r>
              <a:rPr sz="1500" spc="-10" dirty="0"/>
              <a:t>выполнены</a:t>
            </a:r>
            <a:r>
              <a:rPr sz="1500" spc="20" dirty="0"/>
              <a:t> </a:t>
            </a:r>
            <a:r>
              <a:rPr sz="1500" spc="-5" dirty="0"/>
              <a:t>на</a:t>
            </a:r>
            <a:r>
              <a:rPr sz="1500" spc="45" dirty="0"/>
              <a:t> </a:t>
            </a:r>
            <a:r>
              <a:rPr sz="1500" spc="-10" dirty="0"/>
              <a:t>вышедшей </a:t>
            </a:r>
            <a:r>
              <a:rPr sz="1500" spc="-355" dirty="0"/>
              <a:t> </a:t>
            </a:r>
            <a:r>
              <a:rPr sz="1500" spc="-30" dirty="0"/>
              <a:t>из</a:t>
            </a:r>
            <a:r>
              <a:rPr sz="1500" spc="-5" dirty="0"/>
              <a:t> </a:t>
            </a:r>
            <a:r>
              <a:rPr sz="1500" dirty="0" err="1"/>
              <a:t>строя</a:t>
            </a:r>
            <a:r>
              <a:rPr sz="1500" spc="-20" dirty="0"/>
              <a:t> </a:t>
            </a:r>
            <a:r>
              <a:rPr sz="1500" spc="-5" dirty="0" err="1" smtClean="0"/>
              <a:t>станции</a:t>
            </a:r>
            <a:r>
              <a:rPr lang="ru-RU" sz="1500" spc="-5" dirty="0" smtClean="0"/>
              <a:t>  </a:t>
            </a:r>
          </a:p>
        </p:txBody>
      </p:sp>
      <p:grpSp>
        <p:nvGrpSpPr>
          <p:cNvPr id="15" name="object 15"/>
          <p:cNvGrpSpPr/>
          <p:nvPr/>
        </p:nvGrpSpPr>
        <p:grpSpPr>
          <a:xfrm>
            <a:off x="245140" y="5507375"/>
            <a:ext cx="8743315" cy="1350645"/>
            <a:chOff x="201168" y="5507734"/>
            <a:chExt cx="8743315" cy="135064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1168" y="5579362"/>
              <a:ext cx="8743188" cy="127711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8515" y="5507734"/>
              <a:ext cx="8569452" cy="135026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8577" y="5603046"/>
              <a:ext cx="8648700" cy="1182382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48577" y="5603067"/>
            <a:ext cx="8648700" cy="1183005"/>
          </a:xfrm>
          <a:prstGeom prst="rect">
            <a:avLst/>
          </a:prstGeom>
          <a:ln w="9525">
            <a:solidFill>
              <a:srgbClr val="F6924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745"/>
              </a:lnSpc>
            </a:pPr>
            <a:r>
              <a:rPr sz="16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случае</a:t>
            </a:r>
            <a:r>
              <a:rPr sz="160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если</a:t>
            </a:r>
            <a:r>
              <a:rPr sz="16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участник</a:t>
            </a:r>
            <a:r>
              <a:rPr sz="1600" spc="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экзамена</a:t>
            </a:r>
            <a:r>
              <a:rPr sz="160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не</a:t>
            </a:r>
            <a:r>
              <a:rPr sz="160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согласен</a:t>
            </a:r>
            <a:r>
              <a:rPr sz="1600" spc="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на</a:t>
            </a:r>
            <a:r>
              <a:rPr sz="16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продолжение</a:t>
            </a:r>
            <a:r>
              <a:rPr sz="1600" spc="7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выполнения</a:t>
            </a:r>
            <a:endParaRPr sz="1600">
              <a:latin typeface="Microsoft Sans Serif"/>
              <a:cs typeface="Microsoft Sans Serif"/>
            </a:endParaRPr>
          </a:p>
          <a:p>
            <a:pPr marL="233679" marR="225425" algn="ctr">
              <a:lnSpc>
                <a:spcPct val="100000"/>
              </a:lnSpc>
            </a:pPr>
            <a:r>
              <a:rPr sz="16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экзаменационной</a:t>
            </a:r>
            <a:r>
              <a:rPr sz="1600" spc="8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работы,</a:t>
            </a:r>
            <a:r>
              <a:rPr sz="16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принимается</a:t>
            </a:r>
            <a:r>
              <a:rPr sz="1600" spc="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решение,</a:t>
            </a:r>
            <a:r>
              <a:rPr sz="160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что</a:t>
            </a:r>
            <a:r>
              <a:rPr sz="16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участник</a:t>
            </a:r>
            <a:r>
              <a:rPr sz="1600" spc="8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экзамена</a:t>
            </a:r>
            <a:r>
              <a:rPr sz="1600" spc="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не</a:t>
            </a:r>
            <a:r>
              <a:rPr sz="1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закончил </a:t>
            </a:r>
            <a:r>
              <a:rPr sz="1600" b="1" spc="-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экзамен</a:t>
            </a: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объективным</a:t>
            </a:r>
            <a:r>
              <a:rPr sz="16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причинам</a:t>
            </a:r>
            <a:r>
              <a:rPr sz="16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6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оформлением</a:t>
            </a:r>
            <a:r>
              <a:rPr sz="160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формы</a:t>
            </a:r>
            <a:r>
              <a:rPr sz="16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ППЭ-22</a:t>
            </a:r>
            <a:r>
              <a:rPr sz="1600" spc="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«Акт</a:t>
            </a:r>
            <a:endParaRPr sz="16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6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6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досрочном</a:t>
            </a:r>
            <a:r>
              <a:rPr sz="16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завершении</a:t>
            </a:r>
            <a:r>
              <a:rPr sz="16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экзамена</a:t>
            </a:r>
            <a:r>
              <a:rPr sz="160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по</a:t>
            </a:r>
            <a:r>
              <a:rPr sz="160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объективным</a:t>
            </a:r>
            <a:r>
              <a:rPr sz="1600" spc="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причинам»</a:t>
            </a:r>
            <a:r>
              <a:rPr sz="1600" spc="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6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направляется</a:t>
            </a:r>
            <a:endParaRPr sz="1600">
              <a:latin typeface="Microsoft Sans Serif"/>
              <a:cs typeface="Microsoft Sans Serif"/>
            </a:endParaRPr>
          </a:p>
          <a:p>
            <a:pPr algn="ctr">
              <a:lnSpc>
                <a:spcPts val="1800"/>
              </a:lnSpc>
            </a:pP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на</a:t>
            </a:r>
            <a:r>
              <a:rPr sz="16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пересдачу</a:t>
            </a:r>
            <a:r>
              <a:rPr sz="16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экзамена</a:t>
            </a:r>
            <a:r>
              <a:rPr sz="16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6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резервный</a:t>
            </a:r>
            <a:r>
              <a:rPr sz="1600" spc="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день</a:t>
            </a:r>
            <a:r>
              <a:rPr sz="16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решением</a:t>
            </a:r>
            <a:r>
              <a:rPr sz="16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председателя</a:t>
            </a:r>
            <a:r>
              <a:rPr sz="16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ГЭК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1691" y="5064369"/>
            <a:ext cx="85373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marR="109855">
              <a:lnSpc>
                <a:spcPct val="100000"/>
              </a:lnSpc>
              <a:buNone/>
            </a:pPr>
            <a:r>
              <a:rPr lang="ru-RU" sz="1400" spc="-10" dirty="0" smtClean="0"/>
              <a:t>Вре</a:t>
            </a:r>
            <a:r>
              <a:rPr lang="ru-RU" sz="1400" spc="-20" dirty="0" smtClean="0"/>
              <a:t>м</a:t>
            </a:r>
            <a:r>
              <a:rPr lang="ru-RU" sz="1400" dirty="0" smtClean="0"/>
              <a:t>я	</a:t>
            </a:r>
            <a:r>
              <a:rPr lang="ru-RU" sz="1400" spc="-50" dirty="0" smtClean="0"/>
              <a:t>о</a:t>
            </a:r>
            <a:r>
              <a:rPr lang="ru-RU" sz="1400" spc="-35" dirty="0" smtClean="0"/>
              <a:t>к</a:t>
            </a:r>
            <a:r>
              <a:rPr lang="ru-RU" sz="1400" spc="-15" dirty="0" smtClean="0"/>
              <a:t>о</a:t>
            </a:r>
            <a:r>
              <a:rPr lang="ru-RU" sz="1400" spc="-5" dirty="0" smtClean="0"/>
              <a:t>н</a:t>
            </a:r>
            <a:r>
              <a:rPr lang="ru-RU" sz="1400" spc="-30" dirty="0" smtClean="0"/>
              <a:t>ч</a:t>
            </a:r>
            <a:r>
              <a:rPr lang="ru-RU" sz="1400" spc="-10" dirty="0" smtClean="0"/>
              <a:t>а</a:t>
            </a:r>
            <a:r>
              <a:rPr lang="ru-RU" sz="1400" spc="-5" dirty="0" smtClean="0"/>
              <a:t>ни</a:t>
            </a:r>
            <a:r>
              <a:rPr lang="ru-RU" sz="1400" dirty="0" smtClean="0"/>
              <a:t>я	</a:t>
            </a:r>
            <a:r>
              <a:rPr lang="ru-RU" sz="1400" spc="-50" dirty="0" smtClean="0"/>
              <a:t>эк</a:t>
            </a:r>
            <a:r>
              <a:rPr lang="ru-RU" sz="1400" spc="-45" dirty="0" smtClean="0"/>
              <a:t>з</a:t>
            </a:r>
            <a:r>
              <a:rPr lang="ru-RU" sz="1400" spc="-20" dirty="0" smtClean="0"/>
              <a:t>а</a:t>
            </a:r>
            <a:r>
              <a:rPr lang="ru-RU" sz="1400" spc="-40" dirty="0" smtClean="0"/>
              <a:t>м</a:t>
            </a:r>
            <a:r>
              <a:rPr lang="ru-RU" sz="1400" spc="-10" dirty="0" smtClean="0"/>
              <a:t>е</a:t>
            </a:r>
            <a:r>
              <a:rPr lang="ru-RU" sz="1400" spc="-5" dirty="0" smtClean="0"/>
              <a:t>н</a:t>
            </a:r>
            <a:r>
              <a:rPr lang="ru-RU" sz="1400" dirty="0" smtClean="0"/>
              <a:t>а	дл</a:t>
            </a:r>
            <a:r>
              <a:rPr lang="ru-RU" sz="1400" spc="5" dirty="0" smtClean="0"/>
              <a:t>я</a:t>
            </a:r>
            <a:r>
              <a:rPr lang="ru-RU" sz="1400" dirty="0" smtClean="0"/>
              <a:t>	</a:t>
            </a:r>
            <a:r>
              <a:rPr lang="ru-RU" sz="1400" spc="-20" dirty="0" smtClean="0"/>
              <a:t>у</a:t>
            </a:r>
            <a:r>
              <a:rPr lang="ru-RU" sz="1400" spc="-10" dirty="0" smtClean="0"/>
              <a:t>ч</a:t>
            </a:r>
            <a:r>
              <a:rPr lang="ru-RU" sz="1400" spc="-25" dirty="0" smtClean="0"/>
              <a:t>а</a:t>
            </a:r>
            <a:r>
              <a:rPr lang="ru-RU" sz="1400" spc="-10" dirty="0" smtClean="0"/>
              <a:t>с</a:t>
            </a:r>
            <a:r>
              <a:rPr lang="ru-RU" sz="1400" dirty="0" smtClean="0"/>
              <a:t>т</a:t>
            </a:r>
            <a:r>
              <a:rPr lang="ru-RU" sz="1400" spc="-5" dirty="0" smtClean="0"/>
              <a:t>ни</a:t>
            </a:r>
            <a:r>
              <a:rPr lang="ru-RU" sz="1400" spc="-60" dirty="0" smtClean="0"/>
              <a:t>к</a:t>
            </a:r>
            <a:r>
              <a:rPr lang="ru-RU" sz="1400" dirty="0" smtClean="0"/>
              <a:t>а	</a:t>
            </a:r>
            <a:r>
              <a:rPr lang="ru-RU" sz="1400" spc="-40" dirty="0" smtClean="0"/>
              <a:t>э</a:t>
            </a:r>
            <a:r>
              <a:rPr lang="ru-RU" sz="1400" spc="-25" dirty="0" smtClean="0"/>
              <a:t>к</a:t>
            </a:r>
            <a:r>
              <a:rPr lang="ru-RU" sz="1400" spc="-70" dirty="0" smtClean="0"/>
              <a:t>з</a:t>
            </a:r>
            <a:r>
              <a:rPr lang="ru-RU" sz="1400" spc="-20" dirty="0" smtClean="0"/>
              <a:t>а</a:t>
            </a:r>
            <a:r>
              <a:rPr lang="ru-RU" sz="1400" spc="-30" dirty="0" smtClean="0"/>
              <a:t>м</a:t>
            </a:r>
            <a:r>
              <a:rPr lang="ru-RU" sz="1400" spc="-10" dirty="0" smtClean="0"/>
              <a:t>е</a:t>
            </a:r>
            <a:r>
              <a:rPr lang="ru-RU" sz="1400" spc="-15" dirty="0" smtClean="0"/>
              <a:t>н</a:t>
            </a:r>
            <a:r>
              <a:rPr lang="ru-RU" sz="1400" dirty="0" smtClean="0"/>
              <a:t>а	</a:t>
            </a:r>
            <a:r>
              <a:rPr lang="ru-RU" sz="1400" spc="-5" dirty="0" smtClean="0"/>
              <a:t>не</a:t>
            </a:r>
            <a:r>
              <a:rPr lang="ru-RU" sz="1400" dirty="0" smtClean="0"/>
              <a:t>	</a:t>
            </a:r>
            <a:r>
              <a:rPr lang="ru-RU" sz="1400" spc="-40" dirty="0" smtClean="0"/>
              <a:t>м</a:t>
            </a:r>
            <a:r>
              <a:rPr lang="ru-RU" sz="1400" spc="-15" dirty="0" smtClean="0"/>
              <a:t>е</a:t>
            </a:r>
            <a:r>
              <a:rPr lang="ru-RU" sz="1400" spc="-5" dirty="0" smtClean="0"/>
              <a:t>ня</a:t>
            </a:r>
            <a:r>
              <a:rPr lang="ru-RU" sz="1400" spc="-50" dirty="0" smtClean="0"/>
              <a:t>е</a:t>
            </a:r>
            <a:r>
              <a:rPr lang="ru-RU" sz="1400" spc="-20" dirty="0" smtClean="0"/>
              <a:t>т</a:t>
            </a:r>
            <a:r>
              <a:rPr lang="ru-RU" sz="1400" dirty="0" smtClean="0"/>
              <a:t>ся	и	</a:t>
            </a:r>
            <a:r>
              <a:rPr lang="ru-RU" sz="1400" spc="-15" dirty="0" smtClean="0"/>
              <a:t>о</a:t>
            </a:r>
            <a:r>
              <a:rPr lang="ru-RU" sz="1400" spc="-20" dirty="0" smtClean="0"/>
              <a:t>п</a:t>
            </a:r>
            <a:r>
              <a:rPr lang="ru-RU" sz="1400" spc="-5" dirty="0" smtClean="0"/>
              <a:t>р</a:t>
            </a:r>
            <a:r>
              <a:rPr lang="ru-RU" sz="1400" spc="-40" dirty="0" smtClean="0"/>
              <a:t>е</a:t>
            </a:r>
            <a:r>
              <a:rPr lang="ru-RU" sz="1400" spc="-5" dirty="0" smtClean="0"/>
              <a:t>д</a:t>
            </a:r>
            <a:r>
              <a:rPr lang="ru-RU" sz="1400" spc="-55" dirty="0" smtClean="0"/>
              <a:t>е</a:t>
            </a:r>
            <a:r>
              <a:rPr lang="ru-RU" sz="1400" spc="5" dirty="0" smtClean="0"/>
              <a:t>л</a:t>
            </a:r>
            <a:r>
              <a:rPr lang="ru-RU" sz="1400" dirty="0" smtClean="0"/>
              <a:t>я</a:t>
            </a:r>
            <a:r>
              <a:rPr lang="ru-RU" sz="1400" spc="-65" dirty="0" smtClean="0"/>
              <a:t>е</a:t>
            </a:r>
            <a:r>
              <a:rPr lang="ru-RU" sz="1400" spc="-20" dirty="0" smtClean="0"/>
              <a:t>т</a:t>
            </a:r>
            <a:r>
              <a:rPr lang="ru-RU" sz="1400" dirty="0" smtClean="0"/>
              <a:t>ся	</a:t>
            </a:r>
            <a:r>
              <a:rPr lang="ru-RU" sz="1400" spc="-15" dirty="0" smtClean="0"/>
              <a:t>вре</a:t>
            </a:r>
            <a:r>
              <a:rPr lang="ru-RU" sz="1400" spc="-20" dirty="0" smtClean="0"/>
              <a:t>м</a:t>
            </a:r>
            <a:r>
              <a:rPr lang="ru-RU" sz="1400" spc="-10" dirty="0" smtClean="0"/>
              <a:t>е</a:t>
            </a:r>
            <a:r>
              <a:rPr lang="ru-RU" sz="1400" spc="-5" dirty="0" smtClean="0"/>
              <a:t>н</a:t>
            </a:r>
            <a:r>
              <a:rPr lang="ru-RU" sz="1400" spc="-15" dirty="0" smtClean="0"/>
              <a:t>е</a:t>
            </a:r>
            <a:r>
              <a:rPr lang="ru-RU" sz="1400" spc="-55" dirty="0" smtClean="0"/>
              <a:t>м</a:t>
            </a:r>
            <a:r>
              <a:rPr lang="ru-RU" sz="1400" dirty="0" smtClean="0"/>
              <a:t>,  </a:t>
            </a:r>
            <a:r>
              <a:rPr lang="ru-RU" sz="1400" spc="-15" dirty="0" smtClean="0"/>
              <a:t>объявленным</a:t>
            </a:r>
            <a:r>
              <a:rPr lang="ru-RU" sz="1400" dirty="0" smtClean="0"/>
              <a:t> </a:t>
            </a:r>
            <a:r>
              <a:rPr lang="ru-RU" sz="1400" spc="-20" dirty="0" smtClean="0"/>
              <a:t>организатором</a:t>
            </a:r>
            <a:r>
              <a:rPr lang="ru-RU" sz="1400" spc="-45" dirty="0" smtClean="0"/>
              <a:t> </a:t>
            </a:r>
            <a:r>
              <a:rPr lang="ru-RU" sz="1400" dirty="0" smtClean="0"/>
              <a:t>в</a:t>
            </a:r>
            <a:r>
              <a:rPr lang="ru-RU" sz="1400" spc="20" dirty="0" smtClean="0"/>
              <a:t> </a:t>
            </a:r>
            <a:r>
              <a:rPr lang="ru-RU" sz="1400" spc="-15" dirty="0" smtClean="0"/>
              <a:t>момент</a:t>
            </a:r>
            <a:r>
              <a:rPr lang="ru-RU" sz="1400" spc="5" dirty="0" smtClean="0"/>
              <a:t> </a:t>
            </a:r>
            <a:r>
              <a:rPr lang="ru-RU" sz="1400" spc="-10" dirty="0" smtClean="0"/>
              <a:t>начала</a:t>
            </a:r>
            <a:r>
              <a:rPr lang="ru-RU" sz="1400" spc="-20" dirty="0" smtClean="0"/>
              <a:t> </a:t>
            </a:r>
            <a:r>
              <a:rPr lang="ru-RU" sz="1400" spc="-25" dirty="0" smtClean="0"/>
              <a:t>экзамена</a:t>
            </a:r>
            <a:endParaRPr lang="ru-RU" sz="1400" spc="-2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5442" y="3060248"/>
            <a:ext cx="437261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chemeClr val="tx1"/>
                </a:solidFill>
                <a:latin typeface="+mn-lt"/>
              </a:rPr>
              <a:t>ЗАВЕРШЕНИЕ</a:t>
            </a:r>
            <a:r>
              <a:rPr spc="-30" dirty="0">
                <a:solidFill>
                  <a:schemeClr val="tx1"/>
                </a:solidFill>
                <a:latin typeface="+mn-lt"/>
              </a:rPr>
              <a:t> </a:t>
            </a:r>
            <a:r>
              <a:rPr spc="-45" dirty="0">
                <a:solidFill>
                  <a:schemeClr val="tx1"/>
                </a:solidFill>
                <a:latin typeface="+mn-lt"/>
              </a:rPr>
              <a:t>ЭКЗАМЕНА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1" y="266189"/>
            <a:ext cx="533527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sz="2400" spc="-35" dirty="0">
                <a:solidFill>
                  <a:srgbClr val="E36C09"/>
                </a:solidFill>
              </a:rPr>
              <a:t>ОКОНЧАНИЕ</a:t>
            </a:r>
            <a:r>
              <a:rPr sz="2400" spc="35" dirty="0">
                <a:solidFill>
                  <a:srgbClr val="E36C09"/>
                </a:solidFill>
              </a:rPr>
              <a:t> </a:t>
            </a:r>
            <a:r>
              <a:rPr sz="2400" spc="-10" dirty="0">
                <a:solidFill>
                  <a:srgbClr val="E36C09"/>
                </a:solidFill>
              </a:rPr>
              <a:t>ВРЕМЕНИ</a:t>
            </a:r>
            <a:r>
              <a:rPr sz="2400" spc="35" dirty="0">
                <a:solidFill>
                  <a:srgbClr val="E36C09"/>
                </a:solidFill>
              </a:rPr>
              <a:t> </a:t>
            </a:r>
            <a:r>
              <a:rPr sz="2400" spc="-25" dirty="0">
                <a:solidFill>
                  <a:srgbClr val="E36C09"/>
                </a:solidFill>
              </a:rPr>
              <a:t>ВЫПОЛНЕНИЯ</a:t>
            </a:r>
            <a:endParaRPr sz="2400" dirty="0"/>
          </a:p>
        </p:txBody>
      </p:sp>
      <p:sp>
        <p:nvSpPr>
          <p:cNvPr id="3" name="object 3"/>
          <p:cNvSpPr txBox="1"/>
          <p:nvPr/>
        </p:nvSpPr>
        <p:spPr>
          <a:xfrm>
            <a:off x="247791" y="5672241"/>
            <a:ext cx="8649970" cy="589905"/>
          </a:xfrm>
          <a:prstGeom prst="rect">
            <a:avLst/>
          </a:prstGeom>
          <a:solidFill>
            <a:srgbClr val="D1D5E0"/>
          </a:solidFill>
          <a:ln w="19050">
            <a:solidFill>
              <a:srgbClr val="394454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7620" algn="ctr">
              <a:lnSpc>
                <a:spcPct val="100000"/>
              </a:lnSpc>
              <a:spcBef>
                <a:spcPts val="280"/>
              </a:spcBef>
            </a:pPr>
            <a:r>
              <a:rPr sz="18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8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целом</a:t>
            </a:r>
            <a:r>
              <a:rPr sz="18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схема</a:t>
            </a:r>
            <a:r>
              <a:rPr sz="18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завершения</a:t>
            </a:r>
            <a:r>
              <a:rPr sz="18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8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8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аудитории</a:t>
            </a:r>
            <a:r>
              <a:rPr sz="18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та</a:t>
            </a:r>
            <a:r>
              <a:rPr sz="18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же,</a:t>
            </a:r>
            <a:endParaRPr sz="1800">
              <a:latin typeface="Microsoft Sans Serif"/>
              <a:cs typeface="Microsoft Sans Serif"/>
            </a:endParaRPr>
          </a:p>
          <a:p>
            <a:pPr marL="2540" algn="ctr">
              <a:lnSpc>
                <a:spcPct val="100000"/>
              </a:lnSpc>
            </a:pPr>
            <a:r>
              <a:rPr sz="18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что</a:t>
            </a:r>
            <a:r>
              <a:rPr sz="18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8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8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«стандартном»</a:t>
            </a:r>
            <a:r>
              <a:rPr sz="18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экзамене</a:t>
            </a:r>
            <a:endParaRPr sz="1800">
              <a:latin typeface="Microsoft Sans Serif"/>
              <a:cs typeface="Microsoft Sans Serif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33516" y="754852"/>
            <a:ext cx="8678545" cy="4272915"/>
            <a:chOff x="233502" y="754824"/>
            <a:chExt cx="8678545" cy="4272915"/>
          </a:xfrm>
        </p:grpSpPr>
        <p:sp>
          <p:nvSpPr>
            <p:cNvPr id="5" name="object 5"/>
            <p:cNvSpPr/>
            <p:nvPr/>
          </p:nvSpPr>
          <p:spPr>
            <a:xfrm>
              <a:off x="247789" y="769112"/>
              <a:ext cx="8649970" cy="4244340"/>
            </a:xfrm>
            <a:custGeom>
              <a:avLst/>
              <a:gdLst/>
              <a:ahLst/>
              <a:cxnLst/>
              <a:rect l="l" t="t" r="r" b="b"/>
              <a:pathLst>
                <a:path w="8649970" h="4244340">
                  <a:moveTo>
                    <a:pt x="8649462" y="0"/>
                  </a:moveTo>
                  <a:lnTo>
                    <a:pt x="0" y="0"/>
                  </a:lnTo>
                  <a:lnTo>
                    <a:pt x="0" y="4244213"/>
                  </a:lnTo>
                  <a:lnTo>
                    <a:pt x="8649462" y="4244213"/>
                  </a:lnTo>
                  <a:lnTo>
                    <a:pt x="8649462" y="0"/>
                  </a:lnTo>
                  <a:close/>
                </a:path>
              </a:pathLst>
            </a:custGeom>
            <a:solidFill>
              <a:srgbClr val="F8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7789" y="769112"/>
              <a:ext cx="8649970" cy="4244340"/>
            </a:xfrm>
            <a:custGeom>
              <a:avLst/>
              <a:gdLst/>
              <a:ahLst/>
              <a:cxnLst/>
              <a:rect l="l" t="t" r="r" b="b"/>
              <a:pathLst>
                <a:path w="8649970" h="4244340">
                  <a:moveTo>
                    <a:pt x="0" y="4244213"/>
                  </a:moveTo>
                  <a:lnTo>
                    <a:pt x="8649462" y="4244213"/>
                  </a:lnTo>
                  <a:lnTo>
                    <a:pt x="8649462" y="0"/>
                  </a:lnTo>
                  <a:lnTo>
                    <a:pt x="0" y="0"/>
                  </a:lnTo>
                  <a:lnTo>
                    <a:pt x="0" y="4244213"/>
                  </a:lnTo>
                  <a:close/>
                </a:path>
              </a:pathLst>
            </a:custGeom>
            <a:ln w="28575">
              <a:solidFill>
                <a:srgbClr val="F55B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26556" y="1394614"/>
            <a:ext cx="8244205" cy="30367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615" marR="5080" indent="-8255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При</a:t>
            </a:r>
            <a:r>
              <a:rPr sz="18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сообщении</a:t>
            </a:r>
            <a:r>
              <a:rPr sz="18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участникам</a:t>
            </a:r>
            <a:r>
              <a:rPr sz="18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8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394454"/>
                </a:solidFill>
                <a:latin typeface="Microsoft Sans Serif"/>
                <a:cs typeface="Microsoft Sans Serif"/>
              </a:rPr>
              <a:t>о</a:t>
            </a:r>
            <a:r>
              <a:rPr sz="18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скором</a:t>
            </a:r>
            <a:r>
              <a:rPr sz="18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времени</a:t>
            </a:r>
            <a:r>
              <a:rPr sz="18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окончания</a:t>
            </a:r>
            <a:r>
              <a:rPr sz="18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 </a:t>
            </a:r>
            <a:r>
              <a:rPr sz="1800" spc="-4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за</a:t>
            </a:r>
            <a:r>
              <a:rPr sz="18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30</a:t>
            </a:r>
            <a:r>
              <a:rPr sz="18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8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за</a:t>
            </a:r>
            <a:r>
              <a:rPr sz="18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394454"/>
                </a:solidFill>
                <a:latin typeface="Microsoft Sans Serif"/>
                <a:cs typeface="Microsoft Sans Serif"/>
              </a:rPr>
              <a:t>5</a:t>
            </a:r>
            <a:r>
              <a:rPr sz="18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минут</a:t>
            </a:r>
            <a:r>
              <a:rPr sz="1800" spc="9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до</a:t>
            </a:r>
            <a:r>
              <a:rPr sz="18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времени</a:t>
            </a:r>
            <a:r>
              <a:rPr sz="1800" spc="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завершения</a:t>
            </a:r>
            <a:r>
              <a:rPr sz="1800" spc="9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выполнения</a:t>
            </a:r>
            <a:r>
              <a:rPr sz="1800" spc="8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работы</a:t>
            </a:r>
            <a:r>
              <a:rPr sz="1800" spc="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напомнить </a:t>
            </a:r>
            <a:r>
              <a:rPr sz="18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394454"/>
                </a:solidFill>
                <a:latin typeface="Microsoft Sans Serif"/>
                <a:cs typeface="Microsoft Sans Serif"/>
              </a:rPr>
              <a:t>о </a:t>
            </a:r>
            <a:r>
              <a:rPr sz="18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необходимости: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650">
              <a:latin typeface="Microsoft Sans Serif"/>
              <a:cs typeface="Microsoft Sans Serif"/>
            </a:endParaRPr>
          </a:p>
          <a:p>
            <a:pPr marL="94615" marR="555625" indent="-82550">
              <a:lnSpc>
                <a:spcPct val="100000"/>
              </a:lnSpc>
              <a:buFont typeface="Microsoft Sans Serif"/>
              <a:buChar char="•"/>
              <a:tabLst>
                <a:tab pos="157480" algn="l"/>
              </a:tabLst>
            </a:pPr>
            <a:r>
              <a:rPr sz="1800" b="1" spc="-10" dirty="0">
                <a:solidFill>
                  <a:srgbClr val="394454"/>
                </a:solidFill>
                <a:latin typeface="Arial"/>
                <a:cs typeface="Arial"/>
              </a:rPr>
              <a:t>проверить</a:t>
            </a:r>
            <a:r>
              <a:rPr sz="1800" b="1" spc="4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394454"/>
                </a:solidFill>
                <a:latin typeface="Arial"/>
                <a:cs typeface="Arial"/>
              </a:rPr>
              <a:t>полноту</a:t>
            </a:r>
            <a:r>
              <a:rPr sz="1800" b="1" spc="3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94454"/>
                </a:solidFill>
                <a:latin typeface="Arial"/>
                <a:cs typeface="Arial"/>
              </a:rPr>
              <a:t>и</a:t>
            </a:r>
            <a:r>
              <a:rPr sz="18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94454"/>
                </a:solidFill>
                <a:latin typeface="Arial"/>
                <a:cs typeface="Arial"/>
              </a:rPr>
              <a:t>правильность</a:t>
            </a:r>
            <a:r>
              <a:rPr sz="1800" b="1" spc="5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94454"/>
                </a:solidFill>
                <a:latin typeface="Arial"/>
                <a:cs typeface="Arial"/>
              </a:rPr>
              <a:t>внесения</a:t>
            </a:r>
            <a:r>
              <a:rPr sz="1800" b="1" spc="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394454"/>
                </a:solidFill>
                <a:latin typeface="Arial"/>
                <a:cs typeface="Arial"/>
              </a:rPr>
              <a:t>ответов</a:t>
            </a:r>
            <a:r>
              <a:rPr sz="1800" b="1" spc="6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94454"/>
                </a:solidFill>
                <a:latin typeface="Arial"/>
                <a:cs typeface="Arial"/>
              </a:rPr>
              <a:t>на</a:t>
            </a:r>
            <a:r>
              <a:rPr sz="1800" b="1" spc="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94454"/>
                </a:solidFill>
                <a:latin typeface="Arial"/>
                <a:cs typeface="Arial"/>
              </a:rPr>
              <a:t>задания </a:t>
            </a:r>
            <a:r>
              <a:rPr sz="1800" b="1" spc="-484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94454"/>
                </a:solidFill>
                <a:latin typeface="Arial"/>
                <a:cs typeface="Arial"/>
              </a:rPr>
              <a:t>экзаменационной</a:t>
            </a:r>
            <a:r>
              <a:rPr sz="18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394454"/>
                </a:solidFill>
                <a:latin typeface="Arial"/>
                <a:cs typeface="Arial"/>
              </a:rPr>
              <a:t>работы</a:t>
            </a:r>
            <a:r>
              <a:rPr sz="1800" b="1" spc="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800" b="1" spc="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94454"/>
                </a:solidFill>
                <a:latin typeface="Arial"/>
                <a:cs typeface="Arial"/>
              </a:rPr>
              <a:t>ПО</a:t>
            </a:r>
            <a:r>
              <a:rPr sz="1800" b="1" spc="-5" dirty="0">
                <a:solidFill>
                  <a:srgbClr val="394454"/>
                </a:solidFill>
                <a:latin typeface="Arial"/>
                <a:cs typeface="Arial"/>
              </a:rPr>
              <a:t> для </a:t>
            </a:r>
            <a:r>
              <a:rPr sz="1800" b="1" spc="-15" dirty="0">
                <a:solidFill>
                  <a:srgbClr val="394454"/>
                </a:solidFill>
                <a:latin typeface="Arial"/>
                <a:cs typeface="Arial"/>
              </a:rPr>
              <a:t>сдачи</a:t>
            </a:r>
            <a:r>
              <a:rPr sz="1800" b="1" spc="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94454"/>
                </a:solidFill>
                <a:latin typeface="Arial"/>
                <a:cs typeface="Arial"/>
              </a:rPr>
              <a:t>экзамена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394454"/>
              </a:buClr>
              <a:buFont typeface="Microsoft Sans Serif"/>
              <a:buChar char="•"/>
            </a:pPr>
            <a:endParaRPr sz="2600">
              <a:latin typeface="Arial"/>
              <a:cs typeface="Arial"/>
            </a:endParaRPr>
          </a:p>
          <a:p>
            <a:pPr marL="94615" marR="100965" indent="-82550">
              <a:lnSpc>
                <a:spcPct val="100000"/>
              </a:lnSpc>
              <a:buFont typeface="Microsoft Sans Serif"/>
              <a:buChar char="•"/>
              <a:tabLst>
                <a:tab pos="157480" algn="l"/>
              </a:tabLst>
            </a:pPr>
            <a:r>
              <a:rPr sz="1800" b="1" dirty="0">
                <a:solidFill>
                  <a:srgbClr val="394454"/>
                </a:solidFill>
                <a:latin typeface="Arial"/>
                <a:cs typeface="Arial"/>
              </a:rPr>
              <a:t>по</a:t>
            </a:r>
            <a:r>
              <a:rPr sz="1800" b="1" spc="-5" dirty="0">
                <a:solidFill>
                  <a:srgbClr val="394454"/>
                </a:solidFill>
                <a:latin typeface="Arial"/>
                <a:cs typeface="Arial"/>
              </a:rPr>
              <a:t> окончании</a:t>
            </a:r>
            <a:r>
              <a:rPr sz="18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94454"/>
                </a:solidFill>
                <a:latin typeface="Arial"/>
                <a:cs typeface="Arial"/>
              </a:rPr>
              <a:t>экзамена</a:t>
            </a:r>
            <a:r>
              <a:rPr sz="1800" b="1" spc="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94454"/>
                </a:solidFill>
                <a:latin typeface="Arial"/>
                <a:cs typeface="Arial"/>
              </a:rPr>
              <a:t>внести</a:t>
            </a:r>
            <a:r>
              <a:rPr sz="1800" b="1" spc="4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394454"/>
                </a:solidFill>
                <a:latin typeface="Arial"/>
                <a:cs typeface="Arial"/>
              </a:rPr>
              <a:t>контрольную</a:t>
            </a:r>
            <a:r>
              <a:rPr sz="1800" b="1" spc="4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40" dirty="0">
                <a:solidFill>
                  <a:srgbClr val="394454"/>
                </a:solidFill>
                <a:latin typeface="Arial"/>
                <a:cs typeface="Arial"/>
              </a:rPr>
              <a:t>сумму,</a:t>
            </a:r>
            <a:r>
              <a:rPr sz="1800" b="1" spc="4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394454"/>
                </a:solidFill>
                <a:latin typeface="Arial"/>
                <a:cs typeface="Arial"/>
              </a:rPr>
              <a:t>автоматически </a:t>
            </a:r>
            <a:r>
              <a:rPr sz="1800" b="1" spc="-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394454"/>
                </a:solidFill>
                <a:latin typeface="Arial"/>
                <a:cs typeface="Arial"/>
              </a:rPr>
              <a:t>сформированную</a:t>
            </a:r>
            <a:r>
              <a:rPr sz="1800" b="1" spc="4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94454"/>
                </a:solidFill>
                <a:latin typeface="Arial"/>
                <a:cs typeface="Arial"/>
              </a:rPr>
              <a:t>на</a:t>
            </a:r>
            <a:r>
              <a:rPr sz="18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94454"/>
                </a:solidFill>
                <a:latin typeface="Arial"/>
                <a:cs typeface="Arial"/>
              </a:rPr>
              <a:t>основе</a:t>
            </a:r>
            <a:r>
              <a:rPr sz="1800" b="1" spc="-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94454"/>
                </a:solidFill>
                <a:latin typeface="Arial"/>
                <a:cs typeface="Arial"/>
              </a:rPr>
              <a:t>введенных</a:t>
            </a:r>
            <a:r>
              <a:rPr sz="1800" b="1" spc="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94454"/>
                </a:solidFill>
                <a:latin typeface="Arial"/>
                <a:cs typeface="Arial"/>
              </a:rPr>
              <a:t>участником</a:t>
            </a:r>
            <a:r>
              <a:rPr sz="1800" b="1" spc="5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94454"/>
                </a:solidFill>
                <a:latin typeface="Arial"/>
                <a:cs typeface="Arial"/>
              </a:rPr>
              <a:t>экзамена</a:t>
            </a:r>
            <a:r>
              <a:rPr sz="1800" b="1" spc="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394454"/>
                </a:solidFill>
                <a:latin typeface="Arial"/>
                <a:cs typeface="Arial"/>
              </a:rPr>
              <a:t>ответов </a:t>
            </a:r>
            <a:r>
              <a:rPr sz="1800" b="1" spc="-484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800" b="1" spc="-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394454"/>
                </a:solidFill>
                <a:latin typeface="Arial"/>
                <a:cs typeface="Arial"/>
              </a:rPr>
              <a:t>систему,</a:t>
            </a:r>
            <a:r>
              <a:rPr sz="1800" b="1" spc="4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94454"/>
                </a:solidFill>
                <a:latin typeface="Arial"/>
                <a:cs typeface="Arial"/>
              </a:rPr>
              <a:t>в </a:t>
            </a:r>
            <a:r>
              <a:rPr sz="1800" b="1" spc="-15" dirty="0">
                <a:solidFill>
                  <a:srgbClr val="394454"/>
                </a:solidFill>
                <a:latin typeface="Arial"/>
                <a:cs typeface="Arial"/>
              </a:rPr>
              <a:t>бланк</a:t>
            </a:r>
            <a:r>
              <a:rPr sz="18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94454"/>
                </a:solidFill>
                <a:latin typeface="Arial"/>
                <a:cs typeface="Arial"/>
              </a:rPr>
              <a:t>регистрации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266189"/>
            <a:ext cx="322199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spc="-45" dirty="0">
                <a:solidFill>
                  <a:srgbClr val="E36C09"/>
                </a:solidFill>
              </a:rPr>
              <a:t>КОНТРОЛЬНАЯ</a:t>
            </a:r>
            <a:r>
              <a:rPr sz="2400" spc="20" dirty="0">
                <a:solidFill>
                  <a:srgbClr val="E36C09"/>
                </a:solidFill>
              </a:rPr>
              <a:t> </a:t>
            </a:r>
            <a:r>
              <a:rPr sz="2400" spc="-25" dirty="0">
                <a:solidFill>
                  <a:srgbClr val="E36C09"/>
                </a:solidFill>
              </a:rPr>
              <a:t>СУММА</a:t>
            </a:r>
            <a:endParaRPr sz="24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2500" y="515112"/>
            <a:ext cx="2578608" cy="209486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18096" y="970308"/>
            <a:ext cx="1237615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4010" marR="77470" indent="-250190">
              <a:lnSpc>
                <a:spcPct val="100000"/>
              </a:lnSpc>
              <a:spcBef>
                <a:spcPts val="105"/>
              </a:spcBef>
            </a:pPr>
            <a:r>
              <a:rPr sz="1400" spc="-35" dirty="0">
                <a:latin typeface="Microsoft Sans Serif"/>
                <a:cs typeface="Microsoft Sans Serif"/>
              </a:rPr>
              <a:t>Кон</a:t>
            </a:r>
            <a:r>
              <a:rPr sz="1400" spc="-20" dirty="0">
                <a:latin typeface="Microsoft Sans Serif"/>
                <a:cs typeface="Microsoft Sans Serif"/>
              </a:rPr>
              <a:t>т</a:t>
            </a:r>
            <a:r>
              <a:rPr sz="1400" spc="-5" dirty="0">
                <a:latin typeface="Microsoft Sans Serif"/>
                <a:cs typeface="Microsoft Sans Serif"/>
              </a:rPr>
              <a:t>р</a:t>
            </a:r>
            <a:r>
              <a:rPr sz="1400" spc="-40" dirty="0">
                <a:latin typeface="Microsoft Sans Serif"/>
                <a:cs typeface="Microsoft Sans Serif"/>
              </a:rPr>
              <a:t>о</a:t>
            </a:r>
            <a:r>
              <a:rPr sz="1400" dirty="0">
                <a:latin typeface="Microsoft Sans Serif"/>
                <a:cs typeface="Microsoft Sans Serif"/>
              </a:rPr>
              <a:t>ль</a:t>
            </a:r>
            <a:r>
              <a:rPr sz="1400" spc="-5" dirty="0">
                <a:latin typeface="Microsoft Sans Serif"/>
                <a:cs typeface="Microsoft Sans Serif"/>
              </a:rPr>
              <a:t>ная  </a:t>
            </a:r>
            <a:r>
              <a:rPr sz="1400" spc="-20" dirty="0">
                <a:latin typeface="Microsoft Sans Serif"/>
                <a:cs typeface="Microsoft Sans Serif"/>
              </a:rPr>
              <a:t>сумма:</a:t>
            </a:r>
            <a:endParaRPr sz="14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lang="ru-RU" sz="1400" spc="-15" dirty="0" smtClean="0">
                <a:latin typeface="Microsoft Sans Serif"/>
                <a:cs typeface="Microsoft Sans Serif"/>
              </a:rPr>
              <a:t>25</a:t>
            </a:r>
            <a:r>
              <a:rPr sz="1400" spc="-15" dirty="0" smtClean="0">
                <a:latin typeface="Microsoft Sans Serif"/>
                <a:cs typeface="Microsoft Sans Serif"/>
              </a:rPr>
              <a:t>-</a:t>
            </a:r>
            <a:r>
              <a:rPr lang="ru-RU" sz="1400" spc="-15" dirty="0" smtClean="0">
                <a:latin typeface="Microsoft Sans Serif"/>
                <a:cs typeface="Microsoft Sans Serif"/>
              </a:rPr>
              <a:t>41</a:t>
            </a:r>
            <a:r>
              <a:rPr sz="1400" spc="-15" dirty="0" smtClean="0">
                <a:latin typeface="Microsoft Sans Serif"/>
                <a:cs typeface="Microsoft Sans Serif"/>
              </a:rPr>
              <a:t>-</a:t>
            </a:r>
            <a:r>
              <a:rPr lang="ru-RU" sz="1400" spc="-15" dirty="0" smtClean="0">
                <a:latin typeface="Microsoft Sans Serif"/>
                <a:cs typeface="Microsoft Sans Serif"/>
              </a:rPr>
              <a:t>61</a:t>
            </a:r>
            <a:r>
              <a:rPr sz="1400" spc="-15" dirty="0" smtClean="0">
                <a:latin typeface="Microsoft Sans Serif"/>
                <a:cs typeface="Microsoft Sans Serif"/>
              </a:rPr>
              <a:t>-</a:t>
            </a:r>
            <a:r>
              <a:rPr lang="ru-RU" sz="1400" spc="-15" dirty="0" smtClean="0">
                <a:latin typeface="Microsoft Sans Serif"/>
                <a:cs typeface="Microsoft Sans Serif"/>
              </a:rPr>
              <a:t>16</a:t>
            </a:r>
            <a:r>
              <a:rPr sz="1400" spc="-15" dirty="0" smtClean="0">
                <a:latin typeface="Microsoft Sans Serif"/>
                <a:cs typeface="Microsoft Sans Serif"/>
              </a:rPr>
              <a:t>-</a:t>
            </a:r>
            <a:r>
              <a:rPr lang="ru-RU" sz="1400" spc="-15" dirty="0" smtClean="0">
                <a:latin typeface="Microsoft Sans Serif"/>
                <a:cs typeface="Microsoft Sans Serif"/>
              </a:rPr>
              <a:t>7</a:t>
            </a:r>
            <a:r>
              <a:rPr sz="1400" spc="-15" dirty="0" smtClean="0">
                <a:latin typeface="Microsoft Sans Serif"/>
                <a:cs typeface="Microsoft Sans Serif"/>
              </a:rPr>
              <a:t>5</a:t>
            </a:r>
            <a:endParaRPr sz="1400" dirty="0">
              <a:latin typeface="Microsoft Sans Serif"/>
              <a:cs typeface="Microsoft Sans Serif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3132" y="995175"/>
            <a:ext cx="7642859" cy="5241724"/>
            <a:chOff x="163118" y="995172"/>
            <a:chExt cx="7642859" cy="569150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168" y="3377082"/>
              <a:ext cx="4807331" cy="114322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72643" y="3367557"/>
              <a:ext cx="4826635" cy="1162685"/>
            </a:xfrm>
            <a:custGeom>
              <a:avLst/>
              <a:gdLst/>
              <a:ahLst/>
              <a:cxnLst/>
              <a:rect l="l" t="t" r="r" b="b"/>
              <a:pathLst>
                <a:path w="4826635" h="1162685">
                  <a:moveTo>
                    <a:pt x="0" y="1162278"/>
                  </a:moveTo>
                  <a:lnTo>
                    <a:pt x="4826508" y="1162278"/>
                  </a:lnTo>
                  <a:lnTo>
                    <a:pt x="4826508" y="0"/>
                  </a:lnTo>
                  <a:lnTo>
                    <a:pt x="0" y="0"/>
                  </a:lnTo>
                  <a:lnTo>
                    <a:pt x="0" y="1162278"/>
                  </a:lnTo>
                  <a:close/>
                </a:path>
              </a:pathLst>
            </a:custGeom>
            <a:ln w="19050">
              <a:solidFill>
                <a:srgbClr val="3D44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8112" y="2583180"/>
              <a:ext cx="984503" cy="79552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14499" y="2610230"/>
              <a:ext cx="871601" cy="70015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714499" y="2610230"/>
              <a:ext cx="871855" cy="700405"/>
            </a:xfrm>
            <a:custGeom>
              <a:avLst/>
              <a:gdLst/>
              <a:ahLst/>
              <a:cxnLst/>
              <a:rect l="l" t="t" r="r" b="b"/>
              <a:pathLst>
                <a:path w="871855" h="700404">
                  <a:moveTo>
                    <a:pt x="0" y="350139"/>
                  </a:moveTo>
                  <a:lnTo>
                    <a:pt x="217931" y="350139"/>
                  </a:lnTo>
                  <a:lnTo>
                    <a:pt x="217931" y="0"/>
                  </a:lnTo>
                  <a:lnTo>
                    <a:pt x="653669" y="0"/>
                  </a:lnTo>
                  <a:lnTo>
                    <a:pt x="653669" y="350139"/>
                  </a:lnTo>
                  <a:lnTo>
                    <a:pt x="871601" y="350139"/>
                  </a:lnTo>
                  <a:lnTo>
                    <a:pt x="435737" y="700151"/>
                  </a:lnTo>
                  <a:lnTo>
                    <a:pt x="0" y="35013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7936" y="5119992"/>
              <a:ext cx="4160901" cy="156654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11452" y="4535424"/>
              <a:ext cx="982980" cy="79705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66951" y="4563110"/>
              <a:ext cx="871474" cy="70015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766951" y="4563110"/>
              <a:ext cx="871855" cy="700405"/>
            </a:xfrm>
            <a:custGeom>
              <a:avLst/>
              <a:gdLst/>
              <a:ahLst/>
              <a:cxnLst/>
              <a:rect l="l" t="t" r="r" b="b"/>
              <a:pathLst>
                <a:path w="871855" h="700404">
                  <a:moveTo>
                    <a:pt x="0" y="350138"/>
                  </a:moveTo>
                  <a:lnTo>
                    <a:pt x="217805" y="350138"/>
                  </a:lnTo>
                  <a:lnTo>
                    <a:pt x="217805" y="0"/>
                  </a:lnTo>
                  <a:lnTo>
                    <a:pt x="653542" y="0"/>
                  </a:lnTo>
                  <a:lnTo>
                    <a:pt x="653542" y="350138"/>
                  </a:lnTo>
                  <a:lnTo>
                    <a:pt x="871474" y="350138"/>
                  </a:lnTo>
                  <a:lnTo>
                    <a:pt x="435737" y="700151"/>
                  </a:lnTo>
                  <a:lnTo>
                    <a:pt x="0" y="35013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42487" y="1014984"/>
              <a:ext cx="4663440" cy="4953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74464" y="995172"/>
              <a:ext cx="2168651" cy="46329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89731" y="1043051"/>
              <a:ext cx="4568317" cy="40005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189731" y="1043051"/>
              <a:ext cx="4568825" cy="400050"/>
            </a:xfrm>
            <a:custGeom>
              <a:avLst/>
              <a:gdLst/>
              <a:ahLst/>
              <a:cxnLst/>
              <a:rect l="l" t="t" r="r" b="b"/>
              <a:pathLst>
                <a:path w="4568825" h="400050">
                  <a:moveTo>
                    <a:pt x="4568317" y="0"/>
                  </a:moveTo>
                  <a:lnTo>
                    <a:pt x="200025" y="0"/>
                  </a:lnTo>
                  <a:lnTo>
                    <a:pt x="0" y="200025"/>
                  </a:lnTo>
                  <a:lnTo>
                    <a:pt x="200025" y="400050"/>
                  </a:lnTo>
                  <a:lnTo>
                    <a:pt x="4568317" y="400050"/>
                  </a:lnTo>
                  <a:lnTo>
                    <a:pt x="4568317" y="0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657471" y="1070637"/>
            <a:ext cx="17335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Станция</a:t>
            </a:r>
            <a:r>
              <a:rPr sz="2000" spc="-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6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endParaRPr sz="2000" dirty="0">
              <a:latin typeface="Microsoft Sans Serif"/>
              <a:cs typeface="Microsoft Sans Serif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651505" y="1871500"/>
            <a:ext cx="5492750" cy="4674235"/>
            <a:chOff x="3651503" y="1871472"/>
            <a:chExt cx="5492496" cy="4674107"/>
          </a:xfrm>
        </p:grpSpPr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42915" y="3701795"/>
              <a:ext cx="4020312" cy="4953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785103" y="3680460"/>
              <a:ext cx="2706624" cy="46329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090032" y="3728973"/>
              <a:ext cx="3925442" cy="40005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090032" y="3728973"/>
              <a:ext cx="3925570" cy="400050"/>
            </a:xfrm>
            <a:custGeom>
              <a:avLst/>
              <a:gdLst/>
              <a:ahLst/>
              <a:cxnLst/>
              <a:rect l="l" t="t" r="r" b="b"/>
              <a:pathLst>
                <a:path w="3925570" h="400050">
                  <a:moveTo>
                    <a:pt x="3925442" y="0"/>
                  </a:moveTo>
                  <a:lnTo>
                    <a:pt x="200025" y="0"/>
                  </a:lnTo>
                  <a:lnTo>
                    <a:pt x="0" y="200025"/>
                  </a:lnTo>
                  <a:lnTo>
                    <a:pt x="200025" y="400050"/>
                  </a:lnTo>
                  <a:lnTo>
                    <a:pt x="3925442" y="400050"/>
                  </a:lnTo>
                  <a:lnTo>
                    <a:pt x="3925442" y="0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370831" y="5742431"/>
              <a:ext cx="4663440" cy="80314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494275" y="5724143"/>
              <a:ext cx="4649724" cy="76809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418837" y="5770409"/>
              <a:ext cx="4568317" cy="707885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418837" y="5770409"/>
              <a:ext cx="4568825" cy="708025"/>
            </a:xfrm>
            <a:custGeom>
              <a:avLst/>
              <a:gdLst/>
              <a:ahLst/>
              <a:cxnLst/>
              <a:rect l="l" t="t" r="r" b="b"/>
              <a:pathLst>
                <a:path w="4568825" h="708025">
                  <a:moveTo>
                    <a:pt x="4568317" y="0"/>
                  </a:moveTo>
                  <a:lnTo>
                    <a:pt x="353949" y="0"/>
                  </a:lnTo>
                  <a:lnTo>
                    <a:pt x="0" y="353936"/>
                  </a:lnTo>
                  <a:lnTo>
                    <a:pt x="353949" y="707885"/>
                  </a:lnTo>
                  <a:lnTo>
                    <a:pt x="4568317" y="707885"/>
                  </a:lnTo>
                  <a:lnTo>
                    <a:pt x="4568317" y="0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651503" y="1871472"/>
              <a:ext cx="5059680" cy="138074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01995" y="2037588"/>
              <a:ext cx="3384804" cy="97840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700398" y="1895475"/>
              <a:ext cx="4963668" cy="128638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700398" y="1895475"/>
              <a:ext cx="4963795" cy="1286510"/>
            </a:xfrm>
            <a:custGeom>
              <a:avLst/>
              <a:gdLst/>
              <a:ahLst/>
              <a:cxnLst/>
              <a:rect l="l" t="t" r="r" b="b"/>
              <a:pathLst>
                <a:path w="4963795" h="1286510">
                  <a:moveTo>
                    <a:pt x="0" y="643127"/>
                  </a:moveTo>
                  <a:lnTo>
                    <a:pt x="321690" y="321563"/>
                  </a:lnTo>
                  <a:lnTo>
                    <a:pt x="321690" y="482346"/>
                  </a:lnTo>
                  <a:lnTo>
                    <a:pt x="1572133" y="482346"/>
                  </a:lnTo>
                  <a:lnTo>
                    <a:pt x="1572133" y="0"/>
                  </a:lnTo>
                  <a:lnTo>
                    <a:pt x="4963668" y="0"/>
                  </a:lnTo>
                  <a:lnTo>
                    <a:pt x="4963668" y="1286383"/>
                  </a:lnTo>
                  <a:lnTo>
                    <a:pt x="1572133" y="1286383"/>
                  </a:lnTo>
                  <a:lnTo>
                    <a:pt x="1572133" y="803910"/>
                  </a:lnTo>
                  <a:lnTo>
                    <a:pt x="321690" y="803910"/>
                  </a:lnTo>
                  <a:lnTo>
                    <a:pt x="321690" y="964691"/>
                  </a:lnTo>
                  <a:lnTo>
                    <a:pt x="0" y="643127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469396" y="2099830"/>
            <a:ext cx="299783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Участник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экзамена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переносит </a:t>
            </a:r>
            <a:r>
              <a:rPr sz="1800" b="1" spc="-3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Организатор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проверяет 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правильность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3646932" y="4267228"/>
            <a:ext cx="5059680" cy="1381125"/>
            <a:chOff x="3646932" y="4267200"/>
            <a:chExt cx="5059680" cy="1381125"/>
          </a:xfrm>
        </p:grpSpPr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646932" y="4267200"/>
              <a:ext cx="5059679" cy="138074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295900" y="4296155"/>
              <a:ext cx="3381755" cy="125272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695700" y="4291075"/>
              <a:ext cx="4963541" cy="1286383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3695700" y="4291075"/>
              <a:ext cx="4963795" cy="1286510"/>
            </a:xfrm>
            <a:custGeom>
              <a:avLst/>
              <a:gdLst/>
              <a:ahLst/>
              <a:cxnLst/>
              <a:rect l="l" t="t" r="r" b="b"/>
              <a:pathLst>
                <a:path w="4963795" h="1286510">
                  <a:moveTo>
                    <a:pt x="0" y="643128"/>
                  </a:moveTo>
                  <a:lnTo>
                    <a:pt x="321563" y="321563"/>
                  </a:lnTo>
                  <a:lnTo>
                    <a:pt x="321563" y="482346"/>
                  </a:lnTo>
                  <a:lnTo>
                    <a:pt x="1572005" y="482346"/>
                  </a:lnTo>
                  <a:lnTo>
                    <a:pt x="1572005" y="0"/>
                  </a:lnTo>
                  <a:lnTo>
                    <a:pt x="4963541" y="0"/>
                  </a:lnTo>
                  <a:lnTo>
                    <a:pt x="4963541" y="1286383"/>
                  </a:lnTo>
                  <a:lnTo>
                    <a:pt x="1572005" y="1286383"/>
                  </a:lnTo>
                  <a:lnTo>
                    <a:pt x="1572005" y="803910"/>
                  </a:lnTo>
                  <a:lnTo>
                    <a:pt x="321563" y="803910"/>
                  </a:lnTo>
                  <a:lnTo>
                    <a:pt x="321563" y="964819"/>
                  </a:lnTo>
                  <a:lnTo>
                    <a:pt x="0" y="643128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676647" y="3757131"/>
            <a:ext cx="4229100" cy="26988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03655">
              <a:lnSpc>
                <a:spcPct val="100000"/>
              </a:lnSpc>
              <a:spcBef>
                <a:spcPts val="105"/>
              </a:spcBef>
            </a:pPr>
            <a:r>
              <a:rPr sz="20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Бланк</a:t>
            </a:r>
            <a:r>
              <a:rPr sz="20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регистрации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50" dirty="0">
              <a:latin typeface="Microsoft Sans Serif"/>
              <a:cs typeface="Microsoft Sans Serif"/>
            </a:endParaRPr>
          </a:p>
          <a:p>
            <a:pPr marL="798830" marR="447675" indent="-635" algn="ctr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Организатор переносит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Участник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экзамена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проверяет </a:t>
            </a:r>
            <a:r>
              <a:rPr sz="1800" b="1" spc="-3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правильность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и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ставит свою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подпись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00" dirty="0">
              <a:latin typeface="Calibri"/>
              <a:cs typeface="Calibri"/>
            </a:endParaRPr>
          </a:p>
          <a:p>
            <a:pPr marL="12700" marR="5080" indent="254000">
              <a:lnSpc>
                <a:spcPct val="100000"/>
              </a:lnSpc>
              <a:spcBef>
                <a:spcPts val="5"/>
              </a:spcBef>
            </a:pPr>
            <a:r>
              <a:rPr sz="20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Форма</a:t>
            </a:r>
            <a:r>
              <a:rPr sz="20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ППЭ-05-02-К</a:t>
            </a:r>
            <a:r>
              <a:rPr sz="20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«Протокол </a:t>
            </a:r>
            <a:r>
              <a:rPr sz="20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проведения</a:t>
            </a:r>
            <a:r>
              <a:rPr sz="20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2000" dirty="0">
                <a:solidFill>
                  <a:srgbClr val="394454"/>
                </a:solidFill>
                <a:latin typeface="Microsoft Sans Serif"/>
                <a:cs typeface="Microsoft Sans Serif"/>
              </a:rPr>
              <a:t> в</a:t>
            </a:r>
            <a:r>
              <a:rPr sz="20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аудитории»</a:t>
            </a:r>
            <a:endParaRPr sz="2000" dirty="0">
              <a:latin typeface="Microsoft Sans Serif"/>
              <a:cs typeface="Microsoft Sans Serif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038317" y="6305396"/>
            <a:ext cx="2219325" cy="37147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34489" y="566426"/>
            <a:ext cx="19288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15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1450" y="227781"/>
            <a:ext cx="6286500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5"/>
              </a:spcBef>
            </a:pPr>
            <a:r>
              <a:rPr sz="2400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Tahoma" pitchFamily="34" charset="0"/>
                <a:cs typeface="Tahoma" pitchFamily="34" charset="0"/>
              </a:rPr>
              <a:t>ЗАВЕРШЕНИ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Tahoma" pitchFamily="34" charset="0"/>
                <a:cs typeface="Tahoma" pitchFamily="34" charset="0"/>
              </a:rPr>
              <a:t>Е</a:t>
            </a:r>
            <a:r>
              <a:rPr sz="2400" spc="-40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Tahoma" pitchFamily="34" charset="0"/>
                <a:cs typeface="Tahoma" pitchFamily="34" charset="0"/>
              </a:rPr>
              <a:t> </a:t>
            </a:r>
            <a:r>
              <a:rPr sz="2400" spc="10" dirty="0">
                <a:solidFill>
                  <a:schemeClr val="accent6">
                    <a:lumMod val="75000"/>
                  </a:schemeClr>
                </a:solidFill>
                <a:latin typeface="+mn-lt"/>
                <a:ea typeface="Tahoma" pitchFamily="34" charset="0"/>
                <a:cs typeface="Tahoma" pitchFamily="34" charset="0"/>
              </a:rPr>
              <a:t>ЭКЗАМЕНА</a:t>
            </a:r>
            <a:r>
              <a:rPr sz="2400" spc="-30" dirty="0">
                <a:solidFill>
                  <a:schemeClr val="accent6">
                    <a:lumMod val="75000"/>
                  </a:schemeClr>
                </a:solidFill>
                <a:latin typeface="+mn-lt"/>
                <a:ea typeface="Tahoma" pitchFamily="34" charset="0"/>
                <a:cs typeface="Tahoma" pitchFamily="34" charset="0"/>
              </a:rPr>
              <a:t> </a:t>
            </a:r>
            <a:r>
              <a:rPr sz="2400" dirty="0">
                <a:solidFill>
                  <a:schemeClr val="accent6">
                    <a:lumMod val="75000"/>
                  </a:schemeClr>
                </a:solidFill>
                <a:latin typeface="+mn-lt"/>
                <a:ea typeface="Tahoma" pitchFamily="34" charset="0"/>
                <a:cs typeface="Tahoma" pitchFamily="34" charset="0"/>
              </a:rPr>
              <a:t>В</a:t>
            </a:r>
            <a:r>
              <a:rPr sz="2400" spc="-25" dirty="0">
                <a:solidFill>
                  <a:schemeClr val="accent6">
                    <a:lumMod val="75000"/>
                  </a:schemeClr>
                </a:solidFill>
                <a:latin typeface="+mn-lt"/>
                <a:ea typeface="Tahoma" pitchFamily="34" charset="0"/>
                <a:cs typeface="Tahoma" pitchFamily="34" charset="0"/>
              </a:rPr>
              <a:t> АУДИТОРИИ</a:t>
            </a:r>
            <a:endParaRPr sz="2400" dirty="0">
              <a:solidFill>
                <a:schemeClr val="accent6">
                  <a:lumMod val="75000"/>
                </a:schemeClr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28602" y="914400"/>
            <a:ext cx="8915401" cy="5135118"/>
            <a:chOff x="309372" y="1315212"/>
            <a:chExt cx="11737085" cy="5135118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78624" y="2087880"/>
              <a:ext cx="4767833" cy="28780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9372" y="3861816"/>
              <a:ext cx="2987802" cy="258851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94760" y="1315212"/>
              <a:ext cx="2688336" cy="37581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84675" y="1415795"/>
              <a:ext cx="2513076" cy="356158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906518" y="4077461"/>
              <a:ext cx="1117600" cy="144780"/>
            </a:xfrm>
            <a:custGeom>
              <a:avLst/>
              <a:gdLst/>
              <a:ahLst/>
              <a:cxnLst/>
              <a:rect l="l" t="t" r="r" b="b"/>
              <a:pathLst>
                <a:path w="1117600" h="144779">
                  <a:moveTo>
                    <a:pt x="0" y="144780"/>
                  </a:moveTo>
                  <a:lnTo>
                    <a:pt x="1117091" y="144780"/>
                  </a:lnTo>
                  <a:lnTo>
                    <a:pt x="1117091" y="0"/>
                  </a:lnTo>
                  <a:lnTo>
                    <a:pt x="0" y="0"/>
                  </a:lnTo>
                  <a:lnTo>
                    <a:pt x="0" y="144780"/>
                  </a:lnTo>
                  <a:close/>
                </a:path>
              </a:pathLst>
            </a:custGeom>
            <a:ln w="25908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855214" y="4105655"/>
              <a:ext cx="2050414" cy="1400810"/>
            </a:xfrm>
            <a:custGeom>
              <a:avLst/>
              <a:gdLst/>
              <a:ahLst/>
              <a:cxnLst/>
              <a:rect l="l" t="t" r="r" b="b"/>
              <a:pathLst>
                <a:path w="2050414" h="1400810">
                  <a:moveTo>
                    <a:pt x="1010665" y="1371854"/>
                  </a:moveTo>
                  <a:lnTo>
                    <a:pt x="0" y="1371854"/>
                  </a:lnTo>
                  <a:lnTo>
                    <a:pt x="0" y="1400810"/>
                  </a:lnTo>
                  <a:lnTo>
                    <a:pt x="1033145" y="1400810"/>
                  </a:lnTo>
                  <a:lnTo>
                    <a:pt x="1039622" y="1394333"/>
                  </a:lnTo>
                  <a:lnTo>
                    <a:pt x="1039622" y="1386332"/>
                  </a:lnTo>
                  <a:lnTo>
                    <a:pt x="1010665" y="1386332"/>
                  </a:lnTo>
                  <a:lnTo>
                    <a:pt x="1010665" y="1371854"/>
                  </a:lnTo>
                  <a:close/>
                </a:path>
                <a:path w="2050414" h="1400810">
                  <a:moveTo>
                    <a:pt x="1963547" y="28956"/>
                  </a:moveTo>
                  <a:lnTo>
                    <a:pt x="1017143" y="28956"/>
                  </a:lnTo>
                  <a:lnTo>
                    <a:pt x="1010665" y="35433"/>
                  </a:lnTo>
                  <a:lnTo>
                    <a:pt x="1010665" y="1386332"/>
                  </a:lnTo>
                  <a:lnTo>
                    <a:pt x="1025144" y="1371854"/>
                  </a:lnTo>
                  <a:lnTo>
                    <a:pt x="1039622" y="1371854"/>
                  </a:lnTo>
                  <a:lnTo>
                    <a:pt x="1039622" y="57912"/>
                  </a:lnTo>
                  <a:lnTo>
                    <a:pt x="1025144" y="57912"/>
                  </a:lnTo>
                  <a:lnTo>
                    <a:pt x="1039622" y="43434"/>
                  </a:lnTo>
                  <a:lnTo>
                    <a:pt x="1963547" y="43434"/>
                  </a:lnTo>
                  <a:lnTo>
                    <a:pt x="1963547" y="28956"/>
                  </a:lnTo>
                  <a:close/>
                </a:path>
                <a:path w="2050414" h="1400810">
                  <a:moveTo>
                    <a:pt x="1039622" y="1371854"/>
                  </a:moveTo>
                  <a:lnTo>
                    <a:pt x="1025144" y="1371854"/>
                  </a:lnTo>
                  <a:lnTo>
                    <a:pt x="1010665" y="1386332"/>
                  </a:lnTo>
                  <a:lnTo>
                    <a:pt x="1039622" y="1386332"/>
                  </a:lnTo>
                  <a:lnTo>
                    <a:pt x="1039622" y="1371854"/>
                  </a:lnTo>
                  <a:close/>
                </a:path>
                <a:path w="2050414" h="1400810">
                  <a:moveTo>
                    <a:pt x="1963547" y="0"/>
                  </a:moveTo>
                  <a:lnTo>
                    <a:pt x="1963547" y="86868"/>
                  </a:lnTo>
                  <a:lnTo>
                    <a:pt x="2021458" y="57912"/>
                  </a:lnTo>
                  <a:lnTo>
                    <a:pt x="1978025" y="57912"/>
                  </a:lnTo>
                  <a:lnTo>
                    <a:pt x="1978025" y="28956"/>
                  </a:lnTo>
                  <a:lnTo>
                    <a:pt x="2021459" y="28956"/>
                  </a:lnTo>
                  <a:lnTo>
                    <a:pt x="1963547" y="0"/>
                  </a:lnTo>
                  <a:close/>
                </a:path>
                <a:path w="2050414" h="1400810">
                  <a:moveTo>
                    <a:pt x="1039622" y="43434"/>
                  </a:moveTo>
                  <a:lnTo>
                    <a:pt x="1025144" y="57912"/>
                  </a:lnTo>
                  <a:lnTo>
                    <a:pt x="1039622" y="57912"/>
                  </a:lnTo>
                  <a:lnTo>
                    <a:pt x="1039622" y="43434"/>
                  </a:lnTo>
                  <a:close/>
                </a:path>
                <a:path w="2050414" h="1400810">
                  <a:moveTo>
                    <a:pt x="1963547" y="43434"/>
                  </a:moveTo>
                  <a:lnTo>
                    <a:pt x="1039622" y="43434"/>
                  </a:lnTo>
                  <a:lnTo>
                    <a:pt x="1039622" y="57912"/>
                  </a:lnTo>
                  <a:lnTo>
                    <a:pt x="1963547" y="57912"/>
                  </a:lnTo>
                  <a:lnTo>
                    <a:pt x="1963547" y="43434"/>
                  </a:lnTo>
                  <a:close/>
                </a:path>
                <a:path w="2050414" h="1400810">
                  <a:moveTo>
                    <a:pt x="2021459" y="28956"/>
                  </a:moveTo>
                  <a:lnTo>
                    <a:pt x="1978025" y="28956"/>
                  </a:lnTo>
                  <a:lnTo>
                    <a:pt x="1978025" y="57912"/>
                  </a:lnTo>
                  <a:lnTo>
                    <a:pt x="2021458" y="57912"/>
                  </a:lnTo>
                  <a:lnTo>
                    <a:pt x="2050414" y="43434"/>
                  </a:lnTo>
                  <a:lnTo>
                    <a:pt x="2021459" y="28956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023610" y="3372611"/>
              <a:ext cx="4536440" cy="796290"/>
            </a:xfrm>
            <a:custGeom>
              <a:avLst/>
              <a:gdLst/>
              <a:ahLst/>
              <a:cxnLst/>
              <a:rect l="l" t="t" r="r" b="b"/>
              <a:pathLst>
                <a:path w="4536440" h="796289">
                  <a:moveTo>
                    <a:pt x="2249169" y="758189"/>
                  </a:moveTo>
                  <a:lnTo>
                    <a:pt x="0" y="758189"/>
                  </a:lnTo>
                  <a:lnTo>
                    <a:pt x="0" y="796289"/>
                  </a:lnTo>
                  <a:lnTo>
                    <a:pt x="2268219" y="796289"/>
                  </a:lnTo>
                  <a:lnTo>
                    <a:pt x="2275643" y="794795"/>
                  </a:lnTo>
                  <a:lnTo>
                    <a:pt x="2281697" y="790717"/>
                  </a:lnTo>
                  <a:lnTo>
                    <a:pt x="2285775" y="784663"/>
                  </a:lnTo>
                  <a:lnTo>
                    <a:pt x="2287269" y="777239"/>
                  </a:lnTo>
                  <a:lnTo>
                    <a:pt x="2249169" y="777239"/>
                  </a:lnTo>
                  <a:lnTo>
                    <a:pt x="2249169" y="758189"/>
                  </a:lnTo>
                  <a:close/>
                </a:path>
                <a:path w="4536440" h="796289">
                  <a:moveTo>
                    <a:pt x="4422140" y="38100"/>
                  </a:moveTo>
                  <a:lnTo>
                    <a:pt x="2268219" y="38100"/>
                  </a:lnTo>
                  <a:lnTo>
                    <a:pt x="2260796" y="39594"/>
                  </a:lnTo>
                  <a:lnTo>
                    <a:pt x="2254742" y="43672"/>
                  </a:lnTo>
                  <a:lnTo>
                    <a:pt x="2250664" y="49726"/>
                  </a:lnTo>
                  <a:lnTo>
                    <a:pt x="2249169" y="57150"/>
                  </a:lnTo>
                  <a:lnTo>
                    <a:pt x="2249169" y="777239"/>
                  </a:lnTo>
                  <a:lnTo>
                    <a:pt x="2268219" y="758189"/>
                  </a:lnTo>
                  <a:lnTo>
                    <a:pt x="2287269" y="758189"/>
                  </a:lnTo>
                  <a:lnTo>
                    <a:pt x="2287269" y="76200"/>
                  </a:lnTo>
                  <a:lnTo>
                    <a:pt x="2268219" y="76200"/>
                  </a:lnTo>
                  <a:lnTo>
                    <a:pt x="2287269" y="57150"/>
                  </a:lnTo>
                  <a:lnTo>
                    <a:pt x="4422140" y="57150"/>
                  </a:lnTo>
                  <a:lnTo>
                    <a:pt x="4422140" y="38100"/>
                  </a:lnTo>
                  <a:close/>
                </a:path>
                <a:path w="4536440" h="796289">
                  <a:moveTo>
                    <a:pt x="2287269" y="758189"/>
                  </a:moveTo>
                  <a:lnTo>
                    <a:pt x="2268219" y="758189"/>
                  </a:lnTo>
                  <a:lnTo>
                    <a:pt x="2249169" y="777239"/>
                  </a:lnTo>
                  <a:lnTo>
                    <a:pt x="2287269" y="777239"/>
                  </a:lnTo>
                  <a:lnTo>
                    <a:pt x="2287269" y="758189"/>
                  </a:lnTo>
                  <a:close/>
                </a:path>
                <a:path w="4536440" h="796289">
                  <a:moveTo>
                    <a:pt x="4422140" y="0"/>
                  </a:moveTo>
                  <a:lnTo>
                    <a:pt x="4422140" y="114300"/>
                  </a:lnTo>
                  <a:lnTo>
                    <a:pt x="4498340" y="76200"/>
                  </a:lnTo>
                  <a:lnTo>
                    <a:pt x="4441190" y="76200"/>
                  </a:lnTo>
                  <a:lnTo>
                    <a:pt x="4441190" y="38100"/>
                  </a:lnTo>
                  <a:lnTo>
                    <a:pt x="4498340" y="38100"/>
                  </a:lnTo>
                  <a:lnTo>
                    <a:pt x="4422140" y="0"/>
                  </a:lnTo>
                  <a:close/>
                </a:path>
                <a:path w="4536440" h="796289">
                  <a:moveTo>
                    <a:pt x="2287269" y="57150"/>
                  </a:moveTo>
                  <a:lnTo>
                    <a:pt x="2268219" y="76200"/>
                  </a:lnTo>
                  <a:lnTo>
                    <a:pt x="2287269" y="76200"/>
                  </a:lnTo>
                  <a:lnTo>
                    <a:pt x="2287269" y="57150"/>
                  </a:lnTo>
                  <a:close/>
                </a:path>
                <a:path w="4536440" h="796289">
                  <a:moveTo>
                    <a:pt x="4422140" y="57150"/>
                  </a:moveTo>
                  <a:lnTo>
                    <a:pt x="2287269" y="57150"/>
                  </a:lnTo>
                  <a:lnTo>
                    <a:pt x="2287269" y="76200"/>
                  </a:lnTo>
                  <a:lnTo>
                    <a:pt x="4422140" y="76200"/>
                  </a:lnTo>
                  <a:lnTo>
                    <a:pt x="4422140" y="57150"/>
                  </a:lnTo>
                  <a:close/>
                </a:path>
                <a:path w="4536440" h="796289">
                  <a:moveTo>
                    <a:pt x="4498340" y="38100"/>
                  </a:moveTo>
                  <a:lnTo>
                    <a:pt x="4441190" y="38100"/>
                  </a:lnTo>
                  <a:lnTo>
                    <a:pt x="4441190" y="76200"/>
                  </a:lnTo>
                  <a:lnTo>
                    <a:pt x="4498340" y="76200"/>
                  </a:lnTo>
                  <a:lnTo>
                    <a:pt x="4536440" y="57150"/>
                  </a:lnTo>
                  <a:lnTo>
                    <a:pt x="4498340" y="38100"/>
                  </a:lnTo>
                  <a:close/>
                </a:path>
              </a:pathLst>
            </a:custGeom>
            <a:solidFill>
              <a:srgbClr val="497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75853" y="1392122"/>
            <a:ext cx="2505551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11113" algn="just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001F5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Перенос</a:t>
            </a:r>
            <a:r>
              <a:rPr sz="1800" spc="15" dirty="0">
                <a:solidFill>
                  <a:srgbClr val="001F5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1800" spc="-15" dirty="0" err="1">
                <a:solidFill>
                  <a:srgbClr val="001F5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контрольной</a:t>
            </a:r>
            <a:r>
              <a:rPr sz="1800" spc="-10" dirty="0">
                <a:solidFill>
                  <a:srgbClr val="001F5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1800" spc="-30" dirty="0" err="1" smtClean="0">
                <a:solidFill>
                  <a:srgbClr val="001F5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суммы</a:t>
            </a:r>
            <a:r>
              <a:rPr lang="ru-RU" sz="1800" spc="-30" dirty="0" smtClean="0">
                <a:solidFill>
                  <a:srgbClr val="001F5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с экрана станции КЕГЭ</a:t>
            </a:r>
            <a:r>
              <a:rPr sz="1800" spc="-30" dirty="0" smtClean="0">
                <a:solidFill>
                  <a:srgbClr val="001F5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1800" spc="-465" dirty="0" smtClean="0">
                <a:solidFill>
                  <a:srgbClr val="001F5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1800" dirty="0">
                <a:solidFill>
                  <a:srgbClr val="001F5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</a:t>
            </a:r>
            <a:r>
              <a:rPr sz="1800" spc="20" dirty="0">
                <a:solidFill>
                  <a:srgbClr val="001F5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1800" spc="-40" dirty="0">
                <a:solidFill>
                  <a:srgbClr val="001F5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бланк</a:t>
            </a:r>
            <a:r>
              <a:rPr sz="1800" spc="5" dirty="0">
                <a:solidFill>
                  <a:srgbClr val="001F5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регистрации</a:t>
            </a:r>
            <a:endParaRPr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7201" y="970094"/>
            <a:ext cx="1705708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spc="-10" dirty="0">
                <a:solidFill>
                  <a:srgbClr val="C5605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УЧАСТНИКИ</a:t>
            </a:r>
            <a:endParaRPr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00700" y="1034568"/>
            <a:ext cx="314325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000" b="1" spc="-5" dirty="0">
                <a:solidFill>
                  <a:srgbClr val="C050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ОРГАНИЗАТОРЫ В</a:t>
            </a:r>
            <a:r>
              <a:rPr sz="2000" b="1" spc="-30" dirty="0">
                <a:solidFill>
                  <a:srgbClr val="C050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b="1" spc="-5" dirty="0">
                <a:solidFill>
                  <a:srgbClr val="C050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АУДИТОРИИ</a:t>
            </a:r>
            <a:endParaRPr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65233" y="4648200"/>
            <a:ext cx="5807320" cy="21435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pc="-30" dirty="0" err="1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Контроль</a:t>
            </a:r>
            <a:r>
              <a:rPr spc="60" dirty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ru-RU" spc="60" dirty="0" smtClean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spc="-10" dirty="0" err="1" smtClean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внесения</a:t>
            </a:r>
            <a:r>
              <a:rPr spc="60" dirty="0" smtClean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spc="-20" dirty="0" err="1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участниками</a:t>
            </a:r>
            <a:r>
              <a:rPr spc="90" dirty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spc="-20" dirty="0" err="1" smtClean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контрольной</a:t>
            </a:r>
            <a:r>
              <a:rPr lang="ru-RU" spc="-20" dirty="0" smtClean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spc="-30" dirty="0" err="1" smtClean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суммы</a:t>
            </a:r>
            <a:r>
              <a:rPr spc="35" dirty="0" smtClean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spc="-5" dirty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в</a:t>
            </a:r>
            <a:r>
              <a:rPr spc="25" dirty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spc="-40" dirty="0" err="1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бланк</a:t>
            </a:r>
            <a:r>
              <a:rPr spc="30" dirty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spc="-10" dirty="0" err="1" smtClean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регистрации</a:t>
            </a:r>
            <a:endParaRPr lang="ru-RU" spc="-10" dirty="0" smtClean="0">
              <a:solidFill>
                <a:srgbClr val="001F5F"/>
              </a:solidFill>
              <a:ea typeface="Tahoma" pitchFamily="34" charset="0"/>
              <a:cs typeface="Tahoma" pitchFamily="34" charset="0"/>
            </a:endParaRPr>
          </a:p>
          <a:p>
            <a:pPr marL="12700" algn="just">
              <a:lnSpc>
                <a:spcPct val="100000"/>
              </a:lnSpc>
              <a:spcBef>
                <a:spcPts val="95"/>
              </a:spcBef>
            </a:pPr>
            <a:endParaRPr lang="ru-RU" spc="-10" dirty="0" smtClean="0">
              <a:solidFill>
                <a:srgbClr val="001F5F"/>
              </a:solidFill>
              <a:ea typeface="Tahoma" pitchFamily="34" charset="0"/>
              <a:cs typeface="Tahoma" pitchFamily="34" charset="0"/>
            </a:endParaRPr>
          </a:p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lang="ru-RU" spc="-10" dirty="0" smtClean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Сверка контрольной суммы  в бланке регистрации и на станции КЕГЭ</a:t>
            </a:r>
            <a:endParaRPr dirty="0">
              <a:ea typeface="Tahoma" pitchFamily="34" charset="0"/>
              <a:cs typeface="Tahoma" pitchFamily="34" charset="0"/>
            </a:endParaRPr>
          </a:p>
          <a:p>
            <a:pPr marL="72390" algn="just">
              <a:lnSpc>
                <a:spcPct val="100000"/>
              </a:lnSpc>
              <a:spcBef>
                <a:spcPts val="1285"/>
              </a:spcBef>
            </a:pPr>
            <a:r>
              <a:rPr spc="-10" dirty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Перенос</a:t>
            </a:r>
            <a:r>
              <a:rPr spc="25" dirty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spc="-20" dirty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контрольной</a:t>
            </a:r>
            <a:r>
              <a:rPr spc="65" dirty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spc="-30" dirty="0" err="1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суммы</a:t>
            </a:r>
            <a:r>
              <a:rPr spc="50" dirty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spc="-5" dirty="0" smtClean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с</a:t>
            </a:r>
            <a:r>
              <a:rPr lang="ru-RU" spc="-5" dirty="0" smtClean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о станции</a:t>
            </a:r>
            <a:r>
              <a:rPr spc="15" dirty="0" smtClean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ru-RU" spc="15" dirty="0" smtClean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КЕГЭ (</a:t>
            </a:r>
            <a:r>
              <a:rPr spc="-30" dirty="0" err="1" smtClean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бланков</a:t>
            </a:r>
            <a:r>
              <a:rPr lang="ru-RU" spc="-30" dirty="0" smtClean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spc="-10" dirty="0" err="1" smtClean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регистрации</a:t>
            </a:r>
            <a:r>
              <a:rPr spc="40" dirty="0" smtClean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spc="-20" dirty="0" err="1" smtClean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участников</a:t>
            </a:r>
            <a:r>
              <a:rPr lang="ru-RU" spc="-20" dirty="0" smtClean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)</a:t>
            </a:r>
            <a:r>
              <a:rPr spc="80" dirty="0" smtClean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spc="-5" dirty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в</a:t>
            </a:r>
            <a:r>
              <a:rPr spc="15" dirty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spc="-15" dirty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форму</a:t>
            </a:r>
            <a:r>
              <a:rPr spc="45" dirty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spc="-15" dirty="0">
                <a:solidFill>
                  <a:srgbClr val="001F5F"/>
                </a:solidFill>
                <a:ea typeface="Tahoma" pitchFamily="34" charset="0"/>
                <a:cs typeface="Tahoma" pitchFamily="34" charset="0"/>
              </a:rPr>
              <a:t>ППЭ-05-02-К</a:t>
            </a:r>
            <a:endParaRPr dirty="0"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object 2"/>
          <p:cNvSpPr txBox="1">
            <a:spLocks/>
          </p:cNvSpPr>
          <p:nvPr/>
        </p:nvSpPr>
        <p:spPr>
          <a:xfrm>
            <a:off x="7420708" y="3563616"/>
            <a:ext cx="1485900" cy="28982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wrap="square" lIns="0" tIns="12700" rIns="0" bIns="0" rtlCol="0" anchor="ctr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13-49-13-41-90</a:t>
            </a:r>
            <a:endParaRPr kumimoji="0" lang="ru-RU" b="1" i="0" u="none" strike="noStrike" kern="1200" cap="none" spc="-45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1050</TotalTime>
  <Words>10067</Words>
  <Application>Microsoft Office PowerPoint</Application>
  <PresentationFormat>Экран (4:3)</PresentationFormat>
  <Paragraphs>1404</Paragraphs>
  <Slides>121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121</vt:i4>
      </vt:variant>
    </vt:vector>
  </HeadingPairs>
  <TitlesOfParts>
    <vt:vector size="123" baseType="lpstr">
      <vt:lpstr>Тема1</vt:lpstr>
      <vt:lpstr>Тема Office</vt:lpstr>
      <vt:lpstr>ПОДГОТОВКА ЛИЦ, ПРИВЛЕКАЕМЫХ К ПРОВЕДЕНИЮ  ГОСУДАРСТВЕННОЙ  ИТОГОВОЙ АТТЕСТАЦИИ  ПО ОБРАЗОВАТЕЛЬНЫМ  ПРОГРАММАМ  СРЕДНЕГО ОБЩЕГО ОБРАЗОВАНИЯ В ПУНКТЕ ПРОВЕДЕНИЯ ЭКЗАМЕНОВ    ОРГАНИЗАТОР ППЭ  (ТЕХНОЛОГИЯ ПЕРЕДАЧИ ЭМ ПО СЕТИ ИНТЕРНЕТ И СКАНИРОВАНИЯ ЭМ В ШТАБЕ ППЭ) </vt:lpstr>
      <vt:lpstr> ОРГАНИЗАЦИЯ И ПРОВЕДЕНИЕ  ГИА В ППЭ   В ФОРМЕ ЕГЭ  </vt:lpstr>
      <vt:lpstr>Слайд 3</vt:lpstr>
      <vt:lpstr>РАСПИСАНИЕ, ПРОДОЛЖИТЕЛЬНОСТЬ ЭКЗАМЕНОВ,  РАЗРЕШЕННЫЕ СРЕДСТВА ОБУЧЕНИЯ И ВОСПИТАНИЯ</vt:lpstr>
      <vt:lpstr>ОБЕСПЕЧЕНИЕ САНИТАРНО-ЭПИДЕМИОЛОГИЧЕСКИХ УСЛОВИЙ ПРИ ПРОВЕДЕНИИ ГОСУДАРСТВЕННОЙ ИТОГОВОЙ АТТЕСТАЦИИ</vt:lpstr>
      <vt:lpstr>Слайд 6</vt:lpstr>
      <vt:lpstr>ВИДЕОНАБЛЮДЕНИЕ В ППЭ: ТРАНСЛЯЦИЯ И ВИДЕОЗАПИСЬ</vt:lpstr>
      <vt:lpstr>ПОДГОТОВКА ЭКЗАМЕНА: ЛИЦА, ПРИВЛЕКАЕМЫЕ К ПРОВЕДЕНИЮ ЕГЭ в ППЭ:</vt:lpstr>
      <vt:lpstr>ПОДГОТОВКА ЭКЗАМЕНА: ЛИЦА, ИМЕЮЩИЕ ПРАВО НАХОДИТЬСЯ В ППЭ</vt:lpstr>
      <vt:lpstr>ПОДГОТОВКА ЭКЗАМЕНА: ИНФОРМАЦИОННАЯ БЕЗОПАСНОСТЬ</vt:lpstr>
      <vt:lpstr>ЯВКА В ППЭ</vt:lpstr>
      <vt:lpstr>ПОДГОТОВКА ЭКЗАМЕНА: ЭКЗАМЕНАЦИОННЫЕ МАТЕРИАЛЫ</vt:lpstr>
      <vt:lpstr>ПОДГОТОВКА ЭКЗАМЕНА:   УПАКОВОЧНЫЙ МАТЕРИАЛ</vt:lpstr>
      <vt:lpstr>ПОДГОТОВКА ЭКЗАМЕНА: ДЕЙСТВИЯ ОРГАНИЗАТОРОВ</vt:lpstr>
      <vt:lpstr>ПОДГОТОВКА ЭКЗАМЕНА: ДЕЙСТВИЯ ОРГАНИЗАТОРОВ ППЭ ДО НАЧАЛА ВХОДА  УЧАСТНИКОВ ЭКЗАМЕНА</vt:lpstr>
      <vt:lpstr>ПОДГОТОВКА ЭКЗАМЕНА: ДЕЙСТВИЯ ОРГАНИЗАТОРОВ ППЭ</vt:lpstr>
      <vt:lpstr>ОРГАНИЗАЦИЯ ВХОДА УЧАСТНИКОВ В ППЭ</vt:lpstr>
      <vt:lpstr>ПОДГОТОВКА ЭКЗАМЕНА: ОРГАНИЗАЦИЯ ВХОДА  УЧАСТНИКОВ ЭКЗАМЕНА В ППЭ</vt:lpstr>
      <vt:lpstr>ПОДГОТОВКА ЭКЗАМЕНА: РАСПРЕДЕЛЕНИЕ УЧАСТНИКОВ ПО АУДИТОРИЯМ</vt:lpstr>
      <vt:lpstr>ПОДГОТОВКА ЭКЗАМЕНА: РАСПРЕДЕЛЕНИЕ УЧАСТНИКОВ ПО АУДИТОРИЯМ</vt:lpstr>
      <vt:lpstr>ПОДГОТОВКА ЭКЗАМЕНА: ПОЛУЧЕНИЕ МАТЕРИАЛОВ</vt:lpstr>
      <vt:lpstr>ПРОВЕДЕНИЕ ЭКЗАМЕНА: ИНСТРУКТАЖ УЧАСТНИКОВ ЭКЗАМЕНА И ПЕЧАТЬ ЭМ</vt:lpstr>
      <vt:lpstr>ПОДГОТОВКА ЭКЗАМЕНА: ФУНКЦИИ ОРГАНИЗАТОРА В АУДИТОРИИ</vt:lpstr>
      <vt:lpstr>Слайд 24</vt:lpstr>
      <vt:lpstr>ПРОВЕДЕНИЕ ЭКЗАМЕНА: ПОДГОТОВКА К ПЕЧАТИ ЭМ В АУДИТОРИИ ППЭ</vt:lpstr>
      <vt:lpstr>ПРОВЕДЕНИЕ ЭКЗАМЕНА: ПЕЧАТЬ ЭМ В АУДИТОРИИ ППЭ</vt:lpstr>
      <vt:lpstr>ПРОВЕДЕНИЕ ЭКЗАМЕНА: ПЕЧАТЬ ЭМ В АУДИТОРИИ ППЭ</vt:lpstr>
      <vt:lpstr>Слайд 28</vt:lpstr>
      <vt:lpstr>СОСТАВ ПОЛНОГО КОМПЛЕКТА ЭМ,  РАСПЕЧАТЫВАЕМОГО В АУДИТОРИИ</vt:lpstr>
      <vt:lpstr>ОСОБЕННОСТИ КОМПЛЕКТА ЭМ,  РАСПЕЧАТЫВАЕМОГО В АУДИТОРИИ</vt:lpstr>
      <vt:lpstr>ПРОВЕДЕНИЕ ЭКЗАМЕНА: ЭКСПРЕСС-ПРОВЕРКА КАЧЕСТВА ПЕЧАТИ ЭМ</vt:lpstr>
      <vt:lpstr>ПРОВЕДЕНИЕ ЭКЗАМЕНА: ЭКСПРЕСС-ПРОВЕРКА КАЧЕСТВА ПЕЧАТИ ЭМ</vt:lpstr>
      <vt:lpstr>Слайд 33</vt:lpstr>
      <vt:lpstr>ПРОВЕДЕНИЕ ЭКЗАМЕНА: ИНСТРУКТАЖ УЧАСТНИКОВ ЭКЗАМЕНА И ПЕЧАТЬ ЭМ</vt:lpstr>
      <vt:lpstr>Слайд 35</vt:lpstr>
      <vt:lpstr>Слайд 36</vt:lpstr>
      <vt:lpstr>ПРОВЕДЕНИЕ ЭКЗАМЕНА:  ДОПОЛНИТЕЛЬНАЯ ПЕЧАТЬ ЭМ</vt:lpstr>
      <vt:lpstr>ПРОВЕДЕНИЕ ЭКЗАМЕНА:  ДОПОЛНИТЕЛЬНАЯ ПЕЧАТЬ ЭМ</vt:lpstr>
      <vt:lpstr>ПРОВЕДЕНИЕ ЭКЗАМЕНА:  ДОПОЛНИТЕЛЬНАЯ ПЕЧАТЬ ЭМ</vt:lpstr>
      <vt:lpstr>ПРОВЕДЕНИЕ ЭКЗАМЕНА:  ДОПОЛНИТЕЛЬНАЯ ПЕЧАТЬ ЭМ</vt:lpstr>
      <vt:lpstr>ПРОВЕДЕНИЕ ЭКЗАМЕНА:  ДОПОЛНИТЕЛЬНАЯ ПЕЧАТЬ ЭМ</vt:lpstr>
      <vt:lpstr>ПРОВЕДЕНИЕ ЭКЗАМЕНА: ЭКСТРЕННОЕ ЗАВЕРШЕНИЕ ПЕЧАТИ ЭМ</vt:lpstr>
      <vt:lpstr>ПРОВЕДЕНИЕ ЭКЗАМЕНА: ЭКСТРЕННОЕ ЗАВЕРШЕНИЕ ПЕЧАТИ ЭМ</vt:lpstr>
      <vt:lpstr>На рабочем столе участника</vt:lpstr>
      <vt:lpstr>ПРОВЕДЕНИЕ ЭКЗАМЕНА: ДЕЙСТВИЯ ОРГАНИЗАТОРА В АУДИТОРИИ</vt:lpstr>
      <vt:lpstr>ПРОВЕДЕНИЕ ЭКЗАМЕНА: ДЕЙСТВИЯ ОРГАНИЗАТОРА В АУДИТОРИИ</vt:lpstr>
      <vt:lpstr>ПРОВЕДЕНИЕ ЭКЗАМЕНА: ВЫДАЧА ДОПОЛНИТЕЛЬНЫХ БЛАНКОВ ОТВЕТОВ №2</vt:lpstr>
      <vt:lpstr>ПРОВЕДЕНИЕ ЭКЗАМЕНА: ВЫДАЧА ДОПОЛНИТЕЛЬНЫХ БЛАНКОВ ОТВЕТОВ №2 (за исключением ЕГЭ по математике базового уровня)</vt:lpstr>
      <vt:lpstr>Слайд 49</vt:lpstr>
      <vt:lpstr>РАБОТА С ФОРМОЙ ППЭ-12-04-МАШ «ВЕДОМОСТЬ УЧЕТА  ВРЕМЕНИ ОТСУТСТВИЯ УЧАСТНИКОВ ЭКЗАМЕНА В АУДИТОРИИ»</vt:lpstr>
      <vt:lpstr>Досрочное завершение экзамена по уважительной  причине</vt:lpstr>
      <vt:lpstr>Досрочное завершение экзамена по уважительной  причине</vt:lpstr>
      <vt:lpstr>ПРОВЕДЕНИЕ ЭКЗАМЕНА: ВОЗМОЖНЫЕ СИТУАЦИИ В АУДИТОРИИ ВО ВРЕМЯ</vt:lpstr>
      <vt:lpstr>ПРОВЕДЕНИЕ ЭКЗАМЕНА: АЛГОРИТМ ДЕЙСТВИЙ В НЕСТАНДАРТНЫХ СИТУАЦИЯХ</vt:lpstr>
      <vt:lpstr>ЗАВЕРШЕНИЕ ЭКЗАМЕНА: ДЕЙСТВИЯ ОРГАНИЗАТОРОВ В АУДИТОРИИ</vt:lpstr>
      <vt:lpstr>ЗАВЕРШЕНИЕ ЭКЗАМЕНА В АУДИТОРИИ:   СБОР ЭКЗАМЕНАЦИОННЫХ МАТЕРИАЛОВ  У УЧАСТНИКОВ ЭКЗАМЕНА</vt:lpstr>
      <vt:lpstr>Слайд 57</vt:lpstr>
      <vt:lpstr>Слайд 58</vt:lpstr>
      <vt:lpstr>Слайд 59</vt:lpstr>
      <vt:lpstr>Слайд 60</vt:lpstr>
      <vt:lpstr>ЗАВЕРШЕНИЕ ЭКЗАМЕНА:  УПАКОВКА ЭМ</vt:lpstr>
      <vt:lpstr>УПАКОВКА ЭМ В АУДИТОРИИ</vt:lpstr>
      <vt:lpstr>ЗАВЕРШЕНИЕ ЭКЗАМЕНА В АУДИТОРИИ:  ЗАПОЛНЕНИЕ ФОРМ ППЭ</vt:lpstr>
      <vt:lpstr>ПРОВЕДЕНИЕ ЭКЗАМЕНА: ЗАВЕРШЕНИЕ ЭКЗАМЕНА В АУДИТОРИИ ППЭ</vt:lpstr>
      <vt:lpstr>ПРОВЕДЕНИЕ ЭКЗАМЕНА: ЗАВЕРШЕНИЕ ЭКЗАМЕНА В АУДИТОРИИ ППЭ</vt:lpstr>
      <vt:lpstr>ПРОВЕДЕНИЕ ЭКЗАМЕНА: ЗАВЕРШЕНИЕ ЭКЗАМЕНА В АУДИТОРИИ ППЭ</vt:lpstr>
      <vt:lpstr>ПРОВЕДЕНИЕ ЭКЗАМЕНА: ЗАВЕРШЕНИЕ ЭКЗАМЕНА В АУДИТОРИИ ППЭ</vt:lpstr>
      <vt:lpstr>ПРОВЕДЕНИЕ ЭКЗАМЕНА: ЗАВЕРШЕНИЕ ЭКЗАМЕНА В АУДИТОРИИ ППЭ</vt:lpstr>
      <vt:lpstr>ПРОВЕДЕНИЕ ЭКЗАМЕНА: ЗАВЕРШЕНИЕ ЭКЗАМЕНА В АУДИТОРИИ ППЭ</vt:lpstr>
      <vt:lpstr>ПРОВЕДЕНИЕ ЭКЗАМЕНА: ЗАВЕРШЕНИЕ ЭКЗАМЕНА В АУДИТОРИИ ППЭ</vt:lpstr>
      <vt:lpstr>ПРОВЕДЕНИЕ ЭКЗАМЕНА: ЗАВЕРШЕНИЕ ЭКЗАМЕНА В АУДИТОРИИ ППЭ</vt:lpstr>
      <vt:lpstr>ЗАВЕРШЕНИЕ ЭКЗАМЕНА: ПЕРЕДАЧА ЭМ РУКОВОДИТЕЛЮ ППЭ В ШТАБЕ ППЭ</vt:lpstr>
      <vt:lpstr>ОСОБЕННОСТИ ПРОВЕДЕНИЯ КЕГЭ  ПО ИНФОРМАТИКЕ И ИКТ</vt:lpstr>
      <vt:lpstr>ОСОБЕННОСТИ ПРОВЕДЕНИЯ КЕГЭ</vt:lpstr>
      <vt:lpstr>КОМПЛЕКТ БЛАНКОВ УЧАСТНИКА КЕГЭ</vt:lpstr>
      <vt:lpstr>ОСОБЕННОСТИ ОРГАНИЗАЦИИ ППЭ</vt:lpstr>
      <vt:lpstr>ЧЕРНОВИК КЕГЭ</vt:lpstr>
      <vt:lpstr>ТЕХНИЧЕСКАЯ ПОДГОТОВКА СТАНЦИИ КЕГЭ</vt:lpstr>
      <vt:lpstr>АУДИТОРИЯ ПРОВЕДЕНИЯ ЭКЗАМЕНА</vt:lpstr>
      <vt:lpstr>ТЕХНИЧЕСКОЕ ОБЕСПЕЧЕНИЕ АУДИТОРИЙ ППЭ</vt:lpstr>
      <vt:lpstr>СТАНЦИЯ КЕГЭ</vt:lpstr>
      <vt:lpstr>ПОДГОТОВКА ЭКЗАМЕНА.  ДОПОЛНИТЕЛЬНЫЕ МАТЕРИАЛЫ</vt:lpstr>
      <vt:lpstr>ПРОВЕДЕНИЕ КЕГЭ</vt:lpstr>
      <vt:lpstr>ПРОВЕДЕНИЕ ЭКЗАМЕНА. ДЕЙСТВИЯ ОРГАНИЗАТОРА ДО НАЧАЛА ЭКЗАМЕНА</vt:lpstr>
      <vt:lpstr>ПРОВЕДЕНИЕ ЭКЗАМЕНА.  ОСОБЕННОСТИ ОРГАНИЗАЦИИ ЭКЗАМЕНА </vt:lpstr>
      <vt:lpstr>ПРОВЕДЕНИЕ ЭКЗАМЕНА. ОСОБЕННОСТИ ОРГАНИЗАЦИИ ЭКЗАМЕНА</vt:lpstr>
      <vt:lpstr>ПРОВЕДЕНИЕ ЭКЗАМЕНА. ОСОБЕННОСТИ ОРГАНИЗАЦИИ ЭКЗАМЕНА</vt:lpstr>
      <vt:lpstr>ПРОВЕДЕНИЕ ЭКЗАМЕНА. ДЕЙСТВИЯ ДО НАЧАЛА ЭКЗАМЕНА</vt:lpstr>
      <vt:lpstr>ПРОВЕДЕНИЕ ЭКЗАМЕНА. ПЕЧАТЬ ЭМ И ПРОВЕДЕНИЕ ИНСТРУКТАЖА</vt:lpstr>
      <vt:lpstr>ПРОВЕДЕНИЕ ЭКЗАМЕНА. НАЧАЛО ЭКЗАМЕНА</vt:lpstr>
      <vt:lpstr>ПРОВЕДЕНИЕ ЭКЗАМЕНА. ОСОБЕННОСТИ</vt:lpstr>
      <vt:lpstr>НЕШТАТНЫЕ СИТУАЦИИ</vt:lpstr>
      <vt:lpstr>Слайд 93</vt:lpstr>
      <vt:lpstr>СТАНЦИЯ КЕГЭ</vt:lpstr>
      <vt:lpstr>СТАНЦИЯ КЕГЭ</vt:lpstr>
      <vt:lpstr>ЗАВЕРШЕНИЕ ЭКЗАМЕНА</vt:lpstr>
      <vt:lpstr>ОКОНЧАНИЕ ВРЕМЕНИ ВЫПОЛНЕНИЯ</vt:lpstr>
      <vt:lpstr>КОНТРОЛЬНАЯ СУММА</vt:lpstr>
      <vt:lpstr>ЗАВЕРШЕНИЕ ЭКЗАМЕНА В АУДИТОРИИ</vt:lpstr>
      <vt:lpstr>Слайд 100</vt:lpstr>
      <vt:lpstr>СДАЧА МАТЕРИАЛОВ РУКОВОДИТЕЛЮ ППЭ</vt:lpstr>
      <vt:lpstr>Слайд 102</vt:lpstr>
      <vt:lpstr>Слайд 103</vt:lpstr>
      <vt:lpstr>ФОРМА ППЭ-05-02</vt:lpstr>
      <vt:lpstr>Слайд 105</vt:lpstr>
      <vt:lpstr>Слайд 106</vt:lpstr>
      <vt:lpstr>Слайд 107</vt:lpstr>
      <vt:lpstr>Технология передачи ЭМ по сети «Интернет»</vt:lpstr>
      <vt:lpstr>Форма ППЭ-12-02 1</vt:lpstr>
      <vt:lpstr>Технология передачи ЭМ по сети «Интернет»</vt:lpstr>
      <vt:lpstr>Слайд 111</vt:lpstr>
      <vt:lpstr>Форма ППЭ-12-03</vt:lpstr>
      <vt:lpstr>Слайд 113</vt:lpstr>
      <vt:lpstr>Форма ППЭ-12-04-МАШ</vt:lpstr>
      <vt:lpstr>Слайд 115</vt:lpstr>
      <vt:lpstr>Слайд 116</vt:lpstr>
      <vt:lpstr>Форма ППЭ-20</vt:lpstr>
      <vt:lpstr>Слайд 118</vt:lpstr>
      <vt:lpstr>ОБЕСПЕЧЕНИЕ СОБЛЮДЕНИЯ ПОРЯДКА</vt:lpstr>
      <vt:lpstr>Слайд 120</vt:lpstr>
      <vt:lpstr> Контакты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Olv</dc:creator>
  <cp:lastModifiedBy>USER</cp:lastModifiedBy>
  <cp:revision>233</cp:revision>
  <dcterms:created xsi:type="dcterms:W3CDTF">2021-05-18T08:26:42Z</dcterms:created>
  <dcterms:modified xsi:type="dcterms:W3CDTF">2022-05-19T10:29:01Z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2021-03-09T00:00:00Z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2021-05-18T00:00:00Z</vt:filetime>
  </property>
</Properties>
</file>