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279" r:id="rId3"/>
    <p:sldId id="281" r:id="rId4"/>
    <p:sldId id="274" r:id="rId5"/>
    <p:sldId id="260" r:id="rId6"/>
    <p:sldId id="267" r:id="rId7"/>
    <p:sldId id="28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4;&#1080;&#1085;&#1072;&#1084;&#1080;&#1082;&#1072;%20&#1074;&#1099;&#1073;&#1080;&#1088;&#1072;&#1102;&#1097;&#1080;&#1093;%20&#1092;&#1080;&#1079;&#1080;&#1082;&#1091;%20&#1087;&#1086;%20&#1045;&#1043;&#1069;%20&#1080;%20&#1054;&#1043;&#1069;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esktop\&#1044;&#1080;&#1085;&#1072;&#1084;&#1080;&#1082;&#1072;%20&#1074;&#1099;&#1073;&#1080;&#1088;&#1072;&#1102;&#1097;&#1080;&#1093;%20&#1092;&#1080;&#1079;&#1080;&#1082;&#1091;%20&#1087;&#1086;%20&#1045;&#1043;&#1069;%20&#1080;%20&#1054;&#1043;&#1069;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Department\ADM\&#1060;&#1080;&#1079;&#1080;&#1082;&#1072;%20&#1086;&#1073;&#1086;&#1088;&#1091;&#1076;&#1086;&#1074;&#1072;&#1085;&#1080;&#1077;\&#1050;&#1085;&#1080;&#1075;&#1072;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FS\Users\Department\ADM\&#1060;&#1080;&#1079;&#1080;&#1082;&#1072;%20&#1086;&#1073;&#1086;&#1088;&#1091;&#1076;&#1086;&#1074;&#1072;&#1085;&#1080;&#1077;\&#1050;&#1085;&#1080;&#1075;&#1072;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vert="horz"/>
          <a:lstStyle/>
          <a:p>
            <a:pPr>
              <a:defRPr sz="2400"/>
            </a:pPr>
            <a:r>
              <a:rPr lang="ru-RU" sz="2400" dirty="0" smtClean="0"/>
              <a:t>ЕГЭ</a:t>
            </a:r>
            <a:endParaRPr lang="ru-RU" sz="2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Лист1!$B$3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Лист1!$C$3:$E$3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3A6-4680-9C04-49F9F71A0091}"/>
            </c:ext>
          </c:extLst>
        </c:ser>
        <c:ser>
          <c:idx val="1"/>
          <c:order val="1"/>
          <c:tx>
            <c:strRef>
              <c:f>Лист1!$B$4</c:f>
              <c:strCache>
                <c:ptCount val="1"/>
                <c:pt idx="0">
                  <c:v>Физика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Лист1!$C$4:$E$4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3A6-4680-9C04-49F9F71A0091}"/>
            </c:ext>
          </c:extLst>
        </c:ser>
        <c:ser>
          <c:idx val="2"/>
          <c:order val="2"/>
          <c:tx>
            <c:strRef>
              <c:f>Лист1!$B$5</c:f>
              <c:strCache>
                <c:ptCount val="1"/>
                <c:pt idx="0">
                  <c:v>Доля</c:v>
                </c:pt>
              </c:strCache>
            </c:strRef>
          </c:tx>
          <c:spPr>
            <a:ln w="28575" cap="rnd">
              <a:solidFill>
                <a:schemeClr val="accent6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6">
                  <a:lumMod val="60000"/>
                  <a:lumOff val="40000"/>
                </a:schemeClr>
              </a:solidFill>
              <a:ln w="9525">
                <a:solidFill>
                  <a:schemeClr val="accent6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18170203310743E-2"/>
                  <c:y val="-4.47365416188324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3A6-4680-9C04-49F9F71A0091}"/>
                </c:ext>
              </c:extLst>
            </c:dLbl>
            <c:dLbl>
              <c:idx val="1"/>
              <c:layout>
                <c:manualLayout>
                  <c:x val="2.4452491389845572E-2"/>
                  <c:y val="-3.6359077386463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A6-4680-9C04-49F9F71A0091}"/>
                </c:ext>
              </c:extLst>
            </c:dLbl>
            <c:dLbl>
              <c:idx val="2"/>
              <c:layout>
                <c:manualLayout>
                  <c:x val="1.7492153649594597E-2"/>
                  <c:y val="-3.77365477909861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3A6-4680-9C04-49F9F71A00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6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Лист1!$C$2:$E$2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Лист1!$C$5:$E$5</c:f>
              <c:numCache>
                <c:formatCode>0.00</c:formatCode>
                <c:ptCount val="3"/>
                <c:pt idx="0">
                  <c:v>17.10660937180274</c:v>
                </c:pt>
                <c:pt idx="1">
                  <c:v>15.814611710596143</c:v>
                </c:pt>
                <c:pt idx="2">
                  <c:v>12.531328320802006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B3A6-4680-9C04-49F9F71A00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3818880"/>
        <c:axId val="33820672"/>
      </c:lineChart>
      <c:catAx>
        <c:axId val="3381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 sz="1600" b="1"/>
            </a:pPr>
            <a:endParaRPr lang="ru-RU"/>
          </a:p>
        </c:txPr>
        <c:crossAx val="33820672"/>
        <c:crossesAt val="0"/>
        <c:auto val="1"/>
        <c:lblAlgn val="ctr"/>
        <c:lblOffset val="100"/>
        <c:noMultiLvlLbl val="0"/>
      </c:catAx>
      <c:valAx>
        <c:axId val="33820672"/>
        <c:scaling>
          <c:orientation val="minMax"/>
          <c:min val="1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33818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2400" b="1" i="0" baseline="0" dirty="0" smtClean="0">
                <a:solidFill>
                  <a:schemeClr val="tx1"/>
                </a:solidFill>
                <a:effectLst/>
              </a:rPr>
              <a:t>ОГЭ</a:t>
            </a:r>
            <a:endParaRPr lang="ru-RU" sz="2400" b="1" dirty="0">
              <a:solidFill>
                <a:schemeClr val="tx1"/>
              </a:solidFill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Лист1!$B$27</c:f>
              <c:strCache>
                <c:ptCount val="1"/>
                <c:pt idx="0">
                  <c:v>Всего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Лист1!$C$27:$E$27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550F-4ECB-B4B8-703CBB63D7A0}"/>
            </c:ext>
          </c:extLst>
        </c:ser>
        <c:ser>
          <c:idx val="1"/>
          <c:order val="1"/>
          <c:tx>
            <c:strRef>
              <c:f>Лист1!$B$28</c:f>
              <c:strCache>
                <c:ptCount val="1"/>
                <c:pt idx="0">
                  <c:v>Физика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Лист1!$C$28:$E$28</c:f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550F-4ECB-B4B8-703CBB63D7A0}"/>
            </c:ext>
          </c:extLst>
        </c:ser>
        <c:ser>
          <c:idx val="2"/>
          <c:order val="2"/>
          <c:tx>
            <c:strRef>
              <c:f>Лист1!$B$29</c:f>
              <c:strCache>
                <c:ptCount val="1"/>
                <c:pt idx="0">
                  <c:v>Доля</c:v>
                </c:pt>
              </c:strCache>
            </c:strRef>
          </c:tx>
          <c:spPr>
            <a:ln w="25400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circle"/>
            <c:size val="6"/>
            <c:spPr>
              <a:solidFill>
                <a:schemeClr val="accent2">
                  <a:lumMod val="60000"/>
                  <a:lumOff val="40000"/>
                </a:schemeClr>
              </a:solidFill>
              <a:ln w="9525">
                <a:solidFill>
                  <a:schemeClr val="accent2">
                    <a:lumMod val="75000"/>
                  </a:schemeClr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2777758854976278E-2"/>
                  <c:y val="-3.60725847108415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50F-4ECB-B4B8-703CBB63D7A0}"/>
                </c:ext>
              </c:extLst>
            </c:dLbl>
            <c:dLbl>
              <c:idx val="1"/>
              <c:layout>
                <c:manualLayout>
                  <c:x val="-1.0563310761061092E-2"/>
                  <c:y val="-4.1666675052301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50F-4ECB-B4B8-703CBB63D7A0}"/>
                </c:ext>
              </c:extLst>
            </c:dLbl>
            <c:dLbl>
              <c:idx val="2"/>
              <c:layout>
                <c:manualLayout>
                  <c:x val="1.6522838621897247E-2"/>
                  <c:y val="-2.58490203398597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550F-4ECB-B4B8-703CBB63D7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Лист1!$C$26:$E$26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2022</c:v>
                </c:pt>
              </c:numCache>
            </c:numRef>
          </c:cat>
          <c:val>
            <c:numRef>
              <c:f>Лист1!$C$29:$E$29</c:f>
              <c:numCache>
                <c:formatCode>0.00</c:formatCode>
                <c:ptCount val="3"/>
                <c:pt idx="0">
                  <c:v>10.585922875327592</c:v>
                </c:pt>
                <c:pt idx="1">
                  <c:v>10.219441421835329</c:v>
                </c:pt>
                <c:pt idx="2">
                  <c:v>7.8288288288288292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550F-4ECB-B4B8-703CBB63D7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8758656"/>
        <c:axId val="98760192"/>
      </c:lineChart>
      <c:catAx>
        <c:axId val="98758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8760192"/>
        <c:crossesAt val="0"/>
        <c:auto val="1"/>
        <c:lblAlgn val="ctr"/>
        <c:lblOffset val="100"/>
        <c:noMultiLvlLbl val="0"/>
      </c:catAx>
      <c:valAx>
        <c:axId val="98760192"/>
        <c:scaling>
          <c:orientation val="minMax"/>
          <c:min val="7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out"/>
        <c:minorTickMark val="none"/>
        <c:tickLblPos val="nextTo"/>
        <c:crossAx val="9875865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ОГЭ</a:t>
            </a:r>
            <a:endParaRPr lang="ru-RU" sz="2400" dirty="0"/>
          </a:p>
        </c:rich>
      </c:tx>
      <c:layout>
        <c:manualLayout>
          <c:xMode val="edge"/>
          <c:yMode val="edge"/>
          <c:x val="0.32952060053028936"/>
          <c:y val="2.1596239873574136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6626726891696675"/>
          <c:y val="0.26769660092015851"/>
          <c:w val="0.46178762061263506"/>
          <c:h val="0.63142388940911331"/>
        </c:manualLayout>
      </c:layout>
      <c:pieChart>
        <c:varyColors val="1"/>
        <c:ser>
          <c:idx val="0"/>
          <c:order val="0"/>
          <c:spPr>
            <a:solidFill>
              <a:srgbClr val="FF0000"/>
            </a:solidFill>
          </c:spPr>
          <c:dPt>
            <c:idx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"/>
            <c:bubble3D val="0"/>
          </c:dPt>
          <c:dLbls>
            <c:dLbl>
              <c:idx val="0"/>
              <c:layout>
                <c:manualLayout>
                  <c:x val="-0.1739769378858402"/>
                  <c:y val="0.1174075896328979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7978226299897027"/>
                  <c:y val="-0.1340760890513298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Лист1!$F$3:$F$4</c:f>
              <c:strCache>
                <c:ptCount val="2"/>
                <c:pt idx="0">
                  <c:v>Выбрали физику</c:v>
                </c:pt>
                <c:pt idx="1">
                  <c:v>Не выбрали физику</c:v>
                </c:pt>
              </c:strCache>
            </c:strRef>
          </c:cat>
          <c:val>
            <c:numRef>
              <c:f>Лист1!$G$3:$G$4</c:f>
              <c:numCache>
                <c:formatCode>General</c:formatCode>
                <c:ptCount val="2"/>
                <c:pt idx="0">
                  <c:v>162</c:v>
                </c:pt>
                <c:pt idx="1">
                  <c:v>189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6331004681072"/>
          <c:y val="0.28633836603189217"/>
          <c:w val="0.33036698108224771"/>
          <c:h val="0.5162473266859237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2400"/>
            </a:pPr>
            <a:r>
              <a:rPr lang="ru-RU" sz="2400" dirty="0" smtClean="0"/>
              <a:t>ЕГЭ</a:t>
            </a:r>
            <a:endParaRPr lang="ru-RU" sz="2400" dirty="0"/>
          </a:p>
        </c:rich>
      </c:tx>
      <c:layout>
        <c:manualLayout>
          <c:xMode val="edge"/>
          <c:yMode val="edge"/>
          <c:x val="0.30318916530075873"/>
          <c:y val="5.698886021211318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199190726159227"/>
          <c:y val="0.30267176510302274"/>
          <c:w val="0.45549562825917328"/>
          <c:h val="0.58244703579944113"/>
        </c:manualLayout>
      </c:layout>
      <c:pieChart>
        <c:varyColors val="1"/>
        <c:ser>
          <c:idx val="0"/>
          <c:order val="0"/>
          <c:spPr>
            <a:solidFill>
              <a:srgbClr val="9FE1FF"/>
            </a:solidFill>
          </c:spPr>
          <c:dPt>
            <c:idx val="0"/>
            <c:bubble3D val="0"/>
          </c:dPt>
          <c:dPt>
            <c:idx val="1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18637980929084733"/>
                  <c:y val="-8.30313725825335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13777896685563815"/>
                  <c:y val="9.62422444514711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Лист1!$A$26:$A$27</c:f>
              <c:strCache>
                <c:ptCount val="2"/>
                <c:pt idx="0">
                  <c:v>Выбрали физику</c:v>
                </c:pt>
                <c:pt idx="1">
                  <c:v>Не выбрали физику</c:v>
                </c:pt>
              </c:strCache>
            </c:strRef>
          </c:cat>
          <c:val>
            <c:numRef>
              <c:f>Лист1!$B$26:$B$27</c:f>
              <c:numCache>
                <c:formatCode>General</c:formatCode>
                <c:ptCount val="2"/>
                <c:pt idx="0">
                  <c:v>162</c:v>
                </c:pt>
                <c:pt idx="1">
                  <c:v>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6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298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3786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3251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17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9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0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5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06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16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87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14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5B80-5058-4CD3-B73B-7463412C70C1}" type="datetimeFigureOut">
              <a:rPr lang="ru-RU" smtClean="0"/>
              <a:t>25.01.2023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A39D5-2AA6-4C60-A855-873B31D12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06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jpe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9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/>
          <a:lstStyle/>
          <a:p>
            <a:r>
              <a:rPr lang="ru-RU" b="1" dirty="0" smtClean="0"/>
              <a:t>О подготовке </a:t>
            </a:r>
            <a:r>
              <a:rPr lang="ru-RU" b="1" dirty="0" smtClean="0"/>
              <a:t>к ГИА-9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 smtClean="0"/>
              <a:t>по физике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4293096"/>
            <a:ext cx="5436096" cy="1179512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Молодцова Валентина Ивановна,</a:t>
            </a:r>
          </a:p>
          <a:p>
            <a:pPr algn="l"/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директор ГУ ЯО </a:t>
            </a:r>
            <a:r>
              <a:rPr lang="ru-RU" sz="28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ЦОиККО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2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6" y="-27384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93610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Доля участников ГИА, </a:t>
            </a:r>
            <a:br>
              <a:rPr lang="ru-RU" sz="2800" b="1" dirty="0" smtClean="0"/>
            </a:br>
            <a:r>
              <a:rPr lang="ru-RU" sz="2800" b="1" dirty="0" smtClean="0"/>
              <a:t>выбирающих предмет физика (%)</a:t>
            </a:r>
            <a:endParaRPr lang="ru-RU" sz="2800" b="1" dirty="0"/>
          </a:p>
        </p:txBody>
      </p:sp>
      <p:graphicFrame>
        <p:nvGraphicFramePr>
          <p:cNvPr id="3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9325611"/>
              </p:ext>
            </p:extLst>
          </p:nvPr>
        </p:nvGraphicFramePr>
        <p:xfrm>
          <a:off x="4788024" y="1988840"/>
          <a:ext cx="410445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8872085"/>
              </p:ext>
            </p:extLst>
          </p:nvPr>
        </p:nvGraphicFramePr>
        <p:xfrm>
          <a:off x="323528" y="1988840"/>
          <a:ext cx="446449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6361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880" y="764704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Доля школ, в которых обучающиеся </a:t>
            </a:r>
            <a:br>
              <a:rPr lang="ru-RU" sz="2800" b="1" dirty="0" smtClean="0"/>
            </a:br>
            <a:r>
              <a:rPr lang="ru-RU" sz="2800" b="1" dirty="0" smtClean="0"/>
              <a:t>выбрали физику в 2022 году</a:t>
            </a:r>
            <a:endParaRPr lang="ru-RU" sz="2800" b="1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832319"/>
              </p:ext>
            </p:extLst>
          </p:nvPr>
        </p:nvGraphicFramePr>
        <p:xfrm>
          <a:off x="467544" y="1988840"/>
          <a:ext cx="482453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4995164"/>
              </p:ext>
            </p:extLst>
          </p:nvPr>
        </p:nvGraphicFramePr>
        <p:xfrm>
          <a:off x="5148064" y="1844824"/>
          <a:ext cx="478802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1909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792088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КИМ физика 2023</a:t>
            </a:r>
            <a:endParaRPr lang="ru-RU" sz="28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949"/>
          <a:stretch/>
        </p:blipFill>
        <p:spPr>
          <a:xfrm>
            <a:off x="611560" y="1268760"/>
            <a:ext cx="8479830" cy="358899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00428" y="5157192"/>
            <a:ext cx="809205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</a:rPr>
              <a:t>Около 50 % обучающихся, выбравших физику, </a:t>
            </a:r>
            <a:br>
              <a:rPr lang="ru-RU" sz="2600" b="1" dirty="0" smtClean="0">
                <a:solidFill>
                  <a:srgbClr val="C00000"/>
                </a:solidFill>
              </a:rPr>
            </a:br>
            <a:r>
              <a:rPr lang="ru-RU" sz="2600" b="1" dirty="0" smtClean="0">
                <a:solidFill>
                  <a:srgbClr val="C00000"/>
                </a:solidFill>
              </a:rPr>
              <a:t>не приступают к выполнению экспериментального задания</a:t>
            </a:r>
          </a:p>
        </p:txBody>
      </p:sp>
    </p:spTree>
    <p:extLst>
      <p:ext uri="{BB962C8B-B14F-4D97-AF65-F5344CB8AC3E}">
        <p14:creationId xmlns:p14="http://schemas.microsoft.com/office/powerpoint/2010/main" val="323268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8"/>
            <a:ext cx="9144000" cy="684370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779" y="5157192"/>
            <a:ext cx="2011221" cy="159409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75" t="10338" r="15250" b="8271"/>
          <a:stretch/>
        </p:blipFill>
        <p:spPr>
          <a:xfrm>
            <a:off x="6911752" y="3377149"/>
            <a:ext cx="2232248" cy="178004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68" t="8750" r="29980" b="2750"/>
          <a:stretch/>
        </p:blipFill>
        <p:spPr>
          <a:xfrm>
            <a:off x="8323165" y="1772816"/>
            <a:ext cx="590578" cy="1872208"/>
          </a:xfrm>
          <a:prstGeom prst="rect">
            <a:avLst/>
          </a:prstGeom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043608" y="2420888"/>
            <a:ext cx="6768752" cy="3940283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>- Измерительный цилиндр (мензурка),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предел </a:t>
            </a:r>
            <a:r>
              <a:rPr lang="ru-RU" sz="2400" dirty="0"/>
              <a:t>измерения 250 мл (C = 2 мл)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/>
              <a:t>динамометр № 1 </a:t>
            </a:r>
            <a:r>
              <a:rPr lang="ru-RU" sz="2400" dirty="0" smtClean="0"/>
              <a:t>предел измерения </a:t>
            </a:r>
            <a:r>
              <a:rPr lang="ru-RU" sz="2400" dirty="0"/>
              <a:t>1 Н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(</a:t>
            </a:r>
            <a:r>
              <a:rPr lang="ru-RU" sz="2400" dirty="0"/>
              <a:t>С = 0,02 Н</a:t>
            </a:r>
            <a:r>
              <a:rPr lang="ru-RU" sz="2400" dirty="0" smtClean="0"/>
              <a:t>)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- переменный резистор (реостат) сопротивление 10 Ом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 </a:t>
            </a:r>
            <a:r>
              <a:rPr lang="ru-RU" sz="2400" dirty="0"/>
              <a:t>пластиковый цилиндр V = (56,0 ± 1,8) см3,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m </a:t>
            </a:r>
            <a:r>
              <a:rPr lang="ru-RU" sz="2400" dirty="0"/>
              <a:t>= (66 ± 2) г, имеет шкалу вдоль образующей с ценой </a:t>
            </a:r>
            <a:r>
              <a:rPr lang="ru-RU" sz="2400" dirty="0" smtClean="0"/>
              <a:t>деления 1 </a:t>
            </a:r>
            <a:r>
              <a:rPr lang="ru-RU" sz="2400" dirty="0"/>
              <a:t>мм, длина не менее 80 мм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99592" y="966212"/>
            <a:ext cx="73448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Оборудование</a:t>
            </a:r>
            <a:br>
              <a:rPr lang="ru-RU" sz="2800" b="1" dirty="0"/>
            </a:br>
            <a:r>
              <a:rPr lang="ru-RU" sz="2800" b="1" dirty="0"/>
              <a:t>для проведения лабораторных работ, требующее замены</a:t>
            </a:r>
          </a:p>
        </p:txBody>
      </p:sp>
    </p:spTree>
    <p:extLst>
      <p:ext uri="{BB962C8B-B14F-4D97-AF65-F5344CB8AC3E}">
        <p14:creationId xmlns:p14="http://schemas.microsoft.com/office/powerpoint/2010/main" val="1584104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48"/>
            <a:ext cx="9144000" cy="6843703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25724"/>
          </a:xfrm>
        </p:spPr>
        <p:txBody>
          <a:bodyPr>
            <a:noAutofit/>
          </a:bodyPr>
          <a:lstStyle/>
          <a:p>
            <a:pPr algn="l"/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27584" y="1484784"/>
            <a:ext cx="8316416" cy="51654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dirty="0"/>
              <a:t>1</a:t>
            </a:r>
            <a:r>
              <a:rPr lang="ru-RU" sz="2000" dirty="0" smtClean="0"/>
              <a:t>. Цилиндр алюминиевый V </a:t>
            </a:r>
            <a:r>
              <a:rPr lang="ru-RU" sz="2000" dirty="0"/>
              <a:t>= (34,0 ± 0,7) </a:t>
            </a:r>
            <a:r>
              <a:rPr lang="ru-RU" sz="2000" dirty="0" smtClean="0"/>
              <a:t>см3, m </a:t>
            </a:r>
            <a:r>
              <a:rPr lang="ru-RU" sz="2000" dirty="0"/>
              <a:t>= (95 ± 2) г</a:t>
            </a:r>
          </a:p>
          <a:p>
            <a:pPr algn="l"/>
            <a:r>
              <a:rPr lang="ru-RU" sz="2000" dirty="0"/>
              <a:t>2</a:t>
            </a:r>
            <a:r>
              <a:rPr lang="ru-RU" sz="2000" dirty="0" smtClean="0"/>
              <a:t>. Пружина </a:t>
            </a:r>
            <a:r>
              <a:rPr lang="ru-RU" sz="2000" dirty="0"/>
              <a:t>2 на планшете с </a:t>
            </a:r>
            <a:r>
              <a:rPr lang="ru-RU" sz="2000" dirty="0" smtClean="0"/>
              <a:t>миллиметровой шкалой, </a:t>
            </a:r>
            <a:r>
              <a:rPr lang="ru-RU" sz="2000" dirty="0"/>
              <a:t>жёсткость (10 ± 2) Н/м</a:t>
            </a:r>
          </a:p>
          <a:p>
            <a:pPr algn="l"/>
            <a:r>
              <a:rPr lang="ru-RU" sz="2000" dirty="0"/>
              <a:t>3</a:t>
            </a:r>
            <a:r>
              <a:rPr lang="ru-RU" sz="2000" dirty="0" smtClean="0"/>
              <a:t>. Набор грузов или </a:t>
            </a:r>
            <a:r>
              <a:rPr lang="ru-RU" sz="2000" dirty="0"/>
              <a:t>наборный груз, </a:t>
            </a:r>
            <a:r>
              <a:rPr lang="ru-RU" sz="2000" dirty="0" smtClean="0"/>
              <a:t>позволяющий устанавливать </a:t>
            </a:r>
            <a:r>
              <a:rPr lang="ru-RU" sz="2000" dirty="0"/>
              <a:t>массу грузов: </a:t>
            </a:r>
            <a:r>
              <a:rPr lang="ru-RU" sz="2000" dirty="0" smtClean="0"/>
              <a:t>№ 4 </a:t>
            </a:r>
            <a:r>
              <a:rPr lang="ru-RU" sz="2000" dirty="0"/>
              <a:t>массой (60 ± 1) г, </a:t>
            </a:r>
            <a:r>
              <a:rPr lang="ru-RU" sz="2000" dirty="0" smtClean="0"/>
              <a:t>№ </a:t>
            </a:r>
            <a:r>
              <a:rPr lang="ru-RU" sz="2000" dirty="0"/>
              <a:t>5 массой (70 ± 1) </a:t>
            </a:r>
            <a:r>
              <a:rPr lang="ru-RU" sz="2000" dirty="0" smtClean="0"/>
              <a:t>г и </a:t>
            </a:r>
            <a:r>
              <a:rPr lang="ru-RU" sz="2000" dirty="0"/>
              <a:t>№ 6 массой (80 ± 1) </a:t>
            </a:r>
            <a:r>
              <a:rPr lang="ru-RU" sz="2000" dirty="0" smtClean="0"/>
              <a:t>г</a:t>
            </a:r>
          </a:p>
          <a:p>
            <a:pPr algn="l"/>
            <a:r>
              <a:rPr lang="ru-RU" sz="2000" dirty="0"/>
              <a:t>4. Резистор R2, сопротивление (5,7 ± 0,6) Ом</a:t>
            </a:r>
            <a:br>
              <a:rPr lang="ru-RU" sz="2000" dirty="0"/>
            </a:br>
            <a:r>
              <a:rPr lang="ru-RU" sz="2000" dirty="0"/>
              <a:t>5. Набор проволочных резисторов </a:t>
            </a:r>
            <a:r>
              <a:rPr lang="ru-RU" sz="2000" dirty="0" err="1"/>
              <a:t>ρlS</a:t>
            </a:r>
            <a:r>
              <a:rPr lang="ru-RU" sz="2000" dirty="0"/>
              <a:t>. Резисторы обеспечивают проведение исследования зависимости сопротивления от длины, площади поперечного сечения и удельного сопротивления проводника</a:t>
            </a:r>
            <a:r>
              <a:rPr lang="ru-RU" sz="2000" dirty="0" smtClean="0"/>
              <a:t>.</a:t>
            </a:r>
          </a:p>
          <a:p>
            <a:pPr algn="l"/>
            <a:r>
              <a:rPr lang="ru-RU" sz="2000" dirty="0"/>
              <a:t>6. Лампочка, номинальное напряжение 4,8 В, </a:t>
            </a:r>
            <a:r>
              <a:rPr lang="ru-RU" sz="2000" dirty="0" smtClean="0"/>
              <a:t>сила </a:t>
            </a:r>
            <a:r>
              <a:rPr lang="ru-RU" sz="2000" dirty="0"/>
              <a:t>тока 0,5 А</a:t>
            </a:r>
            <a:br>
              <a:rPr lang="ru-RU" sz="2000" dirty="0"/>
            </a:br>
            <a:r>
              <a:rPr lang="ru-RU" sz="2000" dirty="0"/>
              <a:t>7. Собирающая линза 2, фокусное расстояние </a:t>
            </a:r>
            <a:r>
              <a:rPr lang="ru-RU" sz="2000" dirty="0" smtClean="0"/>
              <a:t>F2 </a:t>
            </a:r>
            <a:r>
              <a:rPr lang="ru-RU" sz="2000" dirty="0"/>
              <a:t>= (50 ± 5) мм</a:t>
            </a:r>
            <a:br>
              <a:rPr lang="ru-RU" sz="2000" dirty="0"/>
            </a:br>
            <a:r>
              <a:rPr lang="ru-RU" sz="2000" dirty="0"/>
              <a:t>8.  Рассеивающая линза 3, фокусное расстояние </a:t>
            </a:r>
            <a:r>
              <a:rPr lang="ru-RU" sz="2000" dirty="0" smtClean="0"/>
              <a:t>F3 </a:t>
            </a:r>
            <a:r>
              <a:rPr lang="ru-RU" sz="2000" dirty="0"/>
              <a:t>= – (75 ± 5) мм</a:t>
            </a:r>
            <a:br>
              <a:rPr lang="ru-RU" sz="2000" dirty="0"/>
            </a:br>
            <a:r>
              <a:rPr lang="ru-RU" sz="2000" dirty="0"/>
              <a:t>9. Полуцилиндр диаметр (50 ± 5) мм, показатель преломления примерно 1,5</a:t>
            </a:r>
            <a:br>
              <a:rPr lang="ru-RU" sz="2000" dirty="0"/>
            </a:br>
            <a:r>
              <a:rPr lang="ru-RU" sz="2000" dirty="0"/>
              <a:t>10. Планшет на плотном листе с круговым транспортиром с обозначенным местом для полуцилиндра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1660" y="911910"/>
            <a:ext cx="70567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/>
              <a:t>Дополнительное оборудование</a:t>
            </a:r>
          </a:p>
        </p:txBody>
      </p:sp>
    </p:spTree>
    <p:extLst>
      <p:ext uri="{BB962C8B-B14F-4D97-AF65-F5344CB8AC3E}">
        <p14:creationId xmlns:p14="http://schemas.microsoft.com/office/powerpoint/2010/main" val="14054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49"/>
            <a:ext cx="9144000" cy="68853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772400" cy="1470025"/>
          </a:xfrm>
        </p:spPr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81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156</Words>
  <Application>Microsoft Office PowerPoint</Application>
  <PresentationFormat>Экран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 подготовке к ГИА-9  по физике</vt:lpstr>
      <vt:lpstr>Доля участников ГИА,  выбирающих предмет физика (%)</vt:lpstr>
      <vt:lpstr>Доля школ, в которых обучающиеся  выбрали физику в 2022 году</vt:lpstr>
      <vt:lpstr>КИМ физика 2023</vt:lpstr>
      <vt:lpstr>- Измерительный цилиндр (мензурка),   предел измерения 250 мл (C = 2 мл)  - динамометр № 1 предел измерения 1 Н  (С = 0,02 Н) - переменный резистор (реостат) сопротивление 10 Ом  -  пластиковый цилиндр V = (56,0 ± 1,8) см3,  m = (66 ± 2) г, имеет шкалу вдоль образующей с ценой деления 1 мм, длина не менее 80 мм </vt:lpstr>
      <vt:lpstr>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Оборудование,  непригодное для проведения лабораторных работ</dc:title>
  <dc:creator>Золотарева Елена Николаевна</dc:creator>
  <cp:lastModifiedBy>Золотарева Елена Николаевна</cp:lastModifiedBy>
  <cp:revision>35</cp:revision>
  <dcterms:created xsi:type="dcterms:W3CDTF">2023-01-23T11:31:27Z</dcterms:created>
  <dcterms:modified xsi:type="dcterms:W3CDTF">2023-01-25T10:38:30Z</dcterms:modified>
</cp:coreProperties>
</file>