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1" r:id="rId2"/>
    <p:sldId id="258" r:id="rId3"/>
    <p:sldId id="261" r:id="rId4"/>
    <p:sldId id="262" r:id="rId5"/>
    <p:sldId id="263" r:id="rId6"/>
    <p:sldId id="264" r:id="rId7"/>
    <p:sldId id="270" r:id="rId8"/>
    <p:sldId id="277" r:id="rId9"/>
    <p:sldId id="269" r:id="rId10"/>
    <p:sldId id="278" r:id="rId11"/>
    <p:sldId id="279" r:id="rId12"/>
    <p:sldId id="280" r:id="rId13"/>
    <p:sldId id="282" r:id="rId14"/>
    <p:sldId id="291" r:id="rId15"/>
    <p:sldId id="289" r:id="rId16"/>
    <p:sldId id="283" r:id="rId17"/>
    <p:sldId id="292" r:id="rId18"/>
    <p:sldId id="268" r:id="rId19"/>
    <p:sldId id="29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18"/>
      </p:cViewPr>
      <p:guideLst>
        <p:guide orient="horz" pos="212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1AAB3-D9EB-4AF3-883E-496E135676E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C5C8-599C-47C1-A4EA-27FCEABBD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44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10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11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12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13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15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16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17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18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19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2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3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4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5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6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7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8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panose="020B0604020202020204" pitchFamily="34" charset="0"/>
              </a:rPr>
              <a:t>9</a:t>
            </a:fld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7ABB-9D81-43CE-8874-8C98B03DE2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4E6A-7721-4854-99F4-C70F295E820F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D164-B4AA-4CC5-9BFC-44F1DDC43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55CE-6A19-4F55-8309-88CBB124B483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582B-7757-4525-A324-E380B56601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0DE2-67F4-457E-BCC5-64395A901A1E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E6B8-1FC3-4FE9-AB43-9F2B2D927B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D50F-915E-449C-8970-0BB9B82E22F2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0ACB-AEF6-4F1E-A6A0-4238CE8183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5AEC-2367-48CE-95D0-CD6F210D7F05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32B9-BE4D-4502-8E64-835E6616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2027-5919-4CA9-9907-C86ED5EF5D6F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114A-A789-4DAF-A0FF-A3B7D4A74F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6A32-7AFB-41EC-B816-5937C9410208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1E5E-78CF-462E-AF96-9579118975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6AD3-69BE-4D1B-B951-BEAD24BF836D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4EDE-B68C-4264-98F5-8DA0DC3E72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AC08-D50D-4E1E-B2DA-F1CC15979E96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5D22-7E7C-4392-AEBA-8166493138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8CC6-B884-4F9F-9995-5FA6DEAEE0DD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41F0-B6B6-4B9C-A57D-C29A5200B2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A2B6-33AE-4E06-AC68-4715CBA9BB23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0FFC7-9348-422E-B755-30BEB1DB0B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27.01.2023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EF894-C5CE-4A74-8B34-76D9576D6655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8539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115" y="1917219"/>
            <a:ext cx="8229600" cy="1584175"/>
          </a:xfrm>
        </p:spPr>
        <p:txBody>
          <a:bodyPr/>
          <a:lstStyle/>
          <a:p>
            <a:r>
              <a:rPr lang="ru-RU" sz="4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Совещание с председателями ПК ГИА – 9 </a:t>
            </a:r>
            <a:endParaRPr lang="ru-RU" sz="4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3780155" y="6033770"/>
            <a:ext cx="1866265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sym typeface="+mn-ea"/>
              </a:rPr>
              <a:t>25.01.2023</a:t>
            </a:r>
            <a:endParaRPr lang="ru-RU" altLang="en-US" sz="2600" b="1" dirty="0" smtClean="0">
              <a:solidFill>
                <a:srgbClr val="C00000"/>
              </a:solidFill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061230"/>
            <a:ext cx="6400800" cy="576064"/>
          </a:xfrm>
        </p:spPr>
        <p:txBody>
          <a:bodyPr/>
          <a:lstStyle/>
          <a:p>
            <a:r>
              <a:rPr lang="ru-RU" altLang="en-US" sz="2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О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сновной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</a:t>
            </a:r>
            <a:r>
              <a:rPr lang="en-US" sz="2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период</a:t>
            </a:r>
            <a:endParaRPr lang="ru-RU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5430" y="2489835"/>
          <a:ext cx="8540750" cy="3582035"/>
        </p:xfrm>
        <a:graphic>
          <a:graphicData uri="http://schemas.openxmlformats.org/drawingml/2006/table">
            <a:tbl>
              <a:tblPr firstRow="1" bandRow="1"/>
              <a:tblGrid>
                <a:gridCol w="2355850"/>
                <a:gridCol w="4072890"/>
                <a:gridCol w="2112010"/>
              </a:tblGrid>
              <a:tr h="5499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sz="2000" b="1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Резервные</a:t>
                      </a:r>
                      <a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дни</a:t>
                      </a:r>
                      <a:endParaRPr lang="en-US" altLang="en-US" sz="20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Дата экзамена</a:t>
                      </a:r>
                      <a:endParaRPr lang="en-US" alt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Наименование предмета</a:t>
                      </a:r>
                      <a:endParaRPr lang="en-US" alt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Дата проверки</a:t>
                      </a:r>
                      <a:endParaRPr lang="en-US" alt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26.06.2023 (пн)</a:t>
                      </a:r>
                      <a:endParaRPr lang="en-US" alt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Русский язык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28.06.2023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27.06.2023 (вт)</a:t>
                      </a:r>
                      <a:endParaRPr lang="en-US" alt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>
                        <a:buNone/>
                      </a:pPr>
                      <a:r>
                        <a:rPr lang="en-US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Все</a:t>
                      </a: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предметы</a:t>
                      </a: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(</a:t>
                      </a:r>
                      <a:r>
                        <a:rPr lang="en-US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кроме</a:t>
                      </a: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русского</a:t>
                      </a: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языка</a:t>
                      </a: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и </a:t>
                      </a:r>
                      <a:r>
                        <a:rPr lang="en-US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математики</a:t>
                      </a: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)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29.06.2023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28.06.2023 (ср)</a:t>
                      </a:r>
                      <a:endParaRPr lang="en-US" alt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Математика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30.06.2023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29, 30.06.; 01.07.2023 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>
                        <a:buNone/>
                      </a:pPr>
                      <a:r>
                        <a:rPr lang="en-US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Все предметы</a:t>
                      </a:r>
                      <a:endParaRPr lang="en-US" altLang="en-US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buNone/>
                      </a:pPr>
                      <a:r>
                        <a:rPr lang="en-US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03 - 04.07.2023</a:t>
                      </a:r>
                      <a:endParaRPr lang="en-US" altLang="en-US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1259632" y="764829"/>
            <a:ext cx="7198568" cy="10801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b="1" dirty="0" smtClean="0">
                <a:solidFill>
                  <a:srgbClr val="C00000"/>
                </a:solidFill>
                <a:effectLst/>
              </a:rPr>
              <a:t> График </a:t>
            </a:r>
            <a:r>
              <a:rPr lang="ru-RU" sz="3400" b="1" dirty="0">
                <a:solidFill>
                  <a:srgbClr val="C00000"/>
                </a:solidFill>
                <a:effectLst/>
              </a:rPr>
              <a:t>работы предметных комиссий - 2023  (</a:t>
            </a:r>
            <a:r>
              <a:rPr lang="ru-RU" sz="3400" b="1" dirty="0" smtClean="0">
                <a:solidFill>
                  <a:srgbClr val="C00000"/>
                </a:solidFill>
                <a:effectLst/>
              </a:rPr>
              <a:t>проект)</a:t>
            </a:r>
            <a:r>
              <a:rPr lang="ru-RU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1259632" y="693074"/>
            <a:ext cx="7198568" cy="10801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400" b="1" dirty="0" smtClean="0">
                <a:solidFill>
                  <a:srgbClr val="C00000"/>
                </a:solidFill>
                <a:effectLst/>
              </a:rPr>
              <a:t>График </a:t>
            </a:r>
            <a:r>
              <a:rPr lang="ru-RU" sz="3400" b="1" dirty="0">
                <a:solidFill>
                  <a:srgbClr val="C00000"/>
                </a:solidFill>
                <a:effectLst/>
              </a:rPr>
              <a:t>работы предметных комиссий - 2023  (</a:t>
            </a:r>
            <a:r>
              <a:rPr lang="ru-RU" sz="3400" b="1" dirty="0" smtClean="0">
                <a:solidFill>
                  <a:srgbClr val="C00000"/>
                </a:solidFill>
                <a:effectLst/>
              </a:rPr>
              <a:t>проект)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/>
          <p:nvPr/>
        </p:nvGraphicFramePr>
        <p:xfrm>
          <a:off x="139700" y="1701165"/>
          <a:ext cx="88646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980"/>
                <a:gridCol w="4420235"/>
                <a:gridCol w="2191385"/>
              </a:tblGrid>
              <a:tr h="452120"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2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Дополнительный период</a:t>
                      </a:r>
                      <a:endParaRPr lang="en-US" altLang="en-US" sz="22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Дата экзамена</a:t>
                      </a:r>
                      <a:endParaRPr lang="en-US" altLang="en-US" sz="18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Наименование предмета</a:t>
                      </a:r>
                      <a:endParaRPr lang="en-US" altLang="en-US" sz="18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Дата проверки</a:t>
                      </a:r>
                      <a:endParaRPr lang="en-US" altLang="en-US" sz="1800" b="1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04.09.2023 (пн)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математика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06.09.2023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07.09.2023 (чт)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русский язык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08.09.2023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12.09.2023 (вт)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история, биология, физика, география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13 - 14.09.2023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15.09.2023 (пт)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информатика, обществознание, химия, литература, ин. языки 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18.0</a:t>
                      </a:r>
                      <a:r>
                        <a:rPr lang="ru-RU" alt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9</a:t>
                      </a: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645"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Резервные дни</a:t>
                      </a:r>
                      <a:endParaRPr lang="en-US" altLang="en-US" sz="1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19.09.2023 (вт)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русский язык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20.09.2023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20.09.2023 (ср)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математика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21.09.2023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21.09.2023 (чт)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в</a:t>
                      </a: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се предметы (кроме русского языка и математики)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22.09.2023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3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22.09.2023 (пт)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alt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в</a:t>
                      </a: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се предметы (кроме русского языка и математики)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25.09.2023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23.09.2023 (сб)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по всем учебным предметам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25.09.2023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1548130" y="652145"/>
            <a:ext cx="7198360" cy="122428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>
                <a:solidFill>
                  <a:srgbClr val="C00000"/>
                </a:solidFill>
                <a:effectLst/>
              </a:rPr>
              <a:t>Мероприятия по подготовке </a:t>
            </a:r>
            <a:r>
              <a:rPr lang="ru-RU" sz="3000" b="1" dirty="0" smtClean="0">
                <a:solidFill>
                  <a:srgbClr val="C00000"/>
                </a:solidFill>
                <a:effectLst/>
              </a:rPr>
              <a:t>работы ПК </a:t>
            </a:r>
            <a:r>
              <a:rPr lang="ru-RU" sz="3000" b="1" dirty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при проведении </a:t>
            </a:r>
            <a:r>
              <a:rPr lang="ru-RU" sz="3000" b="1" dirty="0">
                <a:solidFill>
                  <a:srgbClr val="C00000"/>
                </a:solidFill>
                <a:effectLst/>
              </a:rPr>
              <a:t>ГИА-2023</a:t>
            </a:r>
            <a:endParaRPr lang="ru-RU" sz="30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/>
          <a:lstStyle/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1916831"/>
          <a:ext cx="8644333" cy="4711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  <a:gridCol w="6495493"/>
              </a:tblGrid>
              <a:tr h="555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dirty="0" smtClean="0">
                          <a:latin typeface="+mn-lt"/>
                        </a:rPr>
                        <a:t>Сроки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ym typeface="+mn-ea"/>
                        </a:rPr>
                        <a:t>Мероприятие</a:t>
                      </a:r>
                    </a:p>
                  </a:txBody>
                  <a:tcPr/>
                </a:tc>
              </a:tr>
              <a:tr h="12302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февраль</a:t>
                      </a:r>
                      <a:endParaRPr lang="ru-RU" sz="2000" b="1" kern="12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составление 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плана-графика подготовки экспертов ПК;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выдача копий экзаменационных работ участников ГИА</a:t>
                      </a:r>
                      <a:r>
                        <a:rPr lang="ru-RU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-2022</a:t>
                      </a:r>
                      <a:endParaRPr lang="ru-RU" sz="2000" b="0" kern="12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0885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март - апрель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подготовка экспертов ПК к проверке экзаменационных работ ГИА-2023 в рамках семинаров/курсов повышения квалификации;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проведение квалификационных испытаний;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присвоение статусов экспертам ПК;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утверждение составов ПК;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утверждение графика работы ПК</a:t>
                      </a:r>
                    </a:p>
                  </a:txBody>
                  <a:tcPr anchor="ctr"/>
                </a:tc>
              </a:tr>
              <a:tr h="6580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март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утверждение средств и материалов,</a:t>
                      </a:r>
                      <a:r>
                        <a:rPr lang="ru-RU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разрешенных при работе ПК</a:t>
                      </a:r>
                      <a:endParaRPr lang="ru-RU" sz="20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/>
          <a:lstStyle/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1917065"/>
          <a:ext cx="8549005" cy="458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445"/>
                <a:gridCol w="5750560"/>
              </a:tblGrid>
              <a:tr h="504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dirty="0" smtClean="0">
                          <a:latin typeface="+mn-lt"/>
                        </a:rPr>
                        <a:t>Сроки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dirty="0" smtClean="0">
                          <a:latin typeface="+mn-lt"/>
                        </a:rPr>
                        <a:t>Мероприятие</a:t>
                      </a:r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после проведения экзамена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altLang="en-US" sz="20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анализ веера кратких ответов</a:t>
                      </a:r>
                    </a:p>
                  </a:txBody>
                  <a:tcPr/>
                </a:tc>
              </a:tr>
              <a:tr h="11626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после получения критериев оценивания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altLang="en-US" sz="20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проведение оперативного </a:t>
                      </a:r>
                      <a:r>
                        <a:rPr lang="ru-RU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 семинара-согласования </a:t>
                      </a:r>
                      <a:r>
                        <a:rPr lang="ru-RU" altLang="en-US" sz="20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подходов к оцениванию ответов на задания с развернутым ответом </a:t>
                      </a:r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перед началом проверки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" indent="-1143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 и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нструктаж экспертов по оцениванию заданий с развернутым ответом</a:t>
                      </a:r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в процессе проверки работ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sym typeface="+mn-ea"/>
                        </a:rPr>
                        <a:t> получение  оперативной информации о ходе проверки от РЦОИ для оптимизации работы ПК</a:t>
                      </a:r>
                    </a:p>
                  </a:txBody>
                  <a:tcPr anchor="ctr"/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по окончании проверки работ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возврат критериев оценивания;</a:t>
                      </a:r>
                    </a:p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статистики о работе ПК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1548130" y="652145"/>
            <a:ext cx="7198360" cy="122428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>
                <a:solidFill>
                  <a:srgbClr val="C00000"/>
                </a:solidFill>
                <a:effectLst/>
              </a:rPr>
              <a:t>Мероприятия по подготовке </a:t>
            </a:r>
            <a:r>
              <a:rPr lang="ru-RU" sz="3000" b="1" dirty="0" smtClean="0">
                <a:solidFill>
                  <a:srgbClr val="C00000"/>
                </a:solidFill>
                <a:effectLst/>
              </a:rPr>
              <a:t>работы ПК </a:t>
            </a:r>
            <a:r>
              <a:rPr lang="ru-RU" sz="3000" b="1" dirty="0">
                <a:solidFill>
                  <a:srgbClr val="C00000"/>
                </a:solidFill>
                <a:effectLst/>
              </a:rPr>
              <a:t/>
            </a:r>
            <a:br>
              <a:rPr lang="ru-RU" sz="3000" b="1" dirty="0">
                <a:solidFill>
                  <a:srgbClr val="C00000"/>
                </a:solidFill>
                <a:effectLst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</a:rPr>
              <a:t>при проведении </a:t>
            </a:r>
            <a:r>
              <a:rPr lang="ru-RU" sz="3000" b="1" dirty="0">
                <a:solidFill>
                  <a:srgbClr val="C00000"/>
                </a:solidFill>
                <a:effectLst/>
              </a:rPr>
              <a:t>ГИА-2023</a:t>
            </a:r>
            <a:endParaRPr lang="ru-RU" sz="30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2" descr="C:\Users\8CE5~1\AppData\Local\Temp\bat13C5.tmp\Без имени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62"/>
          <a:stretch>
            <a:fillRect/>
          </a:stretch>
        </p:blipFill>
        <p:spPr bwMode="auto">
          <a:xfrm>
            <a:off x="19050" y="0"/>
            <a:ext cx="187801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2" name="Picture 3" descr="C:\Users\8CE5~1\AppData\Local\Temp\bat808C.tmp\Без имени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8"/>
          <a:stretch>
            <a:fillRect/>
          </a:stretch>
        </p:blipFill>
        <p:spPr bwMode="auto">
          <a:xfrm>
            <a:off x="1882775" y="0"/>
            <a:ext cx="72612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4" descr="C:\Users\8CE5~1\AppData\Local\Temp\bat71CD.tmp\Без имени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98"/>
          <a:stretch>
            <a:fillRect/>
          </a:stretch>
        </p:blipFill>
        <p:spPr bwMode="auto">
          <a:xfrm>
            <a:off x="0" y="5300663"/>
            <a:ext cx="91440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7309320" cy="12241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400" b="1" dirty="0" smtClean="0">
                <a:solidFill>
                  <a:srgbClr val="C00000"/>
                </a:solidFill>
                <a:effectLst/>
                <a:latin typeface="+mn-lt"/>
              </a:rPr>
              <a:t>Присвоение статусов экспертам ПК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705" y="1844675"/>
            <a:ext cx="8785225" cy="4771390"/>
          </a:xfrm>
          <a:ln w="25400" cmpd="dbl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fontScale="85000" lnSpcReduction="20000"/>
          </a:bodyPr>
          <a:lstStyle/>
          <a:p>
            <a:pPr algn="l"/>
            <a:r>
              <a:rPr lang="ru-RU" sz="259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присвоения эксперту того или иного статуса должно быть установлено соответствие его квалификации:</a:t>
            </a:r>
          </a:p>
          <a:p>
            <a:pPr algn="l"/>
            <a:endParaRPr lang="ru-RU" sz="1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требованиям к экспертам, определенным </a:t>
            </a:r>
            <a:r>
              <a:rPr lang="ru-RU" sz="259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Порядком проведения ГИА</a:t>
            </a: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Положением о ПК ЯО, Порядком присвоения статусов экспертам ПК ЯО;</a:t>
            </a:r>
          </a:p>
          <a:p>
            <a:pPr algn="l"/>
            <a:endParaRPr lang="ru-RU" sz="5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требованиям к </a:t>
            </a:r>
            <a:r>
              <a:rPr lang="ru-RU" sz="259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опыту оценивания </a:t>
            </a: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экзаменационных работ участников экзаменов;</a:t>
            </a:r>
          </a:p>
          <a:p>
            <a:pPr algn="l" hangingPunct="0"/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для ведущего эксперта – не менее 3х лет;</a:t>
            </a:r>
          </a:p>
          <a:p>
            <a:pPr algn="l" hangingPunct="0"/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для старшего эксперта – не менее 2х лет;</a:t>
            </a:r>
          </a:p>
          <a:p>
            <a:pPr algn="l" hangingPunct="0">
              <a:buFontTx/>
              <a:buChar char="-"/>
            </a:pP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основного эксперта – без требований. </a:t>
            </a:r>
          </a:p>
          <a:p>
            <a:pPr algn="l" hangingPunct="0"/>
            <a:endParaRPr lang="ru-RU" sz="5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требованиям к </a:t>
            </a:r>
            <a:r>
              <a:rPr lang="ru-RU" sz="259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результатам квалификационного испытания</a:t>
            </a: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/>
            <a:endParaRPr lang="ru-RU" sz="5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требованиям к </a:t>
            </a:r>
            <a:r>
              <a:rPr lang="ru-RU" sz="259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согласованности работы </a:t>
            </a:r>
            <a:r>
              <a:rPr lang="ru-RU" sz="259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проверке в предыдущем году и к значениям показателей статистики удовлетворенных апелляций.</a:t>
            </a:r>
            <a:endParaRPr lang="ru-RU" sz="259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6437"/>
            <a:ext cx="9144000" cy="30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1124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8130" y="144145"/>
            <a:ext cx="7269480" cy="138049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10" b="1" dirty="0" smtClean="0">
                <a:solidFill>
                  <a:srgbClr val="C00000"/>
                </a:solidFill>
                <a:effectLst/>
                <a:latin typeface="+mn-lt"/>
              </a:rPr>
              <a:t>Значение показателей согласованности оценивания для присвоение статусов экспертам ПК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35255" y="1556385"/>
            <a:ext cx="871410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b="1">
                <a:solidFill>
                  <a:schemeClr val="tx2">
                    <a:lumMod val="50000"/>
                  </a:schemeClr>
                </a:solidFill>
              </a:rPr>
              <a:t>Показатель:</a:t>
            </a:r>
            <a:r>
              <a:rPr lang="ru-RU" altLang="en-US">
                <a:solidFill>
                  <a:schemeClr val="tx2">
                    <a:lumMod val="50000"/>
                  </a:schemeClr>
                </a:solidFill>
              </a:rPr>
              <a:t> доля заданий/критериев оценивания, по которым оценки эксперта ПК    не совпали с оценками, выработанными при согласовании подходов к оцениванию</a:t>
            </a:r>
          </a:p>
          <a:p>
            <a:r>
              <a:rPr lang="ru-RU" altLang="en-US">
                <a:solidFill>
                  <a:schemeClr val="tx2">
                    <a:lumMod val="50000"/>
                  </a:schemeClr>
                </a:solidFill>
              </a:rPr>
              <a:t>развернутых ответов.</a:t>
            </a:r>
          </a:p>
        </p:txBody>
      </p:sp>
      <p:graphicFrame>
        <p:nvGraphicFramePr>
          <p:cNvPr id="6" name="Замещающее 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79705" y="2510155"/>
          <a:ext cx="8669655" cy="2283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6455"/>
                <a:gridCol w="1876425"/>
                <a:gridCol w="1617980"/>
                <a:gridCol w="1788795"/>
              </a:tblGrid>
              <a:tr h="31877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Предмет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Максимальное значение показателя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24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ap="flat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Ведущий эксперт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Старший эксперт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Основной эксперт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Русский язык, Иностранные языки, Обществознание, Литература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Биология, История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Физика, Химия, Информатика</a:t>
                      </a:r>
                      <a:r>
                        <a:rPr lang="ru-RU" alt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 ИКТ</a:t>
                      </a: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География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Математика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alt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Текстовое поле 8"/>
          <p:cNvSpPr txBox="1"/>
          <p:nvPr/>
        </p:nvSpPr>
        <p:spPr>
          <a:xfrm>
            <a:off x="116840" y="4869180"/>
            <a:ext cx="89109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altLang="en-US" b="1">
                <a:solidFill>
                  <a:schemeClr val="tx2">
                    <a:lumMod val="50000"/>
                  </a:schemeClr>
                </a:solidFill>
                <a:sym typeface="+mn-ea"/>
              </a:rPr>
              <a:t>Показатель:</a:t>
            </a:r>
            <a:r>
              <a:rPr lang="ru-RU" altLang="en-US">
                <a:solidFill>
                  <a:schemeClr val="tx2">
                    <a:lumMod val="50000"/>
                  </a:schemeClr>
                </a:solidFill>
                <a:sym typeface="+mn-ea"/>
              </a:rPr>
              <a:t> доля позиций оценивания, расхождение в которых составило 2 и более</a:t>
            </a:r>
            <a:endParaRPr lang="ru-RU" altLang="en-US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altLang="en-US">
                <a:solidFill>
                  <a:schemeClr val="tx2">
                    <a:lumMod val="50000"/>
                  </a:schemeClr>
                </a:solidFill>
                <a:sym typeface="+mn-ea"/>
              </a:rPr>
              <a:t>балла по заданию/критерию оценивания.</a:t>
            </a:r>
          </a:p>
        </p:txBody>
      </p:sp>
      <p:graphicFrame>
        <p:nvGraphicFramePr>
          <p:cNvPr id="10" name="Замещающее 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899795" y="5661660"/>
          <a:ext cx="7113270" cy="92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635"/>
                <a:gridCol w="3556635"/>
              </a:tblGrid>
              <a:tr h="3994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Статус эксперта 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Максимальное значение показателя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Ведущий эксперт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Старший эксперт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en-US" sz="16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27584" y="1124743"/>
            <a:ext cx="7920880" cy="187220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Информация о проведении квалификационных испытаний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6437"/>
            <a:ext cx="9144000" cy="30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1124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81" y="2980928"/>
            <a:ext cx="6040437" cy="3314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6437"/>
            <a:ext cx="9144000" cy="30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1124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648072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467995" y="1412905"/>
            <a:ext cx="8229600" cy="446449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Использование интеграционной платформы </a:t>
            </a:r>
            <a:r>
              <a:rPr lang="ru-RU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онлайн-образования «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ЭРА-СКОП» в обучении экспертов ПК.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ЭРА-СКОП" -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система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управления образованием.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Обеспечение прохождения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всего комплекса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мероприятий по обучению экспертов ПК и проведение  квалификационных испытаний по присвоению статусов.</a:t>
            </a:r>
            <a:b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6437"/>
            <a:ext cx="9144000" cy="30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1124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45950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6105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1908175" y="260985"/>
            <a:ext cx="6766560" cy="183070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КРИТЕРИИ КАЧЕСТВА И ОБЪЕКТИВНОСТИ ПРОВЕДЕНИЯ ОСНОВНОГО ПЕРИОДА ЕГЭ И ИНЫХ ОЦЕНОЧНЫХ ПРОЦЕДУР В ЯРОСЛАВСКОЙ ОБЛАСТИ В 2022 ГОДУ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/>
          <a:lstStyle/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" y="2277110"/>
            <a:ext cx="8910955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1409065" y="692785"/>
            <a:ext cx="7486650" cy="1513840"/>
          </a:xfrm>
        </p:spPr>
        <p:txBody>
          <a:bodyPr/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оценивания по Критериям качества и объективности проведения основного периода </a:t>
            </a:r>
            <a:endParaRPr lang="ru-RU" sz="2800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Объект 7"/>
          <p:cNvGraphicFramePr/>
          <p:nvPr>
            <p:extLst>
              <p:ext uri="{D42A27DB-BD31-4B8C-83A1-F6EECF244321}">
                <p14:modId xmlns:p14="http://schemas.microsoft.com/office/powerpoint/2010/main" val="505529536"/>
              </p:ext>
            </p:extLst>
          </p:nvPr>
        </p:nvGraphicFramePr>
        <p:xfrm>
          <a:off x="64770" y="2856230"/>
          <a:ext cx="9015095" cy="222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6" imgW="9486900" imgH="2533650" progId="Paint.Picture">
                  <p:embed/>
                </p:oleObj>
              </mc:Choice>
              <mc:Fallback>
                <p:oleObj r:id="rId6" imgW="9486900" imgH="2533650" progId="Paint.Picture">
                  <p:embed/>
                  <p:pic>
                    <p:nvPicPr>
                      <p:cNvPr id="0" name="Изображение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770" y="2856230"/>
                        <a:ext cx="9015095" cy="2227580"/>
                      </a:xfrm>
                      <a:prstGeom prst="rect">
                        <a:avLst/>
                      </a:prstGeom>
                      <a:ln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755650" y="693074"/>
            <a:ext cx="7772400" cy="10801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Расписание ГИА – 9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/>
          <a:lstStyle/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" y="1946910"/>
            <a:ext cx="8753475" cy="4531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/>
          <a:lstStyle/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" y="1981835"/>
            <a:ext cx="8661400" cy="4523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3"/>
          <p:cNvSpPr>
            <a:spLocks noGrp="1"/>
          </p:cNvSpPr>
          <p:nvPr/>
        </p:nvSpPr>
        <p:spPr>
          <a:xfrm>
            <a:off x="755650" y="693074"/>
            <a:ext cx="7772400" cy="108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Расписание ГИА – 9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" y="1988820"/>
            <a:ext cx="8548370" cy="4199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3"/>
          <p:cNvSpPr>
            <a:spLocks noGrp="1"/>
          </p:cNvSpPr>
          <p:nvPr/>
        </p:nvSpPr>
        <p:spPr>
          <a:xfrm>
            <a:off x="828040" y="693074"/>
            <a:ext cx="7772400" cy="108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Расписание ГИА – 9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1475656" y="837219"/>
            <a:ext cx="6982544" cy="10801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Предварительный выбор предметов </a:t>
            </a:r>
            <a:br>
              <a:rPr lang="ru-RU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2023 году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88232"/>
          </a:xfrm>
        </p:spPr>
        <p:txBody>
          <a:bodyPr/>
          <a:lstStyle/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" y="2126615"/>
            <a:ext cx="8413115" cy="42443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Заголовок 3"/>
          <p:cNvSpPr>
            <a:spLocks noGrp="1"/>
          </p:cNvSpPr>
          <p:nvPr>
            <p:ph type="ctrTitle"/>
          </p:nvPr>
        </p:nvSpPr>
        <p:spPr>
          <a:xfrm>
            <a:off x="1332022" y="837219"/>
            <a:ext cx="7198568" cy="10801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400" b="1" dirty="0" smtClean="0">
                <a:solidFill>
                  <a:srgbClr val="C00000"/>
                </a:solidFill>
                <a:effectLst/>
              </a:rPr>
              <a:t>График </a:t>
            </a:r>
            <a:r>
              <a:rPr lang="ru-RU" sz="3400" b="1" dirty="0">
                <a:solidFill>
                  <a:srgbClr val="C00000"/>
                </a:solidFill>
                <a:effectLst/>
              </a:rPr>
              <a:t>работы предметных комиссий - 2023  (</a:t>
            </a:r>
            <a:r>
              <a:rPr lang="ru-RU" sz="3400" b="1" dirty="0" smtClean="0">
                <a:solidFill>
                  <a:srgbClr val="C00000"/>
                </a:solidFill>
                <a:effectLst/>
              </a:rPr>
              <a:t>проект)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84" y="1917338"/>
            <a:ext cx="8788350" cy="4680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093"/>
            <a:ext cx="9144000" cy="2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733256"/>
            <a:ext cx="5187950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>
              <a:solidFill>
                <a:srgbClr val="0000CC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9555" y="981075"/>
          <a:ext cx="8644255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825"/>
                <a:gridCol w="3700145"/>
                <a:gridCol w="2534285"/>
              </a:tblGrid>
              <a:tr h="1125220"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ru-RU" sz="22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  <a:p>
                      <a:pPr indent="0" algn="ctr">
                        <a:buNone/>
                      </a:pPr>
                      <a:endParaRPr lang="ru-RU" sz="22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22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Основной</a:t>
                      </a:r>
                      <a:r>
                        <a:rPr lang="en-US" sz="2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период</a:t>
                      </a:r>
                      <a:endParaRPr lang="en-US" sz="2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cap="flat">
                      <a:noFill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Дата экзамена</a:t>
                      </a:r>
                      <a:endParaRPr lang="en-US" alt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Наименование предмета</a:t>
                      </a:r>
                      <a:endParaRPr lang="en-US" alt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Дата проверки</a:t>
                      </a:r>
                      <a:endParaRPr lang="en-US" alt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24.05.2023 (ср)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История</a:t>
                      </a:r>
                      <a:r>
                        <a:rPr lang="ru-RU" alt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Физика</a:t>
                      </a:r>
                      <a:r>
                        <a:rPr lang="ru-RU" altLang="en-US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Биология</a:t>
                      </a:r>
                      <a:endParaRPr lang="ru-RU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26 - 27.05.2023 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30.05.2023 (вт)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Химия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  <a:sym typeface="+mn-ea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01 - 02.06.2023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  <a:sym typeface="+mn-ea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География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  <a:sym typeface="+mn-ea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01 - 02.06.2023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  <a:sym typeface="+mn-ea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Информатика</a:t>
                      </a: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и ИКТ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02 - 03.06.2023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Обществознание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03 - 05.06.2023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02-03.06.2023 (пт-сб)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Английский</a:t>
                      </a: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язык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05 - 08.06.2023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Немецкий</a:t>
                      </a: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язык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06.06.2023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Французский</a:t>
                      </a: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 язык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05 - 06.06.2023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06.06.2023 (вт)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Русский язык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09 - 11.06.2023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09.06.2023 (пт)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Математика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13 - 15.06.2023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14.06.2023 (ср)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Физика</a:t>
                      </a:r>
                      <a:r>
                        <a:rPr lang="ru-RU" altLang="en-US" sz="18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, </a:t>
                      </a:r>
                      <a:r>
                        <a:rPr lang="en-US" sz="18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Информатика и ИКТ</a:t>
                      </a:r>
                      <a:r>
                        <a:rPr lang="ru-RU" altLang="en-US" sz="18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, </a:t>
                      </a:r>
                    </a:p>
                    <a:p>
                      <a:pPr indent="0">
                        <a:buNone/>
                      </a:pPr>
                      <a:r>
                        <a:rPr lang="en-US" sz="18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География</a:t>
                      </a:r>
                      <a:r>
                        <a:rPr lang="ru-RU" altLang="en-US" sz="18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, </a:t>
                      </a: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Литература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16 - 17.06.2023 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17.06.2023 (сб)</a:t>
                      </a:r>
                      <a:endParaRPr lang="en-US" altLang="en-US" sz="1800" b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Химия</a:t>
                      </a:r>
                      <a:r>
                        <a:rPr lang="ru-RU" altLang="en-US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Биология</a:t>
                      </a:r>
                      <a:r>
                        <a:rPr lang="ru-RU" altLang="en-US" sz="1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  <a:sym typeface="+mn-ea"/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Обществознание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anose="020F0502020204030204" charset="-52"/>
                        </a:rPr>
                        <a:t>19 - 20.06.2023</a:t>
                      </a:r>
                      <a:endParaRPr lang="en-US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anose="020F0502020204030204" charset="-5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1332230" y="476885"/>
            <a:ext cx="7198360" cy="119253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b="1" dirty="0" smtClean="0">
                <a:solidFill>
                  <a:srgbClr val="C00000"/>
                </a:solidFill>
                <a:effectLst/>
              </a:rPr>
              <a:t> График </a:t>
            </a:r>
            <a:r>
              <a:rPr lang="ru-RU" sz="3400" b="1" dirty="0">
                <a:solidFill>
                  <a:srgbClr val="C00000"/>
                </a:solidFill>
                <a:effectLst/>
              </a:rPr>
              <a:t>работы предметных комиссий - 2023  (</a:t>
            </a:r>
            <a:r>
              <a:rPr lang="ru-RU" sz="3400" b="1" dirty="0" smtClean="0">
                <a:solidFill>
                  <a:srgbClr val="C00000"/>
                </a:solidFill>
                <a:effectLst/>
              </a:rPr>
              <a:t>проект)</a:t>
            </a:r>
            <a:r>
              <a:rPr lang="ru-RU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654</Words>
  <Application>Microsoft Office PowerPoint</Application>
  <PresentationFormat>Экран (4:3)</PresentationFormat>
  <Paragraphs>194</Paragraphs>
  <Slides>19</Slides>
  <Notes>19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1_Тема Office</vt:lpstr>
      <vt:lpstr>Bitmap Image</vt:lpstr>
      <vt:lpstr>Совещание с председателями ПК ГИА – 9 </vt:lpstr>
      <vt:lpstr>КРИТЕРИИ КАЧЕСТВА И ОБЪЕКТИВНОСТИ ПРОВЕДЕНИЯ ОСНОВНОГО ПЕРИОДА ЕГЭ И ИНЫХ ОЦЕНОЧНЫХ ПРОЦЕДУР В ЯРОСЛАВСКОЙ ОБЛАСТИ В 2022 ГОДУ</vt:lpstr>
      <vt:lpstr> Результаты оценивания по Критериям качества и объективности проведения основного периода </vt:lpstr>
      <vt:lpstr>Расписание ГИА – 9 </vt:lpstr>
      <vt:lpstr>Презентация PowerPoint</vt:lpstr>
      <vt:lpstr>Презентация PowerPoint</vt:lpstr>
      <vt:lpstr>Предварительный выбор предметов  в 2023 году</vt:lpstr>
      <vt:lpstr> График работы предметных комиссий - 2023  (проект) </vt:lpstr>
      <vt:lpstr> График работы предметных комиссий - 2023  (проект) </vt:lpstr>
      <vt:lpstr> График работы предметных комиссий - 2023  (проект) </vt:lpstr>
      <vt:lpstr> График работы предметных комиссий - 2023  (проект) </vt:lpstr>
      <vt:lpstr>Мероприятия по подготовке работы ПК  при проведении ГИА-2023</vt:lpstr>
      <vt:lpstr>Мероприятия по подготовке работы ПК  при проведении ГИА-2023</vt:lpstr>
      <vt:lpstr>Присвоение статусов экспертам ПК</vt:lpstr>
      <vt:lpstr>Значение показателей согласованности оценивания для присвоение статусов экспертам ПК</vt:lpstr>
      <vt:lpstr>Информация о проведении квалификационных испытаний</vt:lpstr>
      <vt:lpstr>Презентация PowerPoint</vt:lpstr>
      <vt:lpstr>Использование интеграционной платформы онлайн-образования «ЭРА-СКОП» в обучении экспертов ПК.  "ЭРА-СКОП" - система управления образованием. Обеспечение прохождения всего комплекса мероприятий по обучению экспертов ПК и проведение  квалификационных испытаний по присвоению статусов.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 – технологическая подготовка ППЭ к проведению РТМ ЕГЭ по обществознанию  30.03.2021</dc:title>
  <dc:creator>Александрова_ЕИ</dc:creator>
  <cp:lastModifiedBy>СмирноваМВ</cp:lastModifiedBy>
  <cp:revision>43</cp:revision>
  <dcterms:created xsi:type="dcterms:W3CDTF">2021-03-25T06:10:00Z</dcterms:created>
  <dcterms:modified xsi:type="dcterms:W3CDTF">2023-01-27T08:25:00Z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A039C05C909D4F11B156FD51653BE9DE</vt:lpwstr>
  </property>
  <property fmtid="{D5CDD505-2E9C-101B-9397-08002B2CF9AE}" pid="3" name="KSOProductBuildVer">
    <vt:lpwstr>1049-11.2.0.10351</vt:lpwstr>
  </property>
</Properties>
</file>