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71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1056"/>
      </p:cViewPr>
      <p:guideLst>
        <p:guide orient="horz" pos="2137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d/-zLz6oJfywDuCQ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edit/d/sGEZWrd0ePkSBoDkx5-p8CPegnqahzm72s0qoIz-cKg6TTBsdDg5ck91dw?sk=y1c1426e384d82d04501c0243012c5d2c" TargetMode="External"/><Relationship Id="rId2" Type="http://schemas.openxmlformats.org/officeDocument/2006/relationships/hyperlink" Target="mailto:rcoi@coikko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085" y="1967740"/>
            <a:ext cx="115538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АПРОБАЦИЯ ПРОВЕДЕНИЯ ИТОГОВОГО СОБЕСЕДОВАНИЯ ПО РУССКОМУ ЯЗЫКУ С ПРИМЕНЕНИЕМ ТЕХНОЛОГИИ </a:t>
            </a:r>
            <a:r>
              <a:rPr lang="en-US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WEB</a:t>
            </a:r>
            <a:endParaRPr lang="ru-RU" sz="3600" dirty="0">
              <a:solidFill>
                <a:srgbClr val="E26714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0640402" y="18461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2" y="89364"/>
            <a:ext cx="529596" cy="9488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92198" y="6061305"/>
            <a:ext cx="2807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Ярославль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202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5362" y="89364"/>
            <a:ext cx="6061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Департамент образования Ярославской области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772" y="630019"/>
            <a:ext cx="6476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Государственное учреждение Ярославской области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«Центр оценки и контроля качества образования»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2609" y="3869531"/>
            <a:ext cx="8600431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Регламент проведения апробации ИС-9</a:t>
            </a:r>
          </a:p>
          <a:p>
            <a:pPr algn="ctr"/>
            <a:endParaRPr lang="ru-RU" sz="1400" u="sng" dirty="0" smtClean="0">
              <a:latin typeface="Century Gothic" panose="020B0502020202020204" pitchFamily="34" charset="0"/>
              <a:hlinkClick r:id="rId2"/>
            </a:endParaRPr>
          </a:p>
          <a:p>
            <a:pPr algn="ctr"/>
            <a:r>
              <a:rPr lang="ru-RU" sz="2800" u="sng" dirty="0" smtClean="0">
                <a:latin typeface="Century Gothic" panose="020B0502020202020204" pitchFamily="34" charset="0"/>
                <a:hlinkClick r:id="rId2"/>
              </a:rPr>
              <a:t>https</a:t>
            </a:r>
            <a:r>
              <a:rPr lang="ru-RU" sz="2800" u="sng" dirty="0">
                <a:latin typeface="Century Gothic" panose="020B0502020202020204" pitchFamily="34" charset="0"/>
                <a:hlinkClick r:id="rId2"/>
              </a:rPr>
              <a:t>://disk.yandex.ru/d/-zLz6oJfywDuCQ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3816" y="985063"/>
            <a:ext cx="7738016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Приказ департамента образования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sz="2800" u="sng" dirty="0" smtClean="0">
              <a:latin typeface="Century Gothic" panose="020B0502020202020204" pitchFamily="34" charset="0"/>
              <a:hlinkClick r:id="rId2"/>
            </a:endParaRPr>
          </a:p>
          <a:p>
            <a:pPr algn="ctr"/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0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044" y="240953"/>
            <a:ext cx="11958955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Дата проведения: </a:t>
            </a: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31 января 2023 года</a:t>
            </a:r>
          </a:p>
          <a:p>
            <a:endParaRPr lang="ru-RU" sz="1100" b="1" dirty="0" smtClean="0">
              <a:solidFill>
                <a:srgbClr val="E26714"/>
              </a:solidFill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Время проведения: </a:t>
            </a: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с 14.00 до 16.00</a:t>
            </a:r>
          </a:p>
          <a:p>
            <a:endParaRPr lang="ru-RU" sz="1100" b="1" dirty="0" smtClean="0">
              <a:solidFill>
                <a:srgbClr val="E26714"/>
              </a:solidFill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Участвуют: </a:t>
            </a: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все ОО, в которых есть обучающиеся, зарегистрированные на ИС-9 08.02.2022</a:t>
            </a:r>
          </a:p>
          <a:p>
            <a:endParaRPr lang="ru-RU" sz="3600" b="1" dirty="0">
              <a:solidFill>
                <a:srgbClr val="E26714"/>
              </a:solidFill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Без участия обучающихся!</a:t>
            </a:r>
          </a:p>
          <a:p>
            <a:endParaRPr lang="ru-RU" sz="3600" b="1" dirty="0">
              <a:solidFill>
                <a:srgbClr val="E26714"/>
              </a:solidFill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Задача: </a:t>
            </a: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апробация механизма личных кабинетов ОО в </a:t>
            </a:r>
            <a:r>
              <a:rPr lang="en-US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WEB-</a:t>
            </a: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сервисе</a:t>
            </a:r>
            <a:endParaRPr lang="ru-RU" sz="36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3600" b="1" dirty="0" smtClean="0">
              <a:solidFill>
                <a:srgbClr val="E2671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5539" y="150614"/>
            <a:ext cx="586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Технологическая схема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3" y="796945"/>
            <a:ext cx="11372983" cy="58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7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1104" y="157789"/>
            <a:ext cx="586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Личный кабинет ОО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88" y="2289106"/>
            <a:ext cx="6672291" cy="3438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8926" y="1051983"/>
            <a:ext cx="11265817" cy="66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Пароли доступа в ЛК ОО – </a:t>
            </a: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30 января 2023 год </a:t>
            </a:r>
            <a:endParaRPr lang="ru-RU" sz="3600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1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06350" y="160239"/>
            <a:ext cx="586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Личный кабинет ОО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1" y="1376411"/>
            <a:ext cx="11911488" cy="35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4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2346" y="150614"/>
            <a:ext cx="586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Личный кабинет ОО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6" y="796945"/>
            <a:ext cx="12069458" cy="56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2346" y="150614"/>
            <a:ext cx="586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Личный кабинет ОО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19" y="962527"/>
            <a:ext cx="1135781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Внести результаты ИС-9:</a:t>
            </a:r>
            <a:endParaRPr lang="ru-RU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человека «</a:t>
            </a:r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незачет» 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менее </a:t>
            </a:r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</a:t>
            </a:r>
            <a:endParaRPr lang="ru-RU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человека «</a:t>
            </a:r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зачет» 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от </a:t>
            </a:r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до 20 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</a:t>
            </a:r>
          </a:p>
          <a:p>
            <a:pPr indent="450215" algn="just">
              <a:spcAft>
                <a:spcPts val="0"/>
              </a:spcAft>
            </a:pPr>
            <a:endParaRPr lang="ru-RU" sz="2800" b="1" dirty="0" smtClean="0">
              <a:solidFill>
                <a:srgbClr val="E2671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E2671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Остальным условным участникам проставляем неявку !</a:t>
            </a:r>
            <a:endParaRPr lang="ru-RU" sz="2800" b="1" dirty="0">
              <a:solidFill>
                <a:srgbClr val="E2671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количестве участников ИС-9 в ОО менее 6 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человек: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</a:t>
            </a:r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результатах ИС-9 вносятся по всем участникам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Журнал апробации: заполнить и направить </a:t>
            </a:r>
            <a:r>
              <a:rPr lang="en-US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rcoi@coikko.ru</a:t>
            </a:r>
            <a:endParaRPr lang="en-US" sz="28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Онлайн-таблица: </a:t>
            </a:r>
          </a:p>
          <a:p>
            <a:r>
              <a:rPr lang="ru-RU" sz="2000" u="sng" dirty="0">
                <a:latin typeface="Century Gothic" panose="020B0502020202020204" pitchFamily="34" charset="0"/>
                <a:hlinkClick r:id="rId3"/>
              </a:rPr>
              <a:t>https://disk.yandex.ru/edit/d/sGEZWrd0ePkSBoDkx5-p8CPegnqahzm72s0qoIz-cKg6TTBsdDg5ck91dw?sk=y1c1426e384d82d04501c0243012c5d2c</a:t>
            </a:r>
            <a:endParaRPr lang="ru-RU" sz="2000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5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19" y="962527"/>
            <a:ext cx="113578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entury Gothic" panose="020B0502020202020204" pitchFamily="34" charset="0"/>
              </a:rPr>
              <a:t>Телефоны «горячей линии» РЦОИ для технических специалистов</a:t>
            </a:r>
            <a:r>
              <a:rPr lang="ru-RU" sz="3600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ru-RU" sz="3600" dirty="0">
              <a:latin typeface="Century Gothic" panose="020B0502020202020204" pitchFamily="34" charset="0"/>
            </a:endParaRPr>
          </a:p>
          <a:p>
            <a:pPr algn="ctr"/>
            <a:r>
              <a:rPr lang="ru-RU" sz="3600" dirty="0">
                <a:latin typeface="Century Gothic" panose="020B0502020202020204" pitchFamily="34" charset="0"/>
              </a:rPr>
              <a:t>(4852) </a:t>
            </a:r>
            <a:r>
              <a:rPr lang="ru-RU" sz="3600" b="1" dirty="0" smtClean="0">
                <a:latin typeface="Century Gothic" panose="020B0502020202020204" pitchFamily="34" charset="0"/>
              </a:rPr>
              <a:t>288-398</a:t>
            </a:r>
            <a:r>
              <a:rPr lang="ru-RU" sz="3600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3600" dirty="0" smtClean="0">
                <a:latin typeface="Century Gothic" panose="020B0502020202020204" pitchFamily="34" charset="0"/>
              </a:rPr>
              <a:t>(</a:t>
            </a:r>
            <a:r>
              <a:rPr lang="ru-RU" sz="3600" dirty="0">
                <a:latin typeface="Century Gothic" panose="020B0502020202020204" pitchFamily="34" charset="0"/>
              </a:rPr>
              <a:t>4852) </a:t>
            </a:r>
            <a:r>
              <a:rPr lang="ru-RU" sz="3600" b="1" dirty="0" smtClean="0">
                <a:latin typeface="Century Gothic" panose="020B0502020202020204" pitchFamily="34" charset="0"/>
              </a:rPr>
              <a:t>288-966</a:t>
            </a:r>
          </a:p>
          <a:p>
            <a:pPr algn="ctr"/>
            <a:endParaRPr lang="ru-RU" sz="3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E2671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solidFill>
                  <a:srgbClr val="E2671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oikko.ru</a:t>
            </a:r>
            <a:endParaRPr lang="ru-RU" sz="3600" dirty="0">
              <a:solidFill>
                <a:srgbClr val="E2671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55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144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Тулина_НВ</cp:lastModifiedBy>
  <cp:revision>51</cp:revision>
  <cp:lastPrinted>2022-12-07T11:04:00Z</cp:lastPrinted>
  <dcterms:created xsi:type="dcterms:W3CDTF">2022-12-07T09:57:00Z</dcterms:created>
  <dcterms:modified xsi:type="dcterms:W3CDTF">2023-01-26T11:42:19Z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