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79" r:id="rId4"/>
    <p:sldId id="280" r:id="rId5"/>
    <p:sldId id="282" r:id="rId6"/>
    <p:sldId id="281" r:id="rId7"/>
    <p:sldId id="285" r:id="rId8"/>
    <p:sldId id="283" r:id="rId9"/>
    <p:sldId id="265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6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86E4-3A22-4184-90C8-D2638FCB4BE4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44866-DAC8-42F5-A3A7-048D0BBD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2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4866-DAC8-42F5-A3A7-048D0BBD8B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1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259903" y="5733256"/>
            <a:ext cx="7848601" cy="0"/>
          </a:xfrm>
          <a:prstGeom prst="line">
            <a:avLst/>
          </a:prstGeom>
          <a:ln w="25400">
            <a:solidFill>
              <a:srgbClr val="90D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des\Desktop\логотип_цтисо_rus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26063"/>
            <a:ext cx="13684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1389137" y="5828526"/>
            <a:ext cx="7563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Центр телекоммуникаций и информационных </a:t>
            </a:r>
            <a:r>
              <a:rPr lang="ru-RU" altLang="ru-RU" sz="1600" b="1" dirty="0" smtClean="0">
                <a:solidFill>
                  <a:srgbClr val="2C6F98"/>
                </a:solidFill>
                <a:latin typeface="Arial" charset="0"/>
              </a:rPr>
              <a:t>систем в </a:t>
            </a: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образовании</a:t>
            </a:r>
            <a:endParaRPr lang="en-US" altLang="ru-RU" sz="1600" b="1" dirty="0">
              <a:solidFill>
                <a:srgbClr val="2C6F98"/>
              </a:solidFill>
              <a:latin typeface="Arial" charset="0"/>
            </a:endParaRPr>
          </a:p>
          <a:p>
            <a:pPr>
              <a:defRPr/>
            </a:pPr>
            <a:r>
              <a:rPr lang="ru-RU" altLang="ru-RU" sz="1400" b="1" dirty="0">
                <a:solidFill>
                  <a:srgbClr val="2C6F98"/>
                </a:solidFill>
              </a:rPr>
              <a:t>департамента образования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2557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5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63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3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7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17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1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6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41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9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0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4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9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3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3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6B6D-574B-4C4F-834D-921FD0CF25D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5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704856" cy="100811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4F8A"/>
                </a:solidFill>
                <a:latin typeface="+mn-lt"/>
              </a:rPr>
              <a:t>«Подготовка к проведению </a:t>
            </a:r>
            <a:r>
              <a:rPr lang="ru-RU" sz="3000" b="1" dirty="0">
                <a:solidFill>
                  <a:srgbClr val="004F8A"/>
                </a:solidFill>
                <a:latin typeface="+mn-lt"/>
              </a:rPr>
              <a:t>итогового собеседования </a:t>
            </a:r>
            <a:r>
              <a:rPr lang="ru-RU" sz="3000" b="1" dirty="0" smtClean="0">
                <a:solidFill>
                  <a:srgbClr val="004F8A"/>
                </a:solidFill>
                <a:latin typeface="+mn-lt"/>
              </a:rPr>
              <a:t>по русскому языку </a:t>
            </a:r>
            <a:br>
              <a:rPr lang="ru-RU" sz="3000" b="1" dirty="0" smtClean="0">
                <a:solidFill>
                  <a:srgbClr val="004F8A"/>
                </a:solidFill>
                <a:latin typeface="+mn-lt"/>
              </a:rPr>
            </a:br>
            <a:r>
              <a:rPr lang="ru-RU" sz="3000" b="1" dirty="0" smtClean="0">
                <a:solidFill>
                  <a:srgbClr val="004F8A"/>
                </a:solidFill>
                <a:latin typeface="+mn-lt"/>
              </a:rPr>
              <a:t>в </a:t>
            </a:r>
            <a:r>
              <a:rPr lang="ru-RU" sz="3000" b="1" dirty="0" smtClean="0">
                <a:solidFill>
                  <a:srgbClr val="004F8A"/>
                </a:solidFill>
                <a:latin typeface="+mn-lt"/>
              </a:rPr>
              <a:t>2022/23 учебном </a:t>
            </a:r>
            <a:r>
              <a:rPr lang="ru-RU" sz="3000" b="1" dirty="0" smtClean="0">
                <a:solidFill>
                  <a:srgbClr val="004F8A"/>
                </a:solidFill>
                <a:latin typeface="+mn-lt"/>
              </a:rPr>
              <a:t>году»</a:t>
            </a:r>
            <a:r>
              <a:rPr lang="ru-RU" sz="2800" b="1" dirty="0" smtClean="0">
                <a:solidFill>
                  <a:srgbClr val="004F8A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4F8A"/>
                </a:solidFill>
                <a:latin typeface="+mn-lt"/>
              </a:rPr>
            </a:br>
            <a:endParaRPr lang="ru-RU" sz="2800" b="1" dirty="0">
              <a:solidFill>
                <a:srgbClr val="004F8A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6093296"/>
            <a:ext cx="4251206" cy="50405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rgbClr val="004F8A"/>
                </a:solidFill>
              </a:rPr>
              <a:t>Костылева Елена </a:t>
            </a:r>
            <a:r>
              <a:rPr lang="ru-RU" sz="2000" i="1" dirty="0" smtClean="0">
                <a:solidFill>
                  <a:srgbClr val="004F8A"/>
                </a:solidFill>
              </a:rPr>
              <a:t>Владимировна</a:t>
            </a:r>
            <a:endParaRPr lang="ru-RU" sz="2000" i="1" dirty="0">
              <a:solidFill>
                <a:srgbClr val="004F8A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" y="0"/>
            <a:ext cx="9144000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7"/>
            <a:ext cx="792088" cy="141915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95536" y="2492896"/>
            <a:ext cx="849694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278092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Обзор </a:t>
            </a:r>
            <a:r>
              <a:rPr lang="ru-RU" sz="2400" b="1" dirty="0">
                <a:solidFill>
                  <a:srgbClr val="C00000"/>
                </a:solidFill>
              </a:rPr>
              <a:t>нормативных правовых документов по организации итогового собеседования по русскому </a:t>
            </a:r>
            <a:r>
              <a:rPr lang="ru-RU" sz="2400" b="1" dirty="0" smtClean="0">
                <a:solidFill>
                  <a:srgbClr val="C00000"/>
                </a:solidFill>
              </a:rPr>
              <a:t>языку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Особенности организации и проведения итогового собеседования для участников с ограниченными возможностями здоровья, детей-инвалидов и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21839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692695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Нормативно-правовая база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908720"/>
            <a:ext cx="8568952" cy="120032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Приказ </a:t>
            </a:r>
            <a:r>
              <a:rPr lang="ru-RU" i="1" dirty="0"/>
              <a:t>Министерства просвещения Российской Федерации и Федеральной службы по надзору в сфере образования и науки от 07.11.2018 № 189/1513 </a:t>
            </a:r>
            <a:endParaRPr lang="ru-RU" i="1" dirty="0" smtClean="0"/>
          </a:p>
          <a:p>
            <a:pPr algn="ctr"/>
            <a:r>
              <a:rPr lang="ru-RU" b="1" i="1" dirty="0" smtClean="0"/>
              <a:t>«</a:t>
            </a:r>
            <a:r>
              <a:rPr lang="ru-RU" b="1" i="1" dirty="0"/>
              <a:t>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823" y="2420888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70C0"/>
                </a:solidFill>
              </a:rPr>
              <a:t>Итоговое собеседование по русскому языку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/>
              <a:t>– одно из условий </a:t>
            </a:r>
            <a:r>
              <a:rPr lang="ru-RU" sz="2200" b="1" dirty="0"/>
              <a:t>допуска к государственной итоговой аттестации по образовательным программам </a:t>
            </a:r>
            <a:r>
              <a:rPr lang="ru-RU" sz="2200" b="1" dirty="0" smtClean="0"/>
              <a:t>основного </a:t>
            </a:r>
            <a:r>
              <a:rPr lang="ru-RU" sz="2200" b="1" dirty="0"/>
              <a:t>общего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572" y="422108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    </a:t>
            </a:r>
            <a:r>
              <a:rPr lang="ru-RU" sz="2400" i="1" u="sng" dirty="0" smtClean="0"/>
              <a:t>  Дата </a:t>
            </a:r>
            <a:r>
              <a:rPr lang="ru-RU" sz="2400" i="1" u="sng" dirty="0"/>
              <a:t>проведения </a:t>
            </a:r>
            <a:r>
              <a:rPr lang="ru-RU" sz="2400" i="1" dirty="0" smtClean="0"/>
              <a:t>:                  </a:t>
            </a:r>
            <a:r>
              <a:rPr lang="ru-RU" sz="2400" i="1" u="sng" dirty="0" smtClean="0"/>
              <a:t>Дополнительные </a:t>
            </a:r>
            <a:r>
              <a:rPr lang="ru-RU" sz="2400" i="1" u="sng" dirty="0"/>
              <a:t>сроки</a:t>
            </a:r>
            <a:r>
              <a:rPr lang="ru-RU" sz="2400" i="1" dirty="0"/>
              <a:t>: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8 </a:t>
            </a:r>
            <a:r>
              <a:rPr lang="ru-RU" sz="2400" b="1" dirty="0">
                <a:solidFill>
                  <a:srgbClr val="FF0000"/>
                </a:solidFill>
              </a:rPr>
              <a:t>февраля </a:t>
            </a:r>
            <a:r>
              <a:rPr lang="ru-RU" sz="2400" b="1" dirty="0" smtClean="0">
                <a:solidFill>
                  <a:srgbClr val="FF0000"/>
                </a:solidFill>
              </a:rPr>
              <a:t>2023 </a:t>
            </a:r>
            <a:r>
              <a:rPr lang="ru-RU" sz="2400" b="1" dirty="0" smtClean="0">
                <a:solidFill>
                  <a:srgbClr val="FF0000"/>
                </a:solidFill>
              </a:rPr>
              <a:t>года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     15 </a:t>
            </a:r>
            <a:r>
              <a:rPr lang="ru-RU" sz="2400" b="1" dirty="0">
                <a:solidFill>
                  <a:srgbClr val="FF0000"/>
                </a:solidFill>
              </a:rPr>
              <a:t>марта </a:t>
            </a:r>
            <a:r>
              <a:rPr lang="ru-RU" sz="2400" b="1" dirty="0" smtClean="0">
                <a:solidFill>
                  <a:srgbClr val="FF0000"/>
                </a:solidFill>
              </a:rPr>
              <a:t>2023 </a:t>
            </a:r>
            <a:r>
              <a:rPr lang="ru-RU" sz="2400" b="1" dirty="0" smtClean="0">
                <a:solidFill>
                  <a:srgbClr val="FF0000"/>
                </a:solidFill>
              </a:rPr>
              <a:t>года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                                         </a:t>
            </a: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15 </a:t>
            </a:r>
            <a:r>
              <a:rPr lang="ru-RU" sz="2400" b="1" dirty="0">
                <a:solidFill>
                  <a:srgbClr val="FF0000"/>
                </a:solidFill>
              </a:rPr>
              <a:t>мая </a:t>
            </a:r>
            <a:r>
              <a:rPr lang="ru-RU" sz="2400" b="1" dirty="0" smtClean="0">
                <a:solidFill>
                  <a:srgbClr val="FF0000"/>
                </a:solidFill>
              </a:rPr>
              <a:t>2023 </a:t>
            </a:r>
            <a:r>
              <a:rPr lang="ru-RU" sz="2400" b="1" dirty="0" smtClean="0">
                <a:solidFill>
                  <a:srgbClr val="FF0000"/>
                </a:solidFill>
              </a:rPr>
              <a:t>года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0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738415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Региональные  документы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60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области от </a:t>
            </a:r>
            <a:r>
              <a:rPr lang="ru-RU" dirty="0" smtClean="0"/>
              <a:t>10.01.2020 </a:t>
            </a:r>
            <a:r>
              <a:rPr lang="ru-RU" dirty="0" smtClean="0"/>
              <a:t>№ </a:t>
            </a:r>
            <a:r>
              <a:rPr lang="ru-RU" dirty="0" smtClean="0"/>
              <a:t>04/01-04 </a:t>
            </a:r>
            <a:r>
              <a:rPr lang="ru-RU" b="1" dirty="0"/>
              <a:t>«Об утверждении Порядка проведения итогового собеседования по русскому языку на территории Ярославской области</a:t>
            </a:r>
            <a:r>
              <a:rPr lang="ru-RU" b="1" dirty="0" smtClean="0"/>
              <a:t>» </a:t>
            </a:r>
            <a:r>
              <a:rPr lang="ru-RU" i="1" dirty="0" smtClean="0"/>
              <a:t>(в редакции </a:t>
            </a:r>
            <a:r>
              <a:rPr lang="ru-RU" i="1" dirty="0"/>
              <a:t>приказов </a:t>
            </a:r>
            <a:r>
              <a:rPr lang="ru-RU" i="1" dirty="0"/>
              <a:t>от </a:t>
            </a:r>
            <a:r>
              <a:rPr lang="ru-RU" i="1" dirty="0" smtClean="0"/>
              <a:t>29.12.2022 </a:t>
            </a:r>
            <a:r>
              <a:rPr lang="ru-RU" i="1" dirty="0"/>
              <a:t>№ </a:t>
            </a:r>
            <a:r>
              <a:rPr lang="ru-RU" i="1" dirty="0" smtClean="0"/>
              <a:t>289/01-04, от 02.02.2023  № 25/01-04)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149080"/>
            <a:ext cx="860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области от </a:t>
            </a:r>
            <a:r>
              <a:rPr lang="ru-RU" dirty="0" smtClean="0"/>
              <a:t>05.12.2022                          </a:t>
            </a:r>
            <a:r>
              <a:rPr lang="ru-RU" dirty="0"/>
              <a:t>№ </a:t>
            </a:r>
            <a:r>
              <a:rPr lang="ru-RU" dirty="0" smtClean="0"/>
              <a:t>270/01-04 </a:t>
            </a:r>
            <a:r>
              <a:rPr lang="ru-RU" b="1" dirty="0"/>
              <a:t>«О проведении итогового собеседования по русскому языку в Ярославской области в </a:t>
            </a:r>
            <a:r>
              <a:rPr lang="ru-RU" b="1" dirty="0" smtClean="0"/>
              <a:t>2022/23 учебном </a:t>
            </a:r>
            <a:r>
              <a:rPr lang="ru-RU" b="1" dirty="0"/>
              <a:t>году»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5301208"/>
            <a:ext cx="8612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</a:t>
            </a:r>
            <a:r>
              <a:rPr lang="ru-RU" dirty="0" smtClean="0"/>
              <a:t>области от </a:t>
            </a:r>
            <a:r>
              <a:rPr lang="ru-RU" dirty="0" smtClean="0"/>
              <a:t>03.02.2023                       </a:t>
            </a:r>
            <a:r>
              <a:rPr lang="ru-RU" dirty="0" smtClean="0"/>
              <a:t>№ </a:t>
            </a:r>
            <a:r>
              <a:rPr lang="ru-RU" dirty="0" smtClean="0"/>
              <a:t>26/01-04 </a:t>
            </a:r>
            <a:r>
              <a:rPr lang="ru-RU" b="1" dirty="0" smtClean="0"/>
              <a:t>«Об </a:t>
            </a:r>
            <a:r>
              <a:rPr lang="ru-RU" b="1" dirty="0"/>
              <a:t>утверждении инструктивных материалов по подготовке и проведению итогового собеседования по русскому языку </a:t>
            </a:r>
            <a:r>
              <a:rPr lang="ru-RU" b="1" dirty="0" smtClean="0"/>
              <a:t>в </a:t>
            </a:r>
            <a:r>
              <a:rPr lang="ru-RU" b="1" dirty="0" smtClean="0"/>
              <a:t>2022/2023 </a:t>
            </a:r>
            <a:r>
              <a:rPr lang="ru-RU" b="1" dirty="0" smtClean="0"/>
              <a:t>учебном  году»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420888"/>
            <a:ext cx="8612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области от </a:t>
            </a:r>
            <a:r>
              <a:rPr lang="ru-RU" dirty="0" smtClean="0"/>
              <a:t>17.11.2022                          </a:t>
            </a:r>
            <a:r>
              <a:rPr lang="ru-RU" dirty="0" smtClean="0"/>
              <a:t>№ </a:t>
            </a:r>
            <a:r>
              <a:rPr lang="ru-RU" dirty="0" smtClean="0"/>
              <a:t>255/01-04 </a:t>
            </a:r>
            <a:r>
              <a:rPr lang="ru-RU" b="1" dirty="0"/>
              <a:t>«Об утверждении форм заявлений и журнала регистрации заявлений для участия в государственной итоговой аттестации по образовательным программам основного общего образования, итоговом собеседовании по русскому языку в Ярославской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286456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ъект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576" y="4439054"/>
            <a:ext cx="3748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ru-RU" sz="2000" b="1" i="1" dirty="0" smtClean="0">
                <a:solidFill>
                  <a:srgbClr val="002060"/>
                </a:solidFill>
              </a:rPr>
              <a:t>-  увеличение  продолжительности </a:t>
            </a:r>
            <a:r>
              <a:rPr lang="ru-RU" sz="2000" b="1" i="1" dirty="0" smtClean="0">
                <a:solidFill>
                  <a:srgbClr val="002060"/>
                </a:solidFill>
              </a:rPr>
              <a:t>ИС 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marL="180975" indent="-180975"/>
            <a:r>
              <a:rPr lang="ru-RU" sz="2000" b="1" i="1" dirty="0" smtClean="0">
                <a:solidFill>
                  <a:srgbClr val="002060"/>
                </a:solidFill>
              </a:rPr>
              <a:t>   на </a:t>
            </a:r>
            <a:r>
              <a:rPr lang="ru-RU" sz="2000" b="1" i="1" dirty="0">
                <a:solidFill>
                  <a:srgbClr val="002060"/>
                </a:solidFill>
              </a:rPr>
              <a:t>30 минут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359068" y="3445619"/>
            <a:ext cx="1224136" cy="415429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0" y="1196752"/>
            <a:ext cx="37444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100" b="1" dirty="0" smtClean="0"/>
              <a:t> дети-инвалиды</a:t>
            </a:r>
            <a:r>
              <a:rPr lang="ru-RU" sz="2100" b="1" dirty="0"/>
              <a:t>, инвалиды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      </a:t>
            </a:r>
            <a:r>
              <a:rPr lang="ru-RU" i="1" dirty="0" smtClean="0">
                <a:solidFill>
                  <a:srgbClr val="C00000"/>
                </a:solidFill>
              </a:rPr>
              <a:t>(</a:t>
            </a:r>
            <a:r>
              <a:rPr lang="ru-RU" i="1" dirty="0">
                <a:solidFill>
                  <a:srgbClr val="C00000"/>
                </a:solidFill>
              </a:rPr>
              <a:t>справка МСЭ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100" b="1" dirty="0" smtClean="0"/>
              <a:t> участники </a:t>
            </a:r>
            <a:r>
              <a:rPr lang="ru-RU" sz="2100" b="1" dirty="0"/>
              <a:t>с </a:t>
            </a:r>
            <a:r>
              <a:rPr lang="ru-RU" sz="2100" b="1" dirty="0" smtClean="0"/>
              <a:t>ограниченными возможностями здоровья</a:t>
            </a:r>
            <a:endParaRPr lang="ru-RU" sz="2100" b="1" dirty="0"/>
          </a:p>
          <a:p>
            <a:r>
              <a:rPr lang="ru-RU" i="1" dirty="0" smtClean="0">
                <a:solidFill>
                  <a:srgbClr val="C00000"/>
                </a:solidFill>
              </a:rPr>
              <a:t>       (</a:t>
            </a:r>
            <a:r>
              <a:rPr lang="ru-RU" i="1" dirty="0">
                <a:solidFill>
                  <a:srgbClr val="C00000"/>
                </a:solidFill>
              </a:rPr>
              <a:t>заключение ПМПК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  <a:endParaRPr lang="ru-RU" i="1" dirty="0">
              <a:solidFill>
                <a:srgbClr val="C0000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139952" y="908720"/>
            <a:ext cx="4806747" cy="3615206"/>
            <a:chOff x="5361926" y="3810353"/>
            <a:chExt cx="3157955" cy="309904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361926" y="4249693"/>
              <a:ext cx="3157955" cy="265970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endParaRPr lang="ru-RU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Присутствие </a:t>
              </a: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ассистента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Использование технических средств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Использование звукоусиливающей аппаратуры в аудитории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КИМ ИС в </a:t>
              </a: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увеличенном </a:t>
              </a: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размере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КИМ ИС выполнен шрифтом Брайля</a:t>
              </a:r>
              <a:endParaRPr lang="ru-RU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Индивидуальное равномерное освещение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Использование увеличительных устройств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Выполнение экзаменационной работы на компьютере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6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Проведение ИС в письменной  форме</a:t>
              </a:r>
              <a:endParaRPr lang="ru-RU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  <a:p>
              <a:pPr algn="ctr"/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Выноска со стрелкой вниз 33"/>
            <p:cNvSpPr/>
            <p:nvPr/>
          </p:nvSpPr>
          <p:spPr>
            <a:xfrm>
              <a:off x="5361928" y="3810353"/>
              <a:ext cx="3157953" cy="706021"/>
            </a:xfrm>
            <a:prstGeom prst="downArrowCallout">
              <a:avLst>
                <a:gd name="adj1" fmla="val 133114"/>
                <a:gd name="adj2" fmla="val 36227"/>
                <a:gd name="adj3" fmla="val 34953"/>
                <a:gd name="adj4" fmla="val 65047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1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algn="ctr">
                <a:buFont typeface="Wingdings" panose="05000000000000000000" pitchFamily="2" charset="2"/>
                <a:buChar char="ü"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Заключение ПМПК с рекомендациями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129026" y="4583638"/>
            <a:ext cx="4794791" cy="1224135"/>
            <a:chOff x="5361926" y="3982751"/>
            <a:chExt cx="3157955" cy="1224135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5361926" y="4568307"/>
              <a:ext cx="3157953" cy="63857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7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   </a:t>
              </a:r>
            </a:p>
            <a:p>
              <a:pPr algn="ctr"/>
              <a:r>
                <a:rPr lang="ru-RU" sz="17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ГИА </a:t>
              </a:r>
              <a:r>
                <a:rPr lang="ru-RU" sz="17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на </a:t>
              </a:r>
              <a:r>
                <a:rPr lang="ru-RU" sz="17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дому,   в </a:t>
              </a:r>
              <a:r>
                <a:rPr lang="ru-RU" sz="17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медицинской </a:t>
              </a:r>
              <a:r>
                <a:rPr lang="ru-RU" sz="17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организации</a:t>
              </a:r>
            </a:p>
            <a:p>
              <a:pPr algn="ctr"/>
              <a:endParaRPr lang="ru-RU" sz="17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  <a:p>
              <a:pPr algn="ctr"/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Выноска со стрелкой вниз 36"/>
            <p:cNvSpPr/>
            <p:nvPr/>
          </p:nvSpPr>
          <p:spPr>
            <a:xfrm>
              <a:off x="5361928" y="3982751"/>
              <a:ext cx="3157953" cy="904846"/>
            </a:xfrm>
            <a:prstGeom prst="downArrowCallout">
              <a:avLst>
                <a:gd name="adj1" fmla="val 133114"/>
                <a:gd name="adj2" fmla="val 36227"/>
                <a:gd name="adj3" fmla="val 34953"/>
                <a:gd name="adj4" fmla="val 65047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1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ru-RU" b="1" dirty="0">
                  <a:solidFill>
                    <a:schemeClr val="tx2">
                      <a:lumMod val="50000"/>
                    </a:schemeClr>
                  </a:solidFill>
                </a:rPr>
                <a:t>Медицинское заключение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ru-RU" b="1" dirty="0">
                  <a:solidFill>
                    <a:schemeClr val="tx2">
                      <a:lumMod val="50000"/>
                    </a:schemeClr>
                  </a:solidFill>
                </a:rPr>
                <a:t>Заключение ПМПК</a:t>
              </a: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3923927" y="1021746"/>
            <a:ext cx="0" cy="5543400"/>
          </a:xfrm>
          <a:prstGeom prst="line">
            <a:avLst/>
          </a:prstGeom>
          <a:ln w="50800" cmpd="thickThin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7" y="1262628"/>
            <a:ext cx="4206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8" y="2115834"/>
            <a:ext cx="4206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516" y="3933056"/>
            <a:ext cx="3540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-  в </a:t>
            </a:r>
            <a:r>
              <a:rPr lang="ru-RU" sz="2000" b="1" i="1" dirty="0">
                <a:solidFill>
                  <a:srgbClr val="002060"/>
                </a:solidFill>
              </a:rPr>
              <a:t>РИС ГИА метка </a:t>
            </a:r>
            <a:r>
              <a:rPr lang="ru-RU" sz="2000" b="1" i="1" dirty="0">
                <a:solidFill>
                  <a:srgbClr val="C00000"/>
                </a:solidFill>
              </a:rPr>
              <a:t>«ОВЗ»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876" y="5582216"/>
            <a:ext cx="3797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ru-RU" sz="2000" b="1" i="1" dirty="0" smtClean="0">
                <a:solidFill>
                  <a:srgbClr val="002060"/>
                </a:solidFill>
              </a:rPr>
              <a:t>-  о</a:t>
            </a:r>
            <a:r>
              <a:rPr lang="ru-RU" sz="2000" b="1" i="1" dirty="0" smtClean="0">
                <a:solidFill>
                  <a:srgbClr val="002060"/>
                </a:solidFill>
              </a:rPr>
              <a:t>ценивание результатов ИС   по отдельной шкале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3049" y="5920770"/>
            <a:ext cx="48405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C00000"/>
                </a:solidFill>
              </a:rPr>
              <a:t>Приказ ДО ЯО от 30.01.2023 № 51/01-03 «Об </a:t>
            </a:r>
            <a:r>
              <a:rPr lang="ru-RU" sz="1400" i="1" dirty="0">
                <a:solidFill>
                  <a:srgbClr val="C00000"/>
                </a:solidFill>
              </a:rPr>
              <a:t>определении мест </a:t>
            </a:r>
            <a:r>
              <a:rPr lang="ru-RU" sz="1400" i="1" dirty="0" smtClean="0">
                <a:solidFill>
                  <a:srgbClr val="C00000"/>
                </a:solidFill>
              </a:rPr>
              <a:t>проведения итогового </a:t>
            </a:r>
            <a:r>
              <a:rPr lang="ru-RU" sz="1400" i="1" dirty="0">
                <a:solidFill>
                  <a:srgbClr val="C00000"/>
                </a:solidFill>
              </a:rPr>
              <a:t>собеседования по русскому </a:t>
            </a:r>
            <a:r>
              <a:rPr lang="ru-RU" sz="1400" i="1" dirty="0" smtClean="0">
                <a:solidFill>
                  <a:srgbClr val="C00000"/>
                </a:solidFill>
              </a:rPr>
              <a:t>языку </a:t>
            </a:r>
            <a:r>
              <a:rPr lang="ru-RU" sz="1400" i="1" dirty="0">
                <a:solidFill>
                  <a:srgbClr val="C00000"/>
                </a:solidFill>
              </a:rPr>
              <a:t>в Ярославской </a:t>
            </a:r>
            <a:r>
              <a:rPr lang="ru-RU" sz="1400" i="1" dirty="0" smtClean="0">
                <a:solidFill>
                  <a:srgbClr val="C00000"/>
                </a:solidFill>
              </a:rPr>
              <a:t>области в </a:t>
            </a:r>
            <a:r>
              <a:rPr lang="ru-RU" sz="1400" i="1" dirty="0">
                <a:solidFill>
                  <a:srgbClr val="C00000"/>
                </a:solidFill>
              </a:rPr>
              <a:t>2022/2023 учебному </a:t>
            </a:r>
            <a:r>
              <a:rPr lang="ru-RU" sz="1400" i="1" dirty="0" smtClean="0">
                <a:solidFill>
                  <a:srgbClr val="C00000"/>
                </a:solidFill>
              </a:rPr>
              <a:t>году»</a:t>
            </a:r>
            <a:endParaRPr lang="ru-RU" sz="1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300" b="1" dirty="0">
                <a:solidFill>
                  <a:schemeClr val="bg1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76720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 smtClean="0">
                <a:solidFill>
                  <a:srgbClr val="C00000"/>
                </a:solidFill>
              </a:rPr>
              <a:t>Приказ департамента образования </a:t>
            </a:r>
            <a:r>
              <a:rPr lang="ru-RU" sz="1700" i="1" dirty="0">
                <a:solidFill>
                  <a:srgbClr val="C00000"/>
                </a:solidFill>
              </a:rPr>
              <a:t>Ярославской области от  </a:t>
            </a:r>
            <a:r>
              <a:rPr lang="ru-RU" sz="1700" i="1" dirty="0" smtClean="0">
                <a:solidFill>
                  <a:srgbClr val="C00000"/>
                </a:solidFill>
              </a:rPr>
              <a:t>14.12.2022  № 278/01-04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«</a:t>
            </a:r>
            <a:r>
              <a:rPr lang="ru-RU" b="1" i="1" dirty="0">
                <a:solidFill>
                  <a:srgbClr val="C00000"/>
                </a:solidFill>
              </a:rPr>
              <a:t>Об утверждении минимального количества баллов итогового собеседования по русскому языку </a:t>
            </a:r>
            <a:r>
              <a:rPr lang="ru-RU" b="1" i="1" dirty="0">
                <a:solidFill>
                  <a:srgbClr val="C00000"/>
                </a:solidFill>
              </a:rPr>
              <a:t>для участников с ограниченными возможностями здоровья  </a:t>
            </a:r>
            <a:r>
              <a:rPr lang="ru-RU" b="1" i="1" dirty="0" smtClean="0">
                <a:solidFill>
                  <a:srgbClr val="C00000"/>
                </a:solidFill>
              </a:rPr>
              <a:t>в </a:t>
            </a:r>
            <a:r>
              <a:rPr lang="ru-RU" b="1" i="1" dirty="0">
                <a:solidFill>
                  <a:srgbClr val="C00000"/>
                </a:solidFill>
              </a:rPr>
              <a:t>2022/23 учебном году»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25789"/>
              </p:ext>
            </p:extLst>
          </p:nvPr>
        </p:nvGraphicFramePr>
        <p:xfrm>
          <a:off x="395536" y="2060848"/>
          <a:ext cx="8352928" cy="45365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328592"/>
                <a:gridCol w="3024336"/>
              </a:tblGrid>
              <a:tr h="556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 участников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Минимальное количество баллов, необходимое для получения зачета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</a:tr>
              <a:tr h="27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Глухие, позднооглохшие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7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Слабослышащие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3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Слепые, поздноослепшие, владеющие шрифтом Брайля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3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Слепые, поздноослепшие, не владеющие шрифтом Брайля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7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Слабовидящие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7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тяжелыми нарушениями речи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495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нарушениями опорно-двигательного аппарата при отсутствии сопутствующих заболеваний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495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нарушениями опорно-двигательного аппарата при наличии сопутствующих заболеваний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соответствии с категорией сопутствующего заболевания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3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расстройствами аутистического спектра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7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задержкой психического развития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591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Иные категории участников, которым требуется создание специальных условий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9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ъект 2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prstClr val="white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18" y="1134616"/>
            <a:ext cx="878497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42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r>
              <a:rPr lang="ru-RU" altLang="ru-RU" sz="1700" b="1" dirty="0" smtClean="0">
                <a:solidFill>
                  <a:srgbClr val="1F497D">
                    <a:lumMod val="75000"/>
                  </a:srgbClr>
                </a:solidFill>
                <a:ea typeface="Times New Roman" pitchFamily="18" charset="0"/>
              </a:rPr>
              <a:t>Список участников итогового собеседования </a:t>
            </a:r>
            <a:endParaRPr lang="ru-RU" altLang="ru-RU" sz="1700" dirty="0" smtClean="0">
              <a:solidFill>
                <a:srgbClr val="1F497D">
                  <a:lumMod val="75000"/>
                </a:srgbClr>
              </a:solidFill>
            </a:endParaRPr>
          </a:p>
          <a:p>
            <a:pPr indent="0" algn="ctr" eaLnBrk="0" hangingPunct="0"/>
            <a:r>
              <a:rPr lang="ru-RU" altLang="ru-RU" sz="1700" b="1" dirty="0" smtClean="0">
                <a:solidFill>
                  <a:srgbClr val="1F497D">
                    <a:lumMod val="75000"/>
                  </a:srgbClr>
                </a:solidFill>
                <a:ea typeface="Times New Roman" pitchFamily="18" charset="0"/>
              </a:rPr>
              <a:t>с ограниченными возможностями здоровья, детей-инвалидов и инвалидов</a:t>
            </a:r>
            <a:endParaRPr lang="ru-RU" altLang="ru-RU" sz="1700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ctr" eaLnBrk="0" hangingPunct="0"/>
            <a:endParaRPr lang="ru-RU" altLang="ru-RU" dirty="0" smtClean="0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23526" y="4569535"/>
            <a:ext cx="8528367" cy="674349"/>
            <a:chOff x="282937" y="5655521"/>
            <a:chExt cx="8528367" cy="67434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82937" y="5655521"/>
              <a:ext cx="5040560" cy="674349"/>
              <a:chOff x="282937" y="5655521"/>
              <a:chExt cx="5040560" cy="67434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82937" y="5655521"/>
                <a:ext cx="5040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prstClr val="black"/>
                    </a:solidFill>
                  </a:rPr>
                  <a:t>1 экземпляр </a:t>
                </a:r>
                <a:r>
                  <a:rPr lang="ru-RU" b="1" dirty="0" smtClean="0">
                    <a:solidFill>
                      <a:prstClr val="black"/>
                    </a:solidFill>
                  </a:rPr>
                  <a:t>– </a:t>
                </a:r>
                <a:r>
                  <a:rPr lang="ru-RU" b="1" i="1" dirty="0" smtClean="0">
                    <a:solidFill>
                      <a:srgbClr val="C00000"/>
                    </a:solidFill>
                  </a:rPr>
                  <a:t>собеседнику</a:t>
                </a:r>
                <a:endParaRPr lang="ru-RU" b="1" i="1" dirty="0" smtClean="0">
                  <a:solidFill>
                    <a:srgbClr val="C00000"/>
                  </a:solidFill>
                </a:endParaRPr>
              </a:p>
              <a:p>
                <a:r>
                  <a:rPr lang="ru-RU" b="1" dirty="0" smtClean="0">
                    <a:solidFill>
                      <a:prstClr val="black"/>
                    </a:solidFill>
                  </a:rPr>
                  <a:t>2 </a:t>
                </a:r>
                <a:r>
                  <a:rPr lang="ru-RU" b="1" dirty="0">
                    <a:solidFill>
                      <a:prstClr val="black"/>
                    </a:solidFill>
                  </a:rPr>
                  <a:t>экземпляр – </a:t>
                </a:r>
                <a:r>
                  <a:rPr lang="ru-RU" b="1" i="1" dirty="0" smtClean="0">
                    <a:solidFill>
                      <a:srgbClr val="C00000"/>
                    </a:solidFill>
                  </a:rPr>
                  <a:t>эксперту</a:t>
                </a:r>
                <a:endParaRPr lang="ru-RU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" name="Правая фигурная скобка 4"/>
              <p:cNvSpPr/>
              <p:nvPr/>
            </p:nvSpPr>
            <p:spPr>
              <a:xfrm>
                <a:off x="3235267" y="5683539"/>
                <a:ext cx="360040" cy="646331"/>
              </a:xfrm>
              <a:prstGeom prst="rightBrac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835179" y="5714318"/>
              <a:ext cx="49761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prstClr val="black"/>
                  </a:solidFill>
                </a:rPr>
                <a:t>на каждую аудиторию, где есть участники с ОВЗ, дети-инвалиды</a:t>
              </a:r>
              <a:endParaRPr lang="ru-RU" sz="1600" b="1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91592"/>
              </p:ext>
            </p:extLst>
          </p:nvPr>
        </p:nvGraphicFramePr>
        <p:xfrm>
          <a:off x="251519" y="1844823"/>
          <a:ext cx="8640962" cy="2519128"/>
        </p:xfrm>
        <a:graphic>
          <a:graphicData uri="http://schemas.openxmlformats.org/drawingml/2006/table">
            <a:tbl>
              <a:tblPr firstRow="1" firstCol="1" bandRow="1"/>
              <a:tblGrid>
                <a:gridCol w="1650036"/>
                <a:gridCol w="1112919"/>
                <a:gridCol w="874076"/>
                <a:gridCol w="735031"/>
                <a:gridCol w="735031"/>
                <a:gridCol w="735591"/>
                <a:gridCol w="735591"/>
                <a:gridCol w="950327"/>
                <a:gridCol w="1112360"/>
              </a:tblGrid>
              <a:tr h="5311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Ф.И.О.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Категория/ подкатегория участника ИС (при наличии)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проведения ИС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Задания, которые могут быть выполнены участником в зависимости от категории, особенности участия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Иные особенности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Чтение текста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Пересказ текста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Диалог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2843806" y="5445224"/>
            <a:ext cx="3600400" cy="648072"/>
            <a:chOff x="3635896" y="5373216"/>
            <a:chExt cx="3600400" cy="648072"/>
          </a:xfrm>
        </p:grpSpPr>
        <p:sp>
          <p:nvSpPr>
            <p:cNvPr id="10" name="Стрелка вниз 9"/>
            <p:cNvSpPr/>
            <p:nvPr/>
          </p:nvSpPr>
          <p:spPr>
            <a:xfrm>
              <a:off x="3635896" y="5373216"/>
              <a:ext cx="3600400" cy="648072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92165" y="5430593"/>
              <a:ext cx="1487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prstClr val="black"/>
                  </a:solidFill>
                </a:rPr>
                <a:t>1 экземпляр</a:t>
              </a:r>
              <a:endParaRPr lang="ru-RU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75768" y="606367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РЦОИ</a:t>
            </a:r>
          </a:p>
        </p:txBody>
      </p:sp>
    </p:spTree>
    <p:extLst>
      <p:ext uri="{BB962C8B-B14F-4D97-AF65-F5344CB8AC3E}">
        <p14:creationId xmlns:p14="http://schemas.microsoft.com/office/powerpoint/2010/main" val="15286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300" b="1" dirty="0">
                <a:solidFill>
                  <a:schemeClr val="bg1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35220"/>
              </p:ext>
            </p:extLst>
          </p:nvPr>
        </p:nvGraphicFramePr>
        <p:xfrm>
          <a:off x="179512" y="1124744"/>
          <a:ext cx="8784975" cy="542397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92088"/>
                <a:gridCol w="1152128"/>
                <a:gridCol w="936104"/>
                <a:gridCol w="576064"/>
                <a:gridCol w="936104"/>
                <a:gridCol w="936104"/>
                <a:gridCol w="1008112"/>
                <a:gridCol w="936104"/>
                <a:gridCol w="1512167"/>
              </a:tblGrid>
              <a:tr h="7579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Ф.И.О.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Категория/ подкатегория участника ИС (при наличии)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Форма проведения ИС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(устная/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письменная)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Задания, которые могут быть выполнены участником в зависимости от категории, особенности участия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Минимальное количество баллов, необходимое для получения результата «зачет»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Иные особенности проведения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754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I</a:t>
                      </a:r>
                      <a:r>
                        <a:rPr lang="ru-RU" sz="1000" kern="1200" dirty="0">
                          <a:effectLst/>
                        </a:rPr>
                        <a:t>. </a:t>
                      </a: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</a:rPr>
                        <a:t>Чтение </a:t>
                      </a:r>
                      <a:r>
                        <a:rPr lang="ru-RU" sz="1000" kern="1200" dirty="0">
                          <a:effectLst/>
                        </a:rPr>
                        <a:t>текста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II</a:t>
                      </a:r>
                      <a:r>
                        <a:rPr lang="ru-RU" sz="1000" kern="1200" dirty="0">
                          <a:effectLst/>
                        </a:rPr>
                        <a:t>. </a:t>
                      </a: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</a:rPr>
                        <a:t>Пересказ 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III</a:t>
                      </a:r>
                      <a:r>
                        <a:rPr lang="ru-RU" sz="1000" kern="1200" dirty="0">
                          <a:effectLst/>
                        </a:rPr>
                        <a:t>. </a:t>
                      </a: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</a:rPr>
                        <a:t>Монолог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IV</a:t>
                      </a:r>
                      <a:r>
                        <a:rPr lang="ru-RU" sz="1000" kern="1200" dirty="0">
                          <a:effectLst/>
                        </a:rPr>
                        <a:t>. </a:t>
                      </a:r>
                      <a:endParaRPr lang="ru-RU" sz="1000" kern="1200" dirty="0" smtClean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</a:rPr>
                        <a:t>Диалог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6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Иванов 1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Нарушение опорно-двигательного аппарата, ЗПР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Устная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Привлечение ассистента для фиксации положения тела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606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ЗПР, тяжелое нарушение речи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Письменная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Нет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37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Слабовидящий, ЗПР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Увеличение КИМ ИС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54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Иные категории (диабет)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303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Аутизм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89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6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Глухие, владеющие сурдопереводом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Нет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 </a:t>
                      </a:r>
                      <a:r>
                        <a:rPr lang="ru-RU" sz="900" dirty="0">
                          <a:effectLst/>
                        </a:rPr>
                        <a:t>(сурдоперевод)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 </a:t>
                      </a:r>
                      <a:r>
                        <a:rPr lang="ru-RU" sz="900" kern="1200" dirty="0">
                          <a:effectLst/>
                        </a:rPr>
                        <a:t>(сурдоперевод)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 </a:t>
                      </a:r>
                      <a:r>
                        <a:rPr lang="ru-RU" sz="900" kern="1200" dirty="0">
                          <a:effectLst/>
                        </a:rPr>
                        <a:t>(сурдоперевод)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Привлечение ассистента-сурдопедагога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  <a:tr h="962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Иванов 7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Нарушение опорно-двигательного аппарата, тяжелое нарушение речи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Письменная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Нет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 (на компьютере)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 (на компьютере)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 (на компьютере)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Выполнение работы на компьютере, привлечение </a:t>
                      </a:r>
                      <a:r>
                        <a:rPr lang="ru-RU" sz="1000" dirty="0" smtClean="0">
                          <a:effectLst/>
                        </a:rPr>
                        <a:t>ассистента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091" marR="580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9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91727"/>
          </a:xfrm>
          <a:solidFill>
            <a:srgbClr val="004F8A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СПАСИБО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ЗА ВНИМАНИЕ!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835</Words>
  <Application>Microsoft Office PowerPoint</Application>
  <PresentationFormat>Экран (4:3)</PresentationFormat>
  <Paragraphs>208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«Подготовка к проведению итогового собеседования по русскому языку  в 2022/23 учебном году»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реализации мероприятий  по развитию национально-региональной системы независимой оценки качества общего образования  в Ярославской области  в 2017 году</dc:title>
  <dc:creator>Тулина Наталия Владимировна</dc:creator>
  <cp:lastModifiedBy>Костылева Елена Владимировна</cp:lastModifiedBy>
  <cp:revision>87</cp:revision>
  <cp:lastPrinted>2019-11-25T14:25:42Z</cp:lastPrinted>
  <dcterms:created xsi:type="dcterms:W3CDTF">2019-11-07T06:34:55Z</dcterms:created>
  <dcterms:modified xsi:type="dcterms:W3CDTF">2023-02-06T08:01:12Z</dcterms:modified>
</cp:coreProperties>
</file>