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1" r:id="rId3"/>
    <p:sldId id="259" r:id="rId4"/>
    <p:sldId id="293" r:id="rId5"/>
    <p:sldId id="294" r:id="rId6"/>
    <p:sldId id="295" r:id="rId7"/>
    <p:sldId id="292" r:id="rId8"/>
    <p:sldId id="296" r:id="rId9"/>
    <p:sldId id="297" r:id="rId10"/>
    <p:sldId id="313" r:id="rId11"/>
    <p:sldId id="314" r:id="rId12"/>
    <p:sldId id="315" r:id="rId13"/>
    <p:sldId id="316" r:id="rId14"/>
    <p:sldId id="318" r:id="rId15"/>
    <p:sldId id="319" r:id="rId16"/>
    <p:sldId id="321" r:id="rId17"/>
    <p:sldId id="322" r:id="rId18"/>
    <p:sldId id="323" r:id="rId19"/>
    <p:sldId id="325" r:id="rId20"/>
    <p:sldId id="326" r:id="rId21"/>
    <p:sldId id="327" r:id="rId22"/>
    <p:sldId id="338" r:id="rId23"/>
    <p:sldId id="339" r:id="rId24"/>
    <p:sldId id="340" r:id="rId25"/>
    <p:sldId id="341" r:id="rId26"/>
    <p:sldId id="342" r:id="rId27"/>
    <p:sldId id="343" r:id="rId28"/>
    <p:sldId id="344" r:id="rId29"/>
    <p:sldId id="345" r:id="rId30"/>
    <p:sldId id="346" r:id="rId31"/>
    <p:sldId id="347" r:id="rId32"/>
    <p:sldId id="348" r:id="rId33"/>
    <p:sldId id="349" r:id="rId34"/>
    <p:sldId id="351" r:id="rId35"/>
    <p:sldId id="352" r:id="rId36"/>
    <p:sldId id="353" r:id="rId37"/>
    <p:sldId id="354" r:id="rId38"/>
    <p:sldId id="359" r:id="rId39"/>
    <p:sldId id="350" r:id="rId40"/>
    <p:sldId id="355" r:id="rId41"/>
    <p:sldId id="356" r:id="rId42"/>
    <p:sldId id="357" r:id="rId43"/>
  </p:sldIdLst>
  <p:sldSz cx="12192000" cy="6858000"/>
  <p:notesSz cx="6858000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6714"/>
    <a:srgbClr val="9BE5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372" y="-108"/>
      </p:cViewPr>
      <p:guideLst>
        <p:guide orient="horz" pos="2081"/>
        <p:guide pos="37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5C9CB-B496-4FE3-84C8-4769E44C5E75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2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6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7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oleObject" Target="../embeddings/oleObject7.bin"/><Relationship Id="rId3" Type="http://schemas.openxmlformats.org/officeDocument/2006/relationships/image" Target="../media/image4.emf"/><Relationship Id="rId7" Type="http://schemas.openxmlformats.org/officeDocument/2006/relationships/image" Target="../media/image36.png"/><Relationship Id="rId12" Type="http://schemas.openxmlformats.org/officeDocument/2006/relationships/image" Target="../media/image3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5.png"/><Relationship Id="rId11" Type="http://schemas.openxmlformats.org/officeDocument/2006/relationships/image" Target="../media/image32.wmf"/><Relationship Id="rId5" Type="http://schemas.openxmlformats.org/officeDocument/2006/relationships/image" Target="../media/image34.png"/><Relationship Id="rId10" Type="http://schemas.openxmlformats.org/officeDocument/2006/relationships/oleObject" Target="../embeddings/oleObject6.bin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43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45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5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emf"/><Relationship Id="rId4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5005" y="1340485"/>
            <a:ext cx="10843895" cy="3322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000" b="1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Организация проведения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entury Gothic" panose="020B0502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000" b="1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государственной итоговой аттестации 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entury Gothic" panose="020B0502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000" b="1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по образовательным программам среднего общего образования в форме государственного выпускного экзамена для обучающихся образовательных организаций при исправительных учреждениях уголовно-исполнительной системы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315"/>
          <a:stretch>
            <a:fillRect/>
          </a:stretch>
        </p:blipFill>
        <p:spPr bwMode="auto">
          <a:xfrm>
            <a:off x="148297" y="110953"/>
            <a:ext cx="1277322" cy="105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858407" y="111224"/>
            <a:ext cx="64764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Государственное учреждение Ярославской области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«Центр оценки и контроля качества образования»</a:t>
            </a:r>
          </a:p>
        </p:txBody>
      </p:sp>
      <p:sp>
        <p:nvSpPr>
          <p:cNvPr id="3075" name="Rectangle 3"/>
          <p:cNvSpPr txBox="1">
            <a:spLocks noChangeArrowheads="1"/>
          </p:cNvSpPr>
          <p:nvPr/>
        </p:nvSpPr>
        <p:spPr bwMode="auto">
          <a:xfrm>
            <a:off x="5985933" y="5594985"/>
            <a:ext cx="6067637" cy="11798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marR="0" indent="-342900" algn="ctr" defTabSz="914400">
              <a:buClrTx/>
              <a:buSzTx/>
              <a:buFontTx/>
              <a:buNone/>
              <a:defRPr/>
            </a:pPr>
            <a:r>
              <a:rPr kumimoji="0" lang="ru-RU" sz="2200" b="1" kern="1200" cap="none" spc="0" normalizeH="0" baseline="0" noProof="0" dirty="0" err="1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rPr>
              <a:t>Палочкина</a:t>
            </a:r>
            <a:r>
              <a:rPr kumimoji="0" lang="ru-RU" sz="2200" b="1" kern="1200" cap="none" spc="0" normalizeH="0" baseline="0" noProof="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rPr>
              <a:t> Екатерина Александровна, </a:t>
            </a:r>
          </a:p>
          <a:p>
            <a:pPr marL="342900" marR="0" indent="-342900" algn="ctr" defTabSz="914400">
              <a:buClrTx/>
              <a:buSzTx/>
              <a:buFontTx/>
              <a:buNone/>
              <a:defRPr/>
            </a:pPr>
            <a:r>
              <a:rPr kumimoji="0" lang="ru-RU" sz="2200" b="1" kern="1200" cap="none" spc="0" normalizeH="0" baseline="0" noProof="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rPr>
              <a:t>главный специалист ГУ ЯО </a:t>
            </a:r>
            <a:r>
              <a:rPr kumimoji="0" lang="ru-RU" sz="2200" b="1" kern="1200" cap="none" spc="0" normalizeH="0" baseline="0" noProof="0" dirty="0" err="1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rPr>
              <a:t>ЦОиККО</a:t>
            </a:r>
            <a:endParaRPr kumimoji="0" lang="ru-RU" sz="2200" b="1" kern="1200" cap="none" spc="0" normalizeH="0" baseline="0" noProof="0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  <a:ea typeface="+mn-ea"/>
              <a:cs typeface="Century Gothic" panose="020B0502020202020204" pitchFamily="34" charset="0"/>
            </a:endParaRPr>
          </a:p>
          <a:p>
            <a:pPr marL="342900" marR="0" indent="-342900" algn="ctr" defTabSz="914400">
              <a:buClrTx/>
              <a:buSzTx/>
              <a:buFontTx/>
              <a:buNone/>
              <a:defRPr/>
            </a:pPr>
            <a:r>
              <a:rPr kumimoji="0" lang="ru-RU" sz="2200" b="1" kern="1200" cap="none" spc="0" normalizeH="0" baseline="0" noProof="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rPr>
              <a:t>(4852</a:t>
            </a:r>
            <a:r>
              <a:rPr kumimoji="0" lang="ru-RU" sz="2200" b="1" kern="1200" cap="none" spc="0" normalizeH="0" baseline="0" noProof="0" dirty="0" smtClean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rPr>
              <a:t>) 28-08-83</a:t>
            </a:r>
            <a:endParaRPr kumimoji="0" lang="ru-RU" sz="2400" b="1" kern="1200" cap="none" spc="0" normalizeH="0" baseline="0" noProof="0" dirty="0">
              <a:solidFill>
                <a:schemeClr val="accent2">
                  <a:lumMod val="50000"/>
                </a:schemeClr>
              </a:solidFill>
              <a:latin typeface="Calibri" panose="020F050202020403020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969858" y="164577"/>
            <a:ext cx="10252075" cy="10452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0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Лицам, задействованным в проведении ГВЭ в ППЭ, </a:t>
            </a:r>
            <a:endParaRPr lang="ru-RU" sz="3000" b="1" kern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Century Gothic" panose="020B0502020202020204" pitchFamily="34" charset="0"/>
              <a:sym typeface="+mn-ea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000" b="1" u="sng" kern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запрещается:</a:t>
            </a:r>
            <a:r>
              <a:rPr lang="ru-RU" sz="3200" b="1" u="sng" kern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+mj-ea"/>
                <a:cs typeface="+mj-cs"/>
                <a:sym typeface="+mn-ea"/>
              </a:rPr>
              <a:t> 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668780" y="1332230"/>
            <a:ext cx="9553575" cy="5415280"/>
            <a:chOff x="4912" y="1106"/>
            <a:chExt cx="8648" cy="7125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4914" y="1106"/>
              <a:ext cx="8647" cy="5652"/>
              <a:chOff x="4914" y="1106"/>
              <a:chExt cx="8647" cy="5652"/>
            </a:xfrm>
          </p:grpSpPr>
          <p:sp>
            <p:nvSpPr>
              <p:cNvPr id="11" name="Прямоугольник 10"/>
              <p:cNvSpPr/>
              <p:nvPr/>
            </p:nvSpPr>
            <p:spPr>
              <a:xfrm>
                <a:off x="4914" y="1106"/>
                <a:ext cx="8622" cy="120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rtl="0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200" dirty="0" smtClean="0">
                    <a:solidFill>
                      <a:schemeClr val="bg2">
                        <a:lumMod val="10000"/>
                      </a:schemeClr>
                    </a:solidFill>
                    <a:uFillTx/>
                    <a:latin typeface="Century Gothic" panose="020B0502020202020204" pitchFamily="34" charset="0"/>
                    <a:ea typeface="+Основной текст (восточно-азиат" charset="0"/>
                    <a:sym typeface="+mn-ea"/>
                  </a:rPr>
                  <a:t>оказывать содействие участникам экзаменов</a:t>
                </a:r>
                <a:endParaRPr lang="ru-RU" sz="2200" i="1" dirty="0" smtClean="0">
                  <a:solidFill>
                    <a:schemeClr val="bg2">
                      <a:lumMod val="10000"/>
                    </a:schemeClr>
                  </a:solidFill>
                  <a:uFillTx/>
                  <a:latin typeface="Century Gothic" panose="020B0502020202020204" pitchFamily="34" charset="0"/>
                  <a:ea typeface="+Основной текст (восточно-азиат" charset="0"/>
                  <a:sym typeface="+mn-ea"/>
                </a:endParaRPr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4914" y="2528"/>
                <a:ext cx="8622" cy="120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200" dirty="0" smtClean="0">
                    <a:solidFill>
                      <a:schemeClr val="bg2">
                        <a:lumMod val="10000"/>
                      </a:schemeClr>
                    </a:solidFill>
                    <a:uFillTx/>
                    <a:latin typeface="Century Gothic" panose="020B0502020202020204" pitchFamily="34" charset="0"/>
                    <a:ea typeface="+Основной текст (восточно-азиат" charset="0"/>
                    <a:sym typeface="+mn-ea"/>
                  </a:rPr>
                  <a:t>передавать участникам средства связи, электронно-вычислительную технику, фото-, аудио и видеоаппаратуру</a:t>
                </a:r>
                <a:endParaRPr lang="ru-RU" sz="2200" i="1" dirty="0" smtClean="0">
                  <a:solidFill>
                    <a:schemeClr val="bg2">
                      <a:lumMod val="10000"/>
                    </a:schemeClr>
                  </a:solidFill>
                  <a:uFillTx/>
                  <a:latin typeface="Century Gothic" panose="020B0502020202020204" pitchFamily="34" charset="0"/>
                  <a:ea typeface="+Основной текст (восточно-азиат" charset="0"/>
                  <a:sym typeface="+mn-ea"/>
                </a:endParaRPr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4939" y="3950"/>
                <a:ext cx="8622" cy="120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rtl="0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200" dirty="0" smtClean="0">
                    <a:solidFill>
                      <a:schemeClr val="bg2">
                        <a:lumMod val="10000"/>
                      </a:schemeClr>
                    </a:solidFill>
                    <a:uFillTx/>
                    <a:latin typeface="Century Gothic" panose="020B0502020202020204" pitchFamily="34" charset="0"/>
                    <a:ea typeface="+Основной текст (восточно-азиат" charset="0"/>
                    <a:sym typeface="+mn-ea"/>
                  </a:rPr>
                  <a:t>передавать участникам справочные материалы, письменные заметки и иные средства хранения и передачи информации</a:t>
                </a:r>
                <a:endParaRPr lang="ru-RU" sz="2200" i="1" dirty="0" smtClean="0">
                  <a:solidFill>
                    <a:schemeClr val="bg2">
                      <a:lumMod val="10000"/>
                    </a:schemeClr>
                  </a:solidFill>
                  <a:uFillTx/>
                  <a:latin typeface="Century Gothic" panose="020B0502020202020204" pitchFamily="34" charset="0"/>
                  <a:ea typeface="+Основной текст (восточно-азиат" charset="0"/>
                  <a:sym typeface="+mn-ea"/>
                </a:endParaRPr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4914" y="5552"/>
                <a:ext cx="8622" cy="120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rtl="0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200" dirty="0" smtClean="0">
                    <a:solidFill>
                      <a:schemeClr val="bg2">
                        <a:lumMod val="10000"/>
                      </a:schemeClr>
                    </a:solidFill>
                    <a:uFillTx/>
                    <a:latin typeface="Century Gothic" panose="020B0502020202020204" pitchFamily="34" charset="0"/>
                    <a:ea typeface="+Основной текст (восточно-азиат" charset="0"/>
                    <a:sym typeface="+mn-ea"/>
                  </a:rPr>
                  <a:t>выносить из аудитории и ППЭ ЭМ на бумажном или электронном носителе</a:t>
                </a:r>
                <a:endParaRPr lang="ru-RU" sz="2200" i="1" dirty="0" smtClean="0">
                  <a:solidFill>
                    <a:schemeClr val="bg2">
                      <a:lumMod val="10000"/>
                    </a:schemeClr>
                  </a:solidFill>
                  <a:uFillTx/>
                  <a:latin typeface="Century Gothic" panose="020B0502020202020204" pitchFamily="34" charset="0"/>
                  <a:ea typeface="+Основной текст (восточно-азиат" charset="0"/>
                  <a:sym typeface="+mn-ea"/>
                </a:endParaRPr>
              </a:p>
            </p:txBody>
          </p:sp>
        </p:grpSp>
        <p:sp>
          <p:nvSpPr>
            <p:cNvPr id="15" name="Прямоугольник 14"/>
            <p:cNvSpPr/>
            <p:nvPr/>
          </p:nvSpPr>
          <p:spPr>
            <a:xfrm>
              <a:off x="4912" y="7025"/>
              <a:ext cx="8622" cy="120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rtl="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dirty="0" smtClean="0">
                  <a:solidFill>
                    <a:schemeClr val="bg2">
                      <a:lumMod val="10000"/>
                    </a:schemeClr>
                  </a:solidFill>
                  <a:uFillTx/>
                  <a:latin typeface="Century Gothic" panose="020B0502020202020204" pitchFamily="34" charset="0"/>
                  <a:ea typeface="+Основной текст (восточно-азиат" charset="0"/>
                  <a:sym typeface="+mn-ea"/>
                </a:rPr>
                <a:t>фотографировать и переписывать задания</a:t>
              </a:r>
              <a:endParaRPr lang="ru-RU" sz="2200" i="1" dirty="0" smtClean="0">
                <a:solidFill>
                  <a:schemeClr val="bg2">
                    <a:lumMod val="10000"/>
                  </a:schemeClr>
                </a:solidFill>
                <a:uFillTx/>
                <a:latin typeface="Century Gothic" panose="020B0502020202020204" pitchFamily="34" charset="0"/>
                <a:ea typeface="+Основной текст (восточно-азиат" charset="0"/>
                <a:sym typeface="+mn-ea"/>
              </a:endParaRPr>
            </a:p>
          </p:txBody>
        </p:sp>
      </p:grpSp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644140"/>
            <a:ext cx="1596390" cy="2260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627202" y="106458"/>
            <a:ext cx="985774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Получение экзаменационных материалов ГВЭ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301625" y="106680"/>
            <a:ext cx="1325880" cy="1177925"/>
            <a:chOff x="981777" y="827256"/>
            <a:chExt cx="3599849" cy="3580598"/>
          </a:xfrm>
        </p:grpSpPr>
        <p:sp>
          <p:nvSpPr>
            <p:cNvPr id="7" name="Овал 6"/>
            <p:cNvSpPr/>
            <p:nvPr/>
          </p:nvSpPr>
          <p:spPr>
            <a:xfrm>
              <a:off x="981777" y="827256"/>
              <a:ext cx="3599849" cy="3580598"/>
            </a:xfrm>
            <a:prstGeom prst="ellipse">
              <a:avLst/>
            </a:prstGeom>
            <a:solidFill>
              <a:srgbClr val="E26714"/>
            </a:solidFill>
            <a:ln>
              <a:solidFill>
                <a:srgbClr val="E267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1671404" y="1917842"/>
              <a:ext cx="2220597" cy="13994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rPr>
                <a:t>7.30</a:t>
              </a:r>
              <a:endParaRPr lang="ru-RU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301625" y="1992630"/>
            <a:ext cx="7017385" cy="4649470"/>
            <a:chOff x="2563" y="2023"/>
            <a:chExt cx="13979" cy="4848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2563" y="2023"/>
              <a:ext cx="13939" cy="144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sz="200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sym typeface="+mn-ea"/>
                </a:rPr>
                <a:t>проверить  комплектность, целостность доставленных материалов</a:t>
              </a:r>
              <a:endParaRPr lang="ru-RU" sz="2000" i="1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Основной текст (восточно-азиат" charset="0"/>
                <a:sym typeface="+mn-ea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563" y="3725"/>
              <a:ext cx="13939" cy="144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sz="200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sym typeface="+mn-ea"/>
                </a:rPr>
                <a:t>поставить подписи в форме </a:t>
              </a:r>
              <a:r>
                <a:rPr lang="ru-RU" sz="20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sym typeface="+mn-ea"/>
                </a:rPr>
                <a:t>ППЭ-14</a:t>
              </a:r>
              <a:r>
                <a:rPr lang="ru-RU" sz="200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sym typeface="+mn-ea"/>
                </a:rPr>
                <a:t> «Акт приёмки-передачи экзаменационных материалов в ППЭ»  и </a:t>
              </a:r>
              <a:r>
                <a:rPr lang="ru-RU" sz="20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sym typeface="+mn-ea"/>
                </a:rPr>
                <a:t>ППЭ-14-01-ГВЭ</a:t>
              </a:r>
              <a:r>
                <a:rPr lang="ru-RU" sz="200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sym typeface="+mn-ea"/>
                </a:rPr>
                <a:t> «Акт приема-передачи экзаменационных материалов в ППЭ»</a:t>
              </a:r>
              <a:endParaRPr lang="ru-RU" sz="2000" i="1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Основной текст (восточно-азиат" charset="0"/>
                <a:sym typeface="+mn-ea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2604" y="5427"/>
              <a:ext cx="13939" cy="144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sz="200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разместить ЭМ (за исключением пакета руководителя ППЭ) в сейфе штаба ППЭ</a:t>
              </a:r>
              <a:endParaRPr lang="ru-RU" sz="2000" b="1" i="1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Основной текст (восточно-азиат" charset="0"/>
                <a:cs typeface="Century Gothic" panose="020B0502020202020204" pitchFamily="34" charset="0"/>
                <a:sym typeface="+mn-ea"/>
              </a:endParaRPr>
            </a:p>
          </p:txBody>
        </p:sp>
      </p:grpSp>
      <p:pic>
        <p:nvPicPr>
          <p:cNvPr id="20482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5910" y="1284605"/>
            <a:ext cx="2244725" cy="3233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3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865" y="811530"/>
            <a:ext cx="2160588" cy="3525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90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5910" y="4672013"/>
            <a:ext cx="1600200" cy="21574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5" name="Line 13"/>
          <p:cNvSpPr/>
          <p:nvPr/>
        </p:nvSpPr>
        <p:spPr>
          <a:xfrm>
            <a:off x="9641840" y="5636895"/>
            <a:ext cx="685800" cy="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pic>
        <p:nvPicPr>
          <p:cNvPr id="20484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7640" y="4672013"/>
            <a:ext cx="1571625" cy="218598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5" name="Группа 24"/>
          <p:cNvGrpSpPr/>
          <p:nvPr/>
        </p:nvGrpSpPr>
        <p:grpSpPr>
          <a:xfrm>
            <a:off x="1527249" y="1293297"/>
            <a:ext cx="4145280" cy="484505"/>
            <a:chOff x="-857327" y="1207902"/>
            <a:chExt cx="5638272" cy="3108448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-857327" y="1207902"/>
              <a:ext cx="5638272" cy="3108448"/>
            </a:xfrm>
            <a:prstGeom prst="rect">
              <a:avLst/>
            </a:prstGeom>
            <a:noFill/>
            <a:ln w="38100" cap="rnd">
              <a:solidFill>
                <a:srgbClr val="E26714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-856464" y="1350491"/>
              <a:ext cx="5637408" cy="2758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2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Руководитель ППЭ должен</a:t>
              </a:r>
              <a:endParaRPr lang="ru-RU" sz="2200" b="1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394724" y="93123"/>
            <a:ext cx="540194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Пакет руководителя ППЭ</a:t>
            </a:r>
            <a:endParaRPr lang="ru-RU" sz="3200" b="1" kern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Century Gothic" panose="020B0502020202020204" pitchFamily="34" charset="0"/>
              <a:sym typeface="+mn-ea"/>
            </a:endParaRPr>
          </a:p>
        </p:txBody>
      </p:sp>
      <p:graphicFrame>
        <p:nvGraphicFramePr>
          <p:cNvPr id="19458" name="Замещающая таблица 19457"/>
          <p:cNvGraphicFramePr>
            <a:graphicFrameLocks noGrp="1"/>
          </p:cNvGraphicFramePr>
          <p:nvPr>
            <p:ph type="tbl" idx="1"/>
          </p:nvPr>
        </p:nvGraphicFramePr>
        <p:xfrm>
          <a:off x="766445" y="676910"/>
          <a:ext cx="10658475" cy="6108700"/>
        </p:xfrm>
        <a:graphic>
          <a:graphicData uri="http://schemas.openxmlformats.org/drawingml/2006/table">
            <a:tbl>
              <a:tblPr/>
              <a:tblGrid>
                <a:gridCol w="1988820"/>
                <a:gridCol w="8669655"/>
              </a:tblGrid>
              <a:tr h="304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Код</a:t>
                      </a:r>
                      <a:endParaRPr lang="ru-RU" altLang="en-US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Наименование</a:t>
                      </a:r>
                      <a:endParaRPr lang="ru-RU" altLang="en-US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ППЭ-01-ГВЭ</a:t>
                      </a:r>
                      <a:endParaRPr lang="ru-RU" altLang="en-US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None/>
                      </a:pPr>
                      <a:r>
                        <a:rPr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Акт готовности ППЭ к ГВЭ</a:t>
                      </a:r>
                      <a:endParaRPr lang="ru-RU" altLang="en-US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ППЭ-02</a:t>
                      </a:r>
                      <a:endParaRPr lang="ru-RU" altLang="en-US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None/>
                      </a:pPr>
                      <a:r>
                        <a:rPr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Апелляция о нарушении установленного порядка проведения ГИА</a:t>
                      </a:r>
                      <a:endParaRPr lang="ru-RU" altLang="en-US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61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ППЭ-03</a:t>
                      </a:r>
                      <a:endParaRPr lang="ru-RU" altLang="en-US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Протокол рассмотрения апелляции о нарушении установленного порядка проведения ГИА</a:t>
                      </a:r>
                      <a:endParaRPr lang="ru-RU" altLang="en-US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ППЭ-05-01-ГВЭ</a:t>
                      </a:r>
                      <a:endParaRPr lang="ru-RU" altLang="en-US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None/>
                      </a:pPr>
                      <a:r>
                        <a:rPr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Список участников ГВЭ в аудитории ППЭ </a:t>
                      </a:r>
                      <a:endParaRPr lang="ru-RU" altLang="en-US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ППЭ-05-02-ГВЭ</a:t>
                      </a:r>
                      <a:endParaRPr lang="ru-RU" altLang="en-US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None/>
                      </a:pPr>
                      <a:r>
                        <a:rPr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Протокол проведения ГВЭ в аудитории  </a:t>
                      </a:r>
                      <a:endParaRPr lang="ru-RU" altLang="en-US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ППЭ-06-01</a:t>
                      </a:r>
                      <a:endParaRPr lang="ru-RU" altLang="en-US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None/>
                      </a:pPr>
                      <a:r>
                        <a:rPr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Список участников ГВЭ  образовательной организации </a:t>
                      </a:r>
                      <a:endParaRPr lang="ru-RU" altLang="en-US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ППЭ-06-02</a:t>
                      </a:r>
                      <a:endParaRPr lang="ru-RU" altLang="en-US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None/>
                      </a:pPr>
                      <a:r>
                        <a:rPr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Список участников ГВЭ  в ППЭ по алфавиту </a:t>
                      </a:r>
                      <a:endParaRPr lang="ru-RU" altLang="en-US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ППЭ-07</a:t>
                      </a:r>
                      <a:endParaRPr lang="ru-RU" altLang="en-US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None/>
                      </a:pPr>
                      <a:r>
                        <a:rPr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Список работников ППЭ и общественных наблюдателей</a:t>
                      </a:r>
                      <a:endParaRPr lang="ru-RU" altLang="en-US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ППЭ-10</a:t>
                      </a:r>
                      <a:endParaRPr lang="ru-RU" altLang="en-US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None/>
                      </a:pPr>
                      <a:r>
                        <a:rPr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Отчет члена ГЭК о проведении ГИА в ППЭ</a:t>
                      </a:r>
                      <a:endParaRPr lang="ru-RU" altLang="en-US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24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ППЭ-12-02 </a:t>
                      </a:r>
                      <a:endParaRPr lang="ru-RU" altLang="en-US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None/>
                      </a:pPr>
                      <a:r>
                        <a:rPr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Ведомость коррекции персональных данных участников экзамена в аудитории </a:t>
                      </a:r>
                      <a:endParaRPr lang="ru-RU" altLang="en-US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24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ППЭ-12-04-МАШ </a:t>
                      </a:r>
                      <a:endParaRPr lang="ru-RU" altLang="en-US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None/>
                      </a:pPr>
                      <a:r>
                        <a:rPr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Ведомость учета времени отсутствия участников экзамена в аудитории</a:t>
                      </a:r>
                      <a:endParaRPr lang="ru-RU" altLang="en-US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ППЭ-13-01-ГВЭ</a:t>
                      </a:r>
                      <a:endParaRPr lang="ru-RU" altLang="en-US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None/>
                      </a:pPr>
                      <a:r>
                        <a:rPr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Протокол проведения ГВЭ в ППЭ</a:t>
                      </a:r>
                      <a:endParaRPr lang="ru-RU" altLang="en-US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ППЭ-14-01-ГВЭ</a:t>
                      </a:r>
                      <a:endParaRPr lang="ru-RU" altLang="en-US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None/>
                      </a:pPr>
                      <a:r>
                        <a:rPr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Акт при</a:t>
                      </a:r>
                      <a:r>
                        <a:rPr lang="ru-RU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ема</a:t>
                      </a:r>
                      <a:r>
                        <a:rPr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-передачи экзаменационных материалов в ППЭ </a:t>
                      </a:r>
                      <a:endParaRPr lang="ru-RU" altLang="en-US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ППЭ-14-02-ГВЭ</a:t>
                      </a:r>
                      <a:endParaRPr lang="ru-RU" altLang="en-US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None/>
                      </a:pPr>
                      <a:r>
                        <a:rPr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Ведомость учета экзаменационных материалов</a:t>
                      </a:r>
                      <a:endParaRPr lang="ru-RU" altLang="en-US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ППЭ-16</a:t>
                      </a:r>
                      <a:endParaRPr lang="ru-RU" altLang="en-US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None/>
                      </a:pPr>
                      <a:r>
                        <a:rPr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Расшифровка кодов образовательных организаций</a:t>
                      </a:r>
                      <a:endParaRPr lang="ru-RU" altLang="en-US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ППЭ-19 </a:t>
                      </a:r>
                      <a:endParaRPr lang="ru-RU" altLang="en-US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None/>
                      </a:pPr>
                      <a:r>
                        <a:rPr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Контроль изменения состава работников в день экзамена </a:t>
                      </a:r>
                      <a:endParaRPr lang="ru-RU" altLang="en-US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ППЭ-20</a:t>
                      </a:r>
                      <a:endParaRPr lang="ru-RU" altLang="en-US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None/>
                      </a:pPr>
                      <a:r>
                        <a:rPr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Акт об идентификации личности участника ГИА </a:t>
                      </a:r>
                      <a:endParaRPr lang="ru-RU" altLang="en-US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ППЭ-21</a:t>
                      </a:r>
                      <a:endParaRPr lang="ru-RU" altLang="en-US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None/>
                      </a:pPr>
                      <a:r>
                        <a:rPr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Акт об удалении участника экзамена</a:t>
                      </a:r>
                      <a:endParaRPr lang="ru-RU" altLang="en-US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ППЭ-22</a:t>
                      </a:r>
                      <a:endParaRPr lang="ru-RU" altLang="en-US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None/>
                      </a:pPr>
                      <a:r>
                        <a:rPr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Акт о досрочном завершении экзамена  по объективным причинам</a:t>
                      </a:r>
                      <a:endParaRPr lang="ru-RU" altLang="en-US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56210" y="1023572"/>
            <a:ext cx="7563725" cy="5638446"/>
            <a:chOff x="4912" y="1263"/>
            <a:chExt cx="8649" cy="6973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4912" y="2528"/>
              <a:ext cx="8649" cy="5708"/>
              <a:chOff x="4912" y="2528"/>
              <a:chExt cx="8649" cy="5708"/>
            </a:xfrm>
          </p:grpSpPr>
          <p:sp>
            <p:nvSpPr>
              <p:cNvPr id="11" name="Прямоугольник 10"/>
              <p:cNvSpPr/>
              <p:nvPr/>
            </p:nvSpPr>
            <p:spPr>
              <a:xfrm>
                <a:off x="4939" y="7245"/>
                <a:ext cx="8622" cy="99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ru-RU" sz="200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cs typeface="Century Gothic" panose="020B0502020202020204" pitchFamily="34" charset="0"/>
                    <a:sym typeface="+mn-ea"/>
                  </a:rPr>
                  <a:t>направить организаторов на рабочие места в соответствии с распределением (</a:t>
                </a:r>
                <a:r>
                  <a:rPr lang="ru-RU" sz="2000" b="1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cs typeface="Century Gothic" panose="020B0502020202020204" pitchFamily="34" charset="0"/>
                    <a:sym typeface="+mn-ea"/>
                  </a:rPr>
                  <a:t>форма ППЭ-07</a:t>
                </a:r>
                <a:r>
                  <a:rPr lang="ru-RU" sz="200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cs typeface="Century Gothic" panose="020B0502020202020204" pitchFamily="34" charset="0"/>
                    <a:sym typeface="+mn-ea"/>
                  </a:rPr>
                  <a:t>)</a:t>
                </a:r>
                <a:endParaRPr lang="ru-RU" sz="2000" b="1" i="1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4914" y="2528"/>
                <a:ext cx="8622" cy="175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ru-RU" sz="200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cs typeface="Century Gothic" panose="020B0502020202020204" pitchFamily="34" charset="0"/>
                    <a:sym typeface="+mn-ea"/>
                  </a:rPr>
                  <a:t>допустить работников ППЭ на основании: документа, удостоверяющего личность, наличия его в списках распределения в ППЭ (</a:t>
                </a:r>
                <a:r>
                  <a:rPr lang="ru-RU" sz="2000" b="1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cs typeface="Century Gothic" panose="020B0502020202020204" pitchFamily="34" charset="0"/>
                    <a:sym typeface="+mn-ea"/>
                  </a:rPr>
                  <a:t>форма ППЭ-07</a:t>
                </a:r>
                <a:r>
                  <a:rPr lang="ru-RU" sz="200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cs typeface="Century Gothic" panose="020B0502020202020204" pitchFamily="34" charset="0"/>
                    <a:sym typeface="+mn-ea"/>
                  </a:rPr>
                  <a:t>) (в случае неявки работников ППЭ, произвести замену по </a:t>
                </a:r>
                <a:r>
                  <a:rPr lang="ru-RU" sz="2000" b="1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cs typeface="Century Gothic" panose="020B0502020202020204" pitchFamily="34" charset="0"/>
                    <a:sym typeface="+mn-ea"/>
                  </a:rPr>
                  <a:t>форме ППЭ-19</a:t>
                </a:r>
                <a:r>
                  <a:rPr lang="ru-RU" sz="200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cs typeface="Century Gothic" panose="020B0502020202020204" pitchFamily="34" charset="0"/>
                    <a:sym typeface="+mn-ea"/>
                  </a:rPr>
                  <a:t>)</a:t>
                </a:r>
                <a:endParaRPr lang="ru-RU" sz="2000" b="1" i="1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4912" y="4563"/>
                <a:ext cx="8622" cy="100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ru-RU" sz="2000" b="1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cs typeface="Century Gothic" panose="020B0502020202020204" pitchFamily="34" charset="0"/>
                    <a:sym typeface="+mn-ea"/>
                  </a:rPr>
                  <a:t>не ранее 8.15</a:t>
                </a:r>
                <a:r>
                  <a:rPr lang="ru-RU" sz="200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cs typeface="Century Gothic" panose="020B0502020202020204" pitchFamily="34" charset="0"/>
                    <a:sym typeface="+mn-ea"/>
                  </a:rPr>
                  <a:t> провести инструктаж для работников ППЭ</a:t>
                </a:r>
                <a:endParaRPr lang="ru-RU" sz="2000" b="1" i="1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4939" y="5843"/>
                <a:ext cx="8622" cy="112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ru-RU" sz="200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cs typeface="Century Gothic" panose="020B0502020202020204" pitchFamily="34" charset="0"/>
                    <a:sym typeface="+mn-ea"/>
                  </a:rPr>
                  <a:t>назначить ответственных организаторов в аудиториях и распределить организаторов вне аудиторий на места дежурства</a:t>
                </a:r>
                <a:endParaRPr lang="ru-RU" sz="2000" b="1" i="1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cs typeface="Century Gothic" panose="020B0502020202020204" pitchFamily="34" charset="0"/>
                  <a:sym typeface="+mn-ea"/>
                </a:endParaRPr>
              </a:p>
            </p:txBody>
          </p:sp>
        </p:grpSp>
        <p:sp>
          <p:nvSpPr>
            <p:cNvPr id="15" name="Прямоугольник 14"/>
            <p:cNvSpPr/>
            <p:nvPr/>
          </p:nvSpPr>
          <p:spPr>
            <a:xfrm>
              <a:off x="4912" y="1263"/>
              <a:ext cx="8622" cy="9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sz="200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обеспечить контроль за регистрацией работников ППЭ</a:t>
              </a:r>
              <a:endParaRPr lang="ru-RU" sz="2000" b="1" i="1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Основной текст (восточно-азиат" charset="0"/>
                <a:cs typeface="Century Gothic" panose="020B0502020202020204" pitchFamily="34" charset="0"/>
                <a:sym typeface="+mn-ea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842342" y="81693"/>
            <a:ext cx="1050671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Де	йствия руководителя ППЭ до начала экзамена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7180" y="2197735"/>
            <a:ext cx="4033838" cy="3006725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197" y="-17367"/>
            <a:ext cx="876300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Выдача материалов руководителем ППЭ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304800" y="805815"/>
            <a:ext cx="11670665" cy="5903595"/>
            <a:chOff x="904" y="1124"/>
            <a:chExt cx="12887" cy="8808"/>
          </a:xfrm>
        </p:grpSpPr>
        <p:cxnSp>
          <p:nvCxnSpPr>
            <p:cNvPr id="8" name="Прямая соединительная линия 2"/>
            <p:cNvCxnSpPr/>
            <p:nvPr/>
          </p:nvCxnSpPr>
          <p:spPr>
            <a:xfrm flipH="1">
              <a:off x="3591" y="1124"/>
              <a:ext cx="1" cy="8808"/>
            </a:xfrm>
            <a:prstGeom prst="line">
              <a:avLst/>
            </a:prstGeom>
            <a:ln w="50800">
              <a:solidFill>
                <a:srgbClr val="E2671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5"/>
            <p:cNvCxnSpPr/>
            <p:nvPr/>
          </p:nvCxnSpPr>
          <p:spPr>
            <a:xfrm flipV="1">
              <a:off x="904" y="2676"/>
              <a:ext cx="12887" cy="12"/>
            </a:xfrm>
            <a:prstGeom prst="line">
              <a:avLst/>
            </a:prstGeom>
            <a:ln w="50800">
              <a:solidFill>
                <a:srgbClr val="E2671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Прямоугольник 9"/>
            <p:cNvSpPr/>
            <p:nvPr/>
          </p:nvSpPr>
          <p:spPr>
            <a:xfrm>
              <a:off x="918" y="1335"/>
              <a:ext cx="2673" cy="1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i="1" kern="0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j-ea"/>
                  <a:cs typeface="Century Gothic" panose="020B0502020202020204" pitchFamily="34" charset="0"/>
                  <a:sym typeface="+mn-ea"/>
                </a:rPr>
                <a:t>организаторам вне аудиторий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774" y="1124"/>
              <a:ext cx="10008" cy="57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ru-RU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Список участников ГВЭ образовательной организации (</a:t>
              </a:r>
              <a:r>
                <a:rPr lang="ru-RU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ППЭ-06-01</a:t>
              </a:r>
              <a:r>
                <a:rPr lang="ru-RU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)</a:t>
              </a:r>
              <a:endParaRPr lang="ru-RU" i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</p:txBody>
        </p:sp>
      </p:grpSp>
      <p:sp>
        <p:nvSpPr>
          <p:cNvPr id="40" name="Прямоугольник 39"/>
          <p:cNvSpPr/>
          <p:nvPr/>
        </p:nvSpPr>
        <p:spPr>
          <a:xfrm>
            <a:off x="2903855" y="1301750"/>
            <a:ext cx="9063355" cy="3752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ru-RU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Список участников ГВЭ в ППЭ по алфавиту (</a:t>
            </a:r>
            <a:r>
              <a:rPr lang="ru-RU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ППЭ-06-02</a:t>
            </a:r>
            <a:r>
              <a:rPr lang="ru-RU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)</a:t>
            </a:r>
            <a:r>
              <a:rPr lang="ru-RU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panose="020F0502020204030204" charset="0"/>
                <a:sym typeface="+mn-ea"/>
              </a:rPr>
              <a:t>  </a:t>
            </a:r>
            <a:endParaRPr lang="ru-RU" b="1" i="1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905125" y="6323965"/>
            <a:ext cx="9063355" cy="4273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ru-RU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Черновики</a:t>
            </a:r>
            <a:endParaRPr lang="ru-RU" b="1" i="1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903855" y="5655945"/>
            <a:ext cx="9065260" cy="5607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Инструкция для участников ГВЭ, зачитываемая организатором в аудитории перед началом экзамена</a:t>
            </a:r>
            <a:endParaRPr lang="ru-RU" b="1" i="1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903855" y="5043805"/>
            <a:ext cx="9070975" cy="4489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Сопроводительный бланк к экзаменационным материалам № 2 (</a:t>
            </a:r>
            <a:r>
              <a:rPr lang="ru-RU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ППЭ-11-01</a:t>
            </a:r>
            <a:r>
              <a:rPr lang="ru-RU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)</a:t>
            </a:r>
            <a:endParaRPr lang="ru-RU" b="1" i="1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909570" y="4502150"/>
            <a:ext cx="9058910" cy="3784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ru-RU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Расшифровка кодов образовательных организаций (</a:t>
            </a:r>
            <a:r>
              <a:rPr lang="ru-RU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ППЭ-16</a:t>
            </a:r>
            <a:r>
              <a:rPr lang="ru-RU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)</a:t>
            </a:r>
            <a:endParaRPr lang="ru-RU" b="1" i="1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909570" y="3764915"/>
            <a:ext cx="9058275" cy="5740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ru-RU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Ведомость учета времени отсутствия участников экзамена в аудитории (</a:t>
            </a:r>
            <a:r>
              <a:rPr lang="ru-RU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ППЭ-12-04-МАШ</a:t>
            </a:r>
            <a:r>
              <a:rPr lang="ru-RU" sz="160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)</a:t>
            </a:r>
            <a:endParaRPr lang="ru-RU" sz="1600" b="1" i="1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903855" y="3040380"/>
            <a:ext cx="9064625" cy="5613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ru-RU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Ведомость коррекции персональных данных участников экзамена в аудитории (</a:t>
            </a:r>
            <a:r>
              <a:rPr lang="ru-RU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ППЭ-12-02</a:t>
            </a:r>
            <a:r>
              <a:rPr lang="ru-RU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)</a:t>
            </a:r>
            <a:endParaRPr lang="ru-RU" b="1" i="1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905125" y="2508250"/>
            <a:ext cx="9063355" cy="3689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Протокол проведения ГВЭ в аудитории (</a:t>
            </a:r>
            <a:r>
              <a:rPr lang="ru-RU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ППЭ-05-02-ГВЭ</a:t>
            </a:r>
            <a:r>
              <a:rPr lang="ru-RU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)</a:t>
            </a:r>
            <a:endParaRPr lang="ru-RU" b="1" i="1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909570" y="1986280"/>
            <a:ext cx="9058275" cy="358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ru-RU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Список участников ГВЭ в аудитории ППЭ (</a:t>
            </a:r>
            <a:r>
              <a:rPr lang="ru-RU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ППЭ-05-01-ГВЭ</a:t>
            </a:r>
            <a:r>
              <a:rPr lang="ru-RU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panose="020F0502020204030204" charset="0"/>
                <a:sym typeface="+mn-ea"/>
              </a:rPr>
              <a:t>)</a:t>
            </a:r>
            <a:endParaRPr lang="ru-RU" b="1" i="1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04800" y="3601533"/>
            <a:ext cx="2420710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ответственным организаторам </a:t>
            </a:r>
          </a:p>
          <a:p>
            <a:pPr algn="ctr"/>
            <a:r>
              <a:rPr lang="ru-RU" sz="2000" b="1" i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в аудитории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52730" y="897890"/>
            <a:ext cx="6363094" cy="2814481"/>
            <a:chOff x="4912" y="1263"/>
            <a:chExt cx="8622" cy="2834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4912" y="2000"/>
              <a:ext cx="8622" cy="2097"/>
              <a:chOff x="4912" y="2000"/>
              <a:chExt cx="8622" cy="2097"/>
            </a:xfrm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4912" y="2000"/>
                <a:ext cx="8622" cy="121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ru-RU" sz="220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Основной текст (восточно-азиат" charset="0"/>
                    <a:sym typeface="+mn-ea"/>
                  </a:rPr>
                  <a:t>вывесить у входа в аудиторию один экземпляр формы </a:t>
                </a:r>
                <a:r>
                  <a:rPr lang="ru-RU" sz="2200" b="1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Основной текст (восточно-азиат" charset="0"/>
                    <a:sym typeface="+mn-ea"/>
                  </a:rPr>
                  <a:t>ППЭ-05-01-ГВЭ</a:t>
                </a:r>
                <a:r>
                  <a:rPr lang="ru-RU" sz="220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Основной текст (восточно-азиат" charset="0"/>
                    <a:sym typeface="+mn-ea"/>
                  </a:rPr>
                  <a:t>  «Список участников ГВЭ в аудитории ППЭ»</a:t>
                </a:r>
                <a:endParaRPr lang="ru-RU" sz="2200" b="1" i="1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4912" y="3374"/>
                <a:ext cx="8622" cy="72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ru-RU" sz="220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Основной текст (восточно-азиат" charset="0"/>
                    <a:sym typeface="+mn-ea"/>
                  </a:rPr>
                  <a:t>разложить черновики на рабочие места участников ГВЭ </a:t>
                </a:r>
                <a:endParaRPr lang="ru-RU" sz="2200" b="1" i="1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cs typeface="Century Gothic" panose="020B0502020202020204" pitchFamily="34" charset="0"/>
                  <a:sym typeface="+mn-ea"/>
                </a:endParaRPr>
              </a:p>
            </p:txBody>
          </p:sp>
        </p:grpSp>
        <p:sp>
          <p:nvSpPr>
            <p:cNvPr id="15" name="Прямоугольник 14"/>
            <p:cNvSpPr/>
            <p:nvPr/>
          </p:nvSpPr>
          <p:spPr>
            <a:xfrm>
              <a:off x="4912" y="1263"/>
              <a:ext cx="8622" cy="57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sz="22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sym typeface="+mn-ea"/>
                </a:rPr>
                <a:t>не позднее 8.45 </a:t>
              </a:r>
              <a:r>
                <a:rPr lang="ru-RU" sz="220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sym typeface="+mn-ea"/>
                </a:rPr>
                <a:t>пройти в свою аудиторию</a:t>
              </a:r>
              <a:endParaRPr lang="ru-RU" sz="2200" b="1" i="1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Основной текст (восточно-азиат" charset="0"/>
                <a:cs typeface="Century Gothic" panose="020B0502020202020204" pitchFamily="34" charset="0"/>
                <a:sym typeface="+mn-ea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52745" y="110903"/>
            <a:ext cx="11685905" cy="553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0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Действия организаторов в аудитории до начала экзамена</a:t>
            </a:r>
          </a:p>
        </p:txBody>
      </p:sp>
      <p:graphicFrame>
        <p:nvGraphicFramePr>
          <p:cNvPr id="3" name="Объект 2"/>
          <p:cNvGraphicFramePr/>
          <p:nvPr/>
        </p:nvGraphicFramePr>
        <p:xfrm>
          <a:off x="231775" y="4775200"/>
          <a:ext cx="11706860" cy="2014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r:id="rId3" imgW="10638790" imgH="2628900" progId="Paint.Picture">
                  <p:embed/>
                </p:oleObj>
              </mc:Choice>
              <mc:Fallback>
                <p:oleObj r:id="rId3" imgW="10638790" imgH="2628900" progId="Paint.Picture">
                  <p:embed/>
                  <p:pic>
                    <p:nvPicPr>
                      <p:cNvPr id="0" name="Изображение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1775" y="4775200"/>
                        <a:ext cx="11706860" cy="2014855"/>
                      </a:xfrm>
                      <a:prstGeom prst="rect">
                        <a:avLst/>
                      </a:prstGeom>
                      <a:ln>
                        <a:solidFill>
                          <a:schemeClr val="bg1">
                            <a:lumMod val="7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52730" y="3874135"/>
            <a:ext cx="11686540" cy="7391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20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Основной текст (восточно-азиат" charset="0"/>
                <a:sym typeface="+mn-ea"/>
              </a:rPr>
              <a:t>оформить на доске образец регистрационных полей бланка регистрации</a:t>
            </a:r>
            <a:endParaRPr lang="ru-RU" sz="2200" b="1" i="1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Основной текст (восточно-азиат" charset="0"/>
              <a:cs typeface="Century Gothic" panose="020B0502020202020204" pitchFamily="34" charset="0"/>
              <a:sym typeface="+mn-ea"/>
            </a:endParaRPr>
          </a:p>
        </p:txBody>
      </p:sp>
      <p:graphicFrame>
        <p:nvGraphicFramePr>
          <p:cNvPr id="8" name="Объект 7"/>
          <p:cNvGraphicFramePr/>
          <p:nvPr/>
        </p:nvGraphicFramePr>
        <p:xfrm>
          <a:off x="6867525" y="897890"/>
          <a:ext cx="4937125" cy="261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r:id="rId5" imgW="5829300" imgH="3343275" progId="Paint.Picture">
                  <p:embed/>
                </p:oleObj>
              </mc:Choice>
              <mc:Fallback>
                <p:oleObj r:id="rId5" imgW="5829300" imgH="3343275" progId="Paint.Picture">
                  <p:embed/>
                  <p:pic>
                    <p:nvPicPr>
                      <p:cNvPr id="0" name="Изображение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67525" y="897890"/>
                        <a:ext cx="4937125" cy="2619375"/>
                      </a:xfrm>
                      <a:prstGeom prst="rect">
                        <a:avLst/>
                      </a:prstGeom>
                      <a:ln>
                        <a:solidFill>
                          <a:schemeClr val="bg1">
                            <a:lumMod val="7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905000" y="1593215"/>
            <a:ext cx="8382000" cy="5057140"/>
            <a:chOff x="123824" y="664146"/>
            <a:chExt cx="7197538" cy="5432111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123824" y="664146"/>
              <a:ext cx="3406775" cy="2587054"/>
              <a:chOff x="123824" y="664146"/>
              <a:chExt cx="3406775" cy="2587054"/>
            </a:xfrm>
          </p:grpSpPr>
          <p:sp>
            <p:nvSpPr>
              <p:cNvPr id="42" name="Прямоугольник 41"/>
              <p:cNvSpPr/>
              <p:nvPr/>
            </p:nvSpPr>
            <p:spPr>
              <a:xfrm>
                <a:off x="339724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Основной текст (восточно-азиат" charset="0"/>
                    <a:sym typeface="+mn-ea"/>
                  </a:rPr>
                  <a:t>документ, удостоверяющий личность</a:t>
                </a:r>
                <a:endParaRPr lang="ru-RU" sz="24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chemeClr val="bg2">
                        <a:lumMod val="10000"/>
                      </a:schemeClr>
                    </a:solidFill>
                    <a:latin typeface="Century Gothic" panose="020B0502020202020204" pitchFamily="34" charset="0"/>
                    <a:ea typeface="+Основной текст (восточно-азиат" charset="0"/>
                  </a:rPr>
                  <a:t>1</a:t>
                </a:r>
              </a:p>
            </p:txBody>
          </p:sp>
        </p:grpSp>
        <p:grpSp>
          <p:nvGrpSpPr>
            <p:cNvPr id="43" name="Группа 42"/>
            <p:cNvGrpSpPr/>
            <p:nvPr/>
          </p:nvGrpSpPr>
          <p:grpSpPr>
            <a:xfrm>
              <a:off x="3946897" y="664146"/>
              <a:ext cx="3374465" cy="2587054"/>
              <a:chOff x="123824" y="664146"/>
              <a:chExt cx="3374465" cy="2587054"/>
            </a:xfrm>
          </p:grpSpPr>
          <p:sp>
            <p:nvSpPr>
              <p:cNvPr id="44" name="Прямоугольник 43"/>
              <p:cNvSpPr/>
              <p:nvPr/>
            </p:nvSpPr>
            <p:spPr>
              <a:xfrm>
                <a:off x="307414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Основной текст (восточно-азиат" charset="0"/>
                    <a:sym typeface="+mn-ea"/>
                  </a:rPr>
                  <a:t>ручку с чернилами черного цвета</a:t>
                </a:r>
                <a:endParaRPr lang="ru-RU" sz="2400" b="1" i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chemeClr val="bg2">
                        <a:lumMod val="10000"/>
                      </a:schemeClr>
                    </a:solidFill>
                    <a:latin typeface="Century Gothic" panose="020B0502020202020204" pitchFamily="34" charset="0"/>
                    <a:ea typeface="+Основной текст (восточно-азиат" charset="0"/>
                  </a:rPr>
                  <a:t>2</a:t>
                </a:r>
              </a:p>
            </p:txBody>
          </p:sp>
        </p:grpSp>
        <p:grpSp>
          <p:nvGrpSpPr>
            <p:cNvPr id="49" name="Группа 48"/>
            <p:cNvGrpSpPr/>
            <p:nvPr/>
          </p:nvGrpSpPr>
          <p:grpSpPr>
            <a:xfrm>
              <a:off x="123824" y="3509203"/>
              <a:ext cx="3406604" cy="2587054"/>
              <a:chOff x="123824" y="664146"/>
              <a:chExt cx="3406604" cy="2587054"/>
            </a:xfrm>
          </p:grpSpPr>
          <p:sp>
            <p:nvSpPr>
              <p:cNvPr id="50" name="Прямоугольник 49"/>
              <p:cNvSpPr/>
              <p:nvPr/>
            </p:nvSpPr>
            <p:spPr>
              <a:xfrm>
                <a:off x="339553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Основной текст (восточно-азиат" charset="0"/>
                    <a:sym typeface="+mn-ea"/>
                  </a:rPr>
                  <a:t>средства обучения и воспитания по предмету</a:t>
                </a:r>
                <a:endParaRPr lang="ru-RU" sz="24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chemeClr val="bg2">
                        <a:lumMod val="10000"/>
                      </a:schemeClr>
                    </a:solidFill>
                    <a:latin typeface="Century Gothic" panose="020B0502020202020204" pitchFamily="34" charset="0"/>
                    <a:ea typeface="+Основной текст (восточно-азиат" charset="0"/>
                  </a:rPr>
                  <a:t>3</a:t>
                </a:r>
              </a:p>
            </p:txBody>
          </p:sp>
        </p:grpSp>
        <p:grpSp>
          <p:nvGrpSpPr>
            <p:cNvPr id="52" name="Группа 51"/>
            <p:cNvGrpSpPr/>
            <p:nvPr/>
          </p:nvGrpSpPr>
          <p:grpSpPr>
            <a:xfrm>
              <a:off x="3946897" y="3509203"/>
              <a:ext cx="3374465" cy="2587054"/>
              <a:chOff x="123824" y="664146"/>
              <a:chExt cx="3374465" cy="2587054"/>
            </a:xfrm>
          </p:grpSpPr>
          <p:sp>
            <p:nvSpPr>
              <p:cNvPr id="53" name="Прямоугольник 52"/>
              <p:cNvSpPr/>
              <p:nvPr/>
            </p:nvSpPr>
            <p:spPr>
              <a:xfrm>
                <a:off x="307414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  <a:defRPr/>
                </a:pPr>
                <a:r>
                  <a:rPr lang="ru-RU" sz="240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Основной текст (восточно-азиат" charset="0"/>
                    <a:sym typeface="+mn-ea"/>
                  </a:rPr>
                  <a:t>лекарственные средства и питание  (при необходимости)</a:t>
                </a:r>
                <a:endParaRPr lang="ru-RU" sz="24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chemeClr val="bg2">
                        <a:lumMod val="10000"/>
                      </a:schemeClr>
                    </a:solidFill>
                    <a:latin typeface="Century Gothic" panose="020B0502020202020204" pitchFamily="34" charset="0"/>
                    <a:ea typeface="+Основной текст (восточно-азиат" charset="0"/>
                  </a:rPr>
                  <a:t>4</a:t>
                </a:r>
              </a:p>
            </p:txBody>
          </p:sp>
        </p:grpSp>
      </p:grpSp>
      <p:sp>
        <p:nvSpPr>
          <p:cNvPr id="2" name="Прямоугольник 1"/>
          <p:cNvSpPr/>
          <p:nvPr/>
        </p:nvSpPr>
        <p:spPr>
          <a:xfrm>
            <a:off x="3937332" y="95663"/>
            <a:ext cx="453136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Вход участников ГВЭ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301625" y="106680"/>
            <a:ext cx="1325880" cy="1177925"/>
            <a:chOff x="981777" y="827256"/>
            <a:chExt cx="3599849" cy="3580598"/>
          </a:xfrm>
        </p:grpSpPr>
        <p:sp>
          <p:nvSpPr>
            <p:cNvPr id="7" name="Овал 6"/>
            <p:cNvSpPr/>
            <p:nvPr/>
          </p:nvSpPr>
          <p:spPr>
            <a:xfrm>
              <a:off x="981777" y="827256"/>
              <a:ext cx="3599849" cy="3580598"/>
            </a:xfrm>
            <a:prstGeom prst="ellipse">
              <a:avLst/>
            </a:prstGeom>
            <a:solidFill>
              <a:srgbClr val="E26714"/>
            </a:solidFill>
            <a:ln>
              <a:solidFill>
                <a:srgbClr val="E267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671404" y="1917842"/>
              <a:ext cx="2220597" cy="13994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rPr>
                <a:t>9.00</a:t>
              </a:r>
              <a:endParaRPr lang="ru-RU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2933139" y="911027"/>
            <a:ext cx="6540500" cy="518160"/>
            <a:chOff x="-1947324" y="156815"/>
            <a:chExt cx="8896171" cy="3324369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-1630344" y="156815"/>
              <a:ext cx="8313169" cy="3324369"/>
            </a:xfrm>
            <a:prstGeom prst="rect">
              <a:avLst/>
            </a:prstGeom>
            <a:noFill/>
            <a:ln w="38100" cap="rnd">
              <a:solidFill>
                <a:srgbClr val="E26714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-1947324" y="307552"/>
              <a:ext cx="8896171" cy="29536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П</a:t>
              </a:r>
              <a:r>
                <a:rPr lang="ru-RU" sz="2400" b="1" kern="0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j-ea"/>
                  <a:cs typeface="Century Gothic" panose="020B0502020202020204" pitchFamily="34" charset="0"/>
                  <a:sym typeface="+mn-ea"/>
                </a:rPr>
                <a:t>ри себе участник ГВЭ может иметь: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044065" y="2489835"/>
            <a:ext cx="8103870" cy="4243705"/>
            <a:chOff x="123824" y="664146"/>
            <a:chExt cx="7197538" cy="5432111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123824" y="664146"/>
              <a:ext cx="3406775" cy="2587054"/>
              <a:chOff x="123824" y="664146"/>
              <a:chExt cx="3406775" cy="2587054"/>
            </a:xfrm>
          </p:grpSpPr>
          <p:sp>
            <p:nvSpPr>
              <p:cNvPr id="42" name="Прямоугольник 41"/>
              <p:cNvSpPr/>
              <p:nvPr/>
            </p:nvSpPr>
            <p:spPr>
              <a:xfrm>
                <a:off x="339724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sz="2200" dirty="0">
                    <a:solidFill>
                      <a:schemeClr val="bg2">
                        <a:lumMod val="10000"/>
                      </a:schemeClr>
                    </a:solidFill>
                    <a:uFillTx/>
                    <a:latin typeface="Century Gothic" panose="020B0502020202020204" pitchFamily="34" charset="0"/>
                    <a:sym typeface="+mn-ea"/>
                  </a:rPr>
                  <a:t>доставочные спецпакеты с комплектами </a:t>
                </a:r>
              </a:p>
              <a:p>
                <a:pPr algn="ctr"/>
                <a:r>
                  <a:rPr sz="2200" dirty="0">
                    <a:solidFill>
                      <a:schemeClr val="bg2">
                        <a:lumMod val="10000"/>
                      </a:schemeClr>
                    </a:solidFill>
                    <a:uFillTx/>
                    <a:latin typeface="Century Gothic" panose="020B0502020202020204" pitchFamily="34" charset="0"/>
                    <a:sym typeface="+mn-ea"/>
                  </a:rPr>
                  <a:t>бланков ГВЭ</a:t>
                </a:r>
                <a:endParaRPr lang="ru-RU" sz="22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200" b="1" dirty="0" smtClean="0">
                    <a:solidFill>
                      <a:schemeClr val="bg2">
                        <a:lumMod val="10000"/>
                      </a:schemeClr>
                    </a:solidFill>
                    <a:uFillTx/>
                    <a:latin typeface="Century Gothic" panose="020B0502020202020204" pitchFamily="34" charset="0"/>
                    <a:ea typeface="+Основной текст (восточно-азиат" charset="0"/>
                  </a:rPr>
                  <a:t>1</a:t>
                </a:r>
              </a:p>
            </p:txBody>
          </p:sp>
        </p:grpSp>
        <p:grpSp>
          <p:nvGrpSpPr>
            <p:cNvPr id="43" name="Группа 42"/>
            <p:cNvGrpSpPr/>
            <p:nvPr/>
          </p:nvGrpSpPr>
          <p:grpSpPr>
            <a:xfrm>
              <a:off x="3946897" y="664146"/>
              <a:ext cx="3374465" cy="2587054"/>
              <a:chOff x="123824" y="664146"/>
              <a:chExt cx="3374465" cy="2587054"/>
            </a:xfrm>
          </p:grpSpPr>
          <p:sp>
            <p:nvSpPr>
              <p:cNvPr id="44" name="Прямоугольник 43"/>
              <p:cNvSpPr/>
              <p:nvPr/>
            </p:nvSpPr>
            <p:spPr>
              <a:xfrm>
                <a:off x="307414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sz="2200" dirty="0">
                    <a:solidFill>
                      <a:schemeClr val="bg2">
                        <a:lumMod val="10000"/>
                      </a:schemeClr>
                    </a:solidFill>
                    <a:uFillTx/>
                    <a:latin typeface="Century Gothic" panose="020B0502020202020204" pitchFamily="34" charset="0"/>
                    <a:sym typeface="+mn-ea"/>
                  </a:rPr>
                  <a:t>доставочные спецпакеты с КИМ ГВЭ</a:t>
                </a:r>
                <a:endParaRPr lang="ru-RU" sz="2200" b="1" i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200" b="1" dirty="0" smtClean="0">
                    <a:solidFill>
                      <a:schemeClr val="bg2">
                        <a:lumMod val="10000"/>
                      </a:schemeClr>
                    </a:solidFill>
                    <a:uFillTx/>
                    <a:latin typeface="Century Gothic" panose="020B0502020202020204" pitchFamily="34" charset="0"/>
                    <a:ea typeface="+Основной текст (восточно-азиат" charset="0"/>
                  </a:rPr>
                  <a:t>2</a:t>
                </a:r>
              </a:p>
            </p:txBody>
          </p:sp>
        </p:grpSp>
        <p:grpSp>
          <p:nvGrpSpPr>
            <p:cNvPr id="49" name="Группа 48"/>
            <p:cNvGrpSpPr/>
            <p:nvPr/>
          </p:nvGrpSpPr>
          <p:grpSpPr>
            <a:xfrm>
              <a:off x="123824" y="3509203"/>
              <a:ext cx="3406604" cy="2587054"/>
              <a:chOff x="123824" y="664146"/>
              <a:chExt cx="3406604" cy="2587054"/>
            </a:xfrm>
          </p:grpSpPr>
          <p:sp>
            <p:nvSpPr>
              <p:cNvPr id="50" name="Прямоугольник 49"/>
              <p:cNvSpPr/>
              <p:nvPr/>
            </p:nvSpPr>
            <p:spPr>
              <a:xfrm>
                <a:off x="339553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sz="2200" dirty="0">
                    <a:solidFill>
                      <a:schemeClr val="bg2">
                        <a:lumMod val="10000"/>
                      </a:schemeClr>
                    </a:solidFill>
                    <a:uFillTx/>
                    <a:latin typeface="Century Gothic" panose="020B0502020202020204" pitchFamily="34" charset="0"/>
                    <a:sym typeface="+mn-ea"/>
                  </a:rPr>
                  <a:t>дополнительные бланки ответов ГВЭ</a:t>
                </a:r>
                <a:endParaRPr lang="ru-RU" sz="22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200" b="1" dirty="0" smtClean="0">
                    <a:solidFill>
                      <a:schemeClr val="bg2">
                        <a:lumMod val="10000"/>
                      </a:schemeClr>
                    </a:solidFill>
                    <a:uFillTx/>
                    <a:latin typeface="Century Gothic" panose="020B0502020202020204" pitchFamily="34" charset="0"/>
                    <a:ea typeface="+Основной текст (восточно-азиат" charset="0"/>
                  </a:rPr>
                  <a:t>3</a:t>
                </a:r>
              </a:p>
            </p:txBody>
          </p:sp>
        </p:grpSp>
        <p:grpSp>
          <p:nvGrpSpPr>
            <p:cNvPr id="52" name="Группа 51"/>
            <p:cNvGrpSpPr/>
            <p:nvPr/>
          </p:nvGrpSpPr>
          <p:grpSpPr>
            <a:xfrm>
              <a:off x="3946897" y="3509203"/>
              <a:ext cx="3374465" cy="2587054"/>
              <a:chOff x="123824" y="664146"/>
              <a:chExt cx="3374465" cy="2587054"/>
            </a:xfrm>
          </p:grpSpPr>
          <p:sp>
            <p:nvSpPr>
              <p:cNvPr id="53" name="Прямоугольник 52"/>
              <p:cNvSpPr/>
              <p:nvPr/>
            </p:nvSpPr>
            <p:spPr>
              <a:xfrm>
                <a:off x="307414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0" algn="ctr">
                  <a:buFont typeface="Wingdings" panose="05000000000000000000" pitchFamily="2" charset="2"/>
                  <a:buNone/>
                </a:pPr>
                <a:r>
                  <a:rPr lang="ru-RU" sz="220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sym typeface="+mn-ea"/>
                  </a:rPr>
                  <a:t>ВДП для упаковки бланков ГВЭ, использованных черновиков и КИМ ГВЭ</a:t>
                </a:r>
                <a:endParaRPr lang="ru-RU" sz="22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200" b="1" dirty="0" smtClean="0">
                    <a:solidFill>
                      <a:schemeClr val="bg2">
                        <a:lumMod val="10000"/>
                      </a:schemeClr>
                    </a:solidFill>
                    <a:uFillTx/>
                    <a:latin typeface="Century Gothic" panose="020B0502020202020204" pitchFamily="34" charset="0"/>
                    <a:ea typeface="+Основной текст (восточно-азиат" charset="0"/>
                  </a:rPr>
                  <a:t>4</a:t>
                </a:r>
              </a:p>
            </p:txBody>
          </p:sp>
        </p:grpSp>
      </p:grpSp>
      <p:sp>
        <p:nvSpPr>
          <p:cNvPr id="2" name="Прямоугольник 1"/>
          <p:cNvSpPr/>
          <p:nvPr/>
        </p:nvSpPr>
        <p:spPr>
          <a:xfrm>
            <a:off x="2265377" y="90583"/>
            <a:ext cx="835152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Выдача экзаменационных материалов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301625" y="106680"/>
            <a:ext cx="1325880" cy="1177925"/>
            <a:chOff x="981777" y="827256"/>
            <a:chExt cx="3599849" cy="3580598"/>
          </a:xfrm>
        </p:grpSpPr>
        <p:sp>
          <p:nvSpPr>
            <p:cNvPr id="7" name="Овал 6"/>
            <p:cNvSpPr/>
            <p:nvPr/>
          </p:nvSpPr>
          <p:spPr>
            <a:xfrm>
              <a:off x="981777" y="827256"/>
              <a:ext cx="3599849" cy="3580598"/>
            </a:xfrm>
            <a:prstGeom prst="ellipse">
              <a:avLst/>
            </a:prstGeom>
            <a:solidFill>
              <a:srgbClr val="E26714"/>
            </a:solidFill>
            <a:ln>
              <a:solidFill>
                <a:srgbClr val="E267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671404" y="1917842"/>
              <a:ext cx="2220597" cy="13994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rPr>
                <a:t>9.45</a:t>
              </a:r>
              <a:endParaRPr lang="ru-RU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1769745" y="970280"/>
            <a:ext cx="9344025" cy="1317625"/>
            <a:chOff x="-2961314" y="-209843"/>
            <a:chExt cx="11995148" cy="8217911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-2961314" y="-209843"/>
              <a:ext cx="11995148" cy="8217911"/>
            </a:xfrm>
            <a:prstGeom prst="rect">
              <a:avLst/>
            </a:prstGeom>
            <a:noFill/>
            <a:ln w="38100" cap="rnd">
              <a:solidFill>
                <a:srgbClr val="E26714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-2669381" y="370920"/>
              <a:ext cx="11703215" cy="69030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0" algn="ctr">
                <a:buNone/>
              </a:pPr>
              <a:r>
                <a:rPr sz="220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руководитель ППЭ должен выдать в Штабе ППЭ ответственным организаторам в аудиториях ЭМ по форме </a:t>
              </a:r>
              <a:r>
                <a:rPr sz="2200" b="1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ППЭ-14-02-ГВЭ </a:t>
              </a:r>
              <a:r>
                <a:rPr sz="220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«Ведомость учета экзаменационных материалов»:</a:t>
              </a:r>
              <a:endParaRPr lang="ru-RU" sz="22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105" y="0"/>
            <a:ext cx="979614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30795" y="152813"/>
            <a:ext cx="733107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Вход участников ГВЭ в аудиторию</a:t>
            </a:r>
          </a:p>
        </p:txBody>
      </p:sp>
      <p:grpSp>
        <p:nvGrpSpPr>
          <p:cNvPr id="25" name="Группа 24"/>
          <p:cNvGrpSpPr/>
          <p:nvPr/>
        </p:nvGrpSpPr>
        <p:grpSpPr>
          <a:xfrm>
            <a:off x="2920365" y="1050925"/>
            <a:ext cx="6351270" cy="518160"/>
            <a:chOff x="-1947324" y="156815"/>
            <a:chExt cx="8896171" cy="3324369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-1630344" y="156815"/>
              <a:ext cx="8313169" cy="3324369"/>
            </a:xfrm>
            <a:prstGeom prst="rect">
              <a:avLst/>
            </a:prstGeom>
            <a:noFill/>
            <a:ln w="38100" cap="rnd">
              <a:solidFill>
                <a:srgbClr val="E26714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-1947324" y="307552"/>
              <a:ext cx="8896171" cy="29536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algn="ctr" defTabSz="914400">
                <a:buClrTx/>
                <a:buSzTx/>
                <a:buFontTx/>
                <a:buNone/>
                <a:defRPr/>
              </a:pPr>
              <a:r>
                <a:rPr lang="ru-RU" sz="2400" b="1" kern="0" noProof="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ea typeface="+mj-ea"/>
                  <a:cs typeface="Century Gothic" panose="020B0502020202020204" pitchFamily="34" charset="0"/>
                  <a:sym typeface="+mn-ea"/>
                </a:rPr>
                <a:t>Организаторы в аудитории должны:</a:t>
              </a:r>
              <a:endParaRPr lang="ru-RU" sz="24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1366520" y="1797685"/>
            <a:ext cx="9458960" cy="4808220"/>
            <a:chOff x="322" y="2621"/>
            <a:chExt cx="14896" cy="757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322" y="2621"/>
              <a:ext cx="14896" cy="22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lang="ru-RU" sz="200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Сверить данные документа, удостоверяющего личность участника ГВЭ, с данными в </a:t>
              </a:r>
              <a:r>
                <a:rPr lang="ru-RU" sz="20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форме ППЭ-05-02-ГВЭ </a:t>
              </a:r>
              <a:r>
                <a:rPr lang="ru-RU" sz="200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«Протокол проведения ГВЭ в аудитории»</a:t>
              </a:r>
              <a:endParaRPr lang="ru-RU" sz="2000" b="1" i="1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Основной текст (восточно-азиат" charset="0"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22" y="5283"/>
              <a:ext cx="14896" cy="22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lang="ru-RU" sz="200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В случае расхождения персональных данных участника ГВЭ в документе, удостоверяющем личность, с данными в форме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lang="ru-RU" sz="200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ППЭ-05-02-ГВЭ организатор заполняет </a:t>
              </a:r>
              <a:r>
                <a:rPr lang="ru-RU" sz="20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форму ППЭ 12-02</a:t>
              </a:r>
              <a:r>
                <a:rPr lang="ru-RU" sz="200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 «Ведомость коррекции персональных данных участников экзамена в аудитории</a:t>
              </a:r>
              <a:endParaRPr lang="ru-RU" sz="2000" b="1" i="1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Основной текст (восточно-азиат" charset="0"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22" y="7945"/>
              <a:ext cx="14896" cy="22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lang="ru-RU" sz="200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Сообщить участнику ГВЭ номер его места в аудитории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lang="ru-RU" sz="200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(</a:t>
              </a:r>
              <a:r>
                <a:rPr lang="ru-RU" sz="20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ППЭ-05-01-ГВЭ</a:t>
              </a:r>
              <a:r>
                <a:rPr lang="ru-RU" sz="200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 «Список участников ГВЭ в аудитории ППЭ»)</a:t>
              </a:r>
              <a:endParaRPr lang="ru-RU" sz="2000" b="1" i="1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Основной текст (восточно-азиат" charset="0"/>
                <a:cs typeface="Century Gothic" panose="020B0502020202020204" pitchFamily="34" charset="0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651633" y="160928"/>
            <a:ext cx="1088961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РАСПИСАНИЕ ГВЭ-11 В ДОСРОЧНЫЙ ПЕРИОД 2023 г. 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/>
          <p:nvPr/>
        </p:nvGraphicFramePr>
        <p:xfrm>
          <a:off x="1930400" y="1531620"/>
          <a:ext cx="8331200" cy="3663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2115"/>
                <a:gridCol w="4109085"/>
              </a:tblGrid>
              <a:tr h="90932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Дата экзамена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Наименование предмета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8803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2400" b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21 февраля 2023 г. 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2400" b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Русский язык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08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2400" b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28 февраля 2023 г.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2400" b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Математика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90932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2400" b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03 марта 2023 г.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2400" b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РЕЗЕРВ: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altLang="en-US" sz="2400" b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Русский язык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altLang="en-US" sz="2400" b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Математика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" y="0"/>
            <a:ext cx="11842750" cy="68554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6269" y="75978"/>
            <a:ext cx="608139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Инструктаж участников ГВЭ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261330" y="805815"/>
            <a:ext cx="11705984" cy="5903595"/>
            <a:chOff x="856" y="1124"/>
            <a:chExt cx="12926" cy="8808"/>
          </a:xfrm>
        </p:grpSpPr>
        <p:cxnSp>
          <p:nvCxnSpPr>
            <p:cNvPr id="8" name="Прямая соединительная линия 2"/>
            <p:cNvCxnSpPr/>
            <p:nvPr/>
          </p:nvCxnSpPr>
          <p:spPr>
            <a:xfrm flipH="1">
              <a:off x="3591" y="1124"/>
              <a:ext cx="1" cy="8808"/>
            </a:xfrm>
            <a:prstGeom prst="line">
              <a:avLst/>
            </a:prstGeom>
            <a:ln w="50800">
              <a:solidFill>
                <a:srgbClr val="E2671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5"/>
            <p:cNvCxnSpPr/>
            <p:nvPr/>
          </p:nvCxnSpPr>
          <p:spPr>
            <a:xfrm flipV="1">
              <a:off x="856" y="1918"/>
              <a:ext cx="12887" cy="12"/>
            </a:xfrm>
            <a:prstGeom prst="line">
              <a:avLst/>
            </a:prstGeom>
            <a:ln w="50800">
              <a:solidFill>
                <a:srgbClr val="E2671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Прямоугольник 9"/>
            <p:cNvSpPr/>
            <p:nvPr/>
          </p:nvSpPr>
          <p:spPr>
            <a:xfrm>
              <a:off x="919" y="1175"/>
              <a:ext cx="2673" cy="5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sym typeface="+mn-ea"/>
                </a:rPr>
                <a:t>не ранее 09.50</a:t>
              </a:r>
              <a:endParaRPr lang="ru-RU" sz="2000" b="1" i="1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Основной текст (восточно-азиат" charset="0"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774" y="1124"/>
              <a:ext cx="10008" cy="57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ru-RU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sym typeface="+mn-ea"/>
                </a:rPr>
                <a:t>первая часть инструктажа</a:t>
              </a:r>
              <a:endParaRPr lang="ru-RU" i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Основной текст (восточно-азиат" charset="0"/>
                <a:cs typeface="Century Gothic" panose="020B0502020202020204" pitchFamily="34" charset="0"/>
                <a:sym typeface="+mn-ea"/>
              </a:endParaRPr>
            </a:p>
          </p:txBody>
        </p:sp>
      </p:grpSp>
      <p:sp>
        <p:nvSpPr>
          <p:cNvPr id="41" name="Прямоугольник 40"/>
          <p:cNvSpPr/>
          <p:nvPr/>
        </p:nvSpPr>
        <p:spPr>
          <a:xfrm>
            <a:off x="2860040" y="5936615"/>
            <a:ext cx="9063355" cy="5702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ru-RU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объявить начало, продолжительность и время окончания выполнения экзаменационной работы и  зафиксировать их на доске</a:t>
            </a:r>
            <a:endParaRPr lang="ru-RU" b="1" i="1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852420" y="5224145"/>
            <a:ext cx="9065260" cy="5607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Основной текст (восточно-азиат" charset="0"/>
                <a:sym typeface="+mn-ea"/>
              </a:rPr>
              <a:t>проверить правильность заполнения регистрационных полей на всех бланках у каждого участника ГВЭ</a:t>
            </a:r>
            <a:endParaRPr lang="ru-RU" b="1" i="1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Основной текст (восточно-азиат" charset="0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852420" y="4525010"/>
            <a:ext cx="9070975" cy="5473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Основной текст (восточно-азиат" charset="0"/>
                <a:sym typeface="+mn-ea"/>
              </a:rPr>
              <a:t>дать указание участникам ГВЭ приступить к заполнению бланков регистрации, регистрационных полей бланков ответов</a:t>
            </a:r>
            <a:endParaRPr lang="ru-RU" b="1" i="1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Основной текст (восточно-азиат" charset="0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874010" y="3824605"/>
            <a:ext cx="9058910" cy="5486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ru-RU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Основной текст (восточно-азиат" charset="0"/>
                <a:sym typeface="+mn-ea"/>
              </a:rPr>
              <a:t>проверить совпадение кода работы на бланке регистрации и бланке ответов ГВЭ</a:t>
            </a:r>
            <a:endParaRPr lang="ru-RU" b="1" i="1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Основной текст (восточно-азиат" charset="0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865120" y="3250565"/>
            <a:ext cx="9058275" cy="4222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ru-RU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Основной текст (восточно-азиат" charset="0"/>
                <a:sym typeface="+mn-ea"/>
              </a:rPr>
              <a:t>раздать КИМ ГВЭ</a:t>
            </a:r>
            <a:r>
              <a:rPr lang="ru-RU" i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Основной текст (восточно-азиат" charset="0"/>
                <a:sym typeface="+mn-ea"/>
              </a:rPr>
              <a:t> (если предполагается выдача КИМ)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2865120" y="2706370"/>
            <a:ext cx="9064625" cy="3924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ru-RU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Основной текст (восточно-азиат" charset="0"/>
                <a:sym typeface="+mn-ea"/>
              </a:rPr>
              <a:t>раздать участникам ГВЭ комплекты бланков ГВЭ</a:t>
            </a:r>
            <a:endParaRPr lang="ru-RU" b="1" i="1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Основной текст (восточно-азиат" charset="0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866390" y="2185670"/>
            <a:ext cx="9063355" cy="3689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Основной текст (восточно-азиат" charset="0"/>
                <a:sym typeface="+mn-ea"/>
              </a:rPr>
              <a:t>вскрыть доставочные </a:t>
            </a:r>
            <a:r>
              <a:rPr lang="ru-RU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Основной текст (восточно-азиат" charset="0"/>
                <a:sym typeface="+mn-ea"/>
              </a:rPr>
              <a:t>спецпакеты</a:t>
            </a:r>
            <a:endParaRPr lang="ru-RU" b="1" i="1" noProof="0" dirty="0" err="1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Основной текст (восточно-азиат" charset="0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874010" y="1492250"/>
            <a:ext cx="9058275" cy="5473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ru-RU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Основной текст (восточно-азиат" charset="0"/>
                <a:sym typeface="+mn-ea"/>
              </a:rPr>
              <a:t>продемонстрировать участникам экзамена целостность доставочных </a:t>
            </a:r>
            <a:r>
              <a:rPr lang="ru-RU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Основной текст (восточно-азиат" charset="0"/>
                <a:sym typeface="+mn-ea"/>
              </a:rPr>
              <a:t>спецпакетов</a:t>
            </a:r>
            <a:endParaRPr lang="ru-RU" b="1" i="1" noProof="0" dirty="0" err="1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Основной текст (восточно-азиат" charset="0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04800" y="3852358"/>
            <a:ext cx="242071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не ранее 10.00</a:t>
            </a:r>
            <a:endParaRPr lang="ru-RU" sz="2000" b="1" i="1" kern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Century Gothic" panose="020B0502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60334" y="178848"/>
            <a:ext cx="707199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Заполнение бланка регистрации</a:t>
            </a:r>
          </a:p>
        </p:txBody>
      </p:sp>
      <p:graphicFrame>
        <p:nvGraphicFramePr>
          <p:cNvPr id="6" name="Объект 5"/>
          <p:cNvGraphicFramePr/>
          <p:nvPr/>
        </p:nvGraphicFramePr>
        <p:xfrm>
          <a:off x="99060" y="1329690"/>
          <a:ext cx="11995150" cy="427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r:id="rId3" imgW="8047990" imgH="6648450" progId="Paint.Picture">
                  <p:embed/>
                </p:oleObj>
              </mc:Choice>
              <mc:Fallback>
                <p:oleObj r:id="rId3" imgW="8047990" imgH="6648450" progId="Paint.Picture">
                  <p:embed/>
                  <p:pic>
                    <p:nvPicPr>
                      <p:cNvPr id="0" name="Изображение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" y="1329690"/>
                        <a:ext cx="11995150" cy="4273550"/>
                      </a:xfrm>
                      <a:prstGeom prst="rect">
                        <a:avLst/>
                      </a:prstGeom>
                      <a:ln>
                        <a:solidFill>
                          <a:schemeClr val="bg1">
                            <a:lumMod val="7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9699" y="145828"/>
            <a:ext cx="707199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Заполнение бланка регистрации</a:t>
            </a:r>
          </a:p>
        </p:txBody>
      </p:sp>
      <p:graphicFrame>
        <p:nvGraphicFramePr>
          <p:cNvPr id="3" name="Объект 2"/>
          <p:cNvGraphicFramePr/>
          <p:nvPr/>
        </p:nvGraphicFramePr>
        <p:xfrm>
          <a:off x="2175510" y="920115"/>
          <a:ext cx="7841615" cy="582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r:id="rId3" imgW="8057515" imgH="11306175" progId="Paint.Picture">
                  <p:embed/>
                </p:oleObj>
              </mc:Choice>
              <mc:Fallback>
                <p:oleObj r:id="rId3" imgW="8057515" imgH="11306175" progId="Paint.Picture">
                  <p:embed/>
                  <p:pic>
                    <p:nvPicPr>
                      <p:cNvPr id="0" name="Изображение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75510" y="920115"/>
                        <a:ext cx="7841615" cy="5826125"/>
                      </a:xfrm>
                      <a:prstGeom prst="rect">
                        <a:avLst/>
                      </a:prstGeom>
                      <a:ln>
                        <a:solidFill>
                          <a:schemeClr val="bg1">
                            <a:lumMod val="7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46097" y="169958"/>
            <a:ext cx="60121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Заполнение бланка ответов</a:t>
            </a:r>
          </a:p>
        </p:txBody>
      </p:sp>
      <p:pic>
        <p:nvPicPr>
          <p:cNvPr id="5427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680" y="1076960"/>
            <a:ext cx="9659620" cy="57810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0865" y="180975"/>
            <a:ext cx="1105090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Особенности проведения ГВЭ по русскому языку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1353185" y="1000125"/>
            <a:ext cx="9484995" cy="1936115"/>
            <a:chOff x="339724" y="868518"/>
            <a:chExt cx="6981638" cy="2382682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339724" y="868518"/>
              <a:ext cx="3190875" cy="238268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hangingPunct="0">
                <a:spcBef>
                  <a:spcPts val="590"/>
                </a:spcBef>
                <a:spcAft>
                  <a:spcPts val="300"/>
                </a:spcAft>
                <a:buNone/>
              </a:pPr>
              <a:r>
                <a:rPr sz="220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ea typeface="+Основной текст (восточно-азиат" charset="0"/>
                  <a:cs typeface="Times New Roman" panose="02020603050405020304" pitchFamily="18" charset="0"/>
                  <a:sym typeface="+mn-ea"/>
                </a:rPr>
                <a:t>Продолжительность экзаменационной работы</a:t>
              </a:r>
            </a:p>
            <a:p>
              <a:pPr algn="ctr" hangingPunct="0">
                <a:spcBef>
                  <a:spcPts val="590"/>
                </a:spcBef>
                <a:spcAft>
                  <a:spcPts val="300"/>
                </a:spcAft>
                <a:buNone/>
              </a:pPr>
              <a:endParaRPr sz="220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+Основной текст (восточно-азиат" charset="0"/>
                <a:cs typeface="Times New Roman" panose="02020603050405020304" pitchFamily="18" charset="0"/>
              </a:endParaRPr>
            </a:p>
            <a:p>
              <a:pPr algn="ctr">
                <a:buNone/>
              </a:pPr>
              <a:r>
                <a:rPr sz="2200" b="1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ea typeface="+Основной текст (восточно-азиат" charset="0"/>
                  <a:cs typeface="Times New Roman" panose="02020603050405020304" pitchFamily="18" charset="0"/>
                  <a:sym typeface="+mn-ea"/>
                </a:rPr>
                <a:t>3 часа 55 минут (235 минут)</a:t>
              </a:r>
              <a:endParaRPr lang="ru-RU" sz="220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Основной текст (восточно-азиат" charset="0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4130487" y="868518"/>
              <a:ext cx="3190875" cy="238268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hangingPunct="0">
                <a:spcBef>
                  <a:spcPts val="590"/>
                </a:spcBef>
                <a:spcAft>
                  <a:spcPts val="300"/>
                </a:spcAft>
                <a:buNone/>
              </a:pPr>
              <a:r>
                <a:rPr sz="220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ea typeface="+Основной текст (восточно-азиат" charset="0"/>
                  <a:cs typeface="Times New Roman" panose="02020603050405020304" pitchFamily="18" charset="0"/>
                  <a:sym typeface="+mn-ea"/>
                </a:rPr>
                <a:t>Дополнительные материалы и оборудование</a:t>
              </a:r>
              <a:endParaRPr sz="220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+Основной текст (восточно-азиат" charset="0"/>
                <a:cs typeface="Times New Roman" panose="02020603050405020304" pitchFamily="18" charset="0"/>
              </a:endParaRPr>
            </a:p>
            <a:p>
              <a:pPr algn="ctr" hangingPunct="0">
                <a:spcBef>
                  <a:spcPts val="590"/>
                </a:spcBef>
                <a:spcAft>
                  <a:spcPts val="300"/>
                </a:spcAft>
                <a:buNone/>
              </a:pPr>
              <a:endParaRPr sz="800" b="1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+Основной текст (восточно-азиат" charset="0"/>
                <a:cs typeface="Times New Roman" panose="02020603050405020304" pitchFamily="18" charset="0"/>
                <a:sym typeface="+mn-ea"/>
              </a:endParaRPr>
            </a:p>
            <a:p>
              <a:pPr algn="ctr" hangingPunct="0">
                <a:spcBef>
                  <a:spcPts val="590"/>
                </a:spcBef>
                <a:spcAft>
                  <a:spcPts val="300"/>
                </a:spcAft>
                <a:buNone/>
              </a:pPr>
              <a:r>
                <a:rPr sz="2200" b="1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ea typeface="+Основной текст (восточно-азиат" charset="0"/>
                  <a:cs typeface="Times New Roman" panose="02020603050405020304" pitchFamily="18" charset="0"/>
                  <a:sym typeface="+mn-ea"/>
                </a:rPr>
                <a:t>орфографически</a:t>
              </a:r>
              <a:r>
                <a:rPr lang="ru-RU" sz="2200" b="1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ea typeface="+Основной текст (восточно-азиат" charset="0"/>
                  <a:cs typeface="Times New Roman" panose="02020603050405020304" pitchFamily="18" charset="0"/>
                  <a:sym typeface="+mn-ea"/>
                </a:rPr>
                <a:t>й </a:t>
              </a:r>
              <a:r>
                <a:rPr sz="2200" b="1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ea typeface="+Основной текст (восточно-азиат" charset="0"/>
                  <a:cs typeface="Times New Roman" panose="02020603050405020304" pitchFamily="18" charset="0"/>
                  <a:sym typeface="+mn-ea"/>
                </a:rPr>
                <a:t>и толковы</a:t>
              </a:r>
              <a:r>
                <a:rPr lang="ru-RU" sz="2200" b="1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ea typeface="+Основной текст (восточно-азиат" charset="0"/>
                  <a:cs typeface="Times New Roman" panose="02020603050405020304" pitchFamily="18" charset="0"/>
                  <a:sym typeface="+mn-ea"/>
                </a:rPr>
                <a:t>й</a:t>
              </a:r>
              <a:r>
                <a:rPr sz="2200" b="1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ea typeface="+Основной текст (восточно-азиат" charset="0"/>
                  <a:cs typeface="Times New Roman" panose="02020603050405020304" pitchFamily="18" charset="0"/>
                  <a:sym typeface="+mn-ea"/>
                </a:rPr>
                <a:t> словар</a:t>
              </a:r>
              <a:r>
                <a:rPr lang="ru-RU" sz="2200" b="1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ea typeface="+Основной текст (восточно-азиат" charset="0"/>
                  <a:cs typeface="Times New Roman" panose="02020603050405020304" pitchFamily="18" charset="0"/>
                  <a:sym typeface="+mn-ea"/>
                </a:rPr>
                <a:t>и</a:t>
              </a:r>
              <a:endParaRPr lang="ru-RU" sz="2200" b="1" i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Основной текст (восточно-азиат" charset="0"/>
                <a:cs typeface="Times New Roman" panose="02020603050405020304" pitchFamily="18" charset="0"/>
                <a:sym typeface="+mn-ea"/>
              </a:endParaRPr>
            </a:p>
          </p:txBody>
        </p:sp>
      </p:grpSp>
      <p:cxnSp>
        <p:nvCxnSpPr>
          <p:cNvPr id="10" name="Прямая соединительная линия 9"/>
          <p:cNvCxnSpPr/>
          <p:nvPr/>
        </p:nvCxnSpPr>
        <p:spPr>
          <a:xfrm>
            <a:off x="1583055" y="2073910"/>
            <a:ext cx="3871595" cy="2540"/>
          </a:xfrm>
          <a:prstGeom prst="line">
            <a:avLst/>
          </a:prstGeom>
          <a:ln w="254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3051175" y="3288665"/>
            <a:ext cx="6089650" cy="6623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ts val="590"/>
              </a:spcBef>
              <a:spcAft>
                <a:spcPts val="300"/>
              </a:spcAft>
              <a:buClrTx/>
              <a:buSzTx/>
              <a:buFontTx/>
              <a:buNone/>
              <a:defRPr/>
            </a:pPr>
            <a:r>
              <a:rPr lang="ru-RU" sz="2200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Выбор формы при подаче заявления</a:t>
            </a:r>
            <a:endParaRPr lang="ru-RU" sz="2200" b="1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Основной текст (восточно-азиат" charset="0"/>
              <a:cs typeface="Century Gothic" panose="020B0502020202020204" pitchFamily="34" charset="0"/>
              <a:sym typeface="+mn-ea"/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 flipH="1">
            <a:off x="4297045" y="3957955"/>
            <a:ext cx="3175" cy="516255"/>
          </a:xfrm>
          <a:prstGeom prst="straightConnector1">
            <a:avLst/>
          </a:prstGeom>
          <a:ln w="38100">
            <a:solidFill>
              <a:srgbClr val="E2671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7861935" y="3957955"/>
            <a:ext cx="3175" cy="516255"/>
          </a:xfrm>
          <a:prstGeom prst="straightConnector1">
            <a:avLst/>
          </a:prstGeom>
          <a:ln w="38100">
            <a:solidFill>
              <a:srgbClr val="E2671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2882265" y="4481195"/>
            <a:ext cx="2832735" cy="2296795"/>
          </a:xfrm>
          <a:prstGeom prst="ellipse">
            <a:avLst/>
          </a:prstGeom>
          <a:solidFill>
            <a:srgbClr val="9BE5FF"/>
          </a:solidFill>
          <a:ln>
            <a:solidFill>
              <a:srgbClr val="9BE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000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Изложение с творческим заданием </a:t>
            </a:r>
          </a:p>
        </p:txBody>
      </p:sp>
      <p:cxnSp>
        <p:nvCxnSpPr>
          <p:cNvPr id="7" name="Прямая соединительная линия 9"/>
          <p:cNvCxnSpPr/>
          <p:nvPr/>
        </p:nvCxnSpPr>
        <p:spPr>
          <a:xfrm>
            <a:off x="6651625" y="2071370"/>
            <a:ext cx="3871595" cy="2540"/>
          </a:xfrm>
          <a:prstGeom prst="line">
            <a:avLst/>
          </a:prstGeom>
          <a:ln w="254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6447155" y="4481195"/>
            <a:ext cx="2832735" cy="2296795"/>
          </a:xfrm>
          <a:prstGeom prst="ellipse">
            <a:avLst/>
          </a:prstGeom>
          <a:solidFill>
            <a:srgbClr val="9BE5FF"/>
          </a:solidFill>
          <a:ln>
            <a:solidFill>
              <a:srgbClr val="9BE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000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Сочинение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29565" y="3916680"/>
            <a:ext cx="2386330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 defTabSz="914400" hangingPunct="0">
              <a:buNone/>
              <a:tabLst>
                <a:tab pos="751205" algn="l"/>
              </a:tabLst>
            </a:pPr>
            <a:r>
              <a:rPr sz="2000" b="1" i="1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ГВЭ по русскому языку в форме изложения с творческим заданием</a:t>
            </a:r>
            <a:endParaRPr lang="ru-RU" sz="2000" b="1" i="1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585470" y="1176020"/>
            <a:ext cx="8183245" cy="5300345"/>
            <a:chOff x="922" y="1852"/>
            <a:chExt cx="12887" cy="8347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 flipH="1">
              <a:off x="4572" y="1852"/>
              <a:ext cx="45" cy="8347"/>
            </a:xfrm>
            <a:prstGeom prst="line">
              <a:avLst/>
            </a:prstGeom>
            <a:ln w="50800">
              <a:solidFill>
                <a:srgbClr val="E2671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922" y="5337"/>
              <a:ext cx="12887" cy="12"/>
            </a:xfrm>
            <a:prstGeom prst="line">
              <a:avLst/>
            </a:prstGeom>
            <a:ln w="50800">
              <a:solidFill>
                <a:srgbClr val="E2671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Прямоугольник 6"/>
            <p:cNvSpPr/>
            <p:nvPr/>
          </p:nvSpPr>
          <p:spPr>
            <a:xfrm>
              <a:off x="1341" y="2366"/>
              <a:ext cx="2673" cy="25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9525" algn="ctr" defTabSz="914400" hangingPunct="0">
                <a:buNone/>
                <a:tabLst>
                  <a:tab pos="751205" algn="l"/>
                </a:tabLst>
              </a:pPr>
              <a:r>
                <a:rPr sz="2000" b="1" i="1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ГВЭ по русскому языку в форме сочинения</a:t>
              </a:r>
              <a:endParaRPr lang="ru-RU" sz="2000" b="1" i="1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4918" y="2366"/>
              <a:ext cx="8622" cy="120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444500" algn="just" defTabSz="914400" hangingPunct="0">
                <a:spcAft>
                  <a:spcPts val="990"/>
                </a:spcAft>
                <a:buFont typeface="Wingdings" panose="05000000000000000000" pitchFamily="2" charset="2"/>
                <a:buChar char="ü"/>
                <a:tabLst>
                  <a:tab pos="751205" algn="l"/>
                </a:tabLst>
              </a:pPr>
              <a:r>
                <a:rPr dirty="0">
                  <a:solidFill>
                    <a:schemeClr val="bg2">
                      <a:lumMod val="10000"/>
                    </a:schemeClr>
                  </a:solidFill>
                  <a:uFillTx/>
                  <a:latin typeface="Century Gothic" panose="020B0502020202020204" pitchFamily="34" charset="0"/>
                  <a:ea typeface="+Основной текст (восточно-азиат" charset="0"/>
                  <a:cs typeface="Times New Roman" panose="02020603050405020304" pitchFamily="18" charset="0"/>
                  <a:sym typeface="+mn-ea"/>
                </a:rPr>
                <a:t>5 тем сочинения</a:t>
              </a:r>
              <a:endParaRPr lang="ru-RU" b="1" i="1" dirty="0" smtClean="0">
                <a:solidFill>
                  <a:schemeClr val="bg2">
                    <a:lumMod val="10000"/>
                  </a:schemeClr>
                </a:solidFill>
                <a:uFillTx/>
                <a:latin typeface="Century Gothic" panose="020B0502020202020204" pitchFamily="34" charset="0"/>
                <a:ea typeface="+Основной текст (восточно-азиат" charset="0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4918" y="3851"/>
              <a:ext cx="8622" cy="120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444500" algn="just" defTabSz="914400" hangingPunct="0">
                <a:spcAft>
                  <a:spcPts val="990"/>
                </a:spcAft>
                <a:buFont typeface="Wingdings" panose="05000000000000000000" pitchFamily="2" charset="2"/>
                <a:buChar char="ü"/>
                <a:tabLst>
                  <a:tab pos="751205" algn="l"/>
                </a:tabLst>
              </a:pPr>
              <a:r>
                <a:rPr dirty="0">
                  <a:solidFill>
                    <a:schemeClr val="bg2">
                      <a:lumMod val="10000"/>
                    </a:schemeClr>
                  </a:solidFill>
                  <a:uFillTx/>
                  <a:latin typeface="Century Gothic" panose="020B0502020202020204" pitchFamily="34" charset="0"/>
                  <a:ea typeface="+Основной текст (восточно-азиат" charset="0"/>
                  <a:cs typeface="Times New Roman" panose="02020603050405020304" pitchFamily="18" charset="0"/>
                  <a:sym typeface="+mn-ea"/>
                </a:rPr>
                <a:t>инструкция для обучающегося</a:t>
              </a:r>
              <a:endParaRPr lang="ru-RU" b="1" i="1" dirty="0" smtClean="0">
                <a:solidFill>
                  <a:schemeClr val="bg2">
                    <a:lumMod val="10000"/>
                  </a:schemeClr>
                </a:solidFill>
                <a:uFillTx/>
                <a:latin typeface="Century Gothic" panose="020B0502020202020204" pitchFamily="34" charset="0"/>
                <a:ea typeface="+Основной текст (восточно-азиат" charset="0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914" y="5570"/>
              <a:ext cx="8622" cy="120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444500" algn="l" defTabSz="914400" hangingPunct="0">
                <a:spcAft>
                  <a:spcPts val="990"/>
                </a:spcAft>
                <a:buFont typeface="Wingdings" panose="05000000000000000000" pitchFamily="2" charset="2"/>
                <a:buChar char="ü"/>
                <a:tabLst>
                  <a:tab pos="751205" algn="l"/>
                </a:tabLst>
              </a:pPr>
              <a:r>
                <a:rPr dirty="0">
                  <a:solidFill>
                    <a:schemeClr val="bg2">
                      <a:lumMod val="10000"/>
                    </a:schemeClr>
                  </a:solidFill>
                  <a:uFillTx/>
                  <a:latin typeface="Century Gothic" panose="020B0502020202020204" pitchFamily="34" charset="0"/>
                  <a:ea typeface="+Основной текст (восточно-азиат" charset="0"/>
                  <a:cs typeface="Times New Roman" panose="02020603050405020304" pitchFamily="18" charset="0"/>
                  <a:sym typeface="+mn-ea"/>
                </a:rPr>
                <a:t>текст (читается 2 раза с интервалом между прочтениями 2,5 – 3 мин.)</a:t>
              </a:r>
              <a:endParaRPr lang="ru-RU" b="1" i="1" dirty="0" smtClean="0">
                <a:solidFill>
                  <a:schemeClr val="bg2">
                    <a:lumMod val="10000"/>
                  </a:schemeClr>
                </a:solidFill>
                <a:uFillTx/>
                <a:latin typeface="Century Gothic" panose="020B0502020202020204" pitchFamily="34" charset="0"/>
                <a:ea typeface="+Основной текст (восточно-азиат" charset="0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912" y="7043"/>
              <a:ext cx="8622" cy="120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444500" algn="just" defTabSz="914400" hangingPunct="0">
                <a:spcAft>
                  <a:spcPts val="990"/>
                </a:spcAft>
                <a:buFont typeface="Wingdings" panose="05000000000000000000" pitchFamily="2" charset="2"/>
                <a:buChar char="ü"/>
                <a:tabLst>
                  <a:tab pos="751205" algn="l"/>
                </a:tabLst>
              </a:pPr>
              <a:r>
                <a:rPr dirty="0">
                  <a:solidFill>
                    <a:schemeClr val="bg2">
                      <a:lumMod val="10000"/>
                    </a:schemeClr>
                  </a:solidFill>
                  <a:uFillTx/>
                  <a:latin typeface="Century Gothic" panose="020B0502020202020204" pitchFamily="34" charset="0"/>
                  <a:ea typeface="+Основной текст (восточно-азиат" charset="0"/>
                  <a:cs typeface="Times New Roman" panose="02020603050405020304" pitchFamily="18" charset="0"/>
                  <a:sym typeface="+mn-ea"/>
                </a:rPr>
                <a:t>творческое задание</a:t>
              </a:r>
              <a:endParaRPr lang="ru-RU" b="1" i="1" dirty="0" smtClean="0">
                <a:solidFill>
                  <a:schemeClr val="bg2">
                    <a:lumMod val="10000"/>
                  </a:schemeClr>
                </a:solidFill>
                <a:uFillTx/>
                <a:latin typeface="Century Gothic" panose="020B0502020202020204" pitchFamily="34" charset="0"/>
                <a:ea typeface="+Основной текст (восточно-азиат" charset="0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4912" y="8517"/>
              <a:ext cx="8622" cy="120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444500" algn="just" defTabSz="914400" hangingPunct="0">
                <a:spcAft>
                  <a:spcPts val="990"/>
                </a:spcAft>
                <a:buFont typeface="Wingdings" panose="05000000000000000000" pitchFamily="2" charset="2"/>
                <a:buChar char="ü"/>
                <a:tabLst>
                  <a:tab pos="751205" algn="l"/>
                </a:tabLst>
              </a:pPr>
              <a:r>
                <a:rPr dirty="0">
                  <a:solidFill>
                    <a:schemeClr val="bg2">
                      <a:lumMod val="10000"/>
                    </a:schemeClr>
                  </a:solidFill>
                  <a:uFillTx/>
                  <a:latin typeface="Century Gothic" panose="020B0502020202020204" pitchFamily="34" charset="0"/>
                  <a:ea typeface="+Основной текст (восточно-азиат" charset="0"/>
                  <a:cs typeface="Times New Roman" panose="02020603050405020304" pitchFamily="18" charset="0"/>
                  <a:sym typeface="+mn-ea"/>
                </a:rPr>
                <a:t>инструкция для обучающегося</a:t>
              </a:r>
              <a:endParaRPr lang="ru-RU" b="1" i="1" dirty="0" smtClean="0">
                <a:solidFill>
                  <a:schemeClr val="bg2">
                    <a:lumMod val="10000"/>
                  </a:schemeClr>
                </a:solidFill>
                <a:uFillTx/>
                <a:latin typeface="Century Gothic" panose="020B0502020202020204" pitchFamily="34" charset="0"/>
                <a:ea typeface="+Основной текст (восточно-азиат" charset="0"/>
                <a:cs typeface="Times New Roman" panose="02020603050405020304" pitchFamily="18" charset="0"/>
                <a:sym typeface="+mn-ea"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570230" y="134620"/>
            <a:ext cx="1105090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Особенности проведения ГВЭ по русскому языку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9019540" y="1997075"/>
            <a:ext cx="2706370" cy="3709670"/>
            <a:chOff x="809626" y="791452"/>
            <a:chExt cx="3819949" cy="3172784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809626" y="792356"/>
              <a:ext cx="3819524" cy="3171880"/>
            </a:xfrm>
            <a:prstGeom prst="rect">
              <a:avLst/>
            </a:prstGeom>
            <a:noFill/>
            <a:ln w="38100" cap="rnd">
              <a:solidFill>
                <a:srgbClr val="E26714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809626" y="791452"/>
              <a:ext cx="3819949" cy="29734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lang="ru-RU" altLang="ru-RU" sz="2000" b="1" i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altLang="ru-RU" sz="2000" b="1" i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Творческое задание/темы сочинения должны быть прочитаны и записаны на  доске (или распечатаны для каждого участника экзамена) </a:t>
              </a:r>
              <a:endParaRPr lang="ru-RU" altLang="ru-RU" sz="2000" b="1" i="1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0865" y="108585"/>
            <a:ext cx="1105090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Особенности проведения ГВЭ по математике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1141095" y="1393825"/>
            <a:ext cx="9963785" cy="2580640"/>
            <a:chOff x="339724" y="868518"/>
            <a:chExt cx="6981638" cy="2382682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339724" y="868518"/>
              <a:ext cx="3190875" cy="238268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hangingPunct="0">
                <a:spcBef>
                  <a:spcPts val="590"/>
                </a:spcBef>
                <a:spcAft>
                  <a:spcPts val="300"/>
                </a:spcAft>
                <a:buNone/>
              </a:pPr>
              <a:r>
                <a:rPr sz="240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ea typeface="+Основной текст (восточно-азиат" charset="0"/>
                  <a:cs typeface="Times New Roman" panose="02020603050405020304" pitchFamily="18" charset="0"/>
                  <a:sym typeface="+mn-ea"/>
                </a:rPr>
                <a:t>Продолжительность экзаменационной работы</a:t>
              </a:r>
            </a:p>
            <a:p>
              <a:pPr algn="ctr" hangingPunct="0">
                <a:spcBef>
                  <a:spcPts val="590"/>
                </a:spcBef>
                <a:spcAft>
                  <a:spcPts val="300"/>
                </a:spcAft>
                <a:buNone/>
              </a:pPr>
              <a:endParaRPr sz="240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+Основной текст (восточно-азиат" charset="0"/>
                <a:cs typeface="Times New Roman" panose="02020603050405020304" pitchFamily="18" charset="0"/>
              </a:endParaRPr>
            </a:p>
            <a:p>
              <a:pPr algn="ctr">
                <a:buNone/>
              </a:pPr>
              <a:r>
                <a:rPr sz="2400" b="1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ea typeface="+Основной текст (восточно-азиат" charset="0"/>
                  <a:cs typeface="Times New Roman" panose="02020603050405020304" pitchFamily="18" charset="0"/>
                  <a:sym typeface="+mn-ea"/>
                </a:rPr>
                <a:t>3 часа 55 минут (235 минут)</a:t>
              </a:r>
              <a:r>
                <a:rPr sz="240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ea typeface="+Основной текст (восточно-азиат" charset="0"/>
                  <a:cs typeface="Times New Roman" panose="02020603050405020304" pitchFamily="18" charset="0"/>
                  <a:sym typeface="+mn-ea"/>
                </a:rPr>
                <a:t> </a:t>
              </a:r>
              <a:endParaRPr lang="ru-RU" sz="240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Основной текст (восточно-азиат" charset="0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4130487" y="868518"/>
              <a:ext cx="3190875" cy="238268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hangingPunct="0">
                <a:spcBef>
                  <a:spcPts val="590"/>
                </a:spcBef>
                <a:spcAft>
                  <a:spcPts val="300"/>
                </a:spcAft>
                <a:buNone/>
              </a:pPr>
              <a:r>
                <a:rPr sz="240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ea typeface="+Основной текст (восточно-азиат" charset="0"/>
                  <a:cs typeface="Times New Roman" panose="02020603050405020304" pitchFamily="18" charset="0"/>
                  <a:sym typeface="+mn-ea"/>
                </a:rPr>
                <a:t>Дополнительные материалы и оборудование</a:t>
              </a:r>
              <a:endParaRPr sz="240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+Основной текст (восточно-азиат" charset="0"/>
                <a:cs typeface="Times New Roman" panose="02020603050405020304" pitchFamily="18" charset="0"/>
              </a:endParaRPr>
            </a:p>
            <a:p>
              <a:pPr algn="ctr" hangingPunct="0">
                <a:spcBef>
                  <a:spcPts val="590"/>
                </a:spcBef>
                <a:spcAft>
                  <a:spcPts val="300"/>
                </a:spcAft>
                <a:buNone/>
              </a:pPr>
              <a:endParaRPr sz="2400" b="1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+Основной текст (восточно-азиат" charset="0"/>
                <a:cs typeface="Times New Roman" panose="02020603050405020304" pitchFamily="18" charset="0"/>
                <a:sym typeface="+mn-ea"/>
              </a:endParaRPr>
            </a:p>
            <a:p>
              <a:pPr algn="ctr">
                <a:buNone/>
              </a:pPr>
              <a:r>
                <a:rPr sz="2400" b="1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линейк</a:t>
              </a:r>
              <a:r>
                <a:rPr lang="ru-RU" sz="2400" b="1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а</a:t>
              </a:r>
              <a:r>
                <a:rPr sz="2400" b="1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, не содержащ</a:t>
              </a:r>
              <a:r>
                <a:rPr lang="ru-RU" sz="2400" b="1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ая </a:t>
              </a:r>
              <a:r>
                <a:rPr sz="2400" b="1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справочный материал</a:t>
              </a:r>
              <a:endParaRPr lang="ru-RU" sz="2400" b="1" i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Основной текст (восточно-азиат" charset="0"/>
                <a:cs typeface="Century Gothic" panose="020B0502020202020204" pitchFamily="34" charset="0"/>
                <a:sym typeface="+mn-ea"/>
              </a:endParaRPr>
            </a:p>
          </p:txBody>
        </p:sp>
      </p:grpSp>
      <p:cxnSp>
        <p:nvCxnSpPr>
          <p:cNvPr id="10" name="Прямая соединительная линия 9"/>
          <p:cNvCxnSpPr/>
          <p:nvPr/>
        </p:nvCxnSpPr>
        <p:spPr>
          <a:xfrm>
            <a:off x="1482090" y="2816860"/>
            <a:ext cx="3871595" cy="2540"/>
          </a:xfrm>
          <a:prstGeom prst="line">
            <a:avLst/>
          </a:prstGeom>
          <a:ln w="254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2743200" y="4676140"/>
            <a:ext cx="6706235" cy="15665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sz="2200" b="1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Необходимые справочные материалы</a:t>
            </a:r>
            <a:endParaRPr sz="2200" b="1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  <a:cs typeface="Century Gothic" panose="020B0502020202020204" pitchFamily="34" charset="0"/>
            </a:endParaRPr>
          </a:p>
          <a:p>
            <a:pPr algn="ctr">
              <a:buNone/>
            </a:pPr>
            <a:r>
              <a:rPr sz="220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выдаются вместе с текстом экзаменационной работы</a:t>
            </a:r>
            <a:endParaRPr lang="ru-RU" sz="2200" b="1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Основной текст (восточно-азиат" charset="0"/>
              <a:cs typeface="Century Gothic" panose="020B0502020202020204" pitchFamily="34" charset="0"/>
              <a:sym typeface="+mn-ea"/>
            </a:endParaRPr>
          </a:p>
        </p:txBody>
      </p:sp>
      <p:cxnSp>
        <p:nvCxnSpPr>
          <p:cNvPr id="7" name="Прямая соединительная линия 9"/>
          <p:cNvCxnSpPr/>
          <p:nvPr/>
        </p:nvCxnSpPr>
        <p:spPr>
          <a:xfrm>
            <a:off x="6830695" y="2814320"/>
            <a:ext cx="3871595" cy="2540"/>
          </a:xfrm>
          <a:prstGeom prst="line">
            <a:avLst/>
          </a:prstGeom>
          <a:ln w="254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080770" y="1874520"/>
            <a:ext cx="10031226" cy="3960413"/>
            <a:chOff x="4912" y="1263"/>
            <a:chExt cx="8624" cy="4301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4912" y="2528"/>
              <a:ext cx="8624" cy="3036"/>
              <a:chOff x="4912" y="2528"/>
              <a:chExt cx="8624" cy="3036"/>
            </a:xfrm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4914" y="2528"/>
                <a:ext cx="8622" cy="175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ru-RU" sz="220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Основной текст (восточно-азиат" charset="0"/>
                    <a:sym typeface="+mn-ea"/>
                  </a:rPr>
                  <a:t>в случае, если обучающийся вышел из аудитории, необходимо проверить комплектность, оставленных участником ГВЭ на рабочем столе, экзаменационных материалов и черновиков</a:t>
                </a:r>
                <a:endParaRPr lang="ru-RU" sz="2200" i="1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4912" y="4563"/>
                <a:ext cx="8622" cy="100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ru-RU" sz="220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Основной текст (восточно-азиат" charset="0"/>
                    <a:sym typeface="+mn-ea"/>
                  </a:rPr>
                  <a:t>фиксировать каждый выход участников в ведомости учёта времени отсутствия участников экзамена в аудитории (</a:t>
                </a:r>
                <a:r>
                  <a:rPr lang="ru-RU" sz="2200" b="1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Основной текст (восточно-азиат" charset="0"/>
                    <a:sym typeface="+mn-ea"/>
                  </a:rPr>
                  <a:t>ППЭ-12-04-МАШ</a:t>
                </a:r>
                <a:r>
                  <a:rPr lang="ru-RU" sz="220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Основной текст (восточно-азиат" charset="0"/>
                    <a:sym typeface="+mn-ea"/>
                  </a:rPr>
                  <a:t>)</a:t>
                </a:r>
                <a:endParaRPr lang="ru-RU" sz="2200" i="1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cs typeface="Century Gothic" panose="020B0502020202020204" pitchFamily="34" charset="0"/>
                  <a:sym typeface="+mn-ea"/>
                </a:endParaRPr>
              </a:p>
            </p:txBody>
          </p:sp>
        </p:grpSp>
        <p:sp>
          <p:nvSpPr>
            <p:cNvPr id="15" name="Прямоугольник 14"/>
            <p:cNvSpPr/>
            <p:nvPr/>
          </p:nvSpPr>
          <p:spPr>
            <a:xfrm>
              <a:off x="4912" y="1263"/>
              <a:ext cx="8622" cy="9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sz="220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sym typeface="+mn-ea"/>
                </a:rPr>
                <a:t>следить за порядком в аудитории</a:t>
              </a:r>
              <a:endParaRPr lang="ru-RU" sz="2200" i="1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Основной текст (восточно-азиат" charset="0"/>
                <a:cs typeface="Century Gothic" panose="020B0502020202020204" pitchFamily="34" charset="0"/>
                <a:sym typeface="+mn-ea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478930" y="227108"/>
            <a:ext cx="9237345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8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В течение выполнения экзаменационной работы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8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организатор в аудитории должен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083310" y="1370965"/>
            <a:ext cx="10028555" cy="16167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240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Организаторами фиксируется </a:t>
            </a:r>
            <a:r>
              <a:rPr lang="ru-RU" altLang="ru-RU" sz="2400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каждый выход </a:t>
            </a:r>
            <a:r>
              <a:rPr lang="ru-RU" altLang="ru-RU" sz="240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участника ГВЭ.</a:t>
            </a:r>
            <a:endParaRPr kumimoji="0" lang="ru-RU" altLang="ru-RU" sz="2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entury Gothic" panose="020B0502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2400" i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Если один и тот же участник ГВЭ выходит несколько раз, то каждый  выход фиксируется в ведомости в новой строке</a:t>
            </a:r>
            <a:endParaRPr lang="ru-RU" altLang="ru-RU" sz="2400" i="1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Основной текст (восточно-азиат" charset="0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23570" y="247015"/>
            <a:ext cx="10948035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lang="ru-RU" sz="2800" b="1" noProof="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Работа с формой ППЭ-12-04-МАШ «Ведомость учета времени отсутствия участников экзамена в аудитории»</a:t>
            </a:r>
            <a:endParaRPr lang="ru-RU" sz="2800" b="1" kern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Century Gothic" panose="020B0502020202020204" pitchFamily="34" charset="0"/>
              <a:sym typeface="+mn-ea"/>
            </a:endParaRPr>
          </a:p>
        </p:txBody>
      </p:sp>
      <p:pic>
        <p:nvPicPr>
          <p:cNvPr id="45060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310" y="3158490"/>
            <a:ext cx="8220075" cy="3514725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</a:ln>
        </p:spPr>
      </p:pic>
      <p:grpSp>
        <p:nvGrpSpPr>
          <p:cNvPr id="3" name="Группа 2"/>
          <p:cNvGrpSpPr/>
          <p:nvPr/>
        </p:nvGrpSpPr>
        <p:grpSpPr>
          <a:xfrm>
            <a:off x="9914255" y="3732530"/>
            <a:ext cx="1819275" cy="2366645"/>
            <a:chOff x="809626" y="791452"/>
            <a:chExt cx="3819949" cy="3172784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809626" y="792356"/>
              <a:ext cx="3819524" cy="3171880"/>
            </a:xfrm>
            <a:prstGeom prst="rect">
              <a:avLst/>
            </a:prstGeom>
            <a:noFill/>
            <a:ln w="38100" cap="rnd">
              <a:solidFill>
                <a:srgbClr val="E26714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809626" y="791452"/>
              <a:ext cx="3819949" cy="23087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lang="ru-RU" sz="20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lang="ru-RU" sz="20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sz="2200" b="1" dirty="0" smtClean="0">
                  <a:solidFill>
                    <a:srgbClr val="C00000"/>
                  </a:solidFill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Знак «</a:t>
              </a:r>
              <a:r>
                <a:rPr lang="en-US" sz="2200" b="1" dirty="0" smtClean="0">
                  <a:solidFill>
                    <a:srgbClr val="C00000"/>
                  </a:solidFill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Z</a:t>
              </a:r>
              <a:r>
                <a:rPr lang="ru-RU" sz="2200" b="1" dirty="0" smtClean="0">
                  <a:solidFill>
                    <a:srgbClr val="C00000"/>
                  </a:solidFill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»</a:t>
              </a:r>
              <a:r>
                <a:rPr lang="en-US" sz="2200" b="1" dirty="0" smtClean="0">
                  <a:solidFill>
                    <a:srgbClr val="C00000"/>
                  </a:solidFill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 </a:t>
              </a:r>
              <a:r>
                <a:rPr lang="ru-RU" sz="2200" b="1" dirty="0" smtClean="0">
                  <a:solidFill>
                    <a:srgbClr val="C00000"/>
                  </a:solidFill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в формах не ставится!</a:t>
              </a:r>
              <a:endParaRPr lang="ru-RU" altLang="ru-RU" sz="2200" b="1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436370" y="82550"/>
            <a:ext cx="931989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Состав материалов для проведения ГВЭ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554354" y="988060"/>
            <a:ext cx="10941684" cy="3996056"/>
            <a:chOff x="339670" y="851231"/>
            <a:chExt cx="7364848" cy="3797832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339670" y="868733"/>
              <a:ext cx="3190679" cy="11194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  <a:p>
              <a:pPr algn="ctr"/>
              <a:r>
                <a:rPr lang="ru-RU" sz="20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Доставочные </a:t>
              </a:r>
              <a:r>
                <a:rPr lang="ru-RU" sz="2000" b="1" noProof="0" dirty="0" err="1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спецпакеты</a:t>
              </a:r>
              <a:r>
                <a:rPr lang="ru-RU" sz="20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 с комплектами бланков ГВЭ</a:t>
              </a:r>
              <a:endPara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endParaRPr>
            </a:p>
            <a:p>
              <a:pPr algn="ctr"/>
              <a:endPara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4513654" y="851231"/>
              <a:ext cx="3190679" cy="11369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sz="20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Доставочные </a:t>
              </a:r>
              <a:r>
                <a:rPr lang="ru-RU" sz="2000" b="1" noProof="0" dirty="0" err="1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спецпакеты</a:t>
              </a:r>
              <a:r>
                <a:rPr lang="ru-RU" sz="20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sz="20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с КИМ ГВЭ </a:t>
              </a:r>
              <a:endParaRPr lang="ru-RU" sz="2000" b="1" i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4513839" y="3528965"/>
              <a:ext cx="3190679" cy="112009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Пакет руководителя</a:t>
              </a: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339670" y="3573623"/>
              <a:ext cx="3190679" cy="107543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Дополнительные бланки </a:t>
              </a:r>
            </a:p>
            <a:p>
              <a:pPr algn="ctr"/>
              <a:r>
                <a:rPr lang="ru-RU" sz="20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ответов ГВЭ</a:t>
              </a:r>
              <a:endPara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endParaRPr>
            </a:p>
          </p:txBody>
        </p:sp>
      </p:grp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2105" y="1931670"/>
            <a:ext cx="2958465" cy="1789430"/>
          </a:xfrm>
          <a:prstGeom prst="rect">
            <a:avLst/>
          </a:prstGeom>
          <a:noFill/>
          <a:ln w="635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458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8595" y="1938020"/>
            <a:ext cx="2654300" cy="1788160"/>
          </a:xfrm>
          <a:prstGeom prst="rect">
            <a:avLst/>
          </a:prstGeom>
          <a:noFill/>
          <a:ln w="31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4583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5935" y="4552315"/>
            <a:ext cx="1605280" cy="227711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458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51745" y="4698365"/>
            <a:ext cx="1581150" cy="213106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9907" y="96298"/>
            <a:ext cx="899033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Выдача дополнительных бланков ответов </a:t>
            </a:r>
          </a:p>
        </p:txBody>
      </p:sp>
      <p:grpSp>
        <p:nvGrpSpPr>
          <p:cNvPr id="25" name="Группа 24"/>
          <p:cNvGrpSpPr/>
          <p:nvPr/>
        </p:nvGrpSpPr>
        <p:grpSpPr>
          <a:xfrm>
            <a:off x="174625" y="856615"/>
            <a:ext cx="6351270" cy="518160"/>
            <a:chOff x="-1947324" y="156815"/>
            <a:chExt cx="8896171" cy="3324369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-1630344" y="156815"/>
              <a:ext cx="8313169" cy="3324369"/>
            </a:xfrm>
            <a:prstGeom prst="rect">
              <a:avLst/>
            </a:prstGeom>
            <a:noFill/>
            <a:ln w="38100" cap="rnd">
              <a:solidFill>
                <a:srgbClr val="E26714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-1947324" y="307552"/>
              <a:ext cx="8896171" cy="29536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algn="ctr" defTabSz="914400">
                <a:buClrTx/>
                <a:buSzTx/>
                <a:buFontTx/>
                <a:buNone/>
                <a:defRPr/>
              </a:pPr>
              <a:r>
                <a:rPr lang="ru-RU" sz="2400" b="1" kern="0" noProof="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ea typeface="+mj-ea"/>
                  <a:cs typeface="Century Gothic" panose="020B0502020202020204" pitchFamily="34" charset="0"/>
                  <a:sym typeface="+mn-ea"/>
                </a:rPr>
                <a:t>Организаторы в аудитории должны:</a:t>
              </a:r>
              <a:endParaRPr lang="ru-RU" sz="24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350532" y="1551070"/>
            <a:ext cx="11643193" cy="3875376"/>
            <a:chOff x="554" y="2505"/>
            <a:chExt cx="14292" cy="4019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554" y="5932"/>
              <a:ext cx="14273" cy="59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lang="ru-RU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sym typeface="+mn-ea"/>
                </a:rPr>
                <a:t>проверить правильность заполнения ДБО</a:t>
              </a:r>
              <a:endParaRPr lang="ru-RU" b="1" i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Основной текст (восточно-азиат" charset="0"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561" y="4974"/>
              <a:ext cx="14276" cy="74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ru-RU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sym typeface="+mn-ea"/>
                </a:rPr>
                <a:t>в поле «Лист №» при выдаче ДБО вносится порядковый номер листа работы участника (листом №1 является основной бланк ответов, который участник получил в составе комплекта бланков ГВЭ)</a:t>
              </a:r>
              <a:endParaRPr lang="ru-RU" b="1" i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Основной текст (восточно-азиат" charset="0"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561" y="4035"/>
              <a:ext cx="14285" cy="7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ru-RU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sym typeface="+mn-ea"/>
                </a:rPr>
                <a:t>все поля заполняются в соответствии с информацией, внесенной в бланк ответов. «Код работы» должен быть аналогичным «Коду работы», указанному в бланке регистрации и бланке ответов</a:t>
              </a:r>
              <a:endParaRPr lang="ru-RU" b="1" i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Основной текст (восточно-азиат" charset="0"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561" y="3250"/>
              <a:ext cx="14266" cy="56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lang="ru-RU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sym typeface="+mn-ea"/>
                </a:rPr>
                <a:t>выдать по просьбе  участника ДБО</a:t>
              </a:r>
              <a:endParaRPr lang="ru-RU" b="1" i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Основной текст (восточно-азиат" charset="0"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561" y="2505"/>
              <a:ext cx="14265" cy="5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lang="ru-RU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sym typeface="+mn-ea"/>
                </a:rPr>
                <a:t>убедиться, что бланк ответов полностью заполнен, включая его оборотную сторону</a:t>
              </a:r>
              <a:endParaRPr lang="ru-RU" sz="1600" b="1" i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Основной текст (восточно-азиат" charset="0"/>
                <a:cs typeface="Century Gothic" panose="020B0502020202020204" pitchFamily="34" charset="0"/>
                <a:sym typeface="+mn-ea"/>
              </a:endParaRPr>
            </a:p>
          </p:txBody>
        </p:sp>
      </p:grpSp>
      <p:pic>
        <p:nvPicPr>
          <p:cNvPr id="57349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2025" y="4709795"/>
            <a:ext cx="5951855" cy="21482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885950" y="1334135"/>
            <a:ext cx="8736404" cy="5233712"/>
            <a:chOff x="4912" y="1263"/>
            <a:chExt cx="8624" cy="5619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4912" y="2528"/>
              <a:ext cx="8624" cy="4354"/>
              <a:chOff x="4912" y="2528"/>
              <a:chExt cx="8624" cy="4354"/>
            </a:xfrm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4914" y="2528"/>
                <a:ext cx="8622" cy="159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ru-RU" sz="200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Основной текст (восточно-азиат" charset="0"/>
                    <a:sym typeface="+mn-ea"/>
                  </a:rPr>
                  <a:t>собрать у участников ГВЭ:</a:t>
                </a:r>
                <a:endParaRPr kumimoji="0" lang="ru-RU" sz="200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cs typeface="+mn-cs"/>
                </a:endParaRPr>
              </a:p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charset="0"/>
                  <a:buChar char="ü"/>
                  <a:defRPr/>
                </a:pPr>
                <a:r>
                  <a:rPr lang="ru-RU" sz="200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Основной текст (восточно-азиат" charset="0"/>
                    <a:sym typeface="+mn-ea"/>
                  </a:rPr>
                  <a:t>бланки регистрации, бланки ответов, ДБО;</a:t>
                </a:r>
                <a:endParaRPr kumimoji="0" lang="ru-RU" sz="200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cs typeface="+mn-cs"/>
                </a:endParaRPr>
              </a:p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charset="0"/>
                  <a:buChar char="ü"/>
                  <a:defRPr/>
                </a:pPr>
                <a:r>
                  <a:rPr lang="ru-RU" sz="200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Основной текст (восточно-азиат" charset="0"/>
                    <a:sym typeface="+mn-ea"/>
                  </a:rPr>
                  <a:t>КИМ;</a:t>
                </a:r>
                <a:endParaRPr kumimoji="0" lang="ru-RU" sz="200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cs typeface="+mn-cs"/>
                </a:endParaRPr>
              </a:p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charset="0"/>
                  <a:buChar char="ü"/>
                  <a:defRPr/>
                </a:pPr>
                <a:r>
                  <a:rPr lang="ru-RU" sz="200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Основной текст (восточно-азиат" charset="0"/>
                    <a:sym typeface="+mn-ea"/>
                  </a:rPr>
                  <a:t>черновики</a:t>
                </a:r>
                <a:endParaRPr lang="ru-RU" sz="200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4912" y="4415"/>
                <a:ext cx="8622" cy="113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ru-RU" sz="200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Основной текст (восточно-азиат" charset="0"/>
                    <a:sym typeface="+mn-ea"/>
                  </a:rPr>
                  <a:t>поставить прочерк «</a:t>
                </a:r>
                <a:r>
                  <a:rPr lang="ru-RU" sz="2000" b="1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Основной текст (восточно-азиат" charset="0"/>
                    <a:sym typeface="+mn-ea"/>
                  </a:rPr>
                  <a:t>Z</a:t>
                </a:r>
                <a:r>
                  <a:rPr lang="ru-RU" sz="200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Основной текст (восточно-азиат" charset="0"/>
                    <a:sym typeface="+mn-ea"/>
                  </a:rPr>
                  <a:t>» на незаполненных полях бланков ответов    (в том числе и на его оборотной стороне), а также в выданных  дополнительных бланках ответов</a:t>
                </a:r>
                <a:endParaRPr lang="ru-RU" sz="200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4914" y="5841"/>
                <a:ext cx="8622" cy="104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ru-RU" sz="200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Основной текст (восточно-азиат" charset="0"/>
                    <a:sym typeface="+mn-ea"/>
                  </a:rPr>
                  <a:t>заполнить форму </a:t>
                </a:r>
                <a:r>
                  <a:rPr lang="ru-RU" sz="2000" b="1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Основной текст (восточно-азиат" charset="0"/>
                    <a:sym typeface="+mn-ea"/>
                  </a:rPr>
                  <a:t>ППЭ-05-02-ГВЭ</a:t>
                </a:r>
                <a:r>
                  <a:rPr lang="ru-RU" sz="200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Основной текст (восточно-азиат" charset="0"/>
                    <a:sym typeface="+mn-ea"/>
                  </a:rPr>
                  <a:t> «Протокол проведения ГВЭ в аудитории» и объявить данные протоколы вслух</a:t>
                </a:r>
                <a:endParaRPr lang="ru-RU" sz="200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cs typeface="Century Gothic" panose="020B0502020202020204" pitchFamily="34" charset="0"/>
                  <a:sym typeface="+mn-ea"/>
                </a:endParaRPr>
              </a:p>
            </p:txBody>
          </p:sp>
        </p:grpSp>
        <p:sp>
          <p:nvSpPr>
            <p:cNvPr id="15" name="Прямоугольник 14"/>
            <p:cNvSpPr/>
            <p:nvPr/>
          </p:nvSpPr>
          <p:spPr>
            <a:xfrm>
              <a:off x="4912" y="1263"/>
              <a:ext cx="8622" cy="9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sz="200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sym typeface="+mn-ea"/>
                </a:rPr>
                <a:t>объявить, что выполнение работы окончено</a:t>
              </a:r>
              <a:endParaRPr lang="ru-RU" sz="200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Основной текст (восточно-азиат" charset="0"/>
                <a:cs typeface="Century Gothic" panose="020B0502020202020204" pitchFamily="34" charset="0"/>
                <a:sym typeface="+mn-ea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407935" y="110903"/>
            <a:ext cx="7690485" cy="1014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0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Действия организаторов в аудитории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0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на этапе завершения экзамена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5" y="182245"/>
            <a:ext cx="11883390" cy="64941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3" name="Picture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5455" y="3149600"/>
            <a:ext cx="1388745" cy="1969135"/>
          </a:xfrm>
          <a:prstGeom prst="rect">
            <a:avLst/>
          </a:prstGeom>
          <a:noFill/>
          <a:ln w="9525" cap="flat" cmpd="sng">
            <a:solidFill>
              <a:schemeClr val="accent2">
                <a:lumMod val="50000"/>
              </a:schemeClr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" name="Прямоугольник 1"/>
          <p:cNvSpPr/>
          <p:nvPr/>
        </p:nvSpPr>
        <p:spPr>
          <a:xfrm>
            <a:off x="1923112" y="112173"/>
            <a:ext cx="834517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Упаковка материалов ГВЭ в аудитории</a:t>
            </a:r>
          </a:p>
        </p:txBody>
      </p:sp>
      <p:pic>
        <p:nvPicPr>
          <p:cNvPr id="3" name="Изображение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55" y="914400"/>
            <a:ext cx="1381760" cy="1953895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</a:ln>
        </p:spPr>
      </p:pic>
      <p:pic>
        <p:nvPicPr>
          <p:cNvPr id="52228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6740" y="1146175"/>
            <a:ext cx="2191385" cy="1683385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</a:ln>
        </p:spPr>
      </p:pic>
      <p:pic>
        <p:nvPicPr>
          <p:cNvPr id="4" name="Изображение -214748259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520" y="3389630"/>
            <a:ext cx="1301750" cy="1841500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</a:ln>
        </p:spPr>
      </p:pic>
      <p:pic>
        <p:nvPicPr>
          <p:cNvPr id="7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6740" y="3279775"/>
            <a:ext cx="2191385" cy="1683385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228600" y="5692775"/>
            <a:ext cx="2562225" cy="989965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bg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Неиспользованные и заменённые бланки, ДБО </a:t>
            </a:r>
          </a:p>
        </p:txBody>
      </p:sp>
      <p:pic>
        <p:nvPicPr>
          <p:cNvPr id="28679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6960" y="5231130"/>
            <a:ext cx="1210945" cy="1593215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</a:ln>
        </p:spPr>
      </p:pic>
      <p:grpSp>
        <p:nvGrpSpPr>
          <p:cNvPr id="6" name="Группа 5"/>
          <p:cNvGrpSpPr/>
          <p:nvPr/>
        </p:nvGrpSpPr>
        <p:grpSpPr>
          <a:xfrm>
            <a:off x="6866890" y="998220"/>
            <a:ext cx="1583055" cy="1931670"/>
            <a:chOff x="7837" y="1800"/>
            <a:chExt cx="2240" cy="2748"/>
          </a:xfrm>
        </p:grpSpPr>
        <p:pic>
          <p:nvPicPr>
            <p:cNvPr id="30729" name="Picture 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837" y="1800"/>
              <a:ext cx="2240" cy="2748"/>
            </a:xfrm>
            <a:prstGeom prst="rect">
              <a:avLst/>
            </a:prstGeom>
            <a:noFill/>
            <a:ln w="9525">
              <a:solidFill>
                <a:schemeClr val="accent2">
                  <a:lumMod val="50000"/>
                </a:schemeClr>
              </a:solidFill>
            </a:ln>
          </p:spPr>
        </p:pic>
        <p:sp>
          <p:nvSpPr>
            <p:cNvPr id="13" name="Прямоугольник 12"/>
            <p:cNvSpPr/>
            <p:nvPr/>
          </p:nvSpPr>
          <p:spPr>
            <a:xfrm>
              <a:off x="7837" y="2880"/>
              <a:ext cx="2239" cy="600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chemeClr val="accent2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altLang="en-US" sz="130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cs typeface="Century Gothic" panose="020B0502020202020204" pitchFamily="34" charset="0"/>
                </a:rPr>
                <a:t>Использованные черновики</a:t>
              </a:r>
            </a:p>
          </p:txBody>
        </p:sp>
      </p:grpSp>
      <p:pic>
        <p:nvPicPr>
          <p:cNvPr id="54276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93605" y="1119505"/>
            <a:ext cx="2160270" cy="1659890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</a:ln>
        </p:spPr>
      </p:pic>
      <p:grpSp>
        <p:nvGrpSpPr>
          <p:cNvPr id="12" name="Группа 11"/>
          <p:cNvGrpSpPr/>
          <p:nvPr/>
        </p:nvGrpSpPr>
        <p:grpSpPr>
          <a:xfrm>
            <a:off x="6569710" y="3380740"/>
            <a:ext cx="2177459" cy="1489125"/>
            <a:chOff x="7200" y="5400"/>
            <a:chExt cx="3205" cy="2173"/>
          </a:xfrm>
        </p:grpSpPr>
        <p:graphicFrame>
          <p:nvGraphicFramePr>
            <p:cNvPr id="8" name="Объект 7"/>
            <p:cNvGraphicFramePr/>
            <p:nvPr/>
          </p:nvGraphicFramePr>
          <p:xfrm>
            <a:off x="7200" y="5400"/>
            <a:ext cx="3205" cy="21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3" r:id="rId10" imgW="10048875" imgH="5981700" progId="Paint.Picture">
                    <p:embed/>
                  </p:oleObj>
                </mc:Choice>
                <mc:Fallback>
                  <p:oleObj r:id="rId10" imgW="10048875" imgH="5981700" progId="Paint.Picture">
                    <p:embed/>
                    <p:pic>
                      <p:nvPicPr>
                        <p:cNvPr id="0" name="Изображение 8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7200" y="5400"/>
                          <a:ext cx="3205" cy="2173"/>
                        </a:xfrm>
                        <a:prstGeom prst="rect">
                          <a:avLst/>
                        </a:prstGeom>
                        <a:ln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Прямоугольник 13"/>
            <p:cNvSpPr/>
            <p:nvPr/>
          </p:nvSpPr>
          <p:spPr>
            <a:xfrm>
              <a:off x="7604" y="6190"/>
              <a:ext cx="2443" cy="589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chemeClr val="accent2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altLang="en-US" sz="130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cs typeface="Century Gothic" panose="020B0502020202020204" pitchFamily="34" charset="0"/>
                </a:rPr>
                <a:t>Использованные КИМ</a:t>
              </a:r>
            </a:p>
          </p:txBody>
        </p:sp>
      </p:grpSp>
      <p:pic>
        <p:nvPicPr>
          <p:cNvPr id="55300" name="Picture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31070" y="3310255"/>
            <a:ext cx="2122805" cy="1630045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</a:ln>
        </p:spPr>
      </p:pic>
      <p:grpSp>
        <p:nvGrpSpPr>
          <p:cNvPr id="17" name="Группа 16"/>
          <p:cNvGrpSpPr/>
          <p:nvPr/>
        </p:nvGrpSpPr>
        <p:grpSpPr>
          <a:xfrm>
            <a:off x="6569075" y="5320665"/>
            <a:ext cx="2178050" cy="1503680"/>
            <a:chOff x="7238" y="8444"/>
            <a:chExt cx="3306" cy="2186"/>
          </a:xfrm>
        </p:grpSpPr>
        <p:graphicFrame>
          <p:nvGraphicFramePr>
            <p:cNvPr id="10" name="Объект 9"/>
            <p:cNvGraphicFramePr/>
            <p:nvPr/>
          </p:nvGraphicFramePr>
          <p:xfrm>
            <a:off x="7238" y="8444"/>
            <a:ext cx="3306" cy="2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4" r:id="rId13" imgW="10048875" imgH="5981700" progId="Paint.Picture">
                    <p:embed/>
                  </p:oleObj>
                </mc:Choice>
                <mc:Fallback>
                  <p:oleObj r:id="rId13" imgW="10048875" imgH="5981700" progId="Paint.Picture">
                    <p:embed/>
                    <p:pic>
                      <p:nvPicPr>
                        <p:cNvPr id="0" name="Изображение 8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7238" y="8444"/>
                          <a:ext cx="3306" cy="2186"/>
                        </a:xfrm>
                        <a:prstGeom prst="rect">
                          <a:avLst/>
                        </a:prstGeom>
                        <a:ln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Прямоугольник 14"/>
            <p:cNvSpPr/>
            <p:nvPr/>
          </p:nvSpPr>
          <p:spPr>
            <a:xfrm>
              <a:off x="7502" y="9237"/>
              <a:ext cx="2730" cy="600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chemeClr val="accent2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altLang="en-US" sz="130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cs typeface="Century Gothic" panose="020B0502020202020204" pitchFamily="34" charset="0"/>
                </a:rPr>
                <a:t>Неиспользованные КИМ</a:t>
              </a:r>
            </a:p>
          </p:txBody>
        </p:sp>
      </p:grpSp>
      <p:pic>
        <p:nvPicPr>
          <p:cNvPr id="56324" name="Picture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831070" y="5361940"/>
            <a:ext cx="2114550" cy="1414145"/>
          </a:xfrm>
          <a:prstGeom prst="rect">
            <a:avLst/>
          </a:prstGeom>
          <a:noFill/>
          <a:ln w="3175">
            <a:solidFill>
              <a:schemeClr val="accent2">
                <a:lumMod val="50000"/>
              </a:schemeClr>
            </a:solidFill>
          </a:ln>
        </p:spPr>
      </p:pic>
      <p:sp>
        <p:nvSpPr>
          <p:cNvPr id="16" name="Стрелка вправо 15"/>
          <p:cNvSpPr/>
          <p:nvPr/>
        </p:nvSpPr>
        <p:spPr bwMode="auto">
          <a:xfrm>
            <a:off x="2367556" y="1808204"/>
            <a:ext cx="321393" cy="382905"/>
          </a:xfrm>
          <a:prstGeom prst="rightArrow">
            <a:avLst/>
          </a:prstGeom>
          <a:solidFill>
            <a:schemeClr val="accent2"/>
          </a:solidFill>
          <a:ln w="31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Стрелка вправо 17"/>
          <p:cNvSpPr/>
          <p:nvPr/>
        </p:nvSpPr>
        <p:spPr bwMode="auto">
          <a:xfrm>
            <a:off x="2360571" y="3942439"/>
            <a:ext cx="321393" cy="382905"/>
          </a:xfrm>
          <a:prstGeom prst="rightArrow">
            <a:avLst/>
          </a:prstGeom>
          <a:solidFill>
            <a:schemeClr val="accent2"/>
          </a:solidFill>
          <a:ln w="31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Стрелка вправо 18"/>
          <p:cNvSpPr/>
          <p:nvPr/>
        </p:nvSpPr>
        <p:spPr bwMode="auto">
          <a:xfrm>
            <a:off x="3127016" y="5996029"/>
            <a:ext cx="321393" cy="382905"/>
          </a:xfrm>
          <a:prstGeom prst="rightArrow">
            <a:avLst/>
          </a:prstGeom>
          <a:solidFill>
            <a:schemeClr val="accent2"/>
          </a:solidFill>
          <a:ln w="31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Стрелка вправо 19"/>
          <p:cNvSpPr/>
          <p:nvPr/>
        </p:nvSpPr>
        <p:spPr bwMode="auto">
          <a:xfrm>
            <a:off x="9003306" y="1808204"/>
            <a:ext cx="321393" cy="382905"/>
          </a:xfrm>
          <a:prstGeom prst="rightArrow">
            <a:avLst/>
          </a:prstGeom>
          <a:solidFill>
            <a:schemeClr val="accent2"/>
          </a:solidFill>
          <a:ln w="31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Стрелка вправо 20"/>
          <p:cNvSpPr/>
          <p:nvPr/>
        </p:nvSpPr>
        <p:spPr bwMode="auto">
          <a:xfrm>
            <a:off x="9003306" y="3932279"/>
            <a:ext cx="321393" cy="382905"/>
          </a:xfrm>
          <a:prstGeom prst="rightArrow">
            <a:avLst/>
          </a:prstGeom>
          <a:solidFill>
            <a:schemeClr val="accent2"/>
          </a:solidFill>
          <a:ln w="31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Стрелка вправо 21"/>
          <p:cNvSpPr/>
          <p:nvPr/>
        </p:nvSpPr>
        <p:spPr bwMode="auto">
          <a:xfrm>
            <a:off x="9003306" y="5895699"/>
            <a:ext cx="321393" cy="382905"/>
          </a:xfrm>
          <a:prstGeom prst="rightArrow">
            <a:avLst/>
          </a:prstGeom>
          <a:solidFill>
            <a:schemeClr val="accent2"/>
          </a:solidFill>
          <a:ln w="31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135" y="173990"/>
            <a:ext cx="12063095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4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После проведения экзамена руководитель ППЭ должен в Штабе ППЭ в присутствии членов ГЭК получить от всех ответственных организаторов в аудитории следующие материалы по форме ППЭ-14-02-ГВЭ: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2182495" y="1570990"/>
            <a:ext cx="7642225" cy="5063490"/>
            <a:chOff x="1011" y="2192"/>
            <a:chExt cx="18084" cy="7974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1011" y="2192"/>
              <a:ext cx="18085" cy="5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lang="ru-RU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запечатанные ВДП с бланками ГВЭ</a:t>
              </a:r>
              <a:endParaRPr lang="ru-RU" b="1" i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011" y="3012"/>
              <a:ext cx="18085" cy="5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lang="ru-RU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запечатанный конверт с использованными КИМ</a:t>
              </a:r>
              <a:endParaRPr lang="ru-RU" b="1" i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011" y="3832"/>
              <a:ext cx="18085" cy="5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lang="ru-RU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запечатанный конверт с использованными черновиками</a:t>
              </a:r>
              <a:endParaRPr lang="ru-RU" b="1" i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011" y="4652"/>
              <a:ext cx="18085" cy="5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lang="ru-RU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неиспользованные комплекты бланков ГВЭ</a:t>
              </a:r>
              <a:endParaRPr lang="ru-RU" b="1" i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011" y="5472"/>
              <a:ext cx="18085" cy="5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lang="ru-RU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неиспользованные КИМ</a:t>
              </a:r>
              <a:endParaRPr lang="ru-RU" b="1" i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011" y="6292"/>
              <a:ext cx="18085" cy="5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lang="ru-RU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замененные индивидуальные комплекты</a:t>
              </a:r>
              <a:endParaRPr lang="ru-RU" b="1" i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011" y="7112"/>
              <a:ext cx="18085" cy="5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lang="ru-RU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неиспользованные дополнительные бланки ответов</a:t>
              </a:r>
              <a:endParaRPr lang="ru-RU" b="1" i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011" y="7932"/>
              <a:ext cx="18085" cy="5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lang="ru-RU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неиспользованные листы бумаги для черновиков</a:t>
              </a:r>
              <a:endParaRPr lang="ru-RU" b="1" i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011" y="8752"/>
              <a:ext cx="18085" cy="5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lang="ru-RU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формы ППЭ</a:t>
              </a:r>
              <a:endParaRPr lang="ru-RU" b="1" i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011" y="9572"/>
              <a:ext cx="18085" cy="5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lang="ru-RU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служебные записки (при наличии)</a:t>
              </a:r>
              <a:endParaRPr lang="ru-RU" b="1" i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7545" y="513715"/>
            <a:ext cx="10836910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8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После проведения экзамена руководитель ППЭ совместно с членом ГЭК должен заполнить формы: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762700" y="2346194"/>
            <a:ext cx="10887075" cy="2599028"/>
            <a:chOff x="695324" y="892746"/>
            <a:chExt cx="10887075" cy="2599028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695324" y="892746"/>
              <a:ext cx="3365495" cy="2599028"/>
              <a:chOff x="123824" y="664146"/>
              <a:chExt cx="3406775" cy="2587054"/>
            </a:xfrm>
          </p:grpSpPr>
          <p:sp>
            <p:nvSpPr>
              <p:cNvPr id="17" name="Прямоугольник 16"/>
              <p:cNvSpPr/>
              <p:nvPr/>
            </p:nvSpPr>
            <p:spPr>
              <a:xfrm>
                <a:off x="339724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sz="2000" b="1" dirty="0">
                    <a:solidFill>
                      <a:schemeClr val="bg2">
                        <a:lumMod val="10000"/>
                      </a:schemeClr>
                    </a:solidFill>
                    <a:latin typeface="Century Gothic" panose="020B0502020202020204" pitchFamily="34" charset="0"/>
                    <a:cs typeface="Century Gothic" panose="020B0502020202020204" pitchFamily="34" charset="0"/>
                    <a:sym typeface="+mn-ea"/>
                  </a:rPr>
                  <a:t>ППЭ-14-02-ГВЭ </a:t>
                </a:r>
                <a:r>
                  <a:rPr sz="2000" dirty="0">
                    <a:solidFill>
                      <a:schemeClr val="bg2">
                        <a:lumMod val="10000"/>
                      </a:schemeClr>
                    </a:solidFill>
                    <a:latin typeface="Century Gothic" panose="020B0502020202020204" pitchFamily="34" charset="0"/>
                    <a:cs typeface="Century Gothic" panose="020B0502020202020204" pitchFamily="34" charset="0"/>
                    <a:sym typeface="+mn-ea"/>
                  </a:rPr>
                  <a:t>«Ведомость учета экзаменационных материалов»</a:t>
                </a:r>
                <a:endParaRPr lang="ru-RU" sz="2000" b="1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rgbClr val="E26714"/>
                    </a:solidFill>
                    <a:latin typeface="Century Gothic" panose="020B0502020202020204" pitchFamily="34" charset="0"/>
                    <a:cs typeface="Century Gothic" panose="020B0502020202020204" pitchFamily="34" charset="0"/>
                  </a:rPr>
                  <a:t>1</a:t>
                </a:r>
              </a:p>
            </p:txBody>
          </p:sp>
        </p:grpSp>
        <p:grpSp>
          <p:nvGrpSpPr>
            <p:cNvPr id="4" name="Группа 3"/>
            <p:cNvGrpSpPr/>
            <p:nvPr/>
          </p:nvGrpSpPr>
          <p:grpSpPr>
            <a:xfrm>
              <a:off x="4472073" y="892746"/>
              <a:ext cx="3333578" cy="2599028"/>
              <a:chOff x="123824" y="664146"/>
              <a:chExt cx="3374466" cy="2587054"/>
            </a:xfrm>
          </p:grpSpPr>
          <p:sp>
            <p:nvSpPr>
              <p:cNvPr id="16" name="Прямоугольник 15"/>
              <p:cNvSpPr/>
              <p:nvPr/>
            </p:nvSpPr>
            <p:spPr>
              <a:xfrm>
                <a:off x="307414" y="868518"/>
                <a:ext cx="3190876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sz="2000" b="1" dirty="0">
                    <a:solidFill>
                      <a:schemeClr val="bg2">
                        <a:lumMod val="10000"/>
                      </a:schemeClr>
                    </a:solidFill>
                    <a:latin typeface="Century Gothic" panose="020B0502020202020204" pitchFamily="34" charset="0"/>
                    <a:cs typeface="Century Gothic" panose="020B0502020202020204" pitchFamily="34" charset="0"/>
                    <a:sym typeface="+mn-ea"/>
                  </a:rPr>
                  <a:t>ППЭ-13-01-ГВЭ </a:t>
                </a:r>
                <a:r>
                  <a:rPr sz="2000" dirty="0">
                    <a:solidFill>
                      <a:schemeClr val="bg2">
                        <a:lumMod val="10000"/>
                      </a:schemeClr>
                    </a:solidFill>
                    <a:latin typeface="Century Gothic" panose="020B0502020202020204" pitchFamily="34" charset="0"/>
                    <a:cs typeface="Century Gothic" panose="020B0502020202020204" pitchFamily="34" charset="0"/>
                    <a:sym typeface="+mn-ea"/>
                  </a:rPr>
                  <a:t>«Протокол проведения ГВЭ в ППЭ»</a:t>
                </a:r>
                <a:endParaRPr lang="ru-RU" sz="2000" b="1" dirty="0" smtClean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rgbClr val="E26714"/>
                    </a:solidFill>
                    <a:latin typeface="Century Gothic" panose="020B0502020202020204" pitchFamily="34" charset="0"/>
                    <a:cs typeface="Century Gothic" panose="020B0502020202020204" pitchFamily="34" charset="0"/>
                  </a:rPr>
                  <a:t>2</a:t>
                </a:r>
              </a:p>
            </p:txBody>
          </p:sp>
        </p:grpSp>
        <p:grpSp>
          <p:nvGrpSpPr>
            <p:cNvPr id="20" name="Группа 19"/>
            <p:cNvGrpSpPr/>
            <p:nvPr/>
          </p:nvGrpSpPr>
          <p:grpSpPr>
            <a:xfrm>
              <a:off x="8248822" y="892746"/>
              <a:ext cx="3333577" cy="2599028"/>
              <a:chOff x="123824" y="664146"/>
              <a:chExt cx="3374465" cy="2587054"/>
            </a:xfrm>
          </p:grpSpPr>
          <p:sp>
            <p:nvSpPr>
              <p:cNvPr id="21" name="Прямоугольник 20"/>
              <p:cNvSpPr/>
              <p:nvPr/>
            </p:nvSpPr>
            <p:spPr>
              <a:xfrm>
                <a:off x="307414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sz="2000" b="1" dirty="0">
                    <a:solidFill>
                      <a:schemeClr val="bg2">
                        <a:lumMod val="10000"/>
                      </a:schemeClr>
                    </a:solidFill>
                    <a:latin typeface="Century Gothic" panose="020B0502020202020204" pitchFamily="34" charset="0"/>
                    <a:cs typeface="Century Gothic" panose="020B0502020202020204" pitchFamily="34" charset="0"/>
                    <a:sym typeface="+mn-ea"/>
                  </a:rPr>
                  <a:t>ППЭ-14-01-ГВЭ</a:t>
                </a:r>
                <a:r>
                  <a:rPr sz="2000" dirty="0">
                    <a:solidFill>
                      <a:schemeClr val="bg2">
                        <a:lumMod val="10000"/>
                      </a:schemeClr>
                    </a:solidFill>
                    <a:latin typeface="Century Gothic" panose="020B0502020202020204" pitchFamily="34" charset="0"/>
                    <a:cs typeface="Century Gothic" panose="020B0502020202020204" pitchFamily="34" charset="0"/>
                    <a:sym typeface="+mn-ea"/>
                  </a:rPr>
                  <a:t> «Акт приём</a:t>
                </a:r>
                <a:r>
                  <a:rPr lang="ru-RU" sz="2000" dirty="0">
                    <a:solidFill>
                      <a:schemeClr val="bg2">
                        <a:lumMod val="10000"/>
                      </a:schemeClr>
                    </a:solidFill>
                    <a:latin typeface="Century Gothic" panose="020B0502020202020204" pitchFamily="34" charset="0"/>
                    <a:cs typeface="Century Gothic" panose="020B0502020202020204" pitchFamily="34" charset="0"/>
                    <a:sym typeface="+mn-ea"/>
                  </a:rPr>
                  <a:t>а</a:t>
                </a:r>
                <a:r>
                  <a:rPr sz="2000" dirty="0">
                    <a:solidFill>
                      <a:schemeClr val="bg2">
                        <a:lumMod val="10000"/>
                      </a:schemeClr>
                    </a:solidFill>
                    <a:latin typeface="Century Gothic" panose="020B0502020202020204" pitchFamily="34" charset="0"/>
                    <a:cs typeface="Century Gothic" panose="020B0502020202020204" pitchFamily="34" charset="0"/>
                    <a:sym typeface="+mn-ea"/>
                  </a:rPr>
                  <a:t>-передачи экзаменационных материалов в ППЭ»</a:t>
                </a:r>
                <a:endParaRPr lang="ru-RU" sz="2000" b="1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>
                    <a:solidFill>
                      <a:srgbClr val="E26714"/>
                    </a:solidFill>
                    <a:latin typeface="Century Gothic" panose="020B0502020202020204" pitchFamily="34" charset="0"/>
                    <a:cs typeface="Century Gothic" panose="020B0502020202020204" pitchFamily="34" charset="0"/>
                  </a:rPr>
                  <a:t>3</a:t>
                </a:r>
              </a:p>
            </p:txBody>
          </p:sp>
        </p:grp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450340" y="102235"/>
            <a:ext cx="8983345" cy="6652895"/>
            <a:chOff x="0" y="0"/>
            <a:chExt cx="14400" cy="10800"/>
          </a:xfrm>
        </p:grpSpPr>
        <p:pic>
          <p:nvPicPr>
            <p:cNvPr id="60418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4400" cy="108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0419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3" y="360"/>
              <a:ext cx="14277" cy="120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/>
          <p:nvPr/>
        </p:nvGraphicFramePr>
        <p:xfrm>
          <a:off x="623570" y="0"/>
          <a:ext cx="5357495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r:id="rId3" imgW="5210175" imgH="6667500" progId="Paint.Picture">
                  <p:embed/>
                </p:oleObj>
              </mc:Choice>
              <mc:Fallback>
                <p:oleObj r:id="rId3" imgW="5210175" imgH="6667500" progId="Paint.Picture">
                  <p:embed/>
                  <p:pic>
                    <p:nvPicPr>
                      <p:cNvPr id="0" name="Изображение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3570" y="0"/>
                        <a:ext cx="5357495" cy="6858000"/>
                      </a:xfrm>
                      <a:prstGeom prst="rect">
                        <a:avLst/>
                      </a:prstGeom>
                      <a:ln>
                        <a:solidFill>
                          <a:schemeClr val="bg1">
                            <a:lumMod val="7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/>
          <p:nvPr/>
        </p:nvGraphicFramePr>
        <p:xfrm>
          <a:off x="6131560" y="0"/>
          <a:ext cx="536321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r:id="rId5" imgW="4705350" imgH="6238875" progId="Paint.Picture">
                  <p:embed/>
                </p:oleObj>
              </mc:Choice>
              <mc:Fallback>
                <p:oleObj r:id="rId5" imgW="4705350" imgH="6238875" progId="Paint.Picture">
                  <p:embed/>
                  <p:pic>
                    <p:nvPicPr>
                      <p:cNvPr id="0" name="Изображение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31560" y="0"/>
                        <a:ext cx="5363210" cy="6858000"/>
                      </a:xfrm>
                      <a:prstGeom prst="rect">
                        <a:avLst/>
                      </a:prstGeom>
                      <a:ln>
                        <a:solidFill>
                          <a:schemeClr val="bg1">
                            <a:lumMod val="7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/>
          <p:nvPr/>
        </p:nvGraphicFramePr>
        <p:xfrm>
          <a:off x="3083560" y="-635"/>
          <a:ext cx="5217795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r:id="rId3" imgW="6019800" imgH="7981950" progId="Paint.Picture">
                  <p:embed/>
                </p:oleObj>
              </mc:Choice>
              <mc:Fallback>
                <p:oleObj r:id="rId3" imgW="6019800" imgH="7981950" progId="Paint.Picture">
                  <p:embed/>
                  <p:pic>
                    <p:nvPicPr>
                      <p:cNvPr id="0" name="Изображение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83560" y="-635"/>
                        <a:ext cx="5217795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66279" y="143923"/>
            <a:ext cx="845883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Упаковка материалов ГВЭ в штабе ППЭ</a:t>
            </a:r>
          </a:p>
        </p:txBody>
      </p:sp>
      <p:sp>
        <p:nvSpPr>
          <p:cNvPr id="22" name="Стрелка вправо 21"/>
          <p:cNvSpPr/>
          <p:nvPr/>
        </p:nvSpPr>
        <p:spPr bwMode="auto">
          <a:xfrm>
            <a:off x="7807960" y="5203190"/>
            <a:ext cx="1207135" cy="462280"/>
          </a:xfrm>
          <a:prstGeom prst="rightArrow">
            <a:avLst/>
          </a:prstGeom>
          <a:solidFill>
            <a:schemeClr val="accent2"/>
          </a:solidFill>
          <a:ln w="31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333625" y="1083310"/>
            <a:ext cx="8734425" cy="1005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00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формы ППЭ, служебные записки, медицинский журнал положить в файл в установленном порядке </a:t>
            </a:r>
            <a:endParaRPr lang="ru-RU" sz="200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Основной текст (восточно-азиат" charset="0"/>
              <a:cs typeface="Century Gothic" panose="020B0502020202020204" pitchFamily="34" charset="0"/>
              <a:sym typeface="+mn-ea"/>
            </a:endParaRPr>
          </a:p>
        </p:txBody>
      </p:sp>
      <p:pic>
        <p:nvPicPr>
          <p:cNvPr id="63493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0" y="1083310"/>
            <a:ext cx="1671320" cy="19329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Прямоугольник 24"/>
          <p:cNvSpPr/>
          <p:nvPr/>
        </p:nvSpPr>
        <p:spPr>
          <a:xfrm>
            <a:off x="2333625" y="2957195"/>
            <a:ext cx="8734425" cy="10547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00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положить запечатанные ВДП с бланками ГВЭ, а также файл с формами ППЭ</a:t>
            </a:r>
            <a:r>
              <a:rPr lang="ru-RU" sz="2000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 в новый сейф-пакет </a:t>
            </a:r>
            <a:r>
              <a:rPr lang="ru-RU" sz="200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со вставленной адресной биркой и запечатать его</a:t>
            </a:r>
            <a:endParaRPr lang="ru-RU" sz="200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Основной текст (восточно-азиат" charset="0"/>
              <a:cs typeface="Century Gothic" panose="020B0502020202020204" pitchFamily="34" charset="0"/>
              <a:sym typeface="+mn-ea"/>
            </a:endParaRPr>
          </a:p>
        </p:txBody>
      </p:sp>
      <p:pic>
        <p:nvPicPr>
          <p:cNvPr id="63495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765" y="4462145"/>
            <a:ext cx="1885950" cy="19812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7" name="Группа 26"/>
          <p:cNvGrpSpPr/>
          <p:nvPr/>
        </p:nvGrpSpPr>
        <p:grpSpPr>
          <a:xfrm>
            <a:off x="4487545" y="4375785"/>
            <a:ext cx="2217420" cy="2219960"/>
            <a:chOff x="7194" y="7329"/>
            <a:chExt cx="3492" cy="3496"/>
          </a:xfrm>
        </p:grpSpPr>
        <p:pic>
          <p:nvPicPr>
            <p:cNvPr id="63496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-3378596">
              <a:off x="6832" y="8291"/>
              <a:ext cx="2897" cy="2172"/>
            </a:xfrm>
            <a:prstGeom prst="rect">
              <a:avLst/>
            </a:prstGeom>
            <a:noFill/>
            <a:ln w="3175">
              <a:solidFill>
                <a:schemeClr val="accent2">
                  <a:lumMod val="50000"/>
                </a:schemeClr>
              </a:solidFill>
            </a:ln>
          </p:spPr>
        </p:pic>
        <p:pic>
          <p:nvPicPr>
            <p:cNvPr id="63497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-3378596">
              <a:off x="7432" y="8051"/>
              <a:ext cx="2897" cy="2172"/>
            </a:xfrm>
            <a:prstGeom prst="rect">
              <a:avLst/>
            </a:prstGeom>
            <a:noFill/>
            <a:ln w="3175">
              <a:solidFill>
                <a:schemeClr val="accent2">
                  <a:lumMod val="50000"/>
                </a:schemeClr>
              </a:solidFill>
            </a:ln>
          </p:spPr>
        </p:pic>
        <p:pic>
          <p:nvPicPr>
            <p:cNvPr id="63498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-3378596">
              <a:off x="8152" y="7691"/>
              <a:ext cx="2897" cy="2172"/>
            </a:xfrm>
            <a:prstGeom prst="rect">
              <a:avLst/>
            </a:prstGeom>
            <a:noFill/>
            <a:ln w="3175">
              <a:solidFill>
                <a:schemeClr val="accent2">
                  <a:lumMod val="50000"/>
                </a:schemeClr>
              </a:solidFill>
            </a:ln>
          </p:spPr>
        </p:pic>
      </p:grpSp>
      <p:grpSp>
        <p:nvGrpSpPr>
          <p:cNvPr id="26" name="Группа 25"/>
          <p:cNvGrpSpPr/>
          <p:nvPr/>
        </p:nvGrpSpPr>
        <p:grpSpPr>
          <a:xfrm>
            <a:off x="9723120" y="4342130"/>
            <a:ext cx="1869440" cy="2482215"/>
            <a:chOff x="10680" y="6430"/>
            <a:chExt cx="3240" cy="4370"/>
          </a:xfrm>
        </p:grpSpPr>
        <p:pic>
          <p:nvPicPr>
            <p:cNvPr id="63490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680" y="6430"/>
              <a:ext cx="3240" cy="437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3501" name="Picture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920" y="7560"/>
              <a:ext cx="2760" cy="1768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8" name="Rectangle 14"/>
          <p:cNvSpPr>
            <a:spLocks noChangeArrowheads="1"/>
          </p:cNvSpPr>
          <p:nvPr/>
        </p:nvSpPr>
        <p:spPr bwMode="auto">
          <a:xfrm>
            <a:off x="2997200" y="4880610"/>
            <a:ext cx="1097915" cy="11068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66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435735" y="105410"/>
            <a:ext cx="931989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Состав материалов для проведения ГВЭ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93675" y="1065530"/>
            <a:ext cx="3170555" cy="10515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  <a:p>
            <a:pPr algn="ctr"/>
            <a:r>
              <a:rPr lang="ru-RU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ВДП для упаковки бланков ГВЭ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entury Gothic" panose="020B0502020202020204" pitchFamily="34" charset="0"/>
            </a:endParaRPr>
          </a:p>
          <a:p>
            <a:pPr algn="ctr"/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entury Gothic" panose="020B0502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85640" y="1065530"/>
            <a:ext cx="3171825" cy="10515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  <a:p>
            <a:pPr algn="ctr"/>
            <a:r>
              <a:rPr lang="ru-RU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Конверт для упаковки использованных черновиков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entury Gothic" panose="020B0502020202020204" pitchFamily="34" charset="0"/>
            </a:endParaRPr>
          </a:p>
          <a:p>
            <a:pPr algn="ctr"/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entury Gothic" panose="020B0502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778875" y="1065530"/>
            <a:ext cx="3169920" cy="10515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Конверт для упаковки использованных КИМ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98830" y="4124325"/>
            <a:ext cx="3582670" cy="10515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  <a:p>
            <a:pPr algn="ctr"/>
            <a:r>
              <a:rPr lang="ru-RU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Сейф-пакет для упаковки бланков ГВЭ и форм ППЭ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entury Gothic" panose="020B0502020202020204" pitchFamily="34" charset="0"/>
            </a:endParaRPr>
          </a:p>
          <a:p>
            <a:pPr algn="ctr"/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entury Gothic" panose="020B0502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25005" y="4124325"/>
            <a:ext cx="3583305" cy="10515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Сейф-пакет для упаковки использованных и неиспользованных ЭМ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entury Gothic" panose="020B0502020202020204" pitchFamily="34" charset="0"/>
              <a:sym typeface="+mn-ea"/>
            </a:endParaRPr>
          </a:p>
        </p:txBody>
      </p:sp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6105" y="2064385"/>
            <a:ext cx="2111375" cy="1620838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64555" y="2055495"/>
            <a:ext cx="2133600" cy="1638300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63773" y="2063115"/>
            <a:ext cx="2182813" cy="1676400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grpSp>
        <p:nvGrpSpPr>
          <p:cNvPr id="19" name="Группа 18"/>
          <p:cNvGrpSpPr/>
          <p:nvPr/>
        </p:nvGrpSpPr>
        <p:grpSpPr>
          <a:xfrm>
            <a:off x="4217035" y="4584065"/>
            <a:ext cx="1746885" cy="2198370"/>
            <a:chOff x="7080" y="7680"/>
            <a:chExt cx="2314" cy="3120"/>
          </a:xfrm>
        </p:grpSpPr>
        <p:pic>
          <p:nvPicPr>
            <p:cNvPr id="25612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80" y="7680"/>
              <a:ext cx="2315" cy="3120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pic>
          <p:nvPicPr>
            <p:cNvPr id="25613" name="Picture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20" y="8520"/>
              <a:ext cx="2048" cy="131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0" name="Группа 19"/>
          <p:cNvGrpSpPr/>
          <p:nvPr/>
        </p:nvGrpSpPr>
        <p:grpSpPr>
          <a:xfrm>
            <a:off x="10332720" y="4620895"/>
            <a:ext cx="1615440" cy="2161540"/>
            <a:chOff x="12085" y="7680"/>
            <a:chExt cx="2314" cy="3120"/>
          </a:xfrm>
        </p:grpSpPr>
        <p:pic>
          <p:nvPicPr>
            <p:cNvPr id="25611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085" y="7680"/>
              <a:ext cx="2315" cy="3120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pic>
          <p:nvPicPr>
            <p:cNvPr id="25614" name="Pictur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480" y="8520"/>
              <a:ext cx="1680" cy="143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66279" y="176943"/>
            <a:ext cx="845883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Упаковка материалов ГВЭ в штабе ППЭ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284480" y="1024890"/>
            <a:ext cx="6091555" cy="5613295"/>
            <a:chOff x="448" y="1614"/>
            <a:chExt cx="12036" cy="2266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448" y="1614"/>
              <a:ext cx="12036" cy="129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>
                  <a:tab pos="457200" algn="l"/>
                </a:tabLst>
                <a:defRPr/>
              </a:pPr>
              <a:r>
                <a:rPr lang="ru-RU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сложить  в пачку</a:t>
              </a:r>
              <a:r>
                <a:rPr lang="ru-RU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 ЭМ из аудиторий в соответствии с </a:t>
              </a:r>
              <a:r>
                <a:rPr lang="ru-RU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формой ППЭ-11-01:</a:t>
              </a: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</a:tabLst>
                <a:defRPr/>
              </a:pPr>
              <a:r>
                <a:rPr lang="ru-RU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- конверты с использованными КИМ</a:t>
              </a:r>
              <a:endPara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</a:tabLst>
                <a:defRPr/>
              </a:pPr>
              <a:r>
                <a:rPr lang="ru-RU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- конверты с использованными черновиками</a:t>
              </a:r>
              <a:endPara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</a:tabLst>
                <a:defRPr/>
              </a:pPr>
              <a:r>
                <a:rPr lang="ru-RU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- замененные ИК: брак, испорченные и т.д.</a:t>
              </a:r>
              <a:endPara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</a:tabLst>
                <a:defRPr/>
              </a:pPr>
              <a:r>
                <a:rPr lang="ru-RU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- неиспользованные доставочные пакеты</a:t>
              </a:r>
              <a:endPara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</a:tabLst>
                <a:defRPr/>
              </a:pPr>
              <a:r>
                <a:rPr lang="ru-RU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- неиспользованные комплекты бланков ГВЭ</a:t>
              </a:r>
              <a:endPara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</a:tabLst>
                <a:defRPr/>
              </a:pPr>
              <a:r>
                <a:rPr lang="ru-RU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- неиспользованные КИМ</a:t>
              </a:r>
              <a:endPara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</a:tabLst>
                <a:defRPr/>
              </a:pPr>
              <a:r>
                <a:rPr lang="ru-RU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- неиспользованные ДБО</a:t>
              </a:r>
              <a:endPara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</a:tabLst>
                <a:defRPr/>
              </a:pPr>
              <a:r>
                <a:rPr lang="ru-RU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- неиспользованные ВДП</a:t>
              </a:r>
              <a:endParaRPr lang="ru-RU" b="1" i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48" y="3049"/>
              <a:ext cx="12036" cy="23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lang="ru-RU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приложить</a:t>
              </a:r>
              <a:r>
                <a:rPr lang="ru-RU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 заполненную форму </a:t>
              </a:r>
              <a:r>
                <a:rPr lang="ru-RU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ППЭ-11-01</a:t>
              </a:r>
              <a:r>
                <a:rPr lang="ru-RU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 и </a:t>
              </a:r>
              <a:r>
                <a:rPr lang="ru-RU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перевязать</a:t>
              </a:r>
              <a:endParaRPr lang="ru-RU" b="1" i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448" y="3428"/>
              <a:ext cx="12036" cy="45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lang="ru-RU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сложить упакованную пачку с ЭМ, а также сейф-пакет</a:t>
              </a:r>
              <a:r>
                <a:rPr lang="ru-RU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, </a:t>
              </a:r>
              <a:r>
                <a:rPr lang="ru-RU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в котором ЭМ были доставлены в ППЭ, в</a:t>
              </a:r>
              <a:r>
                <a:rPr lang="ru-RU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 новый сейф-пакет </a:t>
              </a:r>
              <a:r>
                <a:rPr lang="ru-RU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со вставленной адресной биркой и запечатать его</a:t>
              </a:r>
              <a:endParaRPr lang="ru-RU" b="1" i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</p:txBody>
        </p:sp>
      </p:grpSp>
      <p:pic>
        <p:nvPicPr>
          <p:cNvPr id="64514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4380" y="1024890"/>
            <a:ext cx="1967230" cy="2900680"/>
          </a:xfrm>
          <a:prstGeom prst="rect">
            <a:avLst/>
          </a:prstGeom>
          <a:noFill/>
          <a:ln w="3175">
            <a:solidFill>
              <a:schemeClr val="accent2">
                <a:lumMod val="50000"/>
              </a:schemeClr>
            </a:solidFill>
          </a:ln>
        </p:spPr>
      </p:pic>
      <p:pic>
        <p:nvPicPr>
          <p:cNvPr id="6451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9410" y="4869180"/>
            <a:ext cx="2743200" cy="13843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" name="Группа 4"/>
          <p:cNvGrpSpPr/>
          <p:nvPr/>
        </p:nvGrpSpPr>
        <p:grpSpPr>
          <a:xfrm>
            <a:off x="10189210" y="4267835"/>
            <a:ext cx="1828800" cy="2465070"/>
            <a:chOff x="11280" y="6918"/>
            <a:chExt cx="2880" cy="3882"/>
          </a:xfrm>
        </p:grpSpPr>
        <p:pic>
          <p:nvPicPr>
            <p:cNvPr id="64520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280" y="6918"/>
              <a:ext cx="2880" cy="388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4521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20" y="7920"/>
              <a:ext cx="2433" cy="207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2" name="Стрелка вправо 21"/>
          <p:cNvSpPr/>
          <p:nvPr/>
        </p:nvSpPr>
        <p:spPr bwMode="auto">
          <a:xfrm>
            <a:off x="9625330" y="5278755"/>
            <a:ext cx="473075" cy="443865"/>
          </a:xfrm>
          <a:prstGeom prst="rightArrow">
            <a:avLst/>
          </a:prstGeom>
          <a:solidFill>
            <a:schemeClr val="accent2"/>
          </a:solidFill>
          <a:ln w="31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0045" y="316865"/>
            <a:ext cx="11471910" cy="181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8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Руководитель ППЭ </a:t>
            </a:r>
            <a:r>
              <a:rPr lang="ru-RU" sz="2800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должен</a:t>
            </a:r>
            <a:r>
              <a:rPr lang="ru-RU" sz="28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 </a:t>
            </a:r>
            <a:r>
              <a:rPr lang="ru-RU" sz="280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передать члену ГЭК два запечатанных </a:t>
            </a:r>
            <a:r>
              <a:rPr lang="ru-RU" sz="2800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сейф-пакета</a:t>
            </a:r>
            <a:r>
              <a:rPr lang="ru-RU" sz="280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 для доставки в РЦОИ, вписав номера </a:t>
            </a:r>
            <a:r>
              <a:rPr lang="ru-RU" sz="2800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сейф-пакетов</a:t>
            </a:r>
            <a:r>
              <a:rPr lang="ru-RU" sz="280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 и поставив подписи в форме </a:t>
            </a:r>
            <a:r>
              <a:rPr lang="ru-RU" sz="2800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ППЭ-14</a:t>
            </a:r>
            <a:r>
              <a:rPr lang="ru-RU" sz="280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 «Акт приёма-передачи экзаменационных материалов в ППЭ»</a:t>
            </a:r>
            <a:endParaRPr lang="ru-RU" sz="2800" b="1" kern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Century Gothic" panose="020B0502020202020204" pitchFamily="34" charset="0"/>
              <a:sym typeface="+mn-ea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2037715" y="2362200"/>
            <a:ext cx="7681595" cy="4177030"/>
            <a:chOff x="1080" y="3720"/>
            <a:chExt cx="12097" cy="6578"/>
          </a:xfrm>
        </p:grpSpPr>
        <p:pic>
          <p:nvPicPr>
            <p:cNvPr id="65539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93" y="3720"/>
              <a:ext cx="4585" cy="6578"/>
            </a:xfrm>
            <a:prstGeom prst="rect">
              <a:avLst/>
            </a:prstGeom>
            <a:noFill/>
            <a:ln w="3175">
              <a:solidFill>
                <a:schemeClr val="accent2">
                  <a:lumMod val="50000"/>
                </a:schemeClr>
              </a:solidFill>
            </a:ln>
          </p:spPr>
        </p:pic>
        <p:sp>
          <p:nvSpPr>
            <p:cNvPr id="6" name="Line 11"/>
            <p:cNvSpPr>
              <a:spLocks noChangeShapeType="1"/>
            </p:cNvSpPr>
            <p:nvPr/>
          </p:nvSpPr>
          <p:spPr bwMode="auto">
            <a:xfrm>
              <a:off x="3112" y="5040"/>
              <a:ext cx="6088" cy="1489"/>
            </a:xfrm>
            <a:prstGeom prst="line">
              <a:avLst/>
            </a:prstGeom>
            <a:noFill/>
            <a:ln w="28575">
              <a:solidFill>
                <a:schemeClr val="accent2">
                  <a:lumMod val="50000"/>
                </a:schemeClr>
              </a:solidFill>
              <a:rou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65541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0" y="3720"/>
              <a:ext cx="4195" cy="565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5544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09" y="4426"/>
              <a:ext cx="4183" cy="564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7591" name="Line 11"/>
            <p:cNvSpPr>
              <a:spLocks noChangeShapeType="1"/>
            </p:cNvSpPr>
            <p:nvPr/>
          </p:nvSpPr>
          <p:spPr bwMode="auto">
            <a:xfrm>
              <a:off x="5480" y="5880"/>
              <a:ext cx="3720" cy="840"/>
            </a:xfrm>
            <a:prstGeom prst="line">
              <a:avLst/>
            </a:prstGeom>
            <a:noFill/>
            <a:ln w="28575">
              <a:solidFill>
                <a:schemeClr val="accent2">
                  <a:lumMod val="50000"/>
                </a:schemeClr>
              </a:solidFill>
              <a:rou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4370" y="3075940"/>
            <a:ext cx="10843895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4000" b="1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801870" y="262890"/>
            <a:ext cx="262890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Бланки ГВЭ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462280" y="5927725"/>
            <a:ext cx="11308080" cy="7785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b="1" dirty="0" smtClean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20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Комплект бланков ГВЭ состоит из бланка регистрации и бланка ответов. </a:t>
            </a:r>
            <a:endParaRPr kumimoji="0" lang="ru-RU" sz="220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entury Gothic" panose="020B0502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20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Бланки ответов являются двусторонними. </a:t>
            </a:r>
            <a:endParaRPr kumimoji="0" lang="ru-RU" sz="220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entury Gothic" panose="020B0502020202020204" pitchFamily="34" charset="0"/>
            </a:endParaRPr>
          </a:p>
          <a:p>
            <a:pPr algn="ctr"/>
            <a:endParaRPr kumimoji="0" lang="ru-RU" sz="220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entury Gothic" panose="020B0502020202020204" pitchFamily="34" charset="0"/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4605" y="846455"/>
            <a:ext cx="3463290" cy="489267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980" y="826135"/>
            <a:ext cx="3463290" cy="489267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3841115" y="3129915"/>
            <a:ext cx="7928610" cy="2499360"/>
            <a:chOff x="6049" y="4929"/>
            <a:chExt cx="12486" cy="3936"/>
          </a:xfrm>
        </p:grpSpPr>
        <p:graphicFrame>
          <p:nvGraphicFramePr>
            <p:cNvPr id="3" name="Объект 2"/>
            <p:cNvGraphicFramePr/>
            <p:nvPr/>
          </p:nvGraphicFramePr>
          <p:xfrm>
            <a:off x="6049" y="4929"/>
            <a:ext cx="12487" cy="39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r:id="rId3" imgW="7847965" imgH="5972175" progId="Paint.Picture">
                    <p:embed/>
                  </p:oleObj>
                </mc:Choice>
                <mc:Fallback>
                  <p:oleObj r:id="rId3" imgW="7847965" imgH="5972175" progId="Paint.Picture">
                    <p:embed/>
                    <p:pic>
                      <p:nvPicPr>
                        <p:cNvPr id="0" name="Изображение 3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6049" y="4929"/>
                          <a:ext cx="12487" cy="3936"/>
                        </a:xfrm>
                        <a:prstGeom prst="rect">
                          <a:avLst/>
                        </a:prstGeom>
                        <a:ln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0" name="Группа 9"/>
            <p:cNvGrpSpPr/>
            <p:nvPr/>
          </p:nvGrpSpPr>
          <p:grpSpPr>
            <a:xfrm>
              <a:off x="14166" y="6819"/>
              <a:ext cx="3403" cy="1360"/>
              <a:chOff x="9759" y="8956"/>
              <a:chExt cx="3403" cy="1360"/>
            </a:xfrm>
          </p:grpSpPr>
          <p:sp>
            <p:nvSpPr>
              <p:cNvPr id="13" name="Овал 12"/>
              <p:cNvSpPr/>
              <p:nvPr/>
            </p:nvSpPr>
            <p:spPr>
              <a:xfrm>
                <a:off x="9759" y="8956"/>
                <a:ext cx="3403" cy="1360"/>
              </a:xfrm>
              <a:prstGeom prst="ellipse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440" name="TextBox 12"/>
              <p:cNvSpPr txBox="1"/>
              <p:nvPr/>
            </p:nvSpPr>
            <p:spPr>
              <a:xfrm>
                <a:off x="10680" y="9345"/>
                <a:ext cx="1560" cy="58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r>
                  <a:rPr dirty="0">
                    <a:latin typeface="Arial" panose="020B0604020202020204" pitchFamily="34" charset="0"/>
                  </a:rPr>
                  <a:t>563285</a:t>
                </a:r>
              </a:p>
            </p:txBody>
          </p:sp>
        </p:grpSp>
      </p:grpSp>
      <p:sp>
        <p:nvSpPr>
          <p:cNvPr id="9" name="Прямоугольник 8"/>
          <p:cNvSpPr/>
          <p:nvPr/>
        </p:nvSpPr>
        <p:spPr>
          <a:xfrm>
            <a:off x="4801870" y="262890"/>
            <a:ext cx="262890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Бланки ГВЭ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462280" y="5718810"/>
            <a:ext cx="11308080" cy="9874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  <a:p>
            <a:pPr algn="ctr"/>
            <a:r>
              <a:rPr lang="ru-RU" sz="200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Бланк регистрации и бланк ответов связаны кодом работы, который заполняется </a:t>
            </a:r>
            <a:r>
              <a:rPr lang="ru-RU" sz="2000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автоматизированно</a:t>
            </a:r>
            <a:r>
              <a:rPr lang="ru-RU" sz="200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 и должен быть одинаковым на бланках комплекта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entury Gothic" panose="020B0502020202020204" pitchFamily="34" charset="0"/>
            </a:endParaRPr>
          </a:p>
          <a:p>
            <a:pPr algn="ctr"/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entury Gothic" panose="020B0502020202020204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255270" y="946785"/>
            <a:ext cx="7934960" cy="2506980"/>
            <a:chOff x="402" y="1491"/>
            <a:chExt cx="12496" cy="3948"/>
          </a:xfrm>
        </p:grpSpPr>
        <p:pic>
          <p:nvPicPr>
            <p:cNvPr id="2" name="Изображение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2" y="1491"/>
              <a:ext cx="12496" cy="3713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grpSp>
          <p:nvGrpSpPr>
            <p:cNvPr id="14" name="Группа 13"/>
            <p:cNvGrpSpPr/>
            <p:nvPr/>
          </p:nvGrpSpPr>
          <p:grpSpPr>
            <a:xfrm>
              <a:off x="9108" y="4079"/>
              <a:ext cx="3403" cy="1360"/>
              <a:chOff x="7898" y="4040"/>
              <a:chExt cx="3403" cy="1360"/>
            </a:xfrm>
          </p:grpSpPr>
          <p:sp>
            <p:nvSpPr>
              <p:cNvPr id="8" name="Овал 7"/>
              <p:cNvSpPr/>
              <p:nvPr/>
            </p:nvSpPr>
            <p:spPr>
              <a:xfrm>
                <a:off x="7898" y="4040"/>
                <a:ext cx="3403" cy="1360"/>
              </a:xfrm>
              <a:prstGeom prst="ellipse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439" name="TextBox 11"/>
              <p:cNvSpPr txBox="1"/>
              <p:nvPr/>
            </p:nvSpPr>
            <p:spPr>
              <a:xfrm>
                <a:off x="8819" y="4582"/>
                <a:ext cx="1560" cy="58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r>
                  <a:rPr dirty="0">
                    <a:latin typeface="Arial" panose="020B0604020202020204" pitchFamily="34" charset="0"/>
                  </a:rPr>
                  <a:t>563285</a:t>
                </a:r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80695" y="50165"/>
            <a:ext cx="1149731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Требования к аудиториям для проведения экзаменов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695324" y="892746"/>
            <a:ext cx="10887075" cy="5457254"/>
            <a:chOff x="123824" y="664146"/>
            <a:chExt cx="11020611" cy="5432111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123824" y="664146"/>
              <a:ext cx="3406775" cy="2587054"/>
              <a:chOff x="123824" y="664146"/>
              <a:chExt cx="3406775" cy="2587054"/>
            </a:xfrm>
          </p:grpSpPr>
          <p:sp>
            <p:nvSpPr>
              <p:cNvPr id="42" name="Прямоугольник 41"/>
              <p:cNvSpPr/>
              <p:nvPr/>
            </p:nvSpPr>
            <p:spPr>
              <a:xfrm>
                <a:off x="339724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cs typeface="Century Gothic" panose="020B0502020202020204" pitchFamily="34" charset="0"/>
                    <a:sym typeface="+mn-ea"/>
                  </a:rPr>
                  <a:t>отдельные пронумерованные рабочие места для участников</a:t>
                </a:r>
                <a:endParaRPr lang="ru-RU" sz="20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rgbClr val="E26714"/>
                    </a:solidFill>
                    <a:latin typeface="Century Gothic" panose="020B0502020202020204" pitchFamily="34" charset="0"/>
                  </a:rPr>
                  <a:t>1</a:t>
                </a:r>
                <a:endParaRPr lang="ru-RU" sz="2400" b="1" dirty="0">
                  <a:solidFill>
                    <a:srgbClr val="E26714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3" name="Группа 42"/>
            <p:cNvGrpSpPr/>
            <p:nvPr/>
          </p:nvGrpSpPr>
          <p:grpSpPr>
            <a:xfrm>
              <a:off x="3946897" y="664146"/>
              <a:ext cx="3374465" cy="2587054"/>
              <a:chOff x="123824" y="664146"/>
              <a:chExt cx="3374465" cy="2587054"/>
            </a:xfrm>
          </p:grpSpPr>
          <p:sp>
            <p:nvSpPr>
              <p:cNvPr id="44" name="Прямоугольник 43"/>
              <p:cNvSpPr/>
              <p:nvPr/>
            </p:nvSpPr>
            <p:spPr>
              <a:xfrm>
                <a:off x="307414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cs typeface="Century Gothic" panose="020B0502020202020204" pitchFamily="34" charset="0"/>
                    <a:sym typeface="+mn-ea"/>
                  </a:rPr>
                  <a:t>рабочие места для организаторов в аудитории</a:t>
                </a:r>
                <a:endParaRPr lang="ru-RU" sz="2000" b="1" i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rgbClr val="E26714"/>
                    </a:solidFill>
                    <a:latin typeface="Century Gothic" panose="020B0502020202020204" pitchFamily="34" charset="0"/>
                  </a:rPr>
                  <a:t>2</a:t>
                </a:r>
                <a:endParaRPr lang="ru-RU" sz="2400" b="1" dirty="0">
                  <a:solidFill>
                    <a:srgbClr val="E26714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6" name="Группа 45"/>
            <p:cNvGrpSpPr/>
            <p:nvPr/>
          </p:nvGrpSpPr>
          <p:grpSpPr>
            <a:xfrm>
              <a:off x="7769970" y="664146"/>
              <a:ext cx="3374465" cy="2587054"/>
              <a:chOff x="123824" y="664146"/>
              <a:chExt cx="3374465" cy="2587054"/>
            </a:xfrm>
          </p:grpSpPr>
          <p:sp>
            <p:nvSpPr>
              <p:cNvPr id="47" name="Прямоугольник 46"/>
              <p:cNvSpPr/>
              <p:nvPr/>
            </p:nvSpPr>
            <p:spPr>
              <a:xfrm>
                <a:off x="307414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cs typeface="Century Gothic" panose="020B0502020202020204" pitchFamily="34" charset="0"/>
                    <a:sym typeface="+mn-ea"/>
                  </a:rPr>
                  <a:t>стол в зоне видимости камер видеонаблюдения для раскладки и упаковки ЭМ</a:t>
                </a:r>
                <a:endParaRPr lang="ru-RU" sz="20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>
                    <a:solidFill>
                      <a:srgbClr val="E26714"/>
                    </a:solidFill>
                    <a:latin typeface="Century Gothic" panose="020B0502020202020204" pitchFamily="34" charset="0"/>
                  </a:rPr>
                  <a:t>3</a:t>
                </a:r>
              </a:p>
            </p:txBody>
          </p:sp>
        </p:grpSp>
        <p:grpSp>
          <p:nvGrpSpPr>
            <p:cNvPr id="49" name="Группа 48"/>
            <p:cNvGrpSpPr/>
            <p:nvPr/>
          </p:nvGrpSpPr>
          <p:grpSpPr>
            <a:xfrm>
              <a:off x="123824" y="3509203"/>
              <a:ext cx="3374465" cy="2587054"/>
              <a:chOff x="123824" y="664146"/>
              <a:chExt cx="3374465" cy="2587054"/>
            </a:xfrm>
          </p:grpSpPr>
          <p:sp>
            <p:nvSpPr>
              <p:cNvPr id="50" name="Прямоугольник 49"/>
              <p:cNvSpPr/>
              <p:nvPr/>
            </p:nvSpPr>
            <p:spPr>
              <a:xfrm>
                <a:off x="307414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cs typeface="Century Gothic" panose="020B0502020202020204" pitchFamily="34" charset="0"/>
                    <a:sym typeface="+mn-ea"/>
                  </a:rPr>
                  <a:t>часы, находящиеся в поле зрения участников экзамена, проверенные на работоспособность</a:t>
                </a:r>
                <a:endParaRPr lang="ru-RU" sz="20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rgbClr val="E26714"/>
                    </a:solidFill>
                    <a:latin typeface="Century Gothic" panose="020B0502020202020204" pitchFamily="34" charset="0"/>
                  </a:rPr>
                  <a:t>4</a:t>
                </a:r>
                <a:endParaRPr lang="ru-RU" sz="2400" b="1" dirty="0">
                  <a:solidFill>
                    <a:srgbClr val="E26714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52" name="Группа 51"/>
            <p:cNvGrpSpPr/>
            <p:nvPr/>
          </p:nvGrpSpPr>
          <p:grpSpPr>
            <a:xfrm>
              <a:off x="3946897" y="3509203"/>
              <a:ext cx="3374465" cy="2587054"/>
              <a:chOff x="123824" y="664146"/>
              <a:chExt cx="3374465" cy="2587054"/>
            </a:xfrm>
          </p:grpSpPr>
          <p:sp>
            <p:nvSpPr>
              <p:cNvPr id="53" name="Прямоугольник 52"/>
              <p:cNvSpPr/>
              <p:nvPr/>
            </p:nvSpPr>
            <p:spPr>
              <a:xfrm>
                <a:off x="307414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cs typeface="Century Gothic" panose="020B0502020202020204" pitchFamily="34" charset="0"/>
                    <a:sym typeface="+mn-ea"/>
                  </a:rPr>
                  <a:t>закрыты стенды, плакаты со справочной информацией по соответствующему предмету</a:t>
                </a:r>
                <a:endParaRPr lang="ru-RU" sz="20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rgbClr val="E26714"/>
                    </a:solidFill>
                    <a:latin typeface="Century Gothic" panose="020B0502020202020204" pitchFamily="34" charset="0"/>
                  </a:rPr>
                  <a:t>5</a:t>
                </a:r>
                <a:endParaRPr lang="ru-RU" sz="2400" b="1" dirty="0">
                  <a:solidFill>
                    <a:srgbClr val="E26714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55" name="Группа 54"/>
            <p:cNvGrpSpPr/>
            <p:nvPr/>
          </p:nvGrpSpPr>
          <p:grpSpPr>
            <a:xfrm>
              <a:off x="7769970" y="3509203"/>
              <a:ext cx="3373822" cy="2587054"/>
              <a:chOff x="123824" y="664146"/>
              <a:chExt cx="3373822" cy="2587054"/>
            </a:xfrm>
          </p:grpSpPr>
          <p:sp>
            <p:nvSpPr>
              <p:cNvPr id="56" name="Прямоугольник 55"/>
              <p:cNvSpPr/>
              <p:nvPr/>
            </p:nvSpPr>
            <p:spPr>
              <a:xfrm>
                <a:off x="306771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cs typeface="Century Gothic" panose="020B0502020202020204" pitchFamily="34" charset="0"/>
                    <a:sym typeface="+mn-ea"/>
                  </a:rPr>
                  <a:t>обеспечено видеонаблюдение</a:t>
                </a:r>
                <a:endParaRPr lang="ru-RU" sz="20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57" name="Прямоугольник 56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rgbClr val="E26714"/>
                    </a:solidFill>
                    <a:latin typeface="Century Gothic" panose="020B0502020202020204" pitchFamily="34" charset="0"/>
                  </a:rPr>
                  <a:t>6</a:t>
                </a:r>
                <a:endParaRPr lang="ru-RU" sz="2400" b="1" dirty="0">
                  <a:solidFill>
                    <a:srgbClr val="E26714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208405" y="128270"/>
            <a:ext cx="1004125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Материалы, необходимые для проведения ГВЭ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695324" y="892746"/>
            <a:ext cx="10887075" cy="5457254"/>
            <a:chOff x="123824" y="664146"/>
            <a:chExt cx="11020611" cy="5432111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123824" y="664146"/>
              <a:ext cx="3406775" cy="2587054"/>
              <a:chOff x="123824" y="664146"/>
              <a:chExt cx="3406775" cy="2587054"/>
            </a:xfrm>
          </p:grpSpPr>
          <p:sp>
            <p:nvSpPr>
              <p:cNvPr id="42" name="Прямоугольник 41"/>
              <p:cNvSpPr/>
              <p:nvPr/>
            </p:nvSpPr>
            <p:spPr>
              <a:xfrm>
                <a:off x="339724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  <a:defRPr/>
                </a:pPr>
                <a:r>
                  <a:rPr lang="ru-RU" sz="2000" kern="0" noProof="0" dirty="0" smtClean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cs typeface="Century Gothic" panose="020B0502020202020204" pitchFamily="34" charset="0"/>
                    <a:sym typeface="+mn-ea"/>
                  </a:rPr>
                  <a:t>инструкции для всех работников ППЭ</a:t>
                </a:r>
                <a:endParaRPr lang="ru-RU" sz="2000" b="1" kern="0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rgbClr val="E26714"/>
                    </a:solidFill>
                    <a:latin typeface="Century Gothic" panose="020B0502020202020204" pitchFamily="34" charset="0"/>
                  </a:rPr>
                  <a:t>1</a:t>
                </a:r>
                <a:endParaRPr lang="ru-RU" sz="2400" b="1" dirty="0">
                  <a:solidFill>
                    <a:srgbClr val="E26714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3" name="Группа 42"/>
            <p:cNvGrpSpPr/>
            <p:nvPr/>
          </p:nvGrpSpPr>
          <p:grpSpPr>
            <a:xfrm>
              <a:off x="3946897" y="664146"/>
              <a:ext cx="3374465" cy="2587054"/>
              <a:chOff x="123824" y="664146"/>
              <a:chExt cx="3374465" cy="2587054"/>
            </a:xfrm>
          </p:grpSpPr>
          <p:sp>
            <p:nvSpPr>
              <p:cNvPr id="44" name="Прямоугольник 43"/>
              <p:cNvSpPr/>
              <p:nvPr/>
            </p:nvSpPr>
            <p:spPr>
              <a:xfrm>
                <a:off x="307414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kern="0" noProof="0" dirty="0" smtClean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cs typeface="Century Gothic" panose="020B0502020202020204" pitchFamily="34" charset="0"/>
                    <a:sym typeface="+mn-ea"/>
                  </a:rPr>
                  <a:t>инструкция для медицинского работника</a:t>
                </a:r>
                <a:endParaRPr lang="ru-RU" sz="2000" b="1" i="1" kern="0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rgbClr val="E26714"/>
                    </a:solidFill>
                    <a:latin typeface="Century Gothic" panose="020B0502020202020204" pitchFamily="34" charset="0"/>
                  </a:rPr>
                  <a:t>2</a:t>
                </a:r>
                <a:endParaRPr lang="ru-RU" sz="2400" b="1" dirty="0">
                  <a:solidFill>
                    <a:srgbClr val="E26714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6" name="Группа 45"/>
            <p:cNvGrpSpPr/>
            <p:nvPr/>
          </p:nvGrpSpPr>
          <p:grpSpPr>
            <a:xfrm>
              <a:off x="7769970" y="664146"/>
              <a:ext cx="3374465" cy="2587054"/>
              <a:chOff x="123824" y="664146"/>
              <a:chExt cx="3374465" cy="2587054"/>
            </a:xfrm>
          </p:grpSpPr>
          <p:sp>
            <p:nvSpPr>
              <p:cNvPr id="47" name="Прямоугольник 46"/>
              <p:cNvSpPr/>
              <p:nvPr/>
            </p:nvSpPr>
            <p:spPr>
              <a:xfrm>
                <a:off x="307414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  <a:defRPr/>
                </a:pPr>
                <a:r>
                  <a:rPr lang="ru-RU" sz="2000" kern="0" noProof="0" dirty="0" smtClean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cs typeface="Century Gothic" panose="020B0502020202020204" pitchFamily="34" charset="0"/>
                    <a:sym typeface="+mn-ea"/>
                  </a:rPr>
                  <a:t>журнал учета участников ГВЭ, обратившихся к медицинскому работнику</a:t>
                </a:r>
                <a:endParaRPr lang="ru-RU" sz="2000" b="1" kern="0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>
                    <a:solidFill>
                      <a:srgbClr val="E26714"/>
                    </a:solidFill>
                    <a:latin typeface="Century Gothic" panose="020B0502020202020204" pitchFamily="34" charset="0"/>
                  </a:rPr>
                  <a:t>3</a:t>
                </a:r>
              </a:p>
            </p:txBody>
          </p:sp>
        </p:grpSp>
        <p:grpSp>
          <p:nvGrpSpPr>
            <p:cNvPr id="49" name="Группа 48"/>
            <p:cNvGrpSpPr/>
            <p:nvPr/>
          </p:nvGrpSpPr>
          <p:grpSpPr>
            <a:xfrm>
              <a:off x="123824" y="3509203"/>
              <a:ext cx="3374465" cy="2587054"/>
              <a:chOff x="123824" y="664146"/>
              <a:chExt cx="3374465" cy="2587054"/>
            </a:xfrm>
          </p:grpSpPr>
          <p:sp>
            <p:nvSpPr>
              <p:cNvPr id="50" name="Прямоугольник 49"/>
              <p:cNvSpPr/>
              <p:nvPr/>
            </p:nvSpPr>
            <p:spPr>
              <a:xfrm>
                <a:off x="307414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  <a:defRPr/>
                </a:pPr>
                <a:r>
                  <a:rPr lang="ru-RU" sz="2000" kern="0" noProof="0" dirty="0" smtClean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cs typeface="Century Gothic" panose="020B0502020202020204" pitchFamily="34" charset="0"/>
                    <a:sym typeface="+mn-ea"/>
                  </a:rPr>
                  <a:t>инструкции для участников ГВЭ, зачитываемые организаторами в аудитории перед началом экзамена </a:t>
                </a:r>
                <a:endParaRPr lang="ru-RU" sz="2000" b="1" kern="0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rgbClr val="E26714"/>
                    </a:solidFill>
                    <a:latin typeface="Century Gothic" panose="020B0502020202020204" pitchFamily="34" charset="0"/>
                  </a:rPr>
                  <a:t>4</a:t>
                </a:r>
                <a:endParaRPr lang="ru-RU" sz="2400" b="1" dirty="0">
                  <a:solidFill>
                    <a:srgbClr val="E26714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52" name="Группа 51"/>
            <p:cNvGrpSpPr/>
            <p:nvPr/>
          </p:nvGrpSpPr>
          <p:grpSpPr>
            <a:xfrm>
              <a:off x="3946897" y="3509203"/>
              <a:ext cx="3374465" cy="2587054"/>
              <a:chOff x="123824" y="664146"/>
              <a:chExt cx="3374465" cy="2587054"/>
            </a:xfrm>
          </p:grpSpPr>
          <p:sp>
            <p:nvSpPr>
              <p:cNvPr id="53" name="Прямоугольник 52"/>
              <p:cNvSpPr/>
              <p:nvPr/>
            </p:nvSpPr>
            <p:spPr>
              <a:xfrm>
                <a:off x="307414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  <a:defRPr/>
                </a:pPr>
                <a:r>
                  <a:rPr lang="ru-RU" sz="2000" kern="0" noProof="0" dirty="0" smtClean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cs typeface="Century Gothic" panose="020B0502020202020204" pitchFamily="34" charset="0"/>
                    <a:sym typeface="+mn-ea"/>
                  </a:rPr>
                  <a:t>черновики на каждого участника ГВЭ </a:t>
                </a:r>
              </a:p>
              <a:p>
                <a:pPr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  <a:defRPr/>
                </a:pPr>
                <a:r>
                  <a:rPr lang="ru-RU" sz="2000" kern="0" noProof="0" dirty="0" smtClean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cs typeface="Century Gothic" panose="020B0502020202020204" pitchFamily="34" charset="0"/>
                    <a:sym typeface="+mn-ea"/>
                  </a:rPr>
                  <a:t>(по 2 листа)</a:t>
                </a:r>
                <a:endParaRPr lang="ru-RU" sz="2000" b="1" kern="0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rgbClr val="E26714"/>
                    </a:solidFill>
                    <a:latin typeface="Century Gothic" panose="020B0502020202020204" pitchFamily="34" charset="0"/>
                  </a:rPr>
                  <a:t>5</a:t>
                </a:r>
                <a:endParaRPr lang="ru-RU" sz="2400" b="1" dirty="0">
                  <a:solidFill>
                    <a:srgbClr val="E26714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55" name="Группа 54"/>
            <p:cNvGrpSpPr/>
            <p:nvPr/>
          </p:nvGrpSpPr>
          <p:grpSpPr>
            <a:xfrm>
              <a:off x="7769970" y="3509203"/>
              <a:ext cx="3373822" cy="2587054"/>
              <a:chOff x="123824" y="664146"/>
              <a:chExt cx="3373822" cy="2587054"/>
            </a:xfrm>
          </p:grpSpPr>
          <p:sp>
            <p:nvSpPr>
              <p:cNvPr id="56" name="Прямоугольник 55"/>
              <p:cNvSpPr/>
              <p:nvPr/>
            </p:nvSpPr>
            <p:spPr>
              <a:xfrm>
                <a:off x="306771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  <a:defRPr/>
                </a:pPr>
                <a:r>
                  <a:rPr lang="ru-RU" sz="2000" kern="0" noProof="0" dirty="0" smtClean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cs typeface="Century Gothic" panose="020B0502020202020204" pitchFamily="34" charset="0"/>
                    <a:sym typeface="+mn-ea"/>
                  </a:rPr>
                  <a:t>форма </a:t>
                </a:r>
                <a:r>
                  <a:rPr lang="ru-RU" sz="2000" b="1" kern="0" noProof="0" dirty="0" smtClean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cs typeface="Century Gothic" panose="020B0502020202020204" pitchFamily="34" charset="0"/>
                    <a:sym typeface="+mn-ea"/>
                  </a:rPr>
                  <a:t>ППЭ-11-01</a:t>
                </a:r>
                <a:r>
                  <a:rPr lang="ru-RU" sz="2000" kern="0" noProof="0" dirty="0" smtClean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cs typeface="Century Gothic" panose="020B0502020202020204" pitchFamily="34" charset="0"/>
                    <a:sym typeface="+mn-ea"/>
                  </a:rPr>
                  <a:t> для каждой аудитории и на ППЭ  </a:t>
                </a:r>
                <a:endParaRPr lang="ru-RU" sz="2000" b="1" kern="0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57" name="Прямоугольник 56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rgbClr val="E26714"/>
                    </a:solidFill>
                    <a:latin typeface="Century Gothic" panose="020B0502020202020204" pitchFamily="34" charset="0"/>
                  </a:rPr>
                  <a:t>6</a:t>
                </a:r>
                <a:endParaRPr lang="ru-RU" sz="2400" b="1" dirty="0">
                  <a:solidFill>
                    <a:srgbClr val="E26714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825588" y="4283"/>
            <a:ext cx="254190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ЯВКА В ППЭ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945130" y="702310"/>
            <a:ext cx="6985" cy="5796280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585537" y="3717685"/>
            <a:ext cx="8183077" cy="7465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498475" y="1831340"/>
            <a:ext cx="227838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не позднее 7.30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114476" y="701453"/>
            <a:ext cx="5475169" cy="7661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2000" b="1" i="1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РУКОВОДИТЕЛЬ ОО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120190" y="1681456"/>
            <a:ext cx="5475169" cy="7661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2000" b="1" i="1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РУКОВОДИТЕЛЬ ППЭ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120359" y="2661459"/>
            <a:ext cx="5475169" cy="7661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2000" b="1" i="1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ЧЛЕНЫ ГЭК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120189" y="4169014"/>
            <a:ext cx="5475169" cy="7661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 b="1" i="1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ОРГАНИЗАТОРЫ ППЭ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120655" y="5640427"/>
            <a:ext cx="5475169" cy="7661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 b="1" i="1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УЧАСТНИКИ ГВЭ</a:t>
            </a:r>
          </a:p>
        </p:txBody>
      </p:sp>
      <p:cxnSp>
        <p:nvCxnSpPr>
          <p:cNvPr id="2" name="Прямая соединительная линия 5"/>
          <p:cNvCxnSpPr/>
          <p:nvPr/>
        </p:nvCxnSpPr>
        <p:spPr>
          <a:xfrm flipV="1">
            <a:off x="501082" y="5316615"/>
            <a:ext cx="8183077" cy="7465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693420" y="4170045"/>
            <a:ext cx="206756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не позднее 8.00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90671" y="5705476"/>
            <a:ext cx="1697254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с 9.00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1496</Words>
  <Application>Microsoft Office PowerPoint</Application>
  <PresentationFormat>Произвольный</PresentationFormat>
  <Paragraphs>302</Paragraphs>
  <Slides>42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4" baseType="lpstr">
      <vt:lpstr>Тема Office</vt:lpstr>
      <vt:lpstr>Bitmap Image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Тулина_НВ</dc:creator>
  <cp:lastModifiedBy>Павлова_МН</cp:lastModifiedBy>
  <cp:revision>96</cp:revision>
  <cp:lastPrinted>2022-12-07T11:04:00Z</cp:lastPrinted>
  <dcterms:created xsi:type="dcterms:W3CDTF">2022-12-07T09:57:00Z</dcterms:created>
  <dcterms:modified xsi:type="dcterms:W3CDTF">2023-02-14T06:23:25Z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948C5E7D7E664917810F3E5EFFB523CB</vt:lpwstr>
  </property>
  <property fmtid="{D5CDD505-2E9C-101B-9397-08002B2CF9AE}" pid="3" name="KSOProductBuildVer">
    <vt:lpwstr>1049-11.2.0.10351</vt:lpwstr>
  </property>
</Properties>
</file>