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7"/>
  </p:notesMasterIdLst>
  <p:sldIdLst>
    <p:sldId id="256" r:id="rId2"/>
    <p:sldId id="262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406" r:id="rId11"/>
    <p:sldId id="271" r:id="rId12"/>
    <p:sldId id="407" r:id="rId13"/>
    <p:sldId id="412" r:id="rId14"/>
    <p:sldId id="408" r:id="rId15"/>
    <p:sldId id="409" r:id="rId16"/>
    <p:sldId id="410" r:id="rId17"/>
    <p:sldId id="411" r:id="rId18"/>
    <p:sldId id="413" r:id="rId19"/>
    <p:sldId id="414" r:id="rId20"/>
    <p:sldId id="416" r:id="rId21"/>
    <p:sldId id="415" r:id="rId22"/>
    <p:sldId id="417" r:id="rId23"/>
    <p:sldId id="418" r:id="rId24"/>
    <p:sldId id="419" r:id="rId25"/>
    <p:sldId id="420" r:id="rId26"/>
    <p:sldId id="421" r:id="rId27"/>
    <p:sldId id="424" r:id="rId28"/>
    <p:sldId id="423" r:id="rId29"/>
    <p:sldId id="425" r:id="rId30"/>
    <p:sldId id="426" r:id="rId31"/>
    <p:sldId id="259" r:id="rId32"/>
    <p:sldId id="427" r:id="rId33"/>
    <p:sldId id="428" r:id="rId34"/>
    <p:sldId id="429" r:id="rId35"/>
    <p:sldId id="293" r:id="rId36"/>
    <p:sldId id="430" r:id="rId37"/>
    <p:sldId id="431" r:id="rId38"/>
    <p:sldId id="432" r:id="rId39"/>
    <p:sldId id="433" r:id="rId40"/>
    <p:sldId id="434" r:id="rId41"/>
    <p:sldId id="435" r:id="rId42"/>
    <p:sldId id="513" r:id="rId43"/>
    <p:sldId id="436" r:id="rId44"/>
    <p:sldId id="438" r:id="rId45"/>
    <p:sldId id="439" r:id="rId46"/>
    <p:sldId id="440" r:id="rId47"/>
    <p:sldId id="441" r:id="rId48"/>
    <p:sldId id="442" r:id="rId49"/>
    <p:sldId id="443" r:id="rId50"/>
    <p:sldId id="444" r:id="rId51"/>
    <p:sldId id="446" r:id="rId52"/>
    <p:sldId id="447" r:id="rId53"/>
    <p:sldId id="445" r:id="rId54"/>
    <p:sldId id="448" r:id="rId55"/>
    <p:sldId id="449" r:id="rId56"/>
    <p:sldId id="450" r:id="rId57"/>
    <p:sldId id="451" r:id="rId58"/>
    <p:sldId id="452" r:id="rId59"/>
    <p:sldId id="514" r:id="rId60"/>
    <p:sldId id="455" r:id="rId61"/>
    <p:sldId id="454" r:id="rId62"/>
    <p:sldId id="456" r:id="rId63"/>
    <p:sldId id="457" r:id="rId64"/>
    <p:sldId id="459" r:id="rId65"/>
    <p:sldId id="460" r:id="rId66"/>
    <p:sldId id="461" r:id="rId67"/>
    <p:sldId id="462" r:id="rId68"/>
    <p:sldId id="465" r:id="rId69"/>
    <p:sldId id="466" r:id="rId70"/>
    <p:sldId id="468" r:id="rId71"/>
    <p:sldId id="469" r:id="rId72"/>
    <p:sldId id="437" r:id="rId73"/>
    <p:sldId id="470" r:id="rId74"/>
    <p:sldId id="471" r:id="rId75"/>
    <p:sldId id="472" r:id="rId76"/>
    <p:sldId id="464" r:id="rId77"/>
    <p:sldId id="473" r:id="rId78"/>
    <p:sldId id="453" r:id="rId79"/>
    <p:sldId id="474" r:id="rId80"/>
    <p:sldId id="475" r:id="rId81"/>
    <p:sldId id="476" r:id="rId82"/>
    <p:sldId id="477" r:id="rId83"/>
    <p:sldId id="478" r:id="rId84"/>
    <p:sldId id="479" r:id="rId85"/>
    <p:sldId id="480" r:id="rId86"/>
    <p:sldId id="481" r:id="rId87"/>
    <p:sldId id="483" r:id="rId88"/>
    <p:sldId id="484" r:id="rId89"/>
    <p:sldId id="485" r:id="rId90"/>
    <p:sldId id="486" r:id="rId91"/>
    <p:sldId id="487" r:id="rId92"/>
    <p:sldId id="488" r:id="rId93"/>
    <p:sldId id="489" r:id="rId94"/>
    <p:sldId id="490" r:id="rId95"/>
    <p:sldId id="491" r:id="rId96"/>
    <p:sldId id="492" r:id="rId97"/>
    <p:sldId id="493" r:id="rId98"/>
    <p:sldId id="494" r:id="rId99"/>
    <p:sldId id="495" r:id="rId100"/>
    <p:sldId id="496" r:id="rId101"/>
    <p:sldId id="497" r:id="rId102"/>
    <p:sldId id="498" r:id="rId103"/>
    <p:sldId id="499" r:id="rId104"/>
    <p:sldId id="503" r:id="rId105"/>
    <p:sldId id="501" r:id="rId106"/>
    <p:sldId id="502" r:id="rId107"/>
    <p:sldId id="504" r:id="rId108"/>
    <p:sldId id="505" r:id="rId109"/>
    <p:sldId id="506" r:id="rId110"/>
    <p:sldId id="507" r:id="rId111"/>
    <p:sldId id="508" r:id="rId112"/>
    <p:sldId id="509" r:id="rId113"/>
    <p:sldId id="510" r:id="rId114"/>
    <p:sldId id="511" r:id="rId115"/>
    <p:sldId id="357" r:id="rId116"/>
  </p:sldIdLst>
  <p:sldSz cx="12192000" cy="6858000"/>
  <p:notesSz cx="6858000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6714"/>
    <a:srgbClr val="9BE5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50" d="100"/>
          <a:sy n="50" d="100"/>
        </p:scale>
        <p:origin x="-162" y="-1320"/>
      </p:cViewPr>
      <p:guideLst>
        <p:guide orient="horz" pos="2048"/>
        <p:guide pos="39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7FDF62-DAF2-45C9-8A67-73D3AC927F38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14875"/>
            <a:ext cx="5486400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CD9E6B-9C7B-44A4-A32B-0F7CC00BB9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552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906500" y="720613"/>
            <a:ext cx="5032189" cy="373955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534" y="736482"/>
            <a:ext cx="4574135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534" y="736482"/>
            <a:ext cx="4574135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871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906711" y="720611"/>
            <a:ext cx="5030161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3" y="4715712"/>
            <a:ext cx="5469099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sz="2400" dirty="0" smtClean="0">
              <a:ea typeface="MS Gothic" panose="020B0609070205080204" pitchFamily="49" charset="-128"/>
            </a:endParaRPr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559F2DD-96E5-48BB-8EFE-E2965C98E755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C42B178-85DB-45EC-AF6A-A5D35EADF003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36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534" y="715849"/>
            <a:ext cx="4554916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D4CFBE4-0CE0-40A2-AE48-C0363C7A3CAE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534" y="715849"/>
            <a:ext cx="4554916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871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CB8DF05A-96B3-4515-B878-2A5C2910C80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5299" name="Text Box 1"/>
          <p:cNvSpPr txBox="1">
            <a:spLocks noChangeArrowheads="1"/>
          </p:cNvSpPr>
          <p:nvPr/>
        </p:nvSpPr>
        <p:spPr bwMode="auto">
          <a:xfrm>
            <a:off x="906870" y="721139"/>
            <a:ext cx="5031101" cy="37401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871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906499" y="720610"/>
            <a:ext cx="5030589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906499" y="720610"/>
            <a:ext cx="5030589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D086072-0C3B-4014-B3DF-68E58BCAD299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47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906499" y="720610"/>
            <a:ext cx="5030589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87B3A357-C52D-4078-ADB6-7A1DF7D8EFB0}" type="slidenum">
              <a:rPr lang="ru-RU"/>
              <a:t>48</a:t>
            </a:fld>
            <a:endParaRPr lang="ru-RU"/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906499" y="720610"/>
            <a:ext cx="5030589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4646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4"/>
          </a:xfrm>
          <a:noFill/>
        </p:spPr>
        <p:txBody>
          <a:bodyPr wrap="none" anchor="ctr"/>
          <a:lstStyle/>
          <a:p>
            <a:pPr algn="l" eaLnBrk="0" hangingPunct="0">
              <a:spcBef>
                <a:spcPts val="800"/>
              </a:spcBef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535" y="736482"/>
            <a:ext cx="4572534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47FA9FB7-2B37-47C1-ABCD-D21C057E577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535" y="736482"/>
            <a:ext cx="4572534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algn="just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7E10389-7DDF-4524-A51D-F8502B0D7DD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59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2BC11B8-1698-448A-8337-3C48DF886A26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906499" y="720610"/>
            <a:ext cx="5030589" cy="373637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BCDF7401-47F0-46A9-AF67-67E761FAF6F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9395" name="Text Box 1"/>
          <p:cNvSpPr txBox="1">
            <a:spLocks noChangeArrowheads="1"/>
          </p:cNvSpPr>
          <p:nvPr/>
        </p:nvSpPr>
        <p:spPr bwMode="auto">
          <a:xfrm>
            <a:off x="906872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9396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3" y="4716372"/>
            <a:ext cx="5473021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375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000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691524D4-66A5-41DB-A630-E01F3A82404A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534" y="715849"/>
            <a:ext cx="4554916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00F3825D-5EE7-4FAC-8499-9D420A7F0631}" type="slidenum">
              <a:rPr lang="ru-RU"/>
              <a:t>66</a:t>
            </a:fld>
            <a:endParaRPr lang="ru-RU"/>
          </a:p>
        </p:txBody>
      </p:sp>
      <p:sp>
        <p:nvSpPr>
          <p:cNvPr id="411650" name="Text Box 2"/>
          <p:cNvSpPr txBox="1">
            <a:spLocks noChangeArrowheads="1"/>
          </p:cNvSpPr>
          <p:nvPr/>
        </p:nvSpPr>
        <p:spPr bwMode="auto">
          <a:xfrm>
            <a:off x="1143534" y="715849"/>
            <a:ext cx="4551713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16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480" y="4715709"/>
            <a:ext cx="5464618" cy="4442702"/>
          </a:xfrm>
          <a:noFill/>
        </p:spPr>
        <p:txBody>
          <a:bodyPr wrap="none" anchor="ctr"/>
          <a:lstStyle/>
          <a:p>
            <a:pPr algn="l"/>
            <a:endParaRPr lang="ru-RU" sz="1200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D7263E05-F9B7-4487-8685-3F46C624683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67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1143534" y="715849"/>
            <a:ext cx="4554916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69</a:t>
            </a:fld>
            <a:endParaRPr lang="ru-RU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270BA050-D484-4468-A4F6-D2EAAB97AF95}" type="slidenum">
              <a:rPr lang="ru-RU"/>
              <a:t>72</a:t>
            </a:fld>
            <a:endParaRPr lang="ru-RU" dirty="0"/>
          </a:p>
        </p:txBody>
      </p:sp>
      <p:sp>
        <p:nvSpPr>
          <p:cNvPr id="437250" name="Text Box 2"/>
          <p:cNvSpPr txBox="1">
            <a:spLocks noChangeArrowheads="1"/>
          </p:cNvSpPr>
          <p:nvPr/>
        </p:nvSpPr>
        <p:spPr bwMode="auto">
          <a:xfrm>
            <a:off x="906499" y="720610"/>
            <a:ext cx="5030589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437251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4"/>
          </a:xfrm>
          <a:noFill/>
        </p:spPr>
        <p:txBody>
          <a:bodyPr wrap="none" anchor="ctr"/>
          <a:lstStyle/>
          <a:p>
            <a:pPr algn="l"/>
            <a:endParaRPr lang="ru-RU" sz="12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73</a:t>
            </a:fld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40AEAFE9-4CE7-4621-99BF-C76D3754F261}" type="slidenum">
              <a:rPr lang="ru-RU"/>
              <a:t>74</a:t>
            </a:fld>
            <a:endParaRPr lang="ru-RU"/>
          </a:p>
        </p:txBody>
      </p:sp>
      <p:sp>
        <p:nvSpPr>
          <p:cNvPr id="1310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98425" y="720725"/>
            <a:ext cx="6645275" cy="3738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480" y="4715709"/>
            <a:ext cx="5472627" cy="445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75</a:t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"/>
          <p:cNvSpPr>
            <a:spLocks noGrp="1" noChangeArrowheads="1"/>
          </p:cNvSpPr>
          <p:nvPr>
            <p:ph type="sldNum"/>
          </p:nvPr>
        </p:nvSpPr>
        <p:spPr/>
        <p:txBody>
          <a:bodyPr/>
          <a:lstStyle/>
          <a:p>
            <a:fld id="{EB73D214-B741-486F-9825-AD825E97D119}" type="slidenum">
              <a:rPr lang="ru-RU"/>
              <a:t>77</a:t>
            </a:fld>
            <a:endParaRPr lang="ru-RU"/>
          </a:p>
        </p:txBody>
      </p:sp>
      <p:sp>
        <p:nvSpPr>
          <p:cNvPr id="425986" name="Text Box 2"/>
          <p:cNvSpPr txBox="1">
            <a:spLocks noChangeArrowheads="1"/>
          </p:cNvSpPr>
          <p:nvPr/>
        </p:nvSpPr>
        <p:spPr bwMode="auto">
          <a:xfrm>
            <a:off x="906500" y="720610"/>
            <a:ext cx="5027385" cy="373320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25987" name="Rectangle 3"/>
          <p:cNvSpPr txBox="1"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78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906711" y="720611"/>
            <a:ext cx="5030161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3" y="4715712"/>
            <a:ext cx="5469099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4FEC7F4-4417-4608-BA41-4ECD36BB231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1143733" y="737369"/>
            <a:ext cx="4571634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B48AC057-7B37-4F59-A10A-036A7EBE5FB2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81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535" y="736482"/>
            <a:ext cx="4572534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82</a:t>
            </a:fld>
            <a:endParaRPr 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83</a:t>
            </a:fld>
            <a:endParaRPr lang="ru-R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31863" y="720725"/>
            <a:ext cx="4970462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89</a:t>
            </a:fld>
            <a:endParaRPr lang="ru-RU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90</a:t>
            </a:fld>
            <a:endParaRPr lang="ru-R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A9D924CF-2A32-4702-BFE5-42111722860A}" type="slidenum">
              <a:rPr lang="ru-RU" smtClean="0"/>
              <a:t>91</a:t>
            </a:fld>
            <a:endParaRPr lang="ru-RU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962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>
              <a:latin typeface="Arial" panose="020B0604020202020204" pitchFamily="34" charset="0"/>
            </a:endParaRPr>
          </a:p>
        </p:txBody>
      </p:sp>
      <p:sp>
        <p:nvSpPr>
          <p:cNvPr id="962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3C0EBE7-4512-4EDC-9B0C-22F1FB7D81AC}" type="slidenum">
              <a:rPr lang="ru-RU" smtClean="0">
                <a:latin typeface="Arial" panose="020B0604020202020204" pitchFamily="34" charset="0"/>
              </a:rPr>
              <a:t>92</a:t>
            </a:fld>
            <a:endParaRPr lang="ru-RU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906711" y="720611"/>
            <a:ext cx="5030161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1" y="4715711"/>
            <a:ext cx="5469099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CA36A37-33CB-4157-BFCA-66D2D0CC2407}" type="slidenum">
              <a:rPr lang="ru-RU" smtClean="0"/>
              <a:t>94</a:t>
            </a:fld>
            <a:endParaRPr lang="ru-RU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1BBDE17-83B4-4518-A02A-AEE7118432D0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97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43011" name="Text Box 1"/>
          <p:cNvSpPr txBox="1">
            <a:spLocks noChangeArrowheads="1"/>
          </p:cNvSpPr>
          <p:nvPr/>
        </p:nvSpPr>
        <p:spPr bwMode="auto">
          <a:xfrm>
            <a:off x="906500" y="720612"/>
            <a:ext cx="5032190" cy="373955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9424" cy="44474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B6F727A-1708-417F-995B-F3AFE12A1B8D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43733" y="737369"/>
            <a:ext cx="4571634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1"/>
            <a:ext cx="5474118" cy="444971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ts val="450"/>
              </a:spcBef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F25A52C-91C9-43B7-9E23-F0218419BDF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906870" y="721139"/>
            <a:ext cx="5031101" cy="37401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2E0579B0-E525-4AD5-9EF2-89FAF18B09D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99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906870" y="721139"/>
            <a:ext cx="5031101" cy="37401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100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906870" y="721139"/>
            <a:ext cx="5031101" cy="37401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755BEF3B-D1BC-42AD-85DD-12C54F01F58F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906870" y="721139"/>
            <a:ext cx="5031101" cy="3740169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ru-RU" dirty="0" smtClean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BBB9062-0C8E-442B-A6B3-A531D1823F8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906711" y="720611"/>
            <a:ext cx="5030161" cy="373796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685641" y="4715711"/>
            <a:ext cx="5469099" cy="4447464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105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dirty="0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106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109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18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871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4775" y="720725"/>
            <a:ext cx="6624638" cy="3727450"/>
          </a:xfrm>
        </p:spPr>
      </p:sp>
      <p:sp>
        <p:nvSpPr>
          <p:cNvPr id="6041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0420" name="Номер слайда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C05DE631-7C95-4160-9B40-19322932EF4C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114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99EE0E6C-60CC-4569-8810-076DCF94057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21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1143535" y="736482"/>
            <a:ext cx="4572534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512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9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r" eaLnBrk="1" hangingPunct="1"/>
            <a:fld id="{D2B81E85-6799-48FB-AF42-C8C120929F34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22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906871" y="721137"/>
            <a:ext cx="5030003" cy="3737851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76804" name="Rectangle 2"/>
          <p:cNvSpPr>
            <a:spLocks noGrp="1" noChangeArrowheads="1"/>
          </p:cNvSpPr>
          <p:nvPr>
            <p:ph type="body"/>
          </p:nvPr>
        </p:nvSpPr>
        <p:spPr>
          <a:xfrm>
            <a:off x="685362" y="4716372"/>
            <a:ext cx="5469732" cy="444739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3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/>
            <a:fld id="{17605B9C-15D5-4D54-B033-2EB7FAD3C761}" type="slidenum">
              <a:rPr lang="ru-RU" sz="1200" smtClean="0">
                <a:solidFill>
                  <a:srgbClr val="000000"/>
                </a:solidFill>
                <a:latin typeface="Arial" panose="020B0604020202020204" pitchFamily="34" charset="0"/>
                <a:ea typeface="Arial Unicode MS" panose="020B0604020202020204" pitchFamily="34" charset="-128"/>
              </a:rPr>
              <a:t>23</a:t>
            </a:fld>
            <a:endParaRPr lang="ru-RU" sz="1200" smtClean="0">
              <a:solidFill>
                <a:srgbClr val="000000"/>
              </a:solidFill>
              <a:latin typeface="Arial" panose="020B0604020202020204" pitchFamily="34" charset="0"/>
              <a:ea typeface="Arial Unicode MS" panose="020B0604020202020204" pitchFamily="34" charset="-128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1143534" y="736482"/>
            <a:ext cx="4574135" cy="373955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/>
          </a:p>
        </p:txBody>
      </p:sp>
      <p:sp>
        <p:nvSpPr>
          <p:cNvPr id="60420" name="Rectangle 2"/>
          <p:cNvSpPr>
            <a:spLocks noGrp="1" noChangeArrowheads="1"/>
          </p:cNvSpPr>
          <p:nvPr>
            <p:ph type="body"/>
          </p:nvPr>
        </p:nvSpPr>
        <p:spPr>
          <a:xfrm>
            <a:off x="685480" y="4715710"/>
            <a:ext cx="5464618" cy="443952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spcBef>
                <a:spcPts val="0"/>
              </a:spcBef>
              <a:defRPr/>
            </a:pPr>
            <a:endParaRPr lang="ru-RU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5C9CB-B496-4FE3-84C8-4769E44C5E75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7235C-B620-46E9-98C8-EC600DF58D8C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1.wmf"/><Relationship Id="rId4" Type="http://schemas.openxmlformats.org/officeDocument/2006/relationships/oleObject" Target="../embeddings/oleObject9.bin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103.png"/><Relationship Id="rId4" Type="http://schemas.microsoft.com/office/2007/relationships/hdphoto" Target="../media/hdphoto11.wdp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3" Type="http://schemas.openxmlformats.org/officeDocument/2006/relationships/image" Target="../media/image105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microsoft.com/office/2007/relationships/hdphoto" Target="../media/hdphoto12.wdp"/><Relationship Id="rId10" Type="http://schemas.openxmlformats.org/officeDocument/2006/relationships/image" Target="../media/image110.png"/><Relationship Id="rId4" Type="http://schemas.openxmlformats.org/officeDocument/2006/relationships/image" Target="../media/image103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116.png"/><Relationship Id="rId4" Type="http://schemas.microsoft.com/office/2007/relationships/hdphoto" Target="../media/hdphoto13.wdp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102.png"/><Relationship Id="rId4" Type="http://schemas.microsoft.com/office/2007/relationships/hdphoto" Target="../media/hdphoto12.wdp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117.png"/><Relationship Id="rId4" Type="http://schemas.microsoft.com/office/2007/relationships/hdphoto" Target="../media/hdphoto12.wdp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118.png"/><Relationship Id="rId4" Type="http://schemas.microsoft.com/office/2007/relationships/hdphoto" Target="../media/hdphoto12.wdp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2.png"/><Relationship Id="rId7" Type="http://schemas.openxmlformats.org/officeDocument/2006/relationships/image" Target="../media/image19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1.wmf"/><Relationship Id="rId10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76.emf"/><Relationship Id="rId3" Type="http://schemas.openxmlformats.org/officeDocument/2006/relationships/image" Target="../media/image62.png"/><Relationship Id="rId7" Type="http://schemas.openxmlformats.org/officeDocument/2006/relationships/oleObject" Target="../embeddings/oleObject5.bin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75.png"/><Relationship Id="rId5" Type="http://schemas.openxmlformats.org/officeDocument/2006/relationships/image" Target="../media/image61.wmf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74.png"/><Relationship Id="rId1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7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8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99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2535" y="1910715"/>
            <a:ext cx="97288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6000" b="1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Подготовка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6000" b="1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руководителей ППЭ</a:t>
            </a:r>
            <a:endParaRPr lang="ru-RU" sz="6000" b="1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15"/>
          <a:stretch>
            <a:fillRect/>
          </a:stretch>
        </p:blipFill>
        <p:spPr bwMode="auto">
          <a:xfrm>
            <a:off x="148297" y="110953"/>
            <a:ext cx="1277322" cy="105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134765" y="111224"/>
            <a:ext cx="59237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Государственное учреждение Ярославской области</a:t>
            </a:r>
          </a:p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«Центр оценки и контроля качества образования»</a:t>
            </a:r>
          </a:p>
        </p:txBody>
      </p:sp>
      <p:sp>
        <p:nvSpPr>
          <p:cNvPr id="3075" name="Rectangle 3"/>
          <p:cNvSpPr txBox="1">
            <a:spLocks noChangeArrowheads="1"/>
          </p:cNvSpPr>
          <p:nvPr/>
        </p:nvSpPr>
        <p:spPr bwMode="auto">
          <a:xfrm>
            <a:off x="6408420" y="5247005"/>
            <a:ext cx="5645150" cy="15278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342900" marR="0" indent="-342900" defTabSz="914400">
              <a:buClrTx/>
              <a:buSzTx/>
              <a:buFontTx/>
              <a:buNone/>
              <a:defRPr/>
            </a:pPr>
            <a:r>
              <a:rPr kumimoji="0" lang="ru-RU" sz="2200" b="1" kern="1200" cap="none" spc="0" normalizeH="0" baseline="0" noProof="0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Century Gothic" panose="020B0502020202020204" pitchFamily="34" charset="0"/>
              </a:rPr>
              <a:t>Смирнова Марина Владимировна, </a:t>
            </a:r>
            <a:endParaRPr kumimoji="0" lang="ru-RU" sz="2200" b="1" kern="1200" cap="none" spc="0" normalizeH="0" baseline="0" noProof="0" dirty="0">
              <a:solidFill>
                <a:schemeClr val="bg2">
                  <a:lumMod val="10000"/>
                </a:schemeClr>
              </a:solidFill>
              <a:ea typeface="+mn-ea"/>
              <a:cs typeface="Century Gothic" panose="020B0502020202020204" pitchFamily="34" charset="0"/>
            </a:endParaRPr>
          </a:p>
          <a:p>
            <a:pPr marL="342900" marR="0" indent="-342900" defTabSz="914400">
              <a:buClrTx/>
              <a:buSzTx/>
              <a:buFontTx/>
              <a:buNone/>
              <a:defRPr/>
            </a:pPr>
            <a:r>
              <a:rPr kumimoji="0" lang="ru-RU" sz="2200" b="1" kern="1200" cap="none" spc="0" normalizeH="0" baseline="0" noProof="0" dirty="0">
                <a:solidFill>
                  <a:schemeClr val="bg2">
                    <a:lumMod val="10000"/>
                  </a:schemeClr>
                </a:solidFill>
                <a:ea typeface="+mn-ea"/>
                <a:cs typeface="Century Gothic" panose="020B0502020202020204" pitchFamily="34" charset="0"/>
              </a:rPr>
              <a:t>главный специалист ГУ ЯО </a:t>
            </a:r>
            <a:r>
              <a:rPr kumimoji="0" lang="ru-RU" sz="2200" b="1" kern="1200" cap="none" spc="0" normalizeH="0" baseline="0" noProof="0" dirty="0" err="1">
                <a:solidFill>
                  <a:schemeClr val="bg2">
                    <a:lumMod val="10000"/>
                  </a:schemeClr>
                </a:solidFill>
                <a:ea typeface="+mn-ea"/>
                <a:cs typeface="Century Gothic" panose="020B0502020202020204" pitchFamily="34" charset="0"/>
              </a:rPr>
              <a:t>ЦОиККО</a:t>
            </a:r>
            <a:endParaRPr kumimoji="0" lang="ru-RU" sz="2200" b="1" kern="1200" cap="none" spc="0" normalizeH="0" baseline="0" noProof="0" dirty="0">
              <a:solidFill>
                <a:schemeClr val="bg2">
                  <a:lumMod val="10000"/>
                </a:schemeClr>
              </a:solidFill>
              <a:ea typeface="+mn-ea"/>
              <a:cs typeface="Century Gothic" panose="020B0502020202020204" pitchFamily="34" charset="0"/>
            </a:endParaRPr>
          </a:p>
          <a:p>
            <a:pPr marL="342900" marR="0" indent="-342900" defTabSz="914400">
              <a:buClrTx/>
              <a:buSzTx/>
              <a:buFontTx/>
              <a:buNone/>
              <a:defRPr/>
            </a:pPr>
            <a:r>
              <a:rPr kumimoji="0" lang="ru-RU" sz="2200" b="1" kern="1200" cap="none" spc="0" normalizeH="0" baseline="0" noProof="0" dirty="0">
                <a:solidFill>
                  <a:schemeClr val="bg2">
                    <a:lumMod val="10000"/>
                  </a:schemeClr>
                </a:solidFill>
                <a:ea typeface="+mn-ea"/>
                <a:cs typeface="Century Gothic" panose="020B0502020202020204" pitchFamily="34" charset="0"/>
              </a:rPr>
              <a:t>(4852)28-08-83</a:t>
            </a:r>
          </a:p>
          <a:p>
            <a:pPr marL="342900" marR="0" indent="-342900" defTabSz="914400">
              <a:buClrTx/>
              <a:buSzTx/>
              <a:buFontTx/>
              <a:buNone/>
              <a:defRPr/>
            </a:pPr>
            <a:r>
              <a:rPr lang="en-US" sz="2200" b="1" dirty="0" err="1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</a:rPr>
              <a:t>smv</a:t>
            </a:r>
            <a:r>
              <a:rPr kumimoji="0" lang="en-US" sz="2200" b="1" kern="1200" cap="none" spc="0" normalizeH="0" baseline="0" noProof="0" dirty="0" smtClean="0">
                <a:solidFill>
                  <a:schemeClr val="bg2">
                    <a:lumMod val="10000"/>
                  </a:schemeClr>
                </a:solidFill>
                <a:ea typeface="+mn-ea"/>
                <a:cs typeface="Century Gothic" panose="020B0502020202020204" pitchFamily="34" charset="0"/>
              </a:rPr>
              <a:t>@coikko.ru</a:t>
            </a:r>
            <a:endParaRPr kumimoji="0" lang="ru-RU" sz="2200" b="1" kern="1200" cap="none" spc="0" normalizeH="0" baseline="0" noProof="0" dirty="0">
              <a:solidFill>
                <a:schemeClr val="bg2">
                  <a:lumMod val="10000"/>
                </a:schemeClr>
              </a:solidFill>
              <a:ea typeface="+mn-ea"/>
              <a:cs typeface="Century Gothic" panose="020B0502020202020204" pitchFamily="34" charset="0"/>
            </a:endParaRPr>
          </a:p>
          <a:p>
            <a:pPr marL="342900" marR="0" indent="-342900" defTabSz="914400">
              <a:buClrTx/>
              <a:buSzTx/>
              <a:buFontTx/>
              <a:buNone/>
              <a:defRPr/>
            </a:pPr>
            <a:endParaRPr kumimoji="0" lang="ru-RU" sz="2400" b="1" kern="1200" cap="none" spc="0" normalizeH="0" baseline="0" noProof="0" dirty="0">
              <a:solidFill>
                <a:schemeClr val="accent2">
                  <a:lumMod val="50000"/>
                </a:schemeClr>
              </a:solidFill>
              <a:ea typeface="+mn-ea"/>
            </a:endParaRPr>
          </a:p>
          <a:p>
            <a:pPr marL="342900" marR="0" indent="-342900" defTabSz="914400">
              <a:buClrTx/>
              <a:buSzTx/>
              <a:buFontTx/>
              <a:buNone/>
              <a:defRPr/>
            </a:pPr>
            <a:r>
              <a:rPr kumimoji="0" lang="en-US" sz="2400" kern="1200" cap="none" spc="0" normalizeH="0" baseline="0" noProof="0" dirty="0">
                <a:solidFill>
                  <a:schemeClr val="accent2">
                    <a:lumMod val="50000"/>
                  </a:schemeClr>
                </a:solidFill>
                <a:ea typeface="+mn-ea"/>
              </a:rPr>
              <a:t> </a:t>
            </a:r>
            <a:endParaRPr kumimoji="0" lang="ru-RU" sz="2400" b="1" kern="1200" cap="none" spc="0" normalizeH="0" baseline="0" noProof="0" dirty="0">
              <a:solidFill>
                <a:schemeClr val="accent2">
                  <a:lumMod val="50000"/>
                </a:schemeClr>
              </a:solidFill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695" y="50165"/>
            <a:ext cx="114973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аудиториям для проведения экзаменов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95324" y="892746"/>
            <a:ext cx="10887075" cy="5457254"/>
            <a:chOff x="123824" y="664146"/>
            <a:chExt cx="11020611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отдельные пронумерованные рабочие места для участников</a:t>
                </a:r>
                <a:endParaRPr lang="ru-RU" sz="22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рабочие места для организаторов в </a:t>
                </a:r>
                <a:r>
                  <a:rPr lang="ru-RU" sz="22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аудитории, места для ассистента и общественного наблюдателя</a:t>
                </a:r>
                <a:endParaRPr lang="ru-RU" sz="22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стол </a:t>
                </a:r>
                <a:r>
                  <a:rPr lang="ru-RU" sz="22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для осуществления раскладки </a:t>
                </a:r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и упаковки ЭМ</a:t>
                </a:r>
                <a:endParaRPr lang="ru-RU" sz="22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374465" cy="2587054"/>
              <a:chOff x="123824" y="664146"/>
              <a:chExt cx="3374465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часы, находящиеся в поле зрения участников экзамена, проверенные на работоспособность</a:t>
                </a:r>
                <a:endParaRPr lang="ru-RU" sz="22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4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закрыты стенды, плакаты со справочной информацией по соответствующему предмету</a:t>
                </a:r>
                <a:endParaRPr lang="ru-RU" sz="22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5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7769970" y="3509203"/>
              <a:ext cx="3373822" cy="2587054"/>
              <a:chOff x="123824" y="664146"/>
              <a:chExt cx="3373822" cy="258705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306771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2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р</a:t>
                </a:r>
                <a:r>
                  <a:rPr lang="ru-RU" sz="22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азмещена</a:t>
                </a:r>
                <a:r>
                  <a:rPr lang="ru-RU" sz="22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информация он недопустимости наличия средств связи</a:t>
                </a:r>
                <a:endParaRPr lang="ru-RU" sz="22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6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071356" y="915306"/>
            <a:ext cx="10049763" cy="756084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+mn-cs"/>
              </a:rPr>
              <a:t>для глухих и слабослышащих участников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448554" y="2130627"/>
            <a:ext cx="6898178" cy="445427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Оборудование аудитории звукоусиливающей аппаратурой (для слабослышащих участников)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buSzPct val="100000"/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Выдача правил по заполнению бланков ответов в печатном виде  на бумажном носителе</a:t>
            </a:r>
          </a:p>
          <a:p>
            <a:pPr algn="just" eaLnBrk="1" hangingPunct="1">
              <a:buClr>
                <a:schemeClr val="accent2">
                  <a:lumMod val="50000"/>
                </a:schemeClr>
              </a:buClr>
              <a:buSzPct val="100000"/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Привлечение при необходимости ассистента-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сурдопереводчика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7582542" y="2931379"/>
          <a:ext cx="4290907" cy="2037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r:id="rId4" imgW="2914650" imgH="1885950" progId="Paint.Picture">
                  <p:embed/>
                </p:oleObj>
              </mc:Choice>
              <mc:Fallback>
                <p:oleObj r:id="rId4" imgW="2914650" imgH="1885950" progId="Paint.Picture">
                  <p:embed/>
                  <p:pic>
                    <p:nvPicPr>
                      <p:cNvPr id="0" name="Изображение 1333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82542" y="2931379"/>
                        <a:ext cx="4290907" cy="2037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71356" y="158819"/>
            <a:ext cx="10049763" cy="756084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Специальные условия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Text Box 6"/>
          <p:cNvSpPr txBox="1">
            <a:spLocks noChangeArrowheads="1"/>
          </p:cNvSpPr>
          <p:nvPr/>
        </p:nvSpPr>
        <p:spPr bwMode="auto">
          <a:xfrm>
            <a:off x="110360" y="2784"/>
            <a:ext cx="11858262" cy="958913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Специальные условия</a:t>
            </a:r>
          </a:p>
        </p:txBody>
      </p:sp>
      <p:sp>
        <p:nvSpPr>
          <p:cNvPr id="49156" name="Text Box 7"/>
          <p:cNvSpPr txBox="1">
            <a:spLocks noChangeArrowheads="1"/>
          </p:cNvSpPr>
          <p:nvPr/>
        </p:nvSpPr>
        <p:spPr bwMode="auto">
          <a:xfrm>
            <a:off x="355150" y="2265950"/>
            <a:ext cx="11368682" cy="346939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 организации ППЭ на дому, медицинской организации должны быть выполнены минимальные требования у процедуре и технологии проведения ГИА-9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 ППЭ на дому, в медицинской организации должны присутствовать: член ГЭК, руководитель ППЭ, организатор или технический специалист. Допускается совмещение отдельных полномочий и обязанностей лицами, привлекаемыми к проведению ГИА-9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Лица, привлекаемые к проведению ГИА-9 в ППЭ на дому , прибывают в ППЭ в день экзамена не ранее 9:00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2300" y="1136490"/>
            <a:ext cx="11368682" cy="668992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+mn-cs"/>
              </a:rPr>
              <a:t>организация ППЭ на дому,  в медицинской организации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49684" y="1488441"/>
            <a:ext cx="8064896" cy="3816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Особенности проведения отдельных этапов экзамена для участников  с ОВЗ,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 участников-детей инвалидов и инвалидов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7" y="1050268"/>
            <a:ext cx="5959064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60173" y="0"/>
            <a:ext cx="10130547" cy="819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Выдача ЭМ в аудиторию ОГЭ для слабовидящих 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53" y="1340768"/>
            <a:ext cx="5959064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717" y="4309874"/>
            <a:ext cx="5138797" cy="2246239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78" y="4509740"/>
            <a:ext cx="5143128" cy="224813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12"/>
            <a:ext cx="5768520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 rot="1930543">
            <a:off x="1026903" y="2007579"/>
            <a:ext cx="5842429" cy="514738"/>
          </a:xfrm>
          <a:prstGeom prst="rect">
            <a:avLst/>
          </a:prstGeom>
          <a:noFill/>
          <a:ln w="9360">
            <a:solidFill>
              <a:schemeClr val="accent5">
                <a:lumMod val="50000"/>
              </a:schemeClr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Стандартный ИК ОГЭ</a:t>
            </a:r>
            <a:endParaRPr lang="ru-RU" sz="2400" b="1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 rot="1945581">
            <a:off x="426368" y="2716631"/>
            <a:ext cx="5842429" cy="499349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КИМ ОГЭ,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 rot="1934516">
            <a:off x="-347411" y="3385727"/>
            <a:ext cx="5931036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i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Бланк ответов №1, увеличенный до формата А3</a:t>
            </a:r>
            <a:endParaRPr lang="ru-RU" sz="2300" b="1" i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4576804"/>
            <a:ext cx="5151967" cy="2251995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940808"/>
            <a:ext cx="3538139" cy="2386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581" y="1425437"/>
            <a:ext cx="3538139" cy="23869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30629" y="1204330"/>
            <a:ext cx="6985" cy="5452025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8120" y="175825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участник  экзамена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6441" y="5086694"/>
            <a:ext cx="8739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апечатывает стандартные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бланки ответов №1 и бланки ответов №2 (лист 1 и лист 2) 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ВДП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запечатывает масштабированные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бланки ответов №1 в соответствующие индивидуальные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ВДП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163196" y="508669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777710" y="1204332"/>
            <a:ext cx="90185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регистрационные поля и записывает результаты выполнения заданий с  кратким ответом в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масштабированном бланке ответов №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выполняет задания с развернутым ответом на стандартном бланке ответов 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3196" y="177103"/>
            <a:ext cx="11597880" cy="853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Проведение экзамена в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 ОГЭ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слабовидящих </a:t>
            </a:r>
          </a:p>
        </p:txBody>
      </p:sp>
      <p:cxnSp>
        <p:nvCxnSpPr>
          <p:cNvPr id="11" name="Прямая соединительная линия 5"/>
          <p:cNvCxnSpPr/>
          <p:nvPr/>
        </p:nvCxnSpPr>
        <p:spPr>
          <a:xfrm flipV="1">
            <a:off x="350737" y="314332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98120" y="369962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 или 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2568" y="3422197"/>
            <a:ext cx="90185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переносит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информацию с масштабированного бланка ответов №1 на стандартный бланк ответов №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поле «Подпись участника» пишет «Копия верна» и ставит свою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подпись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337" y="5640434"/>
            <a:ext cx="23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966" y="1156435"/>
            <a:ext cx="3821273" cy="1784913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76002" y="24961"/>
            <a:ext cx="11682648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Прием ЭМ из аудитории ОГЭ  для слабовидящих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485" y="4309864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06" y="4324284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773" y="4416191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075" y="1368921"/>
            <a:ext cx="5001549" cy="2320910"/>
          </a:xfrm>
          <a:prstGeom prst="rect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02" y="2324352"/>
            <a:ext cx="1587773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02" y="2476752"/>
            <a:ext cx="1587773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29152"/>
            <a:ext cx="1587773" cy="168071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046" y="4517479"/>
            <a:ext cx="2164084" cy="2290756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 rot="19301329" flipH="1">
            <a:off x="8300403" y="5481792"/>
            <a:ext cx="2400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Формат А 3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46" y="2170794"/>
            <a:ext cx="1373839" cy="146327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7" y="2529376"/>
            <a:ext cx="1405173" cy="1451702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771" y="2184331"/>
            <a:ext cx="1376156" cy="1421724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41" y="2249506"/>
            <a:ext cx="1424083" cy="1471237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50" y="2433925"/>
            <a:ext cx="1395477" cy="1486321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541" y="2504044"/>
            <a:ext cx="1424083" cy="1516789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13" y="1255804"/>
            <a:ext cx="5776659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82" y="4065264"/>
            <a:ext cx="5177025" cy="2468657"/>
          </a:xfrm>
          <a:prstGeom prst="rect">
            <a:avLst/>
          </a:prstGeom>
          <a:solidFill>
            <a:srgbClr val="92D050"/>
          </a:solidFill>
          <a:ln w="38100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3" y="1441464"/>
            <a:ext cx="5776659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323850" y="66867"/>
            <a:ext cx="11572150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Выдача ЭМ в аудиторию ГВЭ  для слабовидящих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6568"/>
            <a:ext cx="5776659" cy="2438696"/>
          </a:xfrm>
          <a:prstGeom prst="rect">
            <a:avLst/>
          </a:prstGeom>
          <a:solidFill>
            <a:srgbClr val="92D050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 rot="1156932">
            <a:off x="1117559" y="1792242"/>
            <a:ext cx="5138603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00206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Стандартный КИМ ГВЭ</a:t>
            </a:r>
            <a:endParaRPr lang="ru-RU" sz="2400" b="1" i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107604">
            <a:off x="822503" y="2612993"/>
            <a:ext cx="4736492" cy="696496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i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КИМ ГВЭ формата А3</a:t>
            </a:r>
            <a:endParaRPr lang="ru-RU" sz="2400" b="1" i="1" dirty="0">
              <a:solidFill>
                <a:srgbClr val="C0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133605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1" y="2660812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30629" y="1204330"/>
            <a:ext cx="6985" cy="5452025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8120" y="176079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участник  экзамена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81981" y="5348304"/>
            <a:ext cx="873967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запечатывает  стандартные бланки регистрации и бланки ответов 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ВДП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163196" y="508669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793287" y="1619828"/>
            <a:ext cx="90185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регистрационные поля в стандартном бланке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регистрации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выполняет все задания на стандартном бланке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ответов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3196" y="177103"/>
            <a:ext cx="11597880" cy="853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Проведение экзамена в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 ГВЭ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слабовидящих </a:t>
            </a:r>
          </a:p>
        </p:txBody>
      </p:sp>
      <p:cxnSp>
        <p:nvCxnSpPr>
          <p:cNvPr id="11" name="Прямая соединительная линия 5"/>
          <p:cNvCxnSpPr/>
          <p:nvPr/>
        </p:nvCxnSpPr>
        <p:spPr>
          <a:xfrm flipV="1">
            <a:off x="350737" y="314332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63195" y="365517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 или 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2568" y="3422197"/>
            <a:ext cx="901850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регистрационные поля в стандартном бланке регистрации, если обучающийся не может это сделать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самостоятельно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337" y="5548359"/>
            <a:ext cx="23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58712" y="0"/>
            <a:ext cx="10706611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924" y="4295182"/>
            <a:ext cx="5959064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083" y="1268760"/>
            <a:ext cx="5959064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63" y="1148205"/>
            <a:ext cx="5959064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43" y="1148205"/>
            <a:ext cx="5172263" cy="267164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533" y="4221089"/>
            <a:ext cx="5959064" cy="2523497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3243" y="4295183"/>
            <a:ext cx="4998354" cy="230538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039537" y="7603"/>
            <a:ext cx="10322568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Выдача ЭМ в аудиторию для слепых участников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141696"/>
            <a:ext cx="5760640" cy="258268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749984" y="4007183"/>
            <a:ext cx="5615947" cy="514738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Стандартный ИК ОГЭ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1657350" y="4763085"/>
            <a:ext cx="9086850" cy="499349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КИМ ОГЭ (ГВЭ), напечатанный шрифтом Брайля</a:t>
            </a:r>
            <a:endParaRPr lang="ru-RU" sz="23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804916" y="5316346"/>
            <a:ext cx="5675731" cy="499349"/>
          </a:xfrm>
          <a:prstGeom prst="rect">
            <a:avLst/>
          </a:prstGeom>
          <a:noFill/>
          <a:ln w="9360">
            <a:solidFill>
              <a:srgbClr val="C000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Тетрадь для ответов</a:t>
            </a:r>
            <a:endParaRPr lang="ru-RU" sz="23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5" name="Text Box 7"/>
          <p:cNvSpPr txBox="1">
            <a:spLocks noChangeArrowheads="1"/>
          </p:cNvSpPr>
          <p:nvPr/>
        </p:nvSpPr>
        <p:spPr bwMode="auto">
          <a:xfrm>
            <a:off x="3827616" y="5865740"/>
            <a:ext cx="5653029" cy="853292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300" b="1" dirty="0" smtClean="0">
                <a:solidFill>
                  <a:srgbClr val="C00000"/>
                </a:solidFill>
                <a:latin typeface="+mn-lt"/>
              </a:rPr>
              <a:t>Памятка по заполнению тетради шрифтом Брайля </a:t>
            </a:r>
            <a:endParaRPr lang="ru-RU" sz="23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72947" y="3804325"/>
            <a:ext cx="5615947" cy="884070"/>
          </a:xfrm>
          <a:prstGeom prst="rect">
            <a:avLst/>
          </a:prstGeom>
          <a:noFill/>
          <a:ln w="9360">
            <a:solidFill>
              <a:srgbClr val="CC6600"/>
            </a:solidFill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75000"/>
                </a:schemeClr>
              </a:buClr>
              <a:buSzPct val="100000"/>
              <a:defRPr/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Стандартный КИМ ГВЭ и комплект бланков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303264" y="185693"/>
            <a:ext cx="3065145" cy="614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Аудитория ППЭ</a:t>
            </a:r>
            <a:endParaRPr lang="ru-RU" sz="3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96" y="1152797"/>
            <a:ext cx="7498080" cy="4570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231" y="914400"/>
            <a:ext cx="1304353" cy="1787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231" y="3714850"/>
            <a:ext cx="1137952" cy="200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936" y="1294483"/>
            <a:ext cx="1078992" cy="3959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 descr="Запрет-пользования-телефонам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30072" y="5575528"/>
            <a:ext cx="854719" cy="825976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072" y="467493"/>
            <a:ext cx="836412" cy="826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 flipH="1">
            <a:off x="2537614" y="1466850"/>
            <a:ext cx="18259" cy="5189505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98337" y="3607085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участник  экзамена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93287" y="5086695"/>
            <a:ext cx="89677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запечатывает  в каждый соответствующий индивидуальный ВДП: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тетрадь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ответов на задания ГИА-9;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дополнительные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листы, если они использовались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стандартные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бланки с заполненной регистрационной частью</a:t>
            </a: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>
            <a:off x="163196" y="4896194"/>
            <a:ext cx="11785421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793287" y="1731788"/>
            <a:ext cx="9018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регистрационные поля стандартных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бланков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заполняет регистрационную часть тетради для ответов на задания ГИА-9 для письма шрифтом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Брайля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3196" y="177103"/>
            <a:ext cx="11597880" cy="102722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Проведение экзамена в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 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слепых участников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1" name="Прямая соединительная линия 5"/>
          <p:cNvCxnSpPr/>
          <p:nvPr/>
        </p:nvCxnSpPr>
        <p:spPr>
          <a:xfrm flipV="1">
            <a:off x="350737" y="314332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198337" y="2080473"/>
            <a:ext cx="23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2568" y="3422197"/>
            <a:ext cx="90185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шрифтом Брайля регистрационные поля на второй странице тетради для ответов на задания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ГИА-9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задания в тетради для ответов на задания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ГИА-9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8337" y="5548359"/>
            <a:ext cx="23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700808"/>
            <a:ext cx="6048672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05354" y="90324"/>
            <a:ext cx="9985109" cy="14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Прием материалов из аудитории для слепых участников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2276872"/>
            <a:ext cx="6048672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05" y="2852936"/>
            <a:ext cx="6048672" cy="302433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61950" y="116632"/>
            <a:ext cx="11736138" cy="118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Выдача ЭМ в аудиторию для обучающихся, выполняющих работу на компьютере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857" y="4073515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864" y="4300334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" y="1221740"/>
            <a:ext cx="5147945" cy="259588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198" y="4465956"/>
            <a:ext cx="5472361" cy="2392044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064" y="1221750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218" y="1685919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09936" y="1426958"/>
            <a:ext cx="27678" cy="5229397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80078" y="142695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участник  экзамена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742200" y="4730570"/>
            <a:ext cx="87396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распечатывает ответы и нумерует листы с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ответами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запечатывает: </a:t>
            </a:r>
          </a:p>
          <a:p>
            <a:pPr marL="361950" algn="just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стандартные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бланки 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ВДП</a:t>
            </a:r>
          </a:p>
          <a:p>
            <a:pPr marL="361950" algn="l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распечатанные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листы в соответствующий индивидуальный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ВДП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325378" y="4494532"/>
            <a:ext cx="11648598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602787" y="1652277"/>
            <a:ext cx="90185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accent2">
                  <a:lumMod val="50000"/>
                </a:schemeClr>
              </a:buClr>
              <a:buSzPct val="100000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выполняет задания, записывая ответы в текстовом редакторе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1605" y="3094888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 или 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42566" y="2540984"/>
            <a:ext cx="901850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регистрационную часть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бланков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переносит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информацию с распечатанных листов на стандартный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бланк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поле «Подпись участника» пишет «Копия верна» и ставит свою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подпись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2400" y="5145736"/>
            <a:ext cx="2357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организатор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50737" y="116632"/>
            <a:ext cx="11410337" cy="922337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Проведение экзамена с использованием компьютера</a:t>
            </a:r>
          </a:p>
        </p:txBody>
      </p:sp>
      <p:cxnSp>
        <p:nvCxnSpPr>
          <p:cNvPr id="18" name="Прямая соединительная линия 5"/>
          <p:cNvCxnSpPr/>
          <p:nvPr/>
        </p:nvCxnSpPr>
        <p:spPr>
          <a:xfrm flipV="1">
            <a:off x="325378" y="2540982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80960" y="25802"/>
            <a:ext cx="11834528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Прием ЭМ из аудитории для обучающихся, выполняющих работу на компьютере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272" y="4477274"/>
            <a:ext cx="4721541" cy="2063850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595453"/>
            <a:ext cx="4882775" cy="2134328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  <a14:imgEffect>
                      <a14:colorTemperature colorTemp="47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698" y="4586975"/>
            <a:ext cx="4096277" cy="2142806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12" y="1337851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426" y="1321428"/>
            <a:ext cx="3970720" cy="2678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5005" y="1340485"/>
            <a:ext cx="1084389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6000" b="1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Спасибо за внимание!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0045" y="2716530"/>
            <a:ext cx="11471910" cy="2183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Материалы располагаются</a:t>
            </a:r>
            <a:b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на сайте ГУ ЯО </a:t>
            </a:r>
            <a:r>
              <a:rPr lang="ru-RU" sz="3400" dirty="0" err="1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ЦОиККО</a:t>
            </a: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 http://coikko.ru </a:t>
            </a:r>
            <a:b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в </a:t>
            </a:r>
            <a:r>
              <a:rPr lang="ru-RU" sz="340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разделе ГИА-9</a:t>
            </a: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/>
            </a:r>
            <a:b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</a:br>
            <a:r>
              <a:rPr lang="ru-RU" sz="34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Инструктивно-методические материалы</a:t>
            </a:r>
            <a:endParaRPr lang="ru-RU" sz="34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695" y="50165"/>
            <a:ext cx="11497310" cy="614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Штабу ППЭ</a:t>
            </a:r>
            <a:endParaRPr lang="ru-RU" sz="34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5403" y="864417"/>
            <a:ext cx="10887075" cy="5457254"/>
            <a:chOff x="123824" y="664146"/>
            <a:chExt cx="11020611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з</a:t>
                </a:r>
                <a:r>
                  <a:rPr lang="ru-RU" sz="28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она работы с документацией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м</a:t>
                </a:r>
                <a:r>
                  <a:rPr lang="ru-RU" sz="28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есто</a:t>
                </a:r>
                <a:r>
                  <a:rPr lang="ru-RU" sz="28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для хранения личных вещей</a:t>
                </a:r>
                <a:endParaRPr lang="ru-RU" sz="28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сейф</a:t>
                </a:r>
                <a:endParaRPr lang="ru-RU" sz="28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374465" cy="2587054"/>
              <a:chOff x="123824" y="664146"/>
              <a:chExt cx="3374465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к</a:t>
                </a:r>
                <a:r>
                  <a:rPr lang="ru-RU" sz="28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омпьютер</a:t>
                </a:r>
                <a:r>
                  <a:rPr lang="ru-RU" sz="28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с выходом в Интернет 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4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с</a:t>
                </a:r>
                <a:r>
                  <a:rPr lang="ru-RU" sz="28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тационарный телефон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5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7769970" y="3509203"/>
              <a:ext cx="3373822" cy="2587054"/>
              <a:chOff x="123824" y="664146"/>
              <a:chExt cx="3373822" cy="258705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306771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принтер</a:t>
                </a:r>
                <a:endParaRPr lang="ru-RU" sz="28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6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248" y="5683901"/>
            <a:ext cx="901653" cy="9016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953" y="2845998"/>
            <a:ext cx="1809948" cy="9049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30" y="2574490"/>
            <a:ext cx="1060069" cy="9172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414" y="5681034"/>
            <a:ext cx="1287236" cy="879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8"/>
          <p:cNvSpPr txBox="1">
            <a:spLocks noChangeArrowheads="1"/>
          </p:cNvSpPr>
          <p:nvPr/>
        </p:nvSpPr>
        <p:spPr bwMode="auto">
          <a:xfrm>
            <a:off x="394795" y="1374460"/>
            <a:ext cx="11555316" cy="143806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Медицинский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кабинет (помещение для медицинского работника) должен быть оснащен медицинским оборудованием, средствами для оказания неотложной и скорой медицинской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помощи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5370" name="Text Box 3"/>
          <p:cNvSpPr txBox="1">
            <a:spLocks noChangeArrowheads="1"/>
          </p:cNvSpPr>
          <p:nvPr/>
        </p:nvSpPr>
        <p:spPr bwMode="auto">
          <a:xfrm>
            <a:off x="638159" y="338142"/>
            <a:ext cx="11567583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Требования к помещениям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394795" y="3666556"/>
            <a:ext cx="11555316" cy="186895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помещении для инструктажа, помещении для общественных наблюдателей и в медицинском кабинете (помещении для медицинского работника) компьютеры должны быть убраны или приведены в нерабочее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состояние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695" y="50165"/>
            <a:ext cx="11497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4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подготовке ППЭ</a:t>
            </a:r>
            <a:endParaRPr lang="ru-RU" sz="44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755403" y="864417"/>
            <a:ext cx="10887075" cy="5457254"/>
            <a:chOff x="123824" y="664146"/>
            <a:chExt cx="11020611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н</a:t>
                </a:r>
                <a:r>
                  <a:rPr lang="ru-RU" sz="2600" noProof="0" dirty="0" err="1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ормативные</a:t>
                </a:r>
                <a:r>
                  <a:rPr lang="ru-RU" sz="2600" noProof="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 документы по организации и проведению ГИА-9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приказы ДО ЯО, утверждающие работников ППЭ</a:t>
                </a:r>
                <a:endParaRPr lang="ru-RU" sz="26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и</a:t>
                </a:r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нструктивные материалы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3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406775" cy="2587054"/>
              <a:chOff x="123824" y="664146"/>
              <a:chExt cx="3406775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поэтажная схема ППЭ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4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к</a:t>
                </a:r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опии выписок протоколов ГЭК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5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7769970" y="3509203"/>
              <a:ext cx="3373822" cy="2587054"/>
              <a:chOff x="123824" y="664146"/>
              <a:chExt cx="3373822" cy="258705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306771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памятка с контактами телефонами необходимых служб и «горячих линий»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6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8733" y="341947"/>
            <a:ext cx="964435" cy="1045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755403" y="864417"/>
            <a:ext cx="10887075" cy="5457254"/>
            <a:chOff x="123824" y="664146"/>
            <a:chExt cx="11020611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черновики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конверты для упаковки использованных  черновиков</a:t>
                </a:r>
                <a:endParaRPr lang="ru-RU" sz="26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err="1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бейджи</a:t>
                </a:r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 для работников ППЭ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3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406775" cy="2587054"/>
              <a:chOff x="123824" y="664146"/>
              <a:chExt cx="3406775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шпагат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4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запасные ВДП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5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5" name="Группа 54"/>
            <p:cNvGrpSpPr/>
            <p:nvPr/>
          </p:nvGrpSpPr>
          <p:grpSpPr>
            <a:xfrm>
              <a:off x="7769970" y="3509203"/>
              <a:ext cx="3373822" cy="2587054"/>
              <a:chOff x="123824" y="664146"/>
              <a:chExt cx="3373822" cy="2587054"/>
            </a:xfrm>
          </p:grpSpPr>
          <p:sp>
            <p:nvSpPr>
              <p:cNvPr id="56" name="Прямоугольник 55"/>
              <p:cNvSpPr/>
              <p:nvPr/>
            </p:nvSpPr>
            <p:spPr>
              <a:xfrm>
                <a:off x="306771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памятки с информацией о сроках </a:t>
                </a:r>
                <a:r>
                  <a:rPr lang="ru-RU" sz="26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о</a:t>
                </a:r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знакомления участников с результатами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7" name="Прямоугольник 56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6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</p:grpSp>
      <p:sp>
        <p:nvSpPr>
          <p:cNvPr id="23" name="Прямоугольник 22"/>
          <p:cNvSpPr/>
          <p:nvPr/>
        </p:nvSpPr>
        <p:spPr>
          <a:xfrm>
            <a:off x="480695" y="50165"/>
            <a:ext cx="11497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4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подготовке ППЭ</a:t>
            </a:r>
            <a:endParaRPr lang="ru-RU" sz="44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937895" y="2013516"/>
            <a:ext cx="10887075" cy="2599028"/>
            <a:chOff x="123824" y="664146"/>
            <a:chExt cx="11020611" cy="258705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в</a:t>
                </a:r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едомость наличия лекарственных препаратов</a:t>
                </a:r>
                <a:endParaRPr lang="ru-RU" sz="26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6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журналы «Входной фильтр»</a:t>
                </a:r>
                <a:endParaRPr lang="ru-RU" sz="26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6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1270341" y="2369248"/>
            <a:ext cx="291388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журнал учета участников, обратившихся к медицинскому работнику</a:t>
            </a:r>
            <a:endParaRPr lang="ru-RU" sz="2600" b="1" dirty="0">
              <a:solidFill>
                <a:schemeClr val="bg2">
                  <a:lumMod val="10000"/>
                </a:schemeClr>
              </a:solidFill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0695" y="50165"/>
            <a:ext cx="1149731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4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подготовке ППЭ</a:t>
            </a:r>
            <a:endParaRPr lang="ru-RU" sz="44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Замещающая таблица 19457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15308326"/>
              </p:ext>
            </p:extLst>
          </p:nvPr>
        </p:nvGraphicFramePr>
        <p:xfrm>
          <a:off x="724299" y="762000"/>
          <a:ext cx="10742532" cy="6045862"/>
        </p:xfrm>
        <a:graphic>
          <a:graphicData uri="http://schemas.openxmlformats.org/drawingml/2006/table">
            <a:tbl>
              <a:tblPr/>
              <a:tblGrid>
                <a:gridCol w="2006221"/>
                <a:gridCol w="8736311"/>
              </a:tblGrid>
              <a:tr h="442594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l" eaLnBrk="1" hangingPunct="1">
                        <a:buNone/>
                      </a:pPr>
                      <a:r>
                        <a:rPr lang="ru-RU" altLang="en-US" sz="1800" b="1" u="sng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распечатать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7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ППЭ-01</a:t>
                      </a:r>
                      <a:endParaRPr lang="ru-RU" alt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готовности ППЭ 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 (ППЭ-01 ГВЭ)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ru-RU" altLang="en-US"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ППЭ-9 11-01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0795" lvl="0" indent="-10795" defTabSz="914400" eaLnBrk="1" hangingPunct="1">
                        <a:buNone/>
                      </a:pPr>
                      <a:r>
                        <a:rPr lang="ru-RU" altLang="en-US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Сопроводительный бланк к экзаменационным материалам, полученным из аудитории (по кол-ву аудиторий)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861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ru-RU" altLang="en-US"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ППЭ-09 11-02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800" b="0" i="0" u="none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Сопроводительный бланк к экзаменационным материалам, полученным из ППЭ</a:t>
                      </a:r>
                      <a:r>
                        <a:rPr lang="ru-RU" altLang="en-US" sz="1800" b="0" i="0" u="none" kern="1200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 </a:t>
                      </a:r>
                      <a:r>
                        <a:rPr lang="ru-RU" altLang="en-US" sz="1800" b="0" i="0" u="none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(1 шт.)</a:t>
                      </a: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ППЭ-12-04-МАШ 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Ведомость учета времени отсутствия участников экзамена в </a:t>
                      </a:r>
                      <a:r>
                        <a:rPr sz="1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аудитории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 (2-3 шт.)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ППЭ-20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об идентификации личности участника ГИА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-9  (2-3 </a:t>
                      </a:r>
                      <a:r>
                        <a:rPr lang="ru-RU" sz="1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шт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)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21-1</a:t>
                      </a:r>
                      <a:endParaRPr lang="ru-RU" altLang="en-US" sz="18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 </a:t>
                      </a:r>
                      <a:r>
                        <a:rPr lang="ru-RU" sz="1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недопуске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в ППЭ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(1-2 шт.)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21-2</a:t>
                      </a:r>
                      <a:endParaRPr lang="ru-RU" altLang="en-US" sz="18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 допуске участника ГИА-9 в ППЭ после начала экзамена (1-2 шт.)</a:t>
                      </a:r>
                      <a:endParaRPr lang="ru-RU" altLang="en-US" sz="18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 gridSpan="2"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l" eaLnBrk="1" hangingPunct="1">
                        <a:buNone/>
                      </a:pPr>
                      <a:r>
                        <a:rPr lang="ru-RU" altLang="en-US" sz="1800" b="1" u="sng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подготовить в электронном виде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2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Апелляция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о нарушении установленного порядка ГИА-9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</a:t>
                      </a:r>
                      <a:r>
                        <a:rPr lang="ru-RU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03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10795" lvl="0" indent="-10795" eaLnBrk="1" hangingPunct="1">
                        <a:buNone/>
                      </a:pP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Протокол рассмотрения апелляции о нарушении установленного порядка проведения ГИА-9</a:t>
                      </a:r>
                      <a:endParaRPr lang="ru-RU" altLang="en-US" sz="18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11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ППЭ-21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об удалении участника экзамена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</a:t>
                      </a: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9</a:t>
                      </a: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21-3</a:t>
                      </a:r>
                      <a:endParaRPr lang="ru-RU" altLang="en-US" sz="1800" b="1" dirty="0">
                        <a:solidFill>
                          <a:srgbClr val="C00000"/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об удалении лиц, нарушивших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установленный порядок проведения ГИА-9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ППЭ-22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 досрочном завершении экзамена  по объективным причинам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80695" y="50165"/>
            <a:ext cx="114973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Требования к подготовке ППЭ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735627" y="1988840"/>
            <a:ext cx="7008779" cy="2953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Особенности подготовки ППЭ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к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проведению экзаменов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по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отдельным предметам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48207" y="0"/>
            <a:ext cx="7907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 должны быть оснащены на ОГЭ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544220" y="1036683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43763" y="2812084"/>
            <a:ext cx="10546461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36636" y="1527105"/>
            <a:ext cx="19153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математика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682311" y="2010360"/>
            <a:ext cx="8115226" cy="7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линейка, непрограммируемый калькулятор, лабораторное оборудование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9519" y="2991967"/>
            <a:ext cx="7980810" cy="45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непрограммируемый калькулятор, лабор</a:t>
            </a:r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аторное</a:t>
            </a: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 оборудование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681928" y="3750496"/>
            <a:ext cx="6953891" cy="515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schemeClr val="tx1"/>
                </a:solidFill>
              </a:rPr>
              <a:t>средство воспроизведения аудиозаписи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9518" y="4393413"/>
            <a:ext cx="7108985" cy="7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л</a:t>
            </a: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инейка, непрограммируемый калькулятор, географические атласы 7-9кл.</a:t>
            </a:r>
          </a:p>
        </p:txBody>
      </p:sp>
      <p:cxnSp>
        <p:nvCxnSpPr>
          <p:cNvPr id="2" name="Прямая соединительная линия 5"/>
          <p:cNvCxnSpPr/>
          <p:nvPr/>
        </p:nvCxnSpPr>
        <p:spPr>
          <a:xfrm>
            <a:off x="664082" y="3600860"/>
            <a:ext cx="10546462" cy="2284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145826" y="3022904"/>
            <a:ext cx="1697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химия</a:t>
            </a:r>
          </a:p>
        </p:txBody>
      </p:sp>
      <p:cxnSp>
        <p:nvCxnSpPr>
          <p:cNvPr id="5" name="Прямая соединительная линия 5"/>
          <p:cNvCxnSpPr/>
          <p:nvPr/>
        </p:nvCxnSpPr>
        <p:spPr>
          <a:xfrm>
            <a:off x="664082" y="4397502"/>
            <a:ext cx="10546462" cy="15169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47980" y="3613304"/>
            <a:ext cx="3544220" cy="768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иностранные языки </a:t>
            </a:r>
          </a:p>
          <a:p>
            <a:pPr algn="ctr"/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(</a:t>
            </a:r>
            <a:r>
              <a:rPr lang="ru-RU" sz="2200" dirty="0" err="1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письм</a:t>
            </a:r>
            <a:r>
              <a:rPr lang="ru-RU" sz="22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. часть)</a:t>
            </a:r>
            <a:endParaRPr lang="ru-RU" sz="220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36490" y="5404163"/>
            <a:ext cx="1917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литература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 flipV="1">
            <a:off x="664083" y="1548693"/>
            <a:ext cx="10546461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664082" y="1995120"/>
            <a:ext cx="10546461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83792" y="975388"/>
            <a:ext cx="22201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р</a:t>
            </a: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усский язык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36387" y="2211914"/>
            <a:ext cx="19153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физика</a:t>
            </a:r>
            <a:endParaRPr lang="ru-RU" sz="2200" b="1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81929" y="764688"/>
            <a:ext cx="8096174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</a:t>
            </a:r>
            <a:r>
              <a:rPr lang="ru-RU" sz="2200" b="1" dirty="0" smtClean="0"/>
              <a:t>рфографические словари, средство воспроизведения аудиозаписи</a:t>
            </a:r>
            <a:endParaRPr lang="ru-RU" sz="2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682311" y="1548695"/>
            <a:ext cx="582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линейка</a:t>
            </a:r>
            <a:endParaRPr lang="ru-RU" sz="2200" b="1" dirty="0"/>
          </a:p>
        </p:txBody>
      </p:sp>
      <p:cxnSp>
        <p:nvCxnSpPr>
          <p:cNvPr id="32" name="Прямая соединительная линия 5"/>
          <p:cNvCxnSpPr/>
          <p:nvPr/>
        </p:nvCxnSpPr>
        <p:spPr>
          <a:xfrm>
            <a:off x="623985" y="5159577"/>
            <a:ext cx="10586559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45710" y="4571033"/>
            <a:ext cx="1697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география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50286" y="5207949"/>
            <a:ext cx="7108985" cy="7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</a:t>
            </a: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рфографические словари, тексты художественных произведений, сборники лирики</a:t>
            </a:r>
          </a:p>
        </p:txBody>
      </p:sp>
      <p:cxnSp>
        <p:nvCxnSpPr>
          <p:cNvPr id="25" name="Прямая соединительная линия 5"/>
          <p:cNvCxnSpPr/>
          <p:nvPr/>
        </p:nvCxnSpPr>
        <p:spPr>
          <a:xfrm>
            <a:off x="623984" y="5974113"/>
            <a:ext cx="10586560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034482" y="6166951"/>
            <a:ext cx="1917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информатика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768567" y="6224172"/>
            <a:ext cx="7108985" cy="33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компьютеры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695829" y="2599691"/>
            <a:ext cx="6949440" cy="3291840"/>
            <a:chOff x="809626" y="792356"/>
            <a:chExt cx="5421903" cy="548068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809626" y="792356"/>
              <a:ext cx="5421903" cy="5480680"/>
            </a:xfrm>
            <a:prstGeom prst="rect">
              <a:avLst/>
            </a:prstGeom>
            <a:noFill/>
            <a:ln w="38100" cap="rnd">
              <a:solidFill>
                <a:srgbClr val="E2671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105319" y="1026509"/>
              <a:ext cx="4829860" cy="50739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Times New Roman" panose="02020603050405020304" pitchFamily="18" charset="0"/>
                </a:rPr>
                <a:t>Приказ ДО от 26.02.2019 №72/01-04 «Об утверждении Положения о ППЭ для проведения ГИА-9 в Ярославской области» в редакции приказа от 14.02.2020 № 66/01-04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123708" y="216124"/>
            <a:ext cx="5945505" cy="13220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</a:rPr>
              <a:t>Подготовка ППЭ</a:t>
            </a:r>
          </a:p>
          <a:p>
            <a:pPr algn="ctr"/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</a:rPr>
              <a:t> к проведению экзаменов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119112" y="231427"/>
            <a:ext cx="79540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 должны быть оснащены на ГВЭ </a:t>
            </a:r>
          </a:p>
          <a:p>
            <a:pPr algn="ctr"/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(письменная форма)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3547712" y="1450428"/>
            <a:ext cx="3493" cy="5382535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664083" y="2776524"/>
            <a:ext cx="10546461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82991" y="2252231"/>
            <a:ext cx="19153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математика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749517" y="2903105"/>
            <a:ext cx="8115226" cy="496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линейка, непрограммируемый калькулятор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50286" y="3674196"/>
            <a:ext cx="7980810" cy="455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непрограммируемый калькулятор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749518" y="4393413"/>
            <a:ext cx="7108985" cy="7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непрограммируемый калькулятор, географические атласы 7-9кл.</a:t>
            </a:r>
          </a:p>
        </p:txBody>
      </p:sp>
      <p:cxnSp>
        <p:nvCxnSpPr>
          <p:cNvPr id="2" name="Прямая соединительная линия 5"/>
          <p:cNvCxnSpPr/>
          <p:nvPr/>
        </p:nvCxnSpPr>
        <p:spPr>
          <a:xfrm>
            <a:off x="664082" y="3517040"/>
            <a:ext cx="10546462" cy="2284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1124961" y="3706044"/>
            <a:ext cx="1697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химия</a:t>
            </a:r>
          </a:p>
        </p:txBody>
      </p:sp>
      <p:cxnSp>
        <p:nvCxnSpPr>
          <p:cNvPr id="5" name="Прямая соединительная линия 5"/>
          <p:cNvCxnSpPr/>
          <p:nvPr/>
        </p:nvCxnSpPr>
        <p:spPr>
          <a:xfrm>
            <a:off x="664082" y="4289552"/>
            <a:ext cx="10546462" cy="15169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110785" y="5388923"/>
            <a:ext cx="1917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литература</a:t>
            </a: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64082" y="2159598"/>
            <a:ext cx="10546461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863916" y="1569957"/>
            <a:ext cx="22201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р</a:t>
            </a: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усский язык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082991" y="2934182"/>
            <a:ext cx="19153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физика</a:t>
            </a:r>
            <a:endParaRPr lang="ru-RU" sz="2200" b="1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692604" y="1569956"/>
            <a:ext cx="80961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/>
              <a:t>о</a:t>
            </a:r>
            <a:r>
              <a:rPr lang="ru-RU" sz="2200" b="1" dirty="0" smtClean="0"/>
              <a:t>рфографические и</a:t>
            </a:r>
            <a:r>
              <a:rPr lang="ru-RU" sz="2200" b="1" i="1" dirty="0" smtClean="0"/>
              <a:t> толковые словари</a:t>
            </a:r>
            <a:endParaRPr lang="ru-RU" sz="2200" b="1" i="1" dirty="0"/>
          </a:p>
        </p:txBody>
      </p:sp>
      <p:sp>
        <p:nvSpPr>
          <p:cNvPr id="31" name="TextBox 30"/>
          <p:cNvSpPr txBox="1"/>
          <p:nvPr/>
        </p:nvSpPr>
        <p:spPr>
          <a:xfrm>
            <a:off x="3750286" y="2214521"/>
            <a:ext cx="5825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/>
              <a:t>линейка</a:t>
            </a:r>
            <a:endParaRPr lang="ru-RU" sz="2200" b="1" dirty="0"/>
          </a:p>
        </p:txBody>
      </p:sp>
      <p:cxnSp>
        <p:nvCxnSpPr>
          <p:cNvPr id="32" name="Прямая соединительная линия 5"/>
          <p:cNvCxnSpPr/>
          <p:nvPr/>
        </p:nvCxnSpPr>
        <p:spPr>
          <a:xfrm>
            <a:off x="623985" y="5159577"/>
            <a:ext cx="10586559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1110336" y="4540027"/>
            <a:ext cx="16972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география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50286" y="5207949"/>
            <a:ext cx="7108985" cy="766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тексты художественных произведений, сборники лирики</a:t>
            </a:r>
          </a:p>
        </p:txBody>
      </p:sp>
      <p:cxnSp>
        <p:nvCxnSpPr>
          <p:cNvPr id="25" name="Прямая соединительная линия 5"/>
          <p:cNvCxnSpPr/>
          <p:nvPr/>
        </p:nvCxnSpPr>
        <p:spPr>
          <a:xfrm>
            <a:off x="623984" y="5974113"/>
            <a:ext cx="10586560" cy="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Прямоугольник 28"/>
          <p:cNvSpPr/>
          <p:nvPr/>
        </p:nvSpPr>
        <p:spPr>
          <a:xfrm>
            <a:off x="1081472" y="6181556"/>
            <a:ext cx="19173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информатика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749517" y="6224172"/>
            <a:ext cx="7108985" cy="330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компьютеры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243601" y="902440"/>
            <a:ext cx="4091916" cy="4650092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l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Проверить</a:t>
            </a:r>
            <a:r>
              <a:rPr lang="ru-RU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готовность ППЭ к проведению ГИА-9 в соответствии с требованиями  к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ППЭ</a:t>
            </a:r>
          </a:p>
          <a:p>
            <a:pPr marL="342900" indent="-342900" algn="l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Проверить</a:t>
            </a:r>
            <a:r>
              <a:rPr lang="ru-RU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пожарные выходы, средства первичного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пожаротушения</a:t>
            </a:r>
          </a:p>
          <a:p>
            <a:pPr marL="342900" indent="-342900" algn="l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Проверить</a:t>
            </a:r>
            <a:r>
              <a:rPr lang="ru-RU" sz="24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наличие ключей от всех рабочих аудиторий, наличие печати ОО</a:t>
            </a:r>
          </a:p>
        </p:txBody>
      </p:sp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1281749" y="109182"/>
            <a:ext cx="10429975" cy="58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Не позднее чем за один день до начала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экзамена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182" y="902440"/>
            <a:ext cx="4377282" cy="581675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528820" y="4189730"/>
            <a:ext cx="2928620" cy="229743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>
                <a:solidFill>
                  <a:schemeClr val="tx1"/>
                </a:solidFill>
                <a:latin typeface="+mn-lt"/>
              </a:rPr>
              <a:t>Заполнить </a:t>
            </a:r>
            <a:endParaRPr lang="ru-RU" sz="2800" b="1" dirty="0" smtClean="0">
              <a:solidFill>
                <a:schemeClr val="tx1"/>
              </a:solidFill>
              <a:latin typeface="+mn-lt"/>
            </a:endParaRP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ППЭ-01</a:t>
            </a:r>
          </a:p>
          <a:p>
            <a:pPr algn="ctr" eaLnBrk="1" hangingPunct="1">
              <a:buClr>
                <a:srgbClr val="000000"/>
              </a:buClr>
              <a:buSzPct val="100000"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(ППЭ-01 ГВЭ)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+mn-lt"/>
              </a:rPr>
              <a:t>«Акт готовности 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</a:rPr>
              <a:t>ППЭ»</a:t>
            </a:r>
            <a:endParaRPr lang="ru-RU"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515" y="2745740"/>
            <a:ext cx="1564640" cy="1012825"/>
          </a:xfrm>
          <a:prstGeom prst="rect">
            <a:avLst/>
          </a:prstGeom>
        </p:spPr>
      </p:pic>
      <p:pic>
        <p:nvPicPr>
          <p:cNvPr id="2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165" y="2745740"/>
            <a:ext cx="1564640" cy="101282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379194" y="1166649"/>
            <a:ext cx="7289693" cy="375219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Подготовка ППЭ</a:t>
            </a:r>
            <a:b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с учетом соблюдения санитарно-эпидемиологических рекомендаций, правил и нормативов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75772" y="1837655"/>
            <a:ext cx="11686536" cy="3665207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Проводить генеральную уборку помещений перед экзаменами  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Проводить бесконтактную термометрию при входе в ОО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Установить дозаторы с антисептическими средствами при входе в здание ОО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Установить график прихода участников в ППЭ 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Использовать средства индивидуальной защиты работниками ППЭ (маски)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Организовать питьевой режим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10" y="1"/>
            <a:ext cx="11666942" cy="1558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 подготовке ППЭ 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 проведении ГИА-9 необходимо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85709" y="1285860"/>
            <a:ext cx="11686536" cy="4650092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32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Необходимо подготовить</a:t>
            </a: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приборы для обеззараживания воздуха</a:t>
            </a: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дозаторы с антисептическими средствами для обработки рук на входе в здание ОО, в ППЭ, в штабе, в местах организации питьевого режима, в туалетных комнатах</a:t>
            </a: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питьевую воду в емкостях промышленного производства и достаточное количество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одноразовой 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посуды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10" y="1"/>
            <a:ext cx="11666942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До проведения экзаменов в ППЭ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85730" y="1031147"/>
            <a:ext cx="11686536" cy="286498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 позднее чем за три дня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endParaRPr lang="ru-RU" u="sng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составить график прибытия участников ГИА-9 в ППЭ. В графике указать: адрес ППЭ, время прибытия в ППЭ, номер входа в ОО 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 позднее чем за один день</a:t>
            </a: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algn="just" eaLnBrk="1" hangingPunct="1">
              <a:buClr>
                <a:schemeClr val="tx2">
                  <a:lumMod val="50000"/>
                </a:schemeClr>
              </a:buClr>
              <a:buSzPct val="100000"/>
              <a:buFontTx/>
              <a:buChar char="-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ознакомить участников ГИА-9 с графиком прибытия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85710" y="1"/>
            <a:ext cx="11653124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До проведения экзаменов в ППЭ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85709" y="4714884"/>
            <a:ext cx="11686536" cy="141843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+mn-lt"/>
              </a:rPr>
              <a:t>Важно!</a:t>
            </a:r>
          </a:p>
          <a:p>
            <a:pPr marL="342900" indent="-342900" algn="ctr" eaLnBrk="1" hangingPunct="1">
              <a:buClr>
                <a:schemeClr val="tx2">
                  <a:lumMod val="50000"/>
                </a:schemeClr>
              </a:buClr>
              <a:buSzPct val="100000"/>
              <a:defRPr/>
            </a:pPr>
            <a:r>
              <a:rPr lang="ru-RU" sz="2600" b="1" dirty="0" smtClean="0">
                <a:solidFill>
                  <a:srgbClr val="C00000"/>
                </a:solidFill>
                <a:latin typeface="+mn-lt"/>
              </a:rPr>
              <a:t>Определить время начала прибытия в ППЭ, исключающее длительное ожидание начала экзамена в ППЭ</a:t>
            </a:r>
            <a:endParaRPr lang="ru-RU" sz="2600" dirty="0" smtClean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21083" y="2084851"/>
            <a:ext cx="7008779" cy="2953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Инструкция для руководителя ППЭ </a:t>
            </a:r>
          </a:p>
          <a:p>
            <a:pPr algn="ctr" eaLnBrk="1" hangingPunct="1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при проведении </a:t>
            </a:r>
          </a:p>
          <a:p>
            <a:pPr algn="ctr" eaLnBrk="1" hangingPunct="1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ГИА-9</a:t>
            </a:r>
            <a:endParaRPr lang="ru-RU" sz="48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6842" y="4283"/>
            <a:ext cx="114615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день проведения экзамена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45130" y="702310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85537" y="1674673"/>
            <a:ext cx="9346739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20187" y="1755679"/>
            <a:ext cx="6812089" cy="26311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Принять ЭМ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Вскрыть сейф-пакет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Разместить в сейфе все ЭМ, кроме пакета руководителя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Обеспечить контроль за регистрацией работников ППЭ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Назначить ответственных организаторов в аудитории и распределить организаторов вне аудитории по местам дежурства (на термометрия, упаковку личных вещей организаторов ППЭ, участников ГИА-9)</a:t>
            </a:r>
          </a:p>
        </p:txBody>
      </p:sp>
      <p:cxnSp>
        <p:nvCxnSpPr>
          <p:cNvPr id="2" name="Прямая соединительная линия 5"/>
          <p:cNvCxnSpPr/>
          <p:nvPr/>
        </p:nvCxnSpPr>
        <p:spPr>
          <a:xfrm flipV="1">
            <a:off x="585537" y="4468300"/>
            <a:ext cx="9346739" cy="7466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709595" y="2114024"/>
            <a:ext cx="2067560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 позднее 8:00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78987" y="4710527"/>
            <a:ext cx="1696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позднее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8:15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235121" y="4710671"/>
            <a:ext cx="6812089" cy="158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Провести краткий инструктаж для работников ППЭ</a:t>
            </a:r>
            <a:endParaRPr lang="ru-RU" sz="2000" b="1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cs typeface="Century Gothic" panose="020B0502020202020204" pitchFamily="34" charset="0"/>
              <a:sym typeface="+mn-ea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Проинформировать  организаторов о распределении по аудиториям и местам дежурства, о назначении ответственных организаторов в аудиториях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0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Выдать формы ППЭ, инструктивные материалы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88010" y="766535"/>
            <a:ext cx="227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 позднее 7:30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120188" y="895721"/>
            <a:ext cx="5475169" cy="570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0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Приступить к своим обязанностям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6842" y="4283"/>
            <a:ext cx="114615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день проведения экзамена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45130" y="702310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585537" y="1674673"/>
            <a:ext cx="9346739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482600" y="831940"/>
            <a:ext cx="22783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не позднее 8:50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120185" y="1928452"/>
            <a:ext cx="6812089" cy="4690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Обеспечить допуск в ППЭ участников ГИА-9</a:t>
            </a:r>
          </a:p>
        </p:txBody>
      </p:sp>
      <p:cxnSp>
        <p:nvCxnSpPr>
          <p:cNvPr id="2" name="Прямая соединительная линия 5"/>
          <p:cNvCxnSpPr/>
          <p:nvPr/>
        </p:nvCxnSpPr>
        <p:spPr>
          <a:xfrm flipV="1">
            <a:off x="585536" y="2650339"/>
            <a:ext cx="9346739" cy="7466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48000" y="1799699"/>
            <a:ext cx="2067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е ранее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9:</a:t>
            </a: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00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73577" y="2905146"/>
            <a:ext cx="169642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позднее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9:45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81985" y="2911475"/>
            <a:ext cx="6812280" cy="7639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Выдать ответственным организаторам в аудитории экзаменационные материалы</a:t>
            </a:r>
          </a:p>
        </p:txBody>
      </p:sp>
      <p:cxnSp>
        <p:nvCxnSpPr>
          <p:cNvPr id="21" name="Прямая соединительная линия 5"/>
          <p:cNvCxnSpPr/>
          <p:nvPr/>
        </p:nvCxnSpPr>
        <p:spPr>
          <a:xfrm flipV="1">
            <a:off x="585535" y="3946089"/>
            <a:ext cx="9346739" cy="7466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1109303" y="4329079"/>
            <a:ext cx="102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в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 9:50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20188" y="4223801"/>
            <a:ext cx="6812089" cy="6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Начинается первая часть инструктажа </a:t>
            </a:r>
          </a:p>
        </p:txBody>
      </p:sp>
      <p:cxnSp>
        <p:nvCxnSpPr>
          <p:cNvPr id="24" name="Прямая соединительная линия 5"/>
          <p:cNvCxnSpPr/>
          <p:nvPr/>
        </p:nvCxnSpPr>
        <p:spPr>
          <a:xfrm flipV="1">
            <a:off x="585534" y="5162924"/>
            <a:ext cx="9346739" cy="7466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120188" y="895721"/>
            <a:ext cx="6812086" cy="5704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Направить организаторов ППЭ на рабочие места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85536" y="5501617"/>
            <a:ext cx="2067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е ранее </a:t>
            </a:r>
          </a:p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10:</a:t>
            </a: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00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136006" y="5501574"/>
            <a:ext cx="6812089" cy="689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defRPr/>
            </a:pP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Начинается вторая часть инструктажа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6842" y="4283"/>
            <a:ext cx="114615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день проведения экзамена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945130" y="702310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3120188" y="920094"/>
            <a:ext cx="8057564" cy="29953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Mod val="50000"/>
                </a:schemeClr>
              </a:buClr>
              <a:buSzTx/>
              <a:buFont typeface="Wingdings" panose="05000000000000000000" pitchFamily="2" charset="2"/>
              <a:buChar char="ü"/>
              <a:defRPr/>
            </a:pPr>
            <a:r>
              <a:rPr lang="ru-RU" sz="2200" b="1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Осуществлять </a:t>
            </a:r>
            <a:r>
              <a:rPr lang="ru-RU" sz="220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контроль за ходом проведения экзамена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Проверять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помещения  ППЭ на предмет присутствия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посторонних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лиц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Решать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 все возникающие вопросы 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Сотрудничать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с лицами, имеющими право присутствовать во время экзамена в ППЭ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Выдавать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 ответственному организатору в аудитории в случае необходимости резервный доставочный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пакет</a:t>
            </a:r>
            <a:endParaRPr lang="ru-RU" sz="2200" b="1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09295" y="1818257"/>
            <a:ext cx="2067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на этапе проведения экзамена</a:t>
            </a: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 </a:t>
            </a:r>
          </a:p>
        </p:txBody>
      </p:sp>
      <p:cxnSp>
        <p:nvCxnSpPr>
          <p:cNvPr id="21" name="Прямая соединительная линия 5"/>
          <p:cNvCxnSpPr/>
          <p:nvPr/>
        </p:nvCxnSpPr>
        <p:spPr>
          <a:xfrm flipV="1">
            <a:off x="737935" y="3980379"/>
            <a:ext cx="10439817" cy="7466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49604" y="4509277"/>
            <a:ext cx="21867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на этапе завершения экзамена</a:t>
            </a:r>
            <a:r>
              <a:rPr lang="ru-RU" sz="2400" b="1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cs typeface="Century Gothic" panose="020B0502020202020204" pitchFamily="34" charset="0"/>
                <a:sym typeface="+mn-ea"/>
              </a:rPr>
              <a:t>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20188" y="4257109"/>
            <a:ext cx="8057564" cy="22414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Принять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экзаменационные материалы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Начать упаковку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экзаменационных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материалов 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позднее чем через один час тридцать минут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после окончания экзамена в ППЭ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Передать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помещения, оборудование руководителю ОО, на базе которой организован ППЭ (или уполномоченному им лицу)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2888272" y="162637"/>
            <a:ext cx="682783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tx1"/>
                </a:solidFill>
                <a:latin typeface="+mn-lt"/>
              </a:rPr>
              <a:t>ПРОВЕДЕНИЕ  ГИА-9</a:t>
            </a:r>
            <a:endParaRPr lang="ru-RU" sz="44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9312" y="1665768"/>
            <a:ext cx="3152211" cy="2393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ППЭ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на базе ОО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84911" y="1665768"/>
            <a:ext cx="3152211" cy="2393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ППЭ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на дому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78649" y="1685616"/>
            <a:ext cx="3152211" cy="2393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ППЭ</a:t>
            </a:r>
          </a:p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в медицинской организации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5" y="1381354"/>
            <a:ext cx="1030375" cy="10303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57" y="1381353"/>
            <a:ext cx="1030375" cy="10303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461" y="1381352"/>
            <a:ext cx="1030375" cy="103037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003434" y="4945416"/>
            <a:ext cx="6350428" cy="16199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E267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ru-RU" sz="2400" b="1" dirty="0">
                <a:solidFill>
                  <a:srgbClr val="C00000"/>
                </a:solidFill>
              </a:rPr>
              <a:t>Основанием является: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/>
                </a:solidFill>
              </a:rPr>
              <a:t>Заключение медицинской организации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/>
                </a:solidFill>
              </a:rPr>
              <a:t>Заключение ПМПК с соответствующими рекомендациями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6528816" y="4079326"/>
            <a:ext cx="0" cy="86609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9815830" y="4121150"/>
            <a:ext cx="8255" cy="804545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2543605" y="1785134"/>
            <a:ext cx="7296811" cy="32883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Приём экзаменационных материалов</a:t>
            </a:r>
          </a:p>
          <a:p>
            <a:pPr algn="ctr"/>
            <a:r>
              <a:rPr lang="ru-RU" sz="48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не позднее 8:00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36370" y="82550"/>
            <a:ext cx="93198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Состав материалов для проведения </a:t>
            </a:r>
            <a:r>
              <a:rPr lang="ru-RU" sz="3200" b="1" kern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ОГЭ</a:t>
            </a:r>
            <a:endParaRPr lang="ru-RU" sz="32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ea typeface="+mj-ea"/>
              <a:cs typeface="Calibri" panose="020F050202020403020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554354" y="988060"/>
            <a:ext cx="10941684" cy="3996056"/>
            <a:chOff x="339670" y="851231"/>
            <a:chExt cx="7364848" cy="3797832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339670" y="868733"/>
              <a:ext cx="3190679" cy="11194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Доставочные </a:t>
              </a:r>
              <a:r>
                <a:rPr lang="ru-RU" sz="2000" b="1" noProof="0" dirty="0" err="1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спецпакеты</a:t>
              </a:r>
              <a:r>
                <a:rPr lang="ru-RU" sz="20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 с </a:t>
              </a:r>
              <a:r>
                <a:rPr lang="ru-RU" sz="20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индивидуальными комплектами</a:t>
              </a:r>
              <a:endPara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Calibri" panose="020F0502020204030204" charset="0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513654" y="851231"/>
              <a:ext cx="3190679" cy="113699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ru-RU" sz="20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Возвратные доставочные пакеты</a:t>
              </a:r>
              <a:endParaRPr lang="ru-RU" sz="2000" b="1" i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4513839" y="3528965"/>
              <a:ext cx="3190679" cy="11200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 charset="0"/>
                  <a:cs typeface="Calibri" panose="020F0502020204030204" charset="0"/>
                  <a:sym typeface="+mn-ea"/>
                </a:rPr>
                <a:t>Новый сейф-пакет для экзаменационных работ</a:t>
              </a:r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339670" y="3573623"/>
              <a:ext cx="3190679" cy="10754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charset="0"/>
                  <a:cs typeface="Calibri" panose="020F0502020204030204" charset="0"/>
                  <a:sym typeface="+mn-ea"/>
                </a:rPr>
                <a:t>Пакет руководителя</a:t>
              </a:r>
            </a:p>
          </p:txBody>
        </p:sp>
      </p:grpSp>
      <p:pic>
        <p:nvPicPr>
          <p:cNvPr id="2458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70" y="4698365"/>
            <a:ext cx="1581150" cy="213106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086" y="1971895"/>
            <a:ext cx="2963917" cy="183367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643" y="1847512"/>
            <a:ext cx="2902395" cy="195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10044840" y="4655254"/>
            <a:ext cx="1590111" cy="2174171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10229958" y="5511076"/>
            <a:ext cx="1219873" cy="786490"/>
          </a:xfrm>
          <a:prstGeom prst="rect">
            <a:avLst/>
          </a:prstGeom>
          <a:noFill/>
          <a:ln w="25400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404878" y="1"/>
            <a:ext cx="9409045" cy="1312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Акт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приемки-передачи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(ППЭ-9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14-01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ОГЭ)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0" y="1335625"/>
            <a:ext cx="11856640" cy="5429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335173" y="3897193"/>
            <a:ext cx="38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tx1"/>
                </a:solidFill>
              </a:rPr>
              <a:t>3</a:t>
            </a:r>
            <a:endParaRPr lang="ru-RU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1391477" y="0"/>
            <a:ext cx="8640961" cy="1804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Доставка в ППЭ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дополнительных бланков ответов №2 ОГЭ 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 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в основной период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335361" y="1970730"/>
            <a:ext cx="11506929" cy="2405989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216000" rIns="90000" bIns="216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Дополнительные бланки ответов № 2 ОГЭ,  рассчитанные на весь основной период проведения ГИА-9,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доставляются в ППЭ в первый день проведения экзаменов в данном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ППЭ в отдельном сейф-пакете </a:t>
            </a:r>
          </a:p>
        </p:txBody>
      </p:sp>
      <p:pic>
        <p:nvPicPr>
          <p:cNvPr id="12295" name="Picture 7" descr="http://denasosteo.ru/supload/delivery/%D0%B4%D1%8D%D0%BD%D0%B0%D1%81_%D0%B4%D0%BE%D1%81%D1%82%D0%B0%D0%B2%D0%BA%D0%B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5" y="5080426"/>
            <a:ext cx="2602775" cy="17272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gkspt.ru/images/products/1545/p_145370564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8768"/>
          <a:stretch>
            <a:fillRect/>
          </a:stretch>
        </p:blipFill>
        <p:spPr bwMode="auto">
          <a:xfrm>
            <a:off x="6503706" y="4376719"/>
            <a:ext cx="2543605" cy="2534338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 l="22917" t="19444" r="24306" b="12963"/>
          <a:stretch>
            <a:fillRect/>
          </a:stretch>
        </p:blipFill>
        <p:spPr bwMode="auto">
          <a:xfrm>
            <a:off x="6959417" y="5231326"/>
            <a:ext cx="1632181" cy="57812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305" y="116632"/>
            <a:ext cx="4059065" cy="1632180"/>
          </a:xfrm>
          <a:solidFill>
            <a:schemeClr val="bg1">
              <a:lumMod val="85000"/>
            </a:schemeClr>
          </a:solidFill>
          <a:ln w="38100">
            <a:noFill/>
          </a:ln>
        </p:spPr>
        <p:txBody>
          <a:bodyPr/>
          <a:lstStyle/>
          <a:p>
            <a:pPr eaLnBrk="1" hangingPunct="1"/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Учет расходования дополнительных бланков ответов №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2 ОГЭ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 основной период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31371" y="2426359"/>
            <a:ext cx="3860800" cy="4419600"/>
          </a:xfrm>
          <a:prstGeom prst="rect">
            <a:avLst/>
          </a:prstGeom>
          <a:noFill/>
          <a:ln w="25400" algn="ctr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33" y="3789040"/>
            <a:ext cx="3035076" cy="2768886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66675"/>
            <a:ext cx="5105400" cy="6791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716405" y="160020"/>
            <a:ext cx="931989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Состав материалов для проведения ГВЭ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193040" y="930275"/>
            <a:ext cx="3326130" cy="11868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Доставочные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спецпакеты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 с комплектами бланков ГВЭ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20260" y="930275"/>
            <a:ext cx="3301365" cy="11868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Доставочные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спецпакеты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 с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КИМ  ГВЭ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entury Gothic" panose="020B0502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778875" y="938530"/>
            <a:ext cx="3223895" cy="11791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  <a:sym typeface="+mn-ea"/>
              </a:rPr>
              <a:t>Возвратные доставочные пакеты ГВЭ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93040" y="3808730"/>
            <a:ext cx="3326130" cy="1051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2">
                  <a:lumMod val="50000"/>
                </a:schemeClr>
              </a:solidFill>
              <a:cs typeface="Century Gothic" panose="020B0502020202020204" pitchFamily="34" charset="0"/>
              <a:sym typeface="+mn-ea"/>
            </a:endParaRPr>
          </a:p>
          <a:p>
            <a:pPr algn="ctr"/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Дополнительные бланки ответов  ГВЭ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</a:endParaRPr>
          </a:p>
          <a:p>
            <a:pPr algn="ctr"/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778875" y="3835400"/>
            <a:ext cx="3223895" cy="1051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Сейф-пакет для упаковки </a:t>
            </a: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экзаменационных работ 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pic>
        <p:nvPicPr>
          <p:cNvPr id="25611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7172" y="4617720"/>
            <a:ext cx="1616138" cy="2161540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215" y="1940560"/>
            <a:ext cx="2515870" cy="18180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165" y="1940560"/>
            <a:ext cx="2621280" cy="18345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311" y="1940155"/>
            <a:ext cx="2771904" cy="1818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853" y="4617430"/>
            <a:ext cx="1575465" cy="2161541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2" name="Прямоугольник 21"/>
          <p:cNvSpPr/>
          <p:nvPr/>
        </p:nvSpPr>
        <p:spPr>
          <a:xfrm>
            <a:off x="4620260" y="3835400"/>
            <a:ext cx="3301365" cy="10515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Пакет руководителя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23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2715" y="4617720"/>
            <a:ext cx="1604010" cy="2162175"/>
          </a:xfrm>
          <a:prstGeom prst="rect">
            <a:avLst/>
          </a:prstGeom>
          <a:noFill/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10584381" y="5313973"/>
            <a:ext cx="1222174" cy="770993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Text Box 6"/>
          <p:cNvSpPr txBox="1">
            <a:spLocks noChangeArrowheads="1"/>
          </p:cNvSpPr>
          <p:nvPr/>
        </p:nvSpPr>
        <p:spPr bwMode="auto">
          <a:xfrm>
            <a:off x="431372" y="1"/>
            <a:ext cx="11581952" cy="143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   Акт приемки-передачи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 (ППЭ-9 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14-01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ГВЭ)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" y="1196752"/>
            <a:ext cx="11760629" cy="56612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905000" y="1257300"/>
            <a:ext cx="8382000" cy="5057140"/>
            <a:chOff x="123824" y="664146"/>
            <a:chExt cx="7197538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Формы ППЭ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</a:rPr>
                  <a:t>1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Пароль для открытия архива с заданиями </a:t>
                </a:r>
              </a:p>
              <a:p>
                <a:pPr algn="ctr"/>
                <a:endParaRPr lang="ru-RU" sz="2400" b="1" i="1" dirty="0">
                  <a:solidFill>
                    <a:schemeClr val="bg2">
                      <a:lumMod val="10000"/>
                    </a:schemeClr>
                  </a:solidFill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  <a:p>
                <a:pPr algn="ctr"/>
                <a:r>
                  <a:rPr lang="ru-RU" sz="2400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  <a:cs typeface="Century Gothic" panose="020B0502020202020204" pitchFamily="34" charset="0"/>
                    <a:sym typeface="+mn-ea"/>
                  </a:rPr>
                  <a:t>(и</a:t>
                </a:r>
                <a:r>
                  <a:rPr lang="ru-RU" sz="24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cs typeface="Century Gothic" panose="020B0502020202020204" pitchFamily="34" charset="0"/>
                    <a:sym typeface="+mn-ea"/>
                  </a:rPr>
                  <a:t>нформатика</a:t>
                </a: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cs typeface="Century Gothic" panose="020B0502020202020204" pitchFamily="34" charset="0"/>
                    <a:sym typeface="+mn-ea"/>
                  </a:rPr>
                  <a:t>)</a:t>
                </a:r>
                <a:endParaRPr lang="ru-RU" sz="240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</a:rPr>
                  <a:t>2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406604" cy="2587054"/>
              <a:chOff x="123824" y="664146"/>
              <a:chExt cx="3406604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39553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Флеш</a:t>
                </a:r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-накопитель для копирования файлов с ответами </a:t>
                </a:r>
              </a:p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участников ГИА-9 </a:t>
                </a:r>
              </a:p>
              <a:p>
                <a:pPr algn="ctr"/>
                <a:r>
                  <a:rPr lang="ru-RU" sz="2400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  <a:cs typeface="Century Gothic" panose="020B0502020202020204" pitchFamily="34" charset="0"/>
                    <a:sym typeface="+mn-ea"/>
                  </a:rPr>
                  <a:t>(информатика)</a:t>
                </a:r>
                <a:endParaRPr lang="ru-RU" sz="240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</a:rPr>
                  <a:t>3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Список произведений, необходимых для выполнения заданий</a:t>
                </a: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по литературе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ea typeface="+Основной текст (восточно-азиат" charset="0"/>
                  </a:rPr>
                  <a:t>4</a:t>
                </a: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836823" y="95663"/>
            <a:ext cx="473238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40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ea typeface="+mj-ea"/>
                <a:cs typeface="Century Gothic" panose="020B0502020202020204" pitchFamily="34" charset="0"/>
                <a:sym typeface="+mn-ea"/>
              </a:rPr>
              <a:t>Пакет руководителя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85417" y="93123"/>
            <a:ext cx="4620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Пакет руководителя ППЭ</a:t>
            </a:r>
            <a:endParaRPr lang="ru-RU" sz="32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Century Gothic" panose="020B0502020202020204" pitchFamily="34" charset="0"/>
              <a:sym typeface="+mn-ea"/>
            </a:endParaRPr>
          </a:p>
        </p:txBody>
      </p:sp>
      <p:graphicFrame>
        <p:nvGraphicFramePr>
          <p:cNvPr id="19458" name="Замещающая таблица 19457"/>
          <p:cNvGraphicFramePr>
            <a:graphicFrameLocks noGrp="1"/>
          </p:cNvGraphicFramePr>
          <p:nvPr>
            <p:ph type="tbl" idx="1"/>
          </p:nvPr>
        </p:nvGraphicFramePr>
        <p:xfrm>
          <a:off x="766445" y="789940"/>
          <a:ext cx="10658475" cy="5958205"/>
        </p:xfrm>
        <a:graphic>
          <a:graphicData uri="http://schemas.openxmlformats.org/drawingml/2006/table">
            <a:tbl>
              <a:tblPr/>
              <a:tblGrid>
                <a:gridCol w="1988820"/>
                <a:gridCol w="8669655"/>
              </a:tblGrid>
              <a:tr h="36576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Код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Наименование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ППЭ-02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Апелляция о нарушении установленного порядка проведения ГИА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4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ППЭ-03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Протокол рассмотрения апелляции о нарушении установленного порядка проведения ГИА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ППЭ-05-01</a:t>
                      </a:r>
                      <a:endParaRPr lang="ru-RU" alt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Список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 err="1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участников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Г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ИА-9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 аудитории ППЭ 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ППЭ-05-02</a:t>
                      </a:r>
                      <a:endParaRPr lang="ru-RU" alt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Протокол </a:t>
                      </a: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проведения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Г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ИА-9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 аудитории  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ППЭ-06-01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Список </a:t>
                      </a: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участников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ГИА-9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образовательной организации 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ППЭ-06-02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Список </a:t>
                      </a: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участников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ГИА-9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 ППЭ по алфавиту 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ППЭ-07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Список работников ППЭ и общественных наблюдателей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655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ППЭ-10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Отчет члена ГЭК о </a:t>
                      </a: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проведении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ГИА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-9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 ППЭ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8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ППЭ-12-02 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Ведомость коррекции персональных данных участников экзамена в аудитории 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84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ППЭ-12-04-МАШ </a:t>
                      </a:r>
                      <a:endParaRPr lang="ru-RU" altLang="en-US" sz="1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Ведомость учета времени отсутствия участников экзамена в аудитории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592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ППЭ-13-01</a:t>
                      </a:r>
                      <a:endParaRPr lang="ru-RU" altLang="en-US" sz="18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Протокол </a:t>
                      </a:r>
                      <a:r>
                        <a:rPr sz="180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проведения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lang="ru-RU"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ГИА-9</a:t>
                      </a:r>
                      <a:r>
                        <a:rPr lang="ru-RU" sz="18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r>
                        <a:rPr sz="18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в ППЭ</a:t>
                      </a:r>
                      <a:endParaRPr lang="ru-RU" altLang="en-US" sz="18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11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ru-RU" altLang="en-US" sz="18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ППЭ-13-02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0" marR="0" lvl="0" indent="190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0" i="0" u="none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Сводная ведомость учета участников и использования экзаменационных материалов в ППЭ</a:t>
                      </a:r>
                      <a:endParaRPr lang="ru-RU" altLang="en-US" sz="1800" b="0" i="0" u="none" kern="12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785417" y="93123"/>
            <a:ext cx="46205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Пакет руководителя ППЭ</a:t>
            </a:r>
            <a:endParaRPr lang="ru-RU" sz="32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Century Gothic" panose="020B0502020202020204" pitchFamily="34" charset="0"/>
              <a:sym typeface="+mn-ea"/>
            </a:endParaRPr>
          </a:p>
        </p:txBody>
      </p:sp>
      <p:graphicFrame>
        <p:nvGraphicFramePr>
          <p:cNvPr id="19458" name="Замещающая таблица 19457"/>
          <p:cNvGraphicFramePr>
            <a:graphicFrameLocks noGrp="1"/>
          </p:cNvGraphicFramePr>
          <p:nvPr>
            <p:ph type="tbl" idx="1"/>
          </p:nvPr>
        </p:nvGraphicFramePr>
        <p:xfrm>
          <a:off x="767093" y="1034546"/>
          <a:ext cx="10658475" cy="3169920"/>
        </p:xfrm>
        <a:graphic>
          <a:graphicData uri="http://schemas.openxmlformats.org/drawingml/2006/table">
            <a:tbl>
              <a:tblPr/>
              <a:tblGrid>
                <a:gridCol w="1988820"/>
                <a:gridCol w="8669655"/>
              </a:tblGrid>
              <a:tr h="33528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Код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Наименование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644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lang="ru-RU" altLang="en-US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ППЭ-14-02</a:t>
                      </a: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2000" b="0" i="0" u="none" kern="1200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ea typeface="+mn-ea"/>
                          <a:cs typeface="Calibri" panose="020F0502020204030204" charset="0"/>
                        </a:rPr>
                        <a:t>Ведомость учета экзаменационных материалов</a:t>
                      </a:r>
                      <a:endParaRPr lang="ru-RU" altLang="en-US" sz="2000" b="0" i="0" u="none" kern="1200" baseline="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ea typeface="+mn-ea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ППЭ-16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Расшифровка кодов образовательных организаций</a:t>
                      </a:r>
                      <a:endParaRPr lang="ru-RU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</a:t>
                      </a:r>
                      <a:r>
                        <a:rPr lang="ru-RU" sz="2000" b="1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8</a:t>
                      </a:r>
                      <a:r>
                        <a:rPr lang="ru-RU" sz="2000" b="1" baseline="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 МАШ</a:t>
                      </a:r>
                      <a:endParaRPr lang="ru-RU" altLang="en-US" sz="2000" b="1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lang="ru-RU" sz="2000" dirty="0" smtClean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общественного наблюдения за проведением ГИА-9 в ППЭ</a:t>
                      </a:r>
                      <a:endParaRPr lang="ru-RU" altLang="en-US" sz="2000" dirty="0" smtClean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ППЭ-19 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Контроль изменения состава работников в день экзамена </a:t>
                      </a:r>
                      <a:endParaRPr lang="ru-RU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ППЭ-20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об идентификации личности участника ГИА </a:t>
                      </a:r>
                      <a:endParaRPr lang="ru-RU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ППЭ-21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об удалении участника экзамена</a:t>
                      </a:r>
                      <a:endParaRPr lang="ru-RU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algn="ctr" eaLnBrk="1" hangingPunct="1">
                        <a:buNone/>
                      </a:pPr>
                      <a:r>
                        <a:rPr sz="20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ППЭ-22</a:t>
                      </a:r>
                      <a:endParaRPr lang="ru-RU" altLang="en-US" sz="20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>
                      <a:solidFill>
                        <a:schemeClr val="tx1"/>
                      </a:solidFill>
                      <a:prstDash val="soli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marL="342900" lvl="0" indent="-342900" eaLnBrk="1" hangingPunct="1">
                        <a:buNone/>
                      </a:pPr>
                      <a:r>
                        <a:rPr sz="200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libri" panose="020F0502020204030204" charset="0"/>
                          <a:cs typeface="Calibri" panose="020F0502020204030204" charset="0"/>
                        </a:rPr>
                        <a:t>Акт о досрочном завершении экзамена  по объективным причинам</a:t>
                      </a:r>
                      <a:endParaRPr lang="ru-RU" altLang="en-US" sz="2000" dirty="0">
                        <a:solidFill>
                          <a:schemeClr val="bg2">
                            <a:lumMod val="10000"/>
                          </a:schemeClr>
                        </a:solidFill>
                        <a:latin typeface="Calibri" panose="020F0502020204030204" charset="0"/>
                        <a:cs typeface="Calibri" panose="020F0502020204030204" charset="0"/>
                      </a:endParaRPr>
                    </a:p>
                  </a:txBody>
                  <a:tcPr anchor="ctr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761965" y="1333487"/>
            <a:ext cx="11015507" cy="5142534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Под ППЭ можно занять часть здания образовательной организации (крыло или этаж), при этом  ППЭ должен быть изолирован от остальной части здания</a:t>
            </a:r>
          </a:p>
          <a:p>
            <a:pPr algn="just" eaLnBrk="1" hangingPunct="1">
              <a:buClr>
                <a:schemeClr val="accent2">
                  <a:lumMod val="50000"/>
                </a:schemeClr>
              </a:buClr>
              <a:buSzPct val="100000"/>
              <a:defRPr/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Входом в ППЭ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является место проверки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организаторами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документов обучающихся и наличия их в списках распределения в данный ППЭ</a:t>
            </a: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Экзамены в форме ОГЭ и ГВЭ могут проводиться в одном ППЭ</a:t>
            </a:r>
          </a:p>
        </p:txBody>
      </p:sp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746188" y="116633"/>
            <a:ext cx="11364384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Организация ППЭ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62151" y="1616171"/>
            <a:ext cx="5148029" cy="3972499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Допуск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работника 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в ППЭ осуществляется на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основании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документа, удостоверяющего личность</a:t>
            </a:r>
          </a:p>
          <a:p>
            <a:pPr marL="342900" indent="-3429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наличия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его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в списках распределения в данный ППЭ (Форма</a:t>
            </a: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ППЭ-07)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542" y="286530"/>
            <a:ext cx="5629270" cy="651116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0827870" y="3191087"/>
            <a:ext cx="672075" cy="10081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1005049" y="3661245"/>
            <a:ext cx="317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х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2151" y="43814"/>
            <a:ext cx="5423338" cy="9509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Допуск работников ППЭ</a:t>
            </a:r>
          </a:p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Форма ППЭ-07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97101" y="4643249"/>
            <a:ext cx="2592288" cy="64633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на этаже</a:t>
            </a:r>
          </a:p>
          <a:p>
            <a:r>
              <a:rPr lang="ru-RU" dirty="0">
                <a:solidFill>
                  <a:srgbClr val="C00000"/>
                </a:solidFill>
              </a:rPr>
              <a:t>д</a:t>
            </a:r>
            <a:r>
              <a:rPr lang="ru-RU" dirty="0" smtClean="0">
                <a:solidFill>
                  <a:srgbClr val="C00000"/>
                </a:solidFill>
              </a:rPr>
              <a:t>ежурный  на входе</a:t>
            </a: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3"/>
          <p:cNvSpPr txBox="1">
            <a:spLocks noChangeArrowheads="1"/>
          </p:cNvSpPr>
          <p:nvPr/>
        </p:nvSpPr>
        <p:spPr bwMode="auto">
          <a:xfrm>
            <a:off x="2591136" y="65809"/>
            <a:ext cx="7008779" cy="844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Замена работника ППЭ  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5" y="1069542"/>
            <a:ext cx="7239007" cy="578845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4847861" y="2536644"/>
            <a:ext cx="2003840" cy="792088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551683" y="2049913"/>
            <a:ext cx="4419570" cy="181806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В случае неявки работника ППЭ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заменить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 его, заполнив форму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ППЭ-19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00025"/>
            <a:ext cx="5524500" cy="6657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186" y="1319212"/>
            <a:ext cx="9675813" cy="2190750"/>
          </a:xfrm>
          <a:prstGeom prst="rect">
            <a:avLst/>
          </a:prstGeom>
          <a:noFill/>
          <a:ln w="571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5750" y="5448300"/>
            <a:ext cx="5848350" cy="140970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886700" y="3901976"/>
            <a:ext cx="3371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Акт общественного наблюдения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ППЭ-18 МАШ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363325" y="1319212"/>
            <a:ext cx="476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C00000"/>
                </a:solidFill>
              </a:rPr>
              <a:t>v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631442" y="1848369"/>
            <a:ext cx="7008779" cy="2953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Краткий инструктаж</a:t>
            </a:r>
            <a:endParaRPr lang="ru-RU" sz="54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" y="0"/>
            <a:ext cx="4279392" cy="6620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63" y="888754"/>
            <a:ext cx="4257675" cy="59113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088" y="1167386"/>
            <a:ext cx="3991394" cy="563270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3280" y="704088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76160" y="1225820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78264" y="1700832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4682359" y="1"/>
            <a:ext cx="7378262" cy="98742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Образец записи в бланке ответов №2 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 физике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4320" y="1604553"/>
            <a:ext cx="3108960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Задание № 17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Использовался комплект 1 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71946" y="1700832"/>
            <a:ext cx="1371600" cy="7428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950372" y="1410486"/>
            <a:ext cx="2191407" cy="47501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H="1" flipV="1">
            <a:off x="6936828" y="2070164"/>
            <a:ext cx="1288010" cy="373491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79392" cy="6620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83280" y="704088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1</a:t>
            </a:r>
            <a:endParaRPr lang="ru-RU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058" y="-33567"/>
            <a:ext cx="4441317" cy="6160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780" y="1283732"/>
            <a:ext cx="4146644" cy="55742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949696" y="1789176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2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0046208" y="647962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3</a:t>
            </a:r>
            <a:endParaRPr lang="ru-RU" b="1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388" y="1218890"/>
            <a:ext cx="4268115" cy="57039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186160" y="1804940"/>
            <a:ext cx="274320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4</a:t>
            </a:r>
            <a:endParaRPr lang="ru-RU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40736" y="2865795"/>
            <a:ext cx="3108960" cy="138499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</a:rPr>
              <a:t>Задание № 17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Использовался комплект 1 А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040414" y="1973842"/>
            <a:ext cx="1308538" cy="454048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7567448" y="536028"/>
            <a:ext cx="2331997" cy="537392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 стрелкой 5"/>
          <p:cNvCxnSpPr/>
          <p:nvPr/>
        </p:nvCxnSpPr>
        <p:spPr>
          <a:xfrm flipV="1">
            <a:off x="8986345" y="1073420"/>
            <a:ext cx="0" cy="900422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67941" cy="6620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57800" y="1622289"/>
            <a:ext cx="3555832" cy="2123658"/>
          </a:xfrm>
          <a:prstGeom prst="rect">
            <a:avLst/>
          </a:prstGeom>
          <a:ln w="57150">
            <a:noFill/>
          </a:ln>
        </p:spPr>
        <p:txBody>
          <a:bodyPr wrap="square">
            <a:spAutoFit/>
          </a:bodyPr>
          <a:lstStyle/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14_2160000000045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 15.1_2160000000045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/>
              <a:t>Или</a:t>
            </a:r>
          </a:p>
          <a:p>
            <a:pPr algn="l">
              <a:spcBef>
                <a:spcPts val="800"/>
              </a:spcBef>
              <a:buClr>
                <a:schemeClr val="accent2">
                  <a:lumMod val="75000"/>
                </a:schemeClr>
              </a:buClr>
              <a:tabLst>
                <a:tab pos="34290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chemeClr val="tx1"/>
                </a:solidFill>
              </a:rPr>
              <a:t>15.2_216000000045</a:t>
            </a: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591" y="1490260"/>
            <a:ext cx="1523441" cy="118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98" y="23197"/>
            <a:ext cx="5467377" cy="66054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Овал 1"/>
          <p:cNvSpPr/>
          <p:nvPr/>
        </p:nvSpPr>
        <p:spPr>
          <a:xfrm>
            <a:off x="357799" y="1490260"/>
            <a:ext cx="3394393" cy="7326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38519" y="2084624"/>
            <a:ext cx="3394393" cy="73267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7398280" y="3401029"/>
            <a:ext cx="2238612" cy="1253402"/>
          </a:xfrm>
          <a:prstGeom prst="rect">
            <a:avLst/>
          </a:prstGeom>
          <a:solidFill>
            <a:schemeClr val="bg1">
              <a:lumMod val="7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Форма </a:t>
            </a:r>
          </a:p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ИКТ-5.1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90" y="206120"/>
            <a:ext cx="5187886" cy="648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784" y="462984"/>
            <a:ext cx="5786248" cy="3866512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43200" y="4096512"/>
            <a:ext cx="2651760" cy="1792224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015543" y="0"/>
            <a:ext cx="8160907" cy="699404"/>
          </a:xfrm>
          <a:prstGeom prst="rect">
            <a:avLst/>
          </a:prstGeom>
          <a:noFill/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Безопасность в ППЭ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759075" y="927735"/>
            <a:ext cx="6672580" cy="186690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Инструкции по: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эвакуации  из помещений в ППЭ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оказанию первой помощи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применению тревожной кнопки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4136" y="3136263"/>
            <a:ext cx="11422989" cy="2730729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2">
                  <a:lumMod val="50000"/>
                </a:schemeClr>
              </a:buCl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+mn-lt"/>
              </a:rPr>
              <a:t>Порядок действий работников ППЭ при: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обнаружении подозрительного предмета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поступлении угрозы по телефону или в письменной форме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возникновении чрезвычайных ситуаций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обнаружении угрозы химического или биологического терроризма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совершении террористических актов путем захвата заложников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30629" y="860075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73093" y="1884111"/>
            <a:ext cx="2357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</a:t>
            </a:r>
            <a:r>
              <a:rPr lang="ru-RU" sz="2400" b="1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тветственному</a:t>
            </a:r>
            <a:r>
              <a:rPr lang="ru-RU" sz="2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 организатору в аудитории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16445" y="1169408"/>
            <a:ext cx="873967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ППЭ-05-01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«Список участников ГИА-9 в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аудитории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ППЭ-05-02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«Протокол проведения ГИА-9 в аудитории ППЭ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»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ППЭ-12-02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«Ведомость коррекции персональных данных участников ГИА-9 в аудитории»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ППЭ-12-04 МАШ «Ведомость учета времени отсутствия участников экзамена в аудитории»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ППЭ-16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« Расшифровка кодов образовательных организаций»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сопроводительный бланк к ЭМ (Форма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ППЭ-9 11-01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черновики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 для участников экзамена, зачитываемую организатором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конверт для упаковки использованных черновиков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47345" y="286970"/>
            <a:ext cx="114973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4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До входа ППЭ</a:t>
            </a:r>
            <a:endParaRPr lang="ru-RU" sz="40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77919" y="1862010"/>
            <a:ext cx="10887075" cy="3880422"/>
            <a:chOff x="123824" y="664146"/>
            <a:chExt cx="11020611" cy="3862543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3862543"/>
              <a:chOff x="123824" y="664146"/>
              <a:chExt cx="3406775" cy="386254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36581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хранения личных вещей</a:t>
                </a:r>
              </a:p>
              <a:p>
                <a:pPr algn="ctr"/>
                <a:r>
                  <a:rPr lang="ru-RU" sz="30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(участников, работников ППЭ)</a:t>
                </a:r>
                <a:endParaRPr lang="ru-RU" sz="30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  <a:p>
                <a:pPr algn="ctr"/>
                <a:r>
                  <a:rPr lang="ru-RU" sz="3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</a:t>
                </a:r>
                <a:endParaRPr lang="ru-RU" sz="30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3862543"/>
              <a:chOff x="123824" y="664146"/>
              <a:chExt cx="3374465" cy="3862543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36581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представителей СМИ</a:t>
                </a:r>
                <a:endParaRPr lang="ru-RU" sz="3000" b="1" i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3862543"/>
              <a:chOff x="123824" y="664146"/>
              <a:chExt cx="3374465" cy="3862543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365817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3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сопровождающих</a:t>
                </a:r>
                <a:endParaRPr lang="ru-RU" sz="3000" b="1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660169" y="860075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3035" y="1032814"/>
            <a:ext cx="235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</a:t>
            </a:r>
            <a:r>
              <a:rPr lang="ru-RU" sz="2400" b="1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тветственному</a:t>
            </a:r>
            <a:r>
              <a:rPr lang="ru-RU" sz="2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 организатору в аудитории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а ОГЭ по химии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16443" y="3512086"/>
            <a:ext cx="8739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инструкции для участников практической части экзамена по информатике и ИКТ при проведении ГИА-9 в форме ОГЭ (на каждого участника)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ИКТ-5.1 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163196" y="3081523"/>
            <a:ext cx="11156445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53035" y="3512205"/>
            <a:ext cx="235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о</a:t>
            </a:r>
            <a:r>
              <a:rPr lang="ru-RU" sz="2400" b="1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тветственному</a:t>
            </a:r>
            <a:r>
              <a:rPr lang="ru-RU" sz="2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 организатору в аудитории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а ОГЭ по информатике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68844" y="1584906"/>
            <a:ext cx="87396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«Ведомость  учета очередности выполнения лабораторной работы участниками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3192781" y="749696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34688" y="1275674"/>
            <a:ext cx="2831136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организатору вне аудитории – дежурному на входе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в ППЭ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26524" y="884841"/>
            <a:ext cx="8655269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ППЭ-06-01 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«Список участников ГИА-9 образовательной организации»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ППЭ-06-02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«Список участников ГИА-9 в ППЭ по алфавиту»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ППЭ-18 МАШ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«Акт общественного наблюдения»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ППЭ-20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«Акт об идентификации личности участника ГИА-9» 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металлоискатель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80078" y="3107309"/>
            <a:ext cx="11580998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361688" y="3193812"/>
            <a:ext cx="28311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организатору вне аудитории – дежурному на входе, ответственному за термометрию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326523" y="3531671"/>
            <a:ext cx="86552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бесконтактный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термометр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журнал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учета «Входного фильтра участников экзамена»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80078" y="4853337"/>
            <a:ext cx="11580998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234688" y="4933613"/>
            <a:ext cx="28311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организатору вне аудитории – дежурному на входе, ответственному за упаковку личных вещей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326523" y="5265113"/>
            <a:ext cx="865526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мешки </a:t>
            </a: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для упаковки личных вещей, </a:t>
            </a:r>
            <a:r>
              <a:rPr lang="ru-RU" sz="2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степлеры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735581" y="749696"/>
            <a:ext cx="0" cy="6092705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63525" y="1276350"/>
            <a:ext cx="2322830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специалисту по проведению инструктажа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на ОГЭ по физике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885090" y="884841"/>
            <a:ext cx="90967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заполненный бланк «Характеристика лабораторного оборудования» (2 экз.)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ведомость проведения инструктажа по правилам безопасности при проведении ОГЭ по физике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лист выдачи лабораторного оборудования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  по правилам безопасности труда при проведении ОГЭ по физике (для каждого участника)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180078" y="3259074"/>
            <a:ext cx="11580998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2948152" y="3334029"/>
            <a:ext cx="89705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 по технике безопасности при выполнении лабораторной работы при проведении ОГЭ по химии (для каждого участника)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ППЭ-04-01-Х «Ведомость проведения инструктажа по технике безопасности»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79443" y="5166688"/>
            <a:ext cx="11580998" cy="1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80078" y="5211185"/>
            <a:ext cx="24054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э</a:t>
            </a:r>
            <a:r>
              <a:rPr lang="ru-RU" sz="2000" b="1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ксперту</a:t>
            </a:r>
            <a:r>
              <a:rPr lang="ru-RU" sz="2000" b="1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, оценивающему выполнение лабораторной работы по химии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948152" y="5518961"/>
            <a:ext cx="8655269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инструкцию для эксперта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форму ППЭ-04-02-Х «Ведомость оценивания лабораторной работы в аудитории» (каждому эксперту)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6840" y="3601085"/>
            <a:ext cx="2469515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специалисту по проведению инструктажа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000" b="1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на ОГЭ по химии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945459" y="860075"/>
            <a:ext cx="6985" cy="4121828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236483" y="1591056"/>
            <a:ext cx="23575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т</a:t>
            </a:r>
            <a:r>
              <a:rPr lang="ru-RU" sz="2400" b="1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ехническому</a:t>
            </a:r>
            <a:r>
              <a:rPr lang="ru-RU" sz="2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 специалисту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н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а экзамене по информатике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73821" y="1584906"/>
            <a:ext cx="83347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</a:t>
            </a:r>
          </a:p>
          <a:p>
            <a:pPr marL="457200" lvl="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пароль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для открытия архива с экзаменационными заданиями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съемный носитель информации  для копирования файлов с выполненными заданиями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911235" y="1275573"/>
            <a:ext cx="6985" cy="4121828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33638" y="2581055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медицинскому работнику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74605" y="30931"/>
            <a:ext cx="81833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Выдача форм и инструкций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373821" y="1584906"/>
            <a:ext cx="83347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инструкцию, определяющую порядок работы медицинского работника  во время проведения ГИА-9 в ППЭ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журнал учета участников ГИА-9, обратившихся к медицинскому работнику во время проведения экзамена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форму «Ведомость  наличия лекарственных препаратов у участников экзамена в ППЭ в день проведения экзамена»</a:t>
            </a: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копии выписок из протоколов ГЭК о создании специальных условий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905001" y="1593215"/>
            <a:ext cx="8382000" cy="3514813"/>
            <a:chOff x="123824" y="664146"/>
            <a:chExt cx="7313596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4" cy="2587053"/>
              <a:chOff x="123824" y="664146"/>
              <a:chExt cx="3406774" cy="2587053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7"/>
                <a:ext cx="3190874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документ, удостоверяющий личность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Century Gothic" panose="020B0502020202020204" pitchFamily="34" charset="0"/>
                    <a:ea typeface="+Основной текст (восточно-азиат" charset="0"/>
                  </a:rPr>
                  <a:t>1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490523" cy="2587054"/>
              <a:chOff x="123824" y="664146"/>
              <a:chExt cx="3490523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423472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ручку с чернилами черного цвета</a:t>
                </a:r>
                <a:endParaRPr lang="ru-RU" sz="28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Century Gothic" panose="020B0502020202020204" pitchFamily="34" charset="0"/>
                    <a:ea typeface="+Основной текст (восточно-азиат" charset="0"/>
                  </a:rPr>
                  <a:t>2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522662" cy="2587054"/>
              <a:chOff x="123824" y="664146"/>
              <a:chExt cx="3522662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455611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средства обучения и воспитания по предмету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Century Gothic" panose="020B0502020202020204" pitchFamily="34" charset="0"/>
                    <a:ea typeface="+Основной текст (восточно-азиат" charset="0"/>
                  </a:rPr>
                  <a:t>3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Wingdings" panose="05000000000000000000" pitchFamily="2" charset="2"/>
                  <a:buNone/>
                  <a:defRPr/>
                </a:pPr>
                <a:r>
                  <a:rPr lang="ru-RU" sz="28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sym typeface="+mn-ea"/>
                  </a:rPr>
                  <a:t>лекарственные средства и питание  (при необходимости)</a:t>
                </a:r>
                <a:endParaRPr lang="ru-RU" sz="28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latin typeface="Century Gothic" panose="020B0502020202020204" pitchFamily="34" charset="0"/>
                    <a:ea typeface="+Основной текст (восточно-азиат" charset="0"/>
                  </a:rPr>
                  <a:t>4</a:t>
                </a:r>
              </a:p>
            </p:txBody>
          </p:sp>
        </p:grpSp>
      </p:grpSp>
      <p:grpSp>
        <p:nvGrpSpPr>
          <p:cNvPr id="25" name="Группа 24"/>
          <p:cNvGrpSpPr/>
          <p:nvPr/>
        </p:nvGrpSpPr>
        <p:grpSpPr>
          <a:xfrm>
            <a:off x="2268528" y="949931"/>
            <a:ext cx="7655356" cy="695983"/>
            <a:chOff x="-1921845" y="-984047"/>
            <a:chExt cx="10412561" cy="446523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-1630344" y="156815"/>
              <a:ext cx="8313169" cy="3324369"/>
            </a:xfrm>
            <a:prstGeom prst="rect">
              <a:avLst/>
            </a:prstGeom>
            <a:noFill/>
            <a:ln w="3810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600">
                <a:solidFill>
                  <a:srgbClr val="C00000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1921845" y="-984047"/>
              <a:ext cx="10412561" cy="3356833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2800" b="1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П</a:t>
              </a:r>
              <a:r>
                <a:rPr lang="ru-RU" sz="2800" b="1" kern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+mj-ea"/>
                  <a:cs typeface="Century Gothic" panose="020B0502020202020204" pitchFamily="34" charset="0"/>
                  <a:sym typeface="+mn-ea"/>
                </a:rPr>
                <a:t>ри себе участник </a:t>
              </a:r>
              <a:r>
                <a:rPr lang="ru-RU" sz="2800" b="1" kern="0" dirty="0" smtClean="0">
                  <a:solidFill>
                    <a:srgbClr val="C00000"/>
                  </a:solidFill>
                  <a:ea typeface="+mj-ea"/>
                  <a:cs typeface="Century Gothic" panose="020B0502020202020204" pitchFamily="34" charset="0"/>
                  <a:sym typeface="+mn-ea"/>
                </a:rPr>
                <a:t>экзамена</a:t>
              </a:r>
              <a:r>
                <a:rPr lang="ru-RU" sz="2800" b="1" kern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ea typeface="+mj-ea"/>
                  <a:cs typeface="Century Gothic" panose="020B0502020202020204" pitchFamily="34" charset="0"/>
                  <a:sym typeface="+mn-ea"/>
                </a:rPr>
                <a:t> может иметь:</a:t>
              </a:r>
            </a:p>
          </p:txBody>
        </p:sp>
      </p:grpSp>
      <p:pic>
        <p:nvPicPr>
          <p:cNvPr id="22" name="Рисунок 21" descr="паспорт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5013" y="2850995"/>
            <a:ext cx="927257" cy="695443"/>
          </a:xfrm>
          <a:prstGeom prst="rect">
            <a:avLst/>
          </a:prstGeom>
        </p:spPr>
      </p:pic>
      <p:pic>
        <p:nvPicPr>
          <p:cNvPr id="2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7076">
            <a:off x="9369405" y="2821448"/>
            <a:ext cx="923118" cy="47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1695554" y="-10584"/>
            <a:ext cx="8677275" cy="8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Допуск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участников ГИА-9 в 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ППЭ</a:t>
            </a:r>
          </a:p>
        </p:txBody>
      </p:sp>
      <p:sp>
        <p:nvSpPr>
          <p:cNvPr id="21" name="Rectangle 5"/>
          <p:cNvSpPr>
            <a:spLocks noChangeArrowheads="1"/>
          </p:cNvSpPr>
          <p:nvPr/>
        </p:nvSpPr>
        <p:spPr bwMode="auto">
          <a:xfrm>
            <a:off x="709448" y="5616950"/>
            <a:ext cx="11004331" cy="1110177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just">
              <a:buClr>
                <a:schemeClr val="tx2">
                  <a:lumMod val="50000"/>
                </a:schemeClr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Допуск участника ГИА-9 в ППЭ осуществляется на основании: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документа, удостоверяющего личность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наличия его в списках распределения в данный ППЭ (Форма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ППЭ-06-01, ППЭ-06-02)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88276" y="758050"/>
            <a:ext cx="4938027" cy="4403386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Отсутствие документа,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удостоверяющего </a:t>
            </a: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личность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допускается в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</a:t>
            </a:r>
          </a:p>
          <a:p>
            <a:pPr>
              <a:buClr>
                <a:schemeClr val="accent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Сопровождающий заполняет форму ППЭ-20 «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Акт об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идентификации личности участника ГИА-9» </a:t>
            </a:r>
          </a:p>
        </p:txBody>
      </p:sp>
      <p:pic>
        <p:nvPicPr>
          <p:cNvPr id="5" name="Рисунок 4" descr="паспорт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5576" y="4872439"/>
            <a:ext cx="2406403" cy="1804803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6960096" y="116633"/>
            <a:ext cx="4224469" cy="6414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ППЭ-20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4608" y="3576226"/>
            <a:ext cx="2400267" cy="3917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870" y="758050"/>
            <a:ext cx="5095875" cy="6099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583214" y="5580993"/>
            <a:ext cx="2900855" cy="646386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663602" y="84002"/>
            <a:ext cx="4896544" cy="3049169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Отсутствие обучающегося в списках распределения 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ППЭ:</a:t>
            </a:r>
          </a:p>
          <a:p>
            <a:pPr marL="363855">
              <a:buClr>
                <a:schemeClr val="accent2">
                  <a:lumMod val="50000"/>
                </a:schemeClr>
              </a:buClr>
              <a:buSzPct val="100000"/>
              <a:tabLst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заполняет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форму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ППЭ- 9 21-1 «Акт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 недопуске участника ГИА-9 в ППЭ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»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58267" y="3429000"/>
            <a:ext cx="4897120" cy="3049169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tx2">
                  <a:lumMod val="50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Отказ от сдачи запрещенного средства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не допускается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в ППЭ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ППЭ составляет акт о </a:t>
            </a:r>
            <a:r>
              <a:rPr lang="ru-RU" sz="2400" dirty="0" err="1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недопуске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 указанного участника в ППЭ (форма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ППЭ-9 21-1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6247736" y="84002"/>
            <a:ext cx="4608512" cy="5062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ППЭ-9 21-1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53" y="619125"/>
            <a:ext cx="5171090" cy="623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67102" y="1309964"/>
            <a:ext cx="4902405" cy="289528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46800" rIns="90000" bIns="46800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  <a:buSzPct val="10000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Опоздание на </a:t>
            </a: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экзамен 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Обучающийся допускается в ППЭ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Руководитель 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 составляет акт 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о допуске указанного 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участника в 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 после начала экзамена 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(форма </a:t>
            </a: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ППЭ-9 21-2</a:t>
            </a:r>
            <a:r>
              <a:rPr lang="ru-RU" sz="2600" dirty="0">
                <a:solidFill>
                  <a:schemeClr val="bg2">
                    <a:lumMod val="10000"/>
                  </a:schemeClr>
                </a:solidFill>
                <a:ea typeface="MS Gothic" panose="020B0609070205080204" pitchFamily="49" charset="-128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640" y="567014"/>
            <a:ext cx="4776705" cy="62909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64084" y="-35289"/>
            <a:ext cx="4224469" cy="6414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Форма ППЭ-9 21-2</a:t>
            </a:r>
            <a:endParaRPr lang="ru-RU" sz="36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28952" y="139362"/>
            <a:ext cx="11458248" cy="188010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Пронос лекарственного средства в ППЭ </a:t>
            </a:r>
            <a:endParaRPr lang="ru-RU" sz="3000" b="1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>
                  <a:lumMod val="75000"/>
                </a:schemeClr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Медицинская справка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Штамп и печать медицинской организации</a:t>
            </a: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bg2">
                    <a:lumMod val="10000"/>
                  </a:schemeClr>
                </a:solidFill>
                <a:latin typeface="+mn-lt"/>
              </a:rPr>
              <a:t>Подпись и печать врача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8951" y="2132045"/>
            <a:ext cx="11458249" cy="4711647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/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Наличие у участника ГИА-9 устройства </a:t>
            </a:r>
            <a:r>
              <a:rPr lang="ru-RU" sz="3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неинвазивного</a:t>
            </a:r>
            <a:r>
              <a:rPr lang="ru-RU" sz="3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мониторинга </a:t>
            </a:r>
            <a:r>
              <a:rPr lang="ru-RU" sz="3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глюкозы</a:t>
            </a:r>
          </a:p>
          <a:p>
            <a:pPr algn="ctr"/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Руководитель ППЭ 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получает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выписку из протокола ГЭК о распределении 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такого участника в ППЭ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Участник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ГИА-9 должен иметь доступ к устройствам </a:t>
            </a:r>
            <a:r>
              <a:rPr lang="ru-RU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неинвазивного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мониторинга глюкозы в любое время </a:t>
            </a: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Частота использования 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устройства не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регламентирована, определяется самочувствием ребенка и медицинскими 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показаниями</a:t>
            </a:r>
          </a:p>
          <a:p>
            <a:pPr marL="342900" indent="-342900" algn="just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У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стройство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течение всего экзамена должно находиться на рабочем столе участника экзамена в зоне видимости организаторов в 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аудитории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695" y="50165"/>
            <a:ext cx="1149731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В ППЭ должны быть организованны помещения</a:t>
            </a:r>
            <a:endParaRPr lang="ru-RU" sz="32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94689" y="590804"/>
            <a:ext cx="10887075" cy="5232752"/>
            <a:chOff x="123824" y="664146"/>
            <a:chExt cx="11020611" cy="520864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руководителя ППЭ</a:t>
                </a:r>
              </a:p>
              <a:p>
                <a:pPr algn="ctr"/>
                <a:r>
                  <a:rPr lang="ru-RU" sz="2000" dirty="0" smtClean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(Штаб)</a:t>
                </a:r>
                <a:endParaRPr lang="ru-RU" sz="200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254" y="664146"/>
              <a:ext cx="3375108" cy="2587054"/>
              <a:chOff x="123181" y="664146"/>
              <a:chExt cx="3375108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участников ГИА-9</a:t>
                </a:r>
              </a:p>
              <a:p>
                <a:pPr algn="ctr"/>
                <a:r>
                  <a:rPr lang="ru-RU" sz="20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(аудитории проведения</a:t>
                </a:r>
                <a:r>
                  <a:rPr lang="ru-RU" sz="2000" b="1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)</a:t>
                </a:r>
                <a:r>
                  <a:rPr lang="ru-RU" sz="20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</a:t>
                </a:r>
                <a:endParaRPr lang="ru-RU" sz="20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181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проведения инструктажа организаторов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087809" y="3251200"/>
              <a:ext cx="3522663" cy="2621590"/>
              <a:chOff x="1087809" y="406143"/>
              <a:chExt cx="3522663" cy="2621590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1419597" y="645051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общественных наблюдателей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087809" y="406143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4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6026332" y="3229758"/>
              <a:ext cx="3522663" cy="2590079"/>
              <a:chOff x="2203259" y="384701"/>
              <a:chExt cx="3522663" cy="2590079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2535047" y="59209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Помещение для медицинского работника </a:t>
                </a:r>
                <a:r>
                  <a:rPr lang="ru-RU" sz="2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(</a:t>
                </a:r>
                <a:r>
                  <a:rPr lang="ru-RU" sz="2000" dirty="0" err="1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ме</a:t>
                </a:r>
                <a:r>
                  <a:rPr lang="ru-RU" sz="20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дицинский</a:t>
                </a:r>
                <a:r>
                  <a:rPr lang="ru-RU" sz="20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кабинет)</a:t>
                </a:r>
                <a:endParaRPr lang="ru-RU" sz="200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2203259" y="384701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5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22456" y="5770358"/>
            <a:ext cx="10559308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Помещения, не использующиеся для проведения экзамена, должны быть заперты и опечатаны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555625" y="2563891"/>
            <a:ext cx="10887075" cy="2599029"/>
            <a:chOff x="123824" y="664146"/>
            <a:chExt cx="11020611" cy="258705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доставочные </a:t>
                </a:r>
                <a:r>
                  <a:rPr lang="ru-RU" sz="2400" dirty="0" err="1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спецпакеты</a:t>
                </a:r>
                <a:r>
                  <a:rPr lang="ru-RU" sz="2400" dirty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 с индивидуальными комплектами </a:t>
                </a:r>
              </a:p>
              <a:p>
                <a:pPr algn="ctr"/>
                <a:r>
                  <a:rPr lang="ru-RU" sz="2400" dirty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 ОГЭ</a:t>
                </a:r>
                <a:endParaRPr lang="ru-RU" sz="2400" b="1" dirty="0">
                  <a:solidFill>
                    <a:schemeClr val="bg2">
                      <a:lumMod val="10000"/>
                    </a:schemeClr>
                  </a:solidFill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8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дополнительные бланки ответов </a:t>
                </a:r>
                <a:r>
                  <a:rPr lang="ru-RU" sz="2400" dirty="0" smtClean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№ 2</a:t>
                </a:r>
                <a:endParaRPr lang="ru-RU" sz="2400" b="1" dirty="0">
                  <a:solidFill>
                    <a:schemeClr val="bg2">
                      <a:lumMod val="10000"/>
                    </a:schemeClr>
                  </a:solidFill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  <a:p>
                <a:pPr algn="ctr"/>
                <a:endParaRPr lang="ru-RU" sz="24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8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к</a:t>
                </a:r>
                <a:r>
                  <a:rPr lang="ru-RU" sz="2400" noProof="0" dirty="0" err="1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омплект</a:t>
                </a: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ВДП для упаковки бланков</a:t>
                </a:r>
              </a:p>
              <a:p>
                <a:pPr algn="ctr"/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(по 2 на каждую аудиторию)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8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636501" y="49311"/>
            <a:ext cx="59394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kern="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Выдача ЭМ в аудитории ОГЭ</a:t>
            </a:r>
            <a:endParaRPr lang="ru-RU" sz="3600" dirty="0"/>
          </a:p>
        </p:txBody>
      </p:sp>
      <p:grpSp>
        <p:nvGrpSpPr>
          <p:cNvPr id="23" name="Группа 22"/>
          <p:cNvGrpSpPr/>
          <p:nvPr/>
        </p:nvGrpSpPr>
        <p:grpSpPr>
          <a:xfrm>
            <a:off x="301625" y="106680"/>
            <a:ext cx="1325880" cy="1177925"/>
            <a:chOff x="981777" y="827256"/>
            <a:chExt cx="3599849" cy="3580598"/>
          </a:xfrm>
        </p:grpSpPr>
        <p:sp>
          <p:nvSpPr>
            <p:cNvPr id="24" name="Овал 23"/>
            <p:cNvSpPr/>
            <p:nvPr/>
          </p:nvSpPr>
          <p:spPr>
            <a:xfrm>
              <a:off x="981777" y="827256"/>
              <a:ext cx="3599849" cy="3580598"/>
            </a:xfrm>
            <a:prstGeom prst="ellipse">
              <a:avLst/>
            </a:prstGeom>
            <a:solidFill>
              <a:srgbClr val="E26714"/>
            </a:solidFill>
            <a:ln>
              <a:solidFill>
                <a:srgbClr val="E26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1671404" y="1917842"/>
              <a:ext cx="2220597" cy="1399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9.45</a:t>
              </a:r>
              <a:endParaRPr lang="ru-RU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769744" y="925830"/>
            <a:ext cx="9394787" cy="1317625"/>
            <a:chOff x="-2961315" y="-487073"/>
            <a:chExt cx="12060312" cy="8217911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-2961315" y="-487073"/>
              <a:ext cx="11995148" cy="8217911"/>
            </a:xfrm>
            <a:prstGeom prst="rect">
              <a:avLst/>
            </a:prstGeom>
            <a:noFill/>
            <a:ln w="38100" cap="rnd">
              <a:solidFill>
                <a:srgbClr val="E2671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-2604218" y="170354"/>
              <a:ext cx="11703215" cy="7486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>
                <a:buNone/>
              </a:pP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руководитель ППЭ должен выдать в Штабе ППЭ ответственным организаторам в аудиториях ЭМ по </a:t>
              </a:r>
              <a:r>
                <a:rPr sz="2400" dirty="0" err="1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форме</a:t>
              </a: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 </a:t>
              </a:r>
              <a:r>
                <a:rPr sz="2400" b="1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ППЭ-14-02 </a:t>
              </a: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«Ведомость учета экзаменационных материалов»:</a:t>
              </a:r>
              <a:endParaRPr lang="ru-RU" sz="24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ea typeface="+mj-ea"/>
                <a:cs typeface="Century Gothic" panose="020B0502020202020204" pitchFamily="34" charset="0"/>
                <a:sym typeface="+mn-ea"/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68909" y="5425761"/>
            <a:ext cx="10673791" cy="1233772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just" eaLnBrk="1" hangingPunct="1">
              <a:buClr>
                <a:schemeClr val="accent6">
                  <a:lumMod val="75000"/>
                </a:schemeClr>
              </a:buClr>
              <a:buSzPct val="100000"/>
              <a:defRPr/>
            </a:pPr>
            <a:r>
              <a:rPr lang="ru-RU" sz="22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на экзаменах по русскому языку и иностранным языкам (письменная часть)  аудио файл с заданием устанавливается  на средство воспроизведения аудиозаписи техническим специалистом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136140" y="2075180"/>
            <a:ext cx="7920355" cy="4620895"/>
            <a:chOff x="123824" y="664146"/>
            <a:chExt cx="7197538" cy="543211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sz="2400" dirty="0">
                    <a:solidFill>
                      <a:schemeClr val="bg2">
                        <a:lumMod val="10000"/>
                      </a:schemeClr>
                    </a:solidFill>
                    <a:uFillTx/>
                    <a:sym typeface="+mn-ea"/>
                  </a:rPr>
                  <a:t>доставочные спецпакеты с </a:t>
                </a:r>
                <a:r>
                  <a:rPr sz="2400" dirty="0" err="1" smtClean="0">
                    <a:solidFill>
                      <a:schemeClr val="bg2">
                        <a:lumMod val="10000"/>
                      </a:schemeClr>
                    </a:solidFill>
                    <a:uFillTx/>
                    <a:sym typeface="+mn-ea"/>
                  </a:rPr>
                  <a:t>комплектами</a:t>
                </a:r>
                <a:r>
                  <a:rPr sz="2400" dirty="0" smtClean="0">
                    <a:solidFill>
                      <a:schemeClr val="bg2">
                        <a:lumMod val="10000"/>
                      </a:schemeClr>
                    </a:solidFill>
                    <a:uFillTx/>
                    <a:sym typeface="+mn-ea"/>
                  </a:rPr>
                  <a:t> </a:t>
                </a:r>
                <a:endParaRPr sz="2400" dirty="0">
                  <a:solidFill>
                    <a:schemeClr val="bg2">
                      <a:lumMod val="10000"/>
                    </a:schemeClr>
                  </a:solidFill>
                  <a:uFillTx/>
                  <a:sym typeface="+mn-ea"/>
                </a:endParaRPr>
              </a:p>
              <a:p>
                <a:pPr algn="ctr"/>
                <a:r>
                  <a:rPr lang="ru-RU" sz="2400" noProof="0" dirty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 </a:t>
                </a:r>
                <a:r>
                  <a:rPr lang="ru-RU" sz="2400" dirty="0" smtClean="0">
                    <a:solidFill>
                      <a:schemeClr val="bg2">
                        <a:lumMod val="10000"/>
                      </a:schemeClr>
                    </a:solidFill>
                    <a:sym typeface="+mn-ea"/>
                  </a:rPr>
                  <a:t>бланков ГВЭ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accent2">
                        <a:lumMod val="75000"/>
                      </a:schemeClr>
                    </a:solidFill>
                    <a:uFillTx/>
                    <a:ea typeface="+Основной текст (восточно-азиат" charset="0"/>
                  </a:rPr>
                  <a:t>1</a:t>
                </a: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sz="2400" dirty="0">
                    <a:solidFill>
                      <a:schemeClr val="bg2">
                        <a:lumMod val="10000"/>
                      </a:schemeClr>
                    </a:solidFill>
                    <a:uFillTx/>
                    <a:sym typeface="+mn-ea"/>
                  </a:rPr>
                  <a:t>доставочные спецпакеты с КИМ ГВЭ</a:t>
                </a:r>
                <a:endParaRPr lang="ru-RU" sz="24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accent2">
                        <a:lumMod val="75000"/>
                      </a:schemeClr>
                    </a:solidFill>
                    <a:uFillTx/>
                    <a:ea typeface="+Основной текст (восточно-азиат" charset="0"/>
                  </a:rPr>
                  <a:t>2</a:t>
                </a:r>
              </a:p>
            </p:txBody>
          </p:sp>
        </p:grpSp>
        <p:grpSp>
          <p:nvGrpSpPr>
            <p:cNvPr id="49" name="Группа 48"/>
            <p:cNvGrpSpPr/>
            <p:nvPr/>
          </p:nvGrpSpPr>
          <p:grpSpPr>
            <a:xfrm>
              <a:off x="123824" y="3509203"/>
              <a:ext cx="3406604" cy="2587054"/>
              <a:chOff x="123824" y="664146"/>
              <a:chExt cx="3406604" cy="2587054"/>
            </a:xfrm>
          </p:grpSpPr>
          <p:sp>
            <p:nvSpPr>
              <p:cNvPr id="50" name="Прямоугольник 49"/>
              <p:cNvSpPr/>
              <p:nvPr/>
            </p:nvSpPr>
            <p:spPr>
              <a:xfrm>
                <a:off x="339553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sz="2400" dirty="0">
                    <a:solidFill>
                      <a:schemeClr val="bg2">
                        <a:lumMod val="10000"/>
                      </a:schemeClr>
                    </a:solidFill>
                    <a:uFillTx/>
                    <a:sym typeface="+mn-ea"/>
                  </a:rPr>
                  <a:t>дополнительные бланки ответов ГВЭ</a:t>
                </a:r>
                <a:endParaRPr lang="ru-RU" sz="2400" b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1" name="Прямоугольник 50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accent2">
                        <a:lumMod val="75000"/>
                      </a:schemeClr>
                    </a:solidFill>
                    <a:uFillTx/>
                    <a:ea typeface="+Основной текст (восточно-азиат" charset="0"/>
                  </a:rPr>
                  <a:t>3</a:t>
                </a:r>
              </a:p>
            </p:txBody>
          </p:sp>
        </p:grpSp>
        <p:grpSp>
          <p:nvGrpSpPr>
            <p:cNvPr id="52" name="Группа 51"/>
            <p:cNvGrpSpPr/>
            <p:nvPr/>
          </p:nvGrpSpPr>
          <p:grpSpPr>
            <a:xfrm>
              <a:off x="3946897" y="3509203"/>
              <a:ext cx="3374465" cy="2587054"/>
              <a:chOff x="123824" y="664146"/>
              <a:chExt cx="3374465" cy="2587054"/>
            </a:xfrm>
          </p:grpSpPr>
          <p:sp>
            <p:nvSpPr>
              <p:cNvPr id="53" name="Прямоугольник 52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0" algn="ctr">
                  <a:buFont typeface="Wingdings" panose="05000000000000000000" pitchFamily="2" charset="2"/>
                  <a:buNone/>
                </a:pP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sym typeface="+mn-ea"/>
                  </a:rPr>
                  <a:t>комплект ВДП </a:t>
                </a:r>
                <a:r>
                  <a:rPr lang="ru-RU" sz="240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sym typeface="+mn-ea"/>
                  </a:rPr>
                  <a:t>для упаковки бланков </a:t>
                </a: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sym typeface="+mn-ea"/>
                  </a:rPr>
                  <a:t>ГВЭ</a:t>
                </a:r>
                <a:endParaRPr lang="ru-RU" sz="2400" dirty="0">
                  <a:solidFill>
                    <a:schemeClr val="bg2">
                      <a:lumMod val="10000"/>
                    </a:schemeClr>
                  </a:solidFill>
                  <a:sym typeface="+mn-ea"/>
                </a:endParaRPr>
              </a:p>
              <a:p>
                <a:pPr indent="0" algn="ctr">
                  <a:buFont typeface="Wingdings" panose="05000000000000000000" pitchFamily="2" charset="2"/>
                  <a:buNone/>
                </a:pPr>
                <a:r>
                  <a:rPr lang="ru-RU" sz="2400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ea typeface="+Основной текст (восточно-азиат" charset="0"/>
                    <a:cs typeface="Century Gothic" panose="020B0502020202020204" pitchFamily="34" charset="0"/>
                    <a:sym typeface="+mn-ea"/>
                  </a:rPr>
                  <a:t>(по 2 на каждую аудиторию)</a:t>
                </a:r>
                <a:endParaRPr lang="ru-RU" sz="240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ea typeface="+Основной текст (восточно-азиат" charset="0"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54" name="Прямоугольник 53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accent2">
                        <a:lumMod val="75000"/>
                      </a:schemeClr>
                    </a:solidFill>
                    <a:uFillTx/>
                    <a:ea typeface="+Основной текст (восточно-азиат" charset="0"/>
                  </a:rPr>
                  <a:t>4</a:t>
                </a: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811252" y="90583"/>
            <a:ext cx="52597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ea typeface="+mj-ea"/>
                <a:cs typeface="Century Gothic" panose="020B0502020202020204" pitchFamily="34" charset="0"/>
                <a:sym typeface="+mn-ea"/>
              </a:rPr>
              <a:t>Выдача </a:t>
            </a:r>
            <a:r>
              <a:rPr lang="ru-RU" sz="3200" b="1" kern="0" dirty="0" smtClean="0">
                <a:solidFill>
                  <a:schemeClr val="bg2">
                    <a:lumMod val="10000"/>
                  </a:schemeClr>
                </a:solidFill>
                <a:ea typeface="+mj-ea"/>
                <a:cs typeface="Century Gothic" panose="020B0502020202020204" pitchFamily="34" charset="0"/>
                <a:sym typeface="+mn-ea"/>
              </a:rPr>
              <a:t>ЭМ в аудитории ГВЭ</a:t>
            </a:r>
            <a:endParaRPr lang="ru-RU" sz="32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301625" y="106680"/>
            <a:ext cx="1325880" cy="1177925"/>
            <a:chOff x="981777" y="827256"/>
            <a:chExt cx="3599849" cy="3580598"/>
          </a:xfrm>
        </p:grpSpPr>
        <p:sp>
          <p:nvSpPr>
            <p:cNvPr id="7" name="Овал 6"/>
            <p:cNvSpPr/>
            <p:nvPr/>
          </p:nvSpPr>
          <p:spPr>
            <a:xfrm>
              <a:off x="981777" y="827256"/>
              <a:ext cx="3599849" cy="3580598"/>
            </a:xfrm>
            <a:prstGeom prst="ellipse">
              <a:avLst/>
            </a:prstGeom>
            <a:solidFill>
              <a:srgbClr val="E26714"/>
            </a:solidFill>
            <a:ln>
              <a:solidFill>
                <a:srgbClr val="E267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1671404" y="1917842"/>
              <a:ext cx="2220597" cy="13994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2400" b="1" dirty="0" err="1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9.45</a:t>
              </a:r>
              <a:endParaRPr lang="ru-RU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769745" y="625792"/>
            <a:ext cx="9344025" cy="1317625"/>
            <a:chOff x="-2961314" y="-2358384"/>
            <a:chExt cx="11995148" cy="8217911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-2961314" y="-2358384"/>
              <a:ext cx="11995148" cy="8217911"/>
            </a:xfrm>
            <a:prstGeom prst="rect">
              <a:avLst/>
            </a:prstGeom>
            <a:noFill/>
            <a:ln w="38100" cap="rnd">
              <a:solidFill>
                <a:srgbClr val="E26714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-2669381" y="-1681754"/>
              <a:ext cx="11703215" cy="748634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0" algn="ctr">
                <a:buNone/>
              </a:pP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руководитель ППЭ должен выдать в Штабе ППЭ ответственным организаторам в аудиториях ЭМ по </a:t>
              </a:r>
              <a:r>
                <a:rPr sz="2400" dirty="0" err="1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форме</a:t>
              </a: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 </a:t>
              </a:r>
              <a:r>
                <a:rPr sz="2400" b="1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ППЭ-14-02</a:t>
              </a:r>
              <a:r>
                <a:rPr lang="ru-RU" sz="2400" b="1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 ГВЭ</a:t>
              </a:r>
              <a:r>
                <a:rPr sz="2400" b="1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 </a:t>
              </a:r>
              <a:r>
                <a:rPr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«Ведомость учета экзаменационных материалов»:</a:t>
              </a:r>
              <a:endParaRPr lang="ru-RU" sz="24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ea typeface="+mj-ea"/>
                <a:cs typeface="Century Gothic" panose="020B0502020202020204" pitchFamily="3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69" y="772877"/>
            <a:ext cx="11921932" cy="602129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 bwMode="auto">
          <a:xfrm>
            <a:off x="4190987" y="2666995"/>
            <a:ext cx="1238259" cy="3143272"/>
          </a:xfrm>
          <a:prstGeom prst="rect">
            <a:avLst/>
          </a:prstGeom>
          <a:noFill/>
          <a:ln w="349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367809" y="151615"/>
            <a:ext cx="4238107" cy="3620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ППЭ-14-02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873646"/>
            <a:ext cx="12220181" cy="5984355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162857" y="177104"/>
            <a:ext cx="4992553" cy="541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ППЭ-14-02 ГВЭ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30629" y="860075"/>
            <a:ext cx="6985" cy="5796280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0" y="1302689"/>
            <a:ext cx="23575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у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даление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участника ГИА-9 с экзамена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6443" y="3660041"/>
            <a:ext cx="873967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руководитель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ППЭ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участвует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при составлении акта о досрочном завершении экзамена по объективным причинам (форма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ППЭ-22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составляет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служебную записку по факту досрочного завершения экзамена по объективным причинам</a:t>
            </a: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163196" y="3081523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3660160"/>
            <a:ext cx="235753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д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осрочное завершение </a:t>
            </a:r>
            <a:r>
              <a:rPr lang="ru-RU" sz="2400" b="1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экзамена по объективным причинам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16442" y="1204330"/>
            <a:ext cx="87396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руководитель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ППЭ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участвует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при составлении акта об удалении участника ГИА-9 с экзамена (форма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ППЭ-21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)</a:t>
            </a:r>
          </a:p>
          <a:p>
            <a:pPr marL="457200" indent="-4572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составляет </a:t>
            </a: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служебную записку по факту удаления участника ГИА-9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162857" y="177104"/>
            <a:ext cx="4992553" cy="5410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Особые ситуации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ext Box 3"/>
          <p:cNvSpPr txBox="1">
            <a:spLocks noChangeArrowheads="1"/>
          </p:cNvSpPr>
          <p:nvPr/>
        </p:nvSpPr>
        <p:spPr bwMode="auto">
          <a:xfrm>
            <a:off x="299545" y="0"/>
            <a:ext cx="6905296" cy="1952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Подача обучающимся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апелляции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 нарушении порядка проведения ГИА-9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049507" y="3199790"/>
            <a:ext cx="5405372" cy="194165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Руководитель ППЭ должен содействовать члену ГЭК в проведении проверки изложенных фактов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621" y="520262"/>
            <a:ext cx="4367048" cy="5891565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8" name="Text Box 4"/>
          <p:cNvSpPr txBox="1">
            <a:spLocks noChangeArrowheads="1"/>
          </p:cNvSpPr>
          <p:nvPr/>
        </p:nvSpPr>
        <p:spPr bwMode="auto">
          <a:xfrm>
            <a:off x="793979" y="144081"/>
            <a:ext cx="10807471" cy="844810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Замена ИК</a:t>
            </a:r>
          </a:p>
        </p:txBody>
      </p:sp>
      <p:sp>
        <p:nvSpPr>
          <p:cNvPr id="410629" name="Text Box 5"/>
          <p:cNvSpPr txBox="1">
            <a:spLocks noChangeArrowheads="1"/>
          </p:cNvSpPr>
          <p:nvPr/>
        </p:nvSpPr>
        <p:spPr bwMode="auto">
          <a:xfrm>
            <a:off x="793963" y="2598821"/>
            <a:ext cx="10602274" cy="1438068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При замене можно использовать ИК:</a:t>
            </a: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невостребованные 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участниками экзамена в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аудиториях;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457200" indent="-457200" algn="l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из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резервного доставочного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спецпакета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410630" name="Text Box 6"/>
          <p:cNvSpPr txBox="1">
            <a:spLocks noChangeArrowheads="1"/>
          </p:cNvSpPr>
          <p:nvPr/>
        </p:nvSpPr>
        <p:spPr bwMode="auto">
          <a:xfrm>
            <a:off x="3494061" y="1261936"/>
            <a:ext cx="5301137" cy="57629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Служебная записка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3493" y="4797152"/>
            <a:ext cx="10602274" cy="100718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Вскрытие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резервного доставочного </a:t>
            </a:r>
            <a:r>
              <a:rPr lang="ru-RU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спецпакета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с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ЭМ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происходит в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аудитории проведения экзамена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295467" y="0"/>
            <a:ext cx="10704513" cy="11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144000" rIns="90000" bIns="144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Организация экзамена для обучающихся, отказавшихся дать согласие на обработку персональных данных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43340" y="1152587"/>
            <a:ext cx="5437654" cy="5388756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108000" rIns="90000" bIns="108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Руководитель ППЭ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 день экзамена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получает выписку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из протокола ГЭК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 распределении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обучающихся, отказавшихся дать согласие на обработку персональных данных,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 аудиториям и местам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 Организатор в аудитории:</a:t>
            </a: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выдает ЭМ –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обычным порядком</a:t>
            </a:r>
          </a:p>
          <a:p>
            <a:pPr marL="457200" indent="-457200" eaLnBrk="1" hangingPunct="1">
              <a:buClr>
                <a:schemeClr val="accent2">
                  <a:lumMod val="50000"/>
                </a:schemeClr>
              </a:buClr>
              <a:buFontTx/>
              <a:buChar char="-"/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вырезает цифровой штрихкод  </a:t>
            </a:r>
            <a:r>
              <a:rPr lang="ru-RU" sz="2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и </a:t>
            </a:r>
            <a:r>
              <a:rPr lang="en-US" sz="24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QR-</a:t>
            </a:r>
            <a:r>
              <a:rPr lang="ru-RU" sz="2400" b="1" dirty="0" smtClean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код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pPr marL="457200" indent="-457200" algn="l" eaLnBrk="1" hangingPunct="1">
              <a:buClr>
                <a:schemeClr val="accent2">
                  <a:lumMod val="50000"/>
                </a:schemeClr>
              </a:buClr>
              <a:buFontTx/>
              <a:buChar char="-"/>
              <a:defRPr/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после окончания экзамена  упаковывает:  бланки ответов, КИМ, черновики – в отдельный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индивидуальный ВДП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230" y="1152522"/>
            <a:ext cx="3984553" cy="21997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945" y="2774730"/>
            <a:ext cx="3337035" cy="40832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Прямая соединительная линия 2"/>
          <p:cNvCxnSpPr/>
          <p:nvPr/>
        </p:nvCxnSpPr>
        <p:spPr>
          <a:xfrm>
            <a:off x="9285890" y="2774731"/>
            <a:ext cx="0" cy="40415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9285890" y="3178882"/>
            <a:ext cx="38589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9671783" y="3178882"/>
            <a:ext cx="0" cy="3368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8662945" y="3515710"/>
            <a:ext cx="10088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650717" y="2774731"/>
            <a:ext cx="0" cy="74097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1650717" y="3515710"/>
            <a:ext cx="34926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03452" y="112173"/>
            <a:ext cx="7984490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Упаковка материалов </a:t>
            </a:r>
            <a:r>
              <a:rPr lang="ru-RU" sz="3600" b="1" kern="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ОГЭ</a:t>
            </a:r>
            <a:r>
              <a:rPr lang="ru-RU" sz="36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 в аудитории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866890" y="998220"/>
            <a:ext cx="1583055" cy="1931670"/>
            <a:chOff x="7837" y="1800"/>
            <a:chExt cx="2240" cy="2748"/>
          </a:xfrm>
        </p:grpSpPr>
        <p:pic>
          <p:nvPicPr>
            <p:cNvPr id="3072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7" y="1800"/>
              <a:ext cx="2240" cy="2748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7837" y="2880"/>
              <a:ext cx="2239" cy="6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Использованные черновики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569710" y="3380740"/>
            <a:ext cx="2177459" cy="1489125"/>
            <a:chOff x="7200" y="5400"/>
            <a:chExt cx="3205" cy="2173"/>
          </a:xfrm>
        </p:grpSpPr>
        <p:graphicFrame>
          <p:nvGraphicFramePr>
            <p:cNvPr id="8" name="Объект 7"/>
            <p:cNvGraphicFramePr/>
            <p:nvPr/>
          </p:nvGraphicFramePr>
          <p:xfrm>
            <a:off x="7200" y="5400"/>
            <a:ext cx="3205" cy="2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0" r:id="rId4" imgW="10048875" imgH="5981700" progId="Paint.Picture">
                    <p:embed/>
                  </p:oleObj>
                </mc:Choice>
                <mc:Fallback>
                  <p:oleObj r:id="rId4" imgW="10048875" imgH="5981700" progId="Paint.Picture">
                    <p:embed/>
                    <p:pic>
                      <p:nvPicPr>
                        <p:cNvPr id="0" name="Изображение 1032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00" y="5400"/>
                          <a:ext cx="3205" cy="217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Прямоугольник 13"/>
            <p:cNvSpPr/>
            <p:nvPr/>
          </p:nvSpPr>
          <p:spPr>
            <a:xfrm>
              <a:off x="7604" y="6190"/>
              <a:ext cx="2443" cy="589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Использованные КИМ</a:t>
              </a:r>
            </a:p>
          </p:txBody>
        </p:sp>
      </p:grpSp>
      <p:sp>
        <p:nvSpPr>
          <p:cNvPr id="16" name="Стрелка вправо 15"/>
          <p:cNvSpPr/>
          <p:nvPr/>
        </p:nvSpPr>
        <p:spPr bwMode="auto">
          <a:xfrm>
            <a:off x="2367556" y="1808204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2360571" y="3942439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Стрелка вправо 19"/>
          <p:cNvSpPr/>
          <p:nvPr/>
        </p:nvSpPr>
        <p:spPr bwMode="auto">
          <a:xfrm>
            <a:off x="9003306" y="1808204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трелка вправо 21"/>
          <p:cNvSpPr/>
          <p:nvPr/>
        </p:nvSpPr>
        <p:spPr bwMode="auto">
          <a:xfrm>
            <a:off x="9003306" y="5895699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435" y="5405902"/>
            <a:ext cx="2129982" cy="1225284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5" name="AutoShape 20"/>
          <p:cNvSpPr>
            <a:spLocks noChangeArrowheads="1"/>
          </p:cNvSpPr>
          <p:nvPr/>
        </p:nvSpPr>
        <p:spPr bwMode="auto">
          <a:xfrm>
            <a:off x="9585435" y="1131102"/>
            <a:ext cx="2251632" cy="167434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4 w 21600"/>
              <a:gd name="T19" fmla="*/ 4621 h 21600"/>
              <a:gd name="T20" fmla="*/ 20630 w 21600"/>
              <a:gd name="T21" fmla="*/ 20296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D9D9D9"/>
          </a:solidFill>
          <a:ln w="9360">
            <a:solidFill>
              <a:srgbClr val="000000"/>
            </a:solidFill>
            <a:miter lim="800000"/>
          </a:ln>
          <a:effectLst>
            <a:outerShdw dist="107933" dir="2700000" algn="ctr" rotWithShape="0">
              <a:srgbClr val="000000"/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9793605" y="1808204"/>
            <a:ext cx="1860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Чистый конверт для черновиков</a:t>
            </a:r>
            <a:endParaRPr lang="ru-RU" dirty="0"/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4" y="959551"/>
            <a:ext cx="1324303" cy="18433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113237"/>
            <a:ext cx="1416180" cy="20164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8" y="3400643"/>
            <a:ext cx="1449859" cy="1882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172" y="895291"/>
            <a:ext cx="2902395" cy="195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60" y="3154869"/>
            <a:ext cx="2902395" cy="19580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670" y="4884414"/>
            <a:ext cx="1450558" cy="197358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46" name="Прямоугольник 45"/>
          <p:cNvSpPr/>
          <p:nvPr/>
        </p:nvSpPr>
        <p:spPr>
          <a:xfrm>
            <a:off x="1407836" y="5686553"/>
            <a:ext cx="2562225" cy="9899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Неиспользованные </a:t>
            </a:r>
            <a:r>
              <a:rPr lang="ru-RU" altLang="en-US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дополнительные бланки ответов № 2 </a:t>
            </a:r>
            <a:endParaRPr lang="ru-RU" altLang="en-US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9476374" y="3400880"/>
            <a:ext cx="2177459" cy="1489125"/>
            <a:chOff x="11254" y="5207"/>
            <a:chExt cx="3205" cy="2173"/>
          </a:xfrm>
        </p:grpSpPr>
        <p:graphicFrame>
          <p:nvGraphicFramePr>
            <p:cNvPr id="48" name="Объект 47"/>
            <p:cNvGraphicFramePr/>
            <p:nvPr/>
          </p:nvGraphicFramePr>
          <p:xfrm>
            <a:off x="11254" y="5207"/>
            <a:ext cx="3205" cy="2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1" r:id="rId12" imgW="10048875" imgH="5981700" progId="Paint.Picture">
                    <p:embed/>
                  </p:oleObj>
                </mc:Choice>
                <mc:Fallback>
                  <p:oleObj r:id="rId12" imgW="10048875" imgH="5981700" progId="Paint.Picture">
                    <p:embed/>
                    <p:pic>
                      <p:nvPicPr>
                        <p:cNvPr id="0" name="Изображение 10326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11254" y="5207"/>
                          <a:ext cx="3205" cy="217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9" name="Прямоугольник 48"/>
            <p:cNvSpPr/>
            <p:nvPr/>
          </p:nvSpPr>
          <p:spPr>
            <a:xfrm>
              <a:off x="11721" y="5936"/>
              <a:ext cx="2443" cy="589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 dirty="0" smtClean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Замененные ИК</a:t>
              </a:r>
              <a:endParaRPr lang="ru-RU" altLang="en-US" sz="13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627" y="4954492"/>
            <a:ext cx="1449859" cy="1882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6890" y="4949542"/>
            <a:ext cx="1324303" cy="184332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2" name="Прямоугольник 51"/>
          <p:cNvSpPr/>
          <p:nvPr/>
        </p:nvSpPr>
        <p:spPr>
          <a:xfrm>
            <a:off x="6495528" y="5689338"/>
            <a:ext cx="1798571" cy="412721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3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Неиспользованные </a:t>
            </a:r>
            <a:r>
              <a:rPr lang="ru-RU" altLang="en-US" sz="13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ИК</a:t>
            </a:r>
            <a:endParaRPr lang="ru-RU" altLang="en-US" sz="13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380"/>
            <a:ext cx="11889315" cy="65809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339" y="908720"/>
            <a:ext cx="7872875" cy="36004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3339" y="1628800"/>
            <a:ext cx="6816757" cy="432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9962003" y="908720"/>
            <a:ext cx="1927315" cy="115212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281564" y="1647065"/>
            <a:ext cx="160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096000" y="4725145"/>
            <a:ext cx="144016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912964" y="4509120"/>
            <a:ext cx="2368600" cy="77210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8034686" y="5373217"/>
            <a:ext cx="3966855" cy="74133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клеточки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78511" y="232360"/>
            <a:ext cx="1149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В ППЭ должны быть организованны места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3521" y="1496896"/>
            <a:ext cx="10887075" cy="2599028"/>
            <a:chOff x="123824" y="664146"/>
            <a:chExt cx="11020611" cy="2587054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123824" y="664146"/>
              <a:ext cx="3406775" cy="2587054"/>
              <a:chOff x="123824" y="664146"/>
              <a:chExt cx="3406775" cy="2587054"/>
            </a:xfrm>
          </p:grpSpPr>
          <p:sp>
            <p:nvSpPr>
              <p:cNvPr id="42" name="Прямоугольник 41"/>
              <p:cNvSpPr/>
              <p:nvPr/>
            </p:nvSpPr>
            <p:spPr>
              <a:xfrm>
                <a:off x="33972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д</a:t>
                </a:r>
                <a:r>
                  <a:rPr lang="ru-RU" sz="2400" b="1" noProof="0" dirty="0" smtClean="0">
                    <a:ln>
                      <a:noFill/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ля сотрудников, осуществляющих охрану правопорядка</a:t>
                </a:r>
                <a:endParaRPr lang="ru-RU" sz="200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35" name="Прямоугольник 3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1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3" name="Группа 42"/>
            <p:cNvGrpSpPr/>
            <p:nvPr/>
          </p:nvGrpSpPr>
          <p:grpSpPr>
            <a:xfrm>
              <a:off x="3946897" y="664146"/>
              <a:ext cx="3374465" cy="2587054"/>
              <a:chOff x="123824" y="664146"/>
              <a:chExt cx="3374465" cy="258705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для организаторов вне аудитории – дежурных на входе в ППЭ</a:t>
                </a:r>
                <a:r>
                  <a:rPr lang="ru-RU" sz="2000" b="1" noProof="0" dirty="0" smtClean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cs typeface="Century Gothic" panose="020B0502020202020204" pitchFamily="34" charset="0"/>
                    <a:sym typeface="+mn-ea"/>
                  </a:rPr>
                  <a:t> </a:t>
                </a:r>
                <a:endParaRPr lang="ru-RU" sz="2000" b="1" i="1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5" name="Прямоугольник 44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rgbClr val="E26714"/>
                    </a:solidFill>
                  </a:rPr>
                  <a:t>2</a:t>
                </a:r>
                <a:endParaRPr lang="ru-RU" sz="2400" b="1" dirty="0">
                  <a:solidFill>
                    <a:srgbClr val="E26714"/>
                  </a:solidFill>
                </a:endParaRPr>
              </a:p>
            </p:txBody>
          </p:sp>
        </p:grpSp>
        <p:grpSp>
          <p:nvGrpSpPr>
            <p:cNvPr id="46" name="Группа 45"/>
            <p:cNvGrpSpPr/>
            <p:nvPr/>
          </p:nvGrpSpPr>
          <p:grpSpPr>
            <a:xfrm>
              <a:off x="7769970" y="664146"/>
              <a:ext cx="3374465" cy="2587054"/>
              <a:chOff x="123824" y="664146"/>
              <a:chExt cx="3374465" cy="2587054"/>
            </a:xfrm>
          </p:grpSpPr>
          <p:sp>
            <p:nvSpPr>
              <p:cNvPr id="47" name="Прямоугольник 46"/>
              <p:cNvSpPr/>
              <p:nvPr/>
            </p:nvSpPr>
            <p:spPr>
              <a:xfrm>
                <a:off x="307414" y="868518"/>
                <a:ext cx="3190875" cy="23826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для </a:t>
                </a:r>
                <a:r>
                  <a:rPr lang="ru-RU" sz="2400" b="1" dirty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организаторов вне аудитории – дежурных на </a:t>
                </a:r>
                <a:r>
                  <a:rPr lang="ru-RU" sz="2400" b="1" dirty="0" smtClean="0">
                    <a:solidFill>
                      <a:schemeClr val="bg2">
                        <a:lumMod val="10000"/>
                      </a:schemeClr>
                    </a:solidFill>
                    <a:cs typeface="Century Gothic" panose="020B0502020202020204" pitchFamily="34" charset="0"/>
                    <a:sym typeface="+mn-ea"/>
                  </a:rPr>
                  <a:t>этаже</a:t>
                </a:r>
                <a:endParaRPr lang="ru-RU" sz="2000" b="1" i="1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endParaRPr>
              </a:p>
            </p:txBody>
          </p:sp>
          <p:sp>
            <p:nvSpPr>
              <p:cNvPr id="48" name="Прямоугольник 47"/>
              <p:cNvSpPr/>
              <p:nvPr/>
            </p:nvSpPr>
            <p:spPr>
              <a:xfrm>
                <a:off x="123824" y="664146"/>
                <a:ext cx="663576" cy="520700"/>
              </a:xfrm>
              <a:prstGeom prst="rect">
                <a:avLst/>
              </a:prstGeom>
              <a:solidFill>
                <a:srgbClr val="9BE5FF"/>
              </a:solidFill>
              <a:ln>
                <a:solidFill>
                  <a:srgbClr val="9BE5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2400" b="1" dirty="0">
                    <a:solidFill>
                      <a:srgbClr val="E26714"/>
                    </a:solidFill>
                  </a:rPr>
                  <a:t>3</a:t>
                </a:r>
              </a:p>
            </p:txBody>
          </p:sp>
        </p:grp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97" y="4095924"/>
            <a:ext cx="3781138" cy="271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0"/>
            <a:ext cx="11842750" cy="6855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6290292" y="3609020"/>
            <a:ext cx="3452797" cy="23503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52688" tIns="26344" rIns="52688" bIns="26344" anchor="ctr"/>
          <a:lstStyle/>
          <a:p>
            <a:pPr algn="ctr">
              <a:defRPr/>
            </a:pPr>
            <a:r>
              <a:rPr lang="ru-RU" sz="2400" b="1" dirty="0">
                <a:solidFill>
                  <a:srgbClr val="C00000"/>
                </a:solidFill>
              </a:rPr>
              <a:t>В графу «Измененные </a:t>
            </a:r>
            <a:r>
              <a:rPr lang="ru-RU" sz="2400" b="1" dirty="0" smtClean="0">
                <a:solidFill>
                  <a:srgbClr val="C00000"/>
                </a:solidFill>
              </a:rPr>
              <a:t>данные*»</a:t>
            </a:r>
            <a:r>
              <a:rPr lang="ru-RU" sz="2400" b="1" dirty="0">
                <a:solidFill>
                  <a:srgbClr val="C00000"/>
                </a:solidFill>
              </a:rPr>
              <a:t/>
            </a:r>
            <a:br>
              <a:rPr lang="ru-RU" sz="2400" b="1" dirty="0">
                <a:solidFill>
                  <a:srgbClr val="C00000"/>
                </a:solidFill>
              </a:rPr>
            </a:br>
            <a:r>
              <a:rPr lang="ru-RU" sz="2400" b="1" dirty="0">
                <a:solidFill>
                  <a:srgbClr val="C00000"/>
                </a:solidFill>
              </a:rPr>
              <a:t> вносятся только те  сведения, которые не соответствуют  данным в РИС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083310" y="1370965"/>
            <a:ext cx="10028555" cy="16167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Организаторами фиксируется </a:t>
            </a:r>
            <a:r>
              <a:rPr lang="ru-RU" altLang="ru-RU" sz="2400" b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каждый выход </a:t>
            </a:r>
            <a:r>
              <a:rPr lang="ru-RU" alt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участника ГВЭ.</a:t>
            </a: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cs typeface="Century Gothic" panose="020B0502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altLang="ru-RU" sz="2400" i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rPr>
              <a:t>Если один и тот же участник ГВЭ выходит несколько раз, то каждый  выход фиксируется в ведомости в новой строке</a:t>
            </a:r>
            <a:endParaRPr lang="ru-RU" altLang="ru-RU" sz="2400" i="1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Основной текст (восточно-азиат" charset="0"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3570" y="247015"/>
            <a:ext cx="10948035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algn="ctr" defTabSz="914400">
              <a:buClrTx/>
              <a:buSzTx/>
              <a:buFontTx/>
              <a:buNone/>
              <a:defRPr/>
            </a:pPr>
            <a:r>
              <a:rPr lang="ru-RU" sz="2800" b="1" noProof="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rPr>
              <a:t>Работа с формой ППЭ-12-04-МАШ «Ведомость учета времени отсутствия участников экзамена в аудитории»</a:t>
            </a:r>
            <a:endParaRPr lang="ru-RU" sz="2800" b="1" kern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ea typeface="+mj-ea"/>
              <a:cs typeface="Century Gothic" panose="020B0502020202020204" pitchFamily="34" charset="0"/>
              <a:sym typeface="+mn-ea"/>
            </a:endParaRPr>
          </a:p>
        </p:txBody>
      </p:sp>
      <p:pic>
        <p:nvPicPr>
          <p:cNvPr id="45060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310" y="3158490"/>
            <a:ext cx="8220075" cy="3514725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</a:ln>
        </p:spPr>
      </p:pic>
      <p:grpSp>
        <p:nvGrpSpPr>
          <p:cNvPr id="3" name="Группа 2"/>
          <p:cNvGrpSpPr/>
          <p:nvPr/>
        </p:nvGrpSpPr>
        <p:grpSpPr>
          <a:xfrm>
            <a:off x="9914255" y="3732530"/>
            <a:ext cx="1819275" cy="2366645"/>
            <a:chOff x="809626" y="791452"/>
            <a:chExt cx="3819949" cy="3172784"/>
          </a:xfrm>
          <a:solidFill>
            <a:schemeClr val="bg1">
              <a:lumMod val="85000"/>
            </a:schemeClr>
          </a:solidFill>
        </p:grpSpPr>
        <p:sp>
          <p:nvSpPr>
            <p:cNvPr id="8" name="Прямоугольник 7"/>
            <p:cNvSpPr/>
            <p:nvPr/>
          </p:nvSpPr>
          <p:spPr>
            <a:xfrm>
              <a:off x="809626" y="792356"/>
              <a:ext cx="3819524" cy="3171880"/>
            </a:xfrm>
            <a:prstGeom prst="rect">
              <a:avLst/>
            </a:prstGeom>
            <a:grpFill/>
            <a:ln w="3810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809626" y="791452"/>
              <a:ext cx="3819949" cy="243441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sz="20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lang="ru-RU" sz="20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ru-RU" sz="2400" b="1" dirty="0" smtClean="0">
                  <a:solidFill>
                    <a:srgbClr val="C00000"/>
                  </a:solidFill>
                  <a:cs typeface="Century Gothic" panose="020B0502020202020204" pitchFamily="34" charset="0"/>
                  <a:sym typeface="+mn-ea"/>
                </a:rPr>
                <a:t>Знак «</a:t>
              </a:r>
              <a:r>
                <a:rPr lang="en-US" sz="2400" b="1" dirty="0" smtClean="0">
                  <a:solidFill>
                    <a:srgbClr val="C00000"/>
                  </a:solidFill>
                  <a:cs typeface="Century Gothic" panose="020B0502020202020204" pitchFamily="34" charset="0"/>
                  <a:sym typeface="+mn-ea"/>
                </a:rPr>
                <a:t>Z</a:t>
              </a:r>
              <a:r>
                <a:rPr lang="ru-RU" sz="2400" b="1" dirty="0" smtClean="0">
                  <a:solidFill>
                    <a:srgbClr val="C00000"/>
                  </a:solidFill>
                  <a:cs typeface="Century Gothic" panose="020B0502020202020204" pitchFamily="34" charset="0"/>
                  <a:sym typeface="+mn-ea"/>
                </a:rPr>
                <a:t>»</a:t>
              </a:r>
              <a:r>
                <a:rPr lang="en-US" sz="2400" b="1" dirty="0" smtClean="0">
                  <a:solidFill>
                    <a:srgbClr val="C00000"/>
                  </a:solidFill>
                  <a:cs typeface="Century Gothic" panose="020B0502020202020204" pitchFamily="34" charset="0"/>
                  <a:sym typeface="+mn-ea"/>
                </a:rPr>
                <a:t> </a:t>
              </a:r>
              <a:r>
                <a:rPr lang="ru-RU" sz="2400" b="1" dirty="0" smtClean="0">
                  <a:solidFill>
                    <a:srgbClr val="C00000"/>
                  </a:solidFill>
                  <a:cs typeface="Century Gothic" panose="020B0502020202020204" pitchFamily="34" charset="0"/>
                  <a:sym typeface="+mn-ea"/>
                </a:rPr>
                <a:t>в формах не ставится!</a:t>
              </a:r>
              <a:endParaRPr lang="ru-RU" altLang="ru-RU" sz="2400" b="1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32437" y="3284984"/>
            <a:ext cx="1728192" cy="1440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0512491" y="2426986"/>
            <a:ext cx="384043" cy="209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0" y="129643"/>
            <a:ext cx="6009638" cy="4054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63917" y="1844566"/>
            <a:ext cx="5675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1  5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4666591" y="2070329"/>
            <a:ext cx="630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1   5</a:t>
            </a:r>
            <a:endParaRPr lang="ru-RU" dirty="0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591" y="2531949"/>
            <a:ext cx="7094038" cy="43260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945821" y="4903076"/>
            <a:ext cx="66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1   5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7945821" y="5373216"/>
            <a:ext cx="66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1    5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7945821" y="5777979"/>
            <a:ext cx="662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10128448" y="4694974"/>
            <a:ext cx="86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3    3 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607972" y="5087742"/>
            <a:ext cx="3152657" cy="1059569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10955121" y="5163744"/>
            <a:ext cx="32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10992545" y="5617526"/>
            <a:ext cx="28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3" y="119803"/>
            <a:ext cx="7417456" cy="66215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918777" y="119802"/>
            <a:ext cx="4128459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Сопроводительный бланк к ЭМ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Times New Roman" panose="02020603050405020304" pitchFamily="18" charset="0"/>
              </a:rPr>
              <a:t>ППЭ-9 11-01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41355" y="687388"/>
            <a:ext cx="11250084" cy="71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7121328" y="0"/>
            <a:ext cx="4769859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Служебная записка 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по поводу претензии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</a:rPr>
              <a:t>по содержанию КИМ 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5" y="266700"/>
            <a:ext cx="5010150" cy="6305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6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 bwMode="auto">
          <a:xfrm>
            <a:off x="3967289" y="2490226"/>
            <a:ext cx="1219200" cy="1465411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1963" y="5214950"/>
            <a:ext cx="11049077" cy="85725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6672064" y="2276872"/>
            <a:ext cx="1344149" cy="194421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9805" y="112173"/>
            <a:ext cx="7931785" cy="6451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kern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 charset="0"/>
                <a:ea typeface="+mj-ea"/>
                <a:cs typeface="Calibri" panose="020F0502020204030204" charset="0"/>
                <a:sym typeface="+mn-ea"/>
              </a:rPr>
              <a:t>Упаковка материалов ГВЭ в аудитории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866890" y="998220"/>
            <a:ext cx="1506855" cy="1845945"/>
            <a:chOff x="7837" y="1800"/>
            <a:chExt cx="2240" cy="2748"/>
          </a:xfrm>
        </p:grpSpPr>
        <p:pic>
          <p:nvPicPr>
            <p:cNvPr id="3072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7" y="1800"/>
              <a:ext cx="2240" cy="2748"/>
            </a:xfrm>
            <a:prstGeom prst="rect">
              <a:avLst/>
            </a:prstGeom>
            <a:noFill/>
            <a:ln w="9525">
              <a:solidFill>
                <a:schemeClr val="accent2">
                  <a:lumMod val="50000"/>
                </a:schemeClr>
              </a:solidFill>
            </a:ln>
          </p:spPr>
        </p:pic>
        <p:sp>
          <p:nvSpPr>
            <p:cNvPr id="13" name="Прямоугольник 12"/>
            <p:cNvSpPr/>
            <p:nvPr/>
          </p:nvSpPr>
          <p:spPr>
            <a:xfrm>
              <a:off x="7837" y="2880"/>
              <a:ext cx="2239" cy="6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Использованные черновики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063132" y="5198529"/>
            <a:ext cx="2177459" cy="1489125"/>
            <a:chOff x="7200" y="5400"/>
            <a:chExt cx="3205" cy="2173"/>
          </a:xfrm>
        </p:grpSpPr>
        <p:graphicFrame>
          <p:nvGraphicFramePr>
            <p:cNvPr id="8" name="Объект 7"/>
            <p:cNvGraphicFramePr/>
            <p:nvPr/>
          </p:nvGraphicFramePr>
          <p:xfrm>
            <a:off x="7200" y="5400"/>
            <a:ext cx="3205" cy="2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39" r:id="rId4" imgW="10048875" imgH="5981700" progId="Paint.Picture">
                    <p:embed/>
                  </p:oleObj>
                </mc:Choice>
                <mc:Fallback>
                  <p:oleObj r:id="rId4" imgW="10048875" imgH="5981700" progId="Paint.Picture">
                    <p:embed/>
                    <p:pic>
                      <p:nvPicPr>
                        <p:cNvPr id="0" name="Изображение 9392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00" y="5400"/>
                          <a:ext cx="3205" cy="2173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Прямоугольник 13"/>
            <p:cNvSpPr/>
            <p:nvPr/>
          </p:nvSpPr>
          <p:spPr>
            <a:xfrm>
              <a:off x="7604" y="6190"/>
              <a:ext cx="2443" cy="589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Использованные КИМ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6569075" y="5320665"/>
            <a:ext cx="2178050" cy="1503680"/>
            <a:chOff x="7238" y="8444"/>
            <a:chExt cx="3306" cy="2186"/>
          </a:xfrm>
        </p:grpSpPr>
        <p:graphicFrame>
          <p:nvGraphicFramePr>
            <p:cNvPr id="10" name="Объект 9"/>
            <p:cNvGraphicFramePr/>
            <p:nvPr/>
          </p:nvGraphicFramePr>
          <p:xfrm>
            <a:off x="7238" y="8444"/>
            <a:ext cx="3306" cy="2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0" r:id="rId6" imgW="10048875" imgH="5981700" progId="Paint.Picture">
                    <p:embed/>
                  </p:oleObj>
                </mc:Choice>
                <mc:Fallback>
                  <p:oleObj r:id="rId6" imgW="10048875" imgH="5981700" progId="Paint.Picture">
                    <p:embed/>
                    <p:pic>
                      <p:nvPicPr>
                        <p:cNvPr id="0" name="Изображение 9393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38" y="8444"/>
                          <a:ext cx="3306" cy="2186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Прямоугольник 14"/>
            <p:cNvSpPr/>
            <p:nvPr/>
          </p:nvSpPr>
          <p:spPr>
            <a:xfrm>
              <a:off x="7502" y="9237"/>
              <a:ext cx="2730" cy="6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Неиспользованные КИМ</a:t>
              </a:r>
            </a:p>
          </p:txBody>
        </p:sp>
      </p:grpSp>
      <p:sp>
        <p:nvSpPr>
          <p:cNvPr id="16" name="Стрелка вправо 15"/>
          <p:cNvSpPr/>
          <p:nvPr/>
        </p:nvSpPr>
        <p:spPr bwMode="auto">
          <a:xfrm>
            <a:off x="2046163" y="1796249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Стрелка вправо 17"/>
          <p:cNvSpPr/>
          <p:nvPr/>
        </p:nvSpPr>
        <p:spPr bwMode="auto">
          <a:xfrm>
            <a:off x="2046162" y="3942439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Стрелка вправо 19"/>
          <p:cNvSpPr/>
          <p:nvPr/>
        </p:nvSpPr>
        <p:spPr bwMode="auto">
          <a:xfrm>
            <a:off x="9003306" y="1808204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Стрелка вправо 20"/>
          <p:cNvSpPr/>
          <p:nvPr/>
        </p:nvSpPr>
        <p:spPr bwMode="auto">
          <a:xfrm>
            <a:off x="9003306" y="3559534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Стрелка вправо 21"/>
          <p:cNvSpPr/>
          <p:nvPr/>
        </p:nvSpPr>
        <p:spPr bwMode="auto">
          <a:xfrm>
            <a:off x="9003306" y="5895699"/>
            <a:ext cx="321393" cy="382905"/>
          </a:xfrm>
          <a:prstGeom prst="rightArrow">
            <a:avLst/>
          </a:prstGeom>
          <a:solidFill>
            <a:schemeClr val="accent2"/>
          </a:soli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6721475" y="5473065"/>
            <a:ext cx="2178050" cy="1384935"/>
            <a:chOff x="7238" y="8444"/>
            <a:chExt cx="3306" cy="2186"/>
          </a:xfrm>
        </p:grpSpPr>
        <p:graphicFrame>
          <p:nvGraphicFramePr>
            <p:cNvPr id="29" name="Объект 28"/>
            <p:cNvGraphicFramePr/>
            <p:nvPr/>
          </p:nvGraphicFramePr>
          <p:xfrm>
            <a:off x="7238" y="8444"/>
            <a:ext cx="3306" cy="2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1" r:id="rId7" imgW="10048875" imgH="5981700" progId="Paint.Picture">
                    <p:embed/>
                  </p:oleObj>
                </mc:Choice>
                <mc:Fallback>
                  <p:oleObj r:id="rId7" imgW="10048875" imgH="5981700" progId="Paint.Picture">
                    <p:embed/>
                    <p:pic>
                      <p:nvPicPr>
                        <p:cNvPr id="0" name="Изображение 939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38" y="8444"/>
                          <a:ext cx="3306" cy="2186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Прямоугольник 29"/>
            <p:cNvSpPr/>
            <p:nvPr/>
          </p:nvSpPr>
          <p:spPr>
            <a:xfrm>
              <a:off x="7502" y="9237"/>
              <a:ext cx="2730" cy="6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Неиспользованные КИМ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6895403" y="5266705"/>
            <a:ext cx="2178050" cy="1503680"/>
            <a:chOff x="7238" y="8444"/>
            <a:chExt cx="3306" cy="2186"/>
          </a:xfrm>
        </p:grpSpPr>
        <p:graphicFrame>
          <p:nvGraphicFramePr>
            <p:cNvPr id="32" name="Объект 31"/>
            <p:cNvGraphicFramePr/>
            <p:nvPr/>
          </p:nvGraphicFramePr>
          <p:xfrm>
            <a:off x="7238" y="8444"/>
            <a:ext cx="3306" cy="21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42" r:id="rId8" imgW="10048875" imgH="5981700" progId="Paint.Picture">
                    <p:embed/>
                  </p:oleObj>
                </mc:Choice>
                <mc:Fallback>
                  <p:oleObj r:id="rId8" imgW="10048875" imgH="5981700" progId="Paint.Picture">
                    <p:embed/>
                    <p:pic>
                      <p:nvPicPr>
                        <p:cNvPr id="0" name="Изображение 9395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7238" y="8444"/>
                          <a:ext cx="3306" cy="2186"/>
                        </a:xfrm>
                        <a:prstGeom prst="rect">
                          <a:avLst/>
                        </a:prstGeom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Прямоугольник 32"/>
            <p:cNvSpPr/>
            <p:nvPr/>
          </p:nvSpPr>
          <p:spPr>
            <a:xfrm>
              <a:off x="7502" y="9237"/>
              <a:ext cx="2730" cy="600"/>
            </a:xfrm>
            <a:prstGeom prst="rect">
              <a:avLst/>
            </a:prstGeom>
            <a:solidFill>
              <a:schemeClr val="bg1"/>
            </a:solidFill>
            <a:ln w="12700" cmpd="sng">
              <a:solidFill>
                <a:schemeClr val="accent2">
                  <a:lumMod val="5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altLang="en-US" sz="1300" dirty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Неиспользованные </a:t>
              </a:r>
              <a:r>
                <a:rPr lang="ru-RU" altLang="en-US" sz="1300" dirty="0" smtClean="0">
                  <a:solidFill>
                    <a:schemeClr val="bg2">
                      <a:lumMod val="10000"/>
                    </a:schemeClr>
                  </a:solidFill>
                  <a:latin typeface="Century Gothic" panose="020B0502020202020204" pitchFamily="34" charset="0"/>
                  <a:cs typeface="Century Gothic" panose="020B0502020202020204" pitchFamily="34" charset="0"/>
                </a:rPr>
                <a:t>КИМ</a:t>
              </a:r>
              <a:endParaRPr lang="ru-RU" altLang="en-US" sz="13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endParaRPr>
            </a:p>
          </p:txBody>
        </p:sp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96" y="812923"/>
            <a:ext cx="1496114" cy="193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54" y="1059058"/>
            <a:ext cx="2771904" cy="1818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254" y="3189416"/>
            <a:ext cx="2771904" cy="18184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9539789" y="971033"/>
            <a:ext cx="2251632" cy="167434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1084 w 21600"/>
              <a:gd name="T19" fmla="*/ 4621 h 21600"/>
              <a:gd name="T20" fmla="*/ 20630 w 21600"/>
              <a:gd name="T21" fmla="*/ 20296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9790" y="3240"/>
                </a:moveTo>
                <a:cubicBezTo>
                  <a:pt x="10981" y="3240"/>
                  <a:pt x="9171" y="3240"/>
                  <a:pt x="9050" y="3086"/>
                </a:cubicBezTo>
                <a:cubicBezTo>
                  <a:pt x="9050" y="2931"/>
                  <a:pt x="8930" y="2777"/>
                  <a:pt x="8930" y="2469"/>
                </a:cubicBezTo>
                <a:cubicBezTo>
                  <a:pt x="8930" y="2160"/>
                  <a:pt x="8809" y="1851"/>
                  <a:pt x="8688" y="1389"/>
                </a:cubicBezTo>
                <a:cubicBezTo>
                  <a:pt x="8568" y="1080"/>
                  <a:pt x="8326" y="771"/>
                  <a:pt x="8085" y="463"/>
                </a:cubicBezTo>
                <a:cubicBezTo>
                  <a:pt x="7723" y="154"/>
                  <a:pt x="7361" y="0"/>
                  <a:pt x="7361" y="0"/>
                </a:cubicBezTo>
                <a:cubicBezTo>
                  <a:pt x="7361" y="0"/>
                  <a:pt x="2293" y="0"/>
                  <a:pt x="2051" y="154"/>
                </a:cubicBezTo>
                <a:cubicBezTo>
                  <a:pt x="1689" y="309"/>
                  <a:pt x="1448" y="463"/>
                  <a:pt x="1327" y="771"/>
                </a:cubicBezTo>
                <a:cubicBezTo>
                  <a:pt x="1207" y="1080"/>
                  <a:pt x="1086" y="1389"/>
                  <a:pt x="965" y="1697"/>
                </a:cubicBezTo>
                <a:cubicBezTo>
                  <a:pt x="845" y="2160"/>
                  <a:pt x="724" y="2314"/>
                  <a:pt x="724" y="2469"/>
                </a:cubicBezTo>
                <a:cubicBezTo>
                  <a:pt x="603" y="2623"/>
                  <a:pt x="603" y="2777"/>
                  <a:pt x="483" y="2931"/>
                </a:cubicBezTo>
                <a:cubicBezTo>
                  <a:pt x="483" y="3086"/>
                  <a:pt x="362" y="3240"/>
                  <a:pt x="241" y="3240"/>
                </a:cubicBezTo>
                <a:lnTo>
                  <a:pt x="0" y="3394"/>
                </a:lnTo>
                <a:lnTo>
                  <a:pt x="0" y="3703"/>
                </a:lnTo>
                <a:lnTo>
                  <a:pt x="0" y="10800"/>
                </a:lnTo>
                <a:lnTo>
                  <a:pt x="0" y="21600"/>
                </a:lnTo>
                <a:lnTo>
                  <a:pt x="10981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5246"/>
                </a:lnTo>
                <a:lnTo>
                  <a:pt x="21600" y="4783"/>
                </a:lnTo>
                <a:cubicBezTo>
                  <a:pt x="21479" y="4320"/>
                  <a:pt x="21359" y="4011"/>
                  <a:pt x="21117" y="3703"/>
                </a:cubicBezTo>
                <a:cubicBezTo>
                  <a:pt x="20876" y="3549"/>
                  <a:pt x="20514" y="3394"/>
                  <a:pt x="20152" y="3240"/>
                </a:cubicBezTo>
                <a:lnTo>
                  <a:pt x="19790" y="3240"/>
                </a:lnTo>
                <a:close/>
              </a:path>
            </a:pathLst>
          </a:custGeom>
          <a:solidFill>
            <a:srgbClr val="D9D9D9"/>
          </a:solidFill>
          <a:ln w="9360">
            <a:solidFill>
              <a:srgbClr val="000000"/>
            </a:solidFill>
            <a:miter lim="800000"/>
          </a:ln>
          <a:effectLst>
            <a:outerShdw dist="107933" dir="2700000" algn="ctr" rotWithShape="0">
              <a:srgbClr val="000000"/>
            </a:outerShdw>
          </a:effectLst>
        </p:spPr>
        <p:txBody>
          <a:bodyPr wrap="none" anchor="ctr"/>
          <a:lstStyle/>
          <a:p>
            <a:pPr algn="ctr"/>
            <a:r>
              <a:rPr lang="ru-RU" dirty="0"/>
              <a:t>Чистый конверт для </a:t>
            </a:r>
            <a:endParaRPr lang="ru-RU" dirty="0" smtClean="0"/>
          </a:p>
          <a:p>
            <a:pPr algn="ctr"/>
            <a:r>
              <a:rPr lang="ru-RU" dirty="0" smtClean="0"/>
              <a:t>черновиков</a:t>
            </a:r>
            <a:endParaRPr lang="ru-RU" dirty="0"/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29" y="5043106"/>
            <a:ext cx="1502571" cy="17910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1172803" y="5670867"/>
            <a:ext cx="2562225" cy="989965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bg2">
                <a:lumMod val="7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Неиспользованные и заменённые бланки, ДБО 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9788" y="3008334"/>
            <a:ext cx="2510495" cy="18682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Изображение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465" y="3008630"/>
            <a:ext cx="1414780" cy="19996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7" name="Изображение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43003" y="2925060"/>
            <a:ext cx="1508302" cy="213081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339" y="2925060"/>
            <a:ext cx="1496114" cy="193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9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96" y="965323"/>
            <a:ext cx="1496114" cy="19344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6763860" y="3784106"/>
            <a:ext cx="1798571" cy="787894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accent2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1300" dirty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Неиспользованные </a:t>
            </a:r>
            <a:r>
              <a:rPr lang="ru-RU" altLang="en-US" sz="1300" dirty="0" smtClean="0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  <a:cs typeface="Century Gothic" panose="020B0502020202020204" pitchFamily="34" charset="0"/>
              </a:rPr>
              <a:t>комплекты бланков</a:t>
            </a:r>
            <a:endParaRPr lang="ru-RU" altLang="en-US" sz="130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  <a:cs typeface="Century Gothic" panose="020B0502020202020204" pitchFamily="34" charset="0"/>
            </a:endParaRPr>
          </a:p>
        </p:txBody>
      </p:sp>
      <p:pic>
        <p:nvPicPr>
          <p:cNvPr id="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071" y="5043106"/>
            <a:ext cx="2572211" cy="1800140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12700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91515" y="4429132"/>
            <a:ext cx="142876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0" y="4725145"/>
            <a:ext cx="1440160" cy="587441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ОТМЕТКА</a:t>
            </a:r>
          </a:p>
          <a:p>
            <a:pPr algn="ctr" defTabSz="1028700">
              <a:tabLst>
                <a:tab pos="130175" algn="l"/>
              </a:tabLst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«+» или «</a:t>
            </a:r>
            <a:r>
              <a:rPr lang="en-US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X</a:t>
            </a:r>
            <a:r>
              <a:rPr lang="ru-RU" sz="12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»</a:t>
            </a:r>
            <a:endParaRPr lang="ru-RU" sz="1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810512" y="5143512"/>
            <a:ext cx="2368600" cy="77210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ctr" defTabSz="1028700">
              <a:tabLst>
                <a:tab pos="130175" algn="l"/>
              </a:tabLst>
              <a:defRPr/>
            </a:pP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Количество  ЭМ </a:t>
            </a:r>
            <a:r>
              <a:rPr lang="ru-RU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- цифры</a:t>
            </a:r>
            <a:endParaRPr lang="ru-RU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667505" y="5870450"/>
            <a:ext cx="3966855" cy="741330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FF0000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wrap="square" tIns="108000" bIns="108000">
            <a:spAutoFit/>
          </a:bodyPr>
          <a:lstStyle/>
          <a:p>
            <a:pPr algn="just" defTabSz="1028700">
              <a:tabLst>
                <a:tab pos="130175" algn="l"/>
              </a:tabLst>
              <a:defRPr/>
            </a:pPr>
            <a:r>
              <a:rPr lang="ru-RU" sz="1800" dirty="0">
                <a:solidFill>
                  <a:srgbClr val="0033CC"/>
                </a:solidFill>
                <a:cs typeface="+mn-cs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УЧАСТНИК не явился </a:t>
            </a:r>
            <a:r>
              <a:rPr lang="ru-RU" sz="16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в аудиторию - пустые </a:t>
            </a:r>
            <a:r>
              <a:rPr lang="ru-RU" sz="1600" b="1" dirty="0">
                <a:solidFill>
                  <a:srgbClr val="C00000"/>
                </a:solidFill>
                <a:latin typeface="Cambria" panose="02040503050406030204" pitchFamily="18" charset="0"/>
              </a:rPr>
              <a:t>клеточки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2280" y="1643050"/>
            <a:ext cx="1607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п</a:t>
            </a:r>
            <a:r>
              <a:rPr lang="ru-RU" sz="1600" b="1" dirty="0" smtClean="0">
                <a:solidFill>
                  <a:srgbClr val="C00000"/>
                </a:solidFill>
              </a:rPr>
              <a:t>о факту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287029" y="785794"/>
            <a:ext cx="1714512" cy="12144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3" y="63061"/>
            <a:ext cx="6704927" cy="4398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908" y="2193829"/>
            <a:ext cx="6630044" cy="4349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12195" y="2420888"/>
            <a:ext cx="75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1 0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824192" y="5029200"/>
            <a:ext cx="75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1 2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24192" y="5389492"/>
            <a:ext cx="378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83669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7728182" y="0"/>
            <a:ext cx="4224469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ППЭ-9 11-01</a:t>
            </a:r>
            <a:endParaRPr lang="ru-RU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4043224" y="1116017"/>
            <a:ext cx="863600" cy="55816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wrap="none"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3600" b="1" dirty="0">
              <a:solidFill>
                <a:srgbClr val="C0000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 smtClean="0">
                <a:solidFill>
                  <a:srgbClr val="C00000"/>
                </a:solidFill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 smtClean="0">
                <a:solidFill>
                  <a:srgbClr val="C00000"/>
                </a:solidFill>
              </a:rPr>
              <a:t>Х</a:t>
            </a:r>
            <a:endParaRPr lang="ru-RU" sz="3600" b="1" dirty="0">
              <a:solidFill>
                <a:srgbClr val="C0000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О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Д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1600" b="1" dirty="0">
              <a:solidFill>
                <a:srgbClr val="C0000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В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b="1" dirty="0">
              <a:solidFill>
                <a:srgbClr val="C00000"/>
              </a:solidFill>
            </a:endParaRP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П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3600" b="1" dirty="0">
                <a:solidFill>
                  <a:srgbClr val="C00000"/>
                </a:solidFill>
              </a:rPr>
              <a:t>Э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9220" name="Rectangle 3"/>
          <p:cNvSpPr>
            <a:spLocks noChangeArrowheads="1"/>
          </p:cNvSpPr>
          <p:nvPr/>
        </p:nvSpPr>
        <p:spPr bwMode="auto">
          <a:xfrm>
            <a:off x="345786" y="1116018"/>
            <a:ext cx="3331633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/>
              <a:t>Помещения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/>
              <a:t> для личных вещей</a:t>
            </a:r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70087" y="3098999"/>
            <a:ext cx="3367616" cy="158432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 для сопровождающих</a:t>
            </a:r>
          </a:p>
        </p:txBody>
      </p:sp>
      <p:sp>
        <p:nvSpPr>
          <p:cNvPr id="9222" name="Rectangle 5"/>
          <p:cNvSpPr>
            <a:spLocks noChangeArrowheads="1"/>
          </p:cNvSpPr>
          <p:nvPr/>
        </p:nvSpPr>
        <p:spPr bwMode="auto">
          <a:xfrm>
            <a:off x="5740400" y="1301753"/>
            <a:ext cx="2720976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 для медработника</a:t>
            </a:r>
          </a:p>
        </p:txBody>
      </p:sp>
      <p:sp>
        <p:nvSpPr>
          <p:cNvPr id="9223" name="Rectangle 6"/>
          <p:cNvSpPr>
            <a:spLocks noChangeArrowheads="1"/>
          </p:cNvSpPr>
          <p:nvPr/>
        </p:nvSpPr>
        <p:spPr bwMode="auto">
          <a:xfrm>
            <a:off x="5780619" y="5151590"/>
            <a:ext cx="2680757" cy="165735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 для инструктажа</a:t>
            </a:r>
          </a:p>
        </p:txBody>
      </p:sp>
      <p:sp>
        <p:nvSpPr>
          <p:cNvPr id="9224" name="Rectangle 7"/>
          <p:cNvSpPr>
            <a:spLocks noChangeArrowheads="1"/>
          </p:cNvSpPr>
          <p:nvPr/>
        </p:nvSpPr>
        <p:spPr bwMode="auto">
          <a:xfrm>
            <a:off x="5760509" y="3148013"/>
            <a:ext cx="2700867" cy="1854200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 для общественных </a:t>
            </a:r>
            <a:r>
              <a:rPr lang="ru-RU" sz="2400" b="1" dirty="0" smtClean="0"/>
              <a:t>наблюдателей</a:t>
            </a:r>
            <a:endParaRPr lang="ru-RU" sz="2400" b="1" dirty="0"/>
          </a:p>
        </p:txBody>
      </p:sp>
      <p:sp>
        <p:nvSpPr>
          <p:cNvPr id="9225" name="Rectangle 8"/>
          <p:cNvSpPr>
            <a:spLocks noChangeArrowheads="1"/>
          </p:cNvSpPr>
          <p:nvPr/>
        </p:nvSpPr>
        <p:spPr bwMode="auto">
          <a:xfrm>
            <a:off x="8791381" y="1116016"/>
            <a:ext cx="3168649" cy="236537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6" name="Rectangle 9"/>
          <p:cNvSpPr>
            <a:spLocks noChangeArrowheads="1"/>
          </p:cNvSpPr>
          <p:nvPr/>
        </p:nvSpPr>
        <p:spPr bwMode="auto">
          <a:xfrm>
            <a:off x="8791382" y="4683327"/>
            <a:ext cx="3400625" cy="2119313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Помещение для руководителя ППЭ</a:t>
            </a:r>
          </a:p>
        </p:txBody>
      </p:sp>
      <p:sp>
        <p:nvSpPr>
          <p:cNvPr id="9227" name="Rectangle 10"/>
          <p:cNvSpPr>
            <a:spLocks noChangeArrowheads="1"/>
          </p:cNvSpPr>
          <p:nvPr/>
        </p:nvSpPr>
        <p:spPr bwMode="auto">
          <a:xfrm>
            <a:off x="8944769" y="1256506"/>
            <a:ext cx="3168652" cy="2332041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Аудитории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>
                <a:solidFill>
                  <a:srgbClr val="008000"/>
                </a:solidFill>
              </a:rPr>
              <a:t> для участников ГИА-9</a:t>
            </a:r>
          </a:p>
        </p:txBody>
      </p:sp>
      <p:sp>
        <p:nvSpPr>
          <p:cNvPr id="9228" name="Rectangle 11"/>
          <p:cNvSpPr>
            <a:spLocks noChangeArrowheads="1"/>
          </p:cNvSpPr>
          <p:nvPr/>
        </p:nvSpPr>
        <p:spPr bwMode="auto">
          <a:xfrm>
            <a:off x="9065420" y="1339852"/>
            <a:ext cx="3009901" cy="237331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400" b="1" dirty="0" smtClean="0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endParaRPr lang="ru-RU" sz="2400" b="1" dirty="0" smtClean="0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/>
              <a:t>Аудитории</a:t>
            </a:r>
            <a:endParaRPr lang="ru-RU" sz="2400" b="1" dirty="0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/>
              <a:t> для участников </a:t>
            </a:r>
            <a:endParaRPr lang="ru-RU" sz="2400" b="1" dirty="0" smtClean="0"/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 smtClean="0"/>
              <a:t>ГИА-9</a:t>
            </a:r>
            <a:endParaRPr lang="ru-RU" sz="2400" b="1" dirty="0"/>
          </a:p>
        </p:txBody>
      </p:sp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39851"/>
            <a:ext cx="385232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345779" y="5002216"/>
            <a:ext cx="3367616" cy="1584325"/>
          </a:xfrm>
          <a:prstGeom prst="rect">
            <a:avLst/>
          </a:prstGeom>
          <a:solidFill>
            <a:srgbClr val="FFFFCC"/>
          </a:solidFill>
          <a:ln w="9360">
            <a:solidFill>
              <a:srgbClr val="FF6600"/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rgbClr val="C00000"/>
                </a:solidFill>
              </a:rPr>
              <a:t>Помещение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400" b="1" dirty="0">
                <a:solidFill>
                  <a:srgbClr val="C00000"/>
                </a:solidFill>
              </a:rPr>
              <a:t> для </a:t>
            </a:r>
            <a:r>
              <a:rPr lang="ru-RU" sz="2400" b="1" dirty="0" smtClean="0">
                <a:solidFill>
                  <a:srgbClr val="C00000"/>
                </a:solidFill>
              </a:rPr>
              <a:t>представителей СМИ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9607134" y="4683327"/>
            <a:ext cx="1977264" cy="520329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800" b="1" dirty="0" smtClean="0">
                <a:solidFill>
                  <a:srgbClr val="C00000"/>
                </a:solidFill>
              </a:rPr>
              <a:t>Вещи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auto">
          <a:xfrm>
            <a:off x="9090816" y="1339855"/>
            <a:ext cx="3009901" cy="958847"/>
          </a:xfrm>
          <a:prstGeom prst="rect">
            <a:avLst/>
          </a:prstGeom>
          <a:solidFill>
            <a:srgbClr val="FFFFCC"/>
          </a:solidFill>
          <a:ln w="9360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>
          <a:bodyPr lIns="90000" tIns="46800" rIns="90000" bIns="46800" anchor="ctr"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</a:pPr>
            <a:r>
              <a:rPr lang="ru-RU" sz="2000" b="1" dirty="0" smtClean="0">
                <a:solidFill>
                  <a:srgbClr val="C00000"/>
                </a:solidFill>
              </a:rPr>
              <a:t>Закрыта справочно-познавательная информация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2682155" y="134129"/>
            <a:ext cx="6827837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sz="4400" b="1" dirty="0" smtClean="0">
                <a:solidFill>
                  <a:schemeClr val="tx1"/>
                </a:solidFill>
                <a:latin typeface="+mn-lt"/>
              </a:rPr>
              <a:t>ПРОВЕДЕНИЕ  ГИА-9</a:t>
            </a:r>
            <a:endParaRPr lang="ru-RU" sz="4400" b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795"/>
            <a:ext cx="12192000" cy="60722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827528" y="0"/>
            <a:ext cx="5472608" cy="72008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ППЭ-14-02 ГВЭ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36" name="Text Box 3"/>
          <p:cNvSpPr txBox="1">
            <a:spLocks noChangeArrowheads="1"/>
          </p:cNvSpPr>
          <p:nvPr/>
        </p:nvSpPr>
        <p:spPr bwMode="auto">
          <a:xfrm>
            <a:off x="1558132" y="69254"/>
            <a:ext cx="9288543" cy="957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После проведения экзамена по информатике ОГЭ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5282" y="1458468"/>
            <a:ext cx="9901603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>
              <a:buClr>
                <a:schemeClr val="accent2">
                  <a:lumMod val="50000"/>
                </a:schemeClr>
              </a:buClr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Технический специалист должен передать (на экзамене по информатике):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флеш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-накопитель с ответами обучающихся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опроводительный бланк и протокол к </a:t>
            </a:r>
            <a:r>
              <a:rPr lang="ru-RU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флеш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-накопителю</a:t>
            </a:r>
          </a:p>
        </p:txBody>
      </p:sp>
      <p:pic>
        <p:nvPicPr>
          <p:cNvPr id="14" name="Picture 2" descr="USB-токен КриптоПро Рутокен CSP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" y="4653127"/>
            <a:ext cx="1823841" cy="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63552" y="4112374"/>
            <a:ext cx="768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23628" y="6025092"/>
            <a:ext cx="955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Упаковать в ВДП для съемного носителя с ответами обучающихся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81" y="4315378"/>
            <a:ext cx="1728191" cy="13666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014518" y="4115272"/>
            <a:ext cx="768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chemeClr val="accent2">
                    <a:lumMod val="50000"/>
                  </a:schemeClr>
                </a:solidFill>
              </a:rPr>
              <a:t>+</a:t>
            </a:r>
            <a:endParaRPr lang="ru-RU" sz="9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156" y="4218224"/>
            <a:ext cx="1589567" cy="1561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7685567" y="4998735"/>
            <a:ext cx="1536171" cy="0"/>
          </a:xfrm>
          <a:prstGeom prst="straightConnector1">
            <a:avLst/>
          </a:prstGeom>
          <a:ln w="76200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315" y="4315460"/>
            <a:ext cx="2665095" cy="1551305"/>
          </a:xfrm>
          <a:prstGeom prst="rect">
            <a:avLst/>
          </a:prstGeom>
          <a:noFill/>
          <a:ln w="285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159" y="928672"/>
            <a:ext cx="11814844" cy="5000659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8" name="Овал 7"/>
          <p:cNvSpPr/>
          <p:nvPr/>
        </p:nvSpPr>
        <p:spPr bwMode="auto">
          <a:xfrm>
            <a:off x="190459" y="1571612"/>
            <a:ext cx="12001541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 bwMode="auto">
          <a:xfrm>
            <a:off x="179475" y="2643184"/>
            <a:ext cx="12001541" cy="1214445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Овал 9"/>
          <p:cNvSpPr/>
          <p:nvPr/>
        </p:nvSpPr>
        <p:spPr bwMode="auto">
          <a:xfrm>
            <a:off x="476211" y="5286388"/>
            <a:ext cx="12001541" cy="857256"/>
          </a:xfrm>
          <a:prstGeom prst="ellipse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ctr" defTabSz="4495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548277" y="188640"/>
            <a:ext cx="5472608" cy="5040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ППЭ-13-02 МАШ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64085" y="928672"/>
            <a:ext cx="2688299" cy="41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334978" y="141890"/>
            <a:ext cx="3552395" cy="11521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ППЭ-13-01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85" y="9737"/>
            <a:ext cx="5864773" cy="6848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6" y="0"/>
            <a:ext cx="60697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7668359" y="80055"/>
            <a:ext cx="3696411" cy="1584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ППЭ-13-01 ГВЭ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09" y="0"/>
            <a:ext cx="4290191" cy="5429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597140" y="5634355"/>
            <a:ext cx="4374515" cy="1061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Форма ИКТ-5.3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заполняет руководитель ППЭ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99" y="0"/>
            <a:ext cx="4374301" cy="52848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410579" y="345491"/>
            <a:ext cx="3588626" cy="161544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на экзамене по информатике</a:t>
            </a:r>
          </a:p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ОГЭ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349885" y="5340985"/>
            <a:ext cx="4374515" cy="14306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txBody>
          <a:bodyPr wrap="square" lIns="90000" tIns="144000" rIns="90000" bIns="180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Форма ИКТ-5.1</a:t>
            </a:r>
          </a:p>
          <a:p>
            <a:pPr algn="ctr" eaLnBrk="1" hangingPunct="1">
              <a:buClr>
                <a:srgbClr val="000000"/>
              </a:buClr>
              <a:buSzPct val="100000"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заполняет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организаторы в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аудитории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253" y="341947"/>
            <a:ext cx="114973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Упаковка экзаменационных материалов ОГЭ 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07971" y="1292772"/>
            <a:ext cx="10673792" cy="5092261"/>
            <a:chOff x="339723" y="1341034"/>
            <a:chExt cx="10804712" cy="318565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339723" y="1341034"/>
              <a:ext cx="3190874" cy="31799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ВДП с бланками ответов участников ОГЭ</a:t>
              </a:r>
            </a:p>
            <a:p>
              <a:pPr algn="ctr"/>
              <a:r>
                <a:rPr lang="ru-RU" sz="20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*ВДП со съемным носителем с ответами участников</a:t>
              </a: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упаковывается </a:t>
              </a:r>
              <a:r>
                <a:rPr lang="ru-RU"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в новый сейф-пакет</a:t>
              </a:r>
            </a:p>
            <a:p>
              <a:pPr algn="ctr"/>
              <a:endParaRPr lang="ru-RU" sz="240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130487" y="1341034"/>
              <a:ext cx="3190875" cy="31856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Использованные КИМ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Неиспользованные ИК</a:t>
              </a: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b="1" i="1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сформировать в пачку и приложить сопроводительный бланк ППЭ-9 11-02</a:t>
              </a:r>
              <a:endParaRPr 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953560" y="1341034"/>
              <a:ext cx="3190875" cy="3179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Акты, ведомости, протоколы, списки, медицинский журнал</a:t>
              </a:r>
            </a:p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в файл в установленном порядке </a:t>
              </a:r>
            </a:p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(форма ППЭ14-01)</a:t>
              </a:r>
              <a:endParaRPr 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 flipV="1">
            <a:off x="4833769" y="3834020"/>
            <a:ext cx="2822028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8594643" y="3834021"/>
            <a:ext cx="2822028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9"/>
          <p:cNvCxnSpPr/>
          <p:nvPr/>
        </p:nvCxnSpPr>
        <p:spPr>
          <a:xfrm flipV="1">
            <a:off x="1102509" y="3834020"/>
            <a:ext cx="2822028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80253" y="341947"/>
            <a:ext cx="1149731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charset="0"/>
                <a:cs typeface="Calibri" panose="020F0502020204030204" charset="0"/>
                <a:sym typeface="+mn-ea"/>
              </a:rPr>
              <a:t>Упаковка экзаменационных материалов ГВЭ </a:t>
            </a:r>
            <a:endParaRPr lang="ru-RU" sz="3600" b="1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  <a:sym typeface="+mn-ea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907971" y="1292772"/>
            <a:ext cx="10931932" cy="5092261"/>
            <a:chOff x="339723" y="1341034"/>
            <a:chExt cx="10804712" cy="318565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339723" y="1341034"/>
              <a:ext cx="3372077" cy="31799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ВДП с бланками ответов участников ГВЭ</a:t>
              </a:r>
            </a:p>
            <a:p>
              <a:pPr algn="ctr"/>
              <a:r>
                <a:rPr lang="ru-RU" sz="20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*ВДП со съемным носителем с ответами участников</a:t>
              </a: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упаковывается </a:t>
              </a:r>
              <a:r>
                <a:rPr lang="ru-RU" sz="2400" dirty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в новый сейф-пакет</a:t>
              </a:r>
            </a:p>
            <a:p>
              <a:pPr algn="ctr"/>
              <a:endParaRPr lang="ru-RU" sz="240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4130487" y="1341034"/>
              <a:ext cx="3365326" cy="31856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Использованные КИМ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Неиспользованные КИМ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Неиспользованные комплекты бланков</a:t>
              </a: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Неиспользованные доп. бланки</a:t>
              </a: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dirty="0" smtClean="0">
                <a:solidFill>
                  <a:schemeClr val="bg2">
                    <a:lumMod val="10000"/>
                  </a:schemeClr>
                </a:solidFill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dirty="0" smtClean="0">
                  <a:solidFill>
                    <a:schemeClr val="bg2">
                      <a:lumMod val="10000"/>
                    </a:schemeClr>
                  </a:solidFill>
                  <a:cs typeface="Century Gothic" panose="020B0502020202020204" pitchFamily="34" charset="0"/>
                  <a:sym typeface="+mn-ea"/>
                </a:rPr>
                <a:t>сформировать в пачку и приложить сопроводительный бланк ППЭ-9 11-02</a:t>
              </a:r>
              <a:endParaRPr 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</p:txBody>
        </p:sp>
        <p:sp>
          <p:nvSpPr>
            <p:cNvPr id="47" name="Прямоугольник 46"/>
            <p:cNvSpPr/>
            <p:nvPr/>
          </p:nvSpPr>
          <p:spPr>
            <a:xfrm>
              <a:off x="7953560" y="1341034"/>
              <a:ext cx="3190875" cy="31799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Акты, ведомости, протоколы, списки, медицинский журнал</a:t>
              </a:r>
            </a:p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endParaRPr lang="ru-RU" sz="240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в файл в установленном порядке </a:t>
              </a:r>
            </a:p>
            <a:p>
              <a:pPr algn="ctr"/>
              <a:r>
                <a:rPr lang="ru-RU" sz="2400" noProof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cs typeface="Century Gothic" panose="020B0502020202020204" pitchFamily="34" charset="0"/>
                  <a:sym typeface="+mn-ea"/>
                </a:rPr>
                <a:t>(форма ППЭ14-01ГВЭ)</a:t>
              </a:r>
              <a:endParaRPr lang="ru-RU" sz="240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cs typeface="Century Gothic" panose="020B0502020202020204" pitchFamily="34" charset="0"/>
                <a:sym typeface="+mn-ea"/>
              </a:endParaRPr>
            </a:p>
          </p:txBody>
        </p:sp>
      </p:grpSp>
      <p:cxnSp>
        <p:nvCxnSpPr>
          <p:cNvPr id="10" name="Прямая соединительная линия 9"/>
          <p:cNvCxnSpPr/>
          <p:nvPr/>
        </p:nvCxnSpPr>
        <p:spPr>
          <a:xfrm>
            <a:off x="4915049" y="3925262"/>
            <a:ext cx="306486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8814666" y="3925500"/>
            <a:ext cx="2822028" cy="1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Прямая соединительная линия 9"/>
          <p:cNvCxnSpPr/>
          <p:nvPr/>
        </p:nvCxnSpPr>
        <p:spPr>
          <a:xfrm>
            <a:off x="1012339" y="3925262"/>
            <a:ext cx="3064865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8198069" y="188640"/>
            <a:ext cx="3610566" cy="158417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Форма </a:t>
            </a:r>
          </a:p>
          <a:p>
            <a:pPr algn="ctr"/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ППЭ-9 14-01 ОГЭ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" y="0"/>
            <a:ext cx="7058668" cy="6858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3339" y="2204864"/>
            <a:ext cx="7376814" cy="122413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3339" y="3429000"/>
            <a:ext cx="7376813" cy="86409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43339" y="4293096"/>
            <a:ext cx="7376813" cy="230425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1695355" y="116632"/>
            <a:ext cx="910516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sz="3200" b="1" dirty="0">
              <a:solidFill>
                <a:srgbClr val="00206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980729"/>
            <a:ext cx="11988800" cy="50405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>
            <a:spLocks noChangeArrowheads="1"/>
          </p:cNvSpPr>
          <p:nvPr/>
        </p:nvSpPr>
        <p:spPr bwMode="auto">
          <a:xfrm>
            <a:off x="476477" y="182751"/>
            <a:ext cx="11514667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/>
            </a:pPr>
            <a:r>
              <a:rPr lang="ru-RU" sz="4000" b="1" dirty="0">
                <a:solidFill>
                  <a:schemeClr val="tx1">
                    <a:lumMod val="95000"/>
                    <a:lumOff val="5000"/>
                  </a:schemeClr>
                </a:solidFill>
                <a:ea typeface="MS Gothic" panose="020B0609070205080204" pitchFamily="49" charset="-128"/>
                <a:cs typeface="+mn-cs"/>
              </a:rPr>
              <a:t>Требования к подготовке ППЭ</a:t>
            </a: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548141" y="1199120"/>
            <a:ext cx="11096235" cy="5067935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/>
        </p:spPr>
        <p:txBody>
          <a:bodyPr wrap="square" lIns="90000" tIns="72000" rIns="90000" bIns="72000">
            <a:spAutoFit/>
          </a:bodyPr>
          <a:lstStyle>
            <a:lvl1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algn="ctr" eaLnBrk="0" hangingPunct="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Все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помещения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и оборудованные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места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должны быть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обозначены табличками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с указанием названия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помещения</a:t>
            </a: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коридорах/рекреациях должны быть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указатели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с номерами аудиторий и названиями помещений.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Подготовлены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ограничительные ленты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с табличкой «Прохода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нет»</a:t>
            </a:r>
          </a:p>
          <a:p>
            <a:pPr algn="just" eaLnBrk="1" hangingPunct="1">
              <a:buClr>
                <a:schemeClr val="accent2">
                  <a:lumMod val="50000"/>
                </a:schemeClr>
              </a:buClr>
            </a:pPr>
            <a:endParaRPr lang="ru-RU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  <a:p>
            <a:pPr marL="457200" indent="-457200" algn="just" eaLnBrk="1" hangingPunct="1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Размещена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информация о запрещении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иметь 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при себе средства </a:t>
            </a: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связи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9" name="Рисунок 8" descr="Запрет-пользования-телефонам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5125" y="5602605"/>
            <a:ext cx="1466215" cy="1255395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2" y="0"/>
            <a:ext cx="7203887" cy="6858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кругленный прямоугольник 2"/>
          <p:cNvSpPr/>
          <p:nvPr/>
        </p:nvSpPr>
        <p:spPr>
          <a:xfrm>
            <a:off x="7920203" y="0"/>
            <a:ext cx="4032448" cy="187220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Сопроводительный бланк к ЭМ</a:t>
            </a:r>
          </a:p>
          <a:p>
            <a:pPr algn="ctr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ППЭ-9 11-02</a:t>
            </a:r>
            <a:endParaRPr lang="ru-RU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199456" y="44624"/>
            <a:ext cx="10212232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Акт приемки-передачи экзаменационных материалов  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(форма ППЭ-9 14-01 ОГЭ)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94" y="1578710"/>
            <a:ext cx="12193355" cy="51626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143339" y="5301208"/>
            <a:ext cx="11905323" cy="72008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9" name="Picture 3" descr="http://xn--80aknbogldgd6m.www.plombas.ru/published/publicdata/WWWPLOMBASRUPLOMBAS/attachments/SC/products_pictures/kupit_safe-paketdd_en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124" y="1434662"/>
            <a:ext cx="3427648" cy="4530784"/>
          </a:xfrm>
          <a:prstGeom prst="rect">
            <a:avLst/>
          </a:prstGeom>
          <a:noFill/>
          <a:ln w="9525">
            <a:solidFill>
              <a:schemeClr val="accent2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7282" name="Picture 2" descr="http://www2.polosatiy.com.ua/upload/iblock/239/2398f34c0bfedf7e7ae4dfd8c114d598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2028216" y="5182244"/>
            <a:ext cx="529167" cy="407779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76821" name="Picture 12"/>
          <p:cNvPicPr>
            <a:picLocks noChangeAspect="1" noChangeArrowheads="1"/>
          </p:cNvPicPr>
          <p:nvPr/>
        </p:nvPicPr>
        <p:blipFill>
          <a:blip r:embed="rId5" cstate="print"/>
          <a:srcRect l="18750" t="31480" r="18750" b="37038"/>
          <a:stretch>
            <a:fillRect/>
          </a:stretch>
        </p:blipFill>
        <p:spPr bwMode="gray">
          <a:xfrm>
            <a:off x="1255706" y="3389807"/>
            <a:ext cx="3020484" cy="1524011"/>
          </a:xfrm>
          <a:prstGeom prst="rect">
            <a:avLst/>
          </a:prstGeom>
          <a:noFill/>
          <a:ln w="25400" algn="ctr">
            <a:solidFill>
              <a:srgbClr val="002060"/>
            </a:solidFill>
            <a:miter lim="800000"/>
            <a:headEnd/>
            <a:tailEnd/>
          </a:ln>
        </p:spPr>
      </p:pic>
      <p:sp>
        <p:nvSpPr>
          <p:cNvPr id="24" name="Text Box 3"/>
          <p:cNvSpPr txBox="1">
            <a:spLocks noChangeArrowheads="1"/>
          </p:cNvSpPr>
          <p:nvPr/>
        </p:nvSpPr>
        <p:spPr bwMode="auto">
          <a:xfrm>
            <a:off x="647700" y="149860"/>
            <a:ext cx="10896600" cy="791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defTabSz="44958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imes New Roman" panose="02020603050405020304" pitchFamily="18" charset="0"/>
              </a:rPr>
              <a:t>Упаковка экзаменационных материалов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9936427" y="5903892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7378260" y="1318837"/>
            <a:ext cx="4114800" cy="16396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7378260" y="3230376"/>
            <a:ext cx="4114800" cy="16396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378260" y="5142536"/>
            <a:ext cx="4114800" cy="16396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7772400" y="1476924"/>
            <a:ext cx="3042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Новый сейф-пакт с экзаменационными работами участников ГИА-9 (ВДП с бланками)</a:t>
            </a:r>
            <a:endParaRPr lang="ru-RU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7583214" y="3335758"/>
            <a:ext cx="36733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Упакованная пачка использованных материалов с сопроводительным бланком (ППЭ-9 11-02)</a:t>
            </a:r>
            <a:endParaRPr lang="ru-RU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7914287" y="5326006"/>
            <a:ext cx="3042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Файл с  документами (формы, ведомости согласно форме </a:t>
            </a:r>
          </a:p>
          <a:p>
            <a:pPr algn="ctr"/>
            <a:r>
              <a:rPr lang="ru-RU" sz="2000" dirty="0" smtClean="0"/>
              <a:t>ППЭ 14-01)</a:t>
            </a:r>
            <a:endParaRPr lang="ru-RU" sz="2000" dirty="0"/>
          </a:p>
        </p:txBody>
      </p:sp>
      <p:sp>
        <p:nvSpPr>
          <p:cNvPr id="9" name="Левая фигурная скобка 8"/>
          <p:cNvSpPr/>
          <p:nvPr/>
        </p:nvSpPr>
        <p:spPr>
          <a:xfrm>
            <a:off x="5644056" y="1318837"/>
            <a:ext cx="709448" cy="5308329"/>
          </a:xfrm>
          <a:prstGeom prst="leftBrace">
            <a:avLst/>
          </a:prstGeom>
          <a:ln w="762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351584" y="1484784"/>
            <a:ext cx="8064896" cy="38164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</a:rPr>
              <a:t>Особенности проведения ГИА-9 для участников экзамена с ОВЗ, участников детей- инвалидов и инвалидов</a:t>
            </a:r>
            <a:endParaRPr lang="ru-RU" sz="4000" b="1" dirty="0">
              <a:solidFill>
                <a:schemeClr val="accent2">
                  <a:lumMod val="75000"/>
                </a:schemeClr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04952" y="116633"/>
            <a:ext cx="12015011" cy="69585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ru-RU" alt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Arial" panose="020B0604020202020204" pitchFamily="34" charset="0"/>
              </a:rPr>
              <a:t>Особые категории участников экзаменов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3444" y="1124744"/>
            <a:ext cx="2661031" cy="720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Участники с ОВЗ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349864" y="1124744"/>
            <a:ext cx="2661031" cy="7200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Дети-инвалиды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315309" y="1124745"/>
            <a:ext cx="2661031" cy="72008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Обучающиеся 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дому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авая фигурная скобка 8"/>
          <p:cNvSpPr/>
          <p:nvPr/>
        </p:nvSpPr>
        <p:spPr>
          <a:xfrm rot="5400000">
            <a:off x="3079674" y="796717"/>
            <a:ext cx="336036" cy="2432271"/>
          </a:xfrm>
          <a:prstGeom prst="rightBrace">
            <a:avLst>
              <a:gd name="adj1" fmla="val 36552"/>
              <a:gd name="adj2" fmla="val 50000"/>
            </a:avLst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727748" y="2426006"/>
            <a:ext cx="1182100" cy="42757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r>
              <a:rPr lang="ru-RU" sz="2800" b="1" dirty="0">
                <a:solidFill>
                  <a:srgbClr val="C00000"/>
                </a:solidFill>
              </a:rPr>
              <a:t>ГВЭ</a:t>
            </a:r>
          </a:p>
        </p:txBody>
      </p:sp>
      <p:sp>
        <p:nvSpPr>
          <p:cNvPr id="13" name="Овал 12"/>
          <p:cNvSpPr/>
          <p:nvPr/>
        </p:nvSpPr>
        <p:spPr>
          <a:xfrm>
            <a:off x="4532559" y="2277231"/>
            <a:ext cx="3408379" cy="912101"/>
          </a:xfrm>
          <a:prstGeom prst="ellipse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Условия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295466" y="3429002"/>
            <a:ext cx="4797267" cy="11041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Общие условия проведения экзамена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6315308" y="3429001"/>
            <a:ext cx="4869257" cy="110412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Специальные условия экзамена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Стрелка вниз 15"/>
          <p:cNvSpPr/>
          <p:nvPr/>
        </p:nvSpPr>
        <p:spPr>
          <a:xfrm rot="1500000">
            <a:off x="4917065" y="2977400"/>
            <a:ext cx="360040" cy="45605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20100000" flipH="1">
            <a:off x="7206283" y="2966242"/>
            <a:ext cx="360040" cy="456051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23392" y="4677141"/>
            <a:ext cx="5421336" cy="21975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ГВЭ в устной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форме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Обеспечение беспрепятственного доступа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Увеличение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продолжительности экзамена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Организация питания и </a:t>
            </a:r>
            <a:r>
              <a:rPr lang="ru-RU" sz="2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перерывов</a:t>
            </a:r>
            <a:endParaRPr lang="ru-RU" sz="2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236749" y="4677139"/>
            <a:ext cx="5619891" cy="21975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Ассистенты 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Технические средства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Выполнение работы на компьютере</a:t>
            </a:r>
          </a:p>
          <a:p>
            <a:pPr marL="285750" indent="-28575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Условия для отдельных категорий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195611" y="1124744"/>
            <a:ext cx="2661029" cy="72009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Обучающиеся </a:t>
            </a:r>
            <a:b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мед. организациях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20732" y="1087821"/>
            <a:ext cx="1" cy="5171089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81598" y="2007685"/>
            <a:ext cx="2357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ассистентом может быть</a:t>
            </a:r>
            <a:endParaRPr lang="ru-RU" sz="2400" b="1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16443" y="3742918"/>
            <a:ext cx="873967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учитель-предметник при проведении экзамена по данному учебному предмету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педагогический работник,  являющийся учителем участников экзамена</a:t>
            </a:r>
          </a:p>
        </p:txBody>
      </p:sp>
      <p:cxnSp>
        <p:nvCxnSpPr>
          <p:cNvPr id="7" name="Прямая соединительная линия 5"/>
          <p:cNvCxnSpPr/>
          <p:nvPr/>
        </p:nvCxnSpPr>
        <p:spPr>
          <a:xfrm flipV="1">
            <a:off x="163196" y="3381068"/>
            <a:ext cx="11597880" cy="2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63196" y="3742918"/>
            <a:ext cx="21943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ассистентом </a:t>
            </a:r>
            <a:r>
              <a:rPr lang="ru-RU" sz="2400" b="1" dirty="0" smtClean="0">
                <a:solidFill>
                  <a:srgbClr val="C00000"/>
                </a:solidFill>
                <a:cs typeface="Century Gothic" panose="020B0502020202020204" pitchFamily="34" charset="0"/>
                <a:sym typeface="+mn-ea"/>
              </a:rPr>
              <a:t>не может быть</a:t>
            </a:r>
            <a:endParaRPr lang="ru-RU" sz="2400" b="1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16443" y="1503875"/>
            <a:ext cx="8739679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работник ОО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социальный работник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charset="0"/>
                <a:cs typeface="Calibri" panose="020F0502020204030204" charset="0"/>
              </a:rPr>
              <a:t>в исключительных случаях – родитель (законный представитель) участника экзамена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6745" y="0"/>
            <a:ext cx="11004331" cy="95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Специальные условия </a:t>
            </a:r>
          </a:p>
          <a:p>
            <a:pPr algn="ctr" eaLnBrk="1" hangingPunct="1"/>
            <a:r>
              <a:rPr lang="ru-RU" altLang="ru-RU" sz="2800" b="1" kern="0" dirty="0" smtClean="0">
                <a:solidFill>
                  <a:srgbClr val="C00000"/>
                </a:solidFill>
                <a:latin typeface="+mn-lt"/>
              </a:rPr>
              <a:t>присутствие ассистентов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2520732" y="1087821"/>
            <a:ext cx="1" cy="4997669"/>
          </a:xfrm>
          <a:prstGeom prst="line">
            <a:avLst/>
          </a:prstGeom>
          <a:ln w="50800">
            <a:solidFill>
              <a:srgbClr val="E267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63197" y="2911921"/>
            <a:ext cx="2357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ru-RU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cs typeface="Century Gothic" panose="020B0502020202020204" pitchFamily="34" charset="0"/>
                <a:sym typeface="+mn-ea"/>
              </a:rPr>
              <a:t>функции</a:t>
            </a:r>
            <a:endParaRPr lang="ru-RU" sz="3200" b="1" noProof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cs typeface="Century Gothic" panose="020B0502020202020204" pitchFamily="34" charset="0"/>
              <a:sym typeface="+mn-ea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16443" y="1503875"/>
            <a:ext cx="87396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сопровождение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участника экзамена в ППЭ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помощь в части передвижения по ППЭ, ориентация и получении информации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обеспечении коммуникации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использовании технических средств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помощь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ведении записей, чтении заданий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техническая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помощь при выполнении письменной экзаменационной работы на компьютере</a:t>
            </a:r>
          </a:p>
          <a:p>
            <a:pPr marL="342900" indent="-3429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вызов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медперсонала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756745" y="0"/>
            <a:ext cx="11004331" cy="951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Функции ассистентов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6"/>
          <p:cNvSpPr txBox="1">
            <a:spLocks noChangeArrowheads="1"/>
          </p:cNvSpPr>
          <p:nvPr/>
        </p:nvSpPr>
        <p:spPr bwMode="auto">
          <a:xfrm>
            <a:off x="702557" y="116632"/>
            <a:ext cx="11233247" cy="64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3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Специальные условия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24057" y="2063683"/>
            <a:ext cx="7091944" cy="263444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Компьютер должен быть без выхода в сеть Интернет» </a:t>
            </a:r>
          </a:p>
          <a:p>
            <a:pPr>
              <a:buClr>
                <a:schemeClr val="accent2">
                  <a:lumMod val="50000"/>
                </a:schemeClr>
              </a:buClr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457200" indent="-457200">
              <a:buClr>
                <a:schemeClr val="accent2">
                  <a:lumMod val="50000"/>
                </a:schemeClr>
              </a:buClr>
              <a:buFont typeface="Wingdings" panose="05000000000000000000" pitchFamily="2" charset="2"/>
              <a:buChar char="ü"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Принтер для распечатывания листов с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ответами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26" y="3605429"/>
            <a:ext cx="2976331" cy="1848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144110" y="5801710"/>
            <a:ext cx="8671891" cy="8734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rtlCol="0" anchor="ctr"/>
          <a:lstStyle/>
          <a:p>
            <a:pPr>
              <a:buClr>
                <a:srgbClr val="2D2DB9">
                  <a:lumMod val="75000"/>
                </a:srgbClr>
              </a:buClr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altLang="ru-RU" sz="2800" b="1" kern="0" dirty="0">
                <a:solidFill>
                  <a:srgbClr val="C00000"/>
                </a:solidFill>
                <a:ea typeface="MS Gothic" panose="020B0609070205080204" pitchFamily="49" charset="-128"/>
              </a:rPr>
              <a:t>Специальные </a:t>
            </a:r>
            <a:r>
              <a:rPr lang="ru-RU" altLang="ru-RU" sz="2800" b="1" kern="0" dirty="0" smtClean="0">
                <a:solidFill>
                  <a:srgbClr val="C00000"/>
                </a:solidFill>
                <a:ea typeface="MS Gothic" panose="020B0609070205080204" pitchFamily="49" charset="-128"/>
              </a:rPr>
              <a:t>условия:</a:t>
            </a:r>
            <a:r>
              <a:rPr lang="ru-RU" altLang="ru-RU" sz="2800" b="1" dirty="0" smtClean="0">
                <a:solidFill>
                  <a:srgbClr val="C00000"/>
                </a:solidFill>
              </a:rPr>
              <a:t>   </a:t>
            </a:r>
            <a:r>
              <a:rPr lang="ru-RU" alt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тдельная аудитория в ППЭ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9" name="Picture 2" descr="http://www.veryicon.com/icon/png/Folder/Vista%20Style/My%20comput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2"/>
          <a:stretch>
            <a:fillRect/>
          </a:stretch>
        </p:blipFill>
        <p:spPr bwMode="auto">
          <a:xfrm>
            <a:off x="459184" y="2063683"/>
            <a:ext cx="2933797" cy="20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479328" y="950048"/>
            <a:ext cx="11233247" cy="835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/>
            <a:r>
              <a:rPr lang="ru-RU" altLang="ru-RU" sz="2800" b="1" kern="0" dirty="0" smtClean="0">
                <a:solidFill>
                  <a:srgbClr val="C00000"/>
                </a:solidFill>
                <a:latin typeface="+mn-lt"/>
              </a:rPr>
              <a:t>выполнение письменной экзаменационной работы на компьютере</a:t>
            </a:r>
            <a:endParaRPr lang="ru-RU" sz="2800" b="1" dirty="0">
              <a:solidFill>
                <a:srgbClr val="C00000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6" name="Text Box 6"/>
          <p:cNvSpPr txBox="1">
            <a:spLocks noChangeArrowheads="1"/>
          </p:cNvSpPr>
          <p:nvPr/>
        </p:nvSpPr>
        <p:spPr bwMode="auto">
          <a:xfrm>
            <a:off x="1085783" y="119380"/>
            <a:ext cx="10020235" cy="72601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Специальные условия </a:t>
            </a:r>
          </a:p>
        </p:txBody>
      </p:sp>
      <p:sp>
        <p:nvSpPr>
          <p:cNvPr id="46085" name="Text Box 8"/>
          <p:cNvSpPr txBox="1">
            <a:spLocks noChangeArrowheads="1"/>
          </p:cNvSpPr>
          <p:nvPr/>
        </p:nvSpPr>
        <p:spPr bwMode="auto">
          <a:xfrm>
            <a:off x="689445" y="1727184"/>
            <a:ext cx="7224845" cy="4146502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Оформление ЭМ рельефно-точечным шрифтом Брайля  или в виде электронного документа, доступного с помощью компьютера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Выполнение экзаменационной работы рельефно-точечным шрифтом Брайля или на компьютере</a:t>
            </a:r>
          </a:p>
          <a:p>
            <a:pPr marL="342900" indent="-342900" algn="just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Обеспечение достаточным количеством принадлежностей  для оформления ответов шрифтом Брайля, компьютером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4301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98" y="1713279"/>
            <a:ext cx="3450617" cy="39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8803640" y="3780790"/>
          <a:ext cx="332740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4" r:id="rId5" imgW="2495550" imgH="1847850" progId="Paint.Picture">
                  <p:embed/>
                </p:oleObj>
              </mc:Choice>
              <mc:Fallback>
                <p:oleObj r:id="rId5" imgW="2495550" imgH="1847850" progId="Paint.Picture">
                  <p:embed/>
                  <p:pic>
                    <p:nvPicPr>
                      <p:cNvPr id="0" name="Изображение 1129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03640" y="3780790"/>
                        <a:ext cx="3327400" cy="186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95220" y="693420"/>
            <a:ext cx="7401560" cy="72580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+mn-cs"/>
              </a:rPr>
              <a:t>для слепых участников экзамена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4" name="Text Box 6"/>
          <p:cNvSpPr txBox="1">
            <a:spLocks noChangeArrowheads="1"/>
          </p:cNvSpPr>
          <p:nvPr/>
        </p:nvSpPr>
        <p:spPr bwMode="auto">
          <a:xfrm>
            <a:off x="839963" y="21590"/>
            <a:ext cx="10512491" cy="87947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Специальные условия</a:t>
            </a:r>
          </a:p>
        </p:txBody>
      </p:sp>
      <p:sp>
        <p:nvSpPr>
          <p:cNvPr id="48132" name="Text Box 7"/>
          <p:cNvSpPr txBox="1">
            <a:spLocks noChangeArrowheads="1"/>
          </p:cNvSpPr>
          <p:nvPr/>
        </p:nvSpPr>
        <p:spPr bwMode="auto">
          <a:xfrm>
            <a:off x="855624" y="2101676"/>
            <a:ext cx="5907784" cy="3592504"/>
          </a:xfrm>
          <a:prstGeom prst="rect">
            <a:avLst/>
          </a:prstGeom>
          <a:solidFill>
            <a:schemeClr val="bg1">
              <a:lumMod val="85000"/>
            </a:schemeClr>
          </a:solidFill>
          <a:ln w="9360">
            <a:noFill/>
            <a:miter lim="800000"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wrap="square" lIns="90000" tIns="72000" rIns="90000" bIns="72000">
            <a:spAutoFit/>
          </a:bodyPr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Предоставление масштабированных ЭМ 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buSzPct val="100000"/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Обеспечение аудиторий увеличительными устройствами</a:t>
            </a:r>
          </a:p>
          <a:p>
            <a:pPr eaLnBrk="1" hangingPunct="1">
              <a:buClr>
                <a:schemeClr val="accent2">
                  <a:lumMod val="50000"/>
                </a:schemeClr>
              </a:buClr>
              <a:buSzPct val="100000"/>
              <a:defRPr/>
            </a:pPr>
            <a:endParaRPr lang="ru-RU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342900" indent="-342900" eaLnBrk="1" hangingPunct="1">
              <a:buClr>
                <a:schemeClr val="accent2">
                  <a:lumMod val="50000"/>
                </a:schemeClr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Индивидуальное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равномерное освещение не менее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300 люкс</a:t>
            </a:r>
          </a:p>
        </p:txBody>
      </p:sp>
      <p:pic>
        <p:nvPicPr>
          <p:cNvPr id="44039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3" y="934969"/>
            <a:ext cx="2732617" cy="2962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Замещающее содержимое 1"/>
          <p:cNvGraphicFramePr>
            <a:graphicFrameLocks noGrp="1"/>
          </p:cNvGraphicFramePr>
          <p:nvPr>
            <p:ph idx="1"/>
          </p:nvPr>
        </p:nvGraphicFramePr>
        <p:xfrm>
          <a:off x="7425822" y="3897928"/>
          <a:ext cx="4600787" cy="2244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r:id="rId5" imgW="2105025" imgH="1600200" progId="Paint.Picture">
                  <p:embed/>
                </p:oleObj>
              </mc:Choice>
              <mc:Fallback>
                <p:oleObj r:id="rId5" imgW="2105025" imgH="1600200" progId="Paint.Picture">
                  <p:embed/>
                  <p:pic>
                    <p:nvPicPr>
                      <p:cNvPr id="0" name="Изображение 1231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25822" y="3897928"/>
                        <a:ext cx="4600787" cy="2244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839327" y="716915"/>
            <a:ext cx="10512491" cy="879475"/>
          </a:xfrm>
          <a:prstGeom prst="rect">
            <a:avLst/>
          </a:prstGeom>
          <a:noFill/>
          <a:ln w="9360">
            <a:noFill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1pPr>
            <a:lvl2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2pPr>
            <a:lvl3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3pPr>
            <a:lvl4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4pPr>
            <a:lvl5pPr eaLnBrk="0" hangingPunct="0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5pPr>
            <a:lvl6pPr marL="25146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6pPr>
            <a:lvl7pPr marL="29718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7pPr>
            <a:lvl8pPr marL="34290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8pPr>
            <a:lvl9pPr marL="3886200" indent="-228600" algn="ctr" defTabSz="44958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chemeClr val="bg1"/>
                </a:solidFill>
                <a:latin typeface="Times New Roman" panose="02020603050405020304" pitchFamily="18" charset="0"/>
                <a:ea typeface="MS Gothic" panose="020B0609070205080204" pitchFamily="49" charset="-128"/>
              </a:defRPr>
            </a:lvl9pPr>
          </a:lstStyle>
          <a:p>
            <a:pPr algn="ctr"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sz="3200" b="1" dirty="0" smtClean="0">
                <a:solidFill>
                  <a:srgbClr val="C00000"/>
                </a:solidFill>
                <a:latin typeface="+mn-lt"/>
                <a:cs typeface="+mn-cs"/>
              </a:rPr>
              <a:t>для слабовидящих участников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4054</Words>
  <Application>Microsoft Office PowerPoint</Application>
  <PresentationFormat>Произвольный</PresentationFormat>
  <Paragraphs>900</Paragraphs>
  <Slides>115</Slides>
  <Notes>62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115</vt:i4>
      </vt:variant>
    </vt:vector>
  </HeadingPairs>
  <TitlesOfParts>
    <vt:vector size="117" baseType="lpstr">
      <vt:lpstr>Тема Office</vt:lpstr>
      <vt:lpstr>Bitmap Image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Учет расходования дополнительных бланков ответов №2 ОГЭ в основной период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Особые категории участников экзаменов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Тулина_НВ</dc:creator>
  <cp:lastModifiedBy>СмирноваМВ</cp:lastModifiedBy>
  <cp:revision>235</cp:revision>
  <cp:lastPrinted>2022-12-07T11:04:00Z</cp:lastPrinted>
  <dcterms:created xsi:type="dcterms:W3CDTF">2022-12-07T09:57:00Z</dcterms:created>
  <dcterms:modified xsi:type="dcterms:W3CDTF">2023-04-04T06:41:22Z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948C5E7D7E664917810F3E5EFFB523CB</vt:lpwstr>
  </property>
  <property fmtid="{D5CDD505-2E9C-101B-9397-08002B2CF9AE}" pid="3" name="KSOProductBuildVer">
    <vt:lpwstr>1049-11.2.0.10351</vt:lpwstr>
  </property>
</Properties>
</file>