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sldIdLst>
    <p:sldId id="256" r:id="rId2"/>
    <p:sldId id="359" r:id="rId3"/>
    <p:sldId id="291" r:id="rId4"/>
    <p:sldId id="360" r:id="rId5"/>
    <p:sldId id="361" r:id="rId6"/>
    <p:sldId id="362" r:id="rId7"/>
    <p:sldId id="363" r:id="rId8"/>
    <p:sldId id="364" r:id="rId9"/>
    <p:sldId id="366" r:id="rId10"/>
    <p:sldId id="367" r:id="rId11"/>
    <p:sldId id="358" r:id="rId12"/>
    <p:sldId id="368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  <p:sldId id="389" r:id="rId33"/>
    <p:sldId id="390" r:id="rId34"/>
    <p:sldId id="391" r:id="rId35"/>
    <p:sldId id="392" r:id="rId36"/>
    <p:sldId id="393" r:id="rId37"/>
    <p:sldId id="394" r:id="rId38"/>
    <p:sldId id="395" r:id="rId39"/>
    <p:sldId id="396" r:id="rId40"/>
    <p:sldId id="397" r:id="rId41"/>
    <p:sldId id="357" r:id="rId42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714"/>
    <a:srgbClr val="9BE5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-84" y="-1278"/>
      </p:cViewPr>
      <p:guideLst>
        <p:guide orient="horz" pos="2092"/>
        <p:guide pos="37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04C30-1E9F-4770-987C-CB3C84CF1EB0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40AD9-52A7-43F2-AB88-E2AD3565A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58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957710A6-A868-4435-BD86-BEBDD6AE28F5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5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906500" y="720610"/>
            <a:ext cx="5032189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0" y="4715710"/>
            <a:ext cx="5469424" cy="4447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14AF6033-4B3C-4827-BB05-FB28C275D9DD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27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906500" y="720613"/>
            <a:ext cx="5032189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2" y="4715710"/>
            <a:ext cx="5474228" cy="44506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F3315D8-3DE6-491A-9A4D-95A013355F51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32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906500" y="720613"/>
            <a:ext cx="5032189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2" y="4715710"/>
            <a:ext cx="5474228" cy="44506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3D9FC0A9-6484-4A05-A425-66A054DFBB3F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36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143534" y="715849"/>
            <a:ext cx="4554916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0" y="4715710"/>
            <a:ext cx="5464618" cy="443952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ru-RU" sz="2400" dirty="0" smtClean="0"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sz="2400" dirty="0" smtClean="0"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sz="2400" dirty="0" smtClean="0"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ru-RU" sz="2400" dirty="0" smtClean="0"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endParaRPr lang="ru-RU" dirty="0" smtClean="0"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7263E05-F9B7-4487-8685-3F46C624683D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37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43534" y="715849"/>
            <a:ext cx="4554916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0" y="4715710"/>
            <a:ext cx="5464618" cy="443952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957710A6-A868-4435-BD86-BEBDD6AE28F5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6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906500" y="720610"/>
            <a:ext cx="5032189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0" y="4715710"/>
            <a:ext cx="5469424" cy="4447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957710A6-A868-4435-BD86-BEBDD6AE28F5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7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906500" y="720610"/>
            <a:ext cx="5032189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0" y="4715710"/>
            <a:ext cx="5469424" cy="4447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145A1D6D-F7B0-4527-A613-8DCD574A6B85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17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06500" y="720613"/>
            <a:ext cx="5032189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0" y="4715710"/>
            <a:ext cx="5469424" cy="4447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145A1D6D-F7B0-4527-A613-8DCD574A6B85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21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06500" y="720610"/>
            <a:ext cx="5032189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0" y="4715710"/>
            <a:ext cx="5469424" cy="4447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145A1D6D-F7B0-4527-A613-8DCD574A6B85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22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06500" y="720613"/>
            <a:ext cx="5032189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0" y="4715710"/>
            <a:ext cx="5469424" cy="4447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145A1D6D-F7B0-4527-A613-8DCD574A6B85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24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06500" y="720613"/>
            <a:ext cx="5032189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0" y="4715710"/>
            <a:ext cx="5469424" cy="4447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C1BBDE17-83B4-4518-A02A-AEE7118432D0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25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906500" y="720613"/>
            <a:ext cx="5032189" cy="37395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0" y="4715710"/>
            <a:ext cx="5469424" cy="4447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r" eaLnBrk="1" hangingPunct="1"/>
            <a:fld id="{BCDF7401-47F0-46A9-AF67-67E761FAF6FF}" type="slidenum">
              <a:rPr lang="ru-RU" sz="120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</a:rPr>
              <a:t>26</a:t>
            </a:fld>
            <a:endParaRPr lang="ru-RU" sz="120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906872" y="721137"/>
            <a:ext cx="5030003" cy="37378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363" y="4716372"/>
            <a:ext cx="5473021" cy="444739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375"/>
              </a:spcBef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endParaRPr lang="ru-RU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C9CB-B496-4FE3-84C8-4769E44C5E75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7235C-B620-46E9-98C8-EC600DF58D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5005" y="2026284"/>
            <a:ext cx="108438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4400" b="1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Century Gothic" panose="020B0502020202020204" pitchFamily="34" charset="0"/>
                <a:sym typeface="+mn-ea"/>
              </a:rPr>
              <a:t>Нормативные документы, регламентирующие проведение ГИА-9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ru-RU" sz="1200" b="1" dirty="0">
              <a:solidFill>
                <a:schemeClr val="accent2">
                  <a:lumMod val="75000"/>
                </a:schemeClr>
              </a:solidFill>
              <a:cs typeface="Century Gothic" panose="020B0502020202020204" pitchFamily="34" charset="0"/>
              <a:sym typeface="+mn-ea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4400" b="1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Century Gothic" panose="020B0502020202020204" pitchFamily="34" charset="0"/>
                <a:sym typeface="+mn-ea"/>
              </a:rPr>
              <a:t>Порядок ГИА-9</a:t>
            </a:r>
            <a:endParaRPr lang="ru-RU" sz="4400" b="1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cs typeface="Century Gothic" panose="020B0502020202020204" pitchFamily="34" charset="0"/>
              <a:sym typeface="+mn-ea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15"/>
          <a:stretch>
            <a:fillRect/>
          </a:stretch>
        </p:blipFill>
        <p:spPr bwMode="auto">
          <a:xfrm>
            <a:off x="148297" y="110953"/>
            <a:ext cx="1277322" cy="105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134765" y="111224"/>
            <a:ext cx="59237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Государственное учреждение Ярославской области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«Центр оценки и контроля качества образования»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6408420" y="5034734"/>
            <a:ext cx="5645150" cy="15278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>
              <a:buClrTx/>
              <a:buSzTx/>
              <a:buFontTx/>
              <a:buNone/>
              <a:defRPr/>
            </a:pPr>
            <a:r>
              <a:rPr kumimoji="0" lang="ru-RU" sz="2200" b="1" kern="1200" cap="none" spc="0" normalizeH="0" baseline="0" noProof="0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rPr>
              <a:t>Смирнова Марина Владимировна, </a:t>
            </a:r>
            <a:endParaRPr kumimoji="0" lang="ru-RU" sz="2200" b="1" kern="1200" cap="none" spc="0" normalizeH="0" baseline="0" noProof="0" dirty="0">
              <a:solidFill>
                <a:schemeClr val="bg2">
                  <a:lumMod val="10000"/>
                </a:schemeClr>
              </a:solidFill>
              <a:cs typeface="Century Gothic" panose="020B0502020202020204" pitchFamily="34" charset="0"/>
            </a:endParaRPr>
          </a:p>
          <a:p>
            <a:pPr marL="342900" marR="0" indent="-342900" defTabSz="914400">
              <a:buClrTx/>
              <a:buSzTx/>
              <a:buFontTx/>
              <a:buNone/>
              <a:defRPr/>
            </a:pPr>
            <a:r>
              <a:rPr kumimoji="0" lang="ru-RU" sz="2200" b="1" kern="1200" cap="none" spc="0" normalizeH="0" baseline="0" noProof="0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rPr>
              <a:t>главный специалист ГУ ЯО </a:t>
            </a:r>
            <a:r>
              <a:rPr kumimoji="0" lang="ru-RU" sz="2200" b="1" kern="1200" cap="none" spc="0" normalizeH="0" baseline="0" noProof="0" dirty="0" err="1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rPr>
              <a:t>ЦОиККО</a:t>
            </a:r>
            <a:endParaRPr kumimoji="0" lang="ru-RU" sz="2200" b="1" kern="1200" cap="none" spc="0" normalizeH="0" baseline="0" noProof="0" dirty="0">
              <a:solidFill>
                <a:schemeClr val="bg2">
                  <a:lumMod val="10000"/>
                </a:schemeClr>
              </a:solidFill>
              <a:cs typeface="Century Gothic" panose="020B0502020202020204" pitchFamily="34" charset="0"/>
            </a:endParaRPr>
          </a:p>
          <a:p>
            <a:pPr marL="342900" marR="0" indent="-342900" defTabSz="914400">
              <a:buClrTx/>
              <a:buSzTx/>
              <a:buFontTx/>
              <a:buNone/>
              <a:defRPr/>
            </a:pPr>
            <a:r>
              <a:rPr kumimoji="0" lang="ru-RU" sz="2200" b="1" kern="1200" cap="none" spc="0" normalizeH="0" baseline="0" noProof="0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rPr>
              <a:t>(</a:t>
            </a:r>
            <a:r>
              <a:rPr kumimoji="0" lang="ru-RU" sz="2200" b="1" kern="1200" cap="none" spc="0" normalizeH="0" baseline="0" noProof="0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rPr>
              <a:t>4852)28-08-83,</a:t>
            </a:r>
            <a:r>
              <a:rPr kumimoji="0" lang="ru-RU" sz="2200" b="1" kern="1200" cap="none" spc="0" normalizeH="0" noProof="0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rPr>
              <a:t>smv</a:t>
            </a:r>
            <a:r>
              <a:rPr kumimoji="0" lang="en-US" sz="2200" b="1" kern="1200" cap="none" spc="0" normalizeH="0" baseline="0" noProof="0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rPr>
              <a:t>@coikko.ru</a:t>
            </a:r>
            <a:endParaRPr kumimoji="0" lang="ru-RU" sz="2200" b="1" kern="1200" cap="none" spc="0" normalizeH="0" baseline="0" noProof="0" dirty="0">
              <a:solidFill>
                <a:schemeClr val="bg2">
                  <a:lumMod val="10000"/>
                </a:schemeClr>
              </a:solidFill>
              <a:cs typeface="Century Gothic" panose="020B0502020202020204" pitchFamily="34" charset="0"/>
            </a:endParaRPr>
          </a:p>
          <a:p>
            <a:pPr marL="342900" marR="0" indent="-342900" defTabSz="914400">
              <a:buClrTx/>
              <a:buSzTx/>
              <a:buFontTx/>
              <a:buNone/>
              <a:defRPr/>
            </a:pPr>
            <a:endParaRPr kumimoji="0" lang="ru-RU" sz="2400" b="1" kern="1200" cap="none" spc="0" normalizeH="0" baseline="0" noProof="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marR="0" indent="-342900" defTabSz="914400">
              <a:buClrTx/>
              <a:buSzTx/>
              <a:buFontTx/>
              <a:buNone/>
              <a:defRPr/>
            </a:pPr>
            <a:r>
              <a:rPr kumimoji="0" lang="en-US" sz="2400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kumimoji="0" lang="ru-RU" sz="2400" b="1" kern="1200" cap="none" spc="0" normalizeH="0" baseline="0" noProof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57200" y="4283"/>
            <a:ext cx="116755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Средства обучения и воспитания на ГВЭ</a:t>
            </a:r>
          </a:p>
          <a:p>
            <a:pPr algn="ctr"/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устная форма</a:t>
            </a:r>
            <a:endParaRPr lang="ru-RU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52115" y="1333270"/>
            <a:ext cx="0" cy="516532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51024" y="2702093"/>
            <a:ext cx="9340033" cy="58842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845100" y="1383384"/>
            <a:ext cx="1915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математика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17850" y="2897505"/>
            <a:ext cx="6760845" cy="619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непрограммируемый калькулятор,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справочные материалы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43885" y="3658235"/>
            <a:ext cx="6953885" cy="652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а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тласы по истории России для 6-9 </a:t>
            </a:r>
            <a:r>
              <a:rPr lang="ru-RU" sz="2400" b="1" i="1" dirty="0" err="1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кл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.</a:t>
            </a:r>
            <a:endParaRPr lang="ru-RU" sz="2400" b="1" i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4156" y="4443278"/>
            <a:ext cx="7108985" cy="76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непрограммируемый калькулятор, географические атласы 7-9кл.</a:t>
            </a:r>
          </a:p>
        </p:txBody>
      </p:sp>
      <p:cxnSp>
        <p:nvCxnSpPr>
          <p:cNvPr id="2" name="Прямая соединительная линия 5"/>
          <p:cNvCxnSpPr/>
          <p:nvPr/>
        </p:nvCxnSpPr>
        <p:spPr>
          <a:xfrm flipV="1">
            <a:off x="759279" y="3663950"/>
            <a:ext cx="9357011" cy="1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954169" y="2897778"/>
            <a:ext cx="169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химия</a:t>
            </a:r>
          </a:p>
        </p:txBody>
      </p:sp>
      <p:cxnSp>
        <p:nvCxnSpPr>
          <p:cNvPr id="5" name="Прямая соединительная линия 5"/>
          <p:cNvCxnSpPr/>
          <p:nvPr/>
        </p:nvCxnSpPr>
        <p:spPr>
          <a:xfrm>
            <a:off x="768002" y="4340494"/>
            <a:ext cx="9340033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954169" y="3758022"/>
            <a:ext cx="169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история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00087" y="5523084"/>
            <a:ext cx="20284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и</a:t>
            </a:r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ностранные языки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767702" y="1802818"/>
            <a:ext cx="9357010" cy="37212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845101" y="2056732"/>
            <a:ext cx="1915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физика</a:t>
            </a:r>
            <a:endParaRPr lang="ru-RU" sz="2400" b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76238" y="1342795"/>
            <a:ext cx="5825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л</a:t>
            </a:r>
            <a:r>
              <a:rPr lang="ru-RU" sz="2400" b="1" i="1" dirty="0" smtClean="0"/>
              <a:t>инейка, справочные материалы</a:t>
            </a:r>
            <a:endParaRPr lang="ru-RU" sz="2400" b="1" i="1" dirty="0"/>
          </a:p>
        </p:txBody>
      </p:sp>
      <p:cxnSp>
        <p:nvCxnSpPr>
          <p:cNvPr id="32" name="Прямая соединительная линия 5"/>
          <p:cNvCxnSpPr/>
          <p:nvPr/>
        </p:nvCxnSpPr>
        <p:spPr>
          <a:xfrm>
            <a:off x="768002" y="5312413"/>
            <a:ext cx="9340033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954169" y="4566739"/>
            <a:ext cx="169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география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144094" y="5487377"/>
            <a:ext cx="7108985" cy="76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д</a:t>
            </a: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вуязычный словарь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43885" y="1961515"/>
            <a:ext cx="6760845" cy="619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непрограммируемый калькулятор,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справочные материалы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84787" y="161402"/>
            <a:ext cx="115195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НОРМАТИВНО-ПРАВОВЫЕ ДОКУМЕНТЫ </a:t>
            </a:r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региональный уровень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84786" y="1721440"/>
            <a:ext cx="7740545" cy="4260017"/>
            <a:chOff x="809626" y="792355"/>
            <a:chExt cx="8027706" cy="425705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09626" y="792355"/>
              <a:ext cx="3819633" cy="4257054"/>
            </a:xfrm>
            <a:prstGeom prst="rect">
              <a:avLst/>
            </a:prstGeom>
            <a:noFill/>
            <a:ln w="38100" cap="rnd">
              <a:solidFill>
                <a:srgbClr val="E2671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017808" y="805047"/>
              <a:ext cx="3819524" cy="39666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Calibri" panose="020F0502020204030204" charset="0"/>
                  <a:cs typeface="Calibri" panose="020F0502020204030204" charset="0"/>
                </a:rPr>
                <a:t> </a:t>
              </a:r>
              <a:r>
                <a:rPr lang="ru-RU" dirty="0">
                  <a:latin typeface="Calibri" panose="020F0502020204030204" charset="0"/>
                  <a:cs typeface="Calibri" panose="020F0502020204030204" charset="0"/>
                </a:rPr>
                <a:t>«Об утверждении </a:t>
              </a:r>
              <a:r>
                <a:rPr lang="ru-RU" b="1" dirty="0">
                  <a:latin typeface="Calibri" panose="020F0502020204030204" charset="0"/>
                  <a:cs typeface="Calibri" panose="020F0502020204030204" charset="0"/>
                </a:rPr>
                <a:t>организационно-территориальной схемы </a:t>
              </a:r>
              <a:r>
                <a:rPr lang="ru-RU" dirty="0">
                  <a:latin typeface="Calibri" panose="020F0502020204030204" charset="0"/>
                  <a:cs typeface="Calibri" panose="020F0502020204030204" charset="0"/>
                </a:rPr>
                <a:t>проведения государственной итоговой аттестации по образовательным программам основного общего образования в Ярославской области</a:t>
              </a:r>
              <a:r>
                <a:rPr lang="ru-RU" dirty="0" smtClean="0">
                  <a:latin typeface="Calibri" panose="020F0502020204030204" charset="0"/>
                  <a:cs typeface="Calibri" panose="020F0502020204030204" charset="0"/>
                </a:rPr>
                <a:t>»</a:t>
              </a:r>
            </a:p>
            <a:p>
              <a:pPr algn="just">
                <a:defRPr/>
              </a:pPr>
              <a:endParaRPr lang="ru-RU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charset="0"/>
                <a:cs typeface="Calibri" panose="020F0502020204030204" charset="0"/>
              </a:endParaRPr>
            </a:p>
            <a:p>
              <a:pPr algn="ctr"/>
              <a:r>
                <a:rPr lang="ru-RU" i="1" dirty="0" smtClean="0">
                  <a:solidFill>
                    <a:schemeClr val="bg2">
                      <a:lumMod val="10000"/>
                    </a:schemeClr>
                  </a:solidFill>
                  <a:latin typeface="Calibri" panose="020F0502020204030204" charset="0"/>
                  <a:cs typeface="Calibri" panose="020F0502020204030204" charset="0"/>
                  <a:sym typeface="+mn-ea"/>
                </a:rPr>
                <a:t>Приказ департамента образования Ярославской области </a:t>
              </a:r>
              <a:endParaRPr lang="ru-RU" i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charset="0"/>
                <a:cs typeface="Calibri" panose="020F0502020204030204" charset="0"/>
              </a:endParaRPr>
            </a:p>
            <a:p>
              <a:pPr algn="ctr"/>
              <a:r>
                <a:rPr lang="ru-RU" i="1" dirty="0" smtClean="0">
                  <a:solidFill>
                    <a:schemeClr val="bg2">
                      <a:lumMod val="10000"/>
                    </a:schemeClr>
                  </a:solidFill>
                  <a:latin typeface="Calibri" panose="020F0502020204030204" charset="0"/>
                  <a:cs typeface="Calibri" panose="020F0502020204030204" charset="0"/>
                  <a:sym typeface="+mn-ea"/>
                </a:rPr>
                <a:t>от 29.12.2018  №  472/01-04</a:t>
              </a:r>
            </a:p>
            <a:p>
              <a:pPr algn="ctr"/>
              <a:r>
                <a:rPr lang="ru-RU" i="1" dirty="0" smtClean="0">
                  <a:solidFill>
                    <a:schemeClr val="bg2">
                      <a:lumMod val="10000"/>
                    </a:schemeClr>
                  </a:solidFill>
                  <a:latin typeface="Calibri" panose="020F0502020204030204" charset="0"/>
                  <a:cs typeface="Calibri" panose="020F0502020204030204" charset="0"/>
                  <a:sym typeface="+mn-ea"/>
                </a:rPr>
                <a:t>в редакции </a:t>
              </a:r>
            </a:p>
            <a:p>
              <a:pPr algn="ctr"/>
              <a:r>
                <a:rPr lang="ru-RU" i="1" dirty="0" smtClean="0">
                  <a:solidFill>
                    <a:schemeClr val="bg2">
                      <a:lumMod val="10000"/>
                    </a:schemeClr>
                  </a:solidFill>
                  <a:latin typeface="Calibri" panose="020F0502020204030204" charset="0"/>
                  <a:cs typeface="Calibri" panose="020F0502020204030204" charset="0"/>
                  <a:sym typeface="+mn-ea"/>
                </a:rPr>
                <a:t>от 12.01.2022 № 04/01-04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42410" y="1720850"/>
            <a:ext cx="3843655" cy="4260608"/>
            <a:chOff x="809626" y="792356"/>
            <a:chExt cx="3843655" cy="37973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809626" y="792356"/>
              <a:ext cx="3843655" cy="3797300"/>
            </a:xfrm>
            <a:prstGeom prst="rect">
              <a:avLst/>
            </a:prstGeom>
            <a:noFill/>
            <a:ln w="38100" cap="rnd">
              <a:solidFill>
                <a:srgbClr val="E2671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09626" y="792356"/>
              <a:ext cx="38195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8146415" y="1787525"/>
            <a:ext cx="3737610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Calibri" panose="020F0502020204030204" charset="0"/>
                <a:cs typeface="Calibri" panose="020F0502020204030204" charset="0"/>
              </a:rPr>
              <a:t>«</a:t>
            </a:r>
            <a:r>
              <a:rPr lang="ru-RU" dirty="0">
                <a:latin typeface="Calibri" panose="020F0502020204030204" charset="0"/>
                <a:cs typeface="Calibri" panose="020F0502020204030204" charset="0"/>
              </a:rPr>
              <a:t>Об утверждении </a:t>
            </a:r>
            <a:r>
              <a:rPr lang="ru-RU" b="1" dirty="0">
                <a:latin typeface="Calibri" panose="020F0502020204030204" charset="0"/>
                <a:cs typeface="Calibri" panose="020F0502020204030204" charset="0"/>
              </a:rPr>
              <a:t>Положения о пункте проведения экзамена </a:t>
            </a:r>
            <a:r>
              <a:rPr lang="ru-RU" dirty="0">
                <a:latin typeface="Calibri" panose="020F0502020204030204" charset="0"/>
                <a:cs typeface="Calibri" panose="020F0502020204030204" charset="0"/>
              </a:rPr>
              <a:t>при проведении государственной итоговой аттестации по образовательным программам основного общего образования в Ярославской области</a:t>
            </a:r>
            <a:r>
              <a:rPr lang="ru-RU" dirty="0" smtClean="0">
                <a:latin typeface="Calibri" panose="020F0502020204030204" charset="0"/>
                <a:cs typeface="Calibri" panose="020F0502020204030204" charset="0"/>
              </a:rPr>
              <a:t>»</a:t>
            </a:r>
          </a:p>
          <a:p>
            <a:pPr algn="just">
              <a:defRPr/>
            </a:pPr>
            <a:endParaRPr lang="ru-RU" i="1" dirty="0" smtClean="0">
              <a:solidFill>
                <a:schemeClr val="bg2">
                  <a:lumMod val="10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just">
              <a:defRPr/>
            </a:pPr>
            <a:endParaRPr lang="ru-RU" i="1" dirty="0">
              <a:solidFill>
                <a:schemeClr val="bg2">
                  <a:lumMod val="10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Приказ департамента образования Ярославской области </a:t>
            </a:r>
            <a:endParaRPr lang="ru-RU" i="1" dirty="0" smtClean="0">
              <a:solidFill>
                <a:schemeClr val="bg2">
                  <a:lumMod val="10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i="1" dirty="0">
                <a:solidFill>
                  <a:schemeClr val="bg2">
                    <a:lumMod val="1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о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т 26.02.2019  №72/01-04</a:t>
            </a:r>
          </a:p>
          <a:p>
            <a:pPr algn="ctr"/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в редакции </a:t>
            </a:r>
          </a:p>
          <a:p>
            <a:pPr algn="ctr"/>
            <a:r>
              <a:rPr lang="ru-RU" i="1" dirty="0">
                <a:solidFill>
                  <a:schemeClr val="bg2">
                    <a:lumMod val="1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о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т 14.02.2020 № 66/01-04 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342900" y="1721081"/>
            <a:ext cx="11560444" cy="4260377"/>
            <a:chOff x="723900" y="803811"/>
            <a:chExt cx="11560444" cy="4260377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23900" y="870486"/>
              <a:ext cx="3363686" cy="3970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srgbClr val="002060"/>
                  </a:solidFill>
                </a:rPr>
                <a:t> </a:t>
              </a:r>
              <a:r>
                <a:rPr lang="ru-RU" dirty="0"/>
                <a:t>«О проведении  государственной итоговой аттестации по образовательным программам основного общего и среднего общего образования, итогового собеседования, итогового сочинения (изложения) в Ярославской области</a:t>
              </a:r>
              <a:r>
                <a:rPr lang="ru-RU" dirty="0" smtClean="0"/>
                <a:t>»</a:t>
              </a:r>
            </a:p>
            <a:p>
              <a:pPr algn="just">
                <a:defRPr/>
              </a:pPr>
              <a:endParaRPr lang="ru-RU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endParaRPr>
            </a:p>
            <a:p>
              <a:pPr algn="ctr"/>
              <a:r>
                <a:rPr lang="ru-RU" i="1" dirty="0" smtClean="0">
                  <a:solidFill>
                    <a:schemeClr val="bg2">
                      <a:lumMod val="10000"/>
                    </a:schemeClr>
                  </a:solidFill>
                  <a:cs typeface="Century Gothic" panose="020B0502020202020204" pitchFamily="34" charset="0"/>
                  <a:sym typeface="+mn-ea"/>
                </a:rPr>
                <a:t>Приказ департамента образования Ярославской области </a:t>
              </a:r>
              <a:endParaRPr lang="ru-RU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endParaRPr>
            </a:p>
            <a:p>
              <a:pPr algn="ctr"/>
              <a:r>
                <a:rPr lang="ru-RU" i="1" dirty="0" smtClean="0">
                  <a:solidFill>
                    <a:schemeClr val="bg2">
                      <a:lumMod val="10000"/>
                    </a:schemeClr>
                  </a:solidFill>
                  <a:cs typeface="Century Gothic" panose="020B0502020202020204" pitchFamily="34" charset="0"/>
                  <a:sym typeface="+mn-ea"/>
                </a:rPr>
                <a:t>от 13.10.2022  №  233/01-04</a:t>
              </a:r>
              <a:endParaRPr lang="ru-RU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417829" y="803811"/>
              <a:ext cx="3866515" cy="4260377"/>
              <a:chOff x="3133231" y="2902276"/>
              <a:chExt cx="3866515" cy="4260377"/>
            </a:xfrm>
          </p:grpSpPr>
          <p:grpSp>
            <p:nvGrpSpPr>
              <p:cNvPr id="30" name="Группа 29"/>
              <p:cNvGrpSpPr/>
              <p:nvPr/>
            </p:nvGrpSpPr>
            <p:grpSpPr>
              <a:xfrm>
                <a:off x="3133231" y="2902276"/>
                <a:ext cx="3866515" cy="4260377"/>
                <a:chOff x="809626" y="792356"/>
                <a:chExt cx="3866515" cy="4260377"/>
              </a:xfrm>
            </p:grpSpPr>
            <p:sp>
              <p:nvSpPr>
                <p:cNvPr id="32" name="Прямоугольник 31"/>
                <p:cNvSpPr/>
                <p:nvPr/>
              </p:nvSpPr>
              <p:spPr>
                <a:xfrm>
                  <a:off x="809626" y="792356"/>
                  <a:ext cx="3866515" cy="4260377"/>
                </a:xfrm>
                <a:prstGeom prst="rect">
                  <a:avLst/>
                </a:prstGeom>
                <a:noFill/>
                <a:ln w="38100" cap="rnd">
                  <a:solidFill>
                    <a:srgbClr val="E26714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Прямоугольник 32"/>
                <p:cNvSpPr/>
                <p:nvPr/>
              </p:nvSpPr>
              <p:spPr>
                <a:xfrm>
                  <a:off x="809626" y="792356"/>
                  <a:ext cx="3819524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endParaRPr lang="ru-RU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p:grpSp>
          <p:sp>
            <p:nvSpPr>
              <p:cNvPr id="31" name="Прямоугольник 30"/>
              <p:cNvSpPr/>
              <p:nvPr/>
            </p:nvSpPr>
            <p:spPr>
              <a:xfrm>
                <a:off x="3215156" y="2968540"/>
                <a:ext cx="37375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i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67151" y="161402"/>
            <a:ext cx="7221855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НОРМАТИВНО-ПРАВОВЫЕ ДОКУМЕНТЫ</a:t>
            </a:r>
          </a:p>
          <a:p>
            <a:pPr algn="ctr"/>
            <a:r>
              <a:rPr lang="ru-RU" sz="3200" i="1" dirty="0">
                <a:solidFill>
                  <a:schemeClr val="bg2">
                    <a:lumMod val="10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р</a:t>
            </a:r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егиональный уровень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84786" y="1238621"/>
            <a:ext cx="6967129" cy="5325465"/>
            <a:chOff x="809626" y="792355"/>
            <a:chExt cx="7225598" cy="425705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09626" y="792355"/>
              <a:ext cx="3516978" cy="4257054"/>
            </a:xfrm>
            <a:prstGeom prst="rect">
              <a:avLst/>
            </a:prstGeom>
            <a:noFill/>
            <a:ln w="38100" cap="rnd">
              <a:solidFill>
                <a:srgbClr val="E2671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611385" y="890969"/>
              <a:ext cx="3423839" cy="3841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  </a:t>
              </a:r>
            </a:p>
            <a:p>
              <a:pPr algn="ctr">
                <a:defRPr/>
              </a:pPr>
              <a:r>
                <a:rPr lang="ru-RU" sz="2000" dirty="0" smtClean="0"/>
                <a:t>«</a:t>
              </a:r>
              <a:r>
                <a:rPr lang="ru-RU" sz="2000" dirty="0"/>
                <a:t>Об утверждении состава </a:t>
              </a:r>
              <a:r>
                <a:rPr lang="ru-RU" sz="2000" b="1" dirty="0"/>
                <a:t>государственной экзаменационной комиссии </a:t>
              </a:r>
              <a:r>
                <a:rPr lang="ru-RU" sz="2000" dirty="0"/>
                <a:t>Ярославской области по проведению ГИА-9 в  </a:t>
              </a:r>
              <a:r>
                <a:rPr lang="ru-RU" sz="2000" dirty="0" smtClean="0"/>
                <a:t>2023 </a:t>
              </a:r>
              <a:r>
                <a:rPr lang="ru-RU" sz="2000" dirty="0"/>
                <a:t>году</a:t>
              </a:r>
              <a:r>
                <a:rPr lang="ru-RU" sz="2000" dirty="0" smtClean="0"/>
                <a:t>»</a:t>
              </a:r>
            </a:p>
            <a:p>
              <a:pPr algn="ctr">
                <a:defRPr/>
              </a:pPr>
              <a:endParaRPr lang="ru-RU" sz="2000" dirty="0"/>
            </a:p>
            <a:p>
              <a:pPr algn="ctr">
                <a:defRPr/>
              </a:pPr>
              <a:endParaRPr lang="ru-RU" sz="2000" dirty="0" smtClean="0"/>
            </a:p>
            <a:p>
              <a:pPr algn="ctr">
                <a:defRPr/>
              </a:pPr>
              <a:endParaRPr lang="ru-RU" sz="2000" dirty="0" smtClean="0"/>
            </a:p>
            <a:p>
              <a:pPr algn="ctr">
                <a:defRPr/>
              </a:pPr>
              <a:r>
                <a:rPr lang="ru-RU" sz="2000" dirty="0" smtClean="0"/>
                <a:t> </a:t>
              </a:r>
              <a:r>
                <a:rPr lang="ru-RU" sz="2000" i="1" dirty="0" smtClean="0">
                  <a:cs typeface="Century Gothic" panose="020B0502020202020204" pitchFamily="34" charset="0"/>
                  <a:sym typeface="+mn-ea"/>
                </a:rPr>
                <a:t>Приказ департамента образования</a:t>
              </a:r>
            </a:p>
            <a:p>
              <a:pPr algn="ctr">
                <a:defRPr/>
              </a:pPr>
              <a:r>
                <a:rPr lang="ru-RU" sz="2000" i="1" dirty="0" smtClean="0">
                  <a:cs typeface="Century Gothic" panose="020B0502020202020204" pitchFamily="34" charset="0"/>
                  <a:sym typeface="+mn-ea"/>
                </a:rPr>
                <a:t> Ярославской области </a:t>
              </a:r>
              <a:endParaRPr lang="ru-RU" sz="2000" i="1" dirty="0" smtClean="0">
                <a:cs typeface="Century Gothic" panose="020B0502020202020204" pitchFamily="34" charset="0"/>
              </a:endParaRPr>
            </a:p>
            <a:p>
              <a:pPr algn="ctr"/>
              <a:r>
                <a:rPr lang="ru-RU" sz="2000" i="1" dirty="0" smtClean="0">
                  <a:cs typeface="Century Gothic" panose="020B0502020202020204" pitchFamily="34" charset="0"/>
                  <a:sym typeface="+mn-ea"/>
                </a:rPr>
                <a:t>от 23.01.2023  №  16/01-04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771901" y="1238620"/>
            <a:ext cx="3543300" cy="5325466"/>
            <a:chOff x="809626" y="792356"/>
            <a:chExt cx="3843655" cy="37973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809626" y="792356"/>
              <a:ext cx="3843655" cy="3797300"/>
            </a:xfrm>
            <a:prstGeom prst="rect">
              <a:avLst/>
            </a:prstGeom>
            <a:noFill/>
            <a:ln w="38100" cap="rnd">
              <a:solidFill>
                <a:srgbClr val="E2671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09626" y="792356"/>
              <a:ext cx="38195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7648939" y="1285179"/>
            <a:ext cx="414926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«Об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утверждении состава организаторов </a:t>
            </a:r>
            <a:r>
              <a:rPr lang="ru-RU" dirty="0"/>
              <a:t>пунктов проведения экзаменов, технических специалистов,  специалистов по проведению инструктажа и обеспечению лабораторных работ, экспертов, оценивающих выполнение лабораторной работы по химии, экзаменаторов-собеседников, ассистентов для проведения государственной итоговой аттестации по образовательным программам основного общего образования в Ярославской области в </a:t>
            </a:r>
            <a:r>
              <a:rPr lang="ru-RU" dirty="0" smtClean="0"/>
              <a:t>2023 </a:t>
            </a:r>
            <a:r>
              <a:rPr lang="ru-RU" dirty="0"/>
              <a:t>году</a:t>
            </a:r>
            <a:r>
              <a:rPr lang="ru-RU" dirty="0">
                <a:solidFill>
                  <a:srgbClr val="002060"/>
                </a:solidFill>
              </a:rPr>
              <a:t>» </a:t>
            </a:r>
          </a:p>
          <a:p>
            <a:pPr algn="just">
              <a:defRPr/>
            </a:pPr>
            <a:endParaRPr lang="ru-RU" sz="1600" i="1" dirty="0" smtClean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  <a:cs typeface="Century Gothic" panose="020B0502020202020204" pitchFamily="34" charset="0"/>
            </a:endParaRPr>
          </a:p>
          <a:p>
            <a:pPr algn="ctr"/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Приказ департамента образования Ярославской области </a:t>
            </a:r>
            <a:endParaRPr lang="ru-RU" i="1" dirty="0" smtClean="0">
              <a:solidFill>
                <a:schemeClr val="bg2">
                  <a:lumMod val="10000"/>
                </a:schemeClr>
              </a:solidFill>
              <a:cs typeface="Century Gothic" panose="020B0502020202020204" pitchFamily="34" charset="0"/>
            </a:endParaRPr>
          </a:p>
          <a:p>
            <a:pPr algn="ctr"/>
            <a:r>
              <a:rPr lang="ru-RU" i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о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т            №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330025" y="1238621"/>
            <a:ext cx="11560445" cy="5325466"/>
            <a:chOff x="723900" y="803811"/>
            <a:chExt cx="11560445" cy="484300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23900" y="870486"/>
              <a:ext cx="3020786" cy="40024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dirty="0" smtClean="0"/>
                <a:t> </a:t>
              </a:r>
              <a:r>
                <a:rPr lang="ru-RU" sz="2000" dirty="0"/>
                <a:t>«Об утверждении перечня пунктов проведения экзаменов для проведения ГИА по образовательным программам основного общего образования в Ярославской области в </a:t>
              </a:r>
              <a:r>
                <a:rPr lang="ru-RU" sz="2000" dirty="0" smtClean="0"/>
                <a:t>2023 </a:t>
              </a:r>
              <a:r>
                <a:rPr lang="ru-RU" sz="2000" dirty="0"/>
                <a:t>году</a:t>
              </a:r>
              <a:r>
                <a:rPr lang="ru-RU" sz="2000" dirty="0" smtClean="0"/>
                <a:t>»</a:t>
              </a:r>
            </a:p>
            <a:p>
              <a:pPr algn="just">
                <a:defRPr/>
              </a:pPr>
              <a:endParaRPr lang="ru-RU" sz="2000" dirty="0" smtClean="0">
                <a:cs typeface="Century Gothic" panose="020B0502020202020204" pitchFamily="34" charset="0"/>
              </a:endParaRPr>
            </a:p>
            <a:p>
              <a:pPr algn="ctr"/>
              <a:r>
                <a:rPr lang="ru-RU" sz="2000" i="1" dirty="0" smtClean="0">
                  <a:cs typeface="Century Gothic" panose="020B0502020202020204" pitchFamily="34" charset="0"/>
                  <a:sym typeface="+mn-ea"/>
                </a:rPr>
                <a:t>Приказ департамента образования</a:t>
              </a:r>
            </a:p>
            <a:p>
              <a:pPr algn="ctr"/>
              <a:r>
                <a:rPr lang="ru-RU" sz="2000" i="1" dirty="0" smtClean="0">
                  <a:cs typeface="Century Gothic" panose="020B0502020202020204" pitchFamily="34" charset="0"/>
                  <a:sym typeface="+mn-ea"/>
                </a:rPr>
                <a:t> Ярославской области </a:t>
              </a:r>
              <a:endParaRPr lang="ru-RU" sz="2000" i="1" dirty="0" smtClean="0">
                <a:cs typeface="Century Gothic" panose="020B0502020202020204" pitchFamily="34" charset="0"/>
              </a:endParaRPr>
            </a:p>
            <a:p>
              <a:pPr algn="ctr"/>
              <a:r>
                <a:rPr lang="ru-RU" sz="2000" i="1" dirty="0" smtClean="0">
                  <a:cs typeface="Century Gothic" panose="020B0502020202020204" pitchFamily="34" charset="0"/>
                  <a:sym typeface="+mn-ea"/>
                </a:rPr>
                <a:t>от  03.03.2023  № 06-нп  </a:t>
              </a:r>
              <a:endParaRPr lang="ru-RU" sz="2000" i="1"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7924801" y="803811"/>
              <a:ext cx="4359544" cy="4843005"/>
              <a:chOff x="2640203" y="2902276"/>
              <a:chExt cx="4359544" cy="4843005"/>
            </a:xfrm>
          </p:grpSpPr>
          <p:grpSp>
            <p:nvGrpSpPr>
              <p:cNvPr id="30" name="Группа 29"/>
              <p:cNvGrpSpPr/>
              <p:nvPr/>
            </p:nvGrpSpPr>
            <p:grpSpPr>
              <a:xfrm>
                <a:off x="2640203" y="2902276"/>
                <a:ext cx="4359544" cy="4843005"/>
                <a:chOff x="316598" y="792356"/>
                <a:chExt cx="4359544" cy="4843005"/>
              </a:xfrm>
            </p:grpSpPr>
            <p:sp>
              <p:nvSpPr>
                <p:cNvPr id="32" name="Прямоугольник 31"/>
                <p:cNvSpPr/>
                <p:nvPr/>
              </p:nvSpPr>
              <p:spPr>
                <a:xfrm>
                  <a:off x="316598" y="792356"/>
                  <a:ext cx="4359544" cy="4843005"/>
                </a:xfrm>
                <a:prstGeom prst="rect">
                  <a:avLst/>
                </a:prstGeom>
                <a:noFill/>
                <a:ln w="38100" cap="rnd">
                  <a:solidFill>
                    <a:srgbClr val="E26714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Прямоугольник 32"/>
                <p:cNvSpPr/>
                <p:nvPr/>
              </p:nvSpPr>
              <p:spPr>
                <a:xfrm>
                  <a:off x="809626" y="792356"/>
                  <a:ext cx="3819524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endParaRPr lang="ru-RU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</p:grpSp>
          <p:sp>
            <p:nvSpPr>
              <p:cNvPr id="31" name="Прямоугольник 30"/>
              <p:cNvSpPr/>
              <p:nvPr/>
            </p:nvSpPr>
            <p:spPr>
              <a:xfrm>
                <a:off x="3215156" y="2968540"/>
                <a:ext cx="37375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i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75159" y="1287810"/>
            <a:ext cx="8973097" cy="5326290"/>
            <a:chOff x="1334591" y="789357"/>
            <a:chExt cx="8890809" cy="47667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334591" y="789357"/>
              <a:ext cx="3819633" cy="4766699"/>
            </a:xfrm>
            <a:prstGeom prst="rect">
              <a:avLst/>
            </a:prstGeom>
            <a:noFill/>
            <a:ln w="38100" cap="rnd">
              <a:solidFill>
                <a:srgbClr val="E2671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405876" y="790928"/>
              <a:ext cx="3819524" cy="47651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dirty="0"/>
                <a:t>«Методические рекомендации по организации и проведению государственной итоговой аттестации по программам основного общего образования в форме основного государственного </a:t>
              </a:r>
              <a:r>
                <a:rPr lang="ru-RU" sz="2000" dirty="0" smtClean="0"/>
                <a:t>экзамена и единого государственного экзамена для лиц с ограниченными возможностями здоровья, детей-инвалидов, инвалидов в 2023 году»</a:t>
              </a:r>
            </a:p>
            <a:p>
              <a:pPr algn="ctr">
                <a:defRPr/>
              </a:pPr>
              <a:endParaRPr lang="ru-RU" sz="2000" dirty="0" smtClean="0"/>
            </a:p>
            <a:p>
              <a:pPr algn="ctr">
                <a:defRPr/>
              </a:pPr>
              <a:r>
                <a:rPr lang="ru-RU" sz="2000" i="1" dirty="0">
                  <a:cs typeface="Century Gothic" panose="020B0502020202020204" pitchFamily="34" charset="0"/>
                  <a:sym typeface="+mn-ea"/>
                </a:rPr>
                <a:t>Приложение </a:t>
              </a:r>
              <a:r>
                <a:rPr lang="ru-RU" sz="2000" i="1" dirty="0" smtClean="0">
                  <a:cs typeface="Century Gothic" panose="020B0502020202020204" pitchFamily="34" charset="0"/>
                  <a:sym typeface="+mn-ea"/>
                </a:rPr>
                <a:t>14 </a:t>
              </a:r>
              <a:r>
                <a:rPr lang="ru-RU" sz="2000" i="1" dirty="0">
                  <a:cs typeface="Century Gothic" panose="020B0502020202020204" pitchFamily="34" charset="0"/>
                  <a:sym typeface="+mn-ea"/>
                </a:rPr>
                <a:t>к письму </a:t>
              </a:r>
              <a:r>
                <a:rPr lang="ru-RU" sz="2000" i="1" dirty="0" err="1" smtClean="0">
                  <a:cs typeface="Century Gothic" panose="020B0502020202020204" pitchFamily="34" charset="0"/>
                  <a:sym typeface="+mn-ea"/>
                </a:rPr>
                <a:t>Рособрнадзора</a:t>
              </a:r>
              <a:endParaRPr lang="ru-RU" sz="2000" i="1" dirty="0" smtClean="0">
                <a:cs typeface="Century Gothic" panose="020B0502020202020204" pitchFamily="34" charset="0"/>
                <a:sym typeface="+mn-ea"/>
              </a:endParaRPr>
            </a:p>
            <a:p>
              <a:pPr algn="ctr">
                <a:defRPr/>
              </a:pPr>
              <a:r>
                <a:rPr lang="ru-RU" sz="2000" i="1" dirty="0" smtClean="0">
                  <a:cs typeface="Century Gothic" panose="020B0502020202020204" pitchFamily="34" charset="0"/>
                  <a:sym typeface="+mn-ea"/>
                </a:rPr>
                <a:t> </a:t>
              </a:r>
              <a:r>
                <a:rPr lang="ru-RU" sz="2000" i="1" dirty="0">
                  <a:cs typeface="Century Gothic" panose="020B0502020202020204" pitchFamily="34" charset="0"/>
                  <a:sym typeface="+mn-ea"/>
                </a:rPr>
                <a:t>от 01.02.2023 г. № 04-31</a:t>
              </a:r>
              <a:endPara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>
                <a:defRPr/>
              </a:pPr>
              <a:endParaRPr lang="ru-RU" sz="2000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Century Gothic" panose="020B0502020202020204" pitchFamily="34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416397" y="1287810"/>
            <a:ext cx="4246160" cy="5326289"/>
            <a:chOff x="809626" y="792356"/>
            <a:chExt cx="3843655" cy="37973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809626" y="792356"/>
              <a:ext cx="3843655" cy="3797300"/>
            </a:xfrm>
            <a:prstGeom prst="rect">
              <a:avLst/>
            </a:prstGeom>
            <a:noFill/>
            <a:ln w="38100" cap="rnd">
              <a:solidFill>
                <a:srgbClr val="E2671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09626" y="792356"/>
              <a:ext cx="38195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1734817" y="1639908"/>
            <a:ext cx="10121536" cy="3779617"/>
            <a:chOff x="2115817" y="722638"/>
            <a:chExt cx="10121536" cy="3779617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2115817" y="1024380"/>
              <a:ext cx="3363686" cy="347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dirty="0" smtClean="0">
                  <a:solidFill>
                    <a:srgbClr val="002060"/>
                  </a:solidFill>
                </a:rPr>
                <a:t> </a:t>
              </a:r>
              <a:r>
                <a:rPr lang="ru-RU" sz="2000" dirty="0" smtClean="0"/>
                <a:t>«Методические рекомендации по подготовке и проведению государственной итоговой аттестации по программам основного общего образования в 2023 году»</a:t>
              </a:r>
            </a:p>
            <a:p>
              <a:pPr algn="just">
                <a:defRPr/>
              </a:pPr>
              <a:endParaRPr lang="ru-RU" sz="2000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endParaRPr>
            </a:p>
            <a:p>
              <a:pPr algn="ctr"/>
              <a:r>
                <a:rPr lang="ru-RU" sz="2000" i="1" dirty="0">
                  <a:cs typeface="Century Gothic" panose="020B0502020202020204" pitchFamily="34" charset="0"/>
                  <a:sym typeface="+mn-ea"/>
                </a:rPr>
                <a:t>Приложение 1 к письму </a:t>
              </a:r>
              <a:r>
                <a:rPr lang="ru-RU" sz="2000" i="1" dirty="0" err="1">
                  <a:cs typeface="Century Gothic" panose="020B0502020202020204" pitchFamily="34" charset="0"/>
                  <a:sym typeface="+mn-ea"/>
                </a:rPr>
                <a:t>Рособрнадзора</a:t>
              </a:r>
              <a:r>
                <a:rPr lang="ru-RU" sz="2000" i="1" dirty="0">
                  <a:cs typeface="Century Gothic" panose="020B0502020202020204" pitchFamily="34" charset="0"/>
                  <a:sym typeface="+mn-ea"/>
                </a:rPr>
                <a:t> </a:t>
              </a:r>
              <a:endParaRPr lang="ru-RU" sz="2000" i="1" dirty="0" smtClean="0">
                <a:cs typeface="Century Gothic" panose="020B0502020202020204" pitchFamily="34" charset="0"/>
                <a:sym typeface="+mn-ea"/>
              </a:endParaRPr>
            </a:p>
            <a:p>
              <a:pPr algn="ctr"/>
              <a:r>
                <a:rPr lang="ru-RU" sz="2000" i="1" dirty="0" smtClean="0">
                  <a:cs typeface="Century Gothic" panose="020B0502020202020204" pitchFamily="34" charset="0"/>
                  <a:sym typeface="+mn-ea"/>
                </a:rPr>
                <a:t>от </a:t>
              </a:r>
              <a:r>
                <a:rPr lang="ru-RU" sz="2000" i="1" dirty="0">
                  <a:cs typeface="Century Gothic" panose="020B0502020202020204" pitchFamily="34" charset="0"/>
                  <a:sym typeface="+mn-ea"/>
                </a:rPr>
                <a:t>01.02.2023 г. № 04-31</a:t>
              </a:r>
              <a:endPara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404672" y="722638"/>
              <a:ext cx="3832681" cy="516769"/>
              <a:chOff x="3120074" y="2821103"/>
              <a:chExt cx="3832681" cy="516769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3120074" y="2821103"/>
                <a:ext cx="38195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i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3215156" y="2968540"/>
                <a:ext cx="37375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i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  <p:sp>
        <p:nvSpPr>
          <p:cNvPr id="17" name="Прямоугольник 16"/>
          <p:cNvSpPr/>
          <p:nvPr/>
        </p:nvSpPr>
        <p:spPr>
          <a:xfrm>
            <a:off x="3091990" y="0"/>
            <a:ext cx="571092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МЕТОДИЧЕСКОЕ ОБЕСПЕЧЕНИЕ</a:t>
            </a:r>
          </a:p>
          <a:p>
            <a:pPr algn="ctr"/>
            <a:r>
              <a:rPr lang="ru-RU" sz="3200" i="1" dirty="0">
                <a:solidFill>
                  <a:schemeClr val="bg2">
                    <a:lumMod val="10000"/>
                  </a:schemeClr>
                </a:solidFill>
              </a:rPr>
              <a:t>ф</a:t>
            </a:r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едеральный 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05840" y="1972010"/>
            <a:ext cx="9395460" cy="4124206"/>
            <a:chOff x="770493" y="1401674"/>
            <a:chExt cx="9309298" cy="385164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70493" y="1401674"/>
              <a:ext cx="4383731" cy="3663364"/>
            </a:xfrm>
            <a:prstGeom prst="rect">
              <a:avLst/>
            </a:prstGeom>
            <a:noFill/>
            <a:ln w="38100" cap="rnd">
              <a:solidFill>
                <a:srgbClr val="E2671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908415" y="1401674"/>
              <a:ext cx="4171376" cy="3851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200" dirty="0" smtClean="0"/>
                <a:t>«Об утверждении инструктивных материалов при проведении государственной итоговой аттестации по образовательным программам основного общего образования»</a:t>
              </a:r>
            </a:p>
            <a:p>
              <a:pPr algn="ctr">
                <a:defRPr/>
              </a:pPr>
              <a:endParaRPr lang="ru-RU" sz="2200" dirty="0" smtClean="0"/>
            </a:p>
            <a:p>
              <a:pPr algn="ctr">
                <a:defRPr/>
              </a:pPr>
              <a:r>
                <a:rPr lang="ru-RU" sz="2200" i="1" dirty="0">
                  <a:cs typeface="Century Gothic" panose="020B0502020202020204" pitchFamily="34" charset="0"/>
                  <a:sym typeface="+mn-ea"/>
                </a:rPr>
                <a:t>Приказ департамента образования</a:t>
              </a:r>
            </a:p>
            <a:p>
              <a:pPr algn="ctr">
                <a:defRPr/>
              </a:pPr>
              <a:r>
                <a:rPr lang="ru-RU" sz="2200" i="1" dirty="0">
                  <a:cs typeface="Century Gothic" panose="020B0502020202020204" pitchFamily="34" charset="0"/>
                  <a:sym typeface="+mn-ea"/>
                </a:rPr>
                <a:t> Ярославской области </a:t>
              </a:r>
              <a:endParaRPr lang="ru-RU" sz="2200" i="1" dirty="0">
                <a:cs typeface="Century Gothic" panose="020B0502020202020204" pitchFamily="34" charset="0"/>
              </a:endParaRPr>
            </a:p>
            <a:p>
              <a:pPr algn="ctr"/>
              <a:r>
                <a:rPr lang="ru-RU" sz="2200" i="1" dirty="0">
                  <a:cs typeface="Century Gothic" panose="020B0502020202020204" pitchFamily="34" charset="0"/>
                  <a:sym typeface="+mn-ea"/>
                </a:rPr>
                <a:t>от        №  </a:t>
              </a:r>
            </a:p>
            <a:p>
              <a:pPr algn="ctr">
                <a:defRPr/>
              </a:pPr>
              <a:endParaRPr lang="ru-RU" sz="2000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  <a:cs typeface="Century Gothic" panose="020B0502020202020204" pitchFamily="34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079759" y="2007093"/>
            <a:ext cx="4566469" cy="3887521"/>
            <a:chOff x="809626" y="792356"/>
            <a:chExt cx="3843655" cy="37973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809626" y="792356"/>
              <a:ext cx="3843655" cy="3797300"/>
            </a:xfrm>
            <a:prstGeom prst="rect">
              <a:avLst/>
            </a:prstGeom>
            <a:noFill/>
            <a:ln w="38100" cap="rnd">
              <a:solidFill>
                <a:srgbClr val="E2671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09626" y="792356"/>
              <a:ext cx="38195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1261872" y="1639908"/>
            <a:ext cx="10594481" cy="3718062"/>
            <a:chOff x="1942299" y="722638"/>
            <a:chExt cx="10295054" cy="371806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1942299" y="1024380"/>
              <a:ext cx="3537204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 smtClean="0">
                <a:solidFill>
                  <a:srgbClr val="002060"/>
                </a:solidFill>
              </a:endParaRPr>
            </a:p>
            <a:p>
              <a:pPr algn="ctr">
                <a:defRPr/>
              </a:pPr>
              <a:r>
                <a:rPr lang="ru-RU" dirty="0" smtClean="0">
                  <a:solidFill>
                    <a:srgbClr val="002060"/>
                  </a:solidFill>
                </a:rPr>
                <a:t> </a:t>
              </a:r>
              <a:r>
                <a:rPr lang="ru-RU" sz="2000" dirty="0" smtClean="0"/>
                <a:t>«</a:t>
              </a:r>
              <a:r>
                <a:rPr lang="ru-RU" sz="2200" dirty="0" smtClean="0"/>
                <a:t>Об утверждении правил заполнения бланков </a:t>
              </a:r>
            </a:p>
            <a:p>
              <a:pPr algn="ctr">
                <a:defRPr/>
              </a:pPr>
              <a:r>
                <a:rPr lang="ru-RU" sz="2200" dirty="0" smtClean="0"/>
                <a:t>ГИА-9 в 2023 году»</a:t>
              </a:r>
            </a:p>
            <a:p>
              <a:pPr algn="just">
                <a:defRPr/>
              </a:pPr>
              <a:endParaRPr lang="ru-RU" sz="2200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endParaRPr>
            </a:p>
            <a:p>
              <a:pPr algn="just">
                <a:defRPr/>
              </a:pPr>
              <a:endParaRPr lang="ru-RU" sz="2200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</a:endParaRPr>
            </a:p>
            <a:p>
              <a:pPr algn="ctr">
                <a:defRPr/>
              </a:pPr>
              <a:r>
                <a:rPr lang="ru-RU" sz="2200" i="1" dirty="0" smtClean="0">
                  <a:cs typeface="Century Gothic" panose="020B0502020202020204" pitchFamily="34" charset="0"/>
                  <a:sym typeface="+mn-ea"/>
                </a:rPr>
                <a:t>Приказ </a:t>
              </a:r>
              <a:r>
                <a:rPr lang="ru-RU" sz="2200" i="1" dirty="0">
                  <a:cs typeface="Century Gothic" panose="020B0502020202020204" pitchFamily="34" charset="0"/>
                  <a:sym typeface="+mn-ea"/>
                </a:rPr>
                <a:t>департамента образования</a:t>
              </a:r>
            </a:p>
            <a:p>
              <a:pPr algn="ctr">
                <a:defRPr/>
              </a:pPr>
              <a:r>
                <a:rPr lang="ru-RU" sz="2200" i="1" dirty="0">
                  <a:cs typeface="Century Gothic" panose="020B0502020202020204" pitchFamily="34" charset="0"/>
                  <a:sym typeface="+mn-ea"/>
                </a:rPr>
                <a:t> Ярославской области </a:t>
              </a:r>
              <a:endParaRPr lang="ru-RU" sz="2200" i="1" dirty="0">
                <a:cs typeface="Century Gothic" panose="020B0502020202020204" pitchFamily="34" charset="0"/>
              </a:endParaRPr>
            </a:p>
            <a:p>
              <a:pPr algn="ctr"/>
              <a:r>
                <a:rPr lang="ru-RU" sz="2200" i="1" dirty="0">
                  <a:cs typeface="Century Gothic" panose="020B0502020202020204" pitchFamily="34" charset="0"/>
                  <a:sym typeface="+mn-ea"/>
                </a:rPr>
                <a:t>от </a:t>
              </a:r>
              <a:r>
                <a:rPr lang="ru-RU" sz="2200" i="1" dirty="0" smtClean="0">
                  <a:cs typeface="Century Gothic" panose="020B0502020202020204" pitchFamily="34" charset="0"/>
                  <a:sym typeface="+mn-ea"/>
                </a:rPr>
                <a:t> 13.03.2023 № 57/01-04  </a:t>
              </a:r>
              <a:endParaRPr lang="ru-RU" sz="2200" i="1" dirty="0">
                <a:cs typeface="Century Gothic" panose="020B0502020202020204" pitchFamily="34" charset="0"/>
                <a:sym typeface="+mn-ea"/>
              </a:endParaRPr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8404672" y="722638"/>
              <a:ext cx="3832681" cy="516769"/>
              <a:chOff x="3120074" y="2821103"/>
              <a:chExt cx="3832681" cy="516769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3120074" y="2821103"/>
                <a:ext cx="38195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i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3215156" y="2968540"/>
                <a:ext cx="37375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i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  <p:sp>
        <p:nvSpPr>
          <p:cNvPr id="17" name="Прямоугольник 16"/>
          <p:cNvSpPr/>
          <p:nvPr/>
        </p:nvSpPr>
        <p:spPr>
          <a:xfrm>
            <a:off x="3091990" y="0"/>
            <a:ext cx="571092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МЕТОДИЧЕСКОЕ ОБЕСПЕЧЕНИЕ</a:t>
            </a:r>
          </a:p>
          <a:p>
            <a:pPr algn="ctr"/>
            <a:r>
              <a:rPr lang="ru-RU" sz="3200" i="1" dirty="0" smtClean="0">
                <a:solidFill>
                  <a:schemeClr val="bg2">
                    <a:lumMod val="10000"/>
                  </a:schemeClr>
                </a:solidFill>
              </a:rPr>
              <a:t>региональный 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3735" y="1464309"/>
            <a:ext cx="1084389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7200" b="1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Century Gothic" panose="020B0502020202020204" pitchFamily="34" charset="0"/>
                <a:sym typeface="+mn-ea"/>
              </a:rPr>
              <a:t>Порядок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7200" b="1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cs typeface="Century Gothic" panose="020B0502020202020204" pitchFamily="34" charset="0"/>
                <a:sym typeface="+mn-ea"/>
              </a:rPr>
              <a:t>проведения ГИА-9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ru-RU" sz="7200" b="1" dirty="0">
              <a:solidFill>
                <a:schemeClr val="accent2">
                  <a:lumMod val="75000"/>
                </a:schemeClr>
              </a:solidFill>
              <a:cs typeface="Century Gothic" panose="020B0502020202020204" pitchFamily="34" charset="0"/>
              <a:sym typeface="+mn-ea"/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Приказ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Минпросвещения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России и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Рособрнадзора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от 07.11.2018   №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189/1513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80695" y="50165"/>
            <a:ext cx="1149731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3200" b="1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cs typeface="Century Gothic" panose="020B0502020202020204" pitchFamily="34" charset="0"/>
                <a:sym typeface="+mn-ea"/>
              </a:rPr>
              <a:t>Порядок ГИА-9 определяет</a:t>
            </a:r>
            <a:endParaRPr lang="ru-RU" sz="3200" b="1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cs typeface="Century Gothic" panose="020B0502020202020204" pitchFamily="34" charset="0"/>
              <a:sym typeface="+mn-ea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94055" y="892746"/>
            <a:ext cx="10887075" cy="5457254"/>
            <a:chOff x="123824" y="664146"/>
            <a:chExt cx="11020611" cy="5432111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23824" y="664146"/>
              <a:ext cx="3406775" cy="2587054"/>
              <a:chOff x="123824" y="664146"/>
              <a:chExt cx="3406775" cy="2587054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339724" y="868518"/>
                <a:ext cx="3190875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chemeClr val="bg2">
                        <a:lumMod val="10000"/>
                      </a:schemeClr>
                    </a:solidFill>
                    <a:cs typeface="Century Gothic" panose="020B0502020202020204" pitchFamily="34" charset="0"/>
                    <a:sym typeface="+mn-ea"/>
                  </a:rPr>
                  <a:t>ф</a:t>
                </a:r>
                <a:r>
                  <a:rPr lang="ru-RU" sz="2400" b="1" noProof="0" dirty="0" err="1" smtClean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cs typeface="Century Gothic" panose="020B0502020202020204" pitchFamily="34" charset="0"/>
                    <a:sym typeface="+mn-ea"/>
                  </a:rPr>
                  <a:t>ормы</a:t>
                </a:r>
                <a:r>
                  <a:rPr lang="ru-RU" sz="2400" b="1" noProof="0" dirty="0" smtClean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cs typeface="Century Gothic" panose="020B0502020202020204" pitchFamily="34" charset="0"/>
                    <a:sym typeface="+mn-ea"/>
                  </a:rPr>
                  <a:t>  проведения ГИА-9</a:t>
                </a:r>
                <a:endParaRPr lang="ru-RU" sz="2400" b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123824" y="664146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E26714"/>
                    </a:solidFill>
                    <a:latin typeface="Century Gothic" panose="020B0502020202020204" pitchFamily="34" charset="0"/>
                  </a:rPr>
                  <a:t>1</a:t>
                </a:r>
                <a:endParaRPr lang="ru-RU" sz="2400" b="1" dirty="0">
                  <a:solidFill>
                    <a:srgbClr val="E26714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3" name="Группа 42"/>
            <p:cNvGrpSpPr/>
            <p:nvPr/>
          </p:nvGrpSpPr>
          <p:grpSpPr>
            <a:xfrm>
              <a:off x="3946897" y="664146"/>
              <a:ext cx="3374465" cy="2587054"/>
              <a:chOff x="123824" y="664146"/>
              <a:chExt cx="3374465" cy="2587054"/>
            </a:xfrm>
          </p:grpSpPr>
          <p:sp>
            <p:nvSpPr>
              <p:cNvPr id="44" name="Прямоугольник 43"/>
              <p:cNvSpPr/>
              <p:nvPr/>
            </p:nvSpPr>
            <p:spPr>
              <a:xfrm>
                <a:off x="307414" y="868518"/>
                <a:ext cx="3190875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chemeClr val="bg2">
                        <a:lumMod val="10000"/>
                      </a:schemeClr>
                    </a:solidFill>
                    <a:cs typeface="Century Gothic" panose="020B0502020202020204" pitchFamily="34" charset="0"/>
                    <a:sym typeface="+mn-ea"/>
                  </a:rPr>
                  <a:t>у</a:t>
                </a:r>
                <a:r>
                  <a:rPr lang="ru-RU" sz="2400" b="1" noProof="0" dirty="0" smtClean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cs typeface="Century Gothic" panose="020B0502020202020204" pitchFamily="34" charset="0"/>
                    <a:sym typeface="+mn-ea"/>
                  </a:rPr>
                  <a:t>частников ГИА-9</a:t>
                </a:r>
                <a:endParaRPr lang="ru-RU" sz="2400" b="1" i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123824" y="664146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solidFill>
                  <a:srgbClr val="9BE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E26714"/>
                    </a:solidFill>
                    <a:latin typeface="Century Gothic" panose="020B0502020202020204" pitchFamily="34" charset="0"/>
                  </a:rPr>
                  <a:t>2</a:t>
                </a:r>
                <a:endParaRPr lang="ru-RU" sz="2400" b="1" dirty="0">
                  <a:solidFill>
                    <a:srgbClr val="E26714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7769970" y="664146"/>
              <a:ext cx="3374465" cy="2587054"/>
              <a:chOff x="123824" y="664146"/>
              <a:chExt cx="3374465" cy="2587054"/>
            </a:xfrm>
          </p:grpSpPr>
          <p:sp>
            <p:nvSpPr>
              <p:cNvPr id="47" name="Прямоугольник 46"/>
              <p:cNvSpPr/>
              <p:nvPr/>
            </p:nvSpPr>
            <p:spPr>
              <a:xfrm>
                <a:off x="307414" y="868518"/>
                <a:ext cx="3190875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chemeClr val="bg2">
                        <a:lumMod val="10000"/>
                      </a:schemeClr>
                    </a:solidFill>
                    <a:cs typeface="Century Gothic" panose="020B0502020202020204" pitchFamily="34" charset="0"/>
                    <a:sym typeface="+mn-ea"/>
                  </a:rPr>
                  <a:t>т</a:t>
                </a:r>
                <a:r>
                  <a:rPr lang="ru-RU" sz="2400" b="1" noProof="0" dirty="0" err="1" smtClean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cs typeface="Century Gothic" panose="020B0502020202020204" pitchFamily="34" charset="0"/>
                    <a:sym typeface="+mn-ea"/>
                  </a:rPr>
                  <a:t>ребования</a:t>
                </a:r>
                <a:r>
                  <a:rPr lang="ru-RU" sz="2400" b="1" noProof="0" dirty="0" smtClean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cs typeface="Century Gothic" panose="020B0502020202020204" pitchFamily="34" charset="0"/>
                    <a:sym typeface="+mn-ea"/>
                  </a:rPr>
                  <a:t> к использованию средств обучения и воспитания, средств связи</a:t>
                </a:r>
                <a:endParaRPr lang="ru-RU" sz="2400" b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123824" y="664146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solidFill>
                  <a:srgbClr val="9BE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E26714"/>
                    </a:solidFill>
                    <a:latin typeface="Century Gothic" panose="020B0502020202020204" pitchFamily="34" charset="0"/>
                  </a:rPr>
                  <a:t>3</a:t>
                </a:r>
              </a:p>
            </p:txBody>
          </p:sp>
        </p:grpSp>
        <p:grpSp>
          <p:nvGrpSpPr>
            <p:cNvPr id="49" name="Группа 48"/>
            <p:cNvGrpSpPr/>
            <p:nvPr/>
          </p:nvGrpSpPr>
          <p:grpSpPr>
            <a:xfrm>
              <a:off x="123824" y="3509203"/>
              <a:ext cx="3374465" cy="2587054"/>
              <a:chOff x="123824" y="664146"/>
              <a:chExt cx="3374465" cy="2587054"/>
            </a:xfrm>
          </p:grpSpPr>
          <p:sp>
            <p:nvSpPr>
              <p:cNvPr id="50" name="Прямоугольник 49"/>
              <p:cNvSpPr/>
              <p:nvPr/>
            </p:nvSpPr>
            <p:spPr>
              <a:xfrm>
                <a:off x="307414" y="868518"/>
                <a:ext cx="3190875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chemeClr val="bg2">
                        <a:lumMod val="10000"/>
                      </a:schemeClr>
                    </a:solidFill>
                    <a:cs typeface="Century Gothic" panose="020B0502020202020204" pitchFamily="34" charset="0"/>
                    <a:sym typeface="+mn-ea"/>
                  </a:rPr>
                  <a:t>т</a:t>
                </a:r>
                <a:r>
                  <a:rPr lang="ru-RU" sz="2400" b="1" noProof="0" dirty="0" err="1" smtClean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cs typeface="Century Gothic" panose="020B0502020202020204" pitchFamily="34" charset="0"/>
                    <a:sym typeface="+mn-ea"/>
                  </a:rPr>
                  <a:t>ребования</a:t>
                </a:r>
                <a:r>
                  <a:rPr lang="ru-RU" sz="2400" b="1" noProof="0" dirty="0" smtClean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cs typeface="Century Gothic" panose="020B0502020202020204" pitchFamily="34" charset="0"/>
                    <a:sym typeface="+mn-ea"/>
                  </a:rPr>
                  <a:t>, предъявляемые к лицам, привлекаемым к проведению ГИА-9</a:t>
                </a:r>
                <a:endParaRPr lang="ru-RU" sz="2400" b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123824" y="664146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solidFill>
                  <a:srgbClr val="9BE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E26714"/>
                    </a:solidFill>
                    <a:latin typeface="Century Gothic" panose="020B0502020202020204" pitchFamily="34" charset="0"/>
                  </a:rPr>
                  <a:t>4</a:t>
                </a:r>
                <a:endParaRPr lang="ru-RU" sz="2400" b="1" dirty="0">
                  <a:solidFill>
                    <a:srgbClr val="E26714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2" name="Группа 51"/>
            <p:cNvGrpSpPr/>
            <p:nvPr/>
          </p:nvGrpSpPr>
          <p:grpSpPr>
            <a:xfrm>
              <a:off x="3946897" y="3509203"/>
              <a:ext cx="3374465" cy="2587054"/>
              <a:chOff x="123824" y="664146"/>
              <a:chExt cx="3374465" cy="2587054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307414" y="868518"/>
                <a:ext cx="3190875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noProof="0" dirty="0" smtClean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cs typeface="Century Gothic" panose="020B0502020202020204" pitchFamily="34" charset="0"/>
                    <a:sym typeface="+mn-ea"/>
                  </a:rPr>
                  <a:t>порядок проверки экзаменационных работ</a:t>
                </a:r>
                <a:endParaRPr lang="ru-RU" sz="2400" b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123824" y="664146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solidFill>
                  <a:srgbClr val="9BE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E26714"/>
                    </a:solidFill>
                    <a:latin typeface="Century Gothic" panose="020B0502020202020204" pitchFamily="34" charset="0"/>
                  </a:rPr>
                  <a:t>5</a:t>
                </a:r>
                <a:endParaRPr lang="ru-RU" sz="2400" b="1" dirty="0">
                  <a:solidFill>
                    <a:srgbClr val="E26714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7621129" y="3521471"/>
              <a:ext cx="3522664" cy="2574786"/>
              <a:chOff x="-25017" y="676414"/>
              <a:chExt cx="3522664" cy="2574786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306771" y="868518"/>
                <a:ext cx="3190876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noProof="0" dirty="0" smtClean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cs typeface="Century Gothic" panose="020B0502020202020204" pitchFamily="34" charset="0"/>
                    <a:sym typeface="+mn-ea"/>
                  </a:rPr>
                  <a:t>порядок подачи и рассмотрения апелляций, изменения и (или) аннулирование результатов ГИА-9</a:t>
                </a:r>
                <a:endParaRPr lang="ru-RU" sz="2400" b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-25017" y="676414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solidFill>
                  <a:srgbClr val="9BE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rgbClr val="E26714"/>
                    </a:solidFill>
                    <a:latin typeface="Century Gothic" panose="020B0502020202020204" pitchFamily="34" charset="0"/>
                  </a:rPr>
                  <a:t>6</a:t>
                </a:r>
                <a:endParaRPr lang="ru-RU" sz="2400" b="1" dirty="0">
                  <a:solidFill>
                    <a:srgbClr val="E26714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1754433" y="175249"/>
            <a:ext cx="8832981" cy="1153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В организации и проведении ГИА-9</a:t>
            </a:r>
          </a:p>
          <a:p>
            <a:pPr algn="ctr" eaLnBrk="1" hangingPunct="1"/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 принимают участие </a:t>
            </a:r>
            <a:endParaRPr lang="ru-RU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27636" y="2081803"/>
            <a:ext cx="3360373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Рособрнадзор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90939" y="2060848"/>
            <a:ext cx="3360373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Департамент образования ЯО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26251" y="2081312"/>
            <a:ext cx="3360373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РЦОИ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9376" y="3737744"/>
            <a:ext cx="3360373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ГЭК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64348" y="3680966"/>
            <a:ext cx="3360373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Предметные комиссии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89712" y="3644771"/>
            <a:ext cx="3360373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Конфликтная комиссия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7891" y="5300955"/>
            <a:ext cx="3360373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ОМСУ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63323" y="5301843"/>
            <a:ext cx="3360373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400428" y="5301208"/>
            <a:ext cx="3360373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Общественные наблюдатели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375498" y="-162"/>
            <a:ext cx="10502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ГЭК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45130" y="702310"/>
            <a:ext cx="6985" cy="579628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54960" y="1788555"/>
            <a:ext cx="10690631" cy="7466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46681" y="839030"/>
            <a:ext cx="2392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Председатель ГЭК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37166" y="871446"/>
            <a:ext cx="7966263" cy="766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осуществляет общее руководство и координацию деятельности ГЭК по подготовке и проведению экзаменов</a:t>
            </a:r>
            <a:endParaRPr lang="ru-RU" sz="200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4091" y="2211978"/>
            <a:ext cx="169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Члены ГЭК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37166" y="1863684"/>
            <a:ext cx="8108425" cy="1496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обеспечивают соблюдение установленного порядка проведения ГИА-9, в том числе обеспечивают доставку ЭМ в ППЭ в день экзамена, осуществляют контроль за проведением экзаменов в ППЭ, РЦОИ, местах работы ПК и КК, а также в местах хранения ЭМ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37166" y="3333785"/>
            <a:ext cx="8108425" cy="1018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4830" indent="-54483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</a:rPr>
              <a:t>осуществляют взаимодействие с лицами, присутствующими в ППЭ, РЦОИ, в местах работы ПК и КК по обеспечению соблюдения требований Порядка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137166" y="4513904"/>
            <a:ext cx="8108425" cy="1772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1325" indent="-441325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tabLst>
                <a:tab pos="544195" algn="l"/>
              </a:tabLst>
            </a:pPr>
            <a:r>
              <a:rPr lang="ru-RU" sz="2000" dirty="0">
                <a:solidFill>
                  <a:schemeClr val="tx1"/>
                </a:solidFill>
              </a:rPr>
              <a:t>в случае выявления нарушений Порядка принимают решение об удалении с экзамена участников экзамена, а также иных лиц, находящихся в ППЭ</a:t>
            </a:r>
            <a:r>
              <a:rPr lang="ru-RU" sz="2000" dirty="0" smtClean="0">
                <a:solidFill>
                  <a:schemeClr val="tx1"/>
                </a:solidFill>
              </a:rPr>
              <a:t>,</a:t>
            </a:r>
          </a:p>
          <a:p>
            <a:pPr marL="441325" indent="-441325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tabLst>
                <a:tab pos="544195" algn="l"/>
              </a:tabLst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41325" indent="-441325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tabLst>
                <a:tab pos="544195" algn="l"/>
              </a:tabLst>
            </a:pPr>
            <a:r>
              <a:rPr lang="ru-RU" sz="2000" dirty="0" smtClean="0">
                <a:solidFill>
                  <a:schemeClr val="tx1"/>
                </a:solidFill>
              </a:rPr>
              <a:t>по </a:t>
            </a:r>
            <a:r>
              <a:rPr lang="ru-RU" sz="2000" dirty="0">
                <a:solidFill>
                  <a:schemeClr val="tx1"/>
                </a:solidFill>
              </a:rPr>
              <a:t>согласованию с председателем ГЭК принимают решение об остановке экзамена в ППЭ или отдельных аудиториях ППЭ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638760" y="117535"/>
            <a:ext cx="72424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СОДЕЙСТВИЕ ПРОВЕДЕНИЮ ЭКЗАМЕНА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31775" y="702310"/>
            <a:ext cx="6985" cy="579628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46681" y="839030"/>
            <a:ext cx="23920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ОМСУ</a:t>
            </a:r>
            <a:endParaRPr lang="ru-RU" sz="2400" b="1" dirty="0" smtClean="0">
              <a:solidFill>
                <a:schemeClr val="bg2">
                  <a:lumMod val="10000"/>
                </a:schemeClr>
              </a:solidFill>
              <a:cs typeface="Century Gothic" panose="020B0502020202020204" pitchFamily="34" charset="0"/>
              <a:sym typeface="+mn-ea"/>
            </a:endParaRPr>
          </a:p>
          <a:p>
            <a:pPr algn="ctr"/>
            <a:endParaRPr lang="ru-RU" sz="2400" b="1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  <a:p>
            <a:pPr algn="ctr"/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ОО</a:t>
            </a:r>
            <a:endParaRPr lang="ru-RU" sz="4400" b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38755" y="975568"/>
            <a:ext cx="8717080" cy="5496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</a:rPr>
              <a:t>направляют своих работников для работы в качестве руководителей и организаторов ППЭ, членов ГЭК, ПК, КК, технических специалистов, специалистов по проведению инструктажа и обеспечению лабораторных работ, ассистентов, экзаменаторов-собеседников, экспертов, оценивающих выполнение лабораторных работ по химии, и осуществляют контроль за участием своих работников в проведении </a:t>
            </a:r>
            <a:r>
              <a:rPr lang="ru-RU" sz="2000" dirty="0" smtClean="0">
                <a:solidFill>
                  <a:schemeClr val="tx1"/>
                </a:solidFill>
              </a:rPr>
              <a:t>ГИА-9;</a:t>
            </a:r>
          </a:p>
          <a:p>
            <a:pPr marL="285750" indent="-28575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</a:rPr>
              <a:t>под подпись информируют работников о сроках, местах и порядке проведения ГИА-9, необходимости соблюдения порядка проведения ГИА и об ответственности за нарушение Порядка;</a:t>
            </a:r>
          </a:p>
          <a:p>
            <a:pPr marL="285750" indent="-28575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</a:rPr>
              <a:t>под подпись информируют участников ГИА-9 и их родителей (законных представителей) о сроках, местах и порядке проведения ГИА-9, в том числе об основаниях для удаления из ППЭ, о порядке подачи апелляций, о времени и месте ознакомления с результатами, а также о результатах ГИА-9, полученных участником ГИА-9;</a:t>
            </a:r>
          </a:p>
          <a:p>
            <a:pPr marL="285750" indent="-28575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</a:rPr>
              <a:t>вносят сведения в РИС в порядке, устанавливаемом Правительством Российской Федерации</a:t>
            </a:r>
          </a:p>
          <a:p>
            <a:pPr marL="285750" indent="-28575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67151" y="161402"/>
            <a:ext cx="72939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НОРМАТИВНО-ПРАВОВЫЕ ДОКУМЕНТЫ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4786" y="1279978"/>
            <a:ext cx="3423828" cy="5277440"/>
          </a:xfrm>
          <a:prstGeom prst="rect">
            <a:avLst/>
          </a:prstGeom>
          <a:noFill/>
          <a:ln w="38100" cap="rnd">
            <a:solidFill>
              <a:srgbClr val="E2671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3820886" y="1279977"/>
            <a:ext cx="4065179" cy="5277441"/>
            <a:chOff x="809626" y="792356"/>
            <a:chExt cx="3843655" cy="37973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809626" y="792356"/>
              <a:ext cx="3843655" cy="3797300"/>
            </a:xfrm>
            <a:prstGeom prst="rect">
              <a:avLst/>
            </a:prstGeom>
            <a:noFill/>
            <a:ln w="38100" cap="rnd">
              <a:solidFill>
                <a:srgbClr val="E2671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09626" y="792356"/>
              <a:ext cx="38195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8054295" y="1263878"/>
            <a:ext cx="3866515" cy="5293540"/>
            <a:chOff x="3133231" y="2902276"/>
            <a:chExt cx="3866515" cy="3797935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3133231" y="2902276"/>
              <a:ext cx="3866515" cy="3797935"/>
              <a:chOff x="809626" y="792356"/>
              <a:chExt cx="3866515" cy="3797935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809626" y="792356"/>
                <a:ext cx="3866515" cy="3797935"/>
              </a:xfrm>
              <a:prstGeom prst="rect">
                <a:avLst/>
              </a:prstGeom>
              <a:noFill/>
              <a:ln w="38100" cap="rnd">
                <a:solidFill>
                  <a:srgbClr val="E2671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809626" y="792356"/>
                <a:ext cx="381952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sz="1400" i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3215156" y="2968540"/>
              <a:ext cx="37375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304800" y="1874969"/>
            <a:ext cx="33038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Cambria" panose="02040503050406030204" pitchFamily="18" charset="0"/>
              </a:rPr>
              <a:t> </a:t>
            </a:r>
            <a:r>
              <a:rPr lang="ru-RU" sz="2400" b="1" dirty="0"/>
              <a:t>«Об образовании в Российской </a:t>
            </a:r>
            <a:r>
              <a:rPr lang="ru-RU" sz="2400" b="1" dirty="0" smtClean="0"/>
              <a:t>Федерации»</a:t>
            </a:r>
          </a:p>
          <a:p>
            <a:pPr algn="ctr">
              <a:defRPr/>
            </a:pPr>
            <a:endParaRPr lang="ru-RU" sz="2400" b="1" dirty="0" smtClean="0"/>
          </a:p>
          <a:p>
            <a:pPr algn="ctr">
              <a:defRPr/>
            </a:pPr>
            <a:endParaRPr lang="ru-RU" sz="2400" b="1" dirty="0"/>
          </a:p>
          <a:p>
            <a:pPr algn="ctr">
              <a:defRPr/>
            </a:pPr>
            <a:endParaRPr lang="ru-RU" sz="2400" b="1" dirty="0" smtClean="0"/>
          </a:p>
          <a:p>
            <a:pPr algn="ctr">
              <a:defRPr/>
            </a:pPr>
            <a:endParaRPr lang="ru-RU" sz="2400" b="1" dirty="0"/>
          </a:p>
          <a:p>
            <a:pPr algn="ctr">
              <a:defRPr/>
            </a:pPr>
            <a:r>
              <a:rPr lang="ru-RU" sz="2400" dirty="0"/>
              <a:t>Федеральный закон</a:t>
            </a:r>
            <a:r>
              <a:rPr lang="en-US" sz="2400" dirty="0"/>
              <a:t> </a:t>
            </a:r>
            <a:r>
              <a:rPr lang="ru-RU" sz="2400" dirty="0"/>
              <a:t>от 29.12.2012  </a:t>
            </a:r>
            <a:r>
              <a:rPr lang="ru-RU" sz="2400" dirty="0" smtClean="0"/>
              <a:t> </a:t>
            </a:r>
            <a:r>
              <a:rPr lang="ru-RU" sz="2400" dirty="0"/>
              <a:t>№ 273-ФЗ</a:t>
            </a:r>
            <a:endParaRPr lang="en-US" sz="2400" dirty="0"/>
          </a:p>
          <a:p>
            <a:pPr algn="ctr">
              <a:defRPr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05072" y="1364961"/>
            <a:ext cx="37187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cs typeface="Cambria" panose="02040503050406030204" pitchFamily="18" charset="0"/>
              </a:rPr>
              <a:t>«</a:t>
            </a:r>
            <a:r>
              <a:rPr lang="ru-RU" sz="2400" dirty="0">
                <a:cs typeface="Cambria" panose="02040503050406030204" pitchFamily="18" charset="0"/>
              </a:rPr>
              <a:t>О ФИС обеспечения ГИА-9 и ГИА-11 и приема граждан в образовательные организации для получения среднего профессионального и высшего образования и РИС обеспечения проведения ГИА-9 и ГИА-11» </a:t>
            </a:r>
            <a:endParaRPr lang="ru-RU" sz="2400" dirty="0" smtClean="0">
              <a:cs typeface="Cambria" panose="02040503050406030204" pitchFamily="18" charset="0"/>
            </a:endParaRPr>
          </a:p>
          <a:p>
            <a:pPr algn="ctr">
              <a:defRPr/>
            </a:pPr>
            <a:r>
              <a:rPr lang="ru-RU" sz="2400" dirty="0" smtClean="0">
                <a:cs typeface="Cambria" panose="02040503050406030204" pitchFamily="18" charset="0"/>
              </a:rPr>
              <a:t>Постановление </a:t>
            </a:r>
            <a:r>
              <a:rPr lang="ru-RU" sz="2400" dirty="0">
                <a:cs typeface="Cambria" panose="02040503050406030204" pitchFamily="18" charset="0"/>
              </a:rPr>
              <a:t>Правительства РФ от 29.11.2021 № 2085 </a:t>
            </a:r>
          </a:p>
          <a:p>
            <a:pPr algn="ctr">
              <a:defRPr/>
            </a:pPr>
            <a:endParaRPr lang="ru-RU" sz="2400" dirty="0">
              <a:latin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95257" y="1512216"/>
            <a:ext cx="373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ctr">
              <a:defRPr/>
            </a:pPr>
            <a:endParaRPr lang="ru-RU" sz="2400" dirty="0" smtClean="0"/>
          </a:p>
          <a:p>
            <a:pPr algn="ctr">
              <a:defRPr/>
            </a:pPr>
            <a:endParaRPr lang="ru-RU" sz="2400" dirty="0" smtClean="0"/>
          </a:p>
          <a:p>
            <a:pPr algn="ctr">
              <a:defRPr/>
            </a:pPr>
            <a:r>
              <a:rPr lang="ru-RU" sz="2400" dirty="0" smtClean="0"/>
              <a:t>Приказ </a:t>
            </a:r>
            <a:r>
              <a:rPr lang="ru-RU" sz="2400" dirty="0" err="1"/>
              <a:t>Минпросвещения</a:t>
            </a:r>
            <a:r>
              <a:rPr lang="ru-RU" sz="2400" dirty="0"/>
              <a:t> России и </a:t>
            </a:r>
            <a:r>
              <a:rPr lang="ru-RU" sz="2400" dirty="0" err="1"/>
              <a:t>Рособрнадзора</a:t>
            </a:r>
            <a:endParaRPr lang="en-US" sz="2400" dirty="0"/>
          </a:p>
          <a:p>
            <a:pPr algn="ctr">
              <a:defRPr/>
            </a:pPr>
            <a:r>
              <a:rPr lang="ru-RU" sz="2400" dirty="0"/>
              <a:t>от 07.11.2018   № </a:t>
            </a:r>
            <a:r>
              <a:rPr lang="ru-RU" sz="2400" dirty="0" smtClean="0"/>
              <a:t>189/1513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88969" y="69589"/>
            <a:ext cx="7214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ФОРМЫ ПРОВЕДЕНИЯ ГИА-9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52115" y="1583871"/>
            <a:ext cx="0" cy="4914719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68871" y="3787328"/>
            <a:ext cx="10690631" cy="7466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46681" y="2164666"/>
            <a:ext cx="23920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ОГЭ</a:t>
            </a:r>
            <a:endParaRPr lang="ru-RU" sz="5400" b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49335" y="2008414"/>
            <a:ext cx="7966263" cy="1470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проводится с использованием контрольных измерительных материалов, представляющих собой комплекс заданий стандартизированной формы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137165" y="4121443"/>
            <a:ext cx="8108425" cy="1333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>
                <a:solidFill>
                  <a:schemeClr val="tx1"/>
                </a:solidFill>
                <a:cs typeface="Cambria" panose="02040503050406030204" pitchFamily="18" charset="0"/>
              </a:rPr>
              <a:t>проводится с использованием текстов, тем, заданий, билетов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6681" y="4280486"/>
            <a:ext cx="2392074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ГВЭ</a:t>
            </a:r>
            <a:endParaRPr lang="ru-RU" sz="5400" b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232833" y="3512175"/>
            <a:ext cx="9889099" cy="169291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Литература, Физика, Химия, Биология, География, История, Обществознание, Информатика и ИКТ,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Иностранные языки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(английский, немецкий, французский, испанский)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33978" y="5667683"/>
            <a:ext cx="11325199" cy="9544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Для участников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ГИА-9 с ОВЗ,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детей-инвалидов, инвалидов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ГИА-9 по их желанию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проводится только по обязательным учебным предметам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91597" y="1772816"/>
            <a:ext cx="3817121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Русский язык</a:t>
            </a:r>
            <a:endParaRPr lang="ru-RU" sz="3000" b="1" dirty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031847" y="3811"/>
            <a:ext cx="10290012" cy="643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УЧЕБНЫЕ ПРЕДМЕТЫ</a:t>
            </a:r>
            <a:endParaRPr lang="ru-RU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4181" y="640437"/>
            <a:ext cx="844705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Calibri" panose="020F0502020204030204" charset="0"/>
                <a:cs typeface="Calibri" panose="020F0502020204030204" charset="0"/>
              </a:rPr>
              <a:t>2 обязательных учебных предмета</a:t>
            </a:r>
            <a:endParaRPr lang="ru-RU" sz="2800" b="1" u="sng" dirty="0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947795" y="1162685"/>
            <a:ext cx="876935" cy="4279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828280" y="1172210"/>
            <a:ext cx="1062990" cy="4089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45864" y="2777500"/>
            <a:ext cx="606176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Calibri" panose="020F0502020204030204" charset="0"/>
                <a:cs typeface="Calibri" panose="020F0502020204030204" charset="0"/>
              </a:rPr>
              <a:t>2 предмета по выбору</a:t>
            </a:r>
            <a:endParaRPr lang="ru-RU" sz="2800" b="1" u="sng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28231" y="1772816"/>
            <a:ext cx="3648405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Математика</a:t>
            </a:r>
            <a:endParaRPr lang="ru-RU" sz="3000" b="1" dirty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7213893" y="1855729"/>
            <a:ext cx="4546736" cy="648997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E26714"/>
            </a:solidFill>
            <a:miter lim="800000"/>
          </a:ln>
          <a:effectLst/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Экстерны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1371" y="1880365"/>
            <a:ext cx="4521365" cy="648997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E26714"/>
            </a:solidFill>
            <a:miter lim="800000"/>
          </a:ln>
          <a:effectLst/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Обучающиеся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248282" y="4413174"/>
            <a:ext cx="5512348" cy="1695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360">
            <a:solidFill>
              <a:srgbClr val="E26714"/>
            </a:solidFill>
            <a:miter lim="800000"/>
          </a:ln>
          <a:effectLst/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Участники ГИА-9 с ОВЗ, </a:t>
            </a:r>
          </a:p>
          <a:p>
            <a:pPr algn="ctr" eaLnBrk="1" hangingPunct="1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с инвалидностью, </a:t>
            </a:r>
          </a:p>
          <a:p>
            <a:pPr algn="ctr" eaLnBrk="1" hangingPunct="1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выбравшие для  сдачи только обязательные экзамены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2" name="Овал 1"/>
          <p:cNvSpPr/>
          <p:nvPr/>
        </p:nvSpPr>
        <p:spPr bwMode="auto">
          <a:xfrm>
            <a:off x="3253263" y="-15045"/>
            <a:ext cx="6507511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eaLnBrk="1" hangingPunct="1"/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Участники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ГИА-9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816261" y="4221088"/>
            <a:ext cx="5690759" cy="199222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 cap="flat" cmpd="sng" algn="ctr">
            <a:solidFill>
              <a:srgbClr val="E2671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1" hangingPunct="1"/>
            <a:r>
              <a:rPr lang="ru-RU" sz="2600" b="1" dirty="0">
                <a:solidFill>
                  <a:srgbClr val="C00000"/>
                </a:solidFill>
              </a:rPr>
              <a:t>Участники </a:t>
            </a:r>
            <a:r>
              <a:rPr lang="ru-RU" sz="2600" b="1" dirty="0" smtClean="0">
                <a:solidFill>
                  <a:srgbClr val="C00000"/>
                </a:solidFill>
              </a:rPr>
              <a:t>ГИА-9 по обязательным экзаменам:</a:t>
            </a:r>
            <a:endParaRPr lang="ru-RU" sz="2600" dirty="0">
              <a:solidFill>
                <a:schemeClr val="accent2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237748" y="3140969"/>
            <a:ext cx="2496277" cy="772107"/>
          </a:xfrm>
          <a:prstGeom prst="rect">
            <a:avLst/>
          </a:prstGeom>
          <a:noFill/>
          <a:ln w="9360">
            <a:solidFill>
              <a:srgbClr val="E26714"/>
            </a:solidFill>
            <a:miter lim="800000"/>
          </a:ln>
          <a:effectLst/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Семейное образование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882000" y="3140968"/>
            <a:ext cx="3248225" cy="495108"/>
          </a:xfrm>
          <a:prstGeom prst="rect">
            <a:avLst/>
          </a:prstGeom>
          <a:noFill/>
          <a:ln w="9360">
            <a:solidFill>
              <a:srgbClr val="E26714"/>
            </a:solidFill>
            <a:miter lim="800000"/>
          </a:ln>
          <a:effectLst/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Неаккредитованные  ОП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3" name="AutoShape 5"/>
          <p:cNvSpPr/>
          <p:nvPr/>
        </p:nvSpPr>
        <p:spPr bwMode="auto">
          <a:xfrm rot="5400000">
            <a:off x="6304055" y="-3302688"/>
            <a:ext cx="405928" cy="9601068"/>
          </a:xfrm>
          <a:prstGeom prst="leftBrace">
            <a:avLst>
              <a:gd name="adj1" fmla="val 14528"/>
              <a:gd name="adj2" fmla="val 50286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ru-RU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7632171" y="2529362"/>
            <a:ext cx="864096" cy="467591"/>
          </a:xfrm>
          <a:prstGeom prst="straightConnector1">
            <a:avLst/>
          </a:prstGeom>
          <a:ln>
            <a:solidFill>
              <a:srgbClr val="E2671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0032437" y="2636912"/>
            <a:ext cx="960107" cy="360040"/>
          </a:xfrm>
          <a:prstGeom prst="straightConnector1">
            <a:avLst/>
          </a:prstGeom>
          <a:ln>
            <a:solidFill>
              <a:srgbClr val="E2671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003898" y="99533"/>
            <a:ext cx="41847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ДОПУСК К ГИА-9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45130" y="1420586"/>
            <a:ext cx="6985" cy="2539002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54960" y="2588172"/>
            <a:ext cx="10690631" cy="7466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46681" y="1851402"/>
            <a:ext cx="2392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ОБУЧАЮЩИЕСЯ</a:t>
            </a:r>
            <a:endParaRPr lang="ru-RU" sz="2400" b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9328" y="1637610"/>
            <a:ext cx="7966263" cy="766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имеют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годовые отметки по всем учебным предметам учебного плана за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IX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класс не ниже удовлетворительных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4091" y="2924587"/>
            <a:ext cx="169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ЭКСТЕРНЫ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04316" y="2750990"/>
            <a:ext cx="8108425" cy="747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получили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промежуточной аттестации отметки не ниже удовлетворительных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20696" y="4869160"/>
            <a:ext cx="8107075" cy="112342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E2671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наличие результата </a:t>
            </a:r>
            <a:r>
              <a:rPr lang="ru-RU" sz="3600" b="1" dirty="0">
                <a:solidFill>
                  <a:srgbClr val="C00000"/>
                </a:solidFill>
              </a:rPr>
              <a:t>«</a:t>
            </a:r>
            <a:r>
              <a:rPr lang="ru-RU" sz="3600" b="1" dirty="0" smtClean="0">
                <a:solidFill>
                  <a:srgbClr val="C00000"/>
                </a:solidFill>
              </a:rPr>
              <a:t>зачёт</a:t>
            </a:r>
            <a:r>
              <a:rPr lang="ru-RU" sz="3600" b="1" dirty="0">
                <a:solidFill>
                  <a:srgbClr val="C00000"/>
                </a:solidFill>
              </a:rPr>
              <a:t>»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 итоговое собеседование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844696" y="1120929"/>
            <a:ext cx="9874797" cy="1695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E26714"/>
            </a:solidFill>
            <a:miter lim="800000"/>
          </a:ln>
          <a:effectLst/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chemeClr val="tx2">
                  <a:lumMod val="50000"/>
                </a:schemeClr>
              </a:buClr>
            </a:pP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В заявлении об участии в ГИА-9:</a:t>
            </a:r>
          </a:p>
          <a:p>
            <a:pPr marL="457200" indent="-457200" algn="ctr" eaLnBrk="1" hangingPunct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выбранные учебные предметы</a:t>
            </a:r>
          </a:p>
          <a:p>
            <a:pPr marL="457200" indent="-457200" algn="ctr" eaLnBrk="1" hangingPunct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форма (формы) ГИА-9</a:t>
            </a:r>
          </a:p>
          <a:p>
            <a:pPr marL="457200" indent="-457200" algn="ctr" eaLnBrk="1" hangingPunct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сроки участия в ГИА-9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185941" y="3199706"/>
            <a:ext cx="5213187" cy="125432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E2671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1" hangingPunct="1"/>
            <a:r>
              <a:rPr lang="ru-RU" sz="2600" b="1" dirty="0" smtClean="0"/>
              <a:t>Участники</a:t>
            </a:r>
          </a:p>
          <a:p>
            <a:pPr algn="ctr" eaLnBrk="1" hangingPunct="1"/>
            <a:r>
              <a:rPr lang="ru-RU" sz="2600" b="1" dirty="0" smtClean="0"/>
              <a:t> ГИА-9 с ОВЗ</a:t>
            </a:r>
            <a:endParaRPr lang="ru-RU" sz="2600" dirty="0"/>
          </a:p>
        </p:txBody>
      </p:sp>
      <p:sp>
        <p:nvSpPr>
          <p:cNvPr id="12" name="Овал 11"/>
          <p:cNvSpPr/>
          <p:nvPr/>
        </p:nvSpPr>
        <p:spPr bwMode="auto">
          <a:xfrm>
            <a:off x="198609" y="4797153"/>
            <a:ext cx="5625969" cy="158631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E2671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1" hangingPunct="1"/>
            <a:r>
              <a:rPr lang="ru-RU" sz="2600" b="1" dirty="0"/>
              <a:t>Участники </a:t>
            </a:r>
            <a:r>
              <a:rPr lang="ru-RU" sz="2600" b="1" dirty="0" smtClean="0"/>
              <a:t>ГИА-9 с инвалидностью</a:t>
            </a:r>
            <a:endParaRPr lang="ru-RU" sz="26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979103" y="4797153"/>
            <a:ext cx="7060475" cy="1695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360">
            <a:solidFill>
              <a:srgbClr val="E26714"/>
            </a:solidFill>
            <a:miter lim="800000"/>
          </a:ln>
          <a:effectLst/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342900" indent="-342900" algn="just" eaLnBrk="1" hangingPunct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Оригинал или копия справки, подтверждающей факт установления инвалидности, выданной учреждением медико-социальной экспертизы</a:t>
            </a:r>
          </a:p>
          <a:p>
            <a:pPr marL="342900" indent="-342900" algn="just" eaLnBrk="1" hangingPunct="1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Копия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заключение ПМПК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56211" y="188640"/>
            <a:ext cx="7392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Заявление об участии в ГИА-9</a:t>
            </a:r>
            <a:endParaRPr lang="ru-RU" sz="4000" b="1" dirty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131529" y="3517756"/>
            <a:ext cx="5957025" cy="6182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360">
            <a:solidFill>
              <a:srgbClr val="E26714"/>
            </a:solidFill>
            <a:miter lim="800000"/>
          </a:ln>
          <a:effectLst/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 eaLnBrk="1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+mn-lt"/>
              </a:rPr>
              <a:t>Копия заключения ПМПК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26" y="359602"/>
            <a:ext cx="882650" cy="8826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1026" y="1322317"/>
            <a:ext cx="88265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E2671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 марта</a:t>
            </a:r>
            <a:endParaRPr lang="ru-R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682532" y="162637"/>
            <a:ext cx="6827837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ПРОВЕДЕНИЕ  ГИА-9</a:t>
            </a:r>
            <a:endParaRPr lang="ru-RU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9312" y="1665768"/>
            <a:ext cx="3152211" cy="23937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ППЭ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 на базе ОО</a:t>
            </a:r>
            <a:endParaRPr lang="ru-RU" sz="3600" b="1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84911" y="1665768"/>
            <a:ext cx="3152211" cy="23937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ППЭ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 на дому</a:t>
            </a:r>
            <a:endParaRPr lang="ru-RU" sz="3600" b="1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78649" y="1685616"/>
            <a:ext cx="3152211" cy="23937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ППЭ</a:t>
            </a:r>
          </a:p>
          <a:p>
            <a:pPr algn="ctr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 в медицинской организации</a:t>
            </a:r>
            <a:endParaRPr lang="ru-RU" sz="3600" b="1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cs typeface="Century Gothic" panose="020B0502020202020204" pitchFamily="34" charset="0"/>
              <a:sym typeface="+mn-ea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25" y="1381354"/>
            <a:ext cx="1030375" cy="10303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057" y="1381353"/>
            <a:ext cx="1030375" cy="10303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61" y="1381352"/>
            <a:ext cx="1030375" cy="103037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003434" y="4945416"/>
            <a:ext cx="6350428" cy="16199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E267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Основанием является: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tx1"/>
                </a:solidFill>
              </a:rPr>
              <a:t>Заключение медицинской организации</a:t>
            </a:r>
          </a:p>
          <a:p>
            <a:pPr marL="457200" indent="-4572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tx1"/>
                </a:solidFill>
              </a:rPr>
              <a:t> Заключение ПМПК с соответствующими рекомендациями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528816" y="4079326"/>
            <a:ext cx="0" cy="86609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815714" y="4059478"/>
            <a:ext cx="0" cy="86609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4043224" y="1116017"/>
            <a:ext cx="863600" cy="5581651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wrap="none"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endParaRPr lang="ru-RU" sz="3600" b="1" dirty="0">
              <a:solidFill>
                <a:srgbClr val="C00000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3600" b="1" dirty="0" smtClean="0">
                <a:solidFill>
                  <a:srgbClr val="C00000"/>
                </a:solidFill>
              </a:rPr>
              <a:t>В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3600" b="1" dirty="0" smtClean="0">
                <a:solidFill>
                  <a:srgbClr val="C00000"/>
                </a:solidFill>
              </a:rPr>
              <a:t>Х</a:t>
            </a:r>
            <a:endParaRPr lang="ru-RU" sz="3600" b="1" dirty="0">
              <a:solidFill>
                <a:srgbClr val="C00000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3600" b="1" dirty="0">
                <a:solidFill>
                  <a:srgbClr val="C00000"/>
                </a:solidFill>
              </a:rPr>
              <a:t>О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3600" b="1" dirty="0">
                <a:solidFill>
                  <a:srgbClr val="C00000"/>
                </a:solidFill>
              </a:rPr>
              <a:t>Д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endParaRPr lang="ru-RU" sz="1600" b="1" dirty="0">
              <a:solidFill>
                <a:srgbClr val="C00000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3600" b="1" dirty="0">
                <a:solidFill>
                  <a:srgbClr val="C00000"/>
                </a:solidFill>
              </a:rPr>
              <a:t>В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endParaRPr lang="ru-RU" b="1" dirty="0">
              <a:solidFill>
                <a:srgbClr val="C00000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3600" b="1" dirty="0">
                <a:solidFill>
                  <a:srgbClr val="C00000"/>
                </a:solidFill>
              </a:rPr>
              <a:t>П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3600" b="1" dirty="0">
                <a:solidFill>
                  <a:srgbClr val="C00000"/>
                </a:solidFill>
              </a:rPr>
              <a:t>П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3600" b="1" dirty="0">
                <a:solidFill>
                  <a:srgbClr val="C00000"/>
                </a:solidFill>
              </a:rPr>
              <a:t>Э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45786" y="1116018"/>
            <a:ext cx="3331633" cy="1657351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800" b="1" dirty="0"/>
              <a:t>Помещения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800" b="1" dirty="0"/>
              <a:t> для личных вещей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70087" y="3098999"/>
            <a:ext cx="3367616" cy="1584325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/>
              <a:t>Помещение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/>
              <a:t> для сопровождающих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5740400" y="1301753"/>
            <a:ext cx="2720976" cy="1657351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/>
              <a:t>Помещение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/>
              <a:t> для медработника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5780619" y="5151590"/>
            <a:ext cx="2680757" cy="1657351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/>
              <a:t>Помещение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/>
              <a:t> для инструктажа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5760509" y="3148013"/>
            <a:ext cx="2700867" cy="1854200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/>
              <a:t>Помещение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/>
              <a:t> для общественных </a:t>
            </a:r>
            <a:r>
              <a:rPr lang="ru-RU" sz="2400" b="1" dirty="0" smtClean="0"/>
              <a:t>наблюдателей</a:t>
            </a:r>
            <a:endParaRPr lang="ru-RU" sz="2400" b="1" dirty="0"/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8791381" y="1116016"/>
            <a:ext cx="3168649" cy="2365373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>
                <a:solidFill>
                  <a:srgbClr val="008000"/>
                </a:solidFill>
              </a:rPr>
              <a:t>Аудитории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>
                <a:solidFill>
                  <a:srgbClr val="008000"/>
                </a:solidFill>
              </a:rPr>
              <a:t> для участников ГИА-9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8791382" y="4683327"/>
            <a:ext cx="3400625" cy="2119313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/>
              <a:t>Помещение для руководителя ППЭ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8944769" y="1256506"/>
            <a:ext cx="3168652" cy="2332041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>
                <a:solidFill>
                  <a:srgbClr val="008000"/>
                </a:solidFill>
              </a:rPr>
              <a:t>Аудитории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>
                <a:solidFill>
                  <a:srgbClr val="008000"/>
                </a:solidFill>
              </a:rPr>
              <a:t> для участников ГИА-9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9065420" y="1339852"/>
            <a:ext cx="3009901" cy="2373315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endParaRPr lang="ru-RU" sz="2400" b="1" dirty="0" smtClean="0"/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endParaRPr lang="ru-RU" sz="2400" b="1" dirty="0" smtClean="0"/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/>
              <a:t>Аудитории</a:t>
            </a:r>
            <a:endParaRPr lang="ru-RU" sz="2400" b="1" dirty="0"/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/>
              <a:t> для участников </a:t>
            </a:r>
            <a:endParaRPr lang="ru-RU" sz="2400" b="1" dirty="0" smtClean="0"/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 smtClean="0"/>
              <a:t>ГИА-9</a:t>
            </a:r>
            <a:endParaRPr lang="ru-RU" sz="2400" b="1" dirty="0"/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339851"/>
            <a:ext cx="385232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45779" y="5002216"/>
            <a:ext cx="3367616" cy="1584325"/>
          </a:xfrm>
          <a:prstGeom prst="rect">
            <a:avLst/>
          </a:prstGeom>
          <a:solidFill>
            <a:srgbClr val="FFFFCC"/>
          </a:solidFill>
          <a:ln w="9360">
            <a:solidFill>
              <a:srgbClr val="FF6600"/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Помещение</a:t>
            </a: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 для </a:t>
            </a:r>
            <a:r>
              <a:rPr lang="ru-RU" sz="2400" b="1" dirty="0" smtClean="0">
                <a:solidFill>
                  <a:srgbClr val="C00000"/>
                </a:solidFill>
              </a:rPr>
              <a:t>представителей СМИ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9607134" y="4683327"/>
            <a:ext cx="1977264" cy="520329"/>
          </a:xfrm>
          <a:prstGeom prst="rect">
            <a:avLst/>
          </a:prstGeom>
          <a:solidFill>
            <a:srgbClr val="FFFFCC"/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800" b="1" dirty="0" smtClean="0">
                <a:solidFill>
                  <a:srgbClr val="C00000"/>
                </a:solidFill>
              </a:rPr>
              <a:t>Вещи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9090816" y="1339855"/>
            <a:ext cx="3009901" cy="958847"/>
          </a:xfrm>
          <a:prstGeom prst="rect">
            <a:avLst/>
          </a:prstGeom>
          <a:solidFill>
            <a:srgbClr val="FFFFCC"/>
          </a:solidFill>
          <a:ln w="9360">
            <a:solidFill>
              <a:schemeClr val="accent2">
                <a:lumMod val="50000"/>
              </a:schemeClr>
            </a:solidFill>
            <a:miter lim="800000"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000" b="1" dirty="0" smtClean="0">
                <a:solidFill>
                  <a:srgbClr val="C00000"/>
                </a:solidFill>
              </a:rPr>
              <a:t>Закрыта справочно-познавательная информация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2682155" y="134129"/>
            <a:ext cx="6827837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ПРОВЕДЕНИЕ  ГИА-9</a:t>
            </a:r>
            <a:endParaRPr lang="ru-RU" sz="44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526603" y="1562219"/>
            <a:ext cx="11358132" cy="4883150"/>
          </a:xfrm>
          <a:prstGeom prst="rect">
            <a:avLst/>
          </a:prstGeom>
          <a:noFill/>
          <a:ln w="9360">
            <a:noFill/>
            <a:miter lim="800000"/>
          </a:ln>
          <a:effectLst/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457200" indent="-45720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Руководитель и организаторы ППЭ</a:t>
            </a:r>
          </a:p>
          <a:p>
            <a:pPr marL="457200" indent="-45720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Член ГЭК</a:t>
            </a:r>
          </a:p>
          <a:p>
            <a:pPr marL="457200" indent="-45720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Технический специалист</a:t>
            </a:r>
          </a:p>
          <a:p>
            <a:pPr marL="457200" indent="-45720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Руководитель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ОО</a:t>
            </a:r>
          </a:p>
          <a:p>
            <a:pPr marL="457200" indent="-45720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Сотрудники, осуществляющие охрану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правопорядка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457200" indent="-45720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Медицинский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работник</a:t>
            </a:r>
          </a:p>
          <a:p>
            <a:pPr marL="457200" indent="-45720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Специалисты по проведению инструктажа и обеспечению лабораторных работ</a:t>
            </a:r>
          </a:p>
          <a:p>
            <a:pPr marL="457200" indent="-45720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Эксперты, оценивающие выполнение лабораторных работ по химии</a:t>
            </a:r>
          </a:p>
          <a:p>
            <a:pPr marL="457200" indent="-45720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Ассистенты</a:t>
            </a:r>
          </a:p>
          <a:p>
            <a:pPr marL="457200" indent="-45720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Экзаменатор-собеседник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Овал 1"/>
          <p:cNvSpPr/>
          <p:nvPr/>
        </p:nvSpPr>
        <p:spPr bwMode="auto">
          <a:xfrm>
            <a:off x="372971" y="0"/>
            <a:ext cx="11665396" cy="1207079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1" hangingPunct="1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Лица, привлекаемые к проведению ГИА-9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489" y="1034008"/>
            <a:ext cx="1820246" cy="101300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690620" y="800100"/>
            <a:ext cx="11430" cy="5765165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68871" y="3787328"/>
            <a:ext cx="10690631" cy="7466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68871" y="643560"/>
            <a:ext cx="2980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Руководитель ППЭ</a:t>
            </a:r>
          </a:p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Технический специалист</a:t>
            </a:r>
          </a:p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Экзаменатор-собеседник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Специалисты по проведению инструктажа</a:t>
            </a:r>
            <a:endParaRPr lang="ru-RU" sz="2400" b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02964" y="1517756"/>
            <a:ext cx="7156537" cy="1298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  <a:cs typeface="Cambria" panose="02040503050406030204" pitchFamily="18" charset="0"/>
              </a:rPr>
              <a:t>н</a:t>
            </a:r>
            <a:r>
              <a:rPr lang="ru-RU" sz="2400" b="1" dirty="0" smtClean="0">
                <a:solidFill>
                  <a:schemeClr val="tx1"/>
                </a:solidFill>
                <a:cs typeface="Cambria" panose="02040503050406030204" pitchFamily="18" charset="0"/>
              </a:rPr>
              <a:t>е могут быть учителями обучающихся, сдающих экзамен в данном ППЭ</a:t>
            </a:r>
            <a:endParaRPr lang="ru-RU" sz="2400" b="1" dirty="0">
              <a:solidFill>
                <a:schemeClr val="tx1"/>
              </a:solidFill>
              <a:cs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35551" y="4272900"/>
            <a:ext cx="2392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Организаторы ППЭ</a:t>
            </a:r>
          </a:p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Ассистенты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722" y="230430"/>
            <a:ext cx="1820246" cy="101300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4102965" y="4272900"/>
            <a:ext cx="7156537" cy="1487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  <a:cs typeface="Cambria" panose="02040503050406030204" pitchFamily="18" charset="0"/>
              </a:rPr>
              <a:t>н</a:t>
            </a:r>
            <a:r>
              <a:rPr lang="ru-RU" sz="2400" b="1" dirty="0" smtClean="0">
                <a:solidFill>
                  <a:schemeClr val="tx1"/>
                </a:solidFill>
                <a:cs typeface="Cambria" panose="02040503050406030204" pitchFamily="18" charset="0"/>
              </a:rPr>
              <a:t>е могут быть учителями обучающихся, сдающих экзамен в данном ППЭ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  <a:cs typeface="Cambria" panose="02040503050406030204" pitchFamily="18" charset="0"/>
              </a:rPr>
              <a:t>н</a:t>
            </a:r>
            <a:r>
              <a:rPr lang="ru-RU" sz="2400" b="1" dirty="0" smtClean="0">
                <a:solidFill>
                  <a:schemeClr val="tx1"/>
                </a:solidFill>
                <a:cs typeface="Cambria" panose="02040503050406030204" pitchFamily="18" charset="0"/>
              </a:rPr>
              <a:t>е могут быть учителями по соответствующему предмету, по которому проходит экзамен</a:t>
            </a:r>
            <a:endParaRPr lang="ru-RU" sz="2400" b="1" dirty="0">
              <a:solidFill>
                <a:schemeClr val="tx1"/>
              </a:solidFill>
              <a:cs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532496" y="1835508"/>
            <a:ext cx="9586910" cy="3943500"/>
            <a:chOff x="123824" y="664146"/>
            <a:chExt cx="7197538" cy="2587054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23824" y="664146"/>
              <a:ext cx="3406775" cy="2587054"/>
              <a:chOff x="123824" y="664146"/>
              <a:chExt cx="3406775" cy="2587054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339724" y="868518"/>
                <a:ext cx="3190875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b="1" noProof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ea typeface="+Основной текст (восточно-азиат" charset="0"/>
                    <a:sym typeface="+mn-ea"/>
                  </a:rPr>
                  <a:t>документ, удостоверяющий личность</a:t>
                </a:r>
                <a:endParaRPr lang="ru-RU" sz="2800" b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ea typeface="+Основной текст (восточно-азиат" charset="0"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123824" y="664146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solidFill>
                  <a:srgbClr val="9BE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bg2">
                        <a:lumMod val="10000"/>
                      </a:schemeClr>
                    </a:solidFill>
                    <a:latin typeface="Century Gothic" panose="020B0502020202020204" pitchFamily="34" charset="0"/>
                    <a:ea typeface="+Основной текст (восточно-азиат" charset="0"/>
                  </a:rPr>
                  <a:t>1</a:t>
                </a:r>
              </a:p>
            </p:txBody>
          </p:sp>
        </p:grpSp>
        <p:grpSp>
          <p:nvGrpSpPr>
            <p:cNvPr id="43" name="Группа 42"/>
            <p:cNvGrpSpPr/>
            <p:nvPr/>
          </p:nvGrpSpPr>
          <p:grpSpPr>
            <a:xfrm>
              <a:off x="3946897" y="664146"/>
              <a:ext cx="3374465" cy="2587054"/>
              <a:chOff x="123824" y="664146"/>
              <a:chExt cx="3374465" cy="2587054"/>
            </a:xfrm>
          </p:grpSpPr>
          <p:sp>
            <p:nvSpPr>
              <p:cNvPr id="44" name="Прямоугольник 43"/>
              <p:cNvSpPr/>
              <p:nvPr/>
            </p:nvSpPr>
            <p:spPr>
              <a:xfrm>
                <a:off x="307414" y="868518"/>
                <a:ext cx="3190875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b="1" noProof="0" dirty="0" smtClean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ea typeface="+Основной текст (восточно-азиат" charset="0"/>
                    <a:sym typeface="+mn-ea"/>
                  </a:rPr>
                  <a:t>наличие в списках распределения в данный ППЭ и/или документ подтверждающий полномочия</a:t>
                </a:r>
                <a:endParaRPr lang="ru-RU" sz="2800" b="1" i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ea typeface="+Основной текст (восточно-азиат" charset="0"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123824" y="664146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solidFill>
                  <a:srgbClr val="9BE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bg2">
                        <a:lumMod val="10000"/>
                      </a:schemeClr>
                    </a:solidFill>
                    <a:latin typeface="Century Gothic" panose="020B0502020202020204" pitchFamily="34" charset="0"/>
                    <a:ea typeface="+Основной текст (восточно-азиат" charset="0"/>
                  </a:rPr>
                  <a:t>2</a:t>
                </a:r>
              </a:p>
            </p:txBody>
          </p:sp>
        </p:grpSp>
      </p:grpSp>
      <p:sp>
        <p:nvSpPr>
          <p:cNvPr id="2" name="Прямоугольник 1"/>
          <p:cNvSpPr/>
          <p:nvPr/>
        </p:nvSpPr>
        <p:spPr>
          <a:xfrm>
            <a:off x="3233292" y="95663"/>
            <a:ext cx="59394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4000" b="1" kern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ea typeface="+mj-ea"/>
                <a:cs typeface="Century Gothic" panose="020B0502020202020204" pitchFamily="34" charset="0"/>
                <a:sym typeface="+mn-ea"/>
              </a:rPr>
              <a:t>Допуск работников в ППЭ</a:t>
            </a:r>
          </a:p>
        </p:txBody>
      </p:sp>
      <p:pic>
        <p:nvPicPr>
          <p:cNvPr id="22" name="Рисунок 21" descr="паспор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9593" y="4922172"/>
            <a:ext cx="1332663" cy="999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67151" y="161402"/>
            <a:ext cx="72939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НОРМАТИВНО-ПРАВОВЫЕ ДОКУМЕНТЫ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907871" y="1071608"/>
            <a:ext cx="10245926" cy="5230546"/>
            <a:chOff x="809626" y="478875"/>
            <a:chExt cx="10626032" cy="450962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09626" y="478875"/>
              <a:ext cx="4308282" cy="4350811"/>
            </a:xfrm>
            <a:prstGeom prst="rect">
              <a:avLst/>
            </a:prstGeom>
            <a:noFill/>
            <a:ln w="38100" cap="rnd">
              <a:solidFill>
                <a:srgbClr val="E2671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360079" y="610126"/>
              <a:ext cx="5075579" cy="437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dirty="0" smtClean="0"/>
                <a:t> </a:t>
              </a:r>
              <a:r>
                <a:rPr lang="ru-RU" sz="2200" dirty="0"/>
                <a:t>«Об утверждении единого расписания и продолжительности проведения </a:t>
              </a:r>
              <a:r>
                <a:rPr lang="ru-RU" sz="2200" b="1" dirty="0"/>
                <a:t>государственного выпускного экзамена</a:t>
              </a:r>
              <a:r>
                <a:rPr lang="ru-RU" sz="2200" dirty="0"/>
                <a:t> по образовательным программам основного общего и среднего общего образования по каждому учебному предмету, требований к использованию средств обучения и воспитания при его проведении в </a:t>
              </a:r>
              <a:r>
                <a:rPr lang="ru-RU" sz="2200" dirty="0" smtClean="0"/>
                <a:t>202</a:t>
              </a:r>
              <a:r>
                <a:rPr lang="en-US" sz="2200" dirty="0" smtClean="0"/>
                <a:t>3</a:t>
              </a:r>
              <a:r>
                <a:rPr lang="ru-RU" sz="2200" dirty="0" smtClean="0"/>
                <a:t> </a:t>
              </a:r>
              <a:r>
                <a:rPr lang="ru-RU" sz="2200" dirty="0"/>
                <a:t>году</a:t>
              </a:r>
              <a:r>
                <a:rPr lang="ru-RU" sz="2200" dirty="0">
                  <a:solidFill>
                    <a:srgbClr val="002060"/>
                  </a:solidFill>
                </a:rPr>
                <a:t>» </a:t>
              </a:r>
              <a:endParaRPr lang="ru-RU" sz="2200" dirty="0" smtClean="0">
                <a:solidFill>
                  <a:srgbClr val="002060"/>
                </a:solidFill>
              </a:endParaRPr>
            </a:p>
            <a:p>
              <a:pPr algn="just">
                <a:defRPr/>
              </a:pPr>
              <a:endParaRPr lang="ru-RU" sz="2200" b="1" dirty="0">
                <a:solidFill>
                  <a:srgbClr val="002060"/>
                </a:solidFill>
              </a:endParaRPr>
            </a:p>
            <a:p>
              <a:pPr algn="ctr">
                <a:defRPr/>
              </a:pPr>
              <a:r>
                <a:rPr lang="ru-RU" sz="2200" dirty="0"/>
                <a:t>Приказ </a:t>
              </a:r>
              <a:r>
                <a:rPr lang="ru-RU" sz="2200" dirty="0" err="1"/>
                <a:t>Минпросвещения</a:t>
              </a:r>
              <a:r>
                <a:rPr lang="ru-RU" sz="2200" dirty="0"/>
                <a:t> России и </a:t>
              </a:r>
              <a:r>
                <a:rPr lang="ru-RU" sz="2200" dirty="0" err="1"/>
                <a:t>Рособрнадзора</a:t>
              </a:r>
              <a:endParaRPr lang="ru-RU" sz="2200" dirty="0"/>
            </a:p>
            <a:p>
              <a:pPr algn="ctr">
                <a:defRPr/>
              </a:pPr>
              <a:r>
                <a:rPr lang="ru-RU" sz="2200" dirty="0"/>
                <a:t>От 16.11.2022 № 991/1145</a:t>
              </a:r>
            </a:p>
            <a:p>
              <a:pPr algn="just">
                <a:defRPr/>
              </a:pPr>
              <a:endParaRPr lang="ru-RU" sz="1600" b="1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074229" y="1072638"/>
            <a:ext cx="5289822" cy="5045528"/>
            <a:chOff x="809626" y="792356"/>
            <a:chExt cx="3843655" cy="3797300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809626" y="792356"/>
              <a:ext cx="3843655" cy="3797300"/>
            </a:xfrm>
            <a:prstGeom prst="rect">
              <a:avLst/>
            </a:prstGeom>
            <a:noFill/>
            <a:ln w="38100" cap="rnd">
              <a:solidFill>
                <a:srgbClr val="E2671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09626" y="792356"/>
              <a:ext cx="38195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1077686" y="1100981"/>
            <a:ext cx="10779297" cy="5047536"/>
            <a:chOff x="1311693" y="626882"/>
            <a:chExt cx="10925660" cy="5047536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1311693" y="626882"/>
              <a:ext cx="3823116" cy="5047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200" dirty="0" smtClean="0"/>
                <a:t>«</a:t>
              </a:r>
              <a:r>
                <a:rPr lang="ru-RU" sz="2200" dirty="0"/>
                <a:t>Об утверждении единого расписания и продолжительности проведения </a:t>
              </a:r>
              <a:r>
                <a:rPr lang="ru-RU" sz="2200" b="1" dirty="0"/>
                <a:t>основного государственного экзамена </a:t>
              </a:r>
              <a:r>
                <a:rPr lang="ru-RU" sz="2200" dirty="0"/>
                <a:t>по каждому учебному предмету, требований к использованию средств обучения и воспитания, при его проведении в </a:t>
              </a:r>
              <a:r>
                <a:rPr lang="ru-RU" sz="2200" dirty="0" smtClean="0"/>
                <a:t>202</a:t>
              </a:r>
              <a:r>
                <a:rPr lang="en-US" sz="2200" dirty="0" smtClean="0"/>
                <a:t>3</a:t>
              </a:r>
              <a:r>
                <a:rPr lang="ru-RU" sz="2200" dirty="0" smtClean="0"/>
                <a:t> </a:t>
              </a:r>
              <a:r>
                <a:rPr lang="ru-RU" sz="2200" dirty="0"/>
                <a:t>году» </a:t>
              </a:r>
              <a:endParaRPr lang="ru-RU" sz="2200" b="1" dirty="0"/>
            </a:p>
            <a:p>
              <a:pPr algn="ctr">
                <a:defRPr/>
              </a:pPr>
              <a:endParaRPr lang="ru-RU" sz="2200" dirty="0" smtClean="0"/>
            </a:p>
            <a:p>
              <a:pPr algn="ctr">
                <a:defRPr/>
              </a:pPr>
              <a:r>
                <a:rPr lang="ru-RU" sz="2200" dirty="0" smtClean="0"/>
                <a:t>Приказ </a:t>
              </a:r>
              <a:r>
                <a:rPr lang="ru-RU" sz="2200" dirty="0" err="1"/>
                <a:t>Минпросвещения</a:t>
              </a:r>
              <a:r>
                <a:rPr lang="ru-RU" sz="2200" dirty="0"/>
                <a:t> России и </a:t>
              </a:r>
              <a:r>
                <a:rPr lang="ru-RU" sz="2200" dirty="0" err="1"/>
                <a:t>Рособрнадзора</a:t>
              </a:r>
              <a:r>
                <a:rPr lang="ru-RU" sz="2200" dirty="0"/>
                <a:t> </a:t>
              </a:r>
              <a:endParaRPr lang="en-US" sz="2200" dirty="0"/>
            </a:p>
            <a:p>
              <a:pPr algn="ctr">
                <a:defRPr/>
              </a:pPr>
              <a:r>
                <a:rPr lang="ru-RU" sz="2200" dirty="0"/>
                <a:t> от 16.11.2022 № 990/1144</a:t>
              </a:r>
              <a:endParaRPr lang="en-US" sz="2200" dirty="0"/>
            </a:p>
            <a:p>
              <a:pPr algn="ctr"/>
              <a:endPara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8417829" y="803811"/>
              <a:ext cx="38195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sz="1400" i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2174" y="127194"/>
            <a:ext cx="8606790" cy="6140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Лица, имеющие право присутствовать в ППЭ</a:t>
            </a:r>
            <a:endParaRPr lang="ru-RU" sz="3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188714" y="1383383"/>
            <a:ext cx="6985" cy="515219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70780" y="3310879"/>
            <a:ext cx="10432550" cy="58842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66665" y="1426563"/>
            <a:ext cx="3287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должностные лица </a:t>
            </a:r>
            <a:r>
              <a:rPr lang="ru-RU" sz="2400" b="1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Рособрнадзора</a:t>
            </a:r>
            <a:endParaRPr lang="ru-RU" sz="2400" b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00550" y="2534920"/>
            <a:ext cx="6741795" cy="610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п</a:t>
            </a: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риказ ДО ЯО о введении в состав ГЭК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88731" y="3586614"/>
            <a:ext cx="6760672" cy="514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п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риказ ДО ЯО об осуществлении контроля за соблюдением порядка проведения ГИА-9</a:t>
            </a:r>
            <a:endParaRPr lang="ru-RU" sz="2400" b="1" i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9109" y="4377647"/>
            <a:ext cx="6347282" cy="76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удостоверение об аккредитации</a:t>
            </a:r>
            <a:endParaRPr lang="ru-RU" sz="2400" b="1" i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cxnSp>
        <p:nvCxnSpPr>
          <p:cNvPr id="2" name="Прямая соединительная линия 5"/>
          <p:cNvCxnSpPr/>
          <p:nvPr/>
        </p:nvCxnSpPr>
        <p:spPr>
          <a:xfrm flipV="1">
            <a:off x="570780" y="4377647"/>
            <a:ext cx="10432550" cy="2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925741" y="4529896"/>
            <a:ext cx="290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представители СМИ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36306" y="5473756"/>
            <a:ext cx="28856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Общественные наблюдатели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70780" y="2396227"/>
            <a:ext cx="10432550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88731" y="1632911"/>
            <a:ext cx="5825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удостоверение</a:t>
            </a:r>
            <a:endParaRPr lang="ru-RU" sz="2400" b="1" i="1" dirty="0"/>
          </a:p>
        </p:txBody>
      </p:sp>
      <p:cxnSp>
        <p:nvCxnSpPr>
          <p:cNvPr id="32" name="Прямая соединительная линия 5"/>
          <p:cNvCxnSpPr/>
          <p:nvPr/>
        </p:nvCxnSpPr>
        <p:spPr>
          <a:xfrm>
            <a:off x="570780" y="5143811"/>
            <a:ext cx="10432550" cy="12646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349461" y="5388011"/>
            <a:ext cx="7108985" cy="1222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  <a:defRPr/>
            </a:pPr>
            <a:r>
              <a:rPr lang="ru-RU" sz="2400" b="1" i="1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документ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,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удостоверяющий личность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н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аличие в списках распределения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  <a:defRPr/>
            </a:pP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у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достоверение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2400" b="1" i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6737" y="2450566"/>
            <a:ext cx="3287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федеральный инспектор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58923" y="3429198"/>
            <a:ext cx="3639312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должностные лица </a:t>
            </a:r>
          </a:p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ДО ЯО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606" y="629785"/>
            <a:ext cx="1820246" cy="1013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18138" y="36561"/>
            <a:ext cx="119555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3600" b="1" kern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ea typeface="+mj-ea"/>
                <a:cs typeface="Century Gothic" panose="020B0502020202020204" pitchFamily="34" charset="0"/>
                <a:sym typeface="+mn-ea"/>
              </a:rPr>
              <a:t>Лицам, задействованным в проведении </a:t>
            </a:r>
            <a:r>
              <a:rPr lang="ru-RU" sz="3600" b="1" kern="0" dirty="0" smtClean="0">
                <a:solidFill>
                  <a:schemeClr val="bg2">
                    <a:lumMod val="10000"/>
                  </a:schemeClr>
                </a:solidFill>
                <a:ea typeface="+mj-ea"/>
                <a:cs typeface="Century Gothic" panose="020B0502020202020204" pitchFamily="34" charset="0"/>
                <a:sym typeface="+mn-ea"/>
              </a:rPr>
              <a:t>экзаменов </a:t>
            </a:r>
            <a:r>
              <a:rPr lang="ru-RU" sz="3600" b="1" kern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ea typeface="+mj-ea"/>
                <a:cs typeface="Century Gothic" panose="020B0502020202020204" pitchFamily="34" charset="0"/>
                <a:sym typeface="+mn-ea"/>
              </a:rPr>
              <a:t>в ППЭ, </a:t>
            </a:r>
            <a:endParaRPr lang="ru-RU" sz="3600" b="1" kern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ea typeface="+mj-ea"/>
              <a:cs typeface="Century Gothic" panose="020B0502020202020204" pitchFamily="34" charset="0"/>
              <a:sym typeface="+mn-ea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3600" b="1" u="sng" kern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Century Gothic" panose="020B0502020202020204" pitchFamily="34" charset="0"/>
                <a:sym typeface="+mn-ea"/>
              </a:rPr>
              <a:t>запрещается:</a:t>
            </a:r>
            <a:r>
              <a:rPr lang="ru-RU" sz="3600" b="1" u="sng" kern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  <a:sym typeface="+mn-ea"/>
              </a:rPr>
              <a:t> 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668780" y="1332230"/>
            <a:ext cx="9527062" cy="5416040"/>
            <a:chOff x="4912" y="1106"/>
            <a:chExt cx="8624" cy="712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4914" y="1106"/>
              <a:ext cx="8622" cy="5653"/>
              <a:chOff x="4914" y="1106"/>
              <a:chExt cx="8622" cy="5653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4914" y="1106"/>
                <a:ext cx="8622" cy="12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dirty="0" smtClean="0">
                    <a:solidFill>
                      <a:schemeClr val="bg2">
                        <a:lumMod val="10000"/>
                      </a:schemeClr>
                    </a:solidFill>
                    <a:uFillTx/>
                    <a:ea typeface="+Основной текст (восточно-азиат" charset="0"/>
                    <a:sym typeface="+mn-ea"/>
                  </a:rPr>
                  <a:t>оказывать содействие участникам экзаменов</a:t>
                </a:r>
                <a:endParaRPr lang="ru-RU" sz="2800" i="1" dirty="0" smtClean="0">
                  <a:solidFill>
                    <a:schemeClr val="bg2">
                      <a:lumMod val="10000"/>
                    </a:schemeClr>
                  </a:solidFill>
                  <a:uFillTx/>
                  <a:ea typeface="+Основной текст (восточно-азиат" charset="0"/>
                  <a:sym typeface="+mn-ea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4914" y="2528"/>
                <a:ext cx="8622" cy="12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dirty="0" smtClean="0">
                    <a:solidFill>
                      <a:schemeClr val="bg2">
                        <a:lumMod val="10000"/>
                      </a:schemeClr>
                    </a:solidFill>
                    <a:uFillTx/>
                    <a:ea typeface="+Основной текст (восточно-азиат" charset="0"/>
                    <a:sym typeface="+mn-ea"/>
                  </a:rPr>
                  <a:t>передавать участникам средства связи, электронно-вычислительную технику, фото-, аудио и видеоаппаратуру</a:t>
                </a:r>
                <a:endParaRPr lang="ru-RU" sz="2800" i="1" dirty="0" smtClean="0">
                  <a:solidFill>
                    <a:schemeClr val="bg2">
                      <a:lumMod val="10000"/>
                    </a:schemeClr>
                  </a:solidFill>
                  <a:uFillTx/>
                  <a:ea typeface="+Основной текст (восточно-азиат" charset="0"/>
                  <a:sym typeface="+mn-ea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4914" y="4065"/>
                <a:ext cx="8622" cy="12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dirty="0" smtClean="0">
                    <a:solidFill>
                      <a:schemeClr val="bg2">
                        <a:lumMod val="10000"/>
                      </a:schemeClr>
                    </a:solidFill>
                    <a:uFillTx/>
                    <a:ea typeface="+Основной текст (восточно-азиат" charset="0"/>
                    <a:sym typeface="+mn-ea"/>
                  </a:rPr>
                  <a:t>передавать участникам справочные материалы, письменные заметки и иные средства хранения и передачи информации</a:t>
                </a:r>
                <a:endParaRPr lang="ru-RU" sz="2800" i="1" dirty="0" smtClean="0">
                  <a:solidFill>
                    <a:schemeClr val="bg2">
                      <a:lumMod val="10000"/>
                    </a:schemeClr>
                  </a:solidFill>
                  <a:uFillTx/>
                  <a:ea typeface="+Основной текст (восточно-азиат" charset="0"/>
                  <a:sym typeface="+mn-ea"/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4914" y="5552"/>
                <a:ext cx="8622" cy="12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800" dirty="0" smtClean="0">
                    <a:solidFill>
                      <a:schemeClr val="bg2">
                        <a:lumMod val="10000"/>
                      </a:schemeClr>
                    </a:solidFill>
                    <a:uFillTx/>
                    <a:ea typeface="+Основной текст (восточно-азиат" charset="0"/>
                    <a:sym typeface="+mn-ea"/>
                  </a:rPr>
                  <a:t>выносить из аудитории и ППЭ ЭМ на бумажном или электронном носителе</a:t>
                </a:r>
                <a:endParaRPr lang="ru-RU" sz="2800" i="1" dirty="0" smtClean="0">
                  <a:solidFill>
                    <a:schemeClr val="bg2">
                      <a:lumMod val="10000"/>
                    </a:schemeClr>
                  </a:solidFill>
                  <a:uFillTx/>
                  <a:ea typeface="+Основной текст (восточно-азиат" charset="0"/>
                  <a:sym typeface="+mn-ea"/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4912" y="7025"/>
              <a:ext cx="8622" cy="12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rtl="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dirty="0" smtClean="0">
                  <a:solidFill>
                    <a:schemeClr val="bg2">
                      <a:lumMod val="10000"/>
                    </a:schemeClr>
                  </a:solidFill>
                  <a:uFillTx/>
                  <a:ea typeface="+Основной текст (восточно-азиат" charset="0"/>
                  <a:sym typeface="+mn-ea"/>
                </a:rPr>
                <a:t>фотографировать и переписывать задания</a:t>
              </a:r>
              <a:endParaRPr lang="ru-RU" sz="2800" i="1" dirty="0" smtClean="0">
                <a:solidFill>
                  <a:schemeClr val="bg2">
                    <a:lumMod val="10000"/>
                  </a:schemeClr>
                </a:solidFill>
                <a:uFillTx/>
                <a:ea typeface="+Основной текст (восточно-азиат" charset="0"/>
                <a:sym typeface="+mn-ea"/>
              </a:endParaRPr>
            </a:p>
          </p:txBody>
        </p:sp>
      </p:grp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644140"/>
            <a:ext cx="1596390" cy="226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619432" y="1129304"/>
            <a:ext cx="11079755" cy="3592504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noFill/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525780" indent="-52578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Руководителю ППЭ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525780" indent="-52578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Члену ГЭК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525780" indent="-52578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Общественным наблюдателям</a:t>
            </a:r>
          </a:p>
          <a:p>
            <a:pPr marL="525780" indent="-52578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Представителям СМИ</a:t>
            </a:r>
          </a:p>
          <a:p>
            <a:pPr marL="525780" indent="-52578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Должностным лицам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Рособрнадзора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</a:p>
          <a:p>
            <a:pPr marL="525780" indent="-52578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Должностным лицам ДО ЯО</a:t>
            </a:r>
          </a:p>
          <a:p>
            <a:pPr marL="525780" indent="-525780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Сотрудникам , осуществляющим охрану правопорядка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1682494" y="196607"/>
            <a:ext cx="8953630" cy="697230"/>
          </a:xfrm>
          <a:prstGeom prst="rect">
            <a:avLst/>
          </a:prstGeom>
          <a:noFill/>
          <a:ln w="9360">
            <a:noFill/>
            <a:miter lim="800000"/>
          </a:ln>
          <a:effectLst/>
        </p:spPr>
        <p:txBody>
          <a:bodyPr wrap="square" lIns="90000" tIns="72000" rIns="90000" bIns="72000">
            <a:spAutoFit/>
          </a:bodyPr>
          <a:lstStyle>
            <a:lvl1pPr marL="342900" indent="-342900"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indent="0" algn="ctr" eaLnBrk="1" hangingPunct="1">
              <a:buClr>
                <a:srgbClr val="C00000"/>
              </a:buClr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uFillTx/>
                <a:latin typeface="Calibri" panose="020F0502020204030204" charset="0"/>
                <a:cs typeface="Calibri" panose="020F0502020204030204" charset="0"/>
              </a:rPr>
              <a:t>Использовать средства связи разрешается</a:t>
            </a:r>
          </a:p>
        </p:txBody>
      </p:sp>
      <p:pic>
        <p:nvPicPr>
          <p:cNvPr id="8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006" y="196607"/>
            <a:ext cx="1523441" cy="118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65376" y="5358384"/>
            <a:ext cx="8046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Разрешается использовать только в Штабе и по служебной необходимости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905000" y="1593215"/>
            <a:ext cx="8386982" cy="5057140"/>
            <a:chOff x="123824" y="664146"/>
            <a:chExt cx="7201816" cy="5432111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23824" y="664146"/>
              <a:ext cx="3406775" cy="2587054"/>
              <a:chOff x="123824" y="664146"/>
              <a:chExt cx="3406775" cy="2587054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339724" y="868518"/>
                <a:ext cx="3190875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noProof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ea typeface="+Основной текст (восточно-азиат" charset="0"/>
                    <a:sym typeface="+mn-ea"/>
                  </a:rPr>
                  <a:t>документ, удостоверяющий личность</a:t>
                </a:r>
                <a:endParaRPr lang="ru-RU" sz="2800" b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ea typeface="+Основной текст (восточно-азиат" charset="0"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123824" y="664146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solidFill>
                  <a:srgbClr val="9BE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bg2">
                        <a:lumMod val="10000"/>
                      </a:schemeClr>
                    </a:solidFill>
                    <a:latin typeface="Century Gothic" panose="020B0502020202020204" pitchFamily="34" charset="0"/>
                    <a:ea typeface="+Основной текст (восточно-азиат" charset="0"/>
                  </a:rPr>
                  <a:t>1</a:t>
                </a:r>
              </a:p>
            </p:txBody>
          </p:sp>
        </p:grpSp>
        <p:grpSp>
          <p:nvGrpSpPr>
            <p:cNvPr id="43" name="Группа 42"/>
            <p:cNvGrpSpPr/>
            <p:nvPr/>
          </p:nvGrpSpPr>
          <p:grpSpPr>
            <a:xfrm>
              <a:off x="3946897" y="664146"/>
              <a:ext cx="3378743" cy="2576823"/>
              <a:chOff x="123824" y="664146"/>
              <a:chExt cx="3378743" cy="2576823"/>
            </a:xfrm>
          </p:grpSpPr>
          <p:sp>
            <p:nvSpPr>
              <p:cNvPr id="44" name="Прямоугольник 43"/>
              <p:cNvSpPr/>
              <p:nvPr/>
            </p:nvSpPr>
            <p:spPr>
              <a:xfrm>
                <a:off x="311692" y="858287"/>
                <a:ext cx="3190875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noProof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ea typeface="+Основной текст (восточно-азиат" charset="0"/>
                    <a:sym typeface="+mn-ea"/>
                  </a:rPr>
                  <a:t>ручку с чернилами черного цвета</a:t>
                </a:r>
                <a:endParaRPr lang="ru-RU" sz="2800" b="1" i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ea typeface="+Основной текст (восточно-азиат" charset="0"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123824" y="664146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solidFill>
                  <a:srgbClr val="9BE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bg2">
                        <a:lumMod val="10000"/>
                      </a:schemeClr>
                    </a:solidFill>
                    <a:latin typeface="Century Gothic" panose="020B0502020202020204" pitchFamily="34" charset="0"/>
                    <a:ea typeface="+Основной текст (восточно-азиат" charset="0"/>
                  </a:rPr>
                  <a:t>2</a:t>
                </a:r>
              </a:p>
            </p:txBody>
          </p:sp>
        </p:grpSp>
        <p:grpSp>
          <p:nvGrpSpPr>
            <p:cNvPr id="49" name="Группа 48"/>
            <p:cNvGrpSpPr/>
            <p:nvPr/>
          </p:nvGrpSpPr>
          <p:grpSpPr>
            <a:xfrm>
              <a:off x="123824" y="3509203"/>
              <a:ext cx="3407065" cy="2587054"/>
              <a:chOff x="123824" y="664146"/>
              <a:chExt cx="3407065" cy="2587054"/>
            </a:xfrm>
          </p:grpSpPr>
          <p:sp>
            <p:nvSpPr>
              <p:cNvPr id="50" name="Прямоугольник 49"/>
              <p:cNvSpPr/>
              <p:nvPr/>
            </p:nvSpPr>
            <p:spPr>
              <a:xfrm>
                <a:off x="340014" y="868518"/>
                <a:ext cx="3190875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noProof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ea typeface="+Основной текст (восточно-азиат" charset="0"/>
                    <a:sym typeface="+mn-ea"/>
                  </a:rPr>
                  <a:t>средства обучения и воспитания по предмету</a:t>
                </a:r>
                <a:endParaRPr lang="ru-RU" sz="2800" b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ea typeface="+Основной текст (восточно-азиат" charset="0"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123824" y="664146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solidFill>
                  <a:srgbClr val="9BE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bg2">
                        <a:lumMod val="10000"/>
                      </a:schemeClr>
                    </a:solidFill>
                    <a:latin typeface="Century Gothic" panose="020B0502020202020204" pitchFamily="34" charset="0"/>
                    <a:ea typeface="+Основной текст (восточно-азиат" charset="0"/>
                  </a:rPr>
                  <a:t>3</a:t>
                </a:r>
              </a:p>
            </p:txBody>
          </p:sp>
        </p:grpSp>
        <p:grpSp>
          <p:nvGrpSpPr>
            <p:cNvPr id="52" name="Группа 51"/>
            <p:cNvGrpSpPr/>
            <p:nvPr/>
          </p:nvGrpSpPr>
          <p:grpSpPr>
            <a:xfrm>
              <a:off x="3946897" y="3509203"/>
              <a:ext cx="3374465" cy="2587054"/>
              <a:chOff x="123824" y="664146"/>
              <a:chExt cx="3374465" cy="2587054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307414" y="868518"/>
                <a:ext cx="3190875" cy="23826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None/>
                  <a:defRPr/>
                </a:pPr>
                <a:r>
                  <a:rPr lang="ru-RU" sz="2800" noProof="0" dirty="0">
                    <a:ln>
                      <a:noFill/>
                    </a:ln>
                    <a:solidFill>
                      <a:schemeClr val="bg2">
                        <a:lumMod val="10000"/>
                      </a:schemeClr>
                    </a:solidFill>
                    <a:effectLst/>
                    <a:uLnTx/>
                    <a:uFillTx/>
                    <a:ea typeface="+Основной текст (восточно-азиат" charset="0"/>
                    <a:sym typeface="+mn-ea"/>
                  </a:rPr>
                  <a:t>лекарственные средства и питание  (при необходимости)</a:t>
                </a:r>
                <a:endParaRPr lang="ru-RU" sz="2800" b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ea typeface="+Основной текст (восточно-азиат" charset="0"/>
                  <a:cs typeface="Century Gothic" panose="020B0502020202020204" pitchFamily="34" charset="0"/>
                  <a:sym typeface="+mn-ea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123824" y="664146"/>
                <a:ext cx="663576" cy="520700"/>
              </a:xfrm>
              <a:prstGeom prst="rect">
                <a:avLst/>
              </a:prstGeom>
              <a:solidFill>
                <a:srgbClr val="9BE5FF"/>
              </a:solidFill>
              <a:ln>
                <a:solidFill>
                  <a:srgbClr val="9BE5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bg2">
                        <a:lumMod val="10000"/>
                      </a:schemeClr>
                    </a:solidFill>
                    <a:latin typeface="Century Gothic" panose="020B0502020202020204" pitchFamily="34" charset="0"/>
                    <a:ea typeface="+Основной текст (восточно-азиат" charset="0"/>
                  </a:rPr>
                  <a:t>4</a:t>
                </a:r>
              </a:p>
            </p:txBody>
          </p:sp>
        </p:grpSp>
      </p:grpSp>
      <p:grpSp>
        <p:nvGrpSpPr>
          <p:cNvPr id="25" name="Группа 24"/>
          <p:cNvGrpSpPr/>
          <p:nvPr/>
        </p:nvGrpSpPr>
        <p:grpSpPr>
          <a:xfrm>
            <a:off x="2970603" y="276120"/>
            <a:ext cx="6540500" cy="1200329"/>
            <a:chOff x="-1921845" y="-369306"/>
            <a:chExt cx="8896171" cy="7700974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-1630344" y="156815"/>
              <a:ext cx="8313169" cy="3324369"/>
            </a:xfrm>
            <a:prstGeom prst="rect">
              <a:avLst/>
            </a:prstGeom>
            <a:noFill/>
            <a:ln w="3810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-1921845" y="-369306"/>
              <a:ext cx="8896171" cy="770097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cs typeface="Century Gothic" panose="020B0502020202020204" pitchFamily="34" charset="0"/>
                  <a:sym typeface="+mn-ea"/>
                </a:rPr>
                <a:t>П</a:t>
              </a:r>
              <a:r>
                <a:rPr lang="ru-RU" sz="3600" b="1" kern="0" noProof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ea typeface="+mj-ea"/>
                  <a:cs typeface="Century Gothic" panose="020B0502020202020204" pitchFamily="34" charset="0"/>
                  <a:sym typeface="+mn-ea"/>
                </a:rPr>
                <a:t>ри себе участник </a:t>
              </a:r>
              <a:r>
                <a:rPr lang="ru-RU" sz="3600" b="1" kern="0" dirty="0" smtClean="0">
                  <a:solidFill>
                    <a:schemeClr val="bg2">
                      <a:lumMod val="10000"/>
                    </a:schemeClr>
                  </a:solidFill>
                  <a:ea typeface="+mj-ea"/>
                  <a:cs typeface="Century Gothic" panose="020B0502020202020204" pitchFamily="34" charset="0"/>
                  <a:sym typeface="+mn-ea"/>
                </a:rPr>
                <a:t>экзамена</a:t>
              </a:r>
              <a:r>
                <a:rPr lang="ru-RU" sz="3600" b="1" kern="0" noProof="0" dirty="0" smtClean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ea typeface="+mj-ea"/>
                  <a:cs typeface="Century Gothic" panose="020B0502020202020204" pitchFamily="34" charset="0"/>
                  <a:sym typeface="+mn-ea"/>
                </a:rPr>
                <a:t> может иметь:</a:t>
              </a:r>
            </a:p>
          </p:txBody>
        </p:sp>
      </p:grpSp>
      <p:pic>
        <p:nvPicPr>
          <p:cNvPr id="22" name="Рисунок 21" descr="паспорт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01033" y="3185120"/>
            <a:ext cx="1409016" cy="1056762"/>
          </a:xfrm>
          <a:prstGeom prst="rect">
            <a:avLst/>
          </a:prstGeom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47076">
            <a:off x="8791714" y="3523454"/>
            <a:ext cx="14160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38201" y="-441"/>
            <a:ext cx="38793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Участники ГИА-9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220180" y="1340302"/>
            <a:ext cx="6985" cy="515219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84455" y="2374900"/>
            <a:ext cx="313563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запрещается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93008" y="1207008"/>
            <a:ext cx="7644384" cy="2980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общаться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друг с другом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пересаживаться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переписывать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задания КИМ на бумажный носитель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фотографировать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ЭМ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свободно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перемещаться по аудитории и ППЭ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обмениваться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любыми материалами и предметами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выносить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 аудиторий  и ППЭ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ЭМ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бумажном или электронном носителях 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" name="Прямая соединительная линия 5"/>
          <p:cNvCxnSpPr/>
          <p:nvPr/>
        </p:nvCxnSpPr>
        <p:spPr>
          <a:xfrm flipV="1">
            <a:off x="570780" y="4377647"/>
            <a:ext cx="10432550" cy="2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41514" y="4510848"/>
            <a:ext cx="28856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запрещается</a:t>
            </a:r>
            <a:r>
              <a:rPr lang="ru-RU" sz="24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cs typeface="Century Gothic" panose="020B0502020202020204" pitchFamily="34" charset="0"/>
                <a:sym typeface="+mn-ea"/>
              </a:rPr>
              <a:t>им</a:t>
            </a:r>
            <a:r>
              <a:rPr lang="ru-RU" sz="36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еть при себе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493008" y="4510848"/>
            <a:ext cx="7510322" cy="20848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средства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связи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электронно-вычислительную технику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фото-, аудио- и видеоаппаратуру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справочные  материалы, письменные заметки и иные средства хранения и передачи информации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  <a:defRPr/>
            </a:pPr>
            <a:endParaRPr lang="ru-RU" sz="2400" b="1" i="1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pic>
        <p:nvPicPr>
          <p:cNvPr id="20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42" y="353502"/>
            <a:ext cx="1141058" cy="1187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609453" y="12894"/>
            <a:ext cx="69735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Допуск участники ГИА-9 в ППЭ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191113" y="2184443"/>
            <a:ext cx="36052" cy="4308049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42900" y="2175553"/>
            <a:ext cx="3287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cs typeface="Century Gothic" panose="020B0502020202020204" pitchFamily="34" charset="0"/>
                <a:sym typeface="+mn-ea"/>
              </a:rPr>
              <a:t>о</a:t>
            </a:r>
            <a:r>
              <a:rPr lang="ru-RU" sz="24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тсутствие </a:t>
            </a:r>
          </a:p>
          <a:p>
            <a:pPr algn="ctr"/>
            <a:r>
              <a:rPr lang="ru-RU" sz="24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документа</a:t>
            </a:r>
          </a:p>
        </p:txBody>
      </p:sp>
      <p:cxnSp>
        <p:nvCxnSpPr>
          <p:cNvPr id="2" name="Прямая соединительная линия 5"/>
          <p:cNvCxnSpPr/>
          <p:nvPr/>
        </p:nvCxnSpPr>
        <p:spPr>
          <a:xfrm>
            <a:off x="705121" y="4798908"/>
            <a:ext cx="10700749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58343" y="5008825"/>
            <a:ext cx="2885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отказ от сдачи запрещенного средства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287988" y="5123466"/>
            <a:ext cx="8050572" cy="152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обучающийся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не допускается в ППЭ</a:t>
            </a:r>
          </a:p>
          <a:p>
            <a:pPr marL="342900" indent="-34290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составляется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акт о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недопуске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  указанного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 участника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в ППЭ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  <a:defRPr/>
            </a:pPr>
            <a:endParaRPr lang="ru-RU" sz="2400" b="1" i="1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04764" y="721019"/>
            <a:ext cx="10895797" cy="1202510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noFill/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chemeClr val="tx2">
                  <a:lumMod val="50000"/>
                </a:schemeClr>
              </a:buCl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Допуск участника ГИА-9 в ППЭ осуществляется на основании:</a:t>
            </a:r>
          </a:p>
          <a:p>
            <a:pPr algn="just">
              <a:buClr>
                <a:schemeClr val="tx2">
                  <a:lumMod val="50000"/>
                </a:schemeClr>
              </a:buCl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- документа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, удостоверяющего личность</a:t>
            </a:r>
          </a:p>
          <a:p>
            <a:pPr algn="just">
              <a:buClr>
                <a:schemeClr val="tx2">
                  <a:lumMod val="50000"/>
                </a:schemeClr>
              </a:buCl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- наличия участника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в списках распределения в данный ППЭ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7988" y="2078733"/>
            <a:ext cx="8178589" cy="1042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 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бучающийся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допускается в ППЭ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 составляется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акт об идентификации участника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ГИА-9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charset="0"/>
              <a:ea typeface="MS Gothic" panose="020B0609070205080204" pitchFamily="49" charset="-128"/>
              <a:cs typeface="Calibri" panose="020F0502020204030204" charset="0"/>
            </a:endParaRPr>
          </a:p>
        </p:txBody>
      </p:sp>
      <p:cxnSp>
        <p:nvCxnSpPr>
          <p:cNvPr id="15" name="Прямая соединительная линия 5"/>
          <p:cNvCxnSpPr/>
          <p:nvPr/>
        </p:nvCxnSpPr>
        <p:spPr>
          <a:xfrm>
            <a:off x="704842" y="3226860"/>
            <a:ext cx="10761734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7175" y="3388132"/>
            <a:ext cx="32879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отсутствие </a:t>
            </a:r>
          </a:p>
          <a:p>
            <a:pPr algn="ctr"/>
            <a:r>
              <a:rPr lang="ru-RU" sz="24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в списках распределения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87988" y="3447264"/>
            <a:ext cx="8050572" cy="1042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обучающийся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не допускается в ППЭ</a:t>
            </a:r>
          </a:p>
          <a:p>
            <a:pPr marL="457200" indent="-45720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составляется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акт о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недопуске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MS Gothic" panose="020B0609070205080204" pitchFamily="49" charset="-128"/>
                <a:cs typeface="Calibri" panose="020F0502020204030204" charset="0"/>
              </a:rPr>
              <a:t> участника ГИА-9 в ППЭ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86425" y="1769384"/>
            <a:ext cx="11281233" cy="3447415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noFill/>
            <a:miter lim="800000"/>
          </a:ln>
          <a:effectLst/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571500" indent="-571500" algn="l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Составляется акт об удалении участника ГИА-9 с экзамена (форма 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ППЭ-21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)</a:t>
            </a:r>
          </a:p>
          <a:p>
            <a:pPr marL="571500" indent="-571500" algn="just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Удаление фиксируется:</a:t>
            </a:r>
          </a:p>
          <a:p>
            <a:pPr marL="576580" indent="624205" algn="just" eaLnBrk="1" hangingPunct="1">
              <a:buClr>
                <a:schemeClr val="accent2">
                  <a:lumMod val="50000"/>
                </a:schemeClr>
              </a:buClr>
              <a:defRPr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протоколе проведения ГИА-9 в аудитории </a:t>
            </a:r>
          </a:p>
          <a:p>
            <a:pPr marL="576580" indent="624205" algn="just" eaLnBrk="1" hangingPunct="1">
              <a:buClr>
                <a:schemeClr val="accent2">
                  <a:lumMod val="50000"/>
                </a:schemeClr>
              </a:buClr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(форма 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ППЭ-05-02,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форма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ППЭ-05-02 ГВЭ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);</a:t>
            </a:r>
          </a:p>
          <a:p>
            <a:pPr indent="624205" algn="just" eaLnBrk="1" hangingPunct="1">
              <a:buClr>
                <a:schemeClr val="accent2">
                  <a:lumMod val="50000"/>
                </a:schemeClr>
              </a:buClr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      в бланке ответов №1 (бланке регистрации ГВЭ)</a:t>
            </a:r>
          </a:p>
          <a:p>
            <a:pPr marL="571500" indent="-571500" algn="just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Оформляются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служебн</a:t>
            </a:r>
            <a:r>
              <a:rPr lang="ru-RU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ые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записк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8966" y="188639"/>
            <a:ext cx="10369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Удаление участника ГИА-9 </a:t>
            </a:r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ctr" eaLnBrk="1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с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экзамена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1153353" y="116631"/>
            <a:ext cx="10349673" cy="139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144000" rIns="90000" bIns="144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Досрочное завершение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экзамена по объективным причинам 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431371" y="1642512"/>
            <a:ext cx="11476568" cy="4832350"/>
          </a:xfrm>
          <a:prstGeom prst="rect">
            <a:avLst/>
          </a:prstGeom>
          <a:solidFill>
            <a:schemeClr val="bg1">
              <a:lumMod val="85000"/>
            </a:schemeClr>
          </a:solidFill>
          <a:ln w="9360">
            <a:noFill/>
            <a:miter lim="800000"/>
          </a:ln>
          <a:effectLst/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457200" indent="-457200" algn="l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Составляется акт о досрочном завершении экзамена по объективным причинам (форма 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ППЭ-22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)</a:t>
            </a:r>
          </a:p>
          <a:p>
            <a:pPr marL="457200" indent="-457200" algn="l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Досрочное завершение фиксируется:</a:t>
            </a:r>
          </a:p>
          <a:p>
            <a:pPr algn="l" eaLnBrk="1" hangingPunct="1">
              <a:buClr>
                <a:schemeClr val="accent2">
                  <a:lumMod val="50000"/>
                </a:schemeClr>
              </a:buClr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           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протоколе проведения ГИА-9 в аудитории</a:t>
            </a:r>
          </a:p>
          <a:p>
            <a:pPr algn="l" eaLnBrk="1" hangingPunct="1">
              <a:buClr>
                <a:schemeClr val="accent2">
                  <a:lumMod val="50000"/>
                </a:schemeClr>
              </a:buClr>
              <a:defRPr/>
            </a:pPr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           (форма 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ППЭ-05-02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, форма 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ППЭ-05-02 ГВЭ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);</a:t>
            </a:r>
          </a:p>
          <a:p>
            <a:pPr algn="l" eaLnBrk="1" hangingPunct="1">
              <a:buClr>
                <a:schemeClr val="accent2">
                  <a:lumMod val="50000"/>
                </a:schemeClr>
              </a:buClr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            в бланке ответов №1 (бланке регистрации ГВЭ) </a:t>
            </a:r>
          </a:p>
          <a:p>
            <a:pPr marL="457200" indent="-457200" algn="l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Делаются записи в журнале учета участников ГИА-9, обратившихся к медицинскому </a:t>
            </a:r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работнику во время проведения экзамена</a:t>
            </a:r>
          </a:p>
          <a:p>
            <a:pPr marL="457200" indent="-457200" algn="l" eaLnBrk="1" hangingPunct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Оформляются соответствующие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служебн</a:t>
            </a:r>
            <a:r>
              <a:rPr lang="ru-RU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ые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записк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Times New Roman" panose="02020603050405020304" pitchFamily="18" charset="0"/>
              </a:rPr>
              <a:t>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56498" y="9084"/>
            <a:ext cx="58794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Рассмотрение апелляции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988185" y="904283"/>
            <a:ext cx="0" cy="1170433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25083" y="901743"/>
            <a:ext cx="52168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 </a:t>
            </a:r>
            <a:r>
              <a:rPr lang="ru-RU" sz="2800" b="1" dirty="0">
                <a:solidFill>
                  <a:srgbClr val="C00000"/>
                </a:solidFill>
              </a:rPr>
              <a:t>нарушении установленного порядка проведения экзамена</a:t>
            </a:r>
          </a:p>
        </p:txBody>
      </p:sp>
      <p:cxnSp>
        <p:nvCxnSpPr>
          <p:cNvPr id="2" name="Прямая соединительная линия 5"/>
          <p:cNvCxnSpPr/>
          <p:nvPr/>
        </p:nvCxnSpPr>
        <p:spPr>
          <a:xfrm>
            <a:off x="942586" y="4060084"/>
            <a:ext cx="10700749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08877" y="4757500"/>
            <a:ext cx="5509787" cy="1691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удовлетворении апелляции результат экзамена аннулируется ГЭК.</a:t>
            </a:r>
          </a:p>
          <a:p>
            <a:pPr algn="ctr">
              <a:defRPr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Участник ГИА-9 сдает экзамен в резервный день </a:t>
            </a:r>
          </a:p>
        </p:txBody>
      </p:sp>
      <p:cxnSp>
        <p:nvCxnSpPr>
          <p:cNvPr id="15" name="Прямая соединительная линия 5"/>
          <p:cNvCxnSpPr/>
          <p:nvPr/>
        </p:nvCxnSpPr>
        <p:spPr>
          <a:xfrm>
            <a:off x="942586" y="2074716"/>
            <a:ext cx="10761734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973078" y="2635583"/>
            <a:ext cx="4752653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течение 2-х рабочих дней, следующих за днем  ее поступления в КК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26933" y="936668"/>
            <a:ext cx="52168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 </a:t>
            </a:r>
            <a:r>
              <a:rPr lang="ru-RU" sz="2800" b="1" dirty="0">
                <a:solidFill>
                  <a:srgbClr val="C00000"/>
                </a:solidFill>
              </a:rPr>
              <a:t>несогласии  с выставленными баллами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719118" y="2110182"/>
            <a:ext cx="8456613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Апелляции рассматриваются КК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010297" y="2889651"/>
            <a:ext cx="0" cy="1170433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412966" y="2675089"/>
            <a:ext cx="4844159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течение 4-х рабочих дней, следующих за днем ее поступления в КК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819" y="4215263"/>
            <a:ext cx="9170060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Апелляция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может быть удовлетворена или отклонена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226945" y="4956716"/>
            <a:ext cx="5787016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удовлетворении апелляции результат экзамена пересчитывается и утверждается ГЭК</a:t>
            </a:r>
          </a:p>
        </p:txBody>
      </p:sp>
      <p:cxnSp>
        <p:nvCxnSpPr>
          <p:cNvPr id="24" name="Прямая соединительная линия 5"/>
          <p:cNvCxnSpPr/>
          <p:nvPr/>
        </p:nvCxnSpPr>
        <p:spPr>
          <a:xfrm>
            <a:off x="822554" y="6464955"/>
            <a:ext cx="10700749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018306" y="4895295"/>
            <a:ext cx="1" cy="156966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96912" y="57344"/>
            <a:ext cx="11439235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Полномочия ГЭК в рамках рассмотрения результатов ГИА-9</a:t>
            </a:r>
            <a:endParaRPr lang="ru-RU" sz="3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191113" y="1322998"/>
            <a:ext cx="36052" cy="5169494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-9816" y="1322998"/>
            <a:ext cx="362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cs typeface="Century Gothic" panose="020B0502020202020204" pitchFamily="34" charset="0"/>
                <a:sym typeface="+mn-ea"/>
              </a:rPr>
              <a:t>утверждение</a:t>
            </a:r>
            <a:endParaRPr lang="ru-RU" sz="3200" b="1" dirty="0" smtClean="0">
              <a:ln>
                <a:noFill/>
              </a:ln>
              <a:solidFill>
                <a:srgbClr val="C00000"/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cxnSp>
        <p:nvCxnSpPr>
          <p:cNvPr id="2" name="Прямая соединительная линия 5"/>
          <p:cNvCxnSpPr/>
          <p:nvPr/>
        </p:nvCxnSpPr>
        <p:spPr>
          <a:xfrm>
            <a:off x="765828" y="5255473"/>
            <a:ext cx="10700749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8057812" y="1342048"/>
            <a:ext cx="3178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аннулирование</a:t>
            </a:r>
          </a:p>
        </p:txBody>
      </p:sp>
      <p:cxnSp>
        <p:nvCxnSpPr>
          <p:cNvPr id="15" name="Прямая соединительная линия 5"/>
          <p:cNvCxnSpPr/>
          <p:nvPr/>
        </p:nvCxnSpPr>
        <p:spPr>
          <a:xfrm>
            <a:off x="637811" y="2093004"/>
            <a:ext cx="10761734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76800" y="1322997"/>
            <a:ext cx="362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noFill/>
                </a:ln>
                <a:solidFill>
                  <a:srgbClr val="C00000"/>
                </a:solidFill>
                <a:effectLst/>
                <a:cs typeface="Century Gothic" panose="020B0502020202020204" pitchFamily="34" charset="0"/>
                <a:sym typeface="+mn-ea"/>
              </a:rPr>
              <a:t>изменения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418807" y="1322998"/>
            <a:ext cx="36052" cy="3895198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393521" y="2316772"/>
            <a:ext cx="3787751" cy="2901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удовлетворении апелляции о несогласии с выставленными баллами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перепроверке отдельных экзаменационных работ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  <a:defRPr/>
            </a:pPr>
            <a:endParaRPr lang="ru-RU" sz="2400" b="1" i="1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6096" y="2316772"/>
            <a:ext cx="40416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удовлетворении апелляции о нарушении порядка ГИА-9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C00000"/>
                </a:solidFill>
              </a:rPr>
              <a:t>При нарушении участником порядка ГИА-9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нарушении другими лицами порядка ГИА-9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08872" y="5436167"/>
            <a:ext cx="2615818" cy="1007181"/>
          </a:xfrm>
          <a:prstGeom prst="rect">
            <a:avLst/>
          </a:prstGeom>
          <a:noFill/>
          <a:ln w="9360">
            <a:noFill/>
            <a:miter lim="800000"/>
          </a:ln>
          <a:effectLst/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В течение 1 </a:t>
            </a:r>
          </a:p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рабочего дня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283692" y="5442079"/>
            <a:ext cx="5988415" cy="1007181"/>
          </a:xfrm>
          <a:prstGeom prst="rect">
            <a:avLst/>
          </a:prstGeom>
          <a:noFill/>
          <a:ln w="9360">
            <a:noFill/>
            <a:miter lim="800000"/>
          </a:ln>
          <a:effectLst/>
        </p:spPr>
        <p:txBody>
          <a:bodyPr wrap="square" lIns="90000" tIns="72000" rIns="90000" bIns="72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Принимается в течение 2 рабочих дней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895094" y="112126"/>
            <a:ext cx="2669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Сроки ГИА-9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83545" y="1793942"/>
            <a:ext cx="10825088" cy="3270660"/>
            <a:chOff x="903189" y="1087389"/>
            <a:chExt cx="10825088" cy="2404385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903189" y="1098064"/>
              <a:ext cx="3152211" cy="2393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Times New Roman" panose="02020603050405020304" pitchFamily="18" charset="0"/>
                </a:rPr>
                <a:t>Досрочный период</a:t>
              </a:r>
            </a:p>
            <a:p>
              <a:pPr algn="ctr"/>
              <a:endPara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Times New Roman" panose="02020603050405020304" pitchFamily="18" charset="0"/>
                </a:rPr>
                <a:t>21 апреля - 16 мая</a:t>
              </a:r>
              <a:endParaRPr lang="ru-RU" sz="1600" b="1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586272" y="1087389"/>
              <a:ext cx="3152213" cy="2393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Times New Roman" panose="02020603050405020304" pitchFamily="18" charset="0"/>
                </a:rPr>
                <a:t>Основной период</a:t>
              </a:r>
            </a:p>
            <a:p>
              <a:pPr algn="ctr"/>
              <a:endParaRPr lang="ru-RU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Times New Roman" panose="02020603050405020304" pitchFamily="18" charset="0"/>
                </a:rPr>
                <a:t>24 мая – 17 июня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308528" y="1098064"/>
              <a:ext cx="3419749" cy="23937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Times New Roman" panose="02020603050405020304" pitchFamily="18" charset="0"/>
                </a:rPr>
                <a:t>Дополнительный период</a:t>
              </a:r>
            </a:p>
            <a:p>
              <a:pPr algn="ctr"/>
              <a:endParaRPr lang="ru-RU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Times New Roman" panose="02020603050405020304" pitchFamily="18" charset="0"/>
                </a:rPr>
                <a:t>4 сентября -23 сентября</a:t>
              </a:r>
            </a:p>
            <a:p>
              <a:pPr algn="ctr"/>
              <a:endPara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1036539" y="2548921"/>
              <a:ext cx="2886450" cy="1"/>
            </a:xfrm>
            <a:prstGeom prst="line">
              <a:avLst/>
            </a:prstGeom>
            <a:ln w="25400">
              <a:solidFill>
                <a:srgbClr val="E2671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4708525" y="2548921"/>
              <a:ext cx="2886450" cy="1"/>
            </a:xfrm>
            <a:prstGeom prst="line">
              <a:avLst/>
            </a:prstGeom>
            <a:ln w="25400">
              <a:solidFill>
                <a:srgbClr val="E2671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8708946" y="2548917"/>
              <a:ext cx="2886450" cy="1"/>
            </a:xfrm>
            <a:prstGeom prst="line">
              <a:avLst/>
            </a:prstGeom>
            <a:ln w="25400">
              <a:solidFill>
                <a:srgbClr val="E2671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895215" y="4403634"/>
            <a:ext cx="2073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Резервные сроки: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 июня-1 июля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3818241" y="0"/>
            <a:ext cx="4785301" cy="106997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  <a:t>Результаты ГИА-9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979392" y="6569630"/>
            <a:ext cx="2652779" cy="3157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0BDFD9-CE47-4534-BD97-C1E1113A98DD}" type="slidenum">
              <a:rPr lang="ru-RU" altLang="ru-RU" smtClean="0"/>
              <a:t>40</a:t>
            </a:fld>
            <a:endParaRPr lang="ru-RU" alt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1078" y="1138688"/>
            <a:ext cx="11367021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 утверждения результаты экзаменов в течение одного рабочего дня передаются в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ОО,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 также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ОМСУ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ознакомления участников экзамена с утвержденными председателем ГЭК результатами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1078" y="3532873"/>
            <a:ext cx="11367021" cy="2554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Ознакомление участников экзамена с утвержденными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результатами по учебному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предмету осуществляется в течение одного рабочего дня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 дня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их передачи в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ОО,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 также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ОМСУ.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Указанный день считается </a:t>
            </a:r>
            <a:r>
              <a:rPr lang="ru-RU" sz="3200" dirty="0">
                <a:solidFill>
                  <a:srgbClr val="C00000"/>
                </a:solidFill>
              </a:rPr>
              <a:t>официальным днем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объявления результатов 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экзаменов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5005" y="1340485"/>
            <a:ext cx="10843895" cy="860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5000" b="1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 charset="0"/>
                <a:cs typeface="Calibri" panose="020F0502020204030204" charset="0"/>
                <a:sym typeface="+mn-ea"/>
              </a:rPr>
              <a:t>Спасибо за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0045" y="2716530"/>
            <a:ext cx="11471910" cy="2183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Материалы располагаются</a:t>
            </a:r>
            <a:b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на сайте ГУ ЯО </a:t>
            </a:r>
            <a:r>
              <a:rPr lang="ru-RU" sz="3400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ЦОиККО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http://coikko.ru </a:t>
            </a:r>
            <a:b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в разделе ГИА-9</a:t>
            </a:r>
            <a:b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Инструктивно-методические материалы</a:t>
            </a:r>
            <a:endParaRPr lang="ru-RU" sz="3400" b="1" kern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Century Gothic" panose="020B0502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763010" y="151623"/>
            <a:ext cx="788916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3600" b="1" dirty="0" smtClean="0">
                <a:solidFill>
                  <a:schemeClr val="tx1"/>
                </a:solidFill>
                <a:latin typeface="+mn-lt"/>
              </a:rPr>
              <a:t>Продолжительность экзаменов ОГЭ</a:t>
            </a:r>
            <a:endParaRPr lang="ru-RU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1150" y="1112520"/>
            <a:ext cx="4846955" cy="15081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Математика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Русский язык                   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Литература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761764" y="1112646"/>
            <a:ext cx="5052907" cy="194165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Физика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Обществознание</a:t>
            </a:r>
          </a:p>
          <a:p>
            <a:pPr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История                       </a:t>
            </a:r>
          </a:p>
          <a:p>
            <a:pPr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Химия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11150" y="2781300"/>
            <a:ext cx="4846955" cy="15081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Информатика и ИКТ  </a:t>
            </a:r>
          </a:p>
          <a:p>
            <a:pPr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География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Биология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1150" y="4621530"/>
            <a:ext cx="4847590" cy="64643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defTabSz="914400"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Иностр.яз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ru-RU" sz="2800" b="1" i="1" dirty="0" smtClean="0">
                <a:solidFill>
                  <a:schemeClr val="tx1"/>
                </a:solidFill>
                <a:latin typeface="+mn-lt"/>
              </a:rPr>
              <a:t>(письменный) </a:t>
            </a:r>
            <a:endParaRPr lang="ru-RU" sz="28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11150" y="5589270"/>
            <a:ext cx="4846955" cy="64643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Иностр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ru-RU" sz="2800" b="1" dirty="0" err="1" smtClean="0">
                <a:solidFill>
                  <a:schemeClr val="tx1"/>
                </a:solidFill>
                <a:latin typeface="+mn-lt"/>
              </a:rPr>
              <a:t>яз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+mn-lt"/>
              </a:rPr>
              <a:t>(устный)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97935" y="1470024"/>
            <a:ext cx="2593143" cy="79376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ч 55 мин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(235 мин)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122991" y="3226521"/>
            <a:ext cx="2505007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ч 30 мин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(150 мин)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18014" y="4807635"/>
            <a:ext cx="2310612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ч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(120 мин)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19536" y="5817218"/>
            <a:ext cx="2208245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мин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312074" y="2264033"/>
            <a:ext cx="2645405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ч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(180 мин)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154027" y="113"/>
            <a:ext cx="10273141" cy="843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3600" b="1" dirty="0" smtClean="0">
                <a:solidFill>
                  <a:schemeClr val="tx1"/>
                </a:solidFill>
                <a:latin typeface="+mn-lt"/>
              </a:rPr>
              <a:t>Продолжительность экзаменов  ГВЭ (письменный)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42864" y="921801"/>
            <a:ext cx="4141781" cy="107988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Математика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Русский язык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0781" y="2256247"/>
            <a:ext cx="4096470" cy="15107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Биология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Литература  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Обществознание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08338" y="4251117"/>
            <a:ext cx="4250014" cy="237254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История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Химия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Физика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География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Информатика и ИКТ           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65890" y="1152421"/>
            <a:ext cx="2264507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ч 55 мин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(235 мин)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1331" y="2701675"/>
            <a:ext cx="2378791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ч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(180 мин)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62047" y="4768993"/>
            <a:ext cx="2897779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ч 30 мин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(150 мин)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146078" y="3479955"/>
            <a:ext cx="4663301" cy="107759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Иностранные языки</a:t>
            </a:r>
          </a:p>
          <a:p>
            <a:pPr>
              <a:defRPr/>
            </a:pPr>
            <a:endParaRPr lang="ru-RU" sz="2800" b="1" i="1" dirty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11599" y="4250516"/>
            <a:ext cx="2897779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ч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(120 мин)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914400" y="224790"/>
            <a:ext cx="1047813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ctr" eaLnBrk="1" hangingPunct="1"/>
            <a:r>
              <a:rPr lang="ru-RU" sz="3400" b="1" dirty="0" smtClean="0">
                <a:solidFill>
                  <a:schemeClr val="tx1"/>
                </a:solidFill>
                <a:latin typeface="+mn-lt"/>
              </a:rPr>
              <a:t>Продолжительность</a:t>
            </a:r>
            <a:r>
              <a:rPr lang="ru-RU" sz="34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3400" b="1" dirty="0" smtClean="0">
                <a:solidFill>
                  <a:schemeClr val="tx1"/>
                </a:solidFill>
                <a:latin typeface="+mn-lt"/>
              </a:rPr>
              <a:t>подготовки ответов ГВЭ (устный)</a:t>
            </a:r>
            <a:endParaRPr lang="ru-RU" sz="3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20700" y="1326812"/>
            <a:ext cx="5775960" cy="107988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Математика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Литература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1506" y="2809676"/>
            <a:ext cx="5770152" cy="6489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География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11628" y="3911681"/>
            <a:ext cx="5785909" cy="64899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Информатика и ИКТ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27845" y="5013045"/>
            <a:ext cx="5785909" cy="15107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Русский язык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Обществознание           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Физика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672064" y="3095099"/>
            <a:ext cx="5376597" cy="194165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E26714"/>
            </a:solidFill>
            <a:miter lim="800000"/>
          </a:ln>
          <a:effectLst>
            <a:outerShdw dist="20160" dir="5400000" algn="ctr" rotWithShape="0">
              <a:srgbClr val="000000">
                <a:alpha val="38033"/>
              </a:srgbClr>
            </a:outerShdw>
          </a:effectLst>
        </p:spPr>
        <p:txBody>
          <a:bodyPr wrap="square" lIns="90000" tIns="108000" rIns="90000" bIns="108000">
            <a:spAutoFit/>
          </a:bodyPr>
          <a:lstStyle>
            <a:lvl1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algn="ctr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История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Биология                       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Химия</a:t>
            </a:r>
          </a:p>
          <a:p>
            <a:pPr algn="l" defTabSz="914400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Иностранные языки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96645" y="1480517"/>
            <a:ext cx="1916428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ч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12110" y="3002284"/>
            <a:ext cx="1916428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 мин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60497" y="4216619"/>
            <a:ext cx="1916428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45 мин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60497" y="5517233"/>
            <a:ext cx="1916428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40 мин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676346" y="3447285"/>
            <a:ext cx="1916428" cy="61864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 мин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25170" y="0"/>
            <a:ext cx="7353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Средства обучения и воспитания на ОГЭ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45130" y="902364"/>
            <a:ext cx="6985" cy="579628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664210" y="3209925"/>
            <a:ext cx="10522585" cy="381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61988" y="1812241"/>
            <a:ext cx="1915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математика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92079" y="2368810"/>
            <a:ext cx="6741620" cy="76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линейка, непрограммируемый калькулятор, лабораторное оборудование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18114" y="3402657"/>
            <a:ext cx="6760672" cy="514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непрограммируемый калькулятор, справочные материалы, лабор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аторное</a:t>
            </a: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 оборудование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18114" y="4067437"/>
            <a:ext cx="6953891" cy="76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линейка, непрограммируемый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калькулятор</a:t>
            </a:r>
            <a:endParaRPr lang="ru-RU" sz="2400" b="1" i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14529" y="4887320"/>
            <a:ext cx="7108985" cy="76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л</a:t>
            </a: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инейка, непрограммируемый калькулятор, географические атласы 7-9кл.</a:t>
            </a:r>
          </a:p>
        </p:txBody>
      </p:sp>
      <p:cxnSp>
        <p:nvCxnSpPr>
          <p:cNvPr id="2" name="Прямая соединительная линия 5"/>
          <p:cNvCxnSpPr/>
          <p:nvPr/>
        </p:nvCxnSpPr>
        <p:spPr>
          <a:xfrm flipV="1">
            <a:off x="664210" y="4067175"/>
            <a:ext cx="10551160" cy="10795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828028" y="3403580"/>
            <a:ext cx="169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химия</a:t>
            </a:r>
          </a:p>
        </p:txBody>
      </p:sp>
      <p:cxnSp>
        <p:nvCxnSpPr>
          <p:cNvPr id="5" name="Прямая соединительная линия 5"/>
          <p:cNvCxnSpPr/>
          <p:nvPr/>
        </p:nvCxnSpPr>
        <p:spPr>
          <a:xfrm>
            <a:off x="664210" y="4784725"/>
            <a:ext cx="10513060" cy="635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34047" y="4219687"/>
            <a:ext cx="169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биология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8058" y="6026659"/>
            <a:ext cx="19173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литература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664083" y="1710505"/>
            <a:ext cx="10546461" cy="2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63448" y="2326012"/>
            <a:ext cx="10546461" cy="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35702" y="1137642"/>
            <a:ext cx="2220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р</a:t>
            </a:r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усский язык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74144" y="2608125"/>
            <a:ext cx="1915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физика</a:t>
            </a:r>
            <a:endParaRPr lang="ru-RU" sz="2400" b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14371" y="1132538"/>
            <a:ext cx="5645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о</a:t>
            </a:r>
            <a:r>
              <a:rPr lang="ru-RU" sz="2400" b="1" i="1" dirty="0" smtClean="0"/>
              <a:t>рфографические словари</a:t>
            </a:r>
            <a:endParaRPr lang="ru-RU" sz="24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3092081" y="1821793"/>
            <a:ext cx="5825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л</a:t>
            </a:r>
            <a:r>
              <a:rPr lang="ru-RU" sz="2400" b="1" i="1" dirty="0" smtClean="0"/>
              <a:t>инейка, справочные материалы</a:t>
            </a:r>
            <a:endParaRPr lang="ru-RU" sz="2400" b="1" i="1" dirty="0"/>
          </a:p>
        </p:txBody>
      </p:sp>
      <p:cxnSp>
        <p:nvCxnSpPr>
          <p:cNvPr id="32" name="Прямая соединительная линия 5"/>
          <p:cNvCxnSpPr/>
          <p:nvPr/>
        </p:nvCxnSpPr>
        <p:spPr>
          <a:xfrm flipV="1">
            <a:off x="644525" y="5724525"/>
            <a:ext cx="10513695" cy="1270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774144" y="5070684"/>
            <a:ext cx="169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география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041586" y="5874691"/>
            <a:ext cx="7108985" cy="76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о</a:t>
            </a: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рфографические словари, тексты художественных произведений, сборники лирики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764876" y="45495"/>
            <a:ext cx="730712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Средства обучения и воспитания на ГВЭ</a:t>
            </a:r>
          </a:p>
          <a:p>
            <a:pPr algn="ctr"/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письменная форма</a:t>
            </a:r>
            <a:endParaRPr lang="ru-RU" sz="3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2934589" y="1433830"/>
            <a:ext cx="26766" cy="5295592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801228" y="2151607"/>
            <a:ext cx="1915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математика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93349" y="2726784"/>
            <a:ext cx="6741620" cy="613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линейка, непрограммируемый калькулятор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36623" y="3422565"/>
            <a:ext cx="7524738" cy="675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непрограммируемый калькулятор,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справочные материалы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02874" y="4216218"/>
            <a:ext cx="6953891" cy="500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линейка</a:t>
            </a:r>
            <a:endParaRPr lang="ru-RU" sz="2400" b="1" i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96526" y="4848514"/>
            <a:ext cx="7108985" cy="76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непрограммируемый калькулятор, географические атласы 7-9кл.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2787" y="3416215"/>
            <a:ext cx="169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химия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53422" y="4253173"/>
            <a:ext cx="169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биология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62922" y="5963592"/>
            <a:ext cx="19173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литература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585537" y="2041752"/>
            <a:ext cx="10771311" cy="29965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85537" y="2669593"/>
            <a:ext cx="10771311" cy="18606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11363" y="1519555"/>
            <a:ext cx="2220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р</a:t>
            </a:r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усский язык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43773" y="2801714"/>
            <a:ext cx="1915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cs typeface="Century Gothic" panose="020B0502020202020204" pitchFamily="34" charset="0"/>
                <a:sym typeface="+mn-ea"/>
              </a:rPr>
              <a:t>физика</a:t>
            </a:r>
            <a:endParaRPr lang="ru-RU" sz="2400" b="1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cs typeface="Century Gothic" panose="020B0502020202020204" pitchFamily="34" charset="0"/>
              <a:sym typeface="+mn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27639" y="1509395"/>
            <a:ext cx="5645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о</a:t>
            </a:r>
            <a:r>
              <a:rPr lang="ru-RU" sz="2400" b="1" i="1" dirty="0" smtClean="0"/>
              <a:t>рфографические и толковые словари</a:t>
            </a:r>
            <a:endParaRPr lang="ru-RU" sz="24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3102874" y="2139829"/>
            <a:ext cx="5825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л</a:t>
            </a:r>
            <a:r>
              <a:rPr lang="ru-RU" sz="2400" b="1" i="1" dirty="0" smtClean="0"/>
              <a:t>инейка, справочные материалы</a:t>
            </a:r>
            <a:endParaRPr lang="ru-RU" sz="2400" b="1" i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52993" y="5032998"/>
            <a:ext cx="169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география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136855" y="5811493"/>
            <a:ext cx="7108985" cy="76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тексты художественных произведений,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400" b="1" i="1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cs typeface="Century Gothic" panose="020B0502020202020204" pitchFamily="34" charset="0"/>
                <a:sym typeface="+mn-ea"/>
              </a:rPr>
              <a:t>сборники лирики</a:t>
            </a:r>
          </a:p>
        </p:txBody>
      </p:sp>
      <p:cxnSp>
        <p:nvCxnSpPr>
          <p:cNvPr id="10" name="Прямая соединительная линия 18"/>
          <p:cNvCxnSpPr/>
          <p:nvPr/>
        </p:nvCxnSpPr>
        <p:spPr>
          <a:xfrm flipV="1">
            <a:off x="565217" y="3285543"/>
            <a:ext cx="10771311" cy="18606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8"/>
          <p:cNvCxnSpPr/>
          <p:nvPr/>
        </p:nvCxnSpPr>
        <p:spPr>
          <a:xfrm flipV="1">
            <a:off x="564582" y="4138983"/>
            <a:ext cx="10771311" cy="18606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8"/>
          <p:cNvCxnSpPr/>
          <p:nvPr/>
        </p:nvCxnSpPr>
        <p:spPr>
          <a:xfrm flipV="1">
            <a:off x="564582" y="4761283"/>
            <a:ext cx="10771311" cy="18606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8"/>
          <p:cNvCxnSpPr/>
          <p:nvPr/>
        </p:nvCxnSpPr>
        <p:spPr>
          <a:xfrm flipV="1">
            <a:off x="564582" y="5683303"/>
            <a:ext cx="10771311" cy="18606"/>
          </a:xfrm>
          <a:prstGeom prst="line">
            <a:avLst/>
          </a:prstGeom>
          <a:ln w="50800">
            <a:solidFill>
              <a:srgbClr val="E267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2296</Words>
  <Application>Microsoft Office PowerPoint</Application>
  <PresentationFormat>Произвольный</PresentationFormat>
  <Paragraphs>503</Paragraphs>
  <Slides>41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ГИА-9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Тулина_НВ</dc:creator>
  <cp:lastModifiedBy>СмирноваМВ</cp:lastModifiedBy>
  <cp:revision>159</cp:revision>
  <cp:lastPrinted>2022-12-07T11:04:00Z</cp:lastPrinted>
  <dcterms:created xsi:type="dcterms:W3CDTF">2022-12-07T09:57:00Z</dcterms:created>
  <dcterms:modified xsi:type="dcterms:W3CDTF">2023-03-27T11:50:14Z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948C5E7D7E664917810F3E5EFFB523CB</vt:lpwstr>
  </property>
  <property fmtid="{D5CDD505-2E9C-101B-9397-08002B2CF9AE}" pid="3" name="KSOProductBuildVer">
    <vt:lpwstr>1049-11.2.0.10351</vt:lpwstr>
  </property>
</Properties>
</file>