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1"/>
  </p:notesMasterIdLst>
  <p:sldIdLst>
    <p:sldId id="261" r:id="rId2"/>
    <p:sldId id="307" r:id="rId3"/>
    <p:sldId id="262" r:id="rId4"/>
    <p:sldId id="287" r:id="rId5"/>
    <p:sldId id="304" r:id="rId6"/>
    <p:sldId id="263" r:id="rId7"/>
    <p:sldId id="306" r:id="rId8"/>
    <p:sldId id="266" r:id="rId9"/>
    <p:sldId id="305" r:id="rId10"/>
    <p:sldId id="308" r:id="rId11"/>
    <p:sldId id="267" r:id="rId12"/>
    <p:sldId id="289" r:id="rId13"/>
    <p:sldId id="268" r:id="rId14"/>
    <p:sldId id="295" r:id="rId15"/>
    <p:sldId id="275" r:id="rId16"/>
    <p:sldId id="276" r:id="rId17"/>
    <p:sldId id="297" r:id="rId18"/>
    <p:sldId id="290" r:id="rId19"/>
    <p:sldId id="291" r:id="rId20"/>
    <p:sldId id="293" r:id="rId21"/>
    <p:sldId id="296" r:id="rId22"/>
    <p:sldId id="269" r:id="rId23"/>
    <p:sldId id="309" r:id="rId24"/>
    <p:sldId id="272" r:id="rId25"/>
    <p:sldId id="310" r:id="rId26"/>
    <p:sldId id="273" r:id="rId27"/>
    <p:sldId id="274" r:id="rId28"/>
    <p:sldId id="286" r:id="rId29"/>
    <p:sldId id="279" r:id="rId30"/>
    <p:sldId id="281" r:id="rId31"/>
    <p:sldId id="315" r:id="rId32"/>
    <p:sldId id="311" r:id="rId33"/>
    <p:sldId id="312" r:id="rId34"/>
    <p:sldId id="313" r:id="rId35"/>
    <p:sldId id="282" r:id="rId36"/>
    <p:sldId id="285" r:id="rId37"/>
    <p:sldId id="284" r:id="rId38"/>
    <p:sldId id="303" r:id="rId39"/>
    <p:sldId id="316" r:id="rId40"/>
    <p:sldId id="301" r:id="rId41"/>
    <p:sldId id="317" r:id="rId42"/>
    <p:sldId id="324" r:id="rId43"/>
    <p:sldId id="325" r:id="rId44"/>
    <p:sldId id="326" r:id="rId45"/>
    <p:sldId id="314" r:id="rId46"/>
    <p:sldId id="327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8" r:id="rId55"/>
    <p:sldId id="319" r:id="rId56"/>
    <p:sldId id="339" r:id="rId57"/>
    <p:sldId id="342" r:id="rId58"/>
    <p:sldId id="340" r:id="rId59"/>
    <p:sldId id="34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52579"/>
    <a:srgbClr val="DDC2C1"/>
    <a:srgbClr val="C9F9FB"/>
    <a:srgbClr val="A9F5F9"/>
    <a:srgbClr val="63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 autoAdjust="0"/>
  </p:normalViewPr>
  <p:slideViewPr>
    <p:cSldViewPr>
      <p:cViewPr>
        <p:scale>
          <a:sx n="100" d="100"/>
          <a:sy n="100" d="100"/>
        </p:scale>
        <p:origin x="-18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E0AA-D812-47D5-AA2C-F08708AFFF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63068-36F3-4E33-A57A-2B12D2DB9602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1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1A62ED0A-22EF-4CFF-8C6B-0BA01E8BAA6C}" type="parTrans" cxnId="{25E205DB-7206-45AB-AC69-CF9D1E494501}">
      <dgm:prSet/>
      <dgm:spPr/>
      <dgm:t>
        <a:bodyPr/>
        <a:lstStyle/>
        <a:p>
          <a:endParaRPr lang="ru-RU"/>
        </a:p>
      </dgm:t>
    </dgm:pt>
    <dgm:pt modelId="{3FB86682-E4BC-426D-B696-351B8864C702}" type="sibTrans" cxnId="{25E205DB-7206-45AB-AC69-CF9D1E494501}">
      <dgm:prSet/>
      <dgm:spPr/>
      <dgm:t>
        <a:bodyPr/>
        <a:lstStyle/>
        <a:p>
          <a:endParaRPr lang="ru-RU"/>
        </a:p>
      </dgm:t>
    </dgm:pt>
    <dgm:pt modelId="{771F645B-3050-47EA-862D-1637F8A9D385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3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7B00C8F-6B5E-4701-8A7F-1533E12D75C3}" type="parTrans" cxnId="{988F1DAA-E0E9-46D3-9FDC-69B13F6AD6B1}">
      <dgm:prSet/>
      <dgm:spPr/>
      <dgm:t>
        <a:bodyPr/>
        <a:lstStyle/>
        <a:p>
          <a:endParaRPr lang="ru-RU"/>
        </a:p>
      </dgm:t>
    </dgm:pt>
    <dgm:pt modelId="{898F219D-DCB4-4C8D-8C24-3B40CCE9CEAF}" type="sibTrans" cxnId="{988F1DAA-E0E9-46D3-9FDC-69B13F6AD6B1}">
      <dgm:prSet/>
      <dgm:spPr/>
      <dgm:t>
        <a:bodyPr/>
        <a:lstStyle/>
        <a:p>
          <a:endParaRPr lang="ru-RU"/>
        </a:p>
      </dgm:t>
    </dgm:pt>
    <dgm:pt modelId="{C84FAD03-2CAF-40AC-AF73-2788CA350DA4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4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6410B90-DC3F-4A62-B4B0-716BF9E1D292}" type="parTrans" cxnId="{B43125CF-F61D-47AD-A472-A711795FE82A}">
      <dgm:prSet/>
      <dgm:spPr/>
      <dgm:t>
        <a:bodyPr/>
        <a:lstStyle/>
        <a:p>
          <a:endParaRPr lang="ru-RU"/>
        </a:p>
      </dgm:t>
    </dgm:pt>
    <dgm:pt modelId="{67DC0F3E-6014-427A-8FD9-EAC3B3ED07A9}" type="sibTrans" cxnId="{B43125CF-F61D-47AD-A472-A711795FE82A}">
      <dgm:prSet/>
      <dgm:spPr/>
      <dgm:t>
        <a:bodyPr/>
        <a:lstStyle/>
        <a:p>
          <a:endParaRPr lang="ru-RU"/>
        </a:p>
      </dgm:t>
    </dgm:pt>
    <dgm:pt modelId="{8D47A714-E58A-4F70-8735-6B1E0CF7948F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фотографировать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экзаменационные материалы, переписывать задания КИМ</a:t>
          </a:r>
          <a:endParaRPr lang="ru-RU" sz="2000" b="0" dirty="0">
            <a:solidFill>
              <a:srgbClr val="002060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0BD4BA90-1FBF-40E8-84E2-71726BF747C2}" type="parTrans" cxnId="{20227EA6-8F5F-48DD-810E-C82CBF342A2E}">
      <dgm:prSet/>
      <dgm:spPr/>
      <dgm:t>
        <a:bodyPr/>
        <a:lstStyle/>
        <a:p>
          <a:endParaRPr lang="ru-RU"/>
        </a:p>
      </dgm:t>
    </dgm:pt>
    <dgm:pt modelId="{779FA480-9E26-4121-ADD4-A93B14D3DA87}" type="sibTrans" cxnId="{20227EA6-8F5F-48DD-810E-C82CBF342A2E}">
      <dgm:prSet/>
      <dgm:spPr/>
      <dgm:t>
        <a:bodyPr/>
        <a:lstStyle/>
        <a:p>
          <a:endParaRPr lang="ru-RU"/>
        </a:p>
      </dgm:t>
    </dgm:pt>
    <dgm:pt modelId="{70A7FD5F-AC71-4E87-94C8-CA079AD29F87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выносить из аудиторий 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экзаменационные материалы, 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письменные заметки и иные средства хранения и передачи информации</a:t>
          </a:r>
          <a:endParaRPr lang="ru-RU" sz="2000" dirty="0">
            <a:solidFill>
              <a:srgbClr val="002060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5D1CE711-4717-4B1C-9036-7D8B67431AD2}" type="parTrans" cxnId="{5F65B4D3-19EB-4536-8FBF-EEF70B181548}">
      <dgm:prSet/>
      <dgm:spPr/>
      <dgm:t>
        <a:bodyPr/>
        <a:lstStyle/>
        <a:p>
          <a:endParaRPr lang="ru-RU"/>
        </a:p>
      </dgm:t>
    </dgm:pt>
    <dgm:pt modelId="{0FBC7F7E-E40C-4831-A95B-2276FEB1C553}" type="sibTrans" cxnId="{5F65B4D3-19EB-4536-8FBF-EEF70B181548}">
      <dgm:prSet/>
      <dgm:spPr/>
      <dgm:t>
        <a:bodyPr/>
        <a:lstStyle/>
        <a:p>
          <a:endParaRPr lang="ru-RU"/>
        </a:p>
      </dgm:t>
    </dgm:pt>
    <dgm:pt modelId="{0EC13578-021D-4F87-887F-E2ADFD14A357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общаться </a:t>
          </a:r>
          <a:r>
            <a:rPr lang="ru-RU" sz="2000" b="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друг с другом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,</a:t>
          </a:r>
          <a:r>
            <a:rPr lang="ru-RU" sz="20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обмениваться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предметами,  </a:t>
          </a: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свободно перемещаться 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по аудитории и ППЭ, </a:t>
          </a: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выходить</a:t>
          </a:r>
          <a:r>
            <a:rPr lang="ru-RU" sz="20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из аудитории </a:t>
          </a:r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без разрешения</a:t>
          </a:r>
          <a:r>
            <a:rPr lang="ru-RU" sz="20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организатора</a:t>
          </a:r>
          <a:endParaRPr lang="ru-RU" sz="20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14EFEBA4-880D-4495-BF0A-98A072418DF2}" type="parTrans" cxnId="{F00B010D-78B1-46FE-A1BC-ECE561DD22CB}">
      <dgm:prSet/>
      <dgm:spPr/>
      <dgm:t>
        <a:bodyPr/>
        <a:lstStyle/>
        <a:p>
          <a:endParaRPr lang="ru-RU"/>
        </a:p>
      </dgm:t>
    </dgm:pt>
    <dgm:pt modelId="{0D38CD5A-EE1C-4C2E-B3EF-918D99E90784}" type="sibTrans" cxnId="{F00B010D-78B1-46FE-A1BC-ECE561DD22CB}">
      <dgm:prSet/>
      <dgm:spPr/>
      <dgm:t>
        <a:bodyPr/>
        <a:lstStyle/>
        <a:p>
          <a:endParaRPr lang="ru-RU"/>
        </a:p>
      </dgm:t>
    </dgm:pt>
    <dgm:pt modelId="{67B00EAF-80B0-4821-96D6-8FD7A8A6839A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2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5BF434A-649F-48B2-A779-3D6C2CC4861B}" type="parTrans" cxnId="{54A549EB-F058-4C23-91DB-EFB13FE99DE3}">
      <dgm:prSet/>
      <dgm:spPr/>
      <dgm:t>
        <a:bodyPr/>
        <a:lstStyle/>
        <a:p>
          <a:endParaRPr lang="ru-RU"/>
        </a:p>
      </dgm:t>
    </dgm:pt>
    <dgm:pt modelId="{9BEAA27F-46BB-476B-883A-1B6901FBB3A2}" type="sibTrans" cxnId="{54A549EB-F058-4C23-91DB-EFB13FE99DE3}">
      <dgm:prSet/>
      <dgm:spPr/>
      <dgm:t>
        <a:bodyPr/>
        <a:lstStyle/>
        <a:p>
          <a:endParaRPr lang="ru-RU"/>
        </a:p>
      </dgm:t>
    </dgm:pt>
    <dgm:pt modelId="{D2717D41-7176-4533-8767-401ED9932F92}">
      <dgm:prSet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иметь </a:t>
          </a:r>
          <a:r>
            <a:rPr lang="ru-RU" sz="1800" b="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при себе средства связи, электронно-вычислительную технику, фото-, аудио- и видеоаппаратуру, средства хранения и передачи информации</a:t>
          </a:r>
          <a:endParaRPr lang="ru-RU" sz="2800" dirty="0"/>
        </a:p>
      </dgm:t>
    </dgm:pt>
    <dgm:pt modelId="{131267ED-A389-42AA-9C8A-4356ED1DCFC4}" type="parTrans" cxnId="{98230F75-DADF-4B15-9DF7-3218FA8C77D2}">
      <dgm:prSet/>
      <dgm:spPr/>
      <dgm:t>
        <a:bodyPr/>
        <a:lstStyle/>
        <a:p>
          <a:endParaRPr lang="ru-RU"/>
        </a:p>
      </dgm:t>
    </dgm:pt>
    <dgm:pt modelId="{33E31851-2DEA-4D48-AD6B-5C2B319D0086}" type="sibTrans" cxnId="{98230F75-DADF-4B15-9DF7-3218FA8C77D2}">
      <dgm:prSet/>
      <dgm:spPr/>
      <dgm:t>
        <a:bodyPr/>
        <a:lstStyle/>
        <a:p>
          <a:endParaRPr lang="ru-RU"/>
        </a:p>
      </dgm:t>
    </dgm:pt>
    <dgm:pt modelId="{42AEB08B-226D-470B-BC51-EFA6550C6E05}" type="pres">
      <dgm:prSet presAssocID="{F81EE0AA-D812-47D5-AA2C-F08708AFFF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652CD-9DA7-4520-932E-984F089D77E7}" type="pres">
      <dgm:prSet presAssocID="{03463068-36F3-4E33-A57A-2B12D2DB9602}" presName="composite" presStyleCnt="0"/>
      <dgm:spPr/>
    </dgm:pt>
    <dgm:pt modelId="{75DFD2EA-1DF7-4A8C-A59E-6369BBAB59B7}" type="pres">
      <dgm:prSet presAssocID="{03463068-36F3-4E33-A57A-2B12D2DB9602}" presName="parentText" presStyleLbl="alignNode1" presStyleIdx="0" presStyleCnt="4" custLinFactNeighborX="-472" custLinFactNeighborY="3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33B99-33DC-4B5B-85C5-58E4F5EF1691}" type="pres">
      <dgm:prSet presAssocID="{03463068-36F3-4E33-A57A-2B12D2DB9602}" presName="descendantText" presStyleLbl="alignAcc1" presStyleIdx="0" presStyleCnt="4" custScaleY="100000" custLinFactNeighborX="-131" custLinFactNeighborY="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B7E4-5D28-49ED-8AFD-3243A61336CF}" type="pres">
      <dgm:prSet presAssocID="{3FB86682-E4BC-426D-B696-351B8864C702}" presName="sp" presStyleCnt="0"/>
      <dgm:spPr/>
    </dgm:pt>
    <dgm:pt modelId="{F677ABAE-EEF9-430B-98FD-2132F1296088}" type="pres">
      <dgm:prSet presAssocID="{67B00EAF-80B0-4821-96D6-8FD7A8A6839A}" presName="composite" presStyleCnt="0"/>
      <dgm:spPr/>
    </dgm:pt>
    <dgm:pt modelId="{308219FE-DF02-4458-8DB7-C1DCD3AFFD2D}" type="pres">
      <dgm:prSet presAssocID="{67B00EAF-80B0-4821-96D6-8FD7A8A6839A}" presName="parentText" presStyleLbl="alignNode1" presStyleIdx="1" presStyleCnt="4" custLinFactNeighborY="-10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F67DF-4AA0-4372-AA5D-DFD828AEFD2D}" type="pres">
      <dgm:prSet presAssocID="{67B00EAF-80B0-4821-96D6-8FD7A8A6839A}" presName="descendantText" presStyleLbl="alignAcc1" presStyleIdx="1" presStyleCnt="4" custLinFactNeighborX="-56" custLinFactNeighborY="-1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02E1D-A0A5-43C8-B928-CC29D4585CB2}" type="pres">
      <dgm:prSet presAssocID="{9BEAA27F-46BB-476B-883A-1B6901FBB3A2}" presName="sp" presStyleCnt="0"/>
      <dgm:spPr/>
    </dgm:pt>
    <dgm:pt modelId="{0A864ACF-8823-4414-AB9D-14BE0C6509E0}" type="pres">
      <dgm:prSet presAssocID="{771F645B-3050-47EA-862D-1637F8A9D385}" presName="composite" presStyleCnt="0"/>
      <dgm:spPr/>
    </dgm:pt>
    <dgm:pt modelId="{4671C0A7-E044-4F2E-9CE1-CBCA53ED0E43}" type="pres">
      <dgm:prSet presAssocID="{771F645B-3050-47EA-862D-1637F8A9D385}" presName="parentText" presStyleLbl="alignNode1" presStyleIdx="2" presStyleCnt="4" custLinFactNeighborY="-25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BBCD0-E077-4E96-99EE-A4CA40450D3F}" type="pres">
      <dgm:prSet presAssocID="{771F645B-3050-47EA-862D-1637F8A9D385}" presName="descendantText" presStyleLbl="alignAcc1" presStyleIdx="2" presStyleCnt="4" custLinFactNeighborX="-56" custLinFactNeighborY="-32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C58E-B590-4D53-AC0D-518248498E6B}" type="pres">
      <dgm:prSet presAssocID="{898F219D-DCB4-4C8D-8C24-3B40CCE9CEAF}" presName="sp" presStyleCnt="0"/>
      <dgm:spPr/>
    </dgm:pt>
    <dgm:pt modelId="{BCF2B408-F35C-4AB5-B2DE-95E078ECF1E7}" type="pres">
      <dgm:prSet presAssocID="{C84FAD03-2CAF-40AC-AF73-2788CA350DA4}" presName="composite" presStyleCnt="0"/>
      <dgm:spPr/>
    </dgm:pt>
    <dgm:pt modelId="{13CAAC91-7C06-4690-97B9-05EEB7C1A664}" type="pres">
      <dgm:prSet presAssocID="{C84FAD03-2CAF-40AC-AF73-2788CA350DA4}" presName="parentText" presStyleLbl="alignNode1" presStyleIdx="3" presStyleCnt="4" custLinFactNeighborY="-36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4CAF3-D5C7-447E-9E01-069C48A01F4D}" type="pres">
      <dgm:prSet presAssocID="{C84FAD03-2CAF-40AC-AF73-2788CA350DA4}" presName="descendantText" presStyleLbl="alignAcc1" presStyleIdx="3" presStyleCnt="4" custLinFactNeighborX="327" custLinFactNeighborY="-48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205DB-7206-45AB-AC69-CF9D1E494501}" srcId="{F81EE0AA-D812-47D5-AA2C-F08708AFFF6B}" destId="{03463068-36F3-4E33-A57A-2B12D2DB9602}" srcOrd="0" destOrd="0" parTransId="{1A62ED0A-22EF-4CFF-8C6B-0BA01E8BAA6C}" sibTransId="{3FB86682-E4BC-426D-B696-351B8864C702}"/>
    <dgm:cxn modelId="{98230F75-DADF-4B15-9DF7-3218FA8C77D2}" srcId="{03463068-36F3-4E33-A57A-2B12D2DB9602}" destId="{D2717D41-7176-4533-8767-401ED9932F92}" srcOrd="0" destOrd="0" parTransId="{131267ED-A389-42AA-9C8A-4356ED1DCFC4}" sibTransId="{33E31851-2DEA-4D48-AD6B-5C2B319D0086}"/>
    <dgm:cxn modelId="{44C97DFA-334A-48F9-BB80-3805E1B848D9}" type="presOf" srcId="{771F645B-3050-47EA-862D-1637F8A9D385}" destId="{4671C0A7-E044-4F2E-9CE1-CBCA53ED0E43}" srcOrd="0" destOrd="0" presId="urn:microsoft.com/office/officeart/2005/8/layout/chevron2"/>
    <dgm:cxn modelId="{B43125CF-F61D-47AD-A472-A711795FE82A}" srcId="{F81EE0AA-D812-47D5-AA2C-F08708AFFF6B}" destId="{C84FAD03-2CAF-40AC-AF73-2788CA350DA4}" srcOrd="3" destOrd="0" parTransId="{46410B90-DC3F-4A62-B4B0-716BF9E1D292}" sibTransId="{67DC0F3E-6014-427A-8FD9-EAC3B3ED07A9}"/>
    <dgm:cxn modelId="{20227EA6-8F5F-48DD-810E-C82CBF342A2E}" srcId="{67B00EAF-80B0-4821-96D6-8FD7A8A6839A}" destId="{8D47A714-E58A-4F70-8735-6B1E0CF7948F}" srcOrd="0" destOrd="0" parTransId="{0BD4BA90-1FBF-40E8-84E2-71726BF747C2}" sibTransId="{779FA480-9E26-4121-ADD4-A93B14D3DA87}"/>
    <dgm:cxn modelId="{5F65B4D3-19EB-4536-8FBF-EEF70B181548}" srcId="{771F645B-3050-47EA-862D-1637F8A9D385}" destId="{70A7FD5F-AC71-4E87-94C8-CA079AD29F87}" srcOrd="0" destOrd="0" parTransId="{5D1CE711-4717-4B1C-9036-7D8B67431AD2}" sibTransId="{0FBC7F7E-E40C-4831-A95B-2276FEB1C553}"/>
    <dgm:cxn modelId="{7FF9FD71-A8CD-4C55-87C9-FF89E0417741}" type="presOf" srcId="{03463068-36F3-4E33-A57A-2B12D2DB9602}" destId="{75DFD2EA-1DF7-4A8C-A59E-6369BBAB59B7}" srcOrd="0" destOrd="0" presId="urn:microsoft.com/office/officeart/2005/8/layout/chevron2"/>
    <dgm:cxn modelId="{06936AA6-FF9B-4404-BF02-8DC30BA20433}" type="presOf" srcId="{F81EE0AA-D812-47D5-AA2C-F08708AFFF6B}" destId="{42AEB08B-226D-470B-BC51-EFA6550C6E05}" srcOrd="0" destOrd="0" presId="urn:microsoft.com/office/officeart/2005/8/layout/chevron2"/>
    <dgm:cxn modelId="{F00B010D-78B1-46FE-A1BC-ECE561DD22CB}" srcId="{C84FAD03-2CAF-40AC-AF73-2788CA350DA4}" destId="{0EC13578-021D-4F87-887F-E2ADFD14A357}" srcOrd="0" destOrd="0" parTransId="{14EFEBA4-880D-4495-BF0A-98A072418DF2}" sibTransId="{0D38CD5A-EE1C-4C2E-B3EF-918D99E90784}"/>
    <dgm:cxn modelId="{988F1DAA-E0E9-46D3-9FDC-69B13F6AD6B1}" srcId="{F81EE0AA-D812-47D5-AA2C-F08708AFFF6B}" destId="{771F645B-3050-47EA-862D-1637F8A9D385}" srcOrd="2" destOrd="0" parTransId="{67B00C8F-6B5E-4701-8A7F-1533E12D75C3}" sibTransId="{898F219D-DCB4-4C8D-8C24-3B40CCE9CEAF}"/>
    <dgm:cxn modelId="{252C059E-E023-46BA-B3A8-F23A632A35CD}" type="presOf" srcId="{8D47A714-E58A-4F70-8735-6B1E0CF7948F}" destId="{C8BF67DF-4AA0-4372-AA5D-DFD828AEFD2D}" srcOrd="0" destOrd="0" presId="urn:microsoft.com/office/officeart/2005/8/layout/chevron2"/>
    <dgm:cxn modelId="{52263525-2E89-42C8-A98F-3D81F9729DBB}" type="presOf" srcId="{0EC13578-021D-4F87-887F-E2ADFD14A357}" destId="{3DF4CAF3-D5C7-447E-9E01-069C48A01F4D}" srcOrd="0" destOrd="0" presId="urn:microsoft.com/office/officeart/2005/8/layout/chevron2"/>
    <dgm:cxn modelId="{897101F8-17A0-40DF-AAC1-72C247D844E6}" type="presOf" srcId="{C84FAD03-2CAF-40AC-AF73-2788CA350DA4}" destId="{13CAAC91-7C06-4690-97B9-05EEB7C1A664}" srcOrd="0" destOrd="0" presId="urn:microsoft.com/office/officeart/2005/8/layout/chevron2"/>
    <dgm:cxn modelId="{54A549EB-F058-4C23-91DB-EFB13FE99DE3}" srcId="{F81EE0AA-D812-47D5-AA2C-F08708AFFF6B}" destId="{67B00EAF-80B0-4821-96D6-8FD7A8A6839A}" srcOrd="1" destOrd="0" parTransId="{75BF434A-649F-48B2-A779-3D6C2CC4861B}" sibTransId="{9BEAA27F-46BB-476B-883A-1B6901FBB3A2}"/>
    <dgm:cxn modelId="{666CD8F9-45CF-493A-94C3-19271D7DF6D7}" type="presOf" srcId="{70A7FD5F-AC71-4E87-94C8-CA079AD29F87}" destId="{306BBCD0-E077-4E96-99EE-A4CA40450D3F}" srcOrd="0" destOrd="0" presId="urn:microsoft.com/office/officeart/2005/8/layout/chevron2"/>
    <dgm:cxn modelId="{30C6C91E-6FCD-46DA-B5BE-DF00E142C83B}" type="presOf" srcId="{67B00EAF-80B0-4821-96D6-8FD7A8A6839A}" destId="{308219FE-DF02-4458-8DB7-C1DCD3AFFD2D}" srcOrd="0" destOrd="0" presId="urn:microsoft.com/office/officeart/2005/8/layout/chevron2"/>
    <dgm:cxn modelId="{92ACD4D5-C295-4928-BB49-B1613A919F5F}" type="presOf" srcId="{D2717D41-7176-4533-8767-401ED9932F92}" destId="{90933B99-33DC-4B5B-85C5-58E4F5EF1691}" srcOrd="0" destOrd="0" presId="urn:microsoft.com/office/officeart/2005/8/layout/chevron2"/>
    <dgm:cxn modelId="{04E246B6-2ED9-4F2C-926C-144D0C8E2B26}" type="presParOf" srcId="{42AEB08B-226D-470B-BC51-EFA6550C6E05}" destId="{FDE652CD-9DA7-4520-932E-984F089D77E7}" srcOrd="0" destOrd="0" presId="urn:microsoft.com/office/officeart/2005/8/layout/chevron2"/>
    <dgm:cxn modelId="{E3396238-1325-417E-A4A4-3463F0C01A8C}" type="presParOf" srcId="{FDE652CD-9DA7-4520-932E-984F089D77E7}" destId="{75DFD2EA-1DF7-4A8C-A59E-6369BBAB59B7}" srcOrd="0" destOrd="0" presId="urn:microsoft.com/office/officeart/2005/8/layout/chevron2"/>
    <dgm:cxn modelId="{D416BFCE-9572-493F-A868-3369A5EC1985}" type="presParOf" srcId="{FDE652CD-9DA7-4520-932E-984F089D77E7}" destId="{90933B99-33DC-4B5B-85C5-58E4F5EF1691}" srcOrd="1" destOrd="0" presId="urn:microsoft.com/office/officeart/2005/8/layout/chevron2"/>
    <dgm:cxn modelId="{F00BCEEC-C710-4D38-BF4B-EB608F38E7A5}" type="presParOf" srcId="{42AEB08B-226D-470B-BC51-EFA6550C6E05}" destId="{5A7FB7E4-5D28-49ED-8AFD-3243A61336CF}" srcOrd="1" destOrd="0" presId="urn:microsoft.com/office/officeart/2005/8/layout/chevron2"/>
    <dgm:cxn modelId="{81F712D1-F7D5-482A-83CA-A18115550A80}" type="presParOf" srcId="{42AEB08B-226D-470B-BC51-EFA6550C6E05}" destId="{F677ABAE-EEF9-430B-98FD-2132F1296088}" srcOrd="2" destOrd="0" presId="urn:microsoft.com/office/officeart/2005/8/layout/chevron2"/>
    <dgm:cxn modelId="{B7C9E7AB-8507-4991-94C9-8D92422EA5B0}" type="presParOf" srcId="{F677ABAE-EEF9-430B-98FD-2132F1296088}" destId="{308219FE-DF02-4458-8DB7-C1DCD3AFFD2D}" srcOrd="0" destOrd="0" presId="urn:microsoft.com/office/officeart/2005/8/layout/chevron2"/>
    <dgm:cxn modelId="{8BB93FF8-AC9C-411A-87B5-7C837F7C6400}" type="presParOf" srcId="{F677ABAE-EEF9-430B-98FD-2132F1296088}" destId="{C8BF67DF-4AA0-4372-AA5D-DFD828AEFD2D}" srcOrd="1" destOrd="0" presId="urn:microsoft.com/office/officeart/2005/8/layout/chevron2"/>
    <dgm:cxn modelId="{45655191-E571-46AC-AE87-39DC6664B241}" type="presParOf" srcId="{42AEB08B-226D-470B-BC51-EFA6550C6E05}" destId="{D2302E1D-A0A5-43C8-B928-CC29D4585CB2}" srcOrd="3" destOrd="0" presId="urn:microsoft.com/office/officeart/2005/8/layout/chevron2"/>
    <dgm:cxn modelId="{7042F48B-3E7C-445A-9FC0-C9BEEE11E7F7}" type="presParOf" srcId="{42AEB08B-226D-470B-BC51-EFA6550C6E05}" destId="{0A864ACF-8823-4414-AB9D-14BE0C6509E0}" srcOrd="4" destOrd="0" presId="urn:microsoft.com/office/officeart/2005/8/layout/chevron2"/>
    <dgm:cxn modelId="{D8623B1F-629B-46D3-B869-9B72E2DD6881}" type="presParOf" srcId="{0A864ACF-8823-4414-AB9D-14BE0C6509E0}" destId="{4671C0A7-E044-4F2E-9CE1-CBCA53ED0E43}" srcOrd="0" destOrd="0" presId="urn:microsoft.com/office/officeart/2005/8/layout/chevron2"/>
    <dgm:cxn modelId="{3874E9D8-2D97-4338-A6EC-45FC530B5055}" type="presParOf" srcId="{0A864ACF-8823-4414-AB9D-14BE0C6509E0}" destId="{306BBCD0-E077-4E96-99EE-A4CA40450D3F}" srcOrd="1" destOrd="0" presId="urn:microsoft.com/office/officeart/2005/8/layout/chevron2"/>
    <dgm:cxn modelId="{A80A9E09-17D6-480B-B7FD-259B967EA0A3}" type="presParOf" srcId="{42AEB08B-226D-470B-BC51-EFA6550C6E05}" destId="{D716C58E-B590-4D53-AC0D-518248498E6B}" srcOrd="5" destOrd="0" presId="urn:microsoft.com/office/officeart/2005/8/layout/chevron2"/>
    <dgm:cxn modelId="{EB68809E-DAF1-41BC-BF9A-C5C89C955192}" type="presParOf" srcId="{42AEB08B-226D-470B-BC51-EFA6550C6E05}" destId="{BCF2B408-F35C-4AB5-B2DE-95E078ECF1E7}" srcOrd="6" destOrd="0" presId="urn:microsoft.com/office/officeart/2005/8/layout/chevron2"/>
    <dgm:cxn modelId="{EAC9E99A-FEBD-49EF-8DDA-EC2C1F9D6D0E}" type="presParOf" srcId="{BCF2B408-F35C-4AB5-B2DE-95E078ECF1E7}" destId="{13CAAC91-7C06-4690-97B9-05EEB7C1A664}" srcOrd="0" destOrd="0" presId="urn:microsoft.com/office/officeart/2005/8/layout/chevron2"/>
    <dgm:cxn modelId="{8F25BFB8-1FC3-4044-B737-20B65D62676C}" type="presParOf" srcId="{BCF2B408-F35C-4AB5-B2DE-95E078ECF1E7}" destId="{3DF4CAF3-D5C7-447E-9E01-069C48A01F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FD2EA-1DF7-4A8C-A59E-6369BBAB59B7}">
      <dsp:nvSpPr>
        <dsp:cNvPr id="0" name=""/>
        <dsp:cNvSpPr/>
      </dsp:nvSpPr>
      <dsp:spPr>
        <a:xfrm rot="5400000">
          <a:off x="-215190" y="269444"/>
          <a:ext cx="1434601" cy="10042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56365"/>
        <a:ext cx="1004221" cy="430380"/>
      </dsp:txXfrm>
    </dsp:sp>
    <dsp:sp modelId="{90933B99-33DC-4B5B-85C5-58E4F5EF1691}">
      <dsp:nvSpPr>
        <dsp:cNvPr id="0" name=""/>
        <dsp:cNvSpPr/>
      </dsp:nvSpPr>
      <dsp:spPr>
        <a:xfrm rot="5400000">
          <a:off x="4169483" y="-3134254"/>
          <a:ext cx="932981" cy="7282586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иметь </a:t>
          </a:r>
          <a:r>
            <a:rPr lang="ru-RU" sz="1800" b="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при себе средства связи, электронно-вычислительную технику, фото-, аудио- и видеоаппаратуру, средства хранения и передачи информации</a:t>
          </a:r>
          <a:endParaRPr lang="ru-RU" sz="2800" kern="1200" dirty="0"/>
        </a:p>
      </dsp:txBody>
      <dsp:txXfrm rot="-5400000">
        <a:off x="994681" y="86092"/>
        <a:ext cx="7237042" cy="841893"/>
      </dsp:txXfrm>
    </dsp:sp>
    <dsp:sp modelId="{308219FE-DF02-4458-8DB7-C1DCD3AFFD2D}">
      <dsp:nvSpPr>
        <dsp:cNvPr id="0" name=""/>
        <dsp:cNvSpPr/>
      </dsp:nvSpPr>
      <dsp:spPr>
        <a:xfrm rot="5400000">
          <a:off x="-215190" y="1358196"/>
          <a:ext cx="1434601" cy="10042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45117"/>
        <a:ext cx="1004221" cy="430380"/>
      </dsp:txXfrm>
    </dsp:sp>
    <dsp:sp modelId="{C8BF67DF-4AA0-4372-AA5D-DFD828AEFD2D}">
      <dsp:nvSpPr>
        <dsp:cNvPr id="0" name=""/>
        <dsp:cNvSpPr/>
      </dsp:nvSpPr>
      <dsp:spPr>
        <a:xfrm rot="5400000">
          <a:off x="4175190" y="-2032035"/>
          <a:ext cx="932490" cy="72825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фотографировать</a:t>
          </a:r>
          <a:r>
            <a:rPr lang="ru-RU" sz="2000" b="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экзаменационные материалы, переписывать задания КИМ</a:t>
          </a:r>
          <a:endParaRPr lang="ru-RU" sz="2000" b="0" kern="1200" dirty="0">
            <a:solidFill>
              <a:srgbClr val="002060"/>
            </a:solidFill>
            <a:latin typeface="Cambria" panose="02040503050406030204" pitchFamily="18" charset="0"/>
            <a:cs typeface="Arial" pitchFamily="34" charset="0"/>
          </a:endParaRPr>
        </a:p>
      </dsp:txBody>
      <dsp:txXfrm rot="-5400000">
        <a:off x="1000142" y="1188533"/>
        <a:ext cx="7237066" cy="841450"/>
      </dsp:txXfrm>
    </dsp:sp>
    <dsp:sp modelId="{4671C0A7-E044-4F2E-9CE1-CBCA53ED0E43}">
      <dsp:nvSpPr>
        <dsp:cNvPr id="0" name=""/>
        <dsp:cNvSpPr/>
      </dsp:nvSpPr>
      <dsp:spPr>
        <a:xfrm rot="5400000">
          <a:off x="-215190" y="2429762"/>
          <a:ext cx="1434601" cy="10042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3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16683"/>
        <a:ext cx="1004221" cy="430380"/>
      </dsp:txXfrm>
    </dsp:sp>
    <dsp:sp modelId="{306BBCD0-E077-4E96-99EE-A4CA40450D3F}">
      <dsp:nvSpPr>
        <dsp:cNvPr id="0" name=""/>
        <dsp:cNvSpPr/>
      </dsp:nvSpPr>
      <dsp:spPr>
        <a:xfrm rot="5400000">
          <a:off x="4175190" y="-889028"/>
          <a:ext cx="932490" cy="72825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выносить из аудиторий </a:t>
          </a:r>
          <a:r>
            <a:rPr lang="ru-RU" sz="2000" b="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экзаменационные материалы, 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письменные заметки и иные средства хранения и передачи информации</a:t>
          </a:r>
          <a:endParaRPr lang="ru-RU" sz="2000" kern="1200" dirty="0">
            <a:solidFill>
              <a:srgbClr val="002060"/>
            </a:solidFill>
            <a:latin typeface="Cambria" panose="02040503050406030204" pitchFamily="18" charset="0"/>
            <a:cs typeface="Arial" pitchFamily="34" charset="0"/>
          </a:endParaRPr>
        </a:p>
      </dsp:txBody>
      <dsp:txXfrm rot="-5400000">
        <a:off x="1000142" y="2331540"/>
        <a:ext cx="7237066" cy="841450"/>
      </dsp:txXfrm>
    </dsp:sp>
    <dsp:sp modelId="{13CAAC91-7C06-4690-97B9-05EEB7C1A664}">
      <dsp:nvSpPr>
        <dsp:cNvPr id="0" name=""/>
        <dsp:cNvSpPr/>
      </dsp:nvSpPr>
      <dsp:spPr>
        <a:xfrm rot="5400000">
          <a:off x="-215190" y="3572771"/>
          <a:ext cx="1434601" cy="10042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4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59692"/>
        <a:ext cx="1004221" cy="430380"/>
      </dsp:txXfrm>
    </dsp:sp>
    <dsp:sp modelId="{3DF4CAF3-D5C7-447E-9E01-069C48A01F4D}">
      <dsp:nvSpPr>
        <dsp:cNvPr id="0" name=""/>
        <dsp:cNvSpPr/>
      </dsp:nvSpPr>
      <dsp:spPr>
        <a:xfrm rot="5400000">
          <a:off x="4179269" y="248374"/>
          <a:ext cx="932490" cy="72825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общаться </a:t>
          </a:r>
          <a:r>
            <a:rPr lang="ru-RU" sz="2000" b="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друг с другом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,</a:t>
          </a:r>
          <a:r>
            <a:rPr lang="ru-RU" sz="2000" kern="12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обмениваться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 предметами,  </a:t>
          </a: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свободно перемещаться 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по аудитории и ППЭ, </a:t>
          </a: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выходить</a:t>
          </a:r>
          <a:r>
            <a:rPr lang="ru-RU" sz="2000" kern="12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из аудитории </a:t>
          </a: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rPr>
            <a:t>без разрешения</a:t>
          </a:r>
          <a:r>
            <a:rPr lang="ru-RU" sz="2000" kern="1200" dirty="0" smtClean="0">
              <a:solidFill>
                <a:srgbClr val="0066CC"/>
              </a:solidFill>
              <a:latin typeface="Cambria" panose="02040503050406030204" pitchFamily="18" charset="0"/>
              <a:cs typeface="Arial" pitchFamily="34" charset="0"/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организатора</a:t>
          </a:r>
          <a:endParaRPr lang="ru-RU" sz="20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1004221" y="3468942"/>
        <a:ext cx="7237066" cy="84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4A5A-3E44-4301-9FE7-67464EC9929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A6743-C553-41BC-92BF-A6260CD20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037C-363B-482C-A65F-B737D833D9A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276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101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9846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425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7938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980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702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980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083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330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331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>
                <a:solidFill>
                  <a:srgbClr val="000000"/>
                </a:solidFill>
              </a:rPr>
              <a:pPr/>
              <a:t>05.04.2023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1052736"/>
            <a:ext cx="7774632" cy="396044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Подготовка </a:t>
            </a:r>
            <a:b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членов государственной экзаменационной комиссии </a:t>
            </a:r>
            <a:b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при проведении ГИА-9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Зыкова Надежда Юрьевна,</a:t>
            </a:r>
          </a:p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ведущий специалист</a:t>
            </a:r>
          </a:p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ГУ ЯО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ЦОиККО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9789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Ярославской области «Центр оценки и контроля качества образования»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628800"/>
            <a:ext cx="6696744" cy="302433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ГИА-9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89917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проведения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90364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проходит </a:t>
            </a:r>
            <a:r>
              <a:rPr lang="ru-RU" dirty="0"/>
              <a:t>подготовку </a:t>
            </a:r>
            <a:r>
              <a:rPr lang="ru-RU" dirty="0" smtClean="0"/>
              <a:t>по порядку исполнения </a:t>
            </a:r>
            <a:r>
              <a:rPr lang="ru-RU" dirty="0"/>
              <a:t>своих </a:t>
            </a:r>
            <a:r>
              <a:rPr lang="ru-RU" dirty="0" smtClean="0"/>
              <a:t>обязанностей в период проведения ГИА-9, </a:t>
            </a:r>
            <a:r>
              <a:rPr lang="ru-RU" dirty="0" smtClean="0"/>
              <a:t>а именно:</a:t>
            </a:r>
            <a:endParaRPr lang="ru-RU" dirty="0"/>
          </a:p>
          <a:p>
            <a:r>
              <a:rPr lang="ru-RU" dirty="0" smtClean="0"/>
              <a:t>    - изучает </a:t>
            </a:r>
            <a:r>
              <a:rPr lang="ru-RU" dirty="0"/>
              <a:t>нормативные правовые документы, методические и инструктивные материалы, регламентирующие </a:t>
            </a:r>
            <a:r>
              <a:rPr lang="ru-RU" dirty="0" smtClean="0"/>
              <a:t>порядок </a:t>
            </a:r>
            <a:r>
              <a:rPr lang="ru-RU" dirty="0"/>
              <a:t>проведения </a:t>
            </a:r>
            <a:r>
              <a:rPr lang="ru-RU" dirty="0" smtClean="0"/>
              <a:t>ГИА-9;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    - проходит </a:t>
            </a:r>
            <a:r>
              <a:rPr lang="ru-RU" dirty="0"/>
              <a:t>обучение по вопросам подготовки и организации проведения </a:t>
            </a:r>
            <a:r>
              <a:rPr lang="ru-RU" dirty="0" smtClean="0"/>
              <a:t>ГИА-9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олучает информацию по месту работы не ранее </a:t>
            </a:r>
            <a:r>
              <a:rPr lang="ru-RU" dirty="0"/>
              <a:t>чем за 3 рабочих дня до проведения экзамена по соответствующему </a:t>
            </a:r>
            <a:r>
              <a:rPr lang="ru-RU" dirty="0" smtClean="0"/>
              <a:t>предмету:</a:t>
            </a:r>
          </a:p>
          <a:p>
            <a:pPr lvl="0"/>
            <a:r>
              <a:rPr lang="ru-RU" dirty="0" smtClean="0"/>
              <a:t>     - о </a:t>
            </a:r>
            <a:r>
              <a:rPr lang="ru-RU" dirty="0"/>
              <a:t>месте расположения </a:t>
            </a:r>
            <a:r>
              <a:rPr lang="ru-RU" dirty="0" smtClean="0"/>
              <a:t>ППЭ;</a:t>
            </a:r>
          </a:p>
          <a:p>
            <a:r>
              <a:rPr lang="ru-RU" dirty="0" smtClean="0"/>
              <a:t>     - </a:t>
            </a:r>
            <a:r>
              <a:rPr lang="ru-RU" dirty="0"/>
              <a:t>о способах и сроках получения и доставки </a:t>
            </a:r>
            <a:r>
              <a:rPr lang="ru-RU" dirty="0" smtClean="0"/>
              <a:t>ЭМ;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/>
              <a:t>     - о времени прибытия в ППЭ (</a:t>
            </a:r>
            <a:r>
              <a:rPr lang="ru-RU" dirty="0" smtClean="0"/>
              <a:t>РЦОИ/ОМСУ</a:t>
            </a:r>
            <a:r>
              <a:rPr lang="ru-RU" dirty="0"/>
              <a:t>) в день </a:t>
            </a:r>
            <a:r>
              <a:rPr lang="ru-RU" dirty="0" smtClean="0"/>
              <a:t>экзамена.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/>
              <a:t>по решению председателя </a:t>
            </a:r>
            <a:r>
              <a:rPr lang="ru-RU" dirty="0" smtClean="0"/>
              <a:t>ГЭК проводит </a:t>
            </a:r>
            <a:r>
              <a:rPr lang="ru-RU" dirty="0"/>
              <a:t>проверку готовности ППЭ </a:t>
            </a:r>
            <a:r>
              <a:rPr lang="ru-RU" dirty="0" smtClean="0"/>
              <a:t>в соответствии с графиком (не </a:t>
            </a:r>
            <a:r>
              <a:rPr lang="ru-RU" dirty="0"/>
              <a:t>позднее чем за </a:t>
            </a:r>
            <a:r>
              <a:rPr lang="ru-RU" dirty="0" smtClean="0"/>
              <a:t>2 </a:t>
            </a:r>
            <a:r>
              <a:rPr lang="ru-RU" dirty="0"/>
              <a:t>недели до начала </a:t>
            </a:r>
            <a:r>
              <a:rPr lang="ru-RU" dirty="0" smtClean="0"/>
              <a:t>экзаменов), заполняет </a:t>
            </a:r>
            <a:r>
              <a:rPr lang="ru-RU" dirty="0"/>
              <a:t>протокол </a:t>
            </a:r>
            <a:r>
              <a:rPr lang="ru-RU" dirty="0" smtClean="0"/>
              <a:t>готовности ППЭ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рисутствует </a:t>
            </a:r>
            <a:r>
              <a:rPr lang="ru-RU" dirty="0"/>
              <a:t>при контроле технической готовности ППЭ </a:t>
            </a:r>
            <a:r>
              <a:rPr lang="ru-RU" dirty="0" smtClean="0"/>
              <a:t>не позднее чем за </a:t>
            </a:r>
            <a:r>
              <a:rPr lang="ru-RU" dirty="0"/>
              <a:t>1 день до проведения экзамена по иностранному языку (устная </a:t>
            </a:r>
            <a:r>
              <a:rPr lang="ru-RU" dirty="0" smtClean="0"/>
              <a:t>часть, раздел «Говорение»)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1671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лен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ГЭК: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3206502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9525" y="5727923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860" y="3698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Проверка готовности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0932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Протоколы готовности ППЭ должны быть переданы в ГУ ЯО </a:t>
            </a:r>
            <a:r>
              <a:rPr lang="ru-RU" b="1" dirty="0" err="1" smtClean="0">
                <a:solidFill>
                  <a:srgbClr val="C00000"/>
                </a:solidFill>
              </a:rPr>
              <a:t>ЦОиККО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Проводится по графику ДО ЯО (не позднее чем за 2 недели)</a:t>
            </a: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1173"/>
            <a:ext cx="8351912" cy="50038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918012"/>
            <a:ext cx="7991872" cy="517528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83128"/>
            <a:ext cx="838806" cy="8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406" y="50102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Проверка технической готовности ППЭ 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577" y="634877"/>
            <a:ext cx="734600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 dirty="0" smtClean="0"/>
              <a:t>иностранный язык </a:t>
            </a:r>
            <a:r>
              <a:rPr lang="ru-RU" b="1" u="sng" dirty="0"/>
              <a:t>(устная </a:t>
            </a:r>
            <a:r>
              <a:rPr lang="ru-RU" b="1" u="sng" dirty="0" smtClean="0"/>
              <a:t>часть, раздел «Говорение»)</a:t>
            </a:r>
            <a:endParaRPr lang="ru-RU" b="1" u="sng" dirty="0"/>
          </a:p>
          <a:p>
            <a:pPr algn="ctr">
              <a:spcAft>
                <a:spcPts val="600"/>
              </a:spcAft>
            </a:pPr>
            <a:r>
              <a:rPr lang="ru-RU" b="1" dirty="0" smtClean="0"/>
              <a:t> </a:t>
            </a:r>
            <a:r>
              <a:rPr lang="ru-RU" i="1" dirty="0" smtClean="0"/>
              <a:t>проводится </a:t>
            </a:r>
            <a:r>
              <a:rPr lang="ru-RU" i="1" dirty="0"/>
              <a:t>за 1 день до </a:t>
            </a:r>
            <a:r>
              <a:rPr lang="ru-RU" i="1" dirty="0" smtClean="0"/>
              <a:t>экзамена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0716"/>
            <a:ext cx="8280920" cy="4864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932" y="6247020"/>
            <a:ext cx="774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Протокол хранится в </a:t>
            </a:r>
            <a:r>
              <a:rPr lang="ru-RU" sz="2000" b="1" u="sng" dirty="0" smtClean="0">
                <a:solidFill>
                  <a:srgbClr val="C00000"/>
                </a:solidFill>
              </a:rPr>
              <a:t>ОО</a:t>
            </a:r>
            <a:r>
              <a:rPr lang="ru-RU" sz="2000" b="1" dirty="0" smtClean="0">
                <a:solidFill>
                  <a:srgbClr val="C00000"/>
                </a:solidFill>
              </a:rPr>
              <a:t> в течение месяца после экзамена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08863"/>
            <a:ext cx="726982" cy="7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340768"/>
            <a:ext cx="6696744" cy="331236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ППЭ к проведению ГИА-9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470" y="1362224"/>
            <a:ext cx="2525712" cy="122545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  <a:r>
              <a:rPr lang="ru-RU" sz="2000" b="1" kern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для хранения личных вещей участников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9147" y="4105796"/>
            <a:ext cx="2533103" cy="116797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сопровождающих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9147" y="5391960"/>
            <a:ext cx="2525712" cy="1344539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представителей СМИ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7824" y="1362224"/>
            <a:ext cx="647700" cy="53798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73395" y="1376665"/>
            <a:ext cx="2142499" cy="118268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медицинского работника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2057" y="2674952"/>
            <a:ext cx="2142499" cy="13417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общественных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наблюдателей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67149" y="4133409"/>
            <a:ext cx="2142331" cy="13914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инструктажа организаторов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37976" y="4518462"/>
            <a:ext cx="2550469" cy="18041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 для руководителя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ППЭ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(Штаб ППЭ)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437976" y="1496470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526861" y="1622433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621483" y="1783509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Аудитории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 для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проведения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ГИА-9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615113" y="1753942"/>
            <a:ext cx="2376487" cy="790575"/>
          </a:xfrm>
          <a:prstGeom prst="rect">
            <a:avLst/>
          </a:prstGeom>
          <a:solidFill>
            <a:srgbClr val="FFFFCC"/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Закрыта справочно-познавательная информация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00" y="1540181"/>
            <a:ext cx="268938" cy="26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07610" y="5611398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Остальные помещения должны быть заперты и опечатаны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283" y="332656"/>
            <a:ext cx="731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 к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29147" y="2719394"/>
            <a:ext cx="2533103" cy="126044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  <a:r>
              <a:rPr lang="ru-RU" sz="2000" b="1" kern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для хранения личных вещей работников ППЭ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439" y="5577227"/>
            <a:ext cx="2127425" cy="1237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19" y="5884625"/>
            <a:ext cx="726982" cy="7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авая фигурная скобка 21"/>
          <p:cNvSpPr/>
          <p:nvPr/>
        </p:nvSpPr>
        <p:spPr>
          <a:xfrm>
            <a:off x="6009480" y="2679156"/>
            <a:ext cx="428495" cy="2845699"/>
          </a:xfrm>
          <a:prstGeom prst="righ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655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 к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3" y="765780"/>
            <a:ext cx="403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Оснащение штаба ППЭ</a:t>
            </a:r>
            <a:endParaRPr lang="ru-RU" sz="28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www.belgorod.ret.ru/?&amp;pn=pict&amp;pt=1&amp;id=2701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46" y="1916832"/>
            <a:ext cx="1524000" cy="1048367"/>
          </a:xfrm>
          <a:prstGeom prst="rect">
            <a:avLst/>
          </a:prstGeom>
          <a:noFill/>
        </p:spPr>
      </p:pic>
      <p:pic>
        <p:nvPicPr>
          <p:cNvPr id="6" name="Picture 16" descr="http://www.x-safe.com.ua/wp-content/uploads/2016/11/VALBERG-ASM-63-T-EL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7888" y="1488515"/>
            <a:ext cx="1812236" cy="1905000"/>
          </a:xfrm>
          <a:prstGeom prst="rect">
            <a:avLst/>
          </a:prstGeom>
          <a:noFill/>
        </p:spPr>
      </p:pic>
      <p:pic>
        <p:nvPicPr>
          <p:cNvPr id="7" name="Рисунок 6" descr="http://sdelaycomp.ru/uploads/posts/2017-01/1483349803_kak-udalit-dokument-iz-ocheredi-pechati-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917" y="1917973"/>
            <a:ext cx="1504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images.myshared.ru/4/274499/slide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0" t="44606" r="27000" b="9333"/>
          <a:stretch>
            <a:fillRect/>
          </a:stretch>
        </p:blipFill>
        <p:spPr bwMode="auto">
          <a:xfrm>
            <a:off x="3330124" y="2060848"/>
            <a:ext cx="1656793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ru.yandex.net/i?id=5f41ad7792eeaef9068bb3ce7b523b6b-l&amp;n=1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1636" y="1603648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627784" y="3575626"/>
            <a:ext cx="5760640" cy="27336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32187" y="3592394"/>
            <a:ext cx="5760640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 dirty="0" smtClean="0"/>
              <a:t>Места для хранения личных вещей: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Членов ГЭК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Руководителя ППЭ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Руководителя ОО или уполномоченного им лица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Общественных наблюдателей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Должностных лиц </a:t>
            </a:r>
            <a:r>
              <a:rPr lang="ru-RU" sz="1700" dirty="0" err="1" smtClean="0"/>
              <a:t>Рособрнадзора</a:t>
            </a:r>
            <a:endParaRPr lang="ru-RU" sz="1700" dirty="0" smtClean="0"/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 smtClean="0"/>
              <a:t>Иных лиц, определенных </a:t>
            </a:r>
            <a:r>
              <a:rPr lang="ru-RU" sz="1700" dirty="0" err="1" smtClean="0"/>
              <a:t>Рособрнадзором</a:t>
            </a:r>
            <a:endParaRPr lang="ru-RU" sz="1700" dirty="0" smtClean="0"/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700" dirty="0"/>
              <a:t>Должностных лиц </a:t>
            </a:r>
            <a:r>
              <a:rPr lang="ru-RU" sz="1700" dirty="0" smtClean="0"/>
              <a:t>департамента образования ЯО</a:t>
            </a: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8" y="3613545"/>
            <a:ext cx="1328928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805825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 штабе ППЭ должны </a:t>
            </a:r>
            <a:r>
              <a:rPr lang="ru-RU" sz="26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быть подготовлены следующие материалы:</a:t>
            </a:r>
            <a:endParaRPr lang="ru-RU" sz="26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655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 к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967905"/>
            <a:ext cx="84189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Нормативные правовые </a:t>
            </a: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документы по организации и проведению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ГИА-9;</a:t>
            </a:r>
            <a:endParaRPr lang="ru-RU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lvl="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Приказы ДО,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утверждающие состав </a:t>
            </a: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работников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ППЭ;</a:t>
            </a:r>
            <a:endParaRPr lang="ru-RU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lvl="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Инструктивные, методические материалы, утвержденные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ДО;</a:t>
            </a:r>
            <a:endParaRPr lang="ru-RU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Копии выписок из протоколов ГЭК о создании специальных условий для участников ГИА-9 с ОВЗ, детей-инвалидов и инвалидов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;</a:t>
            </a:r>
          </a:p>
          <a:p>
            <a:pPr marL="457200" lvl="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Поэтажная </a:t>
            </a: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схема ППЭ с указанием всех помещений, используемых при проведении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ГИА-9;</a:t>
            </a:r>
            <a:endParaRPr lang="ru-RU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lvl="0" indent="-457200" defTabSz="449580" fontAlgn="base">
              <a:spcBef>
                <a:spcPct val="0"/>
              </a:spcBef>
              <a:spcAft>
                <a:spcPts val="1200"/>
              </a:spcAft>
              <a:buClr>
                <a:srgbClr val="073E87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Памятка </a:t>
            </a:r>
            <a:r>
              <a:rPr lang="ru-RU" b="1" dirty="0">
                <a:ea typeface="MS Gothic" panose="020B0609070205080204" pitchFamily="49" charset="-128"/>
                <a:cs typeface="Times New Roman" panose="02020603050405020304" pitchFamily="18" charset="0"/>
              </a:rPr>
              <a:t>с контактными телефонами необходимых служб и «горячих линий» по вопросам проведения </a:t>
            </a:r>
            <a:r>
              <a:rPr lang="ru-RU" b="1" dirty="0" smtClean="0">
                <a:ea typeface="MS Gothic" panose="020B0609070205080204" pitchFamily="49" charset="-128"/>
                <a:cs typeface="Times New Roman" panose="02020603050405020304" pitchFamily="18" charset="0"/>
              </a:rPr>
              <a:t>ГИА-9.</a:t>
            </a:r>
            <a:endParaRPr lang="ru-RU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80481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Требования к подготовке ППЭ</a:t>
            </a:r>
            <a:endParaRPr lang="ru-RU" sz="28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9835" y="1474143"/>
            <a:ext cx="8064896" cy="12534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Все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помещения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и оборудованные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места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должны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быть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обозначены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табличками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указанием названия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помещения или места.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9360" y="2868563"/>
            <a:ext cx="8058119" cy="162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коридорах/рекреациях должны быть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указатели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номерами аудиторий и названиями помещений.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Должны быть подготовлены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ограничительные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ленты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табличкой «Прохода нет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6153" y="4653136"/>
            <a:ext cx="4002741" cy="162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Размещена информация о запрете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иметь при себе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средства связи!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Запрет-пользования-телефон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085184"/>
            <a:ext cx="1099500" cy="1082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1655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 к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26637" y="4653136"/>
            <a:ext cx="3821315" cy="162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lvl="0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tabLst/>
              <a:defRPr/>
            </a:pPr>
            <a:r>
              <a:rPr lang="ru-RU" sz="2100" b="1" kern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Каждый работник ППЭ должен носить </a:t>
            </a:r>
            <a:r>
              <a:rPr lang="ru-RU" sz="2100" b="1" kern="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бейдж</a:t>
            </a:r>
            <a:r>
              <a:rPr lang="ru-RU" sz="2100" b="1" kern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tabLst/>
              <a:defRPr/>
            </a:pPr>
            <a:endParaRPr lang="ru-RU" sz="1200" b="1" kern="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l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ФИО </a:t>
            </a: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(полностью)</a:t>
            </a:r>
          </a:p>
          <a:p>
            <a:pPr marL="285750" lvl="0" indent="-285750" algn="l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Должность в </a:t>
            </a: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21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870" y="764704"/>
            <a:ext cx="7546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Требования к аудиториям проведения</a:t>
            </a:r>
            <a:endParaRPr lang="ru-RU" sz="26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450" y="16563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 к ГИА-9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456"/>
            <a:ext cx="5796136" cy="457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31" y="2119848"/>
            <a:ext cx="953084" cy="34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0" y="1700808"/>
            <a:ext cx="1304353" cy="178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5" y="3899631"/>
            <a:ext cx="1137952" cy="20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69" y="1292859"/>
            <a:ext cx="836412" cy="8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Рисунок 16" descr="Запрет-пользования-телефонам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496" y="5805264"/>
            <a:ext cx="854719" cy="825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96336" y="1583456"/>
            <a:ext cx="154107" cy="333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556792"/>
            <a:ext cx="6696744" cy="289743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897860" y="1424634"/>
            <a:ext cx="2088232" cy="14413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1965" y="1442611"/>
            <a:ext cx="2088232" cy="14413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973" y="1423562"/>
            <a:ext cx="2109217" cy="14413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524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Особые категории участников ГИА-9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32" y="1424219"/>
            <a:ext cx="2232248" cy="14413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9577" y="1388266"/>
            <a:ext cx="2109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участники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ограниченными возможностями здоровья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2984" y="1821083"/>
            <a:ext cx="20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дети-инвалиды и инвалиды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697" y="1545158"/>
            <a:ext cx="217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обучающиеся по состоянию здоровья на дому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5708" y="1698291"/>
            <a:ext cx="21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обучающиеся в медицинских организациях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01984"/>
            <a:ext cx="87617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/>
              </a:rPr>
              <a:t>ГВЭ </a:t>
            </a:r>
            <a:r>
              <a:rPr lang="ru-RU" sz="2200" dirty="0" smtClean="0">
                <a:latin typeface="Calibri"/>
              </a:rPr>
              <a:t>- в </a:t>
            </a:r>
            <a:r>
              <a:rPr lang="ru-RU" sz="2200" dirty="0">
                <a:latin typeface="Calibri"/>
              </a:rPr>
              <a:t>устной </a:t>
            </a:r>
            <a:r>
              <a:rPr lang="ru-RU" sz="2200" dirty="0" smtClean="0">
                <a:latin typeface="Calibri"/>
              </a:rPr>
              <a:t>форме, по желанию;</a:t>
            </a:r>
            <a:endParaRPr lang="ru-RU" sz="2200" dirty="0">
              <a:latin typeface="Calibri"/>
            </a:endParaRP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/>
              </a:rPr>
              <a:t>Обеспечение беспрепятственного </a:t>
            </a:r>
            <a:r>
              <a:rPr lang="ru-RU" sz="2200" dirty="0" smtClean="0">
                <a:latin typeface="Calibri"/>
              </a:rPr>
              <a:t>доступа в аудитории и иные помещения ППЭ;</a:t>
            </a:r>
            <a:endParaRPr lang="ru-RU" sz="2200" dirty="0">
              <a:latin typeface="Calibri"/>
            </a:endParaRP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/>
              </a:rPr>
              <a:t>Увеличение продолжительности </a:t>
            </a:r>
            <a:r>
              <a:rPr lang="ru-RU" sz="2200" dirty="0" smtClean="0">
                <a:latin typeface="Calibri"/>
              </a:rPr>
              <a:t>экзамена на 1,5 часа;</a:t>
            </a:r>
            <a:endParaRPr lang="ru-RU" sz="2200" dirty="0">
              <a:latin typeface="Calibri"/>
            </a:endParaRP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/>
              </a:rPr>
              <a:t>Организация питания и </a:t>
            </a:r>
            <a:r>
              <a:rPr lang="ru-RU" sz="2200" dirty="0" smtClean="0">
                <a:latin typeface="Calibri"/>
              </a:rPr>
              <a:t>перерывов;</a:t>
            </a: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/>
              </a:rPr>
              <a:t>Привлечение ассистентов;</a:t>
            </a: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/>
              </a:rPr>
              <a:t>Использование </a:t>
            </a:r>
            <a:r>
              <a:rPr lang="ru-RU" sz="2200" dirty="0">
                <a:latin typeface="Calibri"/>
              </a:rPr>
              <a:t>специальных технических </a:t>
            </a:r>
            <a:r>
              <a:rPr lang="ru-RU" sz="2200" dirty="0" smtClean="0">
                <a:latin typeface="Calibri"/>
              </a:rPr>
              <a:t>средств;</a:t>
            </a:r>
          </a:p>
          <a:p>
            <a:pPr marL="285750" lvl="0" indent="-28575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/>
              </a:rPr>
              <a:t>Выполнение работы на </a:t>
            </a:r>
            <a:r>
              <a:rPr lang="ru-RU" sz="2200" dirty="0" smtClean="0">
                <a:latin typeface="Calibri"/>
              </a:rPr>
              <a:t>компьютере.</a:t>
            </a:r>
            <a:endParaRPr lang="ru-RU" sz="2200" dirty="0">
              <a:latin typeface="Calibri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2342302" y="1840170"/>
            <a:ext cx="336036" cy="2432271"/>
          </a:xfrm>
          <a:prstGeom prst="rightBrace">
            <a:avLst>
              <a:gd name="adj1" fmla="val 36552"/>
              <a:gd name="adj2" fmla="val 5000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36694" y="3224324"/>
            <a:ext cx="1372579" cy="562618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2800" b="1" dirty="0">
                <a:solidFill>
                  <a:schemeClr val="accent6"/>
                </a:solidFill>
              </a:rPr>
              <a:t>ГВЭ</a:t>
            </a:r>
          </a:p>
        </p:txBody>
      </p:sp>
    </p:spTree>
    <p:extLst>
      <p:ext uri="{BB962C8B-B14F-4D97-AF65-F5344CB8AC3E}">
        <p14:creationId xmlns:p14="http://schemas.microsoft.com/office/powerpoint/2010/main" val="727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340768"/>
            <a:ext cx="6696744" cy="36724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 и получение экзаменационных материалов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61294" y="4005064"/>
            <a:ext cx="7760393" cy="20367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93379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326" y="332656"/>
            <a:ext cx="82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Доставка экзаменационных материалов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723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46326" y="764704"/>
            <a:ext cx="71287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ru-RU" sz="2000" b="1" u="sng" dirty="0" smtClean="0">
                <a:solidFill>
                  <a:srgbClr val="FF6600"/>
                </a:solidFill>
              </a:rPr>
              <a:t>В день проведения экзамена</a:t>
            </a:r>
            <a:r>
              <a:rPr lang="ru-RU" sz="2000" b="1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ru-RU" b="1" dirty="0" smtClean="0"/>
              <a:t>члены ГЭК получают сейф-пакеты с ЭМ: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62869" y="1910483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ОМСУ</a:t>
            </a:r>
          </a:p>
          <a:p>
            <a:endParaRPr lang="ru-RU" dirty="0" smtClean="0"/>
          </a:p>
          <a:p>
            <a:r>
              <a:rPr lang="ru-RU" dirty="0" smtClean="0"/>
              <a:t>в ГУ ЯО «Центр оценки и контроля качества образования»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в ППЭ – от ответственных за доставку специалистов ГУ ЯО </a:t>
            </a:r>
            <a:r>
              <a:rPr lang="ru-RU" dirty="0" err="1" smtClean="0"/>
              <a:t>ЦОиККО</a:t>
            </a:r>
            <a:r>
              <a:rPr lang="ru-RU" dirty="0" smtClean="0"/>
              <a:t> либо муниципальных координаторов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00425" y="2018495"/>
            <a:ext cx="576064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9310" y="4257705"/>
            <a:ext cx="750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Члены ГЭК передают </a:t>
            </a:r>
            <a:r>
              <a:rPr lang="ru-RU" dirty="0"/>
              <a:t>руководителям ППЭ </a:t>
            </a:r>
            <a:r>
              <a:rPr lang="ru-RU" dirty="0" smtClean="0"/>
              <a:t>сейф-пакет с ЭМ </a:t>
            </a:r>
          </a:p>
          <a:p>
            <a:pPr algn="ctr"/>
            <a:r>
              <a:rPr lang="ru-RU" b="1" i="1" u="sng" dirty="0" smtClean="0"/>
              <a:t>не позднее 8:00 часов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 организации ППЭ на дому или в медицинской организации ЭМ доставляются </a:t>
            </a:r>
            <a:r>
              <a:rPr lang="ru-RU" b="1" i="1" u="sng" dirty="0" smtClean="0"/>
              <a:t>не ранее 9:00 </a:t>
            </a:r>
            <a:r>
              <a:rPr lang="ru-RU" b="1" i="1" u="sng" dirty="0" smtClean="0"/>
              <a:t>часов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00425" y="2597991"/>
            <a:ext cx="576064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0944" y="3235077"/>
            <a:ext cx="576064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4154" y="30907"/>
            <a:ext cx="7348907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Приём экзаменационных материалов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0" y="1698177"/>
            <a:ext cx="2130129" cy="32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04124"/>
            <a:ext cx="5044651" cy="33662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6405" y="5297412"/>
            <a:ext cx="741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Член ГЭК несет ответственность за </a:t>
            </a:r>
            <a:r>
              <a:rPr lang="ru-RU" dirty="0" smtClean="0">
                <a:solidFill>
                  <a:srgbClr val="000000"/>
                </a:solidFill>
              </a:rPr>
              <a:t>целостность, полноту и сохранность ЭМ, обеспечивает </a:t>
            </a:r>
            <a:r>
              <a:rPr lang="ru-RU" dirty="0">
                <a:solidFill>
                  <a:srgbClr val="000000"/>
                </a:solidFill>
              </a:rPr>
              <a:t>информационную </a:t>
            </a:r>
            <a:r>
              <a:rPr lang="ru-RU" dirty="0" smtClean="0">
                <a:solidFill>
                  <a:srgbClr val="000000"/>
                </a:solidFill>
              </a:rPr>
              <a:t>безопасность при </a:t>
            </a:r>
            <a:r>
              <a:rPr lang="ru-RU" dirty="0">
                <a:solidFill>
                  <a:srgbClr val="000000"/>
                </a:solidFill>
              </a:rPr>
              <a:t>доставке материалов в ППЭ и из ППЭ в РЦОИ в день </a:t>
            </a:r>
            <a:r>
              <a:rPr lang="ru-RU" dirty="0" smtClean="0">
                <a:solidFill>
                  <a:srgbClr val="000000"/>
                </a:solidFill>
              </a:rPr>
              <a:t>экзамена.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5" y="5085184"/>
            <a:ext cx="1292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2130" y="722047"/>
            <a:ext cx="719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Ведомость </a:t>
            </a:r>
            <a:r>
              <a:rPr lang="ru-RU" sz="2400" b="1" dirty="0">
                <a:solidFill>
                  <a:srgbClr val="FF6600"/>
                </a:solidFill>
                <a:latin typeface="Times New Roman"/>
                <a:ea typeface="Times New Roman"/>
              </a:rPr>
              <a:t>приёмки-передачи сейф-пакетов с </a:t>
            </a:r>
            <a:r>
              <a:rPr lang="ru-RU" sz="2400" b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ЭМ</a:t>
            </a:r>
            <a:r>
              <a:rPr lang="ru-RU" sz="2400" b="1" dirty="0">
                <a:solidFill>
                  <a:srgbClr val="FF6600"/>
                </a:solidFill>
                <a:latin typeface="Times New Roman"/>
                <a:ea typeface="Times New Roman"/>
              </a:rPr>
              <a:t> </a:t>
            </a:r>
            <a:endParaRPr lang="ru-RU" sz="2400" b="1" dirty="0" smtClean="0">
              <a:solidFill>
                <a:srgbClr val="FF66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(ППЭ-9 </a:t>
            </a:r>
            <a:r>
              <a:rPr lang="ru-RU" sz="2400" b="1" dirty="0">
                <a:solidFill>
                  <a:srgbClr val="FF6600"/>
                </a:solidFill>
                <a:latin typeface="Times New Roman"/>
                <a:ea typeface="Times New Roman"/>
              </a:rPr>
              <a:t>14)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3174158"/>
            <a:ext cx="648072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4730" y="1556499"/>
            <a:ext cx="5384425" cy="355306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783" y="8842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приемки-передачи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ОГЭ в ППЭ </a:t>
            </a:r>
          </a:p>
          <a:p>
            <a:pPr algn="ctr"/>
            <a:endParaRPr lang="ru-RU" sz="3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3692" y="1268760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ППЭ-9 14-01 ОГЭ) </a:t>
            </a:r>
            <a:endParaRPr lang="ru-RU" sz="32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4" y="1997402"/>
            <a:ext cx="8898231" cy="39176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8264" y="1997402"/>
            <a:ext cx="8898231" cy="391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1663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Акт приемки-передачи ЭМ</a:t>
            </a:r>
          </a:p>
          <a:p>
            <a:pPr lvl="0" algn="ctr"/>
            <a:r>
              <a:rPr lang="ru-RU" sz="3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в ППЭ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268759"/>
            <a:ext cx="379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ППЭ-9 14-01 ГВЭ) </a:t>
            </a:r>
            <a:endParaRPr lang="ru-RU" sz="32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" y="1988840"/>
            <a:ext cx="8851099" cy="40324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1412" y="1988840"/>
            <a:ext cx="8851099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855" y="11663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Состав материалов при проведении </a:t>
            </a:r>
            <a:r>
              <a:rPr lang="ru-RU" sz="32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32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204864"/>
            <a:ext cx="14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72267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/>
              <a:t>спецпакеты</a:t>
            </a:r>
            <a:r>
              <a:rPr lang="ru-RU" sz="1500" dirty="0"/>
              <a:t> с индивидуальными комплектами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1" y="1193850"/>
            <a:ext cx="2902395" cy="1795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504" y="3219551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Возвратные доставочные пакеты</a:t>
            </a:r>
          </a:p>
          <a:p>
            <a:r>
              <a:rPr lang="ru-RU" sz="1500" dirty="0" smtClean="0"/>
              <a:t>(по 2 на аудиторию)</a:t>
            </a:r>
            <a:endParaRPr lang="ru-RU" sz="15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0" y="2989561"/>
            <a:ext cx="2902395" cy="1958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260243" y="1575067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Новый сейф-пакет для экзаменационных работ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95" y="1368845"/>
            <a:ext cx="1543050" cy="24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3" y="2472739"/>
            <a:ext cx="1408906" cy="9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261471" y="4198573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Пакет руководителя</a:t>
            </a:r>
            <a:endParaRPr lang="ru-RU" sz="1500" dirty="0"/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245" y="4168614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" name="Прямоугольник 27"/>
          <p:cNvSpPr/>
          <p:nvPr/>
        </p:nvSpPr>
        <p:spPr>
          <a:xfrm>
            <a:off x="109836" y="5086477"/>
            <a:ext cx="2019275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Возвратный доставочный пакет для съемного носителя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1" y="4978800"/>
            <a:ext cx="2903673" cy="18792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9110" y="4947605"/>
            <a:ext cx="2903674" cy="19103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8" y="1274113"/>
            <a:ext cx="3427346" cy="4783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7263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ответов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№2 ОГЭ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0263" y="1078483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МОУО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504" y="1149854"/>
            <a:ext cx="9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ППЭ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117759" y="700069"/>
            <a:ext cx="490597" cy="3373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504" y="745023"/>
            <a:ext cx="558189" cy="41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608356" y="1284748"/>
            <a:ext cx="2698429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2" y="1403286"/>
            <a:ext cx="3623140" cy="448427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06388" y="5997106"/>
            <a:ext cx="8496944" cy="7908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После проведения последнего экзамена </a:t>
            </a:r>
            <a:r>
              <a:rPr lang="ru-RU" b="1" dirty="0" smtClean="0">
                <a:solidFill>
                  <a:srgbClr val="C00000"/>
                </a:solidFill>
              </a:rPr>
              <a:t>основного </a:t>
            </a:r>
            <a:r>
              <a:rPr lang="ru-RU" b="1" dirty="0">
                <a:solidFill>
                  <a:srgbClr val="C00000"/>
                </a:solidFill>
              </a:rPr>
              <a:t>периода </a:t>
            </a:r>
            <a:r>
              <a:rPr lang="ru-RU" b="1" dirty="0" smtClean="0">
                <a:solidFill>
                  <a:srgbClr val="C00000"/>
                </a:solidFill>
              </a:rPr>
              <a:t>обе ведомости и неиспользованные ДБО передаются </a:t>
            </a:r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</a:rPr>
              <a:t>ЦОиККО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4" y="5945212"/>
            <a:ext cx="875159" cy="9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102" y="1428751"/>
            <a:ext cx="3623140" cy="43045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21495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44193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Состав материалов при проведении </a:t>
            </a:r>
            <a:r>
              <a:rPr lang="ru-RU" sz="320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32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29" y="1338917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/>
              <a:t>спецпакеты</a:t>
            </a:r>
            <a:r>
              <a:rPr lang="ru-RU" sz="1500" dirty="0"/>
              <a:t> </a:t>
            </a:r>
            <a:r>
              <a:rPr lang="ru-RU" sz="1500" dirty="0" smtClean="0"/>
              <a:t>с комплектами бланков ГВЭ</a:t>
            </a:r>
            <a:endParaRPr lang="ru-RU" sz="15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60" y="908720"/>
            <a:ext cx="2515870" cy="1572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1059" y="2901868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 smtClean="0"/>
              <a:t>спецпакеты</a:t>
            </a:r>
            <a:r>
              <a:rPr lang="ru-RU" sz="1500" dirty="0" smtClean="0"/>
              <a:t> с КИМ ГВЭ</a:t>
            </a:r>
            <a:endParaRPr lang="ru-RU" sz="15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7" y="2496989"/>
            <a:ext cx="2514938" cy="1557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1059" y="4331986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Возвратные доставочные </a:t>
            </a:r>
            <a:r>
              <a:rPr lang="ru-RU" sz="1500" dirty="0" smtClean="0"/>
              <a:t>пакеты ГВЭ</a:t>
            </a:r>
            <a:endParaRPr lang="ru-RU" sz="1500" dirty="0"/>
          </a:p>
          <a:p>
            <a:r>
              <a:rPr lang="ru-RU" sz="1500" dirty="0"/>
              <a:t>(по 2 на аудиторию)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054903"/>
            <a:ext cx="2533448" cy="1525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71789" y="1464170"/>
            <a:ext cx="1728192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Дополнительные бланки ответов ГВЭ</a:t>
            </a:r>
            <a:endParaRPr lang="ru-RU" sz="1500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43" y="841678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Прямоугольник 30"/>
          <p:cNvSpPr/>
          <p:nvPr/>
        </p:nvSpPr>
        <p:spPr>
          <a:xfrm>
            <a:off x="5270011" y="3427690"/>
            <a:ext cx="2088232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Пакет руководителя</a:t>
            </a:r>
            <a:endParaRPr lang="ru-RU" sz="1500" dirty="0"/>
          </a:p>
        </p:txBody>
      </p:sp>
      <p:pic>
        <p:nvPicPr>
          <p:cNvPr id="32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076" y="3142646"/>
            <a:ext cx="1446801" cy="19499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" name="Прямоугольник 32"/>
          <p:cNvSpPr/>
          <p:nvPr/>
        </p:nvSpPr>
        <p:spPr>
          <a:xfrm>
            <a:off x="6368651" y="5301760"/>
            <a:ext cx="2211360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Новый сейф-пакет для экзаменационных работ</a:t>
            </a: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369" y="842471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225" y="820661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310" y="4570621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18" y="5301760"/>
            <a:ext cx="1265533" cy="7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43793" y="1532099"/>
            <a:ext cx="1462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Передаются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на каждый экзамен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738" y="5813777"/>
            <a:ext cx="2074322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Возвратный доставочный пакет для съемного носителя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80364"/>
            <a:ext cx="2514600" cy="12776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484784"/>
            <a:ext cx="6696744" cy="32403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проведения экзамена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96" y="332656"/>
            <a:ext cx="75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 ГЭК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39" y="4581128"/>
            <a:ext cx="4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2829" y="1484784"/>
            <a:ext cx="72383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Приказ ДО ЯО от 23.01.2023 №16/01-04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Об утверждении состава государственной экзаменационной комиссии Ярославской области по проведению государственной итоговой аттестации по образовательным программам основного общего образования в 2023 году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2409" y="1357298"/>
            <a:ext cx="7632848" cy="293579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29596" y="4656137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Приказ ДО ЯО от </a:t>
            </a:r>
            <a:r>
              <a:rPr lang="ru-RU" sz="2400" b="1" dirty="0" smtClean="0"/>
              <a:t>27.02.2023 №51/01-04 </a:t>
            </a:r>
          </a:p>
          <a:p>
            <a:pPr algn="ctr"/>
            <a:r>
              <a:rPr lang="ru-RU" sz="2400" b="1" dirty="0" smtClean="0"/>
              <a:t>«О внесении изменений в приказ департамента образования Ярославской области от 23.01.2023 №16/01-04»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2409" y="4465728"/>
            <a:ext cx="7632848" cy="195047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58205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мероприятий, осуществляемых до начала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480" y="1340768"/>
            <a:ext cx="493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6600"/>
                </a:solidFill>
              </a:rPr>
              <a:t>Член ГЭК присутствует при:</a:t>
            </a:r>
            <a:endParaRPr lang="ru-RU" sz="2400" b="1" u="sng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289" y="191887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18871"/>
            <a:ext cx="8496944" cy="3031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проведении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руководителем ППЭ краткого инструктажа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работников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ППЭ (не ранее 8:15);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информировании об антитеррористической и противопожарной безопасности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распределении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организаторов по аудиториям и местам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дежурства;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назначении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ответственных организаторов в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аудиториях;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организации входа участников ГИА-9 в ППЭ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(не ранее 9:00) 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допуске в ППЭ лиц, имеющих право присутствовать в ППЭ в день экзамена.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950470"/>
            <a:ext cx="8352929" cy="13588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7188" algn="just" eaLnBrk="0" hangingPunct="0">
              <a:lnSpc>
                <a:spcPct val="90000"/>
              </a:lnSpc>
              <a:spcBef>
                <a:spcPts val="800"/>
              </a:spcBef>
              <a:defRPr/>
            </a:pPr>
            <a:r>
              <a:rPr lang="ru-RU" i="1" dirty="0" smtClean="0">
                <a:solidFill>
                  <a:schemeClr val="accent4"/>
                </a:solidFill>
              </a:rPr>
              <a:t>В день проведения </a:t>
            </a:r>
            <a:r>
              <a:rPr lang="ru-RU" i="1" dirty="0">
                <a:solidFill>
                  <a:schemeClr val="accent4"/>
                </a:solidFill>
              </a:rPr>
              <a:t>экзамена по иностранному языку (устная часть, раздел «Говорение») член ГЭК должен присутствовать в Штабе ППЭ не позднее </a:t>
            </a:r>
            <a:r>
              <a:rPr lang="ru-RU" i="1" dirty="0" smtClean="0">
                <a:solidFill>
                  <a:schemeClr val="accent4"/>
                </a:solidFill>
              </a:rPr>
              <a:t>08:30 </a:t>
            </a:r>
            <a:r>
              <a:rPr lang="ru-RU" i="1" dirty="0">
                <a:solidFill>
                  <a:schemeClr val="accent4"/>
                </a:solidFill>
              </a:rPr>
              <a:t>при получении техническим специалистом ключа доступа для расшифровки электронных </a:t>
            </a:r>
            <a:r>
              <a:rPr lang="ru-RU" i="1" dirty="0" smtClean="0">
                <a:solidFill>
                  <a:schemeClr val="accent4"/>
                </a:solidFill>
              </a:rPr>
              <a:t>КИМ.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" y="1750348"/>
            <a:ext cx="4985393" cy="2950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114298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6600"/>
                </a:solidFill>
              </a:rPr>
              <a:t>Проведение термометрии</a:t>
            </a:r>
            <a:endParaRPr lang="ru-RU" sz="2400" b="1" u="sng" dirty="0"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91" y="1750348"/>
            <a:ext cx="4985393" cy="2950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921560" cy="30005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95936" y="3717032"/>
            <a:ext cx="4921560" cy="2990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158205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232" y="2143116"/>
            <a:ext cx="1357322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4810" y="4057650"/>
            <a:ext cx="4643470" cy="585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3571876"/>
            <a:ext cx="26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571501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357298"/>
            <a:ext cx="4465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u="sng" dirty="0">
                <a:solidFill>
                  <a:srgbClr val="FF6600"/>
                </a:solidFill>
                <a:ea typeface="MS Gothic" panose="020B0609070205080204" pitchFamily="49" charset="-128"/>
                <a:cs typeface="Times New Roman" pitchFamily="18" charset="0"/>
              </a:rPr>
              <a:t>Допуск </a:t>
            </a:r>
            <a:r>
              <a:rPr lang="ru-RU" sz="2400" b="1" u="sng" dirty="0" smtClean="0">
                <a:solidFill>
                  <a:srgbClr val="FF6600"/>
                </a:solidFill>
                <a:ea typeface="MS Gothic" panose="020B0609070205080204" pitchFamily="49" charset="-128"/>
                <a:cs typeface="Times New Roman" pitchFamily="18" charset="0"/>
              </a:rPr>
              <a:t>работников в ППЭ</a:t>
            </a:r>
            <a:endParaRPr lang="ru-RU" sz="2400" b="1" u="sng" dirty="0">
              <a:solidFill>
                <a:srgbClr val="FF6600"/>
              </a:solidFill>
              <a:ea typeface="MS Gothic" panose="020B0609070205080204" pitchFamily="49" charset="-128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2285992"/>
            <a:ext cx="3156164" cy="1156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документ, удостоверяющего личность;</a:t>
            </a:r>
          </a:p>
        </p:txBody>
      </p:sp>
      <p:pic>
        <p:nvPicPr>
          <p:cNvPr id="8" name="Рисунок 7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571744"/>
            <a:ext cx="1332663" cy="999497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3933056"/>
            <a:ext cx="4946658" cy="18642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наличие в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списках распределения в данный ППЭ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(Форма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ППЭ-07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и/или документа, подтверждающего полномочия</a:t>
            </a:r>
            <a:endParaRPr lang="ru-RU" sz="23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27" y="1617616"/>
            <a:ext cx="3095900" cy="512132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862602" y="1104916"/>
            <a:ext cx="2952328" cy="3717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ППЭ-07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Лица, присутствующие в ППЭ в день экзамена</a:t>
            </a:r>
            <a:endParaRPr lang="ru-RU" sz="3200" b="1" dirty="0">
              <a:solidFill>
                <a:srgbClr val="2D2D8A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8252" y="1556792"/>
            <a:ext cx="7497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Руководитель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ОО (или уполномоченное им лицо)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Руководитель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организаторы ППЭ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Член ГЭК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Технический специалист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Специалисты по проведению инструктажа и обеспечению лабораторных работ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Эксперты, оценивающие выполнение лабораторных работ по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химии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Сотрудники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осуществляющие охрану правопорядка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Медицинский работник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Экзаменаторы-собеседники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Ассистенты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" y="1758300"/>
            <a:ext cx="9000728" cy="4498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Лица, </a:t>
            </a:r>
            <a:r>
              <a:rPr lang="ru-RU" sz="32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имеющие право присутствовать </a:t>
            </a:r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 ППЭ в день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814" y="5949280"/>
            <a:ext cx="2376264" cy="37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(1 на аудиторию)</a:t>
            </a:r>
            <a:endParaRPr lang="ru-RU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8572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FF6600"/>
                </a:solidFill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5510" y="1296780"/>
            <a:ext cx="8559800" cy="17872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Допуск участника ГИА-9 в ППЭ осуществляется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не ранее </a:t>
            </a: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9:00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основании:</a:t>
            </a:r>
          </a:p>
          <a:p>
            <a:pPr marL="342900" indent="-342900" algn="ctr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 algn="ctr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наличия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списках распределения в данный ППЭ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(Формы ППЭ-06-01, ППЭ-06-02)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759" y="3135356"/>
            <a:ext cx="5472608" cy="36344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При себе обучающийся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должен иметь: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документ, удостоверяющий личность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ручку с чернилами черного цвета</a:t>
            </a:r>
          </a:p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себе обучающийся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может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иметь: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средства обучения и воспитания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лекарственные средства и питание  (при необходимости)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пециальные технические средства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устройство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неинвазивного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мониторинга глюкозы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552" y="3162303"/>
            <a:ext cx="3447232" cy="2988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Пронесение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лекарственного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средства/медицинского прибора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endParaRPr lang="ru-RU" sz="2000" b="1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Медицинская справка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Штамп и печать медицинской организации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Подпись и печать врача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1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2970" y="3212976"/>
            <a:ext cx="4032446" cy="30491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допускается в ППЭ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Сопровождающий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заполняет форму ППЭ-20 «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Акт об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идентификации личности участника ГИА-9»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9794" y="872753"/>
            <a:ext cx="3384376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ППЭ-20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2019" y="2528899"/>
            <a:ext cx="1368152" cy="136815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2970" y="1484784"/>
            <a:ext cx="4032446" cy="11101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участника документа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удостоверяющего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личность</a:t>
            </a:r>
            <a:endParaRPr lang="ru-RU" sz="22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13" y="1407471"/>
            <a:ext cx="4268203" cy="4854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9300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51720" y="2594961"/>
            <a:ext cx="0" cy="6180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1412776"/>
            <a:ext cx="3766009" cy="771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списках распределения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18" y="3967797"/>
            <a:ext cx="3766009" cy="1941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</a:t>
            </a:r>
            <a: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ППЭ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составляет «Акт о недопуске участника ГИА-9 в ППЭ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ППЭ-9 21-1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48" y="1148042"/>
            <a:ext cx="4657978" cy="5639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610195"/>
            <a:ext cx="3177124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21-1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54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2420887"/>
            <a:ext cx="3607161" cy="771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Отказ от сдачи запрещенного средства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54496" y="3212975"/>
            <a:ext cx="1" cy="7548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5537" y="2184399"/>
            <a:ext cx="0" cy="17629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15074" y="5429264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7039" y="6216699"/>
            <a:ext cx="45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</a:t>
            </a:r>
            <a:r>
              <a:rPr lang="ru-RU" b="1" dirty="0" smtClean="0">
                <a:solidFill>
                  <a:srgbClr val="C00000"/>
                </a:solidFill>
              </a:rPr>
              <a:t>составляется в </a:t>
            </a:r>
            <a:r>
              <a:rPr lang="ru-RU" b="1" dirty="0" smtClean="0">
                <a:solidFill>
                  <a:srgbClr val="C00000"/>
                </a:solidFill>
              </a:rPr>
              <a:t>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354570"/>
            <a:ext cx="4248472" cy="22951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Опоздание на </a:t>
            </a:r>
            <a:r>
              <a:rPr lang="ru-RU" sz="23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Обучающийся допускается 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 составляет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«Акт о допуске участника ГИА-9 в ППЭ после начала экзамена» 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ППЭ-9 21-2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73" y="1354570"/>
            <a:ext cx="3886627" cy="5305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70308" y="781081"/>
            <a:ext cx="3118116" cy="4156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21-2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3073" y="3789040"/>
            <a:ext cx="4248472" cy="29106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Факт отсутствия участника:</a:t>
            </a:r>
          </a:p>
          <a:p>
            <a:pPr marL="342900" lvl="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рослушивании текста изложения на ОГЭ по русскому языку</a:t>
            </a:r>
          </a:p>
          <a:p>
            <a:pPr marL="34290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err="1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аудировании</a:t>
            </a: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по иностранным языкам (письменная часть)</a:t>
            </a:r>
          </a:p>
          <a:p>
            <a:pPr marL="342900" lvl="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инструктаже по технике безопасности на ОГЭ по физике и 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химии</a:t>
            </a:r>
            <a:endParaRPr lang="ru-RU" sz="2000" dirty="0">
              <a:solidFill>
                <a:srgbClr val="333399">
                  <a:lumMod val="50000"/>
                </a:srgb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6357958"/>
            <a:ext cx="195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000108"/>
            <a:ext cx="1604883" cy="1772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142852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285860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запрещено: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821505" y="3750471"/>
            <a:ext cx="3214710" cy="1588"/>
          </a:xfrm>
          <a:prstGeom prst="line">
            <a:avLst/>
          </a:prstGeom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28596" y="3571876"/>
            <a:ext cx="7858180" cy="10318"/>
          </a:xfrm>
          <a:prstGeom prst="line">
            <a:avLst/>
          </a:prstGeom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34" y="40005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Участникам экзамена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242886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Работникам ППЭ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3714752"/>
            <a:ext cx="5000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500306"/>
            <a:ext cx="352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иметь при себе средства связи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7224" y="5500702"/>
            <a:ext cx="7143800" cy="10001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Оставляют личные вещи до входа в ППЭ в специально выделенных помещениях для хранения личных вещей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(региональный </a:t>
            </a:r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6387" y="1619289"/>
            <a:ext cx="2857520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«</a:t>
            </a:r>
            <a:r>
              <a:rPr lang="ru-RU" sz="1700" dirty="0"/>
              <a:t>Об утверждении </a:t>
            </a:r>
            <a:r>
              <a:rPr lang="ru-RU" sz="1700" b="1" dirty="0" smtClean="0"/>
              <a:t>организационно-территориальной схемы </a:t>
            </a:r>
            <a:r>
              <a:rPr lang="ru-RU" sz="1700" dirty="0"/>
              <a:t>проведения государственной итоговой аттестации по образовательным программам основного общего образования в Ярославской области</a:t>
            </a:r>
            <a:r>
              <a:rPr lang="ru-RU" sz="1700" dirty="0" smtClean="0"/>
              <a:t>» </a:t>
            </a:r>
          </a:p>
          <a:p>
            <a:pPr algn="ctr">
              <a:lnSpc>
                <a:spcPct val="150000"/>
              </a:lnSpc>
            </a:pPr>
            <a:endParaRPr lang="ru-RU" sz="1700" dirty="0" smtClean="0"/>
          </a:p>
          <a:p>
            <a:pPr algn="ctr"/>
            <a:r>
              <a:rPr lang="ru-RU" sz="1700" i="1" dirty="0"/>
              <a:t>Приказ департамента образования Ярославской области от 29.12.2018 № 472/01-04 </a:t>
            </a:r>
            <a:endParaRPr lang="ru-RU" sz="1700" i="1" dirty="0" smtClean="0"/>
          </a:p>
          <a:p>
            <a:pPr algn="ctr"/>
            <a:r>
              <a:rPr lang="ru-RU" sz="1700" i="1" dirty="0" smtClean="0"/>
              <a:t>(</a:t>
            </a:r>
            <a:r>
              <a:rPr lang="ru-RU" sz="1700" i="1" dirty="0"/>
              <a:t>в </a:t>
            </a:r>
            <a:r>
              <a:rPr lang="ru-RU" sz="1700" i="1" dirty="0" smtClean="0"/>
              <a:t>редакции от </a:t>
            </a:r>
            <a:r>
              <a:rPr lang="ru-RU" sz="1700" i="1" dirty="0"/>
              <a:t>12.01.2022 </a:t>
            </a:r>
            <a:r>
              <a:rPr lang="ru-RU" sz="1700" i="1" dirty="0" smtClean="0"/>
              <a:t>№ </a:t>
            </a:r>
            <a:r>
              <a:rPr lang="ru-RU" sz="1700" i="1" dirty="0"/>
              <a:t>04/01-04)</a:t>
            </a:r>
          </a:p>
          <a:p>
            <a:pPr algn="ctr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2272" y="1581150"/>
            <a:ext cx="292895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700" dirty="0">
                <a:solidFill>
                  <a:prstClr val="black"/>
                </a:solidFill>
                <a:cs typeface="Calibri" panose="020F0502020204030204" charset="0"/>
              </a:rPr>
              <a:t>«Об утверждении </a:t>
            </a:r>
            <a:r>
              <a:rPr lang="ru-RU" sz="1700" b="1" dirty="0">
                <a:solidFill>
                  <a:prstClr val="black"/>
                </a:solidFill>
                <a:cs typeface="Calibri" panose="020F0502020204030204" charset="0"/>
              </a:rPr>
              <a:t>Положения о пункте проведения экзамена </a:t>
            </a:r>
            <a:r>
              <a:rPr lang="ru-RU" sz="1700" dirty="0" smtClean="0">
                <a:solidFill>
                  <a:prstClr val="black"/>
                </a:solidFill>
                <a:cs typeface="Calibri" panose="020F0502020204030204" charset="0"/>
              </a:rPr>
              <a:t>для проведения </a:t>
            </a:r>
            <a:r>
              <a:rPr lang="ru-RU" sz="1700" dirty="0">
                <a:solidFill>
                  <a:prstClr val="black"/>
                </a:solidFill>
                <a:cs typeface="Calibri" panose="020F0502020204030204" charset="0"/>
              </a:rPr>
              <a:t>государственной итоговой аттестации по образовательным программам основного общего образования в Ярославской области»</a:t>
            </a:r>
          </a:p>
          <a:p>
            <a:pPr lvl="0" algn="just">
              <a:defRPr/>
            </a:pPr>
            <a:endParaRPr lang="ru-RU" sz="1700" i="1" dirty="0">
              <a:solidFill>
                <a:srgbClr val="E7E6E6">
                  <a:lumMod val="10000"/>
                </a:srgbClr>
              </a:solidFill>
              <a:cs typeface="Calibri" panose="020F0502020204030204" charset="0"/>
            </a:endParaRPr>
          </a:p>
          <a:p>
            <a:pPr lvl="0" algn="ctr"/>
            <a:r>
              <a:rPr lang="ru-RU" sz="1700" i="1" dirty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Приказ департамента образования Ярославской области </a:t>
            </a:r>
            <a:endParaRPr lang="ru-RU" sz="1700" i="1" dirty="0">
              <a:solidFill>
                <a:srgbClr val="E7E6E6">
                  <a:lumMod val="10000"/>
                </a:srgbClr>
              </a:solidFill>
              <a:cs typeface="Calibri" panose="020F0502020204030204" charset="0"/>
            </a:endParaRPr>
          </a:p>
          <a:p>
            <a:pPr lvl="0" algn="ctr"/>
            <a:r>
              <a:rPr lang="ru-RU" sz="1700" i="1" dirty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от 26.02.2019  №</a:t>
            </a:r>
            <a:r>
              <a:rPr lang="ru-RU" sz="1700" i="1" dirty="0" smtClean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72/01-04 (в </a:t>
            </a:r>
            <a:r>
              <a:rPr lang="ru-RU" sz="1700" i="1" dirty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редакции </a:t>
            </a:r>
          </a:p>
          <a:p>
            <a:pPr lvl="0" algn="ctr"/>
            <a:r>
              <a:rPr lang="ru-RU" sz="1700" i="1" dirty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от 14.02.2020 </a:t>
            </a:r>
            <a:r>
              <a:rPr lang="ru-RU" sz="1700" i="1" dirty="0" smtClean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№66/01-04)</a:t>
            </a:r>
            <a:r>
              <a:rPr lang="ru-RU" sz="1700" dirty="0" smtClean="0">
                <a:solidFill>
                  <a:srgbClr val="E7E6E6">
                    <a:lumMod val="10000"/>
                  </a:srgbClr>
                </a:solidFill>
                <a:cs typeface="Calibri" panose="020F0502020204030204" charset="0"/>
                <a:sym typeface="+mn-ea"/>
              </a:rPr>
              <a:t> </a:t>
            </a:r>
            <a:endParaRPr lang="ru-RU" sz="1700" dirty="0">
              <a:solidFill>
                <a:srgbClr val="E7E6E6">
                  <a:lumMod val="10000"/>
                </a:srgbClr>
              </a:solidFill>
              <a:cs typeface="Calibri" panose="020F0502020204030204" charset="0"/>
              <a:sym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500175"/>
            <a:ext cx="2918159" cy="485778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500174"/>
            <a:ext cx="2795576" cy="485778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3" y="1500174"/>
            <a:ext cx="2871798" cy="485778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643050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«Об утверждении </a:t>
            </a:r>
            <a:r>
              <a:rPr lang="ru-RU" b="1" dirty="0" smtClean="0"/>
              <a:t>Положения о государственной экзаменационной комиссии </a:t>
            </a:r>
            <a:r>
              <a:rPr lang="ru-RU" dirty="0" smtClean="0"/>
              <a:t>Ярославской области по проведению государственной итоговой аттестации по образовательным программам основного общего образования» 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Приказ департамента образования Ярославской области от 18.03.2019 № 13-нп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259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9099" y="331937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Лица, которые могут пользоваться средствами связи в ППЭ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734481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3399"/>
                </a:solidFill>
              </a:rPr>
              <a:t>   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руководитель 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ОО, на базе которой организован ППЭ (или   уполномоченное им лицо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руководитель ППЭ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сотрудники, осуществляющие охрану правопорядка</a:t>
            </a:r>
            <a:endParaRPr lang="ru-RU" sz="1800" b="1" dirty="0" smtClean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член ГЭК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представители СМИ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общественные наблюдатели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должностные лица </a:t>
            </a:r>
            <a:r>
              <a:rPr lang="ru-RU" sz="1800" b="1" dirty="0" err="1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Рособрнадзора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  д</a:t>
            </a: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олжностные лица департамента образования ЯО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596" y="5429264"/>
            <a:ext cx="8305800" cy="762000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Перечисленные лица имеют право использовать средства связи только в  Штабе ППЭ и только в связи со служебной необходимостью.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928802"/>
            <a:ext cx="2039379" cy="28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467544" y="1590483"/>
            <a:ext cx="5715040" cy="64294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85720" y="1857364"/>
            <a:ext cx="8352928" cy="47931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/>
          <a:lstStyle/>
          <a:p>
            <a:pPr marL="342378" indent="-342378" defTabSz="970567">
              <a:spcAft>
                <a:spcPts val="50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ОГЭ: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ИК ОГЭ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дополнительные бланки ответов №2 ОГЭ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комплект возвратных доставочных пакетов  ОГЭ (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 пакета на аудиторию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defTabSz="970567">
              <a:spcAft>
                <a:spcPts val="500"/>
              </a:spcAft>
              <a:defRPr/>
            </a:pPr>
            <a:endParaRPr lang="ru-RU" sz="105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378" indent="-342378" defTabSz="970567">
              <a:spcAft>
                <a:spcPts val="50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ГВЭ: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комплектами бланков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КИМ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дополнительные бланки ответов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комплект возвратных доставочных пакетов ГВЭ (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2 пакета на аудиторию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Выдача ЭМ в штабе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 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857232"/>
            <a:ext cx="48577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6600"/>
                </a:solidFill>
              </a:rPr>
              <a:t>«Ведомость учета экзаменационных материалов» </a:t>
            </a:r>
          </a:p>
          <a:p>
            <a:pPr algn="ctr"/>
            <a:r>
              <a:rPr lang="ru-RU" sz="1900" b="1" dirty="0" smtClean="0">
                <a:solidFill>
                  <a:srgbClr val="FF6600"/>
                </a:solidFill>
              </a:rPr>
              <a:t>(форма ППЭ-14-02 или ППЭ-14-02-ГВЭ)</a:t>
            </a:r>
            <a:endParaRPr lang="ru-RU" sz="1900" b="1" dirty="0">
              <a:solidFill>
                <a:srgbClr val="FF66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58016" y="857232"/>
            <a:ext cx="1325880" cy="1177925"/>
            <a:chOff x="981777" y="827256"/>
            <a:chExt cx="3599849" cy="3580598"/>
          </a:xfrm>
        </p:grpSpPr>
        <p:sp>
          <p:nvSpPr>
            <p:cNvPr id="11" name="Овал 10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9:45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3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248400" cy="762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Член ГЭК:</a:t>
            </a:r>
            <a:r>
              <a:rPr lang="ru-RU" sz="1800" b="1" u="sng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u="sng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874" y="3924284"/>
            <a:ext cx="8801121" cy="1424004"/>
          </a:xfrm>
          <a:prstGeom prst="roundRect">
            <a:avLst>
              <a:gd name="adj" fmla="val 15973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622300" indent="-444500" eaLnBrk="1" hangingPunct="1">
              <a:tabLst>
                <a:tab pos="622300" algn="l"/>
              </a:tabLst>
              <a:defRPr/>
            </a:pPr>
            <a:endParaRPr lang="ru-RU" b="1" dirty="0" smtClean="0"/>
          </a:p>
          <a:p>
            <a:pPr marL="622300" indent="-444500" algn="just" eaLnBrk="1" hangingPunct="1">
              <a:tabLst>
                <a:tab pos="622300" algn="l"/>
              </a:tabLst>
              <a:defRPr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2300" indent="-444500" eaLnBrk="1" hangingPunct="1">
              <a:tabLst>
                <a:tab pos="622300" algn="l"/>
              </a:tabLst>
              <a:defRPr/>
            </a:pPr>
            <a:endParaRPr lang="ru-RU" dirty="0" smtClean="0"/>
          </a:p>
          <a:p>
            <a:pPr marL="622300" indent="-444500" eaLnBrk="1" hangingPunct="1">
              <a:tabLst>
                <a:tab pos="622300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14282" y="1357298"/>
            <a:ext cx="8763000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just">
              <a:tabLst>
                <a:tab pos="630238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осуществляет взаимодействие </a:t>
            </a:r>
            <a:r>
              <a:rPr lang="ru-RU" dirty="0" smtClean="0"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лицами, присутствующими в ППЭ, по обеспечению соблюдения установленного порядка проведения ГИА-9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80939" y="2085975"/>
            <a:ext cx="8791613" cy="6381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    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оказывает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содействие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руководителю ППЭ в разрешении возникающих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процессе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экзамена внештатных ситуаций</a:t>
            </a:r>
            <a:endParaRPr lang="ru-RU" dirty="0">
              <a:latin typeface="Cambria" panose="02040503050406030204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77" y="3900472"/>
            <a:ext cx="876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  контролирует соблюдение Порядка проведения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ГИА-9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–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не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допускает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: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присутствия посторонних лиц в  ППЭ; 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наличия в помещениях ППЭ у участников ГИА-9, работников ППЭ средств</a:t>
            </a:r>
          </a:p>
          <a:p>
            <a:pPr algn="just">
              <a:buClr>
                <a:srgbClr val="002060"/>
              </a:buClr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  связи и иных средств  хранения и передачи информации; 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выноса из аудиторий и ППЭ экзаменационных  материалов</a:t>
            </a:r>
            <a:endParaRPr lang="ru-RU" sz="1700" dirty="0">
              <a:latin typeface="Cambria" panose="02040503050406030204" pitchFamily="18" charset="0"/>
            </a:endParaRPr>
          </a:p>
        </p:txBody>
      </p:sp>
      <p:grpSp>
        <p:nvGrpSpPr>
          <p:cNvPr id="3" name="Группа 20"/>
          <p:cNvGrpSpPr/>
          <p:nvPr/>
        </p:nvGrpSpPr>
        <p:grpSpPr>
          <a:xfrm>
            <a:off x="114300" y="6129313"/>
            <a:ext cx="8824851" cy="646331"/>
            <a:chOff x="1350880" y="4114800"/>
            <a:chExt cx="7907730" cy="980262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350880" y="4207669"/>
              <a:ext cx="7907730" cy="8822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marL="622300" indent="-444500" algn="just" eaLnBrk="1" hangingPunct="1">
                <a:tabLst>
                  <a:tab pos="622300" algn="l"/>
                </a:tabLst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   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5020" y="4114800"/>
              <a:ext cx="7826676" cy="980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фиксирует</a:t>
              </a:r>
              <a:r>
                <a:rPr lang="ru-RU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все случаи нарушения порядка проведения ГИА-9 и принимает по ним  решения 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123824" y="5419710"/>
            <a:ext cx="8829647" cy="966207"/>
            <a:chOff x="1118685" y="4833923"/>
            <a:chExt cx="7916235" cy="966207"/>
          </a:xfrm>
        </p:grpSpPr>
        <p:sp>
          <p:nvSpPr>
            <p:cNvPr id="28" name="Скругленный прямоугольник 27"/>
            <p:cNvSpPr/>
            <p:nvPr/>
          </p:nvSpPr>
          <p:spPr bwMode="auto">
            <a:xfrm>
              <a:off x="1118685" y="4833923"/>
              <a:ext cx="7916235" cy="6858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marL="622300" indent="-444500" algn="just" eaLnBrk="1" hangingPunct="1">
                <a:tabLst>
                  <a:tab pos="622300" algn="l"/>
                </a:tabLst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   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4876800"/>
              <a:ext cx="7742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7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сопровождает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процедуру досрочного завершения экзамена участниками ГИА-9 по объективным причинам</a:t>
              </a:r>
            </a:p>
            <a:p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07704" y="9470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Этап проведения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grpSp>
        <p:nvGrpSpPr>
          <p:cNvPr id="16" name="Группа 20"/>
          <p:cNvGrpSpPr/>
          <p:nvPr/>
        </p:nvGrpSpPr>
        <p:grpSpPr>
          <a:xfrm>
            <a:off x="152398" y="2819401"/>
            <a:ext cx="8796343" cy="1019180"/>
            <a:chOff x="1295400" y="3962399"/>
            <a:chExt cx="7924800" cy="1324934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1295400" y="3962399"/>
              <a:ext cx="7924800" cy="13249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marL="622300" indent="-444500" algn="just" eaLnBrk="1" hangingPunct="1">
                <a:tabLst>
                  <a:tab pos="622300" algn="l"/>
                </a:tabLst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   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23496" y="4055269"/>
              <a:ext cx="73015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присутствует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 Штабе ППЭ при выдаче руководителем ППЭ ответственному организатору в аудитории резервного доставочного </a:t>
              </a:r>
              <a:r>
                <a:rPr lang="ru-RU" dirty="0" err="1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спецпакета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с ИК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49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714356"/>
            <a:ext cx="8763000" cy="5411807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endParaRPr lang="ru-RU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2017961"/>
              </p:ext>
            </p:extLst>
          </p:nvPr>
        </p:nvGraphicFramePr>
        <p:xfrm>
          <a:off x="500034" y="1214422"/>
          <a:ext cx="8286808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638800"/>
            <a:ext cx="7848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Участники, допустившие нарушение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указанных требований или иных требований Порядка проведения ГИА-9, удаляются с экзамена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152" y="785794"/>
            <a:ext cx="799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Участникам запрещено:</a:t>
            </a:r>
            <a:endParaRPr lang="ru-RU" sz="2400" b="1" dirty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43042" y="142852"/>
            <a:ext cx="7358082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Контроль соблюдения Порядка проведения ГИА-9</a:t>
            </a:r>
            <a:endParaRPr lang="ru-RU" sz="2600" b="1" dirty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8730"/>
            <a:ext cx="1046237" cy="10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26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0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Удаление с экзамена участника, нарушившего Порядок проведения ГИА-9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2844" y="857232"/>
            <a:ext cx="5557846" cy="6172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u="sng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just"/>
            <a:endParaRPr lang="ru-RU" sz="8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проконтролировать наличие соответствующих записей и подписи участника в форме ППЭ-05-02 (ПП-05-02 ГВЭ) «Протокол проведения ГИА-9 в аудитории», отметки об удалении в бланке ответов №1 (бланке регистрации ГВЭ) данного участника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составить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 Штабе ППЭ «Акт об удалении участника ГИА-9» (форма ППЭ-21) в присутствии руководителя ППЭ, ответственного организатора, общественного наблюдателя;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составить служебную записку, принять служебные  записки от ответственного организатора в аудитории (организатора вне аудитории), руководителя ППЭ по факту выявленного нарушения;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незамедлительно проинформировать ГЭК и сопровождающего о факте удаления с экзамена участника ГИА-9;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95" y="1743073"/>
            <a:ext cx="3214710" cy="4195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57884" y="1214422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ППЭ-21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5214950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8558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0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Контроль соблюдения </a:t>
            </a:r>
            <a:br>
              <a:rPr lang="ru-RU" sz="30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Порядка проведения ГИА-9</a:t>
            </a:r>
            <a:endParaRPr lang="ru-RU" sz="3000" b="1" dirty="0">
              <a:solidFill>
                <a:srgbClr val="2D2D8A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Лицам, задействованным в проведении экзаменов в ППЭ </a:t>
            </a:r>
            <a:r>
              <a:rPr lang="ru-RU" sz="24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запрещается</a:t>
            </a:r>
            <a:r>
              <a:rPr lang="ru-RU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</a:t>
            </a:r>
            <a:r>
              <a:rPr lang="ru-RU" sz="2400" b="1" u="sng" kern="0" dirty="0">
                <a:solidFill>
                  <a:srgbClr val="FF0000"/>
                </a:solidFill>
                <a:latin typeface="Calibri"/>
                <a:sym typeface="+mn-ea"/>
              </a:rPr>
              <a:t> 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1357298"/>
            <a:ext cx="1880047" cy="20767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472" y="2357430"/>
            <a:ext cx="727280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оказывать содействие участникам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экзаменов;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передавать участникам средства связи, электронно-вычислительную технику, фото-, аудио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видеоаппаратуру;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передавать участникам справочные материалы, письменные заметки и иные средства хранения и передачи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информации;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выносить из аудитории и ППЭ ЭМ на бумажном или электронном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носителе;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фотографировать и переписывать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задания КИМ;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/>
              <a:t>иметь при себе средства </a:t>
            </a:r>
            <a:r>
              <a:rPr lang="ru-RU" dirty="0" smtClean="0"/>
              <a:t>связи (</a:t>
            </a:r>
            <a:r>
              <a:rPr lang="ru-RU" dirty="0"/>
              <a:t>организаторам, ассистентам, медицинским работникам, техническим специалистам, специалистам по проведению инструктажа и обеспечению лабораторных работ, экзаменаторам-собеседникам, экспертам, оценивающим выполнение лабораторных работ по </a:t>
            </a:r>
            <a:r>
              <a:rPr lang="ru-RU" dirty="0" smtClean="0"/>
              <a:t>химии)</a:t>
            </a:r>
            <a:endParaRPr lang="ru-RU" dirty="0" smtClean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13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142852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Удаление из ППЭ лица, нарушившего Порядок проведения ГИА-9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2844" y="857232"/>
            <a:ext cx="5357850" cy="6172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u="sng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just"/>
            <a:endParaRPr lang="ru-RU" sz="800" b="1" u="sng" dirty="0" smtClean="0">
              <a:solidFill>
                <a:schemeClr val="accent6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принять объяснительную записку от лица, допустившего нарушение Порядка проведения ГИА-9;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/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 составить служебную записку, принять служебные записки от руководителя ППЭ и работников ППЭ, выявивших данное нарушение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оформить «Акт об удалении лиц, нарушивших установленный порядок проведения ГИА» (форма ППЭ-9 21-3) в Штабе ППЭ в присутствии руководителя ППЭ, ответственного организатора в аудитории (организатора вне аудитории).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незамедлительно проинформировать ГЭК о факте удаления из ППЭ лица, нарушившего Порядок проведения ГИА-9;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0711" y="1114425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21-3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15" y="614362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43570" y="1628762"/>
            <a:ext cx="3424230" cy="4500594"/>
            <a:chOff x="457200" y="1447800"/>
            <a:chExt cx="4267200" cy="5257800"/>
          </a:xfrm>
        </p:grpSpPr>
        <p:pic>
          <p:nvPicPr>
            <p:cNvPr id="13" name="Рисунок 12"/>
            <p:cNvPicPr/>
            <p:nvPr/>
          </p:nvPicPr>
          <p:blipFill>
            <a:blip r:embed="rId2" cstate="print"/>
            <a:srcRect l="962" t="16524" r="71940" b="20228"/>
            <a:stretch>
              <a:fillRect/>
            </a:stretch>
          </p:blipFill>
          <p:spPr bwMode="auto">
            <a:xfrm>
              <a:off x="457200" y="1447800"/>
              <a:ext cx="4267200" cy="52578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362200" y="5486400"/>
              <a:ext cx="152400" cy="46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000892" y="507207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55168" y="571480"/>
            <a:ext cx="7488832" cy="785818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Член ГЭК: 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проходит в медицинский кабинет </a:t>
            </a:r>
            <a:r>
              <a:rPr lang="ru-RU" sz="1400" b="1" i="1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(по приглашению организатора  вне аудитории)</a:t>
            </a:r>
          </a:p>
          <a:p>
            <a:pPr algn="just">
              <a:buNone/>
            </a:pPr>
            <a:endParaRPr lang="ru-RU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28728" y="0"/>
            <a:ext cx="7929618" cy="6858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участником ГИА-9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9434708" y="5853308"/>
            <a:ext cx="3173187" cy="1148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126794" y="1357298"/>
            <a:ext cx="9017206" cy="5624513"/>
            <a:chOff x="138617" y="1681162"/>
            <a:chExt cx="8714901" cy="5624513"/>
          </a:xfrm>
        </p:grpSpPr>
        <p:grpSp>
          <p:nvGrpSpPr>
            <p:cNvPr id="4" name="Группа 32"/>
            <p:cNvGrpSpPr/>
            <p:nvPr/>
          </p:nvGrpSpPr>
          <p:grpSpPr>
            <a:xfrm>
              <a:off x="138617" y="1681162"/>
              <a:ext cx="8714901" cy="5624513"/>
              <a:chOff x="214817" y="919162"/>
              <a:chExt cx="8714901" cy="5624513"/>
            </a:xfrm>
          </p:grpSpPr>
          <p:sp>
            <p:nvSpPr>
              <p:cNvPr id="34" name="Прямоугольник 33"/>
              <p:cNvSpPr/>
              <p:nvPr/>
            </p:nvSpPr>
            <p:spPr bwMode="auto">
              <a:xfrm>
                <a:off x="1371600" y="990600"/>
                <a:ext cx="7558118" cy="1143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sz="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just"/>
                <a:endParaRPr lang="ru-RU" sz="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 bwMode="auto">
              <a:xfrm>
                <a:off x="1371600" y="2286000"/>
                <a:ext cx="7558118" cy="1143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1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 bwMode="auto">
              <a:xfrm>
                <a:off x="1371600" y="3581400"/>
                <a:ext cx="7558118" cy="8382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just"/>
                <a:endPara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5" name="Группа 36"/>
              <p:cNvGrpSpPr/>
              <p:nvPr/>
            </p:nvGrpSpPr>
            <p:grpSpPr>
              <a:xfrm>
                <a:off x="214817" y="919162"/>
                <a:ext cx="1143086" cy="5624513"/>
                <a:chOff x="214817" y="919162"/>
                <a:chExt cx="1143086" cy="5624513"/>
              </a:xfrm>
            </p:grpSpPr>
            <p:sp>
              <p:nvSpPr>
                <p:cNvPr id="39" name="Нашивка 38"/>
                <p:cNvSpPr/>
                <p:nvPr/>
              </p:nvSpPr>
              <p:spPr bwMode="auto">
                <a:xfrm rot="5400000">
                  <a:off x="-82184" y="1231675"/>
                  <a:ext cx="1752600" cy="1127574"/>
                </a:xfrm>
                <a:prstGeom prst="chevron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 bwMode="auto">
                <a:xfrm>
                  <a:off x="609600" y="1828800"/>
                  <a:ext cx="381000" cy="381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41" name="Нашивка 40"/>
                <p:cNvSpPr/>
                <p:nvPr/>
              </p:nvSpPr>
              <p:spPr bwMode="auto">
                <a:xfrm rot="5400000">
                  <a:off x="-120284" y="2484221"/>
                  <a:ext cx="1828800" cy="1127574"/>
                </a:xfrm>
                <a:prstGeom prst="chevron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 bwMode="auto">
                <a:xfrm>
                  <a:off x="609600" y="3033706"/>
                  <a:ext cx="381000" cy="381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ru-RU" sz="24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43" name="Нашивка 42"/>
                <p:cNvSpPr/>
                <p:nvPr/>
              </p:nvSpPr>
              <p:spPr bwMode="auto">
                <a:xfrm rot="5400000">
                  <a:off x="-120284" y="3770105"/>
                  <a:ext cx="1828800" cy="1127574"/>
                </a:xfrm>
                <a:prstGeom prst="chevron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 bwMode="auto">
                <a:xfrm>
                  <a:off x="609600" y="4267200"/>
                  <a:ext cx="381000" cy="381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ru-RU" sz="24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  <p:sp>
              <p:nvSpPr>
                <p:cNvPr id="45" name="Нашивка 44"/>
                <p:cNvSpPr/>
                <p:nvPr/>
              </p:nvSpPr>
              <p:spPr bwMode="auto">
                <a:xfrm rot="5400000">
                  <a:off x="-135796" y="5065488"/>
                  <a:ext cx="1828800" cy="1127574"/>
                </a:xfrm>
                <a:prstGeom prst="chevron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 bwMode="auto">
                <a:xfrm>
                  <a:off x="609600" y="5638800"/>
                  <a:ext cx="381000" cy="381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ru-RU" sz="24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49" name="Прямоугольник 48"/>
            <p:cNvSpPr/>
            <p:nvPr/>
          </p:nvSpPr>
          <p:spPr bwMode="auto">
            <a:xfrm>
              <a:off x="1295400" y="5395938"/>
              <a:ext cx="7558118" cy="1526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just"/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контролирует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наличие соответствующих записей и подписи участника в форме ППЭ-05-02 «Протокол проведения ГИА-9 в аудитории», в Журнале учета участников экзамена, обратившихся к медицинскому работнику во время проведения экзамена, отметки о досрочном завершение экзамена в бланке ответов №1 (бланке регистрации ГВЭ)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371600" y="1905000"/>
              <a:ext cx="7467600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составляет служебную записку 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и</a:t>
              </a:r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 принимает служебные записки 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от ответственного организатора в аудитории (вне аудитории) и руководителя ППЭ</a:t>
              </a:r>
              <a:endParaRPr lang="ru-RU" sz="18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71600" y="3200400"/>
              <a:ext cx="7391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66725">
                <a:spcAft>
                  <a:spcPts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з</a:t>
              </a:r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аполняет</a:t>
              </a:r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«Акт о досрочном завершении экзамена по объективным причинам» (форма ППЭ-22</a:t>
              </a:r>
              <a:r>
                <a:rPr lang="ru-RU" i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)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вместе с медицинским работником, руководителем ППЭ и ответственным организатором в аудитории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371600" y="4419600"/>
              <a:ext cx="7467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н</a:t>
              </a:r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езамедлительно информирует  ГЭК 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и</a:t>
              </a:r>
              <a:r>
                <a:rPr lang="ru-RU" sz="18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 сопровождающего</a:t>
              </a:r>
              <a:r>
                <a:rPr lang="ru-RU" sz="18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ru-RU" sz="1800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о факте досрочного завершения экзамена участником ГИА-9</a:t>
              </a:r>
              <a:endParaRPr lang="ru-RU" sz="18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91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619672" y="0"/>
            <a:ext cx="7524328" cy="6858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Досрочное завершение экзамена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участником ГИА-9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00034" y="2000240"/>
            <a:ext cx="4286280" cy="2786082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В случае отказа участника ГИА-9 от досрочного завершения экзамена довести до его сведения информацию о том, что время выполнения экзаменационной работы в этом случае не увеличивается.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3310558" cy="4479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1071546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ППЭ-22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214950"/>
            <a:ext cx="26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8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571868" cy="4666947"/>
          </a:xfrm>
          <a:prstGeom prst="rect">
            <a:avLst/>
          </a:prstGeom>
        </p:spPr>
      </p:pic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0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Апелляция о нарушении установленного Порядка проведения ГИА-9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7158" y="1357298"/>
            <a:ext cx="5143536" cy="56721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u="sng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ctr"/>
            <a:endParaRPr lang="ru-RU" sz="17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принять от участника ГИА-9 апелляцию о нарушении Порядка проведения ГИА-9 по форме ППЭ-02 «Апелляция о нарушении установленного порядка проведения ГИА-9»</a:t>
            </a: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/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</a:rPr>
              <a:t> принять служебные записки от лиц, задействованных в ситуации, изложенной в апелляции о нарушении Порядка проведения ГИА-9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организовать своевременное проведение проверки изложенных в апелляции сведений о нарушении Порядка проведения ГИА-9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</a:rPr>
              <a:t> своевременно проинформировать ГЭК о факте подачи апелляции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071546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ППЭ-02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18" y="614021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21495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8964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 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(региональный </a:t>
            </a:r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600213"/>
            <a:ext cx="295097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«</a:t>
            </a:r>
            <a:r>
              <a:rPr lang="ru-RU" sz="1700" dirty="0"/>
              <a:t>Об утверждении инструктивных материалов при проведении государственной итоговой аттестации по образовательным программам основного общего образования» </a:t>
            </a:r>
            <a:r>
              <a:rPr lang="ru-RU" sz="1700" b="1" i="1" dirty="0"/>
              <a:t>(</a:t>
            </a:r>
            <a:r>
              <a:rPr lang="ru-RU" sz="1700" b="1" i="1" u="sng" dirty="0"/>
              <a:t>Приложение </a:t>
            </a:r>
            <a:r>
              <a:rPr lang="ru-RU" sz="1700" b="1" i="1" u="sng" dirty="0" smtClean="0"/>
              <a:t>2: </a:t>
            </a:r>
            <a:r>
              <a:rPr lang="ru-RU" sz="1700" b="1" i="1" dirty="0" smtClean="0"/>
              <a:t>«</a:t>
            </a:r>
            <a:r>
              <a:rPr lang="ru-RU" sz="1700" b="1" i="1" dirty="0"/>
              <a:t>Инструкция для члена ГЭК ЯО при проведении ГИА-9</a:t>
            </a:r>
            <a:r>
              <a:rPr lang="ru-RU" sz="1700" b="1" i="1" dirty="0" smtClean="0"/>
              <a:t>»)</a:t>
            </a:r>
          </a:p>
          <a:p>
            <a:pPr algn="ctr"/>
            <a:endParaRPr lang="ru-RU" sz="1700" dirty="0" smtClean="0"/>
          </a:p>
          <a:p>
            <a:pPr algn="ctr"/>
            <a:r>
              <a:rPr lang="ru-RU" sz="1700" i="1" dirty="0" smtClean="0"/>
              <a:t>Приказ департамента образования </a:t>
            </a:r>
          </a:p>
          <a:p>
            <a:pPr algn="ctr"/>
            <a:r>
              <a:rPr lang="ru-RU" sz="1700" i="1" dirty="0" smtClean="0"/>
              <a:t>Ярославской области  </a:t>
            </a:r>
          </a:p>
          <a:p>
            <a:pPr algn="ctr"/>
            <a:r>
              <a:rPr lang="ru-RU" sz="1700" i="1" dirty="0" smtClean="0"/>
              <a:t>(находится в работе)</a:t>
            </a:r>
            <a:endParaRPr lang="ru-RU" sz="17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571612"/>
            <a:ext cx="235745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 smtClean="0"/>
              <a:t>«Об утверждении </a:t>
            </a:r>
            <a:r>
              <a:rPr lang="ru-RU" sz="1700" b="1" dirty="0" smtClean="0"/>
              <a:t>правил заполнения бланков</a:t>
            </a:r>
            <a:r>
              <a:rPr lang="ru-RU" sz="1700" dirty="0" smtClean="0"/>
              <a:t> ГИА-9 </a:t>
            </a:r>
            <a:endParaRPr lang="en-US" sz="1700" dirty="0" smtClean="0"/>
          </a:p>
          <a:p>
            <a:pPr algn="ctr">
              <a:defRPr/>
            </a:pPr>
            <a:r>
              <a:rPr lang="ru-RU" sz="1700" dirty="0" smtClean="0"/>
              <a:t>в 2023 году»</a:t>
            </a:r>
          </a:p>
          <a:p>
            <a:pPr algn="just">
              <a:defRPr/>
            </a:pPr>
            <a:endParaRPr lang="ru-RU" sz="1700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</a:endParaRPr>
          </a:p>
          <a:p>
            <a:pPr algn="just">
              <a:defRPr/>
            </a:pPr>
            <a:endParaRPr lang="ru-RU" sz="1700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Приказ департамента образования</a:t>
            </a:r>
          </a:p>
          <a:p>
            <a:pPr algn="ctr">
              <a:defRPr/>
            </a:pPr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 Ярославской области </a:t>
            </a:r>
            <a:endParaRPr lang="ru-RU" sz="1700" i="1" dirty="0" smtClean="0">
              <a:cs typeface="Century Gothic" panose="020B0502020202020204" pitchFamily="34" charset="0"/>
            </a:endParaRPr>
          </a:p>
          <a:p>
            <a:pPr algn="ctr"/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от 13.03.2023 </a:t>
            </a:r>
          </a:p>
          <a:p>
            <a:pPr algn="ctr"/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№ 57/01-04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2928958" cy="421484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500174"/>
            <a:ext cx="2370730" cy="371477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5025" y="1500174"/>
            <a:ext cx="3014693" cy="471490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788" y="1571638"/>
            <a:ext cx="293845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«</a:t>
            </a:r>
            <a:r>
              <a:rPr lang="ru-RU" sz="1700" dirty="0"/>
              <a:t>О проведении </a:t>
            </a:r>
            <a:r>
              <a:rPr lang="ru-RU" sz="1700" b="1" dirty="0"/>
              <a:t>государственной итоговой аттестации </a:t>
            </a:r>
            <a:r>
              <a:rPr lang="ru-RU" sz="1700" dirty="0"/>
              <a:t>по образовательным программам основного общего и среднего общего образования, итогового собеседования, итогового сочинения (изложения) в Ярославской области</a:t>
            </a:r>
            <a:r>
              <a:rPr lang="ru-RU" sz="1700" dirty="0" smtClean="0"/>
              <a:t>»</a:t>
            </a:r>
          </a:p>
          <a:p>
            <a:pPr algn="ctr"/>
            <a:endParaRPr lang="ru-RU" sz="1700" dirty="0"/>
          </a:p>
          <a:p>
            <a:pPr algn="ctr"/>
            <a:r>
              <a:rPr lang="ru-RU" sz="1700" i="1" dirty="0"/>
              <a:t>Приказ департамента образования Ярославской области </a:t>
            </a:r>
            <a:r>
              <a:rPr lang="ru-RU" sz="1700" i="1" dirty="0" smtClean="0"/>
              <a:t>от </a:t>
            </a:r>
          </a:p>
          <a:p>
            <a:pPr algn="ctr"/>
            <a:r>
              <a:rPr lang="ru-RU" sz="1700" i="1" dirty="0" smtClean="0"/>
              <a:t>13.10.2022 № </a:t>
            </a:r>
            <a:r>
              <a:rPr lang="ru-RU" sz="1700" i="1" dirty="0"/>
              <a:t>233/01-04</a:t>
            </a:r>
          </a:p>
        </p:txBody>
      </p:sp>
    </p:spTree>
    <p:extLst>
      <p:ext uri="{BB962C8B-B14F-4D97-AF65-F5344CB8AC3E}">
        <p14:creationId xmlns:p14="http://schemas.microsoft.com/office/powerpoint/2010/main" val="26302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0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Апелляция о нарушении установленного Порядка проведения ГИА-9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8596" y="1357298"/>
            <a:ext cx="4429156" cy="595788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400" b="1" u="sng" dirty="0" smtClean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endParaRPr lang="ru-RU" sz="17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оформить результаты проведенной проверки, заполнив раздел «Заключение по результатам проверки изложенных в апелляции сведений о нарушении установленного порядка проведения ГИА-9» в форме ППЭ-03 «Протокол рассмотрения апелляции о нарушении установленного порядка проведения ГИА-9»;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accent6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К проверке привлекаются  организаторы, не задействованные в аудитории, в которой сдавал экзамен обучающийся, технические специалисты и ассистенты, общественные наблюдатели, сотрудники, осуществляющие охрану правопорядка, медицинские работники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1071546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ППЭ-03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21495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5131" t="19840" r="47728" b="16032"/>
          <a:stretch>
            <a:fillRect/>
          </a:stretch>
        </p:blipFill>
        <p:spPr bwMode="auto">
          <a:xfrm>
            <a:off x="5072066" y="1571612"/>
            <a:ext cx="3957922" cy="50006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5000628" y="3571876"/>
            <a:ext cx="4143372" cy="273630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121442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285720" y="285728"/>
            <a:ext cx="9144000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 принимаются апелляции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10" y="1571612"/>
            <a:ext cx="8001056" cy="4576786"/>
            <a:chOff x="642910" y="1571612"/>
            <a:chExt cx="7696200" cy="4576786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642910" y="1571612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вопросам содержания и структуры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заданий КИМ</a:t>
              </a:r>
              <a:endParaRPr 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642910" y="3214686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ru-RU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вопросам, связанным с нарушением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участником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требований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Порядка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проведения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ГИА-9</a:t>
              </a:r>
              <a:endParaRPr 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42910" y="4929198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 eaLnBrk="1" hangingPunct="1">
                <a:defRPr/>
              </a:pPr>
              <a:endParaRPr lang="ru-RU" sz="1600" b="1" dirty="0">
                <a:solidFill>
                  <a:srgbClr val="002060"/>
                </a:solidFill>
              </a:endParaRPr>
            </a:p>
            <a:p>
              <a:pPr eaLnBrk="1" hangingPunct="1"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вопросам неправильного оформления </a:t>
              </a:r>
              <a:endPara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  <a:p>
              <a:pPr eaLnBrk="1" hangingPunct="1"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экзаменационной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работы</a:t>
              </a:r>
            </a:p>
            <a:p>
              <a:pPr algn="just" eaLnBrk="1" hangingPunct="1">
                <a:defRPr/>
              </a:pP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"/>
          <p:cNvSpPr>
            <a:spLocks noChangeArrowheads="1"/>
          </p:cNvSpPr>
          <p:nvPr/>
        </p:nvSpPr>
        <p:spPr bwMode="gray">
          <a:xfrm>
            <a:off x="304800" y="1583036"/>
            <a:ext cx="8587680" cy="470898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ru-RU" sz="2000" b="1" dirty="0">
              <a:solidFill>
                <a:schemeClr val="accent6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проконтролировать</a:t>
            </a:r>
            <a:r>
              <a:rPr lang="ru-RU" sz="2000" dirty="0" smtClean="0">
                <a:solidFill>
                  <a:schemeClr val="accent6"/>
                </a:solidFill>
              </a:rPr>
              <a:t> перенос ассистентом (организатором в аудитории) информации с увеличенных бланков регистрации и бланков ответов №1 на бланки стандартного размера в аудитории, где проходил экзамен </a:t>
            </a:r>
            <a:r>
              <a:rPr lang="ru-RU" sz="2000" u="sng" dirty="0" smtClean="0">
                <a:solidFill>
                  <a:schemeClr val="accent6"/>
                </a:solidFill>
              </a:rPr>
              <a:t>для слабовидящих участников ГИА-9</a:t>
            </a:r>
            <a:r>
              <a:rPr lang="ru-RU" sz="2000" dirty="0" smtClean="0">
                <a:solidFill>
                  <a:schemeClr val="accent6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проконтролировать</a:t>
            </a:r>
            <a:r>
              <a:rPr lang="ru-RU" sz="2000" dirty="0" smtClean="0">
                <a:solidFill>
                  <a:schemeClr val="accent6"/>
                </a:solidFill>
              </a:rPr>
              <a:t> перенос ассистентом (организатором в аудитории)ответов участников экзамена с распечатанных листов на стандартные бланки ответов, при наличии участников ГИА-9 с ОВЗ, детей-инвалидов и инвалидов, </a:t>
            </a:r>
            <a:r>
              <a:rPr lang="ru-RU" sz="2000" u="sng" dirty="0" smtClean="0">
                <a:solidFill>
                  <a:schemeClr val="accent6"/>
                </a:solidFill>
              </a:rPr>
              <a:t>выполнявших экзаменационную работу на компьютере</a:t>
            </a:r>
            <a:r>
              <a:rPr lang="ru-RU" sz="2000" dirty="0" smtClean="0">
                <a:solidFill>
                  <a:schemeClr val="accent6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проконтролировать</a:t>
            </a:r>
            <a:r>
              <a:rPr lang="ru-RU" sz="2000" dirty="0" smtClean="0">
                <a:solidFill>
                  <a:schemeClr val="accent6"/>
                </a:solidFill>
              </a:rPr>
              <a:t> работу комиссии </a:t>
            </a:r>
            <a:r>
              <a:rPr lang="ru-RU" sz="2000" dirty="0" err="1" smtClean="0">
                <a:solidFill>
                  <a:schemeClr val="accent6"/>
                </a:solidFill>
              </a:rPr>
              <a:t>тифлопереводчиков</a:t>
            </a:r>
            <a:r>
              <a:rPr lang="ru-RU" sz="2000" dirty="0" smtClean="0">
                <a:solidFill>
                  <a:schemeClr val="accent6"/>
                </a:solidFill>
              </a:rPr>
              <a:t>, в случае организации переноса ответов </a:t>
            </a:r>
            <a:r>
              <a:rPr lang="ru-RU" sz="2000" u="sng" dirty="0" smtClean="0">
                <a:solidFill>
                  <a:schemeClr val="accent6"/>
                </a:solidFill>
              </a:rPr>
              <a:t>слепых участников ГИА-9 </a:t>
            </a:r>
            <a:r>
              <a:rPr lang="ru-RU" sz="2000" dirty="0" smtClean="0">
                <a:solidFill>
                  <a:schemeClr val="accent6"/>
                </a:solidFill>
              </a:rPr>
              <a:t>на стандартные бланки ответов непосредственно в ППЭ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00166" y="214290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2400" y="6524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4800" y="8048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92867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6600"/>
                </a:solidFill>
                <a:cs typeface="Arial" pitchFamily="34" charset="0"/>
              </a:rPr>
              <a:t>В случае наличия в ППЭ участников ГИА-9 с ОВЗ, детей-инвалидов и инвалидов член ГЭК должен</a:t>
            </a:r>
          </a:p>
        </p:txBody>
      </p:sp>
    </p:spTree>
    <p:extLst>
      <p:ext uri="{BB962C8B-B14F-4D97-AF65-F5344CB8AC3E}">
        <p14:creationId xmlns:p14="http://schemas.microsoft.com/office/powerpoint/2010/main" val="37395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034" y="714356"/>
            <a:ext cx="8643966" cy="7143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Член ГЭК  должен: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214282" y="1357298"/>
            <a:ext cx="86011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присутствовать при получении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руководителем ППЭ  в Штабе ППЭ </a:t>
            </a: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ЭМ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и форм от: </a:t>
            </a:r>
          </a:p>
          <a:p>
            <a:pPr marL="1076325" lvl="8" indent="-34290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ответственного организатора в аудитории</a:t>
            </a: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1076325" lvl="8" indent="-34290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организатора вне аудитории</a:t>
            </a:r>
          </a:p>
          <a:p>
            <a:pPr marL="1076325" lvl="8" indent="-34290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технического специалиста</a:t>
            </a:r>
          </a:p>
          <a:p>
            <a:pPr marL="1076325" lvl="8" indent="-34290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специалиста по проведению инструктажа и обеспечению лабораторных работ</a:t>
            </a:r>
          </a:p>
          <a:p>
            <a:pPr marL="1076325" lvl="8" indent="-342900" algn="just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общественного наблюдателя</a:t>
            </a:r>
            <a:endParaRPr lang="ru-RU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8" indent="-342900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составить «Отчет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члена ГЭК о проведении ГИА-9 в ППЭ» (ф. ППЭ-10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sz="6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8" indent="-342900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принять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после последнего экзамена в ППЭ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неиспользованные дополнительные бланки ответов № 2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по форме ППЭ-9 15-01 «Ведомость получения и расходования дополнительных бланков ответов №2 в ППЭ в основной период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», указать их количество, упаковать в сейф-пакет, в котором они были доставлены</a:t>
            </a:r>
            <a:endParaRPr lang="ru-RU" sz="6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85852" y="142852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6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034" y="714356"/>
            <a:ext cx="8643966" cy="7143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Член ГЭК  должен: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214282" y="1357298"/>
            <a:ext cx="86011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q"/>
            </a:pP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проконтролировать удаление техническим специалистом: </a:t>
            </a:r>
          </a:p>
          <a:p>
            <a:pPr marL="828675" lvl="8" indent="-2857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после </a:t>
            </a:r>
            <a:r>
              <a:rPr lang="ru-RU" sz="1800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экзаменов по русскому </a:t>
            </a:r>
            <a:r>
              <a:rPr lang="ru-RU" sz="1800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sz="1800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иностранным языкам (письменная часть) – аудиофайлов со всех средств воспроизведения аудиозаписи в аудиториях проведения;</a:t>
            </a:r>
          </a:p>
          <a:p>
            <a:pPr marL="828675" lvl="8" indent="-2857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после экзамена </a:t>
            </a:r>
            <a:r>
              <a:rPr lang="ru-RU" sz="1800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 информатике и ИКТ – файлов с практическими заданиями с каждого компьютера в аудитории проведения</a:t>
            </a:r>
            <a:r>
              <a:rPr lang="ru-RU" sz="1800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  <a:endParaRPr lang="ru-RU" sz="1800" b="1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q"/>
            </a:pP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проверить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правильность заполнения руководителем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ППЭ и расписаться в:</a:t>
            </a:r>
          </a:p>
          <a:p>
            <a:pPr marL="714375" lvl="8" indent="-1714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«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Ведомости учета экзаменационных материалов» (форма ППЭ-14-02 и ППЭ-14-02-ГВЭ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714375" lvl="8" indent="-1714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«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Сводной ведомости учёта участников и использования экзаменационных материалов в ППЭ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» при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проведении ОГЭ (форма ППЭ 13-02 МАШ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714375" lvl="8" indent="-1714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«Протоколе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проведения ГИА-9 в ППЭ» (форма ППЭ-13-01 и ППЭ-13-01-ГВЭ)</a:t>
            </a:r>
          </a:p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q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принять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от руководителя ППЭ все материалы по «Акту приёмки-передачи  экзаменационных материалов в ППЭ» (форма ППЭ-9 14-01 ОГЭ (ГВЭ))</a:t>
            </a:r>
          </a:p>
          <a:p>
            <a:pPr>
              <a:buFont typeface="Wingdings" pitchFamily="2" charset="2"/>
              <a:buChar char="q"/>
            </a:pPr>
            <a:endParaRPr lang="ru-RU" sz="20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85852" y="142852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7810" y="53430"/>
            <a:ext cx="7731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Упаковка </a:t>
            </a:r>
            <a:r>
              <a:rPr lang="ru-RU" sz="3000" b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экзаменационных материалов</a:t>
            </a:r>
            <a:endParaRPr lang="ru-RU" sz="3000" b="1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9207" y="60742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не позднее, чем через 1час 30 минут </a:t>
            </a:r>
            <a:r>
              <a:rPr lang="ru-RU" sz="2000" u="sng" dirty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после окончания экзамена,  </a:t>
            </a:r>
            <a:r>
              <a:rPr lang="ru-RU" sz="2000" b="1" u="sng" dirty="0">
                <a:solidFill>
                  <a:srgbClr val="FF6600"/>
                </a:solidFill>
                <a:latin typeface="Cambria" panose="02040503050406030204" pitchFamily="18" charset="0"/>
                <a:cs typeface="Arial" pitchFamily="34" charset="0"/>
              </a:rPr>
              <a:t>совместно с руководителем ППЭ</a:t>
            </a:r>
            <a:endParaRPr lang="ru-RU" sz="2000" u="sng" dirty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6" y="1849226"/>
            <a:ext cx="4184205" cy="4782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2" y="1985313"/>
            <a:ext cx="3990077" cy="466269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1381989"/>
            <a:ext cx="3321140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-01 ОГЭ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2350" y="1381989"/>
            <a:ext cx="3321140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-01 ГВЭ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1"/>
          <p:cNvCxnSpPr>
            <a:cxnSpLocks noChangeShapeType="1"/>
          </p:cNvCxnSpPr>
          <p:nvPr/>
        </p:nvCxnSpPr>
        <p:spPr bwMode="auto">
          <a:xfrm flipH="1">
            <a:off x="5662028" y="1582503"/>
            <a:ext cx="420554" cy="197226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34" name="Прямая со стрелкой 21"/>
          <p:cNvCxnSpPr>
            <a:cxnSpLocks noChangeShapeType="1"/>
          </p:cNvCxnSpPr>
          <p:nvPr/>
        </p:nvCxnSpPr>
        <p:spPr bwMode="auto">
          <a:xfrm flipH="1" flipV="1">
            <a:off x="5677266" y="2127784"/>
            <a:ext cx="478910" cy="160616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20182" y="714005"/>
            <a:ext cx="1124255" cy="338554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Новый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969"/>
            <a:ext cx="7452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Упаковка экзаменационных материалов</a:t>
            </a:r>
            <a:endParaRPr lang="ru-RU" sz="3000" b="1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5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36403"/>
            <a:ext cx="3228329" cy="426731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 l="18750" t="31480" r="18750" b="37038"/>
          <a:stretch>
            <a:fillRect/>
          </a:stretch>
        </p:blipFill>
        <p:spPr bwMode="gray">
          <a:xfrm>
            <a:off x="344801" y="3341364"/>
            <a:ext cx="3020484" cy="1524011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88031" y="3093023"/>
            <a:ext cx="2782019" cy="12892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1019" y="5265912"/>
            <a:ext cx="2782019" cy="115753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3593923" y="911915"/>
            <a:ext cx="709888" cy="5638689"/>
          </a:xfrm>
          <a:prstGeom prst="leftBrace">
            <a:avLst/>
          </a:prstGeom>
          <a:ln w="762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12968" y="3093023"/>
            <a:ext cx="291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Упакованная пачка использованных материалов с </a:t>
            </a:r>
            <a:r>
              <a:rPr lang="ru-RU" sz="1600" dirty="0" smtClean="0"/>
              <a:t>сопроводительным бланком </a:t>
            </a:r>
            <a:r>
              <a:rPr lang="ru-RU" sz="1600" dirty="0" smtClean="0"/>
              <a:t>(ППЭ-9 11-02)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9689" y="5265111"/>
            <a:ext cx="2565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Файл с  документами (формы, ведомости согласно форме </a:t>
            </a:r>
          </a:p>
          <a:p>
            <a:pPr algn="ctr"/>
            <a:r>
              <a:rPr lang="ru-RU" sz="1600" dirty="0" smtClean="0"/>
              <a:t>ППЭ 14-01)</a:t>
            </a:r>
            <a:endParaRPr lang="ru-RU" sz="1600" dirty="0"/>
          </a:p>
        </p:txBody>
      </p:sp>
      <p:pic>
        <p:nvPicPr>
          <p:cNvPr id="16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001" y="1007389"/>
            <a:ext cx="1483687" cy="187238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 cstate="print"/>
          <a:srcRect l="15971" t="25000" r="15279" b="39815"/>
          <a:stretch>
            <a:fillRect/>
          </a:stretch>
        </p:blipFill>
        <p:spPr bwMode="gray">
          <a:xfrm>
            <a:off x="4241405" y="1582503"/>
            <a:ext cx="1358877" cy="866515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Picture 12" descr="http://static7.depositphotos.com/1003082/756/i/450/depositphotos_7568780-Stack-of-Antique-Mail.jpg"/>
          <p:cNvPicPr>
            <a:picLocks noChangeAspect="1" noChangeArrowheads="1"/>
          </p:cNvPicPr>
          <p:nvPr/>
        </p:nvPicPr>
        <p:blipFill>
          <a:blip r:embed="rId5" cstate="print"/>
          <a:srcRect l="10279" t="27778" r="7487" b="16667"/>
          <a:stretch>
            <a:fillRect/>
          </a:stretch>
        </p:blipFill>
        <p:spPr bwMode="auto">
          <a:xfrm>
            <a:off x="7206628" y="2960110"/>
            <a:ext cx="1648558" cy="114325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0"/>
          </a:effec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588224" y="4149080"/>
            <a:ext cx="2555776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Сопроводительный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бланк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(ППЭ-9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11-02)</a:t>
            </a:r>
          </a:p>
        </p:txBody>
      </p:sp>
      <p:cxnSp>
        <p:nvCxnSpPr>
          <p:cNvPr id="20" name="Прямая со стрелкой 21"/>
          <p:cNvCxnSpPr>
            <a:cxnSpLocks noChangeShapeType="1"/>
          </p:cNvCxnSpPr>
          <p:nvPr/>
        </p:nvCxnSpPr>
        <p:spPr bwMode="auto">
          <a:xfrm rot="16200000" flipV="1">
            <a:off x="8388727" y="3667867"/>
            <a:ext cx="876300" cy="51435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grayscl/>
          </a:blip>
          <a:srcRect l="12145" r="11094"/>
          <a:stretch>
            <a:fillRect/>
          </a:stretch>
        </p:blipFill>
        <p:spPr>
          <a:xfrm>
            <a:off x="7516925" y="4726876"/>
            <a:ext cx="753878" cy="11961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1582" y="5484722"/>
            <a:ext cx="1007538" cy="12961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27000"/>
          </a:effectLst>
        </p:spPr>
      </p:pic>
      <p:pic>
        <p:nvPicPr>
          <p:cNvPr id="23" name="Picture 2" descr="http://www2.polosatiy.com.ua/upload/iblock/239/2398f34c0bfedf7e7ae4dfd8c114d598.jp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95736" y="1052559"/>
            <a:ext cx="396875" cy="407779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24" name="Прямая со стрелкой 13"/>
          <p:cNvCxnSpPr>
            <a:cxnSpLocks noChangeShapeType="1"/>
          </p:cNvCxnSpPr>
          <p:nvPr/>
        </p:nvCxnSpPr>
        <p:spPr bwMode="auto">
          <a:xfrm rot="10800000" flipV="1">
            <a:off x="1719486" y="1270000"/>
            <a:ext cx="457200" cy="2032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triangle" w="med" len="med"/>
          </a:ln>
        </p:spPr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30" y="832905"/>
            <a:ext cx="1594079" cy="101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4" y="1885482"/>
            <a:ext cx="1576457" cy="1074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865351" y="832905"/>
            <a:ext cx="1278649" cy="203974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99918" y="916496"/>
            <a:ext cx="1244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Новый </a:t>
            </a:r>
            <a:r>
              <a:rPr lang="ru-RU" sz="1600" dirty="0" smtClean="0"/>
              <a:t>сейф-пакет </a:t>
            </a:r>
            <a:r>
              <a:rPr lang="ru-RU" sz="1600" dirty="0"/>
              <a:t>с </a:t>
            </a:r>
            <a:r>
              <a:rPr lang="ru-RU" sz="1600" dirty="0" smtClean="0"/>
              <a:t>ЭР участников </a:t>
            </a:r>
            <a:r>
              <a:rPr lang="ru-RU" sz="1600" dirty="0"/>
              <a:t>ГИА-9 (ВДП с бланками)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253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7885" y="260648"/>
            <a:ext cx="6876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ЭМ, подлежащие хранению в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6339" y="1545431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списки </a:t>
            </a:r>
            <a:r>
              <a:rPr lang="ru-RU" dirty="0">
                <a:solidFill>
                  <a:schemeClr val="accent6"/>
                </a:solidFill>
              </a:rPr>
              <a:t>участников экзамена – формы ППЭ-05-01 (формы ППЭ-05-01-ГВЭ), ППЭ-06-01, </a:t>
            </a:r>
            <a:r>
              <a:rPr lang="ru-RU" dirty="0" smtClean="0">
                <a:solidFill>
                  <a:schemeClr val="accent6"/>
                </a:solidFill>
              </a:rPr>
              <a:t>ППЭ-06-02;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форма </a:t>
            </a:r>
            <a:r>
              <a:rPr lang="ru-RU" dirty="0">
                <a:solidFill>
                  <a:schemeClr val="accent6"/>
                </a:solidFill>
              </a:rPr>
              <a:t>ППЭ-01 «Акт готовности ППЭ» (форму ППЭ-01-ГВЭ «Акт готовности ППЭ к ГВЭ</a:t>
            </a:r>
            <a:r>
              <a:rPr lang="ru-RU" dirty="0" smtClean="0">
                <a:solidFill>
                  <a:schemeClr val="accent6"/>
                </a:solidFill>
              </a:rPr>
              <a:t>»);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форма </a:t>
            </a:r>
            <a:r>
              <a:rPr lang="ru-RU" dirty="0">
                <a:solidFill>
                  <a:schemeClr val="accent6"/>
                </a:solidFill>
              </a:rPr>
              <a:t>ППЭ-01-01-У «Протокол технической готовности ППЭ к экзамену в устной </a:t>
            </a:r>
            <a:r>
              <a:rPr lang="ru-RU" dirty="0" smtClean="0">
                <a:solidFill>
                  <a:schemeClr val="accent6"/>
                </a:solidFill>
              </a:rPr>
              <a:t>форме;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запечатанные </a:t>
            </a:r>
            <a:r>
              <a:rPr lang="ru-RU" dirty="0">
                <a:solidFill>
                  <a:schemeClr val="accent6"/>
                </a:solidFill>
              </a:rPr>
              <a:t>конверты с использованными </a:t>
            </a:r>
            <a:r>
              <a:rPr lang="ru-RU" dirty="0" smtClean="0">
                <a:solidFill>
                  <a:schemeClr val="accent6"/>
                </a:solidFill>
              </a:rPr>
              <a:t>черновиками;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6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второй </a:t>
            </a:r>
            <a:r>
              <a:rPr lang="ru-RU" dirty="0">
                <a:solidFill>
                  <a:schemeClr val="accent6"/>
                </a:solidFill>
              </a:rPr>
              <a:t>экземпляр заполненного бланка «Характеристика комплектов оборудования</a:t>
            </a:r>
            <a:r>
              <a:rPr lang="ru-RU" dirty="0" smtClean="0">
                <a:solidFill>
                  <a:schemeClr val="accent6"/>
                </a:solidFill>
              </a:rPr>
              <a:t>».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852646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6600"/>
                </a:solidFill>
              </a:rPr>
              <a:t>хранятся в течение месяца </a:t>
            </a:r>
            <a:endParaRPr lang="ru-RU" b="1" u="sng" dirty="0" smtClean="0">
              <a:solidFill>
                <a:srgbClr val="FF660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FF6600"/>
                </a:solidFill>
              </a:rPr>
              <a:t>после </a:t>
            </a:r>
            <a:r>
              <a:rPr lang="ru-RU" b="1" u="sng" dirty="0">
                <a:solidFill>
                  <a:srgbClr val="FF6600"/>
                </a:solidFill>
              </a:rPr>
              <a:t>соответствующего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5229200"/>
            <a:ext cx="8224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6600"/>
                </a:solidFill>
              </a:rPr>
              <a:t>ЭМ, которые подлежат уничтожению после проведения экзамена</a:t>
            </a:r>
            <a:r>
              <a:rPr lang="ru-RU" b="1" u="sng" dirty="0" smtClean="0">
                <a:solidFill>
                  <a:srgbClr val="FF6600"/>
                </a:solidFill>
              </a:rPr>
              <a:t>:</a:t>
            </a:r>
          </a:p>
          <a:p>
            <a:pPr algn="ctr"/>
            <a:endParaRPr lang="ru-RU" b="1" u="sng" dirty="0">
              <a:solidFill>
                <a:srgbClr val="FF6600"/>
              </a:solidFill>
            </a:endParaRPr>
          </a:p>
          <a:p>
            <a:pPr algn="ctr"/>
            <a:r>
              <a:rPr lang="ru-RU" dirty="0"/>
              <a:t>‑ список произведений, необходимых для выполнения заданий КИМ по литературе; </a:t>
            </a:r>
          </a:p>
          <a:p>
            <a:pPr algn="ctr"/>
            <a:r>
              <a:rPr lang="ru-RU" dirty="0"/>
              <a:t>- форма ППЭ-16 «Расшифровка кодов образовательных организаций».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5238750"/>
            <a:ext cx="8224588" cy="1467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75" y="2113089"/>
            <a:ext cx="4561925" cy="3044103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 bwMode="auto">
          <a:xfrm flipH="1">
            <a:off x="52142" y="1843043"/>
            <a:ext cx="683493" cy="294664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504" y="1347668"/>
            <a:ext cx="7620000" cy="5105400"/>
          </a:xfrm>
        </p:spPr>
        <p:txBody>
          <a:bodyPr/>
          <a:lstStyle/>
          <a:p>
            <a:pPr algn="l"/>
            <a:endParaRPr lang="ru-RU" sz="16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algn="just"/>
            <a:endParaRPr lang="ru-RU" sz="1800" b="1" u="sng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/>
            <a:endParaRPr lang="ru-RU" sz="18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47249" y="332656"/>
            <a:ext cx="7668344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Возврат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 ППЭ в РЦОИ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648200" y="1752600"/>
            <a:ext cx="4038600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5160" y="1592153"/>
            <a:ext cx="8157055" cy="3184513"/>
            <a:chOff x="682393" y="1003064"/>
            <a:chExt cx="8184960" cy="3184513"/>
          </a:xfrm>
        </p:grpSpPr>
        <p:grpSp>
          <p:nvGrpSpPr>
            <p:cNvPr id="2" name="Группа 23"/>
            <p:cNvGrpSpPr/>
            <p:nvPr/>
          </p:nvGrpSpPr>
          <p:grpSpPr>
            <a:xfrm>
              <a:off x="682393" y="1003064"/>
              <a:ext cx="3592595" cy="3184513"/>
              <a:chOff x="682393" y="1003064"/>
              <a:chExt cx="3592595" cy="3184513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682393" y="2114178"/>
                <a:ext cx="3037798" cy="1016496"/>
              </a:xfrm>
              <a:prstGeom prst="rect">
                <a:avLst/>
              </a:prstGeom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000" b="1" u="sng" dirty="0">
                  <a:solidFill>
                    <a:srgbClr val="002060"/>
                  </a:solidFill>
                </a:endParaRPr>
              </a:p>
              <a:p>
                <a:pPr algn="ctr" eaLnBrk="1" hangingPunct="1">
                  <a:defRPr/>
                </a:pPr>
                <a:endParaRPr lang="ru-RU" sz="2000" b="1" u="sng" dirty="0" smtClean="0">
                  <a:solidFill>
                    <a:srgbClr val="00206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2400" b="1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МОУО</a:t>
                </a:r>
                <a:endParaRPr lang="ru-RU" sz="24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  <a:p>
                <a:pPr algn="ctr"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cs typeface="Arial" pitchFamily="34" charset="0"/>
                  </a:rPr>
                  <a:t>муниципальному координатору*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/>
                  <a:t> </a:t>
                </a:r>
              </a:p>
              <a:p>
                <a:pPr>
                  <a:defRPr/>
                </a:pPr>
                <a:r>
                  <a:rPr lang="ru-RU" dirty="0"/>
                  <a:t>	</a:t>
                </a:r>
                <a:endParaRPr lang="ru-RU" sz="1050" b="1" i="1" dirty="0">
                  <a:solidFill>
                    <a:srgbClr val="002060"/>
                  </a:solidFill>
                </a:endParaRPr>
              </a:p>
              <a:p>
                <a:pPr>
                  <a:defRPr/>
                </a:pPr>
                <a:r>
                  <a:rPr lang="ru-RU" sz="1050" b="1" i="1" dirty="0">
                    <a:solidFill>
                      <a:srgbClr val="002060"/>
                    </a:solidFill>
                  </a:rPr>
                  <a:t> </a:t>
                </a:r>
              </a:p>
              <a:p>
                <a:pPr algn="ctr" eaLnBrk="1" hangingPunct="1">
                  <a:defRPr/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Выгнутая вправо стрелка 17"/>
              <p:cNvSpPr/>
              <p:nvPr/>
            </p:nvSpPr>
            <p:spPr bwMode="auto">
              <a:xfrm>
                <a:off x="3741588" y="1258838"/>
                <a:ext cx="533400" cy="1447800"/>
              </a:xfrm>
              <a:prstGeom prst="curvedLeftArrow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Выгнутая вправо стрелка 18"/>
              <p:cNvSpPr/>
              <p:nvPr/>
            </p:nvSpPr>
            <p:spPr bwMode="auto">
              <a:xfrm>
                <a:off x="3726997" y="2739777"/>
                <a:ext cx="533400" cy="1447800"/>
              </a:xfrm>
              <a:prstGeom prst="curvedLeftArrow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 bwMode="auto">
              <a:xfrm>
                <a:off x="718082" y="1003064"/>
                <a:ext cx="3037798" cy="628710"/>
              </a:xfrm>
              <a:prstGeom prst="rect">
                <a:avLst/>
              </a:prstGeom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ППЭ</a:t>
                </a:r>
                <a:endParaRPr lang="ru-RU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76353" y="1524000"/>
              <a:ext cx="419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35485" y="980728"/>
            <a:ext cx="641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6600"/>
                </a:solidFill>
                <a:cs typeface="Arial" pitchFamily="34" charset="0"/>
              </a:rPr>
              <a:t>в день экзамена по соответствующему предмету</a:t>
            </a:r>
            <a:endParaRPr lang="ru-RU" sz="2000" b="1" u="sng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16982" y="4299862"/>
            <a:ext cx="3027441" cy="628710"/>
          </a:xfrm>
          <a:prstGeom prst="rect">
            <a:avLst/>
          </a:prstGeom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РЦОИ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921" y="2009885"/>
            <a:ext cx="4717116" cy="3147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81421" y="1535239"/>
            <a:ext cx="3118116" cy="4156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20"/>
          <p:cNvSpPr>
            <a:spLocks noChangeArrowheads="1"/>
          </p:cNvSpPr>
          <p:nvPr/>
        </p:nvSpPr>
        <p:spPr bwMode="auto">
          <a:xfrm>
            <a:off x="542764" y="5055005"/>
            <a:ext cx="82108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Внимание! 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случае нарушения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целостности доставочных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спецпакетов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ри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сдаче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ЭМ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расхождении с количеством, указанным в акте (форма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ППЭ-9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14–01), член ГЭК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оформляет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служебную записку с полным перечнем отсутствующих документов и разъяснением 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причин.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ru-RU" sz="1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2" y="5400997"/>
            <a:ext cx="12427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36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68560" y="332656"/>
            <a:ext cx="1000296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ЯО: 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40-08-63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9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ЯО </a:t>
            </a: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kern="0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4400" b="1" kern="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kern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232" y="33265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 ЯО «Центр оценки и контроля качества образования</a:t>
            </a:r>
            <a:r>
              <a:rPr lang="ru-RU" sz="32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sz="3200" b="1" u="sng" dirty="0">
                <a:solidFill>
                  <a:srgbClr val="0000FF"/>
                </a:solidFill>
              </a:rPr>
              <a:t>https://www.coikko.ru </a:t>
            </a:r>
            <a:endParaRPr lang="ru-RU" sz="3200" u="sng" dirty="0">
              <a:solidFill>
                <a:srgbClr val="0000FF"/>
              </a:solidFill>
            </a:endParaRPr>
          </a:p>
          <a:p>
            <a:pPr algn="ctr"/>
            <a:r>
              <a:rPr lang="ru-RU" sz="32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(ГИА-9, Инструктивно-методические материалы)</a:t>
            </a:r>
          </a:p>
          <a:p>
            <a:pPr algn="ctr"/>
            <a:endParaRPr lang="ru-RU" sz="3200" b="1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086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3816424" cy="134274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829" y="332656"/>
            <a:ext cx="624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ГЭК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Президиум комиссии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Председатель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Заместитель председателя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екретарь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Члены комиссии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786446" y="928670"/>
            <a:ext cx="792088" cy="640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71802" y="928670"/>
            <a:ext cx="756083" cy="640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3501007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900" b="1" u="sng" dirty="0" smtClean="0"/>
              <a:t>ГЭК формируется </a:t>
            </a:r>
            <a:r>
              <a:rPr lang="ru-RU" sz="1900" b="1" u="sng" dirty="0"/>
              <a:t>из </a:t>
            </a:r>
            <a:r>
              <a:rPr lang="ru-RU" sz="1900" b="1" u="sng" dirty="0" smtClean="0"/>
              <a:t>представителей: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департамента образования Ярославской области;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ОМСУ, </a:t>
            </a:r>
            <a:r>
              <a:rPr lang="ru-RU" dirty="0"/>
              <a:t>осуществляющих управление в сфере </a:t>
            </a:r>
            <a:r>
              <a:rPr lang="ru-RU" dirty="0" smtClean="0"/>
              <a:t>образования на территории Ярославской области;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организаций Ярославской области, осуществляющих образовательную деятельность;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научных </a:t>
            </a:r>
            <a:r>
              <a:rPr lang="ru-RU" dirty="0"/>
              <a:t>и общественных организаций и </a:t>
            </a:r>
            <a:r>
              <a:rPr lang="ru-RU" dirty="0" smtClean="0"/>
              <a:t>объединений.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429000"/>
            <a:ext cx="8643998" cy="328614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1714488"/>
            <a:ext cx="2500330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1643050"/>
            <a:ext cx="3929090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43608" y="395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члена ГЭК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4"/>
          <p:cNvSpPr/>
          <p:nvPr/>
        </p:nvSpPr>
        <p:spPr>
          <a:xfrm>
            <a:off x="1715625" y="2210221"/>
            <a:ext cx="6040431" cy="6553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997" tIns="45720" rIns="85344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51519" y="1340768"/>
            <a:ext cx="8367391" cy="725436"/>
            <a:chOff x="664016" y="2327"/>
            <a:chExt cx="6290548" cy="65536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664016" y="2327"/>
              <a:ext cx="6290546" cy="655364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664018" y="2327"/>
              <a:ext cx="6290546" cy="65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обеспечивает и контролирует соблюдение требований Порядка проведения ГИА-9</a:t>
              </a:r>
              <a:endParaRPr lang="ru-RU" sz="20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1521" y="2210221"/>
            <a:ext cx="8360158" cy="949399"/>
            <a:chOff x="714348" y="853322"/>
            <a:chExt cx="6276159" cy="65536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714348" y="853322"/>
              <a:ext cx="6276158" cy="655364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796016" y="853322"/>
              <a:ext cx="6194491" cy="65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взаимодействует с лицами, присутствующими в ППЭ, РЦОИ, местах работы ПК и КК по обеспечению соблюдения требований Порядка проведения ГИА-9</a:t>
              </a:r>
              <a:endParaRPr lang="ru-RU" sz="20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51520" y="3318891"/>
            <a:ext cx="8362453" cy="567309"/>
            <a:chOff x="750291" y="1704317"/>
            <a:chExt cx="6204272" cy="655364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750291" y="1704317"/>
              <a:ext cx="6204272" cy="655364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 rot="21600000">
              <a:off x="914132" y="1704317"/>
              <a:ext cx="6040431" cy="65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обеспечивает доставку ЭМ в ППЭ и из ППЭ в РЦОИ/ОМСУ</a:t>
              </a:r>
              <a:endParaRPr lang="ru-RU" sz="20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1520" y="4022204"/>
            <a:ext cx="8367389" cy="576064"/>
            <a:chOff x="750291" y="2555313"/>
            <a:chExt cx="6204272" cy="655364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750291" y="2555313"/>
              <a:ext cx="6204272" cy="655364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ятиугольник 4"/>
            <p:cNvSpPr/>
            <p:nvPr/>
          </p:nvSpPr>
          <p:spPr>
            <a:xfrm rot="21600000">
              <a:off x="914132" y="2555313"/>
              <a:ext cx="6040431" cy="65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о</a:t>
              </a:r>
              <a:r>
                <a:rPr lang="ru-RU" sz="2000" kern="1200" dirty="0" smtClean="0"/>
                <a:t>существляет контроль за проведением ГИА-9</a:t>
              </a:r>
              <a:endParaRPr lang="ru-RU" sz="20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1" y="4731786"/>
            <a:ext cx="8438816" cy="994398"/>
            <a:chOff x="1172038" y="3406308"/>
            <a:chExt cx="5452242" cy="603352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172038" y="3406308"/>
              <a:ext cx="5406094" cy="603352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1293267" y="3425054"/>
              <a:ext cx="5331013" cy="58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</a:t>
              </a:r>
              <a:r>
                <a:rPr lang="ru-RU" sz="2000" kern="1200" dirty="0" smtClean="0"/>
                <a:t>ринимает решение об удалении с экзамена участников ГИА-9, </a:t>
              </a:r>
              <a:r>
                <a:rPr lang="ru-RU" sz="2000" kern="1200" dirty="0" smtClean="0"/>
                <a:t>работников ППЭ и лиц</a:t>
              </a:r>
              <a:r>
                <a:rPr lang="ru-RU" sz="2000" kern="1200" dirty="0" smtClean="0"/>
                <a:t>, имеющих право присутствовать в ППЭ в день экзамена, нарушивших Порядок проведения ГИА-9</a:t>
              </a:r>
              <a:endParaRPr lang="ru-RU" sz="2000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51522" y="5877273"/>
            <a:ext cx="8367389" cy="720080"/>
            <a:chOff x="750291" y="2555313"/>
            <a:chExt cx="6204272" cy="655364"/>
          </a:xfrm>
        </p:grpSpPr>
        <p:sp>
          <p:nvSpPr>
            <p:cNvPr id="36" name="Пятиугольник 35"/>
            <p:cNvSpPr/>
            <p:nvPr/>
          </p:nvSpPr>
          <p:spPr>
            <a:xfrm rot="10800000">
              <a:off x="750291" y="2555313"/>
              <a:ext cx="6204272" cy="655364"/>
            </a:xfrm>
            <a:prstGeom prst="homePlate">
              <a:avLst/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ятиугольник 4"/>
            <p:cNvSpPr/>
            <p:nvPr/>
          </p:nvSpPr>
          <p:spPr>
            <a:xfrm rot="21600000">
              <a:off x="914132" y="2555313"/>
              <a:ext cx="6040431" cy="655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997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93611" y="5889468"/>
            <a:ext cx="850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принимает решение об остановке экзамена в ППЭ или в отдельных аудиториях </a:t>
            </a:r>
            <a:r>
              <a:rPr lang="ru-RU" sz="2000" dirty="0" smtClean="0"/>
              <a:t>ППЭ по согласованию с председателем ГЭК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83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196752"/>
            <a:ext cx="1732190" cy="241777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35696" y="409278"/>
            <a:ext cx="7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Член ГЭК несёт ответственность за:</a:t>
            </a:r>
            <a:endParaRPr lang="ru-RU" sz="3200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615" y="1196752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соблюдение информационной безопасности на всех этапах проведения ГИА-9;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ц</a:t>
            </a:r>
            <a:r>
              <a:rPr lang="ru-RU" dirty="0" smtClean="0"/>
              <a:t>елостность</a:t>
            </a:r>
            <a:r>
              <a:rPr lang="ru-RU" dirty="0"/>
              <a:t>, </a:t>
            </a:r>
            <a:r>
              <a:rPr lang="ru-RU" dirty="0" smtClean="0"/>
              <a:t>полноту </a:t>
            </a:r>
            <a:r>
              <a:rPr lang="ru-RU" dirty="0"/>
              <a:t>и сохранность </a:t>
            </a:r>
            <a:r>
              <a:rPr lang="ru-RU" dirty="0" smtClean="0"/>
              <a:t>ЭМ при передаче их в ППЭ в день проведения экзамена и из ППЭ в РЦОИ для последующей обработки;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воевременное проведение проверки фактов нарушения требований Порядка проведения ГИА-9 в ППЭ в случае подачи участником ГИА-9 апелляции о нарушении установленного порядка проведения ГИА-9.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3" y="3821561"/>
            <a:ext cx="2083243" cy="2300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4098" y="4043293"/>
            <a:ext cx="6342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Член ГЭК по месту работы </a:t>
            </a:r>
            <a:r>
              <a:rPr lang="ru-RU" dirty="0"/>
              <a:t>под подпись информируется о </a:t>
            </a:r>
            <a:r>
              <a:rPr lang="ru-RU" dirty="0"/>
              <a:t>сроках, местах и Порядке проведения ГИА-9</a:t>
            </a:r>
            <a:r>
              <a:rPr lang="ru-RU" dirty="0" smtClean="0"/>
              <a:t>, об основаниях для удаления из ППЭ, </a:t>
            </a:r>
            <a:r>
              <a:rPr lang="ru-RU" dirty="0"/>
              <a:t>а также о применении мер дисциплинарного и административного воздействия в отношении лиц, привлекаемых к проведению экзаменов и нарушивших Порядок проведения </a:t>
            </a:r>
            <a:r>
              <a:rPr lang="ru-RU" dirty="0" smtClean="0"/>
              <a:t>ГИА-9.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9" y="3861048"/>
            <a:ext cx="8517880" cy="2221672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" y="4293096"/>
            <a:ext cx="2488284" cy="19982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члену ГЭК в ППЭ запрещается: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3240" y="168977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оказывать содействие участникам ГИА-9,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dirty="0" smtClean="0"/>
              <a:t>информации;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/>
              <a:t>пользоваться средствами </a:t>
            </a:r>
            <a:r>
              <a:rPr lang="ru-RU" dirty="0"/>
              <a:t>связи вне помещения для руководителя </a:t>
            </a:r>
            <a:r>
              <a:rPr lang="ru-RU" dirty="0" smtClean="0"/>
              <a:t>ППЭ (Штаба </a:t>
            </a:r>
            <a:r>
              <a:rPr lang="ru-RU" dirty="0"/>
              <a:t>ППЭ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1728592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2671" y="4653136"/>
            <a:ext cx="5760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Члену ГЭК необходимо помнить, что экзамен проводится в спокойной и доброжелательной обстановке!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4923" y="4340517"/>
            <a:ext cx="8363542" cy="195086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3491</Words>
  <Application>Microsoft Office PowerPoint</Application>
  <PresentationFormat>Экран (4:3)</PresentationFormat>
  <Paragraphs>554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Презентация ИС 2020</vt:lpstr>
      <vt:lpstr> Подготовка  членов государственной экзаменационной комиссии  при проведении ГИА-9  </vt:lpstr>
      <vt:lpstr>Презентация PowerPoint</vt:lpstr>
      <vt:lpstr> </vt:lpstr>
      <vt:lpstr>Нормативные правовые документы (региональный уровень)</vt:lpstr>
      <vt:lpstr>Нормативные правовые документы (региональный уровень)</vt:lpstr>
      <vt:lpstr> </vt:lpstr>
      <vt:lpstr>Функции члена ГЭК 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Приём экзаменационных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 ГЭК: </vt:lpstr>
      <vt:lpstr>Презентация PowerPoint</vt:lpstr>
      <vt:lpstr>Презентация PowerPoint</vt:lpstr>
      <vt:lpstr>Контроль соблюдения  Порядка проведения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Зыкова Надежда Юрьевна</dc:creator>
  <cp:lastModifiedBy>Зыкова Надежда Юрьевна</cp:lastModifiedBy>
  <cp:revision>334</cp:revision>
  <dcterms:created xsi:type="dcterms:W3CDTF">2022-03-11T08:52:08Z</dcterms:created>
  <dcterms:modified xsi:type="dcterms:W3CDTF">2023-04-05T10:27:39Z</dcterms:modified>
</cp:coreProperties>
</file>