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96" r:id="rId2"/>
    <p:sldId id="338" r:id="rId3"/>
    <p:sldId id="316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29" r:id="rId14"/>
    <p:sldId id="349" r:id="rId15"/>
    <p:sldId id="351" r:id="rId16"/>
    <p:sldId id="352" r:id="rId17"/>
    <p:sldId id="353" r:id="rId18"/>
    <p:sldId id="354" r:id="rId19"/>
    <p:sldId id="355" r:id="rId20"/>
    <p:sldId id="356" r:id="rId21"/>
    <p:sldId id="337" r:id="rId22"/>
  </p:sldIdLst>
  <p:sldSz cx="12192000" cy="6858000"/>
  <p:notesSz cx="6858000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53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40000"/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8" autoAdjust="0"/>
    <p:restoredTop sz="97021" autoAdjust="0"/>
  </p:normalViewPr>
  <p:slideViewPr>
    <p:cSldViewPr>
      <p:cViewPr varScale="1">
        <p:scale>
          <a:sx n="96" d="100"/>
          <a:sy n="96" d="100"/>
        </p:scale>
        <p:origin x="84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30"/>
        <p:guide pos="2153"/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6C8D267B-FBEB-4FA5-9360-05200E478E66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192EF954-C3C2-4F16-92E1-FBAF4CD1B1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0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2" y="1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2" y="1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2" y="1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1" y="0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884614" y="0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560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238" y="744538"/>
            <a:ext cx="6608762" cy="37179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799" y="4715154"/>
            <a:ext cx="5481639" cy="446181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243" tIns="46926" rIns="90243" bIns="46926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1" y="9428583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7" tIns="45843" rIns="91687" bIns="45843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28586"/>
            <a:ext cx="2967037" cy="49116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243" tIns="46926" rIns="90243" bIns="46926" numCol="1" anchor="b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612AA788-CA70-4B9C-AC43-2FB09F1847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569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2238" y="744538"/>
            <a:ext cx="6608762" cy="3717925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21389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9824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38258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96693" indent="-229217" defTabSz="45047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5855" algn="l"/>
                <a:tab pos="1451709" algn="l"/>
                <a:tab pos="2177564" algn="l"/>
                <a:tab pos="290341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DC26D5F-EBFF-4C5C-BB8F-9A7AD00C42F8}" type="slidenum">
              <a:rPr lang="ru-RU" altLang="ru-RU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8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0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6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3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4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4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56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0D75-1E68-49A0-AD5D-A2FEE47F0A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A671-EDCF-41B5-9A4C-2043E44F1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9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XXoo/gxfC21rNJ" TargetMode="External"/><Relationship Id="rId2" Type="http://schemas.openxmlformats.org/officeDocument/2006/relationships/hyperlink" Target="https://cloud.mail.ru/public/ETj5/eVQXt1zw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loud.mail.ru/public/2Sbk/Wy6fM98SD" TargetMode="External"/><Relationship Id="rId4" Type="http://schemas.openxmlformats.org/officeDocument/2006/relationships/hyperlink" Target="https://cloud.mail.ru/public/C5VD/kyT2Sp89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1524" y="258924"/>
            <a:ext cx="8568952" cy="349411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Техническая подготовка ППЭ </a:t>
            </a: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 проведении </a:t>
            </a: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ОГЭ </a:t>
            </a: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часть),</a:t>
            </a:r>
            <a:b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 иностранному языку </a:t>
            </a:r>
            <a:b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(устная часть) и </a:t>
            </a:r>
            <a:b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информатике и ИКТ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95700" y="5733256"/>
            <a:ext cx="4800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Microsoft YaHei" charset="-122"/>
              </a:rPr>
              <a:t>Ярославль</a:t>
            </a:r>
          </a:p>
          <a:p>
            <a:pPr algn="ctr">
              <a:spcBef>
                <a:spcPts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Microsoft YaHei" charset="-122"/>
              </a:rPr>
              <a:t>2023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ea typeface="Microsoft YaHei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4232" y="4149080"/>
            <a:ext cx="367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Тулина Наталия Владимировна</a:t>
            </a:r>
          </a:p>
          <a:p>
            <a:endParaRPr lang="ru-RU" sz="1600" i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начальник регионального центра обработки информации</a:t>
            </a:r>
          </a:p>
          <a:p>
            <a:r>
              <a:rPr lang="ru-RU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ГУ ЯО </a:t>
            </a:r>
            <a:r>
              <a:rPr lang="ru-RU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ЦОиККО</a:t>
            </a:r>
            <a:endParaRPr lang="ru-RU" sz="1600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 и ИКТ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61145" y="1052736"/>
            <a:ext cx="1152128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не</a:t>
            </a:r>
            <a:r>
              <a:rPr lang="ru-RU" sz="2000" dirty="0" smtClean="0">
                <a:latin typeface="Century Gothic" panose="020B0502020202020204" pitchFamily="34" charset="0"/>
              </a:rPr>
              <a:t> позднее </a:t>
            </a:r>
            <a:r>
              <a:rPr lang="ru-RU" sz="20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8:50</a:t>
            </a:r>
            <a:r>
              <a:rPr lang="ru-RU" sz="2000" dirty="0" smtClean="0">
                <a:latin typeface="Century Gothic" panose="020B0502020202020204" pitchFamily="34" charset="0"/>
              </a:rPr>
              <a:t> получить у руководителя следующие материалы:</a:t>
            </a:r>
          </a:p>
          <a:p>
            <a:pPr marL="0"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357188" indent="0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Инструкцию для технического специалиста</a:t>
            </a:r>
          </a:p>
          <a:p>
            <a:pPr marL="357188" indent="0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Пароль (на бумажном носителе) для открытия архива с практическими заданиями</a:t>
            </a:r>
          </a:p>
          <a:p>
            <a:pPr marL="357188" indent="0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Съемный носитель информации для копирования файлов с выполненными заданиями</a:t>
            </a:r>
          </a:p>
          <a:p>
            <a:pPr marL="357188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357188" indent="0" algn="ctr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357188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Пройти в аудитории для сдачи экзамена, скопировать файл заданий в папку «Задания» на рабочем столе</a:t>
            </a:r>
          </a:p>
          <a:p>
            <a:pPr marL="357188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Заблокировать на физическом уровне выход в Интернет и локальную сеть</a:t>
            </a:r>
            <a:endParaRPr lang="ru-RU" sz="2000" dirty="0">
              <a:latin typeface="Century Gothic" panose="020B0502020202020204" pitchFamily="34" charset="0"/>
            </a:endParaRPr>
          </a:p>
          <a:p>
            <a:pPr marL="357188" indent="0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99956" y="1196752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73478" y="2276872"/>
            <a:ext cx="272192" cy="939499"/>
            <a:chOff x="346209" y="2060848"/>
            <a:chExt cx="272192" cy="939499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10" y="2060848"/>
              <a:ext cx="272191" cy="219419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09" y="2420888"/>
              <a:ext cx="272191" cy="219419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09" y="2780928"/>
              <a:ext cx="272191" cy="219419"/>
            </a:xfrm>
            <a:prstGeom prst="rect">
              <a:avLst/>
            </a:prstGeom>
          </p:spPr>
        </p:pic>
      </p:grpSp>
      <p:sp>
        <p:nvSpPr>
          <p:cNvPr id="13" name="Скругленный прямоугольник 12"/>
          <p:cNvSpPr/>
          <p:nvPr/>
        </p:nvSpPr>
        <p:spPr>
          <a:xfrm>
            <a:off x="5699956" y="4005064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 и ИКТ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61145" y="1052736"/>
            <a:ext cx="1152128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indent="0" algn="just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 </a:t>
            </a:r>
            <a:r>
              <a:rPr lang="ru-RU" sz="2000" dirty="0">
                <a:latin typeface="Century Gothic" panose="020B0502020202020204" pitchFamily="34" charset="0"/>
              </a:rPr>
              <a:t>случае необходимости технический специалист (по приглашению организатора в аудитории) </a:t>
            </a:r>
            <a:r>
              <a:rPr lang="ru-RU" sz="2000" b="1" dirty="0">
                <a:latin typeface="Century Gothic" panose="020B0502020202020204" pitchFamily="34" charset="0"/>
              </a:rPr>
              <a:t>может оказать помощь обучающемуся в запуске необходимого программного обеспечения и сохранении файлов</a:t>
            </a:r>
            <a:r>
              <a:rPr lang="ru-RU" sz="2000" dirty="0">
                <a:latin typeface="Century Gothic" panose="020B0502020202020204" pitchFamily="34" charset="0"/>
              </a:rPr>
              <a:t> с ответами в необходимом формате, каталоге и с необходимым именем, а также оказать </a:t>
            </a:r>
            <a:r>
              <a:rPr lang="ru-RU" sz="2000" b="1" dirty="0">
                <a:latin typeface="Century Gothic" panose="020B0502020202020204" pitchFamily="34" charset="0"/>
              </a:rPr>
              <a:t>помощь организатору в проверке качества сохраненных файлов ответов </a:t>
            </a:r>
            <a:r>
              <a:rPr lang="ru-RU" sz="2000" dirty="0">
                <a:latin typeface="Century Gothic" panose="020B0502020202020204" pitchFamily="34" charset="0"/>
              </a:rPr>
              <a:t>учащихся;</a:t>
            </a:r>
          </a:p>
          <a:p>
            <a:pPr indent="0" algn="just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indent="0" algn="just">
              <a:buNone/>
            </a:pPr>
            <a:r>
              <a:rPr lang="ru-RU" sz="2000" dirty="0">
                <a:latin typeface="Century Gothic" panose="020B0502020202020204" pitchFamily="34" charset="0"/>
              </a:rPr>
              <a:t>В</a:t>
            </a:r>
            <a:r>
              <a:rPr lang="ru-RU" sz="2000" dirty="0" smtClean="0">
                <a:latin typeface="Century Gothic" panose="020B0502020202020204" pitchFamily="34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</a:rPr>
              <a:t>случае технического сбоя организатор  в аудитории должен вызвать технического специалиста. Если технический сбой нельзя устранить за короткое время (3-5 минут), обучающемуся должен быть предложен </a:t>
            </a:r>
            <a:r>
              <a:rPr lang="ru-RU" sz="2000" b="1" dirty="0">
                <a:latin typeface="Century Gothic" panose="020B0502020202020204" pitchFamily="34" charset="0"/>
              </a:rPr>
              <a:t>резервный компьютер</a:t>
            </a:r>
            <a:r>
              <a:rPr lang="ru-RU" sz="2000" dirty="0">
                <a:latin typeface="Century Gothic" panose="020B0502020202020204" pitchFamily="34" charset="0"/>
              </a:rPr>
              <a:t>. При этом работоспособность компьютера, на котором произошел сбой, должна быть восстановлена для возможного использования его в качестве резервного. </a:t>
            </a:r>
          </a:p>
          <a:p>
            <a:pPr marL="357188" indent="0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Завершение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 и ИКТ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261145" y="1052736"/>
            <a:ext cx="11521280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После </a:t>
            </a:r>
            <a:r>
              <a:rPr lang="ru-RU" sz="2000" dirty="0">
                <a:latin typeface="Century Gothic" panose="020B0502020202020204" pitchFamily="34" charset="0"/>
              </a:rPr>
              <a:t>окончания экзамена технический специалист: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 </a:t>
            </a:r>
            <a:r>
              <a:rPr lang="ru-RU" sz="2000" dirty="0">
                <a:latin typeface="Century Gothic" panose="020B0502020202020204" pitchFamily="34" charset="0"/>
              </a:rPr>
              <a:t>присутствии организаторов в аудитории копирует из всех папок «Ответы» файлы, сохраненные участниками ГИА-9, на съемный носитель информации </a:t>
            </a:r>
            <a:r>
              <a:rPr lang="ru-RU" sz="2000" dirty="0" smtClean="0">
                <a:latin typeface="Century Gothic" panose="020B0502020202020204" pitchFamily="34" charset="0"/>
              </a:rPr>
              <a:t>(</a:t>
            </a:r>
            <a:r>
              <a:rPr lang="ru-RU" sz="2000" dirty="0">
                <a:latin typeface="Century Gothic" panose="020B0502020202020204" pitchFamily="34" charset="0"/>
              </a:rPr>
              <a:t>файлы сохраняются в отдельной папке с именем (кодом) данной аудитории; все папки аудиторий располагаются в папке с именем (кодом) данного ППЭ), </a:t>
            </a:r>
            <a:r>
              <a:rPr lang="ru-RU" sz="2000" dirty="0" smtClean="0">
                <a:latin typeface="Century Gothic" panose="020B0502020202020204" pitchFamily="34" charset="0"/>
              </a:rPr>
              <a:t>делает </a:t>
            </a:r>
            <a:r>
              <a:rPr lang="ru-RU" sz="2000" dirty="0">
                <a:latin typeface="Century Gothic" panose="020B0502020202020204" pitchFamily="34" charset="0"/>
              </a:rPr>
              <a:t>резервное копирование. Для копирования данных возможно использование локальной сети. В случае если обучающийся удален с экзамена или досрочно завершил экзамен по объективным причинам, его файлы (при наличии) копируются для передачи в РЦОИ</a:t>
            </a:r>
            <a:r>
              <a:rPr lang="ru-RU" sz="20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П</a:t>
            </a:r>
            <a:r>
              <a:rPr lang="ru-RU" sz="2000" dirty="0" smtClean="0">
                <a:latin typeface="Century Gothic" panose="020B0502020202020204" pitchFamily="34" charset="0"/>
              </a:rPr>
              <a:t>ри </a:t>
            </a:r>
            <a:r>
              <a:rPr lang="ru-RU" sz="2000" dirty="0">
                <a:latin typeface="Century Gothic" panose="020B0502020202020204" pitchFamily="34" charset="0"/>
              </a:rPr>
              <a:t>копировании материалов из одной аудитории следить, чтобы количество скопированных файлов с ответами было равно количеству файлов, отмеченных ответственным организатором в форме </a:t>
            </a:r>
            <a:r>
              <a:rPr lang="ru-RU" sz="2000" b="1" dirty="0">
                <a:latin typeface="Century Gothic" panose="020B0502020202020204" pitchFamily="34" charset="0"/>
              </a:rPr>
              <a:t>ИКТ-5.1</a:t>
            </a:r>
            <a:r>
              <a:rPr lang="ru-RU" sz="2000" dirty="0">
                <a:latin typeface="Century Gothic" panose="020B0502020202020204" pitchFamily="34" charset="0"/>
              </a:rPr>
              <a:t> «Ведомость выполнения практических заданий по информатике и ИКТ»</a:t>
            </a:r>
            <a:r>
              <a:rPr lang="ru-RU" sz="2000" i="1" dirty="0">
                <a:latin typeface="Century Gothic" panose="020B0502020202020204" pitchFamily="34" charset="0"/>
              </a:rPr>
              <a:t> (</a:t>
            </a:r>
            <a:r>
              <a:rPr lang="ru-RU" sz="2000" dirty="0">
                <a:latin typeface="Century Gothic" panose="020B0502020202020204" pitchFamily="34" charset="0"/>
              </a:rPr>
              <a:t>у каждого обучающегося должно быть не более трех сохраненных файлов с заданиями: № 13.1 </a:t>
            </a:r>
            <a:r>
              <a:rPr lang="ru-RU" sz="2000" b="1" dirty="0">
                <a:latin typeface="Century Gothic" panose="020B0502020202020204" pitchFamily="34" charset="0"/>
              </a:rPr>
              <a:t>или</a:t>
            </a:r>
            <a:r>
              <a:rPr lang="ru-RU" sz="2000" dirty="0">
                <a:latin typeface="Century Gothic" panose="020B0502020202020204" pitchFamily="34" charset="0"/>
              </a:rPr>
              <a:t> 13.2,  14, а также  15.1 </a:t>
            </a:r>
            <a:r>
              <a:rPr lang="ru-RU" sz="2000" b="1" dirty="0">
                <a:latin typeface="Century Gothic" panose="020B0502020202020204" pitchFamily="34" charset="0"/>
              </a:rPr>
              <a:t>или</a:t>
            </a:r>
            <a:r>
              <a:rPr lang="ru-RU" sz="2000" dirty="0">
                <a:latin typeface="Century Gothic" panose="020B0502020202020204" pitchFamily="34" charset="0"/>
              </a:rPr>
              <a:t> 15.2</a:t>
            </a:r>
            <a:r>
              <a:rPr lang="ru-RU" sz="2000" dirty="0" smtClean="0">
                <a:latin typeface="Century Gothic" panose="020B0502020202020204" pitchFamily="34" charset="0"/>
              </a:rPr>
              <a:t>).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П</a:t>
            </a:r>
            <a:r>
              <a:rPr lang="ru-RU" sz="2000" dirty="0" smtClean="0">
                <a:latin typeface="Century Gothic" panose="020B0502020202020204" pitchFamily="34" charset="0"/>
              </a:rPr>
              <a:t>ередает </a:t>
            </a:r>
            <a:r>
              <a:rPr lang="ru-RU" sz="2000" dirty="0">
                <a:latin typeface="Century Gothic" panose="020B0502020202020204" pitchFamily="34" charset="0"/>
              </a:rPr>
              <a:t>руководителю ППЭ съемный носитель информации с файлами выполненных заданий по информатике и ИКТ.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sz="2000" i="1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ru-RU" sz="2000" i="1" dirty="0" smtClean="0">
                <a:latin typeface="Century Gothic" panose="020B0502020202020204" pitchFamily="34" charset="0"/>
              </a:rPr>
              <a:t>Технический </a:t>
            </a:r>
            <a:r>
              <a:rPr lang="ru-RU" sz="2000" i="1" dirty="0">
                <a:latin typeface="Century Gothic" panose="020B0502020202020204" pitchFamily="34" charset="0"/>
              </a:rPr>
              <a:t>специалист покидает ППЭ после передачи всех материалов и только по разрешению руководителя ППЭ.</a:t>
            </a:r>
          </a:p>
          <a:p>
            <a:pPr marL="357188" indent="0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9986" y="36355"/>
            <a:ext cx="12192000" cy="10604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Особенности подготовки </a:t>
            </a:r>
            <a:r>
              <a:rPr lang="ru-RU" sz="24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и </a:t>
            </a: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проведения устной части экзамена </a:t>
            </a:r>
            <a:r>
              <a:rPr lang="ru-RU" sz="24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в ППЭ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1274" y="970025"/>
            <a:ext cx="10269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9933"/>
                </a:solidFill>
              </a:rPr>
              <a:t>Техническое обеспечение ППЭ</a:t>
            </a:r>
            <a:endParaRPr lang="ru-RU" sz="2000" b="1" dirty="0">
              <a:solidFill>
                <a:srgbClr val="FF9933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10380" y="3929066"/>
            <a:ext cx="3834169" cy="22263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http://www.veryicon.com/icon/png/Folder/Vista%20Style/My%20computer.png"/>
          <p:cNvPicPr>
            <a:picLocks noChangeAspect="1" noChangeArrowheads="1"/>
          </p:cNvPicPr>
          <p:nvPr/>
        </p:nvPicPr>
        <p:blipFill>
          <a:blip r:embed="rId2" cstate="print"/>
          <a:srcRect b="6952"/>
          <a:stretch>
            <a:fillRect/>
          </a:stretch>
        </p:blipFill>
        <p:spPr bwMode="auto">
          <a:xfrm>
            <a:off x="7151176" y="3933164"/>
            <a:ext cx="1072142" cy="971746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825986" y="5106582"/>
            <a:ext cx="26920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Рабочие Станции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(без выхода в Интернет)</a:t>
            </a:r>
          </a:p>
        </p:txBody>
      </p:sp>
      <p:pic>
        <p:nvPicPr>
          <p:cNvPr id="19" name="Picture 2" descr="C:\Users\adeynichenko\Desktop\УСКОМ 2014\Презентация по технологии для обучающего семинара\картинки\audio-headset_878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748" y="3962877"/>
            <a:ext cx="879582" cy="8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9215712" y="4815063"/>
            <a:ext cx="135308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Гарнитуры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383046" y="5615239"/>
            <a:ext cx="2972180" cy="38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9933"/>
                </a:solidFill>
              </a:rPr>
              <a:t>Аудитории проведения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881290" y="4000504"/>
            <a:ext cx="3718301" cy="2227567"/>
            <a:chOff x="2029031" y="1572411"/>
            <a:chExt cx="3495233" cy="2040995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029031" y="1572411"/>
              <a:ext cx="3495233" cy="204099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253430" y="3189025"/>
              <a:ext cx="30464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FF9933"/>
                  </a:solidFill>
                </a:rPr>
                <a:t>Аудитории подготовки</a:t>
              </a: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2698" y="1912772"/>
              <a:ext cx="1078230" cy="979714"/>
            </a:xfrm>
            <a:prstGeom prst="rect">
              <a:avLst/>
            </a:prstGeom>
          </p:spPr>
        </p:pic>
        <p:sp>
          <p:nvSpPr>
            <p:cNvPr id="37" name="Прямоугольник 36"/>
            <p:cNvSpPr/>
            <p:nvPr/>
          </p:nvSpPr>
          <p:spPr>
            <a:xfrm>
              <a:off x="3249505" y="1799880"/>
              <a:ext cx="1751420" cy="1367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Инструкции для участника по работе с ПО</a:t>
              </a:r>
            </a:p>
            <a:p>
              <a:pPr fontAlgn="auto">
                <a:spcAft>
                  <a:spcPts val="0"/>
                </a:spcAft>
                <a:defRPr/>
              </a:pPr>
              <a:endParaRPr lang="ru-RU" sz="1300" b="1" dirty="0" smtClean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endParaRPr>
            </a:p>
            <a:p>
              <a:pPr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Материалы на период ожидания</a:t>
              </a:r>
            </a:p>
          </p:txBody>
        </p:sp>
      </p:grpSp>
      <p:grpSp>
        <p:nvGrpSpPr>
          <p:cNvPr id="5" name="Группа 5"/>
          <p:cNvGrpSpPr/>
          <p:nvPr/>
        </p:nvGrpSpPr>
        <p:grpSpPr>
          <a:xfrm>
            <a:off x="6596066" y="1500174"/>
            <a:ext cx="4556008" cy="2346878"/>
            <a:chOff x="5709762" y="4128613"/>
            <a:chExt cx="4556008" cy="204461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5824453" y="4128613"/>
              <a:ext cx="4373670" cy="204099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493893" y="5773113"/>
              <a:ext cx="33198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FF9933"/>
                  </a:solidFill>
                </a:rPr>
                <a:t>Резервное оборудование</a:t>
              </a:r>
            </a:p>
          </p:txBody>
        </p:sp>
        <p:pic>
          <p:nvPicPr>
            <p:cNvPr id="38" name="Picture 2" descr="C:\Users\adeynichenko\Desktop\УСКОМ 2014\Презентация по технологии для обучающего семинара\картинки\audio-headset_878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0411" y="4354017"/>
              <a:ext cx="901556" cy="901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Прямоугольник 38"/>
            <p:cNvSpPr/>
            <p:nvPr/>
          </p:nvSpPr>
          <p:spPr>
            <a:xfrm>
              <a:off x="8878881" y="5292648"/>
              <a:ext cx="1386889" cy="429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Резервные гарнитуры</a:t>
              </a:r>
            </a:p>
          </p:txBody>
        </p:sp>
        <p:pic>
          <p:nvPicPr>
            <p:cNvPr id="40" name="Picture 2" descr="http://www.veryicon.com/icon/png/Folder/Vista%20Style/My%20computer.png"/>
            <p:cNvPicPr>
              <a:picLocks noChangeAspect="1" noChangeArrowheads="1"/>
            </p:cNvPicPr>
            <p:nvPr/>
          </p:nvPicPr>
          <p:blipFill>
            <a:blip r:embed="rId2" cstate="print"/>
            <a:srcRect b="6952"/>
            <a:stretch>
              <a:fillRect/>
            </a:stretch>
          </p:blipFill>
          <p:spPr bwMode="auto">
            <a:xfrm>
              <a:off x="6134758" y="4281352"/>
              <a:ext cx="1098927" cy="1022533"/>
            </a:xfrm>
            <a:prstGeom prst="rect">
              <a:avLst/>
            </a:prstGeom>
            <a:noFill/>
          </p:spPr>
        </p:pic>
        <p:sp>
          <p:nvSpPr>
            <p:cNvPr id="41" name="Прямоугольник 40"/>
            <p:cNvSpPr/>
            <p:nvPr/>
          </p:nvSpPr>
          <p:spPr>
            <a:xfrm>
              <a:off x="5709762" y="5268588"/>
              <a:ext cx="1948918" cy="429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Резервные станции</a:t>
              </a: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1314318" y="1364312"/>
            <a:ext cx="5281747" cy="2564754"/>
            <a:chOff x="1314319" y="1364312"/>
            <a:chExt cx="5244670" cy="2371966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1314319" y="1393549"/>
              <a:ext cx="5244670" cy="234272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806243" y="3141665"/>
              <a:ext cx="46057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9933"/>
                  </a:solidFill>
                </a:rPr>
                <a:t>Помещение Руководителя </a:t>
              </a:r>
              <a:r>
                <a:rPr lang="ru-RU" sz="2000" b="1" dirty="0" smtClean="0">
                  <a:solidFill>
                    <a:srgbClr val="FF9933"/>
                  </a:solidFill>
                </a:rPr>
                <a:t>ППЭ (Штаб)</a:t>
              </a:r>
              <a:endParaRPr lang="ru-RU" sz="2000" b="1" dirty="0">
                <a:solidFill>
                  <a:srgbClr val="FF9933"/>
                </a:solidFill>
              </a:endParaRPr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3764" y="1614780"/>
              <a:ext cx="1000831" cy="786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Прямоугольник 26"/>
            <p:cNvSpPr/>
            <p:nvPr/>
          </p:nvSpPr>
          <p:spPr>
            <a:xfrm>
              <a:off x="1314319" y="2400869"/>
              <a:ext cx="186875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Рабочая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станция с выходом в Интернет</a:t>
              </a:r>
            </a:p>
          </p:txBody>
        </p:sp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013" y="1553772"/>
              <a:ext cx="723922" cy="65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" descr="C:\Users\adeynichenko\Desktop\УСКОМ 2014\Презентация по технологии для обучающего семинара\картинки\usb_9993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790" y="2205627"/>
              <a:ext cx="568129" cy="568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www.ok24it.ru/images/general/printer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68490" y="1364312"/>
              <a:ext cx="1013358" cy="879733"/>
            </a:xfrm>
            <a:prstGeom prst="rect">
              <a:avLst/>
            </a:prstGeom>
            <a:noFill/>
          </p:spPr>
        </p:pic>
        <p:sp>
          <p:nvSpPr>
            <p:cNvPr id="29" name="Прямоугольник 28"/>
            <p:cNvSpPr/>
            <p:nvPr/>
          </p:nvSpPr>
          <p:spPr>
            <a:xfrm>
              <a:off x="2933593" y="2175553"/>
              <a:ext cx="1362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USB-</a:t>
              </a:r>
              <a:r>
                <a:rPr lang="ru-RU" sz="14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модем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745721" y="2150086"/>
              <a:ext cx="1032107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Принтер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010943" y="2752169"/>
              <a:ext cx="1129348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300" b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Флеш-носители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00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2200" dirty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2-5 дней до экзамена</a:t>
            </a:r>
            <a:r>
              <a:rPr lang="ru-RU" sz="2200" dirty="0">
                <a:latin typeface="Century Gothic" panose="020B0502020202020204" pitchFamily="34" charset="0"/>
              </a:rPr>
              <a:t> технический специалист должен получить из РЦОИ следующие материалы - скачать по ссылке </a:t>
            </a: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r>
              <a:rPr lang="ru-RU" sz="2200" b="1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</a:t>
            </a: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://cloud.mail.ru/public/hUd7/D4ytRZfmo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дистрибутив </a:t>
            </a:r>
            <a:r>
              <a:rPr lang="ru-RU" sz="2200" dirty="0">
                <a:latin typeface="Century Gothic" panose="020B0502020202020204" pitchFamily="34" charset="0"/>
              </a:rPr>
              <a:t>ПО Станция записи ответов;</a:t>
            </a:r>
          </a:p>
          <a:p>
            <a:pPr marL="0" indent="0">
              <a:buNone/>
            </a:pPr>
            <a:r>
              <a:rPr lang="ru-RU" sz="2200" dirty="0">
                <a:latin typeface="Century Gothic" panose="020B0502020202020204" pitchFamily="34" charset="0"/>
              </a:rPr>
              <a:t>инструкции для участников ОГЭ по использованию программного обеспечения сдачи устного экзамена по иностранным языкам;</a:t>
            </a:r>
          </a:p>
          <a:p>
            <a:pPr marL="0" indent="0">
              <a:buNone/>
            </a:pPr>
            <a:r>
              <a:rPr lang="ru-RU" sz="2200" dirty="0">
                <a:latin typeface="Century Gothic" panose="020B0502020202020204" pitchFamily="34" charset="0"/>
              </a:rPr>
              <a:t>информацию о номерах аудиторий, количестве рабочих станций по каждому предмету и типу рассадки (ОВЗ или стандартная);</a:t>
            </a:r>
          </a:p>
          <a:p>
            <a:pPr marL="0" indent="0">
              <a:buNone/>
            </a:pPr>
            <a:r>
              <a:rPr lang="ru-RU" sz="2200" dirty="0">
                <a:latin typeface="Century Gothic" panose="020B0502020202020204" pitchFamily="34" charset="0"/>
              </a:rPr>
              <a:t>форму </a:t>
            </a:r>
            <a:r>
              <a:rPr lang="ru-RU" sz="2200" b="1" dirty="0">
                <a:latin typeface="Century Gothic" panose="020B0502020202020204" pitchFamily="34" charset="0"/>
              </a:rPr>
              <a:t>ППЭ-01-01-У</a:t>
            </a:r>
            <a:r>
              <a:rPr lang="ru-RU" sz="2200" dirty="0">
                <a:latin typeface="Century Gothic" panose="020B0502020202020204" pitchFamily="34" charset="0"/>
              </a:rPr>
              <a:t> «Протокол технической готовности ППЭ к экзамену в устной форме».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2200" dirty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2-5 дней до экзамена</a:t>
            </a:r>
            <a:r>
              <a:rPr lang="ru-RU" sz="2200" dirty="0">
                <a:latin typeface="Century Gothic" panose="020B0502020202020204" pitchFamily="34" charset="0"/>
              </a:rPr>
              <a:t> технический специалист </a:t>
            </a:r>
            <a:r>
              <a:rPr lang="ru-RU" sz="2200" dirty="0" smtClean="0">
                <a:latin typeface="Century Gothic" panose="020B0502020202020204" pitchFamily="34" charset="0"/>
              </a:rPr>
              <a:t>должен выполнить техническую подготовку ППЭ</a:t>
            </a: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>
                <a:latin typeface="Century Gothic" panose="020B0502020202020204" pitchFamily="34" charset="0"/>
              </a:rPr>
              <a:t>проверить соответствие технического оснащения компьютеров (ноутбуков) в аудиториях проведения и Штабе ППЭ, а также резервных компьютеров (ноутбуков), предъявляемым минимальным требованиям;</a:t>
            </a:r>
          </a:p>
          <a:p>
            <a:pPr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обеспечить </a:t>
            </a:r>
            <a:r>
              <a:rPr lang="ru-RU" sz="2200" dirty="0">
                <a:latin typeface="Century Gothic" panose="020B0502020202020204" pitchFamily="34" charset="0"/>
              </a:rPr>
              <a:t>рабочие места участников ОГЭ в аудиториях проведения гарнитурами: наушниками (закрытого типа акустического оформления) с микрофоном, на каждую аудиторию проведения подготовить одну дополнительную гарнитуру, которая будет использоваться при инструктаже участников ОГЭ;</a:t>
            </a:r>
            <a:endParaRPr lang="en-US" sz="2200" dirty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обеспечить </a:t>
            </a:r>
            <a:r>
              <a:rPr lang="ru-RU" sz="2200" dirty="0">
                <a:latin typeface="Century Gothic" panose="020B0502020202020204" pitchFamily="34" charset="0"/>
              </a:rPr>
              <a:t>работоспособность компьютерной гарнитуры: установить необходимые для работы драйвера и иное сопутствующее ПО, провести необходимые настройки аудиозаписи и воспроизведения;</a:t>
            </a:r>
          </a:p>
          <a:p>
            <a:pPr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установить </a:t>
            </a:r>
            <a:r>
              <a:rPr lang="ru-RU" sz="2200" dirty="0">
                <a:latin typeface="Century Gothic" panose="020B0502020202020204" pitchFamily="34" charset="0"/>
              </a:rPr>
              <a:t>ПО Станция записи ответов на всех рабочих местах участников ОГЭ в каждой аудитории проведения, а также на резервных компьютерах;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3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Завершить за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 дня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до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экзамена</a:t>
            </a: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на </a:t>
            </a:r>
            <a:r>
              <a:rPr lang="ru-RU" sz="2000" dirty="0">
                <a:latin typeface="Century Gothic" panose="020B0502020202020204" pitchFamily="34" charset="0"/>
              </a:rPr>
              <a:t>Станциях записи создать новый экзамен, корректно указать: регион, код ППЭ, номер аудитории, номер места и экзамен</a:t>
            </a:r>
            <a:r>
              <a:rPr lang="ru-RU" sz="20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качество аудиозаписи на всех рабочих местах участников ОГЭ, при необходимости настроить </a:t>
            </a:r>
            <a:r>
              <a:rPr lang="ru-RU" sz="2000" dirty="0" err="1">
                <a:latin typeface="Century Gothic" panose="020B0502020202020204" pitchFamily="34" charset="0"/>
              </a:rPr>
              <a:t>аудиооборудование</a:t>
            </a:r>
            <a:r>
              <a:rPr lang="ru-RU" sz="2000" dirty="0">
                <a:latin typeface="Century Gothic" panose="020B0502020202020204" pitchFamily="34" charset="0"/>
              </a:rPr>
              <a:t> в соответствии с </a:t>
            </a:r>
            <a:r>
              <a:rPr lang="ru-RU" sz="2000" b="1" i="1" dirty="0">
                <a:latin typeface="Century Gothic" panose="020B0502020202020204" pitchFamily="34" charset="0"/>
              </a:rPr>
              <a:t>Руководством пользователя Станции записи</a:t>
            </a:r>
            <a:r>
              <a:rPr lang="ru-RU" sz="2000" dirty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качество отображения демонстрационных электронных КИМ на всех рабочих местах участников ОГЭ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правильность системной даты и времени, установленного на рабочем месте участника ОГЭ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получить </a:t>
            </a:r>
            <a:r>
              <a:rPr lang="ru-RU" sz="2000" dirty="0">
                <a:latin typeface="Century Gothic" panose="020B0502020202020204" pitchFamily="34" charset="0"/>
              </a:rPr>
              <a:t>электронный архив КИМ из РЦОИ по ссылке и загрузить на станции записи ответов;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подготовить </a:t>
            </a:r>
            <a:r>
              <a:rPr lang="ru-RU" sz="2000" dirty="0">
                <a:latin typeface="Century Gothic" panose="020B0502020202020204" pitchFamily="34" charset="0"/>
              </a:rPr>
              <a:t>дополнительное оборудование, необходимое для проведения устного экзамена: </a:t>
            </a:r>
            <a:r>
              <a:rPr lang="ru-RU" sz="2000" b="1" i="1" dirty="0">
                <a:latin typeface="Century Gothic" panose="020B0502020202020204" pitchFamily="34" charset="0"/>
              </a:rPr>
              <a:t>USB-накопитель</a:t>
            </a:r>
            <a:r>
              <a:rPr lang="ru-RU" sz="2000" i="1" dirty="0">
                <a:latin typeface="Century Gothic" panose="020B0502020202020204" pitchFamily="34" charset="0"/>
              </a:rPr>
              <a:t>, </a:t>
            </a:r>
            <a:r>
              <a:rPr lang="ru-RU" sz="2000" b="1" i="1" dirty="0">
                <a:latin typeface="Century Gothic" panose="020B0502020202020204" pitchFamily="34" charset="0"/>
              </a:rPr>
              <a:t>USB-модем,</a:t>
            </a:r>
            <a:r>
              <a:rPr lang="ru-RU" sz="2000" b="1" dirty="0">
                <a:latin typeface="Century Gothic" panose="020B0502020202020204" pitchFamily="34" charset="0"/>
              </a:rPr>
              <a:t> </a:t>
            </a:r>
            <a:r>
              <a:rPr lang="ru-RU" sz="2000" b="1" i="1" dirty="0">
                <a:latin typeface="Century Gothic" panose="020B0502020202020204" pitchFamily="34" charset="0"/>
              </a:rPr>
              <a:t>принтер, резервные рабочие станции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32656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КОНТРОЛЬ ТЕХНИЧЕСКОЙ ГОТОВНОСТИ</a:t>
            </a: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 день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до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экзамена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выполнить </a:t>
            </a:r>
            <a:r>
              <a:rPr lang="ru-RU" sz="2000" dirty="0">
                <a:latin typeface="Century Gothic" panose="020B0502020202020204" pitchFamily="34" charset="0"/>
              </a:rPr>
              <a:t>тиражирование инструкции для участников ОГЭ по использованию программного обеспечения сдачи устного экзамена по иностранным языкам: 1 на каждого участника и 1 на каждую аудиторию проведения;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передать </a:t>
            </a:r>
            <a:r>
              <a:rPr lang="ru-RU" sz="2000" dirty="0">
                <a:latin typeface="Century Gothic" panose="020B0502020202020204" pitchFamily="34" charset="0"/>
              </a:rPr>
              <a:t>руководителю ППЭ инструкции для участников ОГЭ для предоставления в аудиториях подготовки;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совместно </a:t>
            </a:r>
            <a:r>
              <a:rPr lang="ru-RU" sz="2000" dirty="0">
                <a:latin typeface="Century Gothic" panose="020B0502020202020204" pitchFamily="34" charset="0"/>
              </a:rPr>
              <a:t>с членом ГЭК и руководителем ППЭ провести контроль готовности ППЭ к проведению экзамена: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провести </a:t>
            </a:r>
            <a:r>
              <a:rPr lang="ru-RU" sz="2000" dirty="0">
                <a:latin typeface="Century Gothic" panose="020B0502020202020204" pitchFamily="34" charset="0"/>
              </a:rPr>
              <a:t>контроль качества аудиозаписи на всех рабочих местах участников ОГЭ в каждой аудитории проведения;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провести </a:t>
            </a:r>
            <a:r>
              <a:rPr lang="ru-RU" sz="2000" dirty="0">
                <a:latin typeface="Century Gothic" panose="020B0502020202020204" pitchFamily="34" charset="0"/>
              </a:rPr>
              <a:t>контроль качества отображения электронных КИМ на всех рабочих местах участников ОГЭ в каждой аудитории проведения;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проверить </a:t>
            </a:r>
            <a:r>
              <a:rPr lang="ru-RU" sz="2000" dirty="0">
                <a:latin typeface="Century Gothic" panose="020B0502020202020204" pitchFamily="34" charset="0"/>
              </a:rPr>
              <a:t>наличие дополнительного (резервного) оборудования;</a:t>
            </a: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32656"/>
            <a:ext cx="11372851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ЗАВЕРШЕНИЕ </a:t>
            </a:r>
            <a:r>
              <a:rPr lang="ru-RU" sz="24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КОНТРОЛЯ ТЕХНИЧЕСКОЙ ГОТОВНОСТИ</a:t>
            </a: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За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 день </a:t>
            </a:r>
            <a:r>
              <a:rPr lang="ru-RU" sz="22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до </a:t>
            </a:r>
            <a:r>
              <a:rPr lang="ru-RU" sz="22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экзамена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Технический специалист  должен средствами Станции записи ответов сформировать отчет с кодом активации экзамена для организатора (оператора ПК) в соответствующей аудитории проведения: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i="1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i="1" dirty="0" smtClean="0">
                <a:latin typeface="Century Gothic" panose="020B0502020202020204" pitchFamily="34" charset="0"/>
              </a:rPr>
              <a:t>Код </a:t>
            </a:r>
            <a:r>
              <a:rPr lang="ru-RU" sz="2000" i="1" dirty="0">
                <a:latin typeface="Century Gothic" panose="020B0502020202020204" pitchFamily="34" charset="0"/>
              </a:rPr>
              <a:t>активации одинаковый для всех рабочих станций в одной аудитории. Отчеты для всех аудиторий проведения следует перенести на рабочую станцию с принтером, распечатать и выдать в день экзамена организаторам (операторам ПК)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Готовность </a:t>
            </a:r>
            <a:r>
              <a:rPr lang="ru-RU" sz="2000" dirty="0">
                <a:latin typeface="Century Gothic" panose="020B0502020202020204" pitchFamily="34" charset="0"/>
              </a:rPr>
              <a:t>аудиторий проведения к сдаче экзамена подтверждается последующим заполнением формы </a:t>
            </a:r>
            <a:r>
              <a:rPr lang="ru-RU" sz="2000" b="1" dirty="0">
                <a:latin typeface="Century Gothic" panose="020B0502020202020204" pitchFamily="34" charset="0"/>
              </a:rPr>
              <a:t>ППЭ-01-01-У</a:t>
            </a:r>
            <a:r>
              <a:rPr lang="ru-RU" sz="2000" dirty="0">
                <a:latin typeface="Century Gothic" panose="020B0502020202020204" pitchFamily="34" charset="0"/>
              </a:rPr>
              <a:t> «Протокол технической готовности ППЭ к экзамену в устной форме». Указанный протокол удостоверяется подписями технического специалиста, руководителя ППЭ и члена ГЭК.</a:t>
            </a: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372851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Проведение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196752"/>
            <a:ext cx="11521280" cy="532859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В день проведения экзамена технический специалист должен: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-</a:t>
            </a:r>
            <a:r>
              <a:rPr lang="ru-RU" sz="2000" dirty="0">
                <a:latin typeface="Century Gothic" panose="020B0502020202020204" pitchFamily="34" charset="0"/>
              </a:rPr>
              <a:t> получить у руководителя ППЭ инструкцию для технического специалиста при проведении ГИА-9 по иностранным языкам (устная часть, раздел «Говорение»);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 8:30</a:t>
            </a:r>
            <a:r>
              <a:rPr 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</a:rPr>
              <a:t>вместе с членом ГЭК в Штабе ППЭ на рабочей станции, имеющей выход в сеть «Интернет», по указанной ранее ссылке получить ключ доступа КИМ для расшифровки электронных КИМ и загрузить ключ доступа к КИМ на все рабочие места участников ОГЭ во всех аудиториях проведения;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- выдать всем организаторам (операторам ПК) в аудиториях проведения коды активации экзамена и инструкции для участников ОГЭ по использованию программного обеспечения сдачи устного экзамена по иностранным языкам на каждом языке сдаваемого в аудитории проведения экзамена;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-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не позднее</a:t>
            </a:r>
            <a:r>
              <a:rPr 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09:45 </a:t>
            </a:r>
            <a:r>
              <a:rPr lang="ru-RU" sz="2000" dirty="0">
                <a:latin typeface="Century Gothic" panose="020B0502020202020204" pitchFamily="34" charset="0"/>
              </a:rPr>
              <a:t>получить у руководителя ППЭ USB-накопитель для записи файлов с ответами обучающихся.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Century Gothic" panose="020B0502020202020204" pitchFamily="34" charset="0"/>
              </a:rPr>
              <a:t>Во время проведения экзамена, в случае необходимости, оказывать техническую помощь организаторам в аудитории.</a:t>
            </a:r>
          </a:p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283262" y="459119"/>
            <a:ext cx="11625475" cy="2116331"/>
            <a:chOff x="283262" y="706274"/>
            <a:chExt cx="11625475" cy="2116331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283262" y="706274"/>
              <a:ext cx="11625475" cy="2116331"/>
              <a:chOff x="103983" y="1419443"/>
              <a:chExt cx="11625475" cy="2116331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254552" y="1651196"/>
                <a:ext cx="11474906" cy="1884578"/>
                <a:chOff x="254552" y="1651196"/>
                <a:chExt cx="11474906" cy="1884578"/>
              </a:xfrm>
            </p:grpSpPr>
            <p:sp>
              <p:nvSpPr>
                <p:cNvPr id="22" name="Прямоугольник 21"/>
                <p:cNvSpPr/>
                <p:nvPr/>
              </p:nvSpPr>
              <p:spPr>
                <a:xfrm>
                  <a:off x="254552" y="1651196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9669760" y="1681053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2608354" y="1669529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4962156" y="1682487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Прямоугольник 25"/>
                <p:cNvSpPr/>
                <p:nvPr/>
              </p:nvSpPr>
              <p:spPr>
                <a:xfrm>
                  <a:off x="7315958" y="1669529"/>
                  <a:ext cx="2059698" cy="1853287"/>
                </a:xfrm>
                <a:prstGeom prst="rect">
                  <a:avLst/>
                </a:prstGeom>
                <a:noFill/>
                <a:ln w="28575">
                  <a:solidFill>
                    <a:srgbClr val="97071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6"/>
              <p:cNvGrpSpPr/>
              <p:nvPr/>
            </p:nvGrpSpPr>
            <p:grpSpPr>
              <a:xfrm>
                <a:off x="103983" y="1441604"/>
                <a:ext cx="428625" cy="523220"/>
                <a:chOff x="123825" y="724135"/>
                <a:chExt cx="428625" cy="523220"/>
              </a:xfrm>
            </p:grpSpPr>
            <p:sp>
              <p:nvSpPr>
                <p:cNvPr id="20" name="Прямоугольник 19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  <a:endParaRPr lang="ru-RU" sz="2800" b="1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8" name="Группа 7"/>
              <p:cNvGrpSpPr/>
              <p:nvPr/>
            </p:nvGrpSpPr>
            <p:grpSpPr>
              <a:xfrm>
                <a:off x="2441231" y="1441604"/>
                <a:ext cx="428625" cy="523220"/>
                <a:chOff x="123825" y="724135"/>
                <a:chExt cx="428625" cy="523220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</p:grpSp>
          <p:grpSp>
            <p:nvGrpSpPr>
              <p:cNvPr id="9" name="Группа 8"/>
              <p:cNvGrpSpPr/>
              <p:nvPr/>
            </p:nvGrpSpPr>
            <p:grpSpPr>
              <a:xfrm>
                <a:off x="4822558" y="1441604"/>
                <a:ext cx="428625" cy="523220"/>
                <a:chOff x="123825" y="724135"/>
                <a:chExt cx="428625" cy="523220"/>
              </a:xfrm>
            </p:grpSpPr>
            <p:sp>
              <p:nvSpPr>
                <p:cNvPr id="16" name="Прямоугольник 15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>
                <a:off x="7146735" y="1419443"/>
                <a:ext cx="428625" cy="523220"/>
                <a:chOff x="123825" y="724135"/>
                <a:chExt cx="428625" cy="523220"/>
              </a:xfrm>
            </p:grpSpPr>
            <p:sp>
              <p:nvSpPr>
                <p:cNvPr id="14" name="Прямоугольник 13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  <a:endParaRPr lang="ru-RU" sz="2800" b="1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>
                <a:off x="9483029" y="1437137"/>
                <a:ext cx="428625" cy="523220"/>
                <a:chOff x="123825" y="724135"/>
                <a:chExt cx="428625" cy="523220"/>
              </a:xfrm>
            </p:grpSpPr>
            <p:sp>
              <p:nvSpPr>
                <p:cNvPr id="12" name="Прямоугольник 11"/>
                <p:cNvSpPr/>
                <p:nvPr/>
              </p:nvSpPr>
              <p:spPr>
                <a:xfrm>
                  <a:off x="123825" y="791087"/>
                  <a:ext cx="428625" cy="424705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08808" y="724135"/>
                  <a:ext cx="26145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2800" b="1" dirty="0" smtClean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  <a:endParaRPr lang="ru-RU" sz="2800" b="1" dirty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70371" y="1580749"/>
              <a:ext cx="1636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Подготовка </a:t>
              </a:r>
            </a:p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ППЭ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27648" y="1442250"/>
              <a:ext cx="16793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Контроль технической готовности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31625" y="1486771"/>
              <a:ext cx="167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Подготовка к экзамену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95298" y="1487295"/>
              <a:ext cx="167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Проведение экзамена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039229" y="1487295"/>
              <a:ext cx="1679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Завершение экзамена</a:t>
              </a:r>
              <a:endPara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375146" y="2749909"/>
            <a:ext cx="6905270" cy="61157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Подготовка ППЭ до экзамена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512713" y="2731415"/>
            <a:ext cx="4413500" cy="6300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Действия в день экзамена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711887" y="3895397"/>
            <a:ext cx="10858980" cy="2400657"/>
            <a:chOff x="493604" y="4197151"/>
            <a:chExt cx="10858980" cy="2400657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711887" y="4197151"/>
              <a:ext cx="10640697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В день проведения экзамена </a:t>
              </a:r>
              <a:r>
                <a:rPr lang="ru-RU" sz="1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технический специалист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должен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endParaRPr lang="ru-RU" sz="1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явиться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в ППЭ не позднее </a:t>
              </a:r>
              <a:r>
                <a:rPr lang="ru-RU" sz="1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08:00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по местному 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времени</a:t>
              </a:r>
            </a:p>
            <a:p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оставить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личные вещи в специально выделенном помещении до входа в 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ППЭ</a:t>
              </a:r>
            </a:p>
            <a:p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зарегистрироваться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у ответственного за регистрацию работников ППЭ (при себе иметь документ, удостоверяющий личность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)</a:t>
              </a:r>
            </a:p>
            <a:p>
              <a:endParaRPr lang="ru-RU" sz="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  <a:p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пройти </a:t>
              </a:r>
              <a:r>
                <a:rPr lang="ru-RU" sz="1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краткий инструктаж у руководителя ППЭ по процедуре проведения </a:t>
              </a:r>
              <a:r>
                <a:rPr lang="ru-RU" sz="18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экзамена</a:t>
              </a:r>
              <a:endParaRPr lang="ru-RU" sz="18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5" y="4774596"/>
              <a:ext cx="272191" cy="219419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5" y="5202059"/>
              <a:ext cx="242420" cy="19542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5" y="5643092"/>
              <a:ext cx="272191" cy="219419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604" y="6270623"/>
              <a:ext cx="272191" cy="219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1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372851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Завершение экзамена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иностранным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языкам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(устная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часть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)</a:t>
            </a:r>
            <a:b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endParaRPr lang="ru-RU" sz="2400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908720"/>
            <a:ext cx="11521280" cy="56886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Пройти </a:t>
            </a:r>
            <a:r>
              <a:rPr lang="ru-RU" sz="2000" dirty="0">
                <a:latin typeface="Century Gothic" panose="020B0502020202020204" pitchFamily="34" charset="0"/>
              </a:rPr>
              <a:t>по всем рабочим местам сдачи экзамена и завершить экзамен на каждом рабочем месте</a:t>
            </a:r>
            <a:r>
              <a:rPr lang="ru-RU" sz="2000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Сверить </a:t>
            </a:r>
            <a:r>
              <a:rPr lang="ru-RU" sz="2000" dirty="0">
                <a:latin typeface="Century Gothic" panose="020B0502020202020204" pitchFamily="34" charset="0"/>
              </a:rPr>
              <a:t>данные в ПО станции записи ответов о записанных ответах с данными "Протокола проведения ГИА-9 в аудитории проведения" (форма </a:t>
            </a:r>
            <a:r>
              <a:rPr lang="ru-RU" sz="2000" b="1" dirty="0">
                <a:latin typeface="Century Gothic" panose="020B0502020202020204" pitchFamily="34" charset="0"/>
              </a:rPr>
              <a:t>ППЭ-05-03-У</a:t>
            </a:r>
            <a:r>
              <a:rPr lang="ru-RU" sz="2000" dirty="0" smtClean="0">
                <a:latin typeface="Century Gothic" panose="020B0502020202020204" pitchFamily="34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Выполнить </a:t>
            </a:r>
            <a:r>
              <a:rPr lang="ru-RU" sz="2000" dirty="0">
                <a:latin typeface="Century Gothic" panose="020B0502020202020204" pitchFamily="34" charset="0"/>
              </a:rPr>
              <a:t>экспорт ответов участников ОГЭ в каждой аудитории </a:t>
            </a:r>
            <a:r>
              <a:rPr lang="ru-RU" sz="2000" dirty="0" smtClean="0">
                <a:latin typeface="Century Gothic" panose="020B0502020202020204" pitchFamily="34" charset="0"/>
              </a:rPr>
              <a:t>Средствами </a:t>
            </a:r>
            <a:r>
              <a:rPr lang="ru-RU" sz="2000" dirty="0">
                <a:latin typeface="Century Gothic" panose="020B0502020202020204" pitchFamily="34" charset="0"/>
              </a:rPr>
              <a:t>ПО, записав их на выданный в Штабе ППЭ USB-накопитель;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Сформировать </a:t>
            </a:r>
            <a:r>
              <a:rPr lang="ru-RU" sz="2000" dirty="0">
                <a:latin typeface="Century Gothic" panose="020B0502020202020204" pitchFamily="34" charset="0"/>
              </a:rPr>
              <a:t>в последней аудитории проведения средствами ПО:</a:t>
            </a:r>
          </a:p>
          <a:p>
            <a:pPr marL="355600" lvl="0" indent="-3556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latin typeface="Century Gothic" panose="020B0502020202020204" pitchFamily="34" charset="0"/>
              </a:rPr>
              <a:t>сопроводительный бланк к электронному носителю (USB-накопителю), содержащий общие сведения о записанных данных (общее количество работ и общее количество ответов);</a:t>
            </a:r>
          </a:p>
          <a:p>
            <a:pPr marL="355600" lvl="0" indent="-35560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latin typeface="Century Gothic" panose="020B0502020202020204" pitchFamily="34" charset="0"/>
              </a:rPr>
              <a:t>протокол создания аудионосителя ППЭ, содержащий детальные сведения о записанных данных (имена файлов с ответами, их размер и т.п.);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Сохранить </a:t>
            </a:r>
            <a:r>
              <a:rPr lang="ru-RU" sz="2000" dirty="0">
                <a:latin typeface="Century Gothic" panose="020B0502020202020204" pitchFamily="34" charset="0"/>
              </a:rPr>
              <a:t>сопроводительный бланк  и протокол в электронном виде на </a:t>
            </a:r>
            <a:r>
              <a:rPr lang="en-US" sz="2000" dirty="0">
                <a:latin typeface="Century Gothic" panose="020B0502020202020204" pitchFamily="34" charset="0"/>
              </a:rPr>
              <a:t>USB</a:t>
            </a:r>
            <a:r>
              <a:rPr lang="ru-RU" sz="2000" dirty="0">
                <a:latin typeface="Century Gothic" panose="020B0502020202020204" pitchFamily="34" charset="0"/>
              </a:rPr>
              <a:t>-накопитель и распечатать его на компьютере с принтером в Штабе ППЭ.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Передать </a:t>
            </a:r>
            <a:r>
              <a:rPr lang="en-US" sz="2000" dirty="0">
                <a:latin typeface="Century Gothic" panose="020B0502020202020204" pitchFamily="34" charset="0"/>
              </a:rPr>
              <a:t>USB</a:t>
            </a:r>
            <a:r>
              <a:rPr lang="ru-RU" sz="2000" dirty="0">
                <a:latin typeface="Century Gothic" panose="020B0502020202020204" pitchFamily="34" charset="0"/>
              </a:rPr>
              <a:t>-накопитель с ответами, сопроводительный бланк и протокол создания аудионосителя ППЭ руководителю ППЭ.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i="1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latin typeface="Century Gothic" panose="020B0502020202020204" pitchFamily="34" charset="0"/>
              </a:rPr>
              <a:t>Технический </a:t>
            </a:r>
            <a:r>
              <a:rPr lang="ru-RU" sz="1800" b="1" i="1" dirty="0">
                <a:latin typeface="Century Gothic" panose="020B0502020202020204" pitchFamily="34" charset="0"/>
              </a:rPr>
              <a:t>специалист покидает ППЭ после передачи всех материалов и только по разрешению руководителя ППЭ.</a:t>
            </a:r>
          </a:p>
          <a:p>
            <a:pPr indent="0" algn="ctr">
              <a:buNone/>
            </a:pPr>
            <a:endParaRPr lang="ru-RU" sz="1800" i="1" dirty="0" smtClean="0">
              <a:latin typeface="Century Gothic" panose="020B0502020202020204" pitchFamily="34" charset="0"/>
            </a:endParaRPr>
          </a:p>
          <a:p>
            <a:pPr indent="0" algn="ctr"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Горячая линия РЦОИ</a:t>
            </a:r>
            <a:b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технические вопросы</a:t>
            </a:r>
            <a:endParaRPr lang="ru-R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1" y="2133600"/>
            <a:ext cx="10009112" cy="39878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Адрес электронной почты: </a:t>
            </a:r>
            <a:r>
              <a:rPr lang="en-US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rcoi@coikko.ru</a:t>
            </a:r>
            <a:endParaRPr lang="ru-RU" dirty="0" smtClean="0">
              <a:solidFill>
                <a:srgbClr val="0000CC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теме письма указать: </a:t>
            </a:r>
            <a:r>
              <a:rPr lang="ru-RU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ГИА-9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Телефон:</a:t>
            </a:r>
            <a:r>
              <a:rPr lang="ru-RU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 </a:t>
            </a:r>
            <a:r>
              <a:rPr lang="ru-RU" i="1" dirty="0">
                <a:latin typeface="Century Gothic" panose="020B0502020202020204" pitchFamily="34" charset="0"/>
              </a:rPr>
              <a:t> </a:t>
            </a:r>
            <a:r>
              <a:rPr lang="ru-RU" i="1" dirty="0">
                <a:solidFill>
                  <a:srgbClr val="0000CC"/>
                </a:solidFill>
                <a:latin typeface="Century Gothic" panose="020B0502020202020204" pitchFamily="34" charset="0"/>
              </a:rPr>
              <a:t>+</a:t>
            </a:r>
            <a:r>
              <a:rPr lang="ru-RU" i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7(4852)28-83-98</a:t>
            </a:r>
            <a:r>
              <a:rPr lang="ru-RU" i="1" dirty="0" smtClean="0">
                <a:latin typeface="Century Gothic" panose="020B0502020202020204" pitchFamily="34" charset="0"/>
              </a:rPr>
              <a:t> </a:t>
            </a:r>
            <a:endParaRPr lang="ru-RU" i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0000CC"/>
                </a:solidFill>
                <a:latin typeface="Century Gothic" panose="020B0502020202020204" pitchFamily="34" charset="0"/>
              </a:rPr>
              <a:t>Киселев Вячеслав Валентинович</a:t>
            </a:r>
            <a:endParaRPr lang="ru-RU" b="1" dirty="0">
              <a:solidFill>
                <a:srgbClr val="0000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 в форме ОГЭ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</a:t>
            </a:r>
            <a:r>
              <a:rPr lang="ru-RU" sz="29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позднее чем за день</a:t>
            </a:r>
            <a:r>
              <a:rPr lang="ru-RU" sz="29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900" dirty="0" smtClean="0">
                <a:latin typeface="Century Gothic" panose="020B0502020202020204" pitchFamily="34" charset="0"/>
              </a:rPr>
              <a:t>до проведения экзамена </a:t>
            </a:r>
            <a:r>
              <a:rPr lang="ru-RU" sz="2900" dirty="0" smtClean="0">
                <a:latin typeface="Century Gothic" panose="020B0502020202020204" pitchFamily="34" charset="0"/>
              </a:rPr>
              <a:t>технический специалист должен:</a:t>
            </a:r>
          </a:p>
          <a:p>
            <a:pPr marL="0" indent="0" algn="just">
              <a:buNone/>
            </a:pP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подготовить </a:t>
            </a:r>
            <a:r>
              <a:rPr lang="ru-RU" sz="2900" dirty="0" smtClean="0">
                <a:latin typeface="Century Gothic" panose="020B0502020202020204" pitchFamily="34" charset="0"/>
              </a:rPr>
              <a:t>в каждой аудитории проведения средство воспроизведения цифровой аудиозаписи и проверить данное оборудование;</a:t>
            </a:r>
          </a:p>
          <a:p>
            <a:pPr marL="0" indent="0">
              <a:buNone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совместно </a:t>
            </a:r>
            <a:r>
              <a:rPr lang="ru-RU" sz="2900" dirty="0" smtClean="0">
                <a:latin typeface="Century Gothic" panose="020B0502020202020204" pitchFamily="34" charset="0"/>
              </a:rPr>
              <a:t>с руководителем ППЭ получить файл с аудиозаписью в зашифрованном виде: </a:t>
            </a: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Русский язык: </a:t>
            </a:r>
            <a:r>
              <a:rPr lang="ru-RU" sz="2900" b="1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https://cloud.mail.ru/public/7rmQ/hvXuxkMd3</a:t>
            </a:r>
            <a:endParaRPr lang="ru-RU" sz="29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Иностранные языки: </a:t>
            </a:r>
            <a:r>
              <a:rPr lang="ru-RU" sz="2900" b="1" u="sng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https://cloud.mail.ru/public/kkKr/bi1ngShrx</a:t>
            </a:r>
            <a:r>
              <a:rPr lang="ru-RU" sz="2900" dirty="0" smtClean="0">
                <a:latin typeface="Century Gothic" panose="020B0502020202020204" pitchFamily="34" charset="0"/>
              </a:rPr>
              <a:t/>
            </a:r>
            <a:br>
              <a:rPr lang="ru-RU" sz="2900" dirty="0" smtClean="0">
                <a:latin typeface="Century Gothic" panose="020B0502020202020204" pitchFamily="34" charset="0"/>
              </a:rPr>
            </a:b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Архив </a:t>
            </a:r>
            <a:r>
              <a:rPr lang="ru-RU" sz="2900" dirty="0" smtClean="0">
                <a:latin typeface="Century Gothic" panose="020B0502020202020204" pitchFamily="34" charset="0"/>
              </a:rPr>
              <a:t>на день экзамена имеет название по дате экзамена </a:t>
            </a: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(например</a:t>
            </a:r>
            <a:r>
              <a:rPr lang="ru-RU" sz="2900" dirty="0" smtClean="0">
                <a:latin typeface="Century Gothic" panose="020B0502020202020204" pitchFamily="34" charset="0"/>
              </a:rPr>
              <a:t>: 24 мая.</a:t>
            </a:r>
            <a:r>
              <a:rPr lang="en-US" sz="2900" dirty="0" smtClean="0">
                <a:latin typeface="Century Gothic" panose="020B0502020202020204" pitchFamily="34" charset="0"/>
              </a:rPr>
              <a:t>zip</a:t>
            </a:r>
            <a:r>
              <a:rPr lang="ru-RU" sz="2900" dirty="0" smtClean="0">
                <a:latin typeface="Century Gothic" panose="020B0502020202020204" pitchFamily="34" charset="0"/>
              </a:rPr>
              <a:t> или 25 мая.</a:t>
            </a:r>
            <a:r>
              <a:rPr lang="en-US" sz="2900" dirty="0" smtClean="0">
                <a:latin typeface="Century Gothic" panose="020B0502020202020204" pitchFamily="34" charset="0"/>
              </a:rPr>
              <a:t>zip</a:t>
            </a:r>
            <a:r>
              <a:rPr lang="ru-RU" sz="2900" dirty="0" smtClean="0">
                <a:latin typeface="Century Gothic" panose="020B0502020202020204" pitchFamily="34" charset="0"/>
              </a:rPr>
              <a:t>). </a:t>
            </a: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Защищенный паролем архив с аудиозаписью скачивается на </a:t>
            </a:r>
            <a:r>
              <a:rPr lang="ru-RU" sz="2900" dirty="0" err="1" smtClean="0">
                <a:latin typeface="Century Gothic" panose="020B0502020202020204" pitchFamily="34" charset="0"/>
              </a:rPr>
              <a:t>флеш</a:t>
            </a:r>
            <a:r>
              <a:rPr lang="ru-RU" sz="2900" dirty="0" smtClean="0">
                <a:latin typeface="Century Gothic" panose="020B0502020202020204" pitchFamily="34" charset="0"/>
              </a:rPr>
              <a:t>-накопитель и хранится в сейфе до дня проведения экзамена</a:t>
            </a:r>
            <a:r>
              <a:rPr lang="ru-RU" sz="2900" dirty="0" smtClean="0">
                <a:latin typeface="Century Gothic" panose="020B0502020202020204" pitchFamily="34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6011" y="1772816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956" y="2636912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85" y="4869160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20182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В день проведения экзамена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 в форме ОГЭ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694639"/>
            <a:ext cx="11521280" cy="48245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не</a:t>
            </a:r>
            <a:r>
              <a:rPr lang="ru-RU" dirty="0" smtClean="0">
                <a:latin typeface="Century Gothic" panose="020B0502020202020204" pitchFamily="34" charset="0"/>
              </a:rPr>
              <a:t> позднее </a:t>
            </a:r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8:30</a:t>
            </a:r>
            <a:r>
              <a:rPr lang="ru-RU" dirty="0" smtClean="0">
                <a:latin typeface="Century Gothic" panose="020B0502020202020204" pitchFamily="34" charset="0"/>
              </a:rPr>
              <a:t> по ссылке для скачивания аудиозаписи скачать пароль для архива с аудиозаписью, архив распаковать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перенести разархивированные материалы (аудиозапись) на </a:t>
            </a:r>
            <a:r>
              <a:rPr lang="ru-RU" dirty="0" err="1" smtClean="0">
                <a:latin typeface="Century Gothic" panose="020B0502020202020204" pitchFamily="34" charset="0"/>
              </a:rPr>
              <a:t>флеш</a:t>
            </a:r>
            <a:r>
              <a:rPr lang="ru-RU" dirty="0" smtClean="0">
                <a:latin typeface="Century Gothic" panose="020B0502020202020204" pitchFamily="34" charset="0"/>
              </a:rPr>
              <a:t>-носитель и установить на всех средствах воспроизведения аудиозаписи в аудиториях проведения</a:t>
            </a:r>
            <a:r>
              <a:rPr lang="ru-RU" sz="2900" dirty="0" smtClean="0">
                <a:latin typeface="Century Gothic" panose="020B0502020202020204" pitchFamily="34" charset="0"/>
              </a:rPr>
              <a:t/>
            </a:r>
            <a:br>
              <a:rPr lang="ru-RU" sz="2900" dirty="0" smtClean="0">
                <a:latin typeface="Century Gothic" panose="020B0502020202020204" pitchFamily="34" charset="0"/>
              </a:rPr>
            </a:b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 архиве представлены 2 файла с одинаковым содержимым,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но в разных форматах: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*</a:t>
            </a:r>
            <a:r>
              <a:rPr lang="en-US" b="1" dirty="0"/>
              <a:t>.</a:t>
            </a:r>
            <a:r>
              <a:rPr lang="en-US" b="1" dirty="0" smtClean="0"/>
              <a:t>mp3 </a:t>
            </a:r>
            <a:r>
              <a:rPr lang="ru-RU" dirty="0" smtClean="0"/>
              <a:t>и </a:t>
            </a:r>
            <a:r>
              <a:rPr lang="en-US" b="1" dirty="0" smtClean="0"/>
              <a:t>*.wav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Можно выбрать любой формат в зависимости от средства воспроизведения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6" y="1694503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956" y="2780928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08" y="4653136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320182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В день проведения экзамена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русскому языку и иностранным языкам (письменная часть) в форме ОГЭ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4" y="2192390"/>
            <a:ext cx="11521280" cy="317452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После окончания экзамена </a:t>
            </a:r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удалить</a:t>
            </a:r>
            <a:r>
              <a:rPr lang="ru-RU" dirty="0" smtClean="0">
                <a:latin typeface="Century Gothic" panose="020B0502020202020204" pitchFamily="34" charset="0"/>
              </a:rPr>
              <a:t> аудиофайлы со всех средств воспроизведения аудиозаписи в аудиториях проведения</a:t>
            </a:r>
          </a:p>
          <a:p>
            <a:pPr marL="0" indent="0" algn="ctr">
              <a:buNone/>
            </a:pPr>
            <a:endParaRPr lang="ru-RU" sz="2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900" dirty="0" smtClean="0">
                <a:latin typeface="Century Gothic" panose="020B0502020202020204" pitchFamily="34" charset="0"/>
              </a:rPr>
              <a:t>Член ГЭК контролирует факт удаления аудиофайлов</a:t>
            </a:r>
            <a:br>
              <a:rPr lang="ru-RU" sz="2900" dirty="0" smtClean="0">
                <a:latin typeface="Century Gothic" panose="020B0502020202020204" pitchFamily="34" charset="0"/>
              </a:rPr>
            </a:br>
            <a:endParaRPr lang="en-US" sz="29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68" y="1874591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 и ИКТ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</a:t>
            </a:r>
            <a:r>
              <a:rPr lang="ru-RU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позднее чем за день</a:t>
            </a:r>
            <a:r>
              <a:rPr lang="ru-RU" sz="2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latin typeface="Century Gothic" panose="020B0502020202020204" pitchFamily="34" charset="0"/>
              </a:rPr>
              <a:t>до проведения экзамена </a:t>
            </a:r>
            <a:r>
              <a:rPr lang="ru-RU" sz="2200" dirty="0" smtClean="0">
                <a:latin typeface="Century Gothic" panose="020B0502020202020204" pitchFamily="34" charset="0"/>
              </a:rPr>
              <a:t>технический специалист должен:</a:t>
            </a:r>
          </a:p>
          <a:p>
            <a:pPr marL="0" indent="0" algn="just">
              <a:buNone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Получить архив с практическими заданиями в электронном виде по ссылке</a:t>
            </a: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Информатика и ИКТ: </a:t>
            </a: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https://cloud.mail.ru/public/23PM/2oh9Ncbny</a:t>
            </a:r>
            <a:endParaRPr lang="ru-RU" sz="2200" b="1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Подготовить для каждого участника экзамена индивидуальное рабочее место:</a:t>
            </a:r>
          </a:p>
          <a:p>
            <a:pPr marL="0"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6" y="2204864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1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9956" y="3573016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2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9496" y="4481923"/>
            <a:ext cx="3816424" cy="1827397"/>
          </a:xfrm>
          <a:prstGeom prst="rect">
            <a:avLst/>
          </a:prstGeom>
          <a:noFill/>
          <a:ln w="28575">
            <a:solidFill>
              <a:srgbClr val="970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Освободить рабочий стол компьютера от программ и ярлыков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16080" y="4481923"/>
            <a:ext cx="3816424" cy="1827397"/>
          </a:xfrm>
          <a:prstGeom prst="rect">
            <a:avLst/>
          </a:prstGeom>
          <a:noFill/>
          <a:ln w="28575">
            <a:solidFill>
              <a:srgbClr val="970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Создать на рабочем столе две папки:</a:t>
            </a:r>
          </a:p>
          <a:p>
            <a:pPr algn="ctr"/>
            <a:endParaRPr lang="ru-RU" i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«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ЗАДАНИЯ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» и «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ОТВЕТЫ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 и ИКТ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234476"/>
            <a:ext cx="11521280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</a:t>
            </a:r>
            <a:r>
              <a:rPr lang="ru-RU" sz="2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позднее чем за день</a:t>
            </a:r>
            <a:r>
              <a:rPr lang="ru-RU" sz="2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latin typeface="Century Gothic" panose="020B0502020202020204" pitchFamily="34" charset="0"/>
              </a:rPr>
              <a:t>до проведения экзамена </a:t>
            </a:r>
            <a:r>
              <a:rPr lang="ru-RU" sz="2200" dirty="0" smtClean="0">
                <a:latin typeface="Century Gothic" panose="020B0502020202020204" pitchFamily="34" charset="0"/>
              </a:rPr>
              <a:t>технический специалист должен:</a:t>
            </a:r>
          </a:p>
          <a:p>
            <a:pPr marL="0" indent="0" algn="just">
              <a:buNone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Установить программное обеспечение на каждое рабочее место</a:t>
            </a:r>
          </a:p>
          <a:p>
            <a:pPr marL="0" indent="0" algn="ctr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5" y="1988840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3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6" t="1049" r="6893" b="59051"/>
          <a:stretch/>
        </p:blipFill>
        <p:spPr>
          <a:xfrm>
            <a:off x="101735" y="3068960"/>
            <a:ext cx="5202177" cy="337124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951984" y="5229200"/>
            <a:ext cx="5544616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537537" y="3068960"/>
            <a:ext cx="6353459" cy="3494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1800" i="1" dirty="0">
                <a:latin typeface="Century Gothic" panose="020B0502020202020204" pitchFamily="34" charset="0"/>
              </a:rPr>
              <a:t>программа для работы с презентациями (допустимые форматы файла ответа: *.</a:t>
            </a:r>
            <a:r>
              <a:rPr lang="en-US" sz="1800" i="1" dirty="0" err="1">
                <a:latin typeface="Century Gothic" panose="020B0502020202020204" pitchFamily="34" charset="0"/>
              </a:rPr>
              <a:t>odp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 err="1">
                <a:latin typeface="Century Gothic" panose="020B0502020202020204" pitchFamily="34" charset="0"/>
              </a:rPr>
              <a:t>ppt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 err="1">
                <a:latin typeface="Century Gothic" panose="020B0502020202020204" pitchFamily="34" charset="0"/>
              </a:rPr>
              <a:t>pptx</a:t>
            </a:r>
            <a:r>
              <a:rPr lang="ru-RU" sz="1800" i="1" dirty="0" smtClean="0">
                <a:latin typeface="Century Gothic" panose="020B0502020202020204" pitchFamily="34" charset="0"/>
              </a:rPr>
              <a:t>);</a:t>
            </a:r>
          </a:p>
          <a:p>
            <a:pPr lvl="0"/>
            <a:endParaRPr lang="ru-RU" sz="1800" i="1" dirty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>
                <a:latin typeface="Century Gothic" panose="020B0502020202020204" pitchFamily="34" charset="0"/>
              </a:rPr>
              <a:t>текстовый процессор (допустимые форматы файла ответа: *.</a:t>
            </a:r>
            <a:r>
              <a:rPr lang="en-US" sz="1800" i="1" dirty="0" err="1">
                <a:latin typeface="Century Gothic" panose="020B0502020202020204" pitchFamily="34" charset="0"/>
              </a:rPr>
              <a:t>odt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>
                <a:latin typeface="Century Gothic" panose="020B0502020202020204" pitchFamily="34" charset="0"/>
              </a:rPr>
              <a:t>doc</a:t>
            </a:r>
            <a:r>
              <a:rPr lang="ru-RU" sz="1800" i="1" dirty="0">
                <a:latin typeface="Century Gothic" panose="020B0502020202020204" pitchFamily="34" charset="0"/>
              </a:rPr>
              <a:t>, *.</a:t>
            </a:r>
            <a:r>
              <a:rPr lang="en-US" sz="1800" i="1" dirty="0" err="1">
                <a:latin typeface="Century Gothic" panose="020B0502020202020204" pitchFamily="34" charset="0"/>
              </a:rPr>
              <a:t>docx</a:t>
            </a:r>
            <a:r>
              <a:rPr lang="ru-RU" sz="1800" i="1" dirty="0">
                <a:latin typeface="Century Gothic" panose="020B0502020202020204" pitchFamily="34" charset="0"/>
              </a:rPr>
              <a:t>);</a:t>
            </a:r>
          </a:p>
          <a:p>
            <a:pPr lvl="0"/>
            <a:endParaRPr lang="ru-RU" sz="1800" i="1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 smtClean="0">
                <a:latin typeface="Century Gothic" panose="020B0502020202020204" pitchFamily="34" charset="0"/>
              </a:rPr>
              <a:t>программа </a:t>
            </a:r>
            <a:r>
              <a:rPr lang="ru-RU" sz="1800" i="1" dirty="0">
                <a:latin typeface="Century Gothic" panose="020B0502020202020204" pitchFamily="34" charset="0"/>
              </a:rPr>
              <a:t>для работы с электронными таблицами;</a:t>
            </a:r>
          </a:p>
          <a:p>
            <a:pPr lvl="0"/>
            <a:endParaRPr lang="ru-RU" sz="1800" i="1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 smtClean="0">
                <a:latin typeface="Century Gothic" panose="020B0502020202020204" pitchFamily="34" charset="0"/>
              </a:rPr>
              <a:t>учебная </a:t>
            </a:r>
            <a:r>
              <a:rPr lang="ru-RU" sz="1800" i="1" dirty="0">
                <a:latin typeface="Century Gothic" panose="020B0502020202020204" pitchFamily="34" charset="0"/>
              </a:rPr>
              <a:t>среда исполнителя «Робот» (например, учебная среда разработки «Кумир»);</a:t>
            </a:r>
          </a:p>
          <a:p>
            <a:pPr lvl="0"/>
            <a:endParaRPr lang="ru-RU" sz="1800" i="1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1800" i="1" dirty="0" smtClean="0">
                <a:latin typeface="Century Gothic" panose="020B0502020202020204" pitchFamily="34" charset="0"/>
              </a:rPr>
              <a:t>среда </a:t>
            </a:r>
            <a:r>
              <a:rPr lang="ru-RU" sz="1800" i="1" dirty="0">
                <a:latin typeface="Century Gothic" panose="020B0502020202020204" pitchFamily="34" charset="0"/>
              </a:rPr>
              <a:t>программирования для выполнения задания № 15.2.</a:t>
            </a:r>
          </a:p>
        </p:txBody>
      </p:sp>
    </p:spTree>
    <p:extLst>
      <p:ext uri="{BB962C8B-B14F-4D97-AF65-F5344CB8AC3E}">
        <p14:creationId xmlns:p14="http://schemas.microsoft.com/office/powerpoint/2010/main" val="13327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6141"/>
              </p:ext>
            </p:extLst>
          </p:nvPr>
        </p:nvGraphicFramePr>
        <p:xfrm>
          <a:off x="1415480" y="764704"/>
          <a:ext cx="9721080" cy="5472606"/>
        </p:xfrm>
        <a:graphic>
          <a:graphicData uri="http://schemas.openxmlformats.org/drawingml/2006/table">
            <a:tbl>
              <a:tblPr/>
              <a:tblGrid>
                <a:gridCol w="2435647">
                  <a:extLst>
                    <a:ext uri="{9D8B030D-6E8A-4147-A177-3AD203B41FA5}">
                      <a16:colId xmlns:a16="http://schemas.microsoft.com/office/drawing/2014/main" val="1631814476"/>
                    </a:ext>
                  </a:extLst>
                </a:gridCol>
                <a:gridCol w="1646348">
                  <a:extLst>
                    <a:ext uri="{9D8B030D-6E8A-4147-A177-3AD203B41FA5}">
                      <a16:colId xmlns:a16="http://schemas.microsoft.com/office/drawing/2014/main" val="600049173"/>
                    </a:ext>
                  </a:extLst>
                </a:gridCol>
                <a:gridCol w="5639085">
                  <a:extLst>
                    <a:ext uri="{9D8B030D-6E8A-4147-A177-3AD203B41FA5}">
                      <a16:colId xmlns:a16="http://schemas.microsoft.com/office/drawing/2014/main" val="2056464281"/>
                    </a:ext>
                  </a:extLst>
                </a:gridCol>
              </a:tblGrid>
              <a:tr h="1122430"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обеспечение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Версия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540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установки на ОС </a:t>
                      </a:r>
                      <a:r>
                        <a:rPr lang="en-US" sz="1800" i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Windows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505684"/>
                  </a:ext>
                </a:extLst>
              </a:tr>
              <a:tr h="107697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LibreOffice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0645" hangingPunct="0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https://cloud.mail.ru/public/ETj5/eVQXt1zwT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R="80645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584364"/>
                  </a:ext>
                </a:extLst>
              </a:tr>
              <a:tr h="107697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IDLE Python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cloud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mail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public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XXoo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/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gxfC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21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rNJ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573561"/>
                  </a:ext>
                </a:extLst>
              </a:tr>
              <a:tr h="133928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PascalABC.NET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v3.8.3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https://cloud.mail.ru/public/C5VD/kyT2Sp89W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918577"/>
                  </a:ext>
                </a:extLst>
              </a:tr>
              <a:tr h="85694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КуМир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2.1.0 (rc11)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https://cloud.mail.ru/public/2Sbk/Wy6fM98SD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15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574" y="188640"/>
            <a:ext cx="11372851" cy="8640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Техническая подготовка к экзамену </a:t>
            </a:r>
            <a: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</a:b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по </a:t>
            </a:r>
            <a:r>
              <a:rPr lang="ru-RU" sz="2400" dirty="0" smtClean="0">
                <a:solidFill>
                  <a:srgbClr val="A40000"/>
                </a:solidFill>
                <a:latin typeface="Century Gothic" panose="020B0502020202020204" pitchFamily="34" charset="0"/>
              </a:rPr>
              <a:t>информатике и ИКТ</a:t>
            </a:r>
            <a:endParaRPr lang="ru-RU" sz="2400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>
                <a:latin typeface="Century Gothic" panose="020B0502020202020204" pitchFamily="34" charset="0"/>
              </a:rPr>
              <a:t>Создать на «рабочем столе» ярлыки (ссылки) для запуска всех элементов ПО</a:t>
            </a:r>
          </a:p>
          <a:p>
            <a:pPr marL="0"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После </a:t>
            </a:r>
            <a:r>
              <a:rPr lang="ru-RU" sz="2000" dirty="0">
                <a:latin typeface="Century Gothic" panose="020B0502020202020204" pitchFamily="34" charset="0"/>
              </a:rPr>
              <a:t>завершения подготовки техники и программного обеспечения технический</a:t>
            </a:r>
            <a:r>
              <a:rPr lang="ru-RU" sz="2000" b="1" dirty="0">
                <a:latin typeface="Century Gothic" panose="020B0502020202020204" pitchFamily="34" charset="0"/>
              </a:rPr>
              <a:t> </a:t>
            </a:r>
            <a:r>
              <a:rPr lang="ru-RU" sz="2000" dirty="0">
                <a:latin typeface="Century Gothic" panose="020B0502020202020204" pitchFamily="34" charset="0"/>
              </a:rPr>
              <a:t>специалист в присутствии руководителя ППЭ </a:t>
            </a:r>
            <a:r>
              <a:rPr lang="ru-RU" sz="2000" b="1" dirty="0">
                <a:solidFill>
                  <a:srgbClr val="A40000"/>
                </a:solidFill>
                <a:latin typeface="Century Gothic" panose="020B0502020202020204" pitchFamily="34" charset="0"/>
              </a:rPr>
              <a:t>проводит проверку готовности техники и программного обеспечения </a:t>
            </a:r>
            <a:r>
              <a:rPr lang="ru-RU" sz="2000" dirty="0">
                <a:latin typeface="Century Gothic" panose="020B0502020202020204" pitchFamily="34" charset="0"/>
              </a:rPr>
              <a:t>на каждом рабочем месте. 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Для </a:t>
            </a:r>
            <a:r>
              <a:rPr lang="ru-RU" sz="2000" dirty="0">
                <a:latin typeface="Century Gothic" panose="020B0502020202020204" pitchFamily="34" charset="0"/>
              </a:rPr>
              <a:t>этого необходимо запустить все элементы программного обеспечения, используемые на экзамене, и провести пробное сохранение созданных файлов. </a:t>
            </a:r>
          </a:p>
          <a:p>
            <a:pPr marL="0" indent="0" algn="ctr">
              <a:buNone/>
            </a:pPr>
            <a:endParaRPr lang="ru-RU" sz="2200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>
              <a:solidFill>
                <a:srgbClr val="0000C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955" y="1823373"/>
            <a:ext cx="792088" cy="360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A40000"/>
                </a:solidFill>
                <a:latin typeface="Century Gothic" panose="020B0502020202020204" pitchFamily="34" charset="0"/>
              </a:rPr>
              <a:t>4</a:t>
            </a:r>
            <a:endParaRPr lang="ru-RU" b="1" dirty="0">
              <a:solidFill>
                <a:srgbClr val="A4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67" y="3068960"/>
            <a:ext cx="240064" cy="6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8111</TotalTime>
  <Words>1236</Words>
  <Application>Microsoft Office PowerPoint</Application>
  <PresentationFormat>Широкоэкранный</PresentationFormat>
  <Paragraphs>260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Microsoft YaHei</vt:lpstr>
      <vt:lpstr>Arial</vt:lpstr>
      <vt:lpstr>Arial Unicode MS</vt:lpstr>
      <vt:lpstr>Calibri</vt:lpstr>
      <vt:lpstr>Calibri Light</vt:lpstr>
      <vt:lpstr>Century Gothic</vt:lpstr>
      <vt:lpstr>Times New Roman</vt:lpstr>
      <vt:lpstr>Verdana</vt:lpstr>
      <vt:lpstr>Wingdings</vt:lpstr>
      <vt:lpstr>Тема Office</vt:lpstr>
      <vt:lpstr>Техническая подготовка ППЭ  при проведении ОГЭ  по русскому языку и иностранным языкам (письменная часть),  по иностранному языку  (устная часть) и   информатике и ИКТ</vt:lpstr>
      <vt:lpstr>Презентация PowerPoint</vt:lpstr>
      <vt:lpstr>Техническая подготовка к экзамену  по русскому языку и иностранным языкам (письменная часть) в форме ОГЭ</vt:lpstr>
      <vt:lpstr>В день проведения экзамена  по русскому языку и иностранным языкам (письменная часть) в форме ОГЭ</vt:lpstr>
      <vt:lpstr>В день проведения экзамена  по русскому языку и иностранным языкам (письменная часть) в форме ОГЭ</vt:lpstr>
      <vt:lpstr>Техническая подготовка к экзамену  по информатике и ИКТ</vt:lpstr>
      <vt:lpstr>Техническая подготовка к экзамену  по информатике и ИКТ</vt:lpstr>
      <vt:lpstr>Презентация PowerPoint</vt:lpstr>
      <vt:lpstr>Техническая подготовка к экзамену  по информатике и ИКТ</vt:lpstr>
      <vt:lpstr>Проведение экзамена по информатике и ИКТ</vt:lpstr>
      <vt:lpstr>Проведение экзамена по информатике и ИКТ</vt:lpstr>
      <vt:lpstr>Завершение экзамена по информатике и ИКТ</vt:lpstr>
      <vt:lpstr>Особенности подготовки и проведения устной части экзамена в ППЭ</vt:lpstr>
      <vt:lpstr>Техническая подготовка к экзамену  по иностранным языкам (устная часть)</vt:lpstr>
      <vt:lpstr>Техническая подготовка к экзамену  по иностранным языкам (устная часть)</vt:lpstr>
      <vt:lpstr>Техническая подготовка к экзамену  по иностранным языкам (устная часть)</vt:lpstr>
      <vt:lpstr>Техническая подготовка к экзамену  по иностранным языкам (устная часть)  КОНТРОЛЬ ТЕХНИЧЕСКОЙ ГОТОВНОСТИ</vt:lpstr>
      <vt:lpstr>Техническая подготовка к экзамену  по иностранным языкам (устная часть)  ЗАВЕРШЕНИЕ КОНТРОЛЯ ТЕХНИЧЕСКОЙ ГОТОВНОСТИ</vt:lpstr>
      <vt:lpstr>Проведение экзамена по иностранным языкам (устная часть) </vt:lpstr>
      <vt:lpstr>Завершение экзамена по иностранным языкам (устная часть) </vt:lpstr>
      <vt:lpstr>Горячая линия РЦОИ технические 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Тулина_НВ</cp:lastModifiedBy>
  <cp:revision>661</cp:revision>
  <cp:lastPrinted>2023-04-13T15:30:18Z</cp:lastPrinted>
  <dcterms:created xsi:type="dcterms:W3CDTF">1601-01-01T00:00:00Z</dcterms:created>
  <dcterms:modified xsi:type="dcterms:W3CDTF">2023-04-14T10:49:51Z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