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01" r:id="rId2"/>
    <p:sldId id="425" r:id="rId3"/>
    <p:sldId id="472" r:id="rId4"/>
    <p:sldId id="473" r:id="rId5"/>
    <p:sldId id="528" r:id="rId6"/>
    <p:sldId id="474" r:id="rId7"/>
    <p:sldId id="475" r:id="rId8"/>
    <p:sldId id="476" r:id="rId9"/>
    <p:sldId id="534" r:id="rId10"/>
    <p:sldId id="513" r:id="rId11"/>
    <p:sldId id="520" r:id="rId12"/>
    <p:sldId id="477" r:id="rId13"/>
    <p:sldId id="535" r:id="rId14"/>
    <p:sldId id="478" r:id="rId15"/>
    <p:sldId id="536" r:id="rId16"/>
    <p:sldId id="494" r:id="rId17"/>
    <p:sldId id="486" r:id="rId18"/>
    <p:sldId id="537" r:id="rId19"/>
    <p:sldId id="539" r:id="rId20"/>
    <p:sldId id="538" r:id="rId21"/>
    <p:sldId id="557" r:id="rId22"/>
    <p:sldId id="558" r:id="rId23"/>
    <p:sldId id="489" r:id="rId24"/>
    <p:sldId id="485" r:id="rId25"/>
    <p:sldId id="559" r:id="rId26"/>
    <p:sldId id="497" r:id="rId27"/>
    <p:sldId id="491" r:id="rId28"/>
    <p:sldId id="546" r:id="rId29"/>
    <p:sldId id="492" r:id="rId30"/>
    <p:sldId id="540" r:id="rId31"/>
    <p:sldId id="529" r:id="rId32"/>
    <p:sldId id="541" r:id="rId33"/>
    <p:sldId id="502" r:id="rId34"/>
    <p:sldId id="542" r:id="rId35"/>
    <p:sldId id="506" r:id="rId36"/>
    <p:sldId id="507" r:id="rId37"/>
    <p:sldId id="543" r:id="rId38"/>
    <p:sldId id="547" r:id="rId39"/>
    <p:sldId id="532" r:id="rId40"/>
    <p:sldId id="548" r:id="rId41"/>
    <p:sldId id="551" r:id="rId42"/>
    <p:sldId id="552" r:id="rId43"/>
    <p:sldId id="553" r:id="rId44"/>
    <p:sldId id="554" r:id="rId45"/>
    <p:sldId id="555" r:id="rId46"/>
    <p:sldId id="556" r:id="rId47"/>
    <p:sldId id="550" r:id="rId48"/>
    <p:sldId id="545" r:id="rId49"/>
    <p:sldId id="544" r:id="rId50"/>
    <p:sldId id="561" r:id="rId51"/>
    <p:sldId id="560" r:id="rId5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CC"/>
    <a:srgbClr val="FFFF99"/>
    <a:srgbClr val="99CCFF"/>
    <a:srgbClr val="CCFFFF"/>
    <a:srgbClr val="B4C9E2"/>
    <a:srgbClr val="3333CC"/>
    <a:srgbClr val="00C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0" autoAdjust="0"/>
  </p:normalViewPr>
  <p:slideViewPr>
    <p:cSldViewPr>
      <p:cViewPr varScale="1">
        <p:scale>
          <a:sx n="135" d="100"/>
          <a:sy n="135" d="100"/>
        </p:scale>
        <p:origin x="-84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56C17-F44C-463F-91AC-E70CAB09FC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C3318-BAFB-4EA9-8C9F-BE89D217639F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отсутствие средств видеонаблюдения</a:t>
          </a:r>
          <a:endParaRPr lang="ru-RU" sz="1400" b="1" dirty="0">
            <a:latin typeface="Cambria" pitchFamily="18" charset="0"/>
          </a:endParaRPr>
        </a:p>
      </dgm:t>
    </dgm:pt>
    <dgm:pt modelId="{452F4D29-5655-402F-883D-88EFB94545FA}" type="parTrans" cxnId="{0324B88F-1BFC-450E-873A-9681C322124E}">
      <dgm:prSet/>
      <dgm:spPr/>
      <dgm:t>
        <a:bodyPr/>
        <a:lstStyle/>
        <a:p>
          <a:endParaRPr lang="ru-RU"/>
        </a:p>
      </dgm:t>
    </dgm:pt>
    <dgm:pt modelId="{5DE309BD-467C-4BC0-879F-1BE43D9A680D}" type="sibTrans" cxnId="{0324B88F-1BFC-450E-873A-9681C322124E}">
      <dgm:prSet/>
      <dgm:spPr/>
      <dgm:t>
        <a:bodyPr/>
        <a:lstStyle/>
        <a:p>
          <a:endParaRPr lang="ru-RU"/>
        </a:p>
      </dgm:t>
    </dgm:pt>
    <dgm:pt modelId="{27C3F6C0-ECD4-4961-90FF-D1162538264E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неисправное состояние средств видеонаблюдения</a:t>
          </a:r>
          <a:endParaRPr lang="ru-RU" sz="1400" b="1" dirty="0">
            <a:latin typeface="Cambria" pitchFamily="18" charset="0"/>
          </a:endParaRPr>
        </a:p>
      </dgm:t>
    </dgm:pt>
    <dgm:pt modelId="{8D78736E-F63F-4321-A234-4AD3F68392A2}" type="parTrans" cxnId="{C5325C2B-7461-4930-9924-5184EBE2DC30}">
      <dgm:prSet/>
      <dgm:spPr/>
      <dgm:t>
        <a:bodyPr/>
        <a:lstStyle/>
        <a:p>
          <a:endParaRPr lang="ru-RU"/>
        </a:p>
      </dgm:t>
    </dgm:pt>
    <dgm:pt modelId="{2E6299BD-34F4-4680-920D-76822B8ED9A8}" type="sibTrans" cxnId="{C5325C2B-7461-4930-9924-5184EBE2DC30}">
      <dgm:prSet/>
      <dgm:spPr/>
      <dgm:t>
        <a:bodyPr/>
        <a:lstStyle/>
        <a:p>
          <a:endParaRPr lang="ru-RU"/>
        </a:p>
      </dgm:t>
    </dgm:pt>
    <dgm:pt modelId="{8BE4BEE6-E1AE-41DC-B59E-31F7CCCA4E2D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отключение средств видеонаблюдения во время экзамена</a:t>
          </a:r>
          <a:endParaRPr lang="ru-RU" sz="1400" b="1" dirty="0">
            <a:latin typeface="Cambria" pitchFamily="18" charset="0"/>
          </a:endParaRPr>
        </a:p>
      </dgm:t>
    </dgm:pt>
    <dgm:pt modelId="{7273FB73-DF37-4FC1-9048-16977B3A02EE}" type="parTrans" cxnId="{C198C1BF-BB07-47F7-8A52-E1926E9C54E3}">
      <dgm:prSet/>
      <dgm:spPr/>
      <dgm:t>
        <a:bodyPr/>
        <a:lstStyle/>
        <a:p>
          <a:endParaRPr lang="ru-RU"/>
        </a:p>
      </dgm:t>
    </dgm:pt>
    <dgm:pt modelId="{041CBEBA-8D6D-4F99-8EA1-AEB3170D10FA}" type="sibTrans" cxnId="{C198C1BF-BB07-47F7-8A52-E1926E9C54E3}">
      <dgm:prSet/>
      <dgm:spPr/>
      <dgm:t>
        <a:bodyPr/>
        <a:lstStyle/>
        <a:p>
          <a:endParaRPr lang="ru-RU"/>
        </a:p>
      </dgm:t>
    </dgm:pt>
    <dgm:pt modelId="{8A81D0C6-05B4-458D-9BF9-A1AAEA5B8505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отсутствие видеозаписи экзамена</a:t>
          </a:r>
          <a:endParaRPr lang="ru-RU" sz="1400" b="1" dirty="0">
            <a:latin typeface="Cambria" pitchFamily="18" charset="0"/>
          </a:endParaRPr>
        </a:p>
      </dgm:t>
    </dgm:pt>
    <dgm:pt modelId="{36CEA103-B724-4C6E-A6E7-7CA31981B476}" type="parTrans" cxnId="{D4B09EF6-6EA5-4913-8E1B-ED997558BB6B}">
      <dgm:prSet/>
      <dgm:spPr/>
      <dgm:t>
        <a:bodyPr/>
        <a:lstStyle/>
        <a:p>
          <a:endParaRPr lang="ru-RU"/>
        </a:p>
      </dgm:t>
    </dgm:pt>
    <dgm:pt modelId="{AD5DFD14-D2C8-46B8-A3A0-D48928B3793F}" type="sibTrans" cxnId="{D4B09EF6-6EA5-4913-8E1B-ED997558BB6B}">
      <dgm:prSet/>
      <dgm:spPr/>
      <dgm:t>
        <a:bodyPr/>
        <a:lstStyle/>
        <a:p>
          <a:endParaRPr lang="ru-RU"/>
        </a:p>
      </dgm:t>
    </dgm:pt>
    <dgm:pt modelId="{C5C1EAE5-0154-4AD9-8D34-0E5FCF5018F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Cambria" pitchFamily="18" charset="0"/>
            </a:rPr>
            <a:t>- </a:t>
          </a:r>
          <a:r>
            <a:rPr lang="ru-RU" sz="1400" dirty="0" smtClean="0">
              <a:solidFill>
                <a:srgbClr val="C00000"/>
              </a:solidFill>
              <a:latin typeface="Cambria" pitchFamily="18" charset="0"/>
            </a:rPr>
            <a:t>остановка экзамена в ППЭ  или отдельных аудиториях (п.37 Порядка)</a:t>
          </a:r>
        </a:p>
        <a:p>
          <a:pPr algn="just"/>
          <a:r>
            <a:rPr lang="ru-RU" sz="1400" dirty="0" smtClean="0">
              <a:solidFill>
                <a:srgbClr val="C00000"/>
              </a:solidFill>
              <a:latin typeface="Cambria" pitchFamily="18" charset="0"/>
            </a:rPr>
            <a:t>- аннулирование результатов экзамена (п.86 Порядка)</a:t>
          </a:r>
        </a:p>
        <a:p>
          <a:pPr algn="just"/>
          <a:r>
            <a:rPr lang="ru-RU" sz="1400" dirty="0" smtClean="0">
              <a:solidFill>
                <a:srgbClr val="C00000"/>
              </a:solidFill>
              <a:latin typeface="Cambria" pitchFamily="18" charset="0"/>
            </a:rPr>
            <a:t>- повторный допуск участника к сдаче экзамена (п.51 Порядка)</a:t>
          </a:r>
          <a:endParaRPr lang="ru-RU" sz="1400" dirty="0">
            <a:solidFill>
              <a:srgbClr val="C00000"/>
            </a:solidFill>
            <a:latin typeface="Cambria" pitchFamily="18" charset="0"/>
          </a:endParaRPr>
        </a:p>
      </dgm:t>
    </dgm:pt>
    <dgm:pt modelId="{7C47271A-B56D-41B7-9D88-81C5593AD626}" type="parTrans" cxnId="{93B2B8D9-927E-4F41-848E-D4CE622CCA23}">
      <dgm:prSet/>
      <dgm:spPr/>
      <dgm:t>
        <a:bodyPr/>
        <a:lstStyle/>
        <a:p>
          <a:endParaRPr lang="ru-RU"/>
        </a:p>
      </dgm:t>
    </dgm:pt>
    <dgm:pt modelId="{0BBD97BC-AB6B-422F-9F89-83F714E8229D}" type="sibTrans" cxnId="{93B2B8D9-927E-4F41-848E-D4CE622CCA23}">
      <dgm:prSet/>
      <dgm:spPr/>
      <dgm:t>
        <a:bodyPr/>
        <a:lstStyle/>
        <a:p>
          <a:endParaRPr lang="ru-RU"/>
        </a:p>
      </dgm:t>
    </dgm:pt>
    <dgm:pt modelId="{BB90F1F1-71D0-4455-8A13-0E94E1E4F2F8}" type="pres">
      <dgm:prSet presAssocID="{E6A56C17-F44C-463F-91AC-E70CAB09FC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B4EF1-FEFC-4673-9B4F-BBA04E3A9A70}" type="pres">
      <dgm:prSet presAssocID="{FB2C3318-BAFB-4EA9-8C9F-BE89D217639F}" presName="node" presStyleLbl="node1" presStyleIdx="0" presStyleCnt="5" custScaleY="19233" custLinFactNeighborX="739" custLinFactNeighborY="-1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D470-D765-4021-B72D-D1E83B4CD308}" type="pres">
      <dgm:prSet presAssocID="{5DE309BD-467C-4BC0-879F-1BE43D9A680D}" presName="sibTrans" presStyleCnt="0"/>
      <dgm:spPr/>
    </dgm:pt>
    <dgm:pt modelId="{AC859258-8CF6-4342-A9EC-6F64BD7B0343}" type="pres">
      <dgm:prSet presAssocID="{27C3F6C0-ECD4-4961-90FF-D1162538264E}" presName="node" presStyleLbl="node1" presStyleIdx="1" presStyleCnt="5" custScaleY="20209" custLinFactNeighborX="-2292" custLinFactNeighborY="-1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3C1E4-FB18-4A46-8C54-2A3D512BEA1D}" type="pres">
      <dgm:prSet presAssocID="{2E6299BD-34F4-4680-920D-76822B8ED9A8}" presName="sibTrans" presStyleCnt="0"/>
      <dgm:spPr/>
    </dgm:pt>
    <dgm:pt modelId="{B3DAE1A9-8CEA-41B0-9796-E54B9331F19F}" type="pres">
      <dgm:prSet presAssocID="{8BE4BEE6-E1AE-41DC-B59E-31F7CCCA4E2D}" presName="node" presStyleLbl="node1" presStyleIdx="2" presStyleCnt="5" custScaleY="26496" custLinFactNeighborX="1696" custLinFactNeighborY="-34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A364D-6141-4127-AEE6-5022BE93B632}" type="pres">
      <dgm:prSet presAssocID="{041CBEBA-8D6D-4F99-8EA1-AEB3170D10FA}" presName="sibTrans" presStyleCnt="0"/>
      <dgm:spPr/>
    </dgm:pt>
    <dgm:pt modelId="{40601EE7-E138-440C-AC34-F5905928A776}" type="pres">
      <dgm:prSet presAssocID="{8A81D0C6-05B4-458D-9BF9-A1AAEA5B8505}" presName="node" presStyleLbl="node1" presStyleIdx="3" presStyleCnt="5" custScaleY="21807" custLinFactNeighborX="-2292" custLinFactNeighborY="-3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EFCE2-CBFB-484F-BFF0-1E711F3CA237}" type="pres">
      <dgm:prSet presAssocID="{AD5DFD14-D2C8-46B8-A3A0-D48928B3793F}" presName="sibTrans" presStyleCnt="0"/>
      <dgm:spPr/>
    </dgm:pt>
    <dgm:pt modelId="{AEEDC315-D67F-450A-B379-ED07782938F3}" type="pres">
      <dgm:prSet presAssocID="{C5C1EAE5-0154-4AD9-8D34-0E5FCF5018F9}" presName="node" presStyleLbl="node1" presStyleIdx="4" presStyleCnt="5" custScaleX="157850" custScaleY="38348" custLinFactNeighborX="6612" custLinFactNeighborY="-4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09EF6-6EA5-4913-8E1B-ED997558BB6B}" srcId="{E6A56C17-F44C-463F-91AC-E70CAB09FC49}" destId="{8A81D0C6-05B4-458D-9BF9-A1AAEA5B8505}" srcOrd="3" destOrd="0" parTransId="{36CEA103-B724-4C6E-A6E7-7CA31981B476}" sibTransId="{AD5DFD14-D2C8-46B8-A3A0-D48928B3793F}"/>
    <dgm:cxn modelId="{3F012CA4-C813-4D98-B3D2-5DD45C146217}" type="presOf" srcId="{27C3F6C0-ECD4-4961-90FF-D1162538264E}" destId="{AC859258-8CF6-4342-A9EC-6F64BD7B0343}" srcOrd="0" destOrd="0" presId="urn:microsoft.com/office/officeart/2005/8/layout/default"/>
    <dgm:cxn modelId="{A73821FD-8C17-4D93-AA3D-BA3D9D16A476}" type="presOf" srcId="{8BE4BEE6-E1AE-41DC-B59E-31F7CCCA4E2D}" destId="{B3DAE1A9-8CEA-41B0-9796-E54B9331F19F}" srcOrd="0" destOrd="0" presId="urn:microsoft.com/office/officeart/2005/8/layout/default"/>
    <dgm:cxn modelId="{431D830A-778A-4717-B1E7-604C86250F34}" type="presOf" srcId="{8A81D0C6-05B4-458D-9BF9-A1AAEA5B8505}" destId="{40601EE7-E138-440C-AC34-F5905928A776}" srcOrd="0" destOrd="0" presId="urn:microsoft.com/office/officeart/2005/8/layout/default"/>
    <dgm:cxn modelId="{C198C1BF-BB07-47F7-8A52-E1926E9C54E3}" srcId="{E6A56C17-F44C-463F-91AC-E70CAB09FC49}" destId="{8BE4BEE6-E1AE-41DC-B59E-31F7CCCA4E2D}" srcOrd="2" destOrd="0" parTransId="{7273FB73-DF37-4FC1-9048-16977B3A02EE}" sibTransId="{041CBEBA-8D6D-4F99-8EA1-AEB3170D10FA}"/>
    <dgm:cxn modelId="{93B2B8D9-927E-4F41-848E-D4CE622CCA23}" srcId="{E6A56C17-F44C-463F-91AC-E70CAB09FC49}" destId="{C5C1EAE5-0154-4AD9-8D34-0E5FCF5018F9}" srcOrd="4" destOrd="0" parTransId="{7C47271A-B56D-41B7-9D88-81C5593AD626}" sibTransId="{0BBD97BC-AB6B-422F-9F89-83F714E8229D}"/>
    <dgm:cxn modelId="{C5325C2B-7461-4930-9924-5184EBE2DC30}" srcId="{E6A56C17-F44C-463F-91AC-E70CAB09FC49}" destId="{27C3F6C0-ECD4-4961-90FF-D1162538264E}" srcOrd="1" destOrd="0" parTransId="{8D78736E-F63F-4321-A234-4AD3F68392A2}" sibTransId="{2E6299BD-34F4-4680-920D-76822B8ED9A8}"/>
    <dgm:cxn modelId="{0324B88F-1BFC-450E-873A-9681C322124E}" srcId="{E6A56C17-F44C-463F-91AC-E70CAB09FC49}" destId="{FB2C3318-BAFB-4EA9-8C9F-BE89D217639F}" srcOrd="0" destOrd="0" parTransId="{452F4D29-5655-402F-883D-88EFB94545FA}" sibTransId="{5DE309BD-467C-4BC0-879F-1BE43D9A680D}"/>
    <dgm:cxn modelId="{5B7BA9CB-1575-4140-8146-D950F2025DBD}" type="presOf" srcId="{E6A56C17-F44C-463F-91AC-E70CAB09FC49}" destId="{BB90F1F1-71D0-4455-8A13-0E94E1E4F2F8}" srcOrd="0" destOrd="0" presId="urn:microsoft.com/office/officeart/2005/8/layout/default"/>
    <dgm:cxn modelId="{9383BF32-1EE5-45C8-B34E-3FC7F762B35E}" type="presOf" srcId="{C5C1EAE5-0154-4AD9-8D34-0E5FCF5018F9}" destId="{AEEDC315-D67F-450A-B379-ED07782938F3}" srcOrd="0" destOrd="0" presId="urn:microsoft.com/office/officeart/2005/8/layout/default"/>
    <dgm:cxn modelId="{B65AC3C7-1A0C-4C54-A12F-C0316F8A8FBB}" type="presOf" srcId="{FB2C3318-BAFB-4EA9-8C9F-BE89D217639F}" destId="{828B4EF1-FEFC-4673-9B4F-BBA04E3A9A70}" srcOrd="0" destOrd="0" presId="urn:microsoft.com/office/officeart/2005/8/layout/default"/>
    <dgm:cxn modelId="{A8A09D82-4F07-43F9-B96E-68F21612B517}" type="presParOf" srcId="{BB90F1F1-71D0-4455-8A13-0E94E1E4F2F8}" destId="{828B4EF1-FEFC-4673-9B4F-BBA04E3A9A70}" srcOrd="0" destOrd="0" presId="urn:microsoft.com/office/officeart/2005/8/layout/default"/>
    <dgm:cxn modelId="{432A62A9-9DEC-4CE4-AFBC-5B78E4D0A7EA}" type="presParOf" srcId="{BB90F1F1-71D0-4455-8A13-0E94E1E4F2F8}" destId="{6001D470-D765-4021-B72D-D1E83B4CD308}" srcOrd="1" destOrd="0" presId="urn:microsoft.com/office/officeart/2005/8/layout/default"/>
    <dgm:cxn modelId="{08377E43-1407-4B1A-A99B-2B5A78F89704}" type="presParOf" srcId="{BB90F1F1-71D0-4455-8A13-0E94E1E4F2F8}" destId="{AC859258-8CF6-4342-A9EC-6F64BD7B0343}" srcOrd="2" destOrd="0" presId="urn:microsoft.com/office/officeart/2005/8/layout/default"/>
    <dgm:cxn modelId="{00ABBE4E-BB2E-4EC2-8F24-F330280A70D2}" type="presParOf" srcId="{BB90F1F1-71D0-4455-8A13-0E94E1E4F2F8}" destId="{0443C1E4-FB18-4A46-8C54-2A3D512BEA1D}" srcOrd="3" destOrd="0" presId="urn:microsoft.com/office/officeart/2005/8/layout/default"/>
    <dgm:cxn modelId="{6A7A8959-E052-453D-87FD-67E5295B6A5E}" type="presParOf" srcId="{BB90F1F1-71D0-4455-8A13-0E94E1E4F2F8}" destId="{B3DAE1A9-8CEA-41B0-9796-E54B9331F19F}" srcOrd="4" destOrd="0" presId="urn:microsoft.com/office/officeart/2005/8/layout/default"/>
    <dgm:cxn modelId="{E5909040-0910-49AC-B2DD-F541D72C1DBE}" type="presParOf" srcId="{BB90F1F1-71D0-4455-8A13-0E94E1E4F2F8}" destId="{AD7A364D-6141-4127-AEE6-5022BE93B632}" srcOrd="5" destOrd="0" presId="urn:microsoft.com/office/officeart/2005/8/layout/default"/>
    <dgm:cxn modelId="{C4B2B700-68AB-4649-A5FC-21A4BA08E25A}" type="presParOf" srcId="{BB90F1F1-71D0-4455-8A13-0E94E1E4F2F8}" destId="{40601EE7-E138-440C-AC34-F5905928A776}" srcOrd="6" destOrd="0" presId="urn:microsoft.com/office/officeart/2005/8/layout/default"/>
    <dgm:cxn modelId="{B32BD0DE-6BDB-46D0-808A-0D6E69676A99}" type="presParOf" srcId="{BB90F1F1-71D0-4455-8A13-0E94E1E4F2F8}" destId="{9DBEFCE2-CBFB-484F-BFF0-1E711F3CA237}" srcOrd="7" destOrd="0" presId="urn:microsoft.com/office/officeart/2005/8/layout/default"/>
    <dgm:cxn modelId="{D6FF183B-A106-4A6E-BB91-0AF1EC7A2D49}" type="presParOf" srcId="{BB90F1F1-71D0-4455-8A13-0E94E1E4F2F8}" destId="{AEEDC315-D67F-450A-B379-ED07782938F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AD298-014F-40F6-9EEB-737977117E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0D30C-E9A7-4F16-92DE-28ED255523FF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i="1" dirty="0" smtClean="0">
              <a:solidFill>
                <a:srgbClr val="0070C0"/>
              </a:solidFill>
              <a:latin typeface="Cambria" pitchFamily="18" charset="0"/>
            </a:rPr>
            <a:t>Должностные лица </a:t>
          </a:r>
          <a:r>
            <a:rPr lang="ru-RU" b="1" i="1" dirty="0" err="1" smtClean="0">
              <a:solidFill>
                <a:srgbClr val="0070C0"/>
              </a:solidFill>
              <a:latin typeface="Cambria" pitchFamily="18" charset="0"/>
            </a:rPr>
            <a:t>Рособрнадзора</a:t>
          </a:r>
          <a:r>
            <a:rPr lang="ru-RU" b="1" i="1" dirty="0" smtClean="0">
              <a:solidFill>
                <a:srgbClr val="0070C0"/>
              </a:solidFill>
              <a:latin typeface="Cambria" pitchFamily="18" charset="0"/>
            </a:rPr>
            <a:t>, иные лица, определенные </a:t>
          </a:r>
          <a:r>
            <a:rPr lang="ru-RU" b="1" i="1" dirty="0" err="1" smtClean="0">
              <a:solidFill>
                <a:srgbClr val="0070C0"/>
              </a:solidFill>
              <a:latin typeface="Cambria" pitchFamily="18" charset="0"/>
            </a:rPr>
            <a:t>Рособрнадзором</a:t>
          </a:r>
          <a:endParaRPr lang="ru-RU" b="1" i="1" dirty="0">
            <a:solidFill>
              <a:srgbClr val="0070C0"/>
            </a:solidFill>
            <a:latin typeface="Cambria" pitchFamily="18" charset="0"/>
          </a:endParaRPr>
        </a:p>
      </dgm:t>
    </dgm:pt>
    <dgm:pt modelId="{120BB370-1B51-4ADD-99BC-42A3BCE72385}" type="parTrans" cxnId="{B31F9DE7-F002-4F21-AEE8-9D23DF98A8EC}">
      <dgm:prSet/>
      <dgm:spPr/>
      <dgm:t>
        <a:bodyPr/>
        <a:lstStyle/>
        <a:p>
          <a:endParaRPr lang="ru-RU"/>
        </a:p>
      </dgm:t>
    </dgm:pt>
    <dgm:pt modelId="{C73A59F9-2A1A-47FF-95E1-1004A25ABB6C}" type="sibTrans" cxnId="{B31F9DE7-F002-4F21-AEE8-9D23DF98A8EC}">
      <dgm:prSet/>
      <dgm:spPr/>
      <dgm:t>
        <a:bodyPr/>
        <a:lstStyle/>
        <a:p>
          <a:endParaRPr lang="ru-RU"/>
        </a:p>
      </dgm:t>
    </dgm:pt>
    <dgm:pt modelId="{1A1AED60-E1AB-4F47-8B8C-9D85176B36B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mbria" pitchFamily="18" charset="0"/>
            </a:rPr>
            <a:t>Документ, удостоверяющий личность</a:t>
          </a:r>
          <a:endParaRPr lang="ru-RU" dirty="0">
            <a:solidFill>
              <a:srgbClr val="002060"/>
            </a:solidFill>
            <a:latin typeface="Cambria" pitchFamily="18" charset="0"/>
          </a:endParaRPr>
        </a:p>
      </dgm:t>
    </dgm:pt>
    <dgm:pt modelId="{5643CDCD-B7AB-48FC-97BD-FE0F5E6A5371}" type="parTrans" cxnId="{077587EA-D98D-478F-AA95-C19E2CC43668}">
      <dgm:prSet/>
      <dgm:spPr/>
      <dgm:t>
        <a:bodyPr/>
        <a:lstStyle/>
        <a:p>
          <a:endParaRPr lang="ru-RU"/>
        </a:p>
      </dgm:t>
    </dgm:pt>
    <dgm:pt modelId="{F44340E0-7DBE-47F1-87C3-2E321900CB15}" type="sibTrans" cxnId="{077587EA-D98D-478F-AA95-C19E2CC43668}">
      <dgm:prSet/>
      <dgm:spPr/>
      <dgm:t>
        <a:bodyPr/>
        <a:lstStyle/>
        <a:p>
          <a:endParaRPr lang="ru-RU"/>
        </a:p>
      </dgm:t>
    </dgm:pt>
    <dgm:pt modelId="{B1377493-1A35-4892-B4CF-1854AF7D7659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mbria" pitchFamily="18" charset="0"/>
            </a:rPr>
            <a:t>Документ, подтверждающий их полномочия</a:t>
          </a:r>
          <a:endParaRPr lang="ru-RU" dirty="0">
            <a:solidFill>
              <a:srgbClr val="002060"/>
            </a:solidFill>
            <a:latin typeface="Cambria" pitchFamily="18" charset="0"/>
          </a:endParaRPr>
        </a:p>
      </dgm:t>
    </dgm:pt>
    <dgm:pt modelId="{E1F6F672-BB11-42A9-AB14-EBF667E51A7C}" type="parTrans" cxnId="{6B3E6C36-AD75-46F4-8D09-F7BBE011B38A}">
      <dgm:prSet/>
      <dgm:spPr/>
      <dgm:t>
        <a:bodyPr/>
        <a:lstStyle/>
        <a:p>
          <a:endParaRPr lang="ru-RU"/>
        </a:p>
      </dgm:t>
    </dgm:pt>
    <dgm:pt modelId="{EF2F52FC-829C-428D-A277-1E4F9359B3F9}" type="sibTrans" cxnId="{6B3E6C36-AD75-46F4-8D09-F7BBE011B38A}">
      <dgm:prSet/>
      <dgm:spPr/>
      <dgm:t>
        <a:bodyPr/>
        <a:lstStyle/>
        <a:p>
          <a:endParaRPr lang="ru-RU"/>
        </a:p>
      </dgm:t>
    </dgm:pt>
    <dgm:pt modelId="{F8F3EB1E-D548-4C11-983C-0C3B7C9DD8A2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i="1" dirty="0" smtClean="0">
              <a:solidFill>
                <a:srgbClr val="0070C0"/>
              </a:solidFill>
              <a:latin typeface="Cambria" pitchFamily="18" charset="0"/>
            </a:rPr>
            <a:t>Руководитель ППЭ, организаторы, члены ГЭК, технические специалисты, медицинские работники, ассистенты </a:t>
          </a:r>
          <a:endParaRPr lang="ru-RU" b="1" i="1" dirty="0">
            <a:solidFill>
              <a:srgbClr val="0070C0"/>
            </a:solidFill>
            <a:latin typeface="Cambria" pitchFamily="18" charset="0"/>
          </a:endParaRPr>
        </a:p>
      </dgm:t>
    </dgm:pt>
    <dgm:pt modelId="{E7BE1B9D-0C32-4C97-8893-CE63E5280133}" type="parTrans" cxnId="{E08E445B-F27C-4E29-A3FF-F064ECD8EB99}">
      <dgm:prSet/>
      <dgm:spPr/>
      <dgm:t>
        <a:bodyPr/>
        <a:lstStyle/>
        <a:p>
          <a:endParaRPr lang="ru-RU"/>
        </a:p>
      </dgm:t>
    </dgm:pt>
    <dgm:pt modelId="{6FD2A971-3C56-4474-A56A-4FC84E6B9620}" type="sibTrans" cxnId="{E08E445B-F27C-4E29-A3FF-F064ECD8EB99}">
      <dgm:prSet/>
      <dgm:spPr/>
      <dgm:t>
        <a:bodyPr/>
        <a:lstStyle/>
        <a:p>
          <a:endParaRPr lang="ru-RU"/>
        </a:p>
      </dgm:t>
    </dgm:pt>
    <dgm:pt modelId="{D0D85D14-69A5-46E8-A5C7-C391282FF32D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mbria" pitchFamily="18" charset="0"/>
            </a:rPr>
            <a:t>Документ, удостоверяющий личность</a:t>
          </a:r>
          <a:endParaRPr lang="ru-RU" dirty="0">
            <a:solidFill>
              <a:srgbClr val="002060"/>
            </a:solidFill>
          </a:endParaRPr>
        </a:p>
      </dgm:t>
    </dgm:pt>
    <dgm:pt modelId="{65F98C80-1F3E-4509-B378-4E240B288D0C}" type="parTrans" cxnId="{DCB5E38A-A3DA-4960-94E1-4FB2B9878F7E}">
      <dgm:prSet/>
      <dgm:spPr/>
      <dgm:t>
        <a:bodyPr/>
        <a:lstStyle/>
        <a:p>
          <a:endParaRPr lang="ru-RU"/>
        </a:p>
      </dgm:t>
    </dgm:pt>
    <dgm:pt modelId="{E590A40D-00BD-4EA5-80D0-A63272AE6843}" type="sibTrans" cxnId="{DCB5E38A-A3DA-4960-94E1-4FB2B9878F7E}">
      <dgm:prSet/>
      <dgm:spPr/>
      <dgm:t>
        <a:bodyPr/>
        <a:lstStyle/>
        <a:p>
          <a:endParaRPr lang="ru-RU"/>
        </a:p>
      </dgm:t>
    </dgm:pt>
    <dgm:pt modelId="{5E2CE169-D9A1-4B52-B9F4-B3EB48F23BC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Cambria" pitchFamily="18" charset="0"/>
            </a:rPr>
            <a:t>Наличие в списках распределения в данный ППЭ</a:t>
          </a:r>
          <a:endParaRPr lang="ru-RU" sz="1400" dirty="0">
            <a:solidFill>
              <a:srgbClr val="002060"/>
            </a:solidFill>
            <a:latin typeface="Cambria" pitchFamily="18" charset="0"/>
          </a:endParaRPr>
        </a:p>
      </dgm:t>
    </dgm:pt>
    <dgm:pt modelId="{E7C10082-9843-4A4F-92E1-32114DF509D1}" type="parTrans" cxnId="{844BA83A-82AC-42FD-8737-41555784490D}">
      <dgm:prSet/>
      <dgm:spPr/>
      <dgm:t>
        <a:bodyPr/>
        <a:lstStyle/>
        <a:p>
          <a:endParaRPr lang="ru-RU"/>
        </a:p>
      </dgm:t>
    </dgm:pt>
    <dgm:pt modelId="{E80A6A49-5149-40EB-906F-27BFC26FB59B}" type="sibTrans" cxnId="{844BA83A-82AC-42FD-8737-41555784490D}">
      <dgm:prSet/>
      <dgm:spPr/>
      <dgm:t>
        <a:bodyPr/>
        <a:lstStyle/>
        <a:p>
          <a:endParaRPr lang="ru-RU"/>
        </a:p>
      </dgm:t>
    </dgm:pt>
    <dgm:pt modelId="{E2B035A9-40AD-4C36-8005-8F5745D5572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500" b="1" dirty="0" smtClean="0">
              <a:solidFill>
                <a:srgbClr val="0070C0"/>
              </a:solidFill>
              <a:latin typeface="Cambria" pitchFamily="18" charset="0"/>
            </a:rPr>
            <a:t>Участники экзамена</a:t>
          </a:r>
          <a:endParaRPr lang="ru-RU" sz="1500" b="1" dirty="0">
            <a:solidFill>
              <a:srgbClr val="0070C0"/>
            </a:solidFill>
            <a:latin typeface="Cambria" pitchFamily="18" charset="0"/>
          </a:endParaRPr>
        </a:p>
      </dgm:t>
    </dgm:pt>
    <dgm:pt modelId="{42BE910B-EF3E-400A-A791-A5F42AD94AFD}" type="parTrans" cxnId="{EC57F904-E346-4EE4-A976-C8416AED4CE3}">
      <dgm:prSet/>
      <dgm:spPr/>
      <dgm:t>
        <a:bodyPr/>
        <a:lstStyle/>
        <a:p>
          <a:endParaRPr lang="ru-RU"/>
        </a:p>
      </dgm:t>
    </dgm:pt>
    <dgm:pt modelId="{56465BF1-F9D8-46F9-88A1-CC02A242C6F2}" type="sibTrans" cxnId="{EC57F904-E346-4EE4-A976-C8416AED4CE3}">
      <dgm:prSet/>
      <dgm:spPr/>
      <dgm:t>
        <a:bodyPr/>
        <a:lstStyle/>
        <a:p>
          <a:endParaRPr lang="ru-RU"/>
        </a:p>
      </dgm:t>
    </dgm:pt>
    <dgm:pt modelId="{9C95E60D-A11C-4B31-97D4-B61B567CBA3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mbria" pitchFamily="18" charset="0"/>
            </a:rPr>
            <a:t>Документ, удостоверяющий личность</a:t>
          </a:r>
          <a:endParaRPr lang="ru-RU" dirty="0">
            <a:solidFill>
              <a:srgbClr val="002060"/>
            </a:solidFill>
          </a:endParaRPr>
        </a:p>
      </dgm:t>
    </dgm:pt>
    <dgm:pt modelId="{9292B6F2-F144-4ED0-9F1B-65ABC2CA79EC}" type="parTrans" cxnId="{18771372-633A-4EE0-B088-446375A6C40A}">
      <dgm:prSet/>
      <dgm:spPr/>
      <dgm:t>
        <a:bodyPr/>
        <a:lstStyle/>
        <a:p>
          <a:endParaRPr lang="ru-RU"/>
        </a:p>
      </dgm:t>
    </dgm:pt>
    <dgm:pt modelId="{26633603-5CB2-4BCD-BC9B-5D68BBEFAB4F}" type="sibTrans" cxnId="{18771372-633A-4EE0-B088-446375A6C40A}">
      <dgm:prSet/>
      <dgm:spPr/>
      <dgm:t>
        <a:bodyPr/>
        <a:lstStyle/>
        <a:p>
          <a:endParaRPr lang="ru-RU"/>
        </a:p>
      </dgm:t>
    </dgm:pt>
    <dgm:pt modelId="{8A05B162-C4CF-41F6-A7BD-0D67904EDA9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Cambria" pitchFamily="18" charset="0"/>
            </a:rPr>
            <a:t>Наличие в списках распределения в данный ППЭ</a:t>
          </a:r>
          <a:endParaRPr lang="ru-RU" sz="1400" dirty="0">
            <a:solidFill>
              <a:srgbClr val="002060"/>
            </a:solidFill>
            <a:latin typeface="Cambria" pitchFamily="18" charset="0"/>
          </a:endParaRPr>
        </a:p>
      </dgm:t>
    </dgm:pt>
    <dgm:pt modelId="{F80F96FA-8A62-4734-9E95-4D144CD357D4}" type="parTrans" cxnId="{628F5A95-DF94-4CF3-A9A2-C0DAD62DECB1}">
      <dgm:prSet/>
      <dgm:spPr/>
      <dgm:t>
        <a:bodyPr/>
        <a:lstStyle/>
        <a:p>
          <a:endParaRPr lang="ru-RU"/>
        </a:p>
      </dgm:t>
    </dgm:pt>
    <dgm:pt modelId="{C8951EDE-A410-437A-943D-06646A51251D}" type="sibTrans" cxnId="{628F5A95-DF94-4CF3-A9A2-C0DAD62DECB1}">
      <dgm:prSet/>
      <dgm:spPr/>
      <dgm:t>
        <a:bodyPr/>
        <a:lstStyle/>
        <a:p>
          <a:endParaRPr lang="ru-RU"/>
        </a:p>
      </dgm:t>
    </dgm:pt>
    <dgm:pt modelId="{44175C21-8293-4AC2-BB83-CC2125BD5E2A}" type="pres">
      <dgm:prSet presAssocID="{29EAD298-014F-40F6-9EEB-737977117E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AC682-E0FC-4DA0-8D48-252955CB3AEC}" type="pres">
      <dgm:prSet presAssocID="{FD70D30C-E9A7-4F16-92DE-28ED255523FF}" presName="compNode" presStyleCnt="0"/>
      <dgm:spPr/>
    </dgm:pt>
    <dgm:pt modelId="{E9E66220-AA8B-4472-B6A6-FD3ADBB84F3C}" type="pres">
      <dgm:prSet presAssocID="{FD70D30C-E9A7-4F16-92DE-28ED255523FF}" presName="aNode" presStyleLbl="bgShp" presStyleIdx="0" presStyleCnt="3"/>
      <dgm:spPr/>
      <dgm:t>
        <a:bodyPr/>
        <a:lstStyle/>
        <a:p>
          <a:endParaRPr lang="ru-RU"/>
        </a:p>
      </dgm:t>
    </dgm:pt>
    <dgm:pt modelId="{CA7CF81C-F232-4BD1-B514-5CEDA9C22AE7}" type="pres">
      <dgm:prSet presAssocID="{FD70D30C-E9A7-4F16-92DE-28ED255523FF}" presName="textNode" presStyleLbl="bgShp" presStyleIdx="0" presStyleCnt="3"/>
      <dgm:spPr/>
      <dgm:t>
        <a:bodyPr/>
        <a:lstStyle/>
        <a:p>
          <a:endParaRPr lang="ru-RU"/>
        </a:p>
      </dgm:t>
    </dgm:pt>
    <dgm:pt modelId="{2AA815BF-FC34-4929-8CC8-B9E8F1478A05}" type="pres">
      <dgm:prSet presAssocID="{FD70D30C-E9A7-4F16-92DE-28ED255523FF}" presName="compChildNode" presStyleCnt="0"/>
      <dgm:spPr/>
    </dgm:pt>
    <dgm:pt modelId="{05FF9A54-2AAD-4074-9CF3-6DB9562DAF99}" type="pres">
      <dgm:prSet presAssocID="{FD70D30C-E9A7-4F16-92DE-28ED255523FF}" presName="theInnerList" presStyleCnt="0"/>
      <dgm:spPr/>
    </dgm:pt>
    <dgm:pt modelId="{613011B3-FB20-44A3-AF69-D3F2B4FC7654}" type="pres">
      <dgm:prSet presAssocID="{1A1AED60-E1AB-4F47-8B8C-9D85176B36B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F7DE1-370C-44B2-B3FA-4BE8C140E57D}" type="pres">
      <dgm:prSet presAssocID="{1A1AED60-E1AB-4F47-8B8C-9D85176B36B1}" presName="aSpace2" presStyleCnt="0"/>
      <dgm:spPr/>
    </dgm:pt>
    <dgm:pt modelId="{2203FD30-61D3-4E20-A6BD-C7ABC1E6F06D}" type="pres">
      <dgm:prSet presAssocID="{B1377493-1A35-4892-B4CF-1854AF7D765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0BD1D-E0CC-4472-AB10-96B7387676B8}" type="pres">
      <dgm:prSet presAssocID="{FD70D30C-E9A7-4F16-92DE-28ED255523FF}" presName="aSpace" presStyleCnt="0"/>
      <dgm:spPr/>
    </dgm:pt>
    <dgm:pt modelId="{2E9F8922-2EB9-4674-B1EA-79BC76A73C5D}" type="pres">
      <dgm:prSet presAssocID="{F8F3EB1E-D548-4C11-983C-0C3B7C9DD8A2}" presName="compNode" presStyleCnt="0"/>
      <dgm:spPr/>
    </dgm:pt>
    <dgm:pt modelId="{E7D14DBB-5EA9-427B-AAB3-4B2FB1689C4B}" type="pres">
      <dgm:prSet presAssocID="{F8F3EB1E-D548-4C11-983C-0C3B7C9DD8A2}" presName="aNode" presStyleLbl="bgShp" presStyleIdx="1" presStyleCnt="3"/>
      <dgm:spPr/>
      <dgm:t>
        <a:bodyPr/>
        <a:lstStyle/>
        <a:p>
          <a:endParaRPr lang="ru-RU"/>
        </a:p>
      </dgm:t>
    </dgm:pt>
    <dgm:pt modelId="{07CF7BDA-5DB8-4005-BF70-33E8CB6F873E}" type="pres">
      <dgm:prSet presAssocID="{F8F3EB1E-D548-4C11-983C-0C3B7C9DD8A2}" presName="textNode" presStyleLbl="bgShp" presStyleIdx="1" presStyleCnt="3"/>
      <dgm:spPr/>
      <dgm:t>
        <a:bodyPr/>
        <a:lstStyle/>
        <a:p>
          <a:endParaRPr lang="ru-RU"/>
        </a:p>
      </dgm:t>
    </dgm:pt>
    <dgm:pt modelId="{3662039F-A66D-4588-B51F-2E4A88BCB017}" type="pres">
      <dgm:prSet presAssocID="{F8F3EB1E-D548-4C11-983C-0C3B7C9DD8A2}" presName="compChildNode" presStyleCnt="0"/>
      <dgm:spPr/>
    </dgm:pt>
    <dgm:pt modelId="{C26F71E8-4CB3-4D22-8C3F-109ED369BD5D}" type="pres">
      <dgm:prSet presAssocID="{F8F3EB1E-D548-4C11-983C-0C3B7C9DD8A2}" presName="theInnerList" presStyleCnt="0"/>
      <dgm:spPr/>
    </dgm:pt>
    <dgm:pt modelId="{66A28553-D483-4B38-96D7-0EFCA612FB76}" type="pres">
      <dgm:prSet presAssocID="{D0D85D14-69A5-46E8-A5C7-C391282FF32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96A01-1BAF-4524-B9F3-66AC789C1CC8}" type="pres">
      <dgm:prSet presAssocID="{D0D85D14-69A5-46E8-A5C7-C391282FF32D}" presName="aSpace2" presStyleCnt="0"/>
      <dgm:spPr/>
    </dgm:pt>
    <dgm:pt modelId="{894FC2D0-03E5-46F1-8699-11089AC9F28B}" type="pres">
      <dgm:prSet presAssocID="{5E2CE169-D9A1-4B52-B9F4-B3EB48F23BC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EFF7-BB1A-4C04-ABC4-7F53DAEFA60B}" type="pres">
      <dgm:prSet presAssocID="{F8F3EB1E-D548-4C11-983C-0C3B7C9DD8A2}" presName="aSpace" presStyleCnt="0"/>
      <dgm:spPr/>
    </dgm:pt>
    <dgm:pt modelId="{0D99FA5A-1965-4316-AC81-56E475D79EE5}" type="pres">
      <dgm:prSet presAssocID="{E2B035A9-40AD-4C36-8005-8F5745D55724}" presName="compNode" presStyleCnt="0"/>
      <dgm:spPr/>
    </dgm:pt>
    <dgm:pt modelId="{DEFE1CBE-AEB4-4F06-96F6-ACA31C8DB25D}" type="pres">
      <dgm:prSet presAssocID="{E2B035A9-40AD-4C36-8005-8F5745D55724}" presName="aNode" presStyleLbl="bgShp" presStyleIdx="2" presStyleCnt="3"/>
      <dgm:spPr/>
      <dgm:t>
        <a:bodyPr/>
        <a:lstStyle/>
        <a:p>
          <a:endParaRPr lang="ru-RU"/>
        </a:p>
      </dgm:t>
    </dgm:pt>
    <dgm:pt modelId="{C177FE11-5E5C-4431-A2C7-F0C3F9A350CE}" type="pres">
      <dgm:prSet presAssocID="{E2B035A9-40AD-4C36-8005-8F5745D55724}" presName="textNode" presStyleLbl="bgShp" presStyleIdx="2" presStyleCnt="3"/>
      <dgm:spPr/>
      <dgm:t>
        <a:bodyPr/>
        <a:lstStyle/>
        <a:p>
          <a:endParaRPr lang="ru-RU"/>
        </a:p>
      </dgm:t>
    </dgm:pt>
    <dgm:pt modelId="{6D15FD95-0C1D-4659-BBD6-F855F72BA943}" type="pres">
      <dgm:prSet presAssocID="{E2B035A9-40AD-4C36-8005-8F5745D55724}" presName="compChildNode" presStyleCnt="0"/>
      <dgm:spPr/>
    </dgm:pt>
    <dgm:pt modelId="{84CE7203-CD18-4ECA-9C14-627F440A1091}" type="pres">
      <dgm:prSet presAssocID="{E2B035A9-40AD-4C36-8005-8F5745D55724}" presName="theInnerList" presStyleCnt="0"/>
      <dgm:spPr/>
    </dgm:pt>
    <dgm:pt modelId="{6F8F45CE-289F-401B-A230-AD2A1AE4C86B}" type="pres">
      <dgm:prSet presAssocID="{9C95E60D-A11C-4B31-97D4-B61B567CBA3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27B8C-BE0A-4A5C-B0CE-317D1B4EB0F9}" type="pres">
      <dgm:prSet presAssocID="{9C95E60D-A11C-4B31-97D4-B61B567CBA35}" presName="aSpace2" presStyleCnt="0"/>
      <dgm:spPr/>
    </dgm:pt>
    <dgm:pt modelId="{44EFB437-75D4-4CD9-99F6-FE7CCD6CCC9F}" type="pres">
      <dgm:prSet presAssocID="{8A05B162-C4CF-41F6-A7BD-0D67904EDA9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A021E-6812-4382-A1FA-A5E3351497D0}" type="presOf" srcId="{FD70D30C-E9A7-4F16-92DE-28ED255523FF}" destId="{E9E66220-AA8B-4472-B6A6-FD3ADBB84F3C}" srcOrd="0" destOrd="0" presId="urn:microsoft.com/office/officeart/2005/8/layout/lProcess2"/>
    <dgm:cxn modelId="{077587EA-D98D-478F-AA95-C19E2CC43668}" srcId="{FD70D30C-E9A7-4F16-92DE-28ED255523FF}" destId="{1A1AED60-E1AB-4F47-8B8C-9D85176B36B1}" srcOrd="0" destOrd="0" parTransId="{5643CDCD-B7AB-48FC-97BD-FE0F5E6A5371}" sibTransId="{F44340E0-7DBE-47F1-87C3-2E321900CB15}"/>
    <dgm:cxn modelId="{A29ACFE0-5113-4DB4-8243-98486142FF6A}" type="presOf" srcId="{1A1AED60-E1AB-4F47-8B8C-9D85176B36B1}" destId="{613011B3-FB20-44A3-AF69-D3F2B4FC7654}" srcOrd="0" destOrd="0" presId="urn:microsoft.com/office/officeart/2005/8/layout/lProcess2"/>
    <dgm:cxn modelId="{9CE0F325-C413-44C0-8DA6-EB1843A324BD}" type="presOf" srcId="{E2B035A9-40AD-4C36-8005-8F5745D55724}" destId="{DEFE1CBE-AEB4-4F06-96F6-ACA31C8DB25D}" srcOrd="0" destOrd="0" presId="urn:microsoft.com/office/officeart/2005/8/layout/lProcess2"/>
    <dgm:cxn modelId="{E08E445B-F27C-4E29-A3FF-F064ECD8EB99}" srcId="{29EAD298-014F-40F6-9EEB-737977117EEE}" destId="{F8F3EB1E-D548-4C11-983C-0C3B7C9DD8A2}" srcOrd="1" destOrd="0" parTransId="{E7BE1B9D-0C32-4C97-8893-CE63E5280133}" sibTransId="{6FD2A971-3C56-4474-A56A-4FC84E6B9620}"/>
    <dgm:cxn modelId="{6242F90F-D23C-40C5-9517-1939D2297704}" type="presOf" srcId="{5E2CE169-D9A1-4B52-B9F4-B3EB48F23BCD}" destId="{894FC2D0-03E5-46F1-8699-11089AC9F28B}" srcOrd="0" destOrd="0" presId="urn:microsoft.com/office/officeart/2005/8/layout/lProcess2"/>
    <dgm:cxn modelId="{2226D49B-7CC8-416B-9AAE-5E805D4153EB}" type="presOf" srcId="{E2B035A9-40AD-4C36-8005-8F5745D55724}" destId="{C177FE11-5E5C-4431-A2C7-F0C3F9A350CE}" srcOrd="1" destOrd="0" presId="urn:microsoft.com/office/officeart/2005/8/layout/lProcess2"/>
    <dgm:cxn modelId="{EC57F904-E346-4EE4-A976-C8416AED4CE3}" srcId="{29EAD298-014F-40F6-9EEB-737977117EEE}" destId="{E2B035A9-40AD-4C36-8005-8F5745D55724}" srcOrd="2" destOrd="0" parTransId="{42BE910B-EF3E-400A-A791-A5F42AD94AFD}" sibTransId="{56465BF1-F9D8-46F9-88A1-CC02A242C6F2}"/>
    <dgm:cxn modelId="{6B3E6C36-AD75-46F4-8D09-F7BBE011B38A}" srcId="{FD70D30C-E9A7-4F16-92DE-28ED255523FF}" destId="{B1377493-1A35-4892-B4CF-1854AF7D7659}" srcOrd="1" destOrd="0" parTransId="{E1F6F672-BB11-42A9-AB14-EBF667E51A7C}" sibTransId="{EF2F52FC-829C-428D-A277-1E4F9359B3F9}"/>
    <dgm:cxn modelId="{18771372-633A-4EE0-B088-446375A6C40A}" srcId="{E2B035A9-40AD-4C36-8005-8F5745D55724}" destId="{9C95E60D-A11C-4B31-97D4-B61B567CBA35}" srcOrd="0" destOrd="0" parTransId="{9292B6F2-F144-4ED0-9F1B-65ABC2CA79EC}" sibTransId="{26633603-5CB2-4BCD-BC9B-5D68BBEFAB4F}"/>
    <dgm:cxn modelId="{829F33B4-DF62-42C6-9D4F-2C5942FFD045}" type="presOf" srcId="{D0D85D14-69A5-46E8-A5C7-C391282FF32D}" destId="{66A28553-D483-4B38-96D7-0EFCA612FB76}" srcOrd="0" destOrd="0" presId="urn:microsoft.com/office/officeart/2005/8/layout/lProcess2"/>
    <dgm:cxn modelId="{54CC5091-4379-4B48-8A41-12794217F77D}" type="presOf" srcId="{8A05B162-C4CF-41F6-A7BD-0D67904EDA9C}" destId="{44EFB437-75D4-4CD9-99F6-FE7CCD6CCC9F}" srcOrd="0" destOrd="0" presId="urn:microsoft.com/office/officeart/2005/8/layout/lProcess2"/>
    <dgm:cxn modelId="{B31F9DE7-F002-4F21-AEE8-9D23DF98A8EC}" srcId="{29EAD298-014F-40F6-9EEB-737977117EEE}" destId="{FD70D30C-E9A7-4F16-92DE-28ED255523FF}" srcOrd="0" destOrd="0" parTransId="{120BB370-1B51-4ADD-99BC-42A3BCE72385}" sibTransId="{C73A59F9-2A1A-47FF-95E1-1004A25ABB6C}"/>
    <dgm:cxn modelId="{1D3633E7-1529-41EA-B52F-B03A485CE4F0}" type="presOf" srcId="{29EAD298-014F-40F6-9EEB-737977117EEE}" destId="{44175C21-8293-4AC2-BB83-CC2125BD5E2A}" srcOrd="0" destOrd="0" presId="urn:microsoft.com/office/officeart/2005/8/layout/lProcess2"/>
    <dgm:cxn modelId="{D5BE2E93-AF0D-4984-9D50-E2BEAA659795}" type="presOf" srcId="{F8F3EB1E-D548-4C11-983C-0C3B7C9DD8A2}" destId="{E7D14DBB-5EA9-427B-AAB3-4B2FB1689C4B}" srcOrd="0" destOrd="0" presId="urn:microsoft.com/office/officeart/2005/8/layout/lProcess2"/>
    <dgm:cxn modelId="{628F5A95-DF94-4CF3-A9A2-C0DAD62DECB1}" srcId="{E2B035A9-40AD-4C36-8005-8F5745D55724}" destId="{8A05B162-C4CF-41F6-A7BD-0D67904EDA9C}" srcOrd="1" destOrd="0" parTransId="{F80F96FA-8A62-4734-9E95-4D144CD357D4}" sibTransId="{C8951EDE-A410-437A-943D-06646A51251D}"/>
    <dgm:cxn modelId="{844BA83A-82AC-42FD-8737-41555784490D}" srcId="{F8F3EB1E-D548-4C11-983C-0C3B7C9DD8A2}" destId="{5E2CE169-D9A1-4B52-B9F4-B3EB48F23BCD}" srcOrd="1" destOrd="0" parTransId="{E7C10082-9843-4A4F-92E1-32114DF509D1}" sibTransId="{E80A6A49-5149-40EB-906F-27BFC26FB59B}"/>
    <dgm:cxn modelId="{433A46F1-0818-4469-A7AA-0D2056A9960F}" type="presOf" srcId="{F8F3EB1E-D548-4C11-983C-0C3B7C9DD8A2}" destId="{07CF7BDA-5DB8-4005-BF70-33E8CB6F873E}" srcOrd="1" destOrd="0" presId="urn:microsoft.com/office/officeart/2005/8/layout/lProcess2"/>
    <dgm:cxn modelId="{298D34E8-20A9-4CD8-8F8D-98916F3698A7}" type="presOf" srcId="{B1377493-1A35-4892-B4CF-1854AF7D7659}" destId="{2203FD30-61D3-4E20-A6BD-C7ABC1E6F06D}" srcOrd="0" destOrd="0" presId="urn:microsoft.com/office/officeart/2005/8/layout/lProcess2"/>
    <dgm:cxn modelId="{415C66B0-A95C-487C-AA82-E28B82C441D6}" type="presOf" srcId="{FD70D30C-E9A7-4F16-92DE-28ED255523FF}" destId="{CA7CF81C-F232-4BD1-B514-5CEDA9C22AE7}" srcOrd="1" destOrd="0" presId="urn:microsoft.com/office/officeart/2005/8/layout/lProcess2"/>
    <dgm:cxn modelId="{DCB5E38A-A3DA-4960-94E1-4FB2B9878F7E}" srcId="{F8F3EB1E-D548-4C11-983C-0C3B7C9DD8A2}" destId="{D0D85D14-69A5-46E8-A5C7-C391282FF32D}" srcOrd="0" destOrd="0" parTransId="{65F98C80-1F3E-4509-B378-4E240B288D0C}" sibTransId="{E590A40D-00BD-4EA5-80D0-A63272AE6843}"/>
    <dgm:cxn modelId="{4C8F0E9D-3ED3-4F09-A987-F68CC254C115}" type="presOf" srcId="{9C95E60D-A11C-4B31-97D4-B61B567CBA35}" destId="{6F8F45CE-289F-401B-A230-AD2A1AE4C86B}" srcOrd="0" destOrd="0" presId="urn:microsoft.com/office/officeart/2005/8/layout/lProcess2"/>
    <dgm:cxn modelId="{8AE2028A-80AB-43C0-975E-197D0D0B6463}" type="presParOf" srcId="{44175C21-8293-4AC2-BB83-CC2125BD5E2A}" destId="{6D1AC682-E0FC-4DA0-8D48-252955CB3AEC}" srcOrd="0" destOrd="0" presId="urn:microsoft.com/office/officeart/2005/8/layout/lProcess2"/>
    <dgm:cxn modelId="{E5237F60-8B6E-4FDE-B031-6BA679915D12}" type="presParOf" srcId="{6D1AC682-E0FC-4DA0-8D48-252955CB3AEC}" destId="{E9E66220-AA8B-4472-B6A6-FD3ADBB84F3C}" srcOrd="0" destOrd="0" presId="urn:microsoft.com/office/officeart/2005/8/layout/lProcess2"/>
    <dgm:cxn modelId="{E98C4C9B-B301-45DE-AF99-F578947046C7}" type="presParOf" srcId="{6D1AC682-E0FC-4DA0-8D48-252955CB3AEC}" destId="{CA7CF81C-F232-4BD1-B514-5CEDA9C22AE7}" srcOrd="1" destOrd="0" presId="urn:microsoft.com/office/officeart/2005/8/layout/lProcess2"/>
    <dgm:cxn modelId="{0B1ABFA4-723B-40C3-9367-E7199FCC3763}" type="presParOf" srcId="{6D1AC682-E0FC-4DA0-8D48-252955CB3AEC}" destId="{2AA815BF-FC34-4929-8CC8-B9E8F1478A05}" srcOrd="2" destOrd="0" presId="urn:microsoft.com/office/officeart/2005/8/layout/lProcess2"/>
    <dgm:cxn modelId="{2E1E0E5A-BE49-49C0-BF84-013EC6A9710F}" type="presParOf" srcId="{2AA815BF-FC34-4929-8CC8-B9E8F1478A05}" destId="{05FF9A54-2AAD-4074-9CF3-6DB9562DAF99}" srcOrd="0" destOrd="0" presId="urn:microsoft.com/office/officeart/2005/8/layout/lProcess2"/>
    <dgm:cxn modelId="{8AE90484-F6EE-40AD-A68F-F616ADFB2483}" type="presParOf" srcId="{05FF9A54-2AAD-4074-9CF3-6DB9562DAF99}" destId="{613011B3-FB20-44A3-AF69-D3F2B4FC7654}" srcOrd="0" destOrd="0" presId="urn:microsoft.com/office/officeart/2005/8/layout/lProcess2"/>
    <dgm:cxn modelId="{EBAA3A2F-DAE3-4D9A-9A9D-605FD650F493}" type="presParOf" srcId="{05FF9A54-2AAD-4074-9CF3-6DB9562DAF99}" destId="{366F7DE1-370C-44B2-B3FA-4BE8C140E57D}" srcOrd="1" destOrd="0" presId="urn:microsoft.com/office/officeart/2005/8/layout/lProcess2"/>
    <dgm:cxn modelId="{7550C410-5AD4-4740-BCCF-7465184A0CBC}" type="presParOf" srcId="{05FF9A54-2AAD-4074-9CF3-6DB9562DAF99}" destId="{2203FD30-61D3-4E20-A6BD-C7ABC1E6F06D}" srcOrd="2" destOrd="0" presId="urn:microsoft.com/office/officeart/2005/8/layout/lProcess2"/>
    <dgm:cxn modelId="{430756D7-68D0-48E5-8C53-E3DFEFDAF8A7}" type="presParOf" srcId="{44175C21-8293-4AC2-BB83-CC2125BD5E2A}" destId="{5D30BD1D-E0CC-4472-AB10-96B7387676B8}" srcOrd="1" destOrd="0" presId="urn:microsoft.com/office/officeart/2005/8/layout/lProcess2"/>
    <dgm:cxn modelId="{C038C6F3-0860-43AA-8977-00F28B31E930}" type="presParOf" srcId="{44175C21-8293-4AC2-BB83-CC2125BD5E2A}" destId="{2E9F8922-2EB9-4674-B1EA-79BC76A73C5D}" srcOrd="2" destOrd="0" presId="urn:microsoft.com/office/officeart/2005/8/layout/lProcess2"/>
    <dgm:cxn modelId="{C3CEA4D4-8E4D-45D9-A577-762E17DFC334}" type="presParOf" srcId="{2E9F8922-2EB9-4674-B1EA-79BC76A73C5D}" destId="{E7D14DBB-5EA9-427B-AAB3-4B2FB1689C4B}" srcOrd="0" destOrd="0" presId="urn:microsoft.com/office/officeart/2005/8/layout/lProcess2"/>
    <dgm:cxn modelId="{BD9C4A0E-F938-4512-9B0E-753922886571}" type="presParOf" srcId="{2E9F8922-2EB9-4674-B1EA-79BC76A73C5D}" destId="{07CF7BDA-5DB8-4005-BF70-33E8CB6F873E}" srcOrd="1" destOrd="0" presId="urn:microsoft.com/office/officeart/2005/8/layout/lProcess2"/>
    <dgm:cxn modelId="{C11EFB49-3531-443A-886F-9B84D29116CE}" type="presParOf" srcId="{2E9F8922-2EB9-4674-B1EA-79BC76A73C5D}" destId="{3662039F-A66D-4588-B51F-2E4A88BCB017}" srcOrd="2" destOrd="0" presId="urn:microsoft.com/office/officeart/2005/8/layout/lProcess2"/>
    <dgm:cxn modelId="{A224B5CF-9AA3-44C4-8EFC-ACC58B02FF13}" type="presParOf" srcId="{3662039F-A66D-4588-B51F-2E4A88BCB017}" destId="{C26F71E8-4CB3-4D22-8C3F-109ED369BD5D}" srcOrd="0" destOrd="0" presId="urn:microsoft.com/office/officeart/2005/8/layout/lProcess2"/>
    <dgm:cxn modelId="{C8870E94-EAB0-4203-AEEF-3F916429DD1F}" type="presParOf" srcId="{C26F71E8-4CB3-4D22-8C3F-109ED369BD5D}" destId="{66A28553-D483-4B38-96D7-0EFCA612FB76}" srcOrd="0" destOrd="0" presId="urn:microsoft.com/office/officeart/2005/8/layout/lProcess2"/>
    <dgm:cxn modelId="{3D0B72AA-18E1-4A68-A2D1-6439471BCB6D}" type="presParOf" srcId="{C26F71E8-4CB3-4D22-8C3F-109ED369BD5D}" destId="{44E96A01-1BAF-4524-B9F3-66AC789C1CC8}" srcOrd="1" destOrd="0" presId="urn:microsoft.com/office/officeart/2005/8/layout/lProcess2"/>
    <dgm:cxn modelId="{4D13CB84-26DB-4997-8FDE-78B94E09B938}" type="presParOf" srcId="{C26F71E8-4CB3-4D22-8C3F-109ED369BD5D}" destId="{894FC2D0-03E5-46F1-8699-11089AC9F28B}" srcOrd="2" destOrd="0" presId="urn:microsoft.com/office/officeart/2005/8/layout/lProcess2"/>
    <dgm:cxn modelId="{B12F2459-628A-4EAC-98FB-D7FC6DCD50BF}" type="presParOf" srcId="{44175C21-8293-4AC2-BB83-CC2125BD5E2A}" destId="{6016EFF7-BB1A-4C04-ABC4-7F53DAEFA60B}" srcOrd="3" destOrd="0" presId="urn:microsoft.com/office/officeart/2005/8/layout/lProcess2"/>
    <dgm:cxn modelId="{DB1F6A1D-DB28-4F42-AA59-9D05F0FDEBBF}" type="presParOf" srcId="{44175C21-8293-4AC2-BB83-CC2125BD5E2A}" destId="{0D99FA5A-1965-4316-AC81-56E475D79EE5}" srcOrd="4" destOrd="0" presId="urn:microsoft.com/office/officeart/2005/8/layout/lProcess2"/>
    <dgm:cxn modelId="{A414A3E6-4701-409C-ADAE-658C4255FD13}" type="presParOf" srcId="{0D99FA5A-1965-4316-AC81-56E475D79EE5}" destId="{DEFE1CBE-AEB4-4F06-96F6-ACA31C8DB25D}" srcOrd="0" destOrd="0" presId="urn:microsoft.com/office/officeart/2005/8/layout/lProcess2"/>
    <dgm:cxn modelId="{C2A47247-4F77-4CD8-B03D-A6DB49317D2A}" type="presParOf" srcId="{0D99FA5A-1965-4316-AC81-56E475D79EE5}" destId="{C177FE11-5E5C-4431-A2C7-F0C3F9A350CE}" srcOrd="1" destOrd="0" presId="urn:microsoft.com/office/officeart/2005/8/layout/lProcess2"/>
    <dgm:cxn modelId="{3AE2028B-27FF-4DDF-B58E-D29FD7A183D0}" type="presParOf" srcId="{0D99FA5A-1965-4316-AC81-56E475D79EE5}" destId="{6D15FD95-0C1D-4659-BBD6-F855F72BA943}" srcOrd="2" destOrd="0" presId="urn:microsoft.com/office/officeart/2005/8/layout/lProcess2"/>
    <dgm:cxn modelId="{A801EE15-2FB1-448B-A6D9-9949742F8B1E}" type="presParOf" srcId="{6D15FD95-0C1D-4659-BBD6-F855F72BA943}" destId="{84CE7203-CD18-4ECA-9C14-627F440A1091}" srcOrd="0" destOrd="0" presId="urn:microsoft.com/office/officeart/2005/8/layout/lProcess2"/>
    <dgm:cxn modelId="{D5A7B287-8F88-4778-9432-72EFBE3F5B4E}" type="presParOf" srcId="{84CE7203-CD18-4ECA-9C14-627F440A1091}" destId="{6F8F45CE-289F-401B-A230-AD2A1AE4C86B}" srcOrd="0" destOrd="0" presId="urn:microsoft.com/office/officeart/2005/8/layout/lProcess2"/>
    <dgm:cxn modelId="{97A4A641-8FCE-4CAD-94B6-715CAA15FF7C}" type="presParOf" srcId="{84CE7203-CD18-4ECA-9C14-627F440A1091}" destId="{EC427B8C-BE0A-4A5C-B0CE-317D1B4EB0F9}" srcOrd="1" destOrd="0" presId="urn:microsoft.com/office/officeart/2005/8/layout/lProcess2"/>
    <dgm:cxn modelId="{A495686C-0178-43B6-AAD5-719DA790914B}" type="presParOf" srcId="{84CE7203-CD18-4ECA-9C14-627F440A1091}" destId="{44EFB437-75D4-4CD9-99F6-FE7CCD6CCC9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E8C3C-7BA4-4596-A2D5-48FD8F7998E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FCA1C-2651-4A9F-80DC-CB1C26B35F30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CC"/>
              </a:solidFill>
              <a:latin typeface="Cambria" pitchFamily="18" charset="0"/>
            </a:rPr>
            <a:t>информируют</a:t>
          </a:r>
          <a:r>
            <a:rPr lang="ru-RU" sz="1200" b="1" dirty="0" smtClean="0">
              <a:solidFill>
                <a:srgbClr val="0000CC"/>
              </a:solidFill>
              <a:latin typeface="Cambria" pitchFamily="18" charset="0"/>
            </a:rPr>
            <a:t> о порядке проведения экзамена, правилах заполнения бланков, продолжительности экзамена, порядке и сроках подачи апелляций, о случаях удаления, о времени и месте ознакомления с результатами экзаменов</a:t>
          </a:r>
          <a:endParaRPr lang="ru-RU" sz="1200" b="1" dirty="0"/>
        </a:p>
      </dgm:t>
    </dgm:pt>
    <dgm:pt modelId="{486A0C40-EA1B-4D99-84EF-BF7BE7C9B474}" type="parTrans" cxnId="{5B6914D7-EBC1-4B7B-A92A-530479079697}">
      <dgm:prSet/>
      <dgm:spPr/>
      <dgm:t>
        <a:bodyPr/>
        <a:lstStyle/>
        <a:p>
          <a:endParaRPr lang="ru-RU"/>
        </a:p>
      </dgm:t>
    </dgm:pt>
    <dgm:pt modelId="{9D5BD95A-F8A6-4BC6-A104-7AE30D3DBBC6}" type="sibTrans" cxnId="{5B6914D7-EBC1-4B7B-A92A-530479079697}">
      <dgm:prSet/>
      <dgm:spPr/>
      <dgm:t>
        <a:bodyPr/>
        <a:lstStyle/>
        <a:p>
          <a:endParaRPr lang="ru-RU"/>
        </a:p>
      </dgm:t>
    </dgm:pt>
    <dgm:pt modelId="{F2796CD9-0169-4AA8-8804-8FCF208130FE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FF"/>
              </a:solidFill>
              <a:latin typeface="Cambria" pitchFamily="18" charset="0"/>
            </a:rPr>
            <a:t>информируют</a:t>
          </a:r>
          <a:r>
            <a:rPr lang="ru-RU" sz="1200" b="1" dirty="0" smtClean="0">
              <a:solidFill>
                <a:srgbClr val="0000FF"/>
              </a:solidFill>
              <a:latin typeface="Cambria" pitchFamily="18" charset="0"/>
            </a:rPr>
            <a:t> о том, что записи на КИМ, листах бумаги для черновиков не обрабатываются и не проверяются</a:t>
          </a:r>
          <a:endParaRPr lang="ru-RU" sz="1200" b="1" dirty="0"/>
        </a:p>
      </dgm:t>
    </dgm:pt>
    <dgm:pt modelId="{BB15908F-BFF5-43AD-B3A1-8D9EACD20D52}" type="parTrans" cxnId="{960A312C-9915-4A13-87C3-BE352711F955}">
      <dgm:prSet/>
      <dgm:spPr/>
      <dgm:t>
        <a:bodyPr/>
        <a:lstStyle/>
        <a:p>
          <a:endParaRPr lang="ru-RU"/>
        </a:p>
      </dgm:t>
    </dgm:pt>
    <dgm:pt modelId="{3F8B5D53-D7D7-43A3-B428-EB51E240E8B4}" type="sibTrans" cxnId="{960A312C-9915-4A13-87C3-BE352711F955}">
      <dgm:prSet/>
      <dgm:spPr/>
      <dgm:t>
        <a:bodyPr/>
        <a:lstStyle/>
        <a:p>
          <a:endParaRPr lang="ru-RU"/>
        </a:p>
      </dgm:t>
    </dgm:pt>
    <dgm:pt modelId="{CDABEC55-CD48-4589-8F97-0ADA53079D7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b="1" i="1" dirty="0" smtClean="0">
              <a:solidFill>
                <a:srgbClr val="002060"/>
              </a:solidFill>
              <a:latin typeface="Cambria" pitchFamily="18" charset="0"/>
            </a:rPr>
            <a:t>выдают</a:t>
          </a:r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 участникам экзамена экзаменационные материалы, а также листы бумаги для черновиков</a:t>
          </a:r>
          <a:endParaRPr lang="ru-RU" sz="1200" b="1" dirty="0">
            <a:solidFill>
              <a:srgbClr val="002060"/>
            </a:solidFill>
          </a:endParaRPr>
        </a:p>
      </dgm:t>
    </dgm:pt>
    <dgm:pt modelId="{7D9DB51B-5687-41DA-9698-CA4308EB660A}" type="parTrans" cxnId="{F552EAEC-BC79-45EB-BA8B-B3B4EAF6AB55}">
      <dgm:prSet/>
      <dgm:spPr/>
      <dgm:t>
        <a:bodyPr/>
        <a:lstStyle/>
        <a:p>
          <a:endParaRPr lang="ru-RU"/>
        </a:p>
      </dgm:t>
    </dgm:pt>
    <dgm:pt modelId="{77EDBB74-BBE6-4697-B937-44386A16BF66}" type="sibTrans" cxnId="{F552EAEC-BC79-45EB-BA8B-B3B4EAF6AB55}">
      <dgm:prSet/>
      <dgm:spPr/>
      <dgm:t>
        <a:bodyPr/>
        <a:lstStyle/>
        <a:p>
          <a:endParaRPr lang="ru-RU"/>
        </a:p>
      </dgm:t>
    </dgm:pt>
    <dgm:pt modelId="{42067999-C27F-47C4-B44F-686C5FA65ABD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CC"/>
              </a:solidFill>
              <a:latin typeface="Cambria" pitchFamily="18" charset="0"/>
            </a:rPr>
            <a:t>выдают</a:t>
          </a:r>
          <a:r>
            <a:rPr lang="ru-RU" sz="1200" b="1" dirty="0" smtClean="0">
              <a:solidFill>
                <a:srgbClr val="0000CC"/>
              </a:solidFill>
              <a:latin typeface="Cambria" pitchFamily="18" charset="0"/>
            </a:rPr>
            <a:t> новый комплект ЭМ, </a:t>
          </a:r>
          <a:r>
            <a:rPr lang="ru-RU" sz="1200" b="1" i="1" dirty="0" smtClean="0">
              <a:solidFill>
                <a:srgbClr val="0000CC"/>
              </a:solidFill>
              <a:latin typeface="Cambria" pitchFamily="18" charset="0"/>
            </a:rPr>
            <a:t>в случае обнаружения брака или некомплектности ЭМ </a:t>
          </a:r>
          <a:endParaRPr lang="ru-RU" sz="1200" b="1" dirty="0"/>
        </a:p>
      </dgm:t>
    </dgm:pt>
    <dgm:pt modelId="{9184989F-DB22-4C53-8627-FFD31EE20E32}" type="parTrans" cxnId="{0BF8BF38-CD5D-4057-9A9B-0758810A34D0}">
      <dgm:prSet/>
      <dgm:spPr/>
      <dgm:t>
        <a:bodyPr/>
        <a:lstStyle/>
        <a:p>
          <a:endParaRPr lang="ru-RU"/>
        </a:p>
      </dgm:t>
    </dgm:pt>
    <dgm:pt modelId="{1A18BD9E-0276-4CA5-8401-F1AB3331D4FA}" type="sibTrans" cxnId="{0BF8BF38-CD5D-4057-9A9B-0758810A34D0}">
      <dgm:prSet/>
      <dgm:spPr/>
      <dgm:t>
        <a:bodyPr/>
        <a:lstStyle/>
        <a:p>
          <a:endParaRPr lang="ru-RU"/>
        </a:p>
      </dgm:t>
    </dgm:pt>
    <dgm:pt modelId="{1555E7B2-CC0D-453D-946B-BB7603377B04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FF"/>
              </a:solidFill>
              <a:latin typeface="Cambria" pitchFamily="18" charset="0"/>
            </a:rPr>
            <a:t>проверяют </a:t>
          </a:r>
          <a:r>
            <a:rPr lang="ru-RU" sz="1200" b="1" dirty="0" smtClean="0">
              <a:solidFill>
                <a:srgbClr val="0000FF"/>
              </a:solidFill>
              <a:latin typeface="Cambria" pitchFamily="18" charset="0"/>
            </a:rPr>
            <a:t>правильность заполнения участниками экзамена регистрационных полей бланков ЕГЭ </a:t>
          </a:r>
          <a:endParaRPr lang="ru-RU" sz="1200" b="1" dirty="0"/>
        </a:p>
      </dgm:t>
    </dgm:pt>
    <dgm:pt modelId="{3E2AC613-3369-4FF8-BCD4-E3FFC7D54DAD}" type="parTrans" cxnId="{4B8666D6-E458-4B8D-BF9A-80F4C6CF6959}">
      <dgm:prSet/>
      <dgm:spPr/>
      <dgm:t>
        <a:bodyPr/>
        <a:lstStyle/>
        <a:p>
          <a:endParaRPr lang="ru-RU"/>
        </a:p>
      </dgm:t>
    </dgm:pt>
    <dgm:pt modelId="{07372A7E-8DE1-465A-A9A6-4FFED513311A}" type="sibTrans" cxnId="{4B8666D6-E458-4B8D-BF9A-80F4C6CF6959}">
      <dgm:prSet/>
      <dgm:spPr/>
      <dgm:t>
        <a:bodyPr/>
        <a:lstStyle/>
        <a:p>
          <a:endParaRPr lang="ru-RU"/>
        </a:p>
      </dgm:t>
    </dgm:pt>
    <dgm:pt modelId="{474A7C44-8354-45B7-9001-ECC73662882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b="1" i="1" dirty="0" smtClean="0">
              <a:solidFill>
                <a:srgbClr val="002060"/>
              </a:solidFill>
              <a:latin typeface="Cambria" pitchFamily="18" charset="0"/>
            </a:rPr>
            <a:t>объявляют</a:t>
          </a:r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 начало экзамена и время окончания, </a:t>
          </a:r>
          <a:r>
            <a:rPr lang="ru-RU" sz="1200" b="1" i="1" dirty="0" smtClean="0">
              <a:solidFill>
                <a:srgbClr val="002060"/>
              </a:solidFill>
              <a:latin typeface="Cambria" pitchFamily="18" charset="0"/>
            </a:rPr>
            <a:t>фиксируют</a:t>
          </a:r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 на доске, участники экзамена приступают к выполнению экзаменационной работы</a:t>
          </a:r>
          <a:endParaRPr lang="ru-RU" sz="1200" b="1" dirty="0">
            <a:solidFill>
              <a:srgbClr val="002060"/>
            </a:solidFill>
          </a:endParaRPr>
        </a:p>
      </dgm:t>
    </dgm:pt>
    <dgm:pt modelId="{80883EAA-3608-4FF6-8E1D-DF556E5725F9}" type="parTrans" cxnId="{1616C826-9EE1-4844-BC0D-A6DC97574949}">
      <dgm:prSet/>
      <dgm:spPr/>
      <dgm:t>
        <a:bodyPr/>
        <a:lstStyle/>
        <a:p>
          <a:endParaRPr lang="ru-RU"/>
        </a:p>
      </dgm:t>
    </dgm:pt>
    <dgm:pt modelId="{96339347-EABE-4FB2-B7AD-1D29B559AAC9}" type="sibTrans" cxnId="{1616C826-9EE1-4844-BC0D-A6DC97574949}">
      <dgm:prSet/>
      <dgm:spPr/>
      <dgm:t>
        <a:bodyPr/>
        <a:lstStyle/>
        <a:p>
          <a:endParaRPr lang="ru-RU"/>
        </a:p>
      </dgm:t>
    </dgm:pt>
    <dgm:pt modelId="{680A42AD-C7B6-4D05-93B3-7CD2AF181343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CC"/>
              </a:solidFill>
              <a:latin typeface="Cambria" pitchFamily="18" charset="0"/>
            </a:rPr>
            <a:t>выдают</a:t>
          </a:r>
          <a:r>
            <a:rPr lang="ru-RU" sz="1200" b="1" dirty="0" smtClean="0">
              <a:solidFill>
                <a:srgbClr val="0000CC"/>
              </a:solidFill>
              <a:latin typeface="Cambria" pitchFamily="18" charset="0"/>
            </a:rPr>
            <a:t> ДБО №2 , </a:t>
          </a:r>
          <a:r>
            <a:rPr lang="ru-RU" sz="1200" b="1" i="1" dirty="0" smtClean="0">
              <a:solidFill>
                <a:srgbClr val="0000CC"/>
              </a:solidFill>
              <a:latin typeface="Cambria" pitchFamily="18" charset="0"/>
            </a:rPr>
            <a:t>номер ДБО № 2 указывают в предыдущем БО №2, заполняют регистрационные поля  ДБО №2 </a:t>
          </a:r>
          <a:endParaRPr lang="ru-RU" sz="1200" b="1" dirty="0">
            <a:solidFill>
              <a:srgbClr val="0000CC"/>
            </a:solidFill>
          </a:endParaRPr>
        </a:p>
      </dgm:t>
    </dgm:pt>
    <dgm:pt modelId="{F264F324-DB89-4459-822C-3FD86EAEB144}" type="parTrans" cxnId="{E1BEA638-DC47-4A43-9768-A09C270EAD11}">
      <dgm:prSet/>
      <dgm:spPr/>
      <dgm:t>
        <a:bodyPr/>
        <a:lstStyle/>
        <a:p>
          <a:endParaRPr lang="ru-RU"/>
        </a:p>
      </dgm:t>
    </dgm:pt>
    <dgm:pt modelId="{3B167437-9BDF-4D60-8BE8-FCFBC33A45C3}" type="sibTrans" cxnId="{E1BEA638-DC47-4A43-9768-A09C270EAD11}">
      <dgm:prSet/>
      <dgm:spPr/>
      <dgm:t>
        <a:bodyPr/>
        <a:lstStyle/>
        <a:p>
          <a:endParaRPr lang="ru-RU"/>
        </a:p>
      </dgm:t>
    </dgm:pt>
    <dgm:pt modelId="{7B4F71B5-BB54-4E92-BA1B-9C30F13145A0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0000FF"/>
              </a:solidFill>
              <a:latin typeface="Cambria" pitchFamily="18" charset="0"/>
            </a:rPr>
            <a:t>выдают</a:t>
          </a:r>
          <a:r>
            <a:rPr lang="ru-RU" sz="1200" b="1" dirty="0" smtClean="0">
              <a:solidFill>
                <a:srgbClr val="0000FF"/>
              </a:solidFill>
              <a:latin typeface="Cambria" pitchFamily="18" charset="0"/>
            </a:rPr>
            <a:t> дополнительные листы бумаги для черновиков</a:t>
          </a:r>
          <a:endParaRPr lang="ru-RU" sz="1200" b="1" dirty="0">
            <a:solidFill>
              <a:srgbClr val="0000FF"/>
            </a:solidFill>
          </a:endParaRPr>
        </a:p>
      </dgm:t>
    </dgm:pt>
    <dgm:pt modelId="{1311ED6D-1708-44B3-A3D3-BD23DE78BB77}" type="parTrans" cxnId="{16FB8F25-9FDD-42D0-A0E3-E45E363765A1}">
      <dgm:prSet/>
      <dgm:spPr/>
      <dgm:t>
        <a:bodyPr/>
        <a:lstStyle/>
        <a:p>
          <a:endParaRPr lang="ru-RU"/>
        </a:p>
      </dgm:t>
    </dgm:pt>
    <dgm:pt modelId="{FA8BD442-BF5F-4C18-A789-5C530B90BAFD}" type="sibTrans" cxnId="{16FB8F25-9FDD-42D0-A0E3-E45E363765A1}">
      <dgm:prSet/>
      <dgm:spPr/>
      <dgm:t>
        <a:bodyPr/>
        <a:lstStyle/>
        <a:p>
          <a:endParaRPr lang="ru-RU"/>
        </a:p>
      </dgm:t>
    </dgm:pt>
    <dgm:pt modelId="{0A0D1E03-A3C4-4B54-B6BD-96FE6C0FCD1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проводят ИНСТРУКТАЖ</a:t>
          </a:r>
          <a:endParaRPr lang="ru-RU" sz="1200" dirty="0">
            <a:solidFill>
              <a:srgbClr val="002060"/>
            </a:solidFill>
          </a:endParaRPr>
        </a:p>
      </dgm:t>
    </dgm:pt>
    <dgm:pt modelId="{0D01CA12-A6CA-4DDC-B7A0-1AD1F8E515D8}" type="sibTrans" cxnId="{5E0D8052-8663-4D92-BA3F-5202B1E4A2FD}">
      <dgm:prSet/>
      <dgm:spPr/>
      <dgm:t>
        <a:bodyPr/>
        <a:lstStyle/>
        <a:p>
          <a:endParaRPr lang="ru-RU"/>
        </a:p>
      </dgm:t>
    </dgm:pt>
    <dgm:pt modelId="{F2167468-283C-4859-AEB8-54C5B6296F87}" type="parTrans" cxnId="{5E0D8052-8663-4D92-BA3F-5202B1E4A2FD}">
      <dgm:prSet/>
      <dgm:spPr/>
      <dgm:t>
        <a:bodyPr/>
        <a:lstStyle/>
        <a:p>
          <a:endParaRPr lang="ru-RU"/>
        </a:p>
      </dgm:t>
    </dgm:pt>
    <dgm:pt modelId="{E2963C2B-0AE6-405D-894A-6DF3D135E280}" type="pres">
      <dgm:prSet presAssocID="{306E8C3C-7BA4-4596-A2D5-48FD8F7998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3F0CF-CF5E-4905-AB36-1885CEAE9D8F}" type="pres">
      <dgm:prSet presAssocID="{474A7C44-8354-45B7-9001-ECC73662882E}" presName="boxAndChildren" presStyleCnt="0"/>
      <dgm:spPr/>
    </dgm:pt>
    <dgm:pt modelId="{ECEC3502-A81F-4C64-BF40-652735EB8D2D}" type="pres">
      <dgm:prSet presAssocID="{474A7C44-8354-45B7-9001-ECC73662882E}" presName="parentTextBox" presStyleLbl="node1" presStyleIdx="0" presStyleCnt="3"/>
      <dgm:spPr/>
      <dgm:t>
        <a:bodyPr/>
        <a:lstStyle/>
        <a:p>
          <a:endParaRPr lang="ru-RU"/>
        </a:p>
      </dgm:t>
    </dgm:pt>
    <dgm:pt modelId="{523E1E5F-DA2C-4B83-A23C-4519B679FC00}" type="pres">
      <dgm:prSet presAssocID="{474A7C44-8354-45B7-9001-ECC73662882E}" presName="entireBox" presStyleLbl="node1" presStyleIdx="0" presStyleCnt="3"/>
      <dgm:spPr/>
      <dgm:t>
        <a:bodyPr/>
        <a:lstStyle/>
        <a:p>
          <a:endParaRPr lang="ru-RU"/>
        </a:p>
      </dgm:t>
    </dgm:pt>
    <dgm:pt modelId="{567C6BF5-CBD7-48CF-A973-19FC22EDF7DC}" type="pres">
      <dgm:prSet presAssocID="{474A7C44-8354-45B7-9001-ECC73662882E}" presName="descendantBox" presStyleCnt="0"/>
      <dgm:spPr/>
    </dgm:pt>
    <dgm:pt modelId="{AC1D309C-0C96-44F4-9DAB-5F23BEFD00C2}" type="pres">
      <dgm:prSet presAssocID="{680A42AD-C7B6-4D05-93B3-7CD2AF181343}" presName="childTextBox" presStyleLbl="fgAccFollowNode1" presStyleIdx="0" presStyleCnt="6" custScaleY="10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F2CA6-E283-4984-ACA4-70EA67F2CA4A}" type="pres">
      <dgm:prSet presAssocID="{7B4F71B5-BB54-4E92-BA1B-9C30F13145A0}" presName="childTextBox" presStyleLbl="fgAccFollowNode1" presStyleIdx="1" presStyleCnt="6" custScaleY="10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8F037-FB79-4490-9E41-0E2430FA7CA0}" type="pres">
      <dgm:prSet presAssocID="{77EDBB74-BBE6-4697-B937-44386A16BF66}" presName="sp" presStyleCnt="0"/>
      <dgm:spPr/>
    </dgm:pt>
    <dgm:pt modelId="{34B4EC8A-0A1E-4AEA-BDC8-D8954D492AD2}" type="pres">
      <dgm:prSet presAssocID="{CDABEC55-CD48-4589-8F97-0ADA53079D70}" presName="arrowAndChildren" presStyleCnt="0"/>
      <dgm:spPr/>
    </dgm:pt>
    <dgm:pt modelId="{33B997A6-5FB2-45F8-8F3B-4C8B46B8951A}" type="pres">
      <dgm:prSet presAssocID="{CDABEC55-CD48-4589-8F97-0ADA53079D7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7A13207-A6C5-42A9-AE9F-EE4A4D766FF4}" type="pres">
      <dgm:prSet presAssocID="{CDABEC55-CD48-4589-8F97-0ADA53079D70}" presName="arrow" presStyleLbl="node1" presStyleIdx="1" presStyleCnt="3" custScaleY="60357"/>
      <dgm:spPr/>
      <dgm:t>
        <a:bodyPr/>
        <a:lstStyle/>
        <a:p>
          <a:endParaRPr lang="ru-RU"/>
        </a:p>
      </dgm:t>
    </dgm:pt>
    <dgm:pt modelId="{41F58A14-D40B-4CE2-B5F3-1445987F300F}" type="pres">
      <dgm:prSet presAssocID="{CDABEC55-CD48-4589-8F97-0ADA53079D70}" presName="descendantArrow" presStyleCnt="0"/>
      <dgm:spPr/>
    </dgm:pt>
    <dgm:pt modelId="{D6199B0C-AC87-4296-B5EB-4D6858C6AAA5}" type="pres">
      <dgm:prSet presAssocID="{42067999-C27F-47C4-B44F-686C5FA65AB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EA192-DF32-4DE7-B1CC-534DB7AA3781}" type="pres">
      <dgm:prSet presAssocID="{1555E7B2-CC0D-453D-946B-BB7603377B0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7096-F3F6-4D96-A3F2-2B3167C19B1C}" type="pres">
      <dgm:prSet presAssocID="{0D01CA12-A6CA-4DDC-B7A0-1AD1F8E515D8}" presName="sp" presStyleCnt="0"/>
      <dgm:spPr/>
    </dgm:pt>
    <dgm:pt modelId="{80A48712-C159-41EC-B20D-F5D112CC9930}" type="pres">
      <dgm:prSet presAssocID="{0A0D1E03-A3C4-4B54-B6BD-96FE6C0FCD17}" presName="arrowAndChildren" presStyleCnt="0"/>
      <dgm:spPr/>
    </dgm:pt>
    <dgm:pt modelId="{0438132E-AA3D-4000-B293-0AE3358206F8}" type="pres">
      <dgm:prSet presAssocID="{0A0D1E03-A3C4-4B54-B6BD-96FE6C0FCD1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A31F03A-F9B7-431F-B3A5-D6577BDC0BC5}" type="pres">
      <dgm:prSet presAssocID="{0A0D1E03-A3C4-4B54-B6BD-96FE6C0FCD17}" presName="arrow" presStyleLbl="node1" presStyleIdx="2" presStyleCnt="3" custScaleY="60203"/>
      <dgm:spPr/>
      <dgm:t>
        <a:bodyPr/>
        <a:lstStyle/>
        <a:p>
          <a:endParaRPr lang="ru-RU"/>
        </a:p>
      </dgm:t>
    </dgm:pt>
    <dgm:pt modelId="{26B12981-9B39-44B7-BF8D-771D1B77D101}" type="pres">
      <dgm:prSet presAssocID="{0A0D1E03-A3C4-4B54-B6BD-96FE6C0FCD17}" presName="descendantArrow" presStyleCnt="0"/>
      <dgm:spPr/>
    </dgm:pt>
    <dgm:pt modelId="{750FC50A-8B09-4AC6-BA40-FB18CF09762F}" type="pres">
      <dgm:prSet presAssocID="{7BDFCA1C-2651-4A9F-80DC-CB1C26B35F30}" presName="childTextArrow" presStyleLbl="fgAccFollowNode1" presStyleIdx="4" presStyleCnt="6" custScaleX="96502" custScaleY="10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C9152-9D88-41B8-926F-F8953EB8005F}" type="pres">
      <dgm:prSet presAssocID="{F2796CD9-0169-4AA8-8804-8FCF208130FE}" presName="childTextArrow" presStyleLbl="fgAccFollowNode1" presStyleIdx="5" presStyleCnt="6" custScaleY="10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660EC-5F9E-4B57-8D5A-C38F9EF092A6}" type="presOf" srcId="{CDABEC55-CD48-4589-8F97-0ADA53079D70}" destId="{37A13207-A6C5-42A9-AE9F-EE4A4D766FF4}" srcOrd="1" destOrd="0" presId="urn:microsoft.com/office/officeart/2005/8/layout/process4"/>
    <dgm:cxn modelId="{B9DAD1D5-8ACB-42C3-B6A4-805859BC9F95}" type="presOf" srcId="{474A7C44-8354-45B7-9001-ECC73662882E}" destId="{ECEC3502-A81F-4C64-BF40-652735EB8D2D}" srcOrd="0" destOrd="0" presId="urn:microsoft.com/office/officeart/2005/8/layout/process4"/>
    <dgm:cxn modelId="{A7D5838D-B557-46E1-B69C-A9CBFD64F63A}" type="presOf" srcId="{7B4F71B5-BB54-4E92-BA1B-9C30F13145A0}" destId="{9EFF2CA6-E283-4984-ACA4-70EA67F2CA4A}" srcOrd="0" destOrd="0" presId="urn:microsoft.com/office/officeart/2005/8/layout/process4"/>
    <dgm:cxn modelId="{E1BEA638-DC47-4A43-9768-A09C270EAD11}" srcId="{474A7C44-8354-45B7-9001-ECC73662882E}" destId="{680A42AD-C7B6-4D05-93B3-7CD2AF181343}" srcOrd="0" destOrd="0" parTransId="{F264F324-DB89-4459-822C-3FD86EAEB144}" sibTransId="{3B167437-9BDF-4D60-8BE8-FCFBC33A45C3}"/>
    <dgm:cxn modelId="{0BF8BF38-CD5D-4057-9A9B-0758810A34D0}" srcId="{CDABEC55-CD48-4589-8F97-0ADA53079D70}" destId="{42067999-C27F-47C4-B44F-686C5FA65ABD}" srcOrd="0" destOrd="0" parTransId="{9184989F-DB22-4C53-8627-FFD31EE20E32}" sibTransId="{1A18BD9E-0276-4CA5-8401-F1AB3331D4FA}"/>
    <dgm:cxn modelId="{4146EDFF-C62B-4819-AF0C-A1199F1F15A0}" type="presOf" srcId="{0A0D1E03-A3C4-4B54-B6BD-96FE6C0FCD17}" destId="{CA31F03A-F9B7-431F-B3A5-D6577BDC0BC5}" srcOrd="1" destOrd="0" presId="urn:microsoft.com/office/officeart/2005/8/layout/process4"/>
    <dgm:cxn modelId="{03BB10CC-12FE-4804-94ED-9BA43F2DF23D}" type="presOf" srcId="{474A7C44-8354-45B7-9001-ECC73662882E}" destId="{523E1E5F-DA2C-4B83-A23C-4519B679FC00}" srcOrd="1" destOrd="0" presId="urn:microsoft.com/office/officeart/2005/8/layout/process4"/>
    <dgm:cxn modelId="{8F27C159-0C99-4243-B3E5-1F59CD678D32}" type="presOf" srcId="{680A42AD-C7B6-4D05-93B3-7CD2AF181343}" destId="{AC1D309C-0C96-44F4-9DAB-5F23BEFD00C2}" srcOrd="0" destOrd="0" presId="urn:microsoft.com/office/officeart/2005/8/layout/process4"/>
    <dgm:cxn modelId="{4B8666D6-E458-4B8D-BF9A-80F4C6CF6959}" srcId="{CDABEC55-CD48-4589-8F97-0ADA53079D70}" destId="{1555E7B2-CC0D-453D-946B-BB7603377B04}" srcOrd="1" destOrd="0" parTransId="{3E2AC613-3369-4FF8-BCD4-E3FFC7D54DAD}" sibTransId="{07372A7E-8DE1-465A-A9A6-4FFED513311A}"/>
    <dgm:cxn modelId="{7C53D3A1-7B6D-4008-BA23-CB2C391314B0}" type="presOf" srcId="{306E8C3C-7BA4-4596-A2D5-48FD8F7998E4}" destId="{E2963C2B-0AE6-405D-894A-6DF3D135E280}" srcOrd="0" destOrd="0" presId="urn:microsoft.com/office/officeart/2005/8/layout/process4"/>
    <dgm:cxn modelId="{459F1A5A-FB51-4F14-B885-DEAD1FC1C90D}" type="presOf" srcId="{0A0D1E03-A3C4-4B54-B6BD-96FE6C0FCD17}" destId="{0438132E-AA3D-4000-B293-0AE3358206F8}" srcOrd="0" destOrd="0" presId="urn:microsoft.com/office/officeart/2005/8/layout/process4"/>
    <dgm:cxn modelId="{A4212522-B56F-41A2-9BAF-AC533FBE3D83}" type="presOf" srcId="{7BDFCA1C-2651-4A9F-80DC-CB1C26B35F30}" destId="{750FC50A-8B09-4AC6-BA40-FB18CF09762F}" srcOrd="0" destOrd="0" presId="urn:microsoft.com/office/officeart/2005/8/layout/process4"/>
    <dgm:cxn modelId="{F552EAEC-BC79-45EB-BA8B-B3B4EAF6AB55}" srcId="{306E8C3C-7BA4-4596-A2D5-48FD8F7998E4}" destId="{CDABEC55-CD48-4589-8F97-0ADA53079D70}" srcOrd="1" destOrd="0" parTransId="{7D9DB51B-5687-41DA-9698-CA4308EB660A}" sibTransId="{77EDBB74-BBE6-4697-B937-44386A16BF66}"/>
    <dgm:cxn modelId="{16FB8F25-9FDD-42D0-A0E3-E45E363765A1}" srcId="{474A7C44-8354-45B7-9001-ECC73662882E}" destId="{7B4F71B5-BB54-4E92-BA1B-9C30F13145A0}" srcOrd="1" destOrd="0" parTransId="{1311ED6D-1708-44B3-A3D3-BD23DE78BB77}" sibTransId="{FA8BD442-BF5F-4C18-A789-5C530B90BAFD}"/>
    <dgm:cxn modelId="{5E0D8052-8663-4D92-BA3F-5202B1E4A2FD}" srcId="{306E8C3C-7BA4-4596-A2D5-48FD8F7998E4}" destId="{0A0D1E03-A3C4-4B54-B6BD-96FE6C0FCD17}" srcOrd="0" destOrd="0" parTransId="{F2167468-283C-4859-AEB8-54C5B6296F87}" sibTransId="{0D01CA12-A6CA-4DDC-B7A0-1AD1F8E515D8}"/>
    <dgm:cxn modelId="{05D88BA2-BE10-4FD8-9D23-2E50DE43885E}" type="presOf" srcId="{1555E7B2-CC0D-453D-946B-BB7603377B04}" destId="{A83EA192-DF32-4DE7-B1CC-534DB7AA3781}" srcOrd="0" destOrd="0" presId="urn:microsoft.com/office/officeart/2005/8/layout/process4"/>
    <dgm:cxn modelId="{5B6914D7-EBC1-4B7B-A92A-530479079697}" srcId="{0A0D1E03-A3C4-4B54-B6BD-96FE6C0FCD17}" destId="{7BDFCA1C-2651-4A9F-80DC-CB1C26B35F30}" srcOrd="0" destOrd="0" parTransId="{486A0C40-EA1B-4D99-84EF-BF7BE7C9B474}" sibTransId="{9D5BD95A-F8A6-4BC6-A104-7AE30D3DBBC6}"/>
    <dgm:cxn modelId="{A5510756-C4A4-4E0E-BA62-4B59D19DC57A}" type="presOf" srcId="{CDABEC55-CD48-4589-8F97-0ADA53079D70}" destId="{33B997A6-5FB2-45F8-8F3B-4C8B46B8951A}" srcOrd="0" destOrd="0" presId="urn:microsoft.com/office/officeart/2005/8/layout/process4"/>
    <dgm:cxn modelId="{CF1BFFF5-7C02-4A25-A895-4F9C19989302}" type="presOf" srcId="{42067999-C27F-47C4-B44F-686C5FA65ABD}" destId="{D6199B0C-AC87-4296-B5EB-4D6858C6AAA5}" srcOrd="0" destOrd="0" presId="urn:microsoft.com/office/officeart/2005/8/layout/process4"/>
    <dgm:cxn modelId="{765BC640-B86E-4B30-A89B-44D4954B9F87}" type="presOf" srcId="{F2796CD9-0169-4AA8-8804-8FCF208130FE}" destId="{D7FC9152-9D88-41B8-926F-F8953EB8005F}" srcOrd="0" destOrd="0" presId="urn:microsoft.com/office/officeart/2005/8/layout/process4"/>
    <dgm:cxn modelId="{1616C826-9EE1-4844-BC0D-A6DC97574949}" srcId="{306E8C3C-7BA4-4596-A2D5-48FD8F7998E4}" destId="{474A7C44-8354-45B7-9001-ECC73662882E}" srcOrd="2" destOrd="0" parTransId="{80883EAA-3608-4FF6-8E1D-DF556E5725F9}" sibTransId="{96339347-EABE-4FB2-B7AD-1D29B559AAC9}"/>
    <dgm:cxn modelId="{960A312C-9915-4A13-87C3-BE352711F955}" srcId="{0A0D1E03-A3C4-4B54-B6BD-96FE6C0FCD17}" destId="{F2796CD9-0169-4AA8-8804-8FCF208130FE}" srcOrd="1" destOrd="0" parTransId="{BB15908F-BFF5-43AD-B3A1-8D9EACD20D52}" sibTransId="{3F8B5D53-D7D7-43A3-B428-EB51E240E8B4}"/>
    <dgm:cxn modelId="{CEE1A3E2-E8F7-4900-B42E-B25C964AAAE4}" type="presParOf" srcId="{E2963C2B-0AE6-405D-894A-6DF3D135E280}" destId="{AC03F0CF-CF5E-4905-AB36-1885CEAE9D8F}" srcOrd="0" destOrd="0" presId="urn:microsoft.com/office/officeart/2005/8/layout/process4"/>
    <dgm:cxn modelId="{443E1204-9312-480A-A32E-E7FFB58FBE2E}" type="presParOf" srcId="{AC03F0CF-CF5E-4905-AB36-1885CEAE9D8F}" destId="{ECEC3502-A81F-4C64-BF40-652735EB8D2D}" srcOrd="0" destOrd="0" presId="urn:microsoft.com/office/officeart/2005/8/layout/process4"/>
    <dgm:cxn modelId="{883DB467-B866-43FF-BFBF-5CB2B06D71DA}" type="presParOf" srcId="{AC03F0CF-CF5E-4905-AB36-1885CEAE9D8F}" destId="{523E1E5F-DA2C-4B83-A23C-4519B679FC00}" srcOrd="1" destOrd="0" presId="urn:microsoft.com/office/officeart/2005/8/layout/process4"/>
    <dgm:cxn modelId="{C5B923A6-F20D-445B-92B3-066156116E8A}" type="presParOf" srcId="{AC03F0CF-CF5E-4905-AB36-1885CEAE9D8F}" destId="{567C6BF5-CBD7-48CF-A973-19FC22EDF7DC}" srcOrd="2" destOrd="0" presId="urn:microsoft.com/office/officeart/2005/8/layout/process4"/>
    <dgm:cxn modelId="{983134E8-32CA-4EA4-AFF1-776369608F28}" type="presParOf" srcId="{567C6BF5-CBD7-48CF-A973-19FC22EDF7DC}" destId="{AC1D309C-0C96-44F4-9DAB-5F23BEFD00C2}" srcOrd="0" destOrd="0" presId="urn:microsoft.com/office/officeart/2005/8/layout/process4"/>
    <dgm:cxn modelId="{2DA84186-0FE4-417F-B170-DD808D5B0390}" type="presParOf" srcId="{567C6BF5-CBD7-48CF-A973-19FC22EDF7DC}" destId="{9EFF2CA6-E283-4984-ACA4-70EA67F2CA4A}" srcOrd="1" destOrd="0" presId="urn:microsoft.com/office/officeart/2005/8/layout/process4"/>
    <dgm:cxn modelId="{26E5751A-9768-4E99-9C84-F4AABB5DF0D1}" type="presParOf" srcId="{E2963C2B-0AE6-405D-894A-6DF3D135E280}" destId="{12D8F037-FB79-4490-9E41-0E2430FA7CA0}" srcOrd="1" destOrd="0" presId="urn:microsoft.com/office/officeart/2005/8/layout/process4"/>
    <dgm:cxn modelId="{767DDFA2-BC79-46B2-8B3D-93416A71E009}" type="presParOf" srcId="{E2963C2B-0AE6-405D-894A-6DF3D135E280}" destId="{34B4EC8A-0A1E-4AEA-BDC8-D8954D492AD2}" srcOrd="2" destOrd="0" presId="urn:microsoft.com/office/officeart/2005/8/layout/process4"/>
    <dgm:cxn modelId="{686B4B2D-8C98-4B6A-8F08-A3FF7822CD31}" type="presParOf" srcId="{34B4EC8A-0A1E-4AEA-BDC8-D8954D492AD2}" destId="{33B997A6-5FB2-45F8-8F3B-4C8B46B8951A}" srcOrd="0" destOrd="0" presId="urn:microsoft.com/office/officeart/2005/8/layout/process4"/>
    <dgm:cxn modelId="{899A3187-26B6-48E7-994E-147E91D3044F}" type="presParOf" srcId="{34B4EC8A-0A1E-4AEA-BDC8-D8954D492AD2}" destId="{37A13207-A6C5-42A9-AE9F-EE4A4D766FF4}" srcOrd="1" destOrd="0" presId="urn:microsoft.com/office/officeart/2005/8/layout/process4"/>
    <dgm:cxn modelId="{BABF3D84-F0EB-46C6-B63A-E618DC0923E6}" type="presParOf" srcId="{34B4EC8A-0A1E-4AEA-BDC8-D8954D492AD2}" destId="{41F58A14-D40B-4CE2-B5F3-1445987F300F}" srcOrd="2" destOrd="0" presId="urn:microsoft.com/office/officeart/2005/8/layout/process4"/>
    <dgm:cxn modelId="{2DAC0548-8BE5-4F31-BF73-EE350D978CFD}" type="presParOf" srcId="{41F58A14-D40B-4CE2-B5F3-1445987F300F}" destId="{D6199B0C-AC87-4296-B5EB-4D6858C6AAA5}" srcOrd="0" destOrd="0" presId="urn:microsoft.com/office/officeart/2005/8/layout/process4"/>
    <dgm:cxn modelId="{C2C79197-5E1F-47F6-86F0-879251E488C7}" type="presParOf" srcId="{41F58A14-D40B-4CE2-B5F3-1445987F300F}" destId="{A83EA192-DF32-4DE7-B1CC-534DB7AA3781}" srcOrd="1" destOrd="0" presId="urn:microsoft.com/office/officeart/2005/8/layout/process4"/>
    <dgm:cxn modelId="{46DE1B41-C75A-436A-9733-06FE171AD0A1}" type="presParOf" srcId="{E2963C2B-0AE6-405D-894A-6DF3D135E280}" destId="{B4177096-F3F6-4D96-A3F2-2B3167C19B1C}" srcOrd="3" destOrd="0" presId="urn:microsoft.com/office/officeart/2005/8/layout/process4"/>
    <dgm:cxn modelId="{93B8FAAF-1432-4D6F-9EC2-870B080459DB}" type="presParOf" srcId="{E2963C2B-0AE6-405D-894A-6DF3D135E280}" destId="{80A48712-C159-41EC-B20D-F5D112CC9930}" srcOrd="4" destOrd="0" presId="urn:microsoft.com/office/officeart/2005/8/layout/process4"/>
    <dgm:cxn modelId="{C894987F-398A-4C24-8C90-A72A1E1EE8EA}" type="presParOf" srcId="{80A48712-C159-41EC-B20D-F5D112CC9930}" destId="{0438132E-AA3D-4000-B293-0AE3358206F8}" srcOrd="0" destOrd="0" presId="urn:microsoft.com/office/officeart/2005/8/layout/process4"/>
    <dgm:cxn modelId="{1CED84BE-7EF0-4080-9508-37DDE5DD4C73}" type="presParOf" srcId="{80A48712-C159-41EC-B20D-F5D112CC9930}" destId="{CA31F03A-F9B7-431F-B3A5-D6577BDC0BC5}" srcOrd="1" destOrd="0" presId="urn:microsoft.com/office/officeart/2005/8/layout/process4"/>
    <dgm:cxn modelId="{3CFAEBBF-03E2-4869-87A9-4E1F572A88E8}" type="presParOf" srcId="{80A48712-C159-41EC-B20D-F5D112CC9930}" destId="{26B12981-9B39-44B7-BF8D-771D1B77D101}" srcOrd="2" destOrd="0" presId="urn:microsoft.com/office/officeart/2005/8/layout/process4"/>
    <dgm:cxn modelId="{58705229-DB27-4A39-AEF5-B8E3A2FC8536}" type="presParOf" srcId="{26B12981-9B39-44B7-BF8D-771D1B77D101}" destId="{750FC50A-8B09-4AC6-BA40-FB18CF09762F}" srcOrd="0" destOrd="0" presId="urn:microsoft.com/office/officeart/2005/8/layout/process4"/>
    <dgm:cxn modelId="{3AB5C08D-D25C-4E06-B638-29E061654034}" type="presParOf" srcId="{26B12981-9B39-44B7-BF8D-771D1B77D101}" destId="{D7FC9152-9D88-41B8-926F-F8953EB8005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20D83-60F2-4BE1-BC4C-D1B64AC6A0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55DFDC-FAA3-405B-BFC7-BF676A4B88D2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rgbClr val="002060"/>
              </a:solidFill>
              <a:latin typeface="Cambria" pitchFamily="18" charset="0"/>
            </a:rPr>
            <a:t>гелевая</a:t>
          </a:r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 или </a:t>
          </a:r>
          <a:r>
            <a:rPr lang="ru-RU" sz="1200" b="1" dirty="0" err="1" smtClean="0">
              <a:solidFill>
                <a:srgbClr val="002060"/>
              </a:solidFill>
              <a:latin typeface="Cambria" pitchFamily="18" charset="0"/>
            </a:rPr>
            <a:t>капилярная</a:t>
          </a:r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 ручка с чернилами черного цвета</a:t>
          </a:r>
          <a:endParaRPr lang="ru-RU" sz="1200" b="1" dirty="0">
            <a:solidFill>
              <a:srgbClr val="002060"/>
            </a:solidFill>
            <a:latin typeface="Cambria" pitchFamily="18" charset="0"/>
          </a:endParaRPr>
        </a:p>
      </dgm:t>
    </dgm:pt>
    <dgm:pt modelId="{7AB8CD25-2DDA-49B2-99F9-F3EA15BCA8A8}" type="parTrans" cxnId="{E1B4B4CD-7F02-44C7-AE26-0A8E150D53F7}">
      <dgm:prSet/>
      <dgm:spPr/>
      <dgm:t>
        <a:bodyPr/>
        <a:lstStyle/>
        <a:p>
          <a:endParaRPr lang="ru-RU"/>
        </a:p>
      </dgm:t>
    </dgm:pt>
    <dgm:pt modelId="{4249E25E-6BA4-4BE9-B5D2-63C655F62DD4}" type="sibTrans" cxnId="{E1B4B4CD-7F02-44C7-AE26-0A8E150D53F7}">
      <dgm:prSet/>
      <dgm:spPr/>
      <dgm:t>
        <a:bodyPr/>
        <a:lstStyle/>
        <a:p>
          <a:endParaRPr lang="ru-RU"/>
        </a:p>
      </dgm:t>
    </dgm:pt>
    <dgm:pt modelId="{538E2ED1-7F6C-4F96-A043-8DD9D462736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документ, удостоверяющий личность</a:t>
          </a:r>
          <a:endParaRPr lang="ru-RU" sz="1200" b="1" dirty="0">
            <a:solidFill>
              <a:srgbClr val="002060"/>
            </a:solidFill>
            <a:latin typeface="Cambria" pitchFamily="18" charset="0"/>
          </a:endParaRPr>
        </a:p>
      </dgm:t>
    </dgm:pt>
    <dgm:pt modelId="{7CC892F0-2DD5-47B7-87BA-A8577BD8740C}" type="parTrans" cxnId="{A49F19F8-9D27-4433-AA11-5C69A1C6838E}">
      <dgm:prSet/>
      <dgm:spPr/>
      <dgm:t>
        <a:bodyPr/>
        <a:lstStyle/>
        <a:p>
          <a:endParaRPr lang="ru-RU"/>
        </a:p>
      </dgm:t>
    </dgm:pt>
    <dgm:pt modelId="{46969452-58F0-4AE8-8560-8DC70686673A}" type="sibTrans" cxnId="{A49F19F8-9D27-4433-AA11-5C69A1C6838E}">
      <dgm:prSet/>
      <dgm:spPr/>
      <dgm:t>
        <a:bodyPr/>
        <a:lstStyle/>
        <a:p>
          <a:endParaRPr lang="ru-RU"/>
        </a:p>
      </dgm:t>
    </dgm:pt>
    <dgm:pt modelId="{4814F5C6-8564-4DB1-8876-B864D37911A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средства обучения и воспитания</a:t>
          </a:r>
          <a:endParaRPr lang="ru-RU" sz="1200" b="1" dirty="0">
            <a:solidFill>
              <a:srgbClr val="002060"/>
            </a:solidFill>
            <a:latin typeface="Cambria" pitchFamily="18" charset="0"/>
          </a:endParaRPr>
        </a:p>
      </dgm:t>
    </dgm:pt>
    <dgm:pt modelId="{F34DC56C-AD9B-49C7-B7BC-5EBB4D91DE18}" type="parTrans" cxnId="{7FC080E4-B6BC-4D8A-B02C-8BC9716B20B0}">
      <dgm:prSet/>
      <dgm:spPr/>
      <dgm:t>
        <a:bodyPr/>
        <a:lstStyle/>
        <a:p>
          <a:endParaRPr lang="ru-RU"/>
        </a:p>
      </dgm:t>
    </dgm:pt>
    <dgm:pt modelId="{AA7DBC90-DD98-4BD2-A484-7F4B4D14F35F}" type="sibTrans" cxnId="{7FC080E4-B6BC-4D8A-B02C-8BC9716B20B0}">
      <dgm:prSet/>
      <dgm:spPr/>
      <dgm:t>
        <a:bodyPr/>
        <a:lstStyle/>
        <a:p>
          <a:endParaRPr lang="ru-RU"/>
        </a:p>
      </dgm:t>
    </dgm:pt>
    <dgm:pt modelId="{1004523E-1CC1-4804-93E9-FF09FEB1A413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лекарства и питание </a:t>
          </a:r>
        </a:p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(при необходимости)</a:t>
          </a:r>
          <a:endParaRPr lang="ru-RU" sz="1200" b="1" dirty="0">
            <a:solidFill>
              <a:srgbClr val="002060"/>
            </a:solidFill>
            <a:latin typeface="Cambria" pitchFamily="18" charset="0"/>
          </a:endParaRPr>
        </a:p>
      </dgm:t>
    </dgm:pt>
    <dgm:pt modelId="{C343971F-CDC8-4A52-83E0-66518E1F4EDD}" type="parTrans" cxnId="{20C42C88-F1C7-437F-BB27-730809B15AF4}">
      <dgm:prSet/>
      <dgm:spPr/>
      <dgm:t>
        <a:bodyPr/>
        <a:lstStyle/>
        <a:p>
          <a:endParaRPr lang="ru-RU"/>
        </a:p>
      </dgm:t>
    </dgm:pt>
    <dgm:pt modelId="{1747F738-6778-4965-B515-AB7E6BE76671}" type="sibTrans" cxnId="{20C42C88-F1C7-437F-BB27-730809B15AF4}">
      <dgm:prSet/>
      <dgm:spPr/>
      <dgm:t>
        <a:bodyPr/>
        <a:lstStyle/>
        <a:p>
          <a:endParaRPr lang="ru-RU"/>
        </a:p>
      </dgm:t>
    </dgm:pt>
    <dgm:pt modelId="{07547105-EDE2-4699-B031-DB0C59E6DBC2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специальные технические средства (для лиц с ОВЗ, детей-инвалидов и инвалидов) </a:t>
          </a:r>
        </a:p>
      </dgm:t>
    </dgm:pt>
    <dgm:pt modelId="{26F8AEF3-0358-4B23-81D0-7C5DD9545223}" type="parTrans" cxnId="{BAD1334C-AC8F-42D8-8C73-9F7E36E12E5E}">
      <dgm:prSet/>
      <dgm:spPr/>
      <dgm:t>
        <a:bodyPr/>
        <a:lstStyle/>
        <a:p>
          <a:endParaRPr lang="ru-RU"/>
        </a:p>
      </dgm:t>
    </dgm:pt>
    <dgm:pt modelId="{1E30C602-F64F-4BCB-96BB-EBBF10916293}" type="sibTrans" cxnId="{BAD1334C-AC8F-42D8-8C73-9F7E36E12E5E}">
      <dgm:prSet/>
      <dgm:spPr/>
      <dgm:t>
        <a:bodyPr/>
        <a:lstStyle/>
        <a:p>
          <a:endParaRPr lang="ru-RU"/>
        </a:p>
      </dgm:t>
    </dgm:pt>
    <dgm:pt modelId="{BF3A1A07-100A-432D-89ED-1D171B3A55B9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ambria" pitchFamily="18" charset="0"/>
            </a:rPr>
            <a:t>листы бумаги для черновиков</a:t>
          </a:r>
          <a:endParaRPr lang="ru-RU" sz="1200" b="1" dirty="0">
            <a:solidFill>
              <a:srgbClr val="002060"/>
            </a:solidFill>
            <a:latin typeface="Cambria" pitchFamily="18" charset="0"/>
          </a:endParaRPr>
        </a:p>
      </dgm:t>
    </dgm:pt>
    <dgm:pt modelId="{9DD06A3E-6053-4E14-BA3A-9C3CC8559CDB}" type="parTrans" cxnId="{322BB8E4-78B4-4D41-8AA5-23C5B3BCF455}">
      <dgm:prSet/>
      <dgm:spPr/>
      <dgm:t>
        <a:bodyPr/>
        <a:lstStyle/>
        <a:p>
          <a:endParaRPr lang="ru-RU"/>
        </a:p>
      </dgm:t>
    </dgm:pt>
    <dgm:pt modelId="{2B2E9B5A-23B8-47FD-8B65-4E9E4C0ACC79}" type="sibTrans" cxnId="{322BB8E4-78B4-4D41-8AA5-23C5B3BCF455}">
      <dgm:prSet/>
      <dgm:spPr/>
      <dgm:t>
        <a:bodyPr/>
        <a:lstStyle/>
        <a:p>
          <a:endParaRPr lang="ru-RU"/>
        </a:p>
      </dgm:t>
    </dgm:pt>
    <dgm:pt modelId="{8EE47975-FDE0-4C74-8153-8AABB2071054}" type="pres">
      <dgm:prSet presAssocID="{9FD20D83-60F2-4BE1-BC4C-D1B64AC6A0A9}" presName="compositeShape" presStyleCnt="0">
        <dgm:presLayoutVars>
          <dgm:dir/>
          <dgm:resizeHandles/>
        </dgm:presLayoutVars>
      </dgm:prSet>
      <dgm:spPr/>
    </dgm:pt>
    <dgm:pt modelId="{FD9835BF-E0F0-4522-A38E-22D6EDBEC0AC}" type="pres">
      <dgm:prSet presAssocID="{9FD20D83-60F2-4BE1-BC4C-D1B64AC6A0A9}" presName="pyramid" presStyleLbl="node1" presStyleIdx="0" presStyleCnt="1" custScaleX="86966" custLinFactNeighborX="-13047" custLinFactNeighborY="-1852"/>
      <dgm:spPr>
        <a:solidFill>
          <a:schemeClr val="accent1">
            <a:lumMod val="40000"/>
            <a:lumOff val="60000"/>
          </a:schemeClr>
        </a:solidFill>
      </dgm:spPr>
    </dgm:pt>
    <dgm:pt modelId="{2F90FCAA-9513-476A-8722-61B9CCDDF14A}" type="pres">
      <dgm:prSet presAssocID="{9FD20D83-60F2-4BE1-BC4C-D1B64AC6A0A9}" presName="theList" presStyleCnt="0"/>
      <dgm:spPr/>
    </dgm:pt>
    <dgm:pt modelId="{36E0E574-F1BA-49DE-8D54-37D5EFF3D97B}" type="pres">
      <dgm:prSet presAssocID="{DF55DFDC-FAA3-405B-BFC7-BF676A4B88D2}" presName="aNode" presStyleLbl="fgAcc1" presStyleIdx="0" presStyleCnt="6" custScaleX="10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3D85A-5034-4DCB-A3AF-98A5BBDB3776}" type="pres">
      <dgm:prSet presAssocID="{DF55DFDC-FAA3-405B-BFC7-BF676A4B88D2}" presName="aSpace" presStyleCnt="0"/>
      <dgm:spPr/>
    </dgm:pt>
    <dgm:pt modelId="{A68013C4-AD89-4D46-9909-717B6C5D65ED}" type="pres">
      <dgm:prSet presAssocID="{538E2ED1-7F6C-4F96-A043-8DD9D4627366}" presName="aNode" presStyleLbl="fgAcc1" presStyleIdx="1" presStyleCnt="6" custScaleX="10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BC32E-D590-49BE-8D8E-4947201F70AB}" type="pres">
      <dgm:prSet presAssocID="{538E2ED1-7F6C-4F96-A043-8DD9D4627366}" presName="aSpace" presStyleCnt="0"/>
      <dgm:spPr/>
    </dgm:pt>
    <dgm:pt modelId="{A28A038F-8219-4DDF-A371-86C17749C718}" type="pres">
      <dgm:prSet presAssocID="{4814F5C6-8564-4DB1-8876-B864D37911A7}" presName="aNode" presStyleLbl="fgAcc1" presStyleIdx="2" presStyleCnt="6" custScaleX="10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9B649-549A-4B87-8AF0-297F09AD724A}" type="pres">
      <dgm:prSet presAssocID="{4814F5C6-8564-4DB1-8876-B864D37911A7}" presName="aSpace" presStyleCnt="0"/>
      <dgm:spPr/>
    </dgm:pt>
    <dgm:pt modelId="{0FCD5D60-6195-43DD-B0A8-DBCD9B303039}" type="pres">
      <dgm:prSet presAssocID="{1004523E-1CC1-4804-93E9-FF09FEB1A413}" presName="aNode" presStyleLbl="fgAcc1" presStyleIdx="3" presStyleCnt="6" custScaleX="10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F851C-F487-475A-B0EC-57FD729B7BE2}" type="pres">
      <dgm:prSet presAssocID="{1004523E-1CC1-4804-93E9-FF09FEB1A413}" presName="aSpace" presStyleCnt="0"/>
      <dgm:spPr/>
    </dgm:pt>
    <dgm:pt modelId="{C24980AE-8C39-4372-AF46-95829040E5E2}" type="pres">
      <dgm:prSet presAssocID="{07547105-EDE2-4699-B031-DB0C59E6DBC2}" presName="aNode" presStyleLbl="fgAcc1" presStyleIdx="4" presStyleCnt="6" custScaleX="10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D077-8A28-4874-AB89-46046EE75F7C}" type="pres">
      <dgm:prSet presAssocID="{07547105-EDE2-4699-B031-DB0C59E6DBC2}" presName="aSpace" presStyleCnt="0"/>
      <dgm:spPr/>
    </dgm:pt>
    <dgm:pt modelId="{C5993C94-19D4-48DE-8D6F-08CCAFD662CB}" type="pres">
      <dgm:prSet presAssocID="{BF3A1A07-100A-432D-89ED-1D171B3A55B9}" presName="aNode" presStyleLbl="fgAcc1" presStyleIdx="5" presStyleCnt="6" custScaleX="10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D69DD-8EDB-4D85-980E-10BA26089A15}" type="pres">
      <dgm:prSet presAssocID="{BF3A1A07-100A-432D-89ED-1D171B3A55B9}" presName="aSpace" presStyleCnt="0"/>
      <dgm:spPr/>
    </dgm:pt>
  </dgm:ptLst>
  <dgm:cxnLst>
    <dgm:cxn modelId="{DACCBD0B-735E-4881-87D2-BF83DC9A9FFF}" type="presOf" srcId="{1004523E-1CC1-4804-93E9-FF09FEB1A413}" destId="{0FCD5D60-6195-43DD-B0A8-DBCD9B303039}" srcOrd="0" destOrd="0" presId="urn:microsoft.com/office/officeart/2005/8/layout/pyramid2"/>
    <dgm:cxn modelId="{33C0E15D-1625-4450-BE4A-0C7D30AC04A9}" type="presOf" srcId="{DF55DFDC-FAA3-405B-BFC7-BF676A4B88D2}" destId="{36E0E574-F1BA-49DE-8D54-37D5EFF3D97B}" srcOrd="0" destOrd="0" presId="urn:microsoft.com/office/officeart/2005/8/layout/pyramid2"/>
    <dgm:cxn modelId="{1167924E-EF37-4087-9A8A-294D6A0E55D3}" type="presOf" srcId="{4814F5C6-8564-4DB1-8876-B864D37911A7}" destId="{A28A038F-8219-4DDF-A371-86C17749C718}" srcOrd="0" destOrd="0" presId="urn:microsoft.com/office/officeart/2005/8/layout/pyramid2"/>
    <dgm:cxn modelId="{C2AA8120-C168-4D6C-979D-27661360DD31}" type="presOf" srcId="{9FD20D83-60F2-4BE1-BC4C-D1B64AC6A0A9}" destId="{8EE47975-FDE0-4C74-8153-8AABB2071054}" srcOrd="0" destOrd="0" presId="urn:microsoft.com/office/officeart/2005/8/layout/pyramid2"/>
    <dgm:cxn modelId="{20C42C88-F1C7-437F-BB27-730809B15AF4}" srcId="{9FD20D83-60F2-4BE1-BC4C-D1B64AC6A0A9}" destId="{1004523E-1CC1-4804-93E9-FF09FEB1A413}" srcOrd="3" destOrd="0" parTransId="{C343971F-CDC8-4A52-83E0-66518E1F4EDD}" sibTransId="{1747F738-6778-4965-B515-AB7E6BE76671}"/>
    <dgm:cxn modelId="{7B21145B-1F39-44EE-9059-D0DBEC9D6C36}" type="presOf" srcId="{BF3A1A07-100A-432D-89ED-1D171B3A55B9}" destId="{C5993C94-19D4-48DE-8D6F-08CCAFD662CB}" srcOrd="0" destOrd="0" presId="urn:microsoft.com/office/officeart/2005/8/layout/pyramid2"/>
    <dgm:cxn modelId="{BAD1334C-AC8F-42D8-8C73-9F7E36E12E5E}" srcId="{9FD20D83-60F2-4BE1-BC4C-D1B64AC6A0A9}" destId="{07547105-EDE2-4699-B031-DB0C59E6DBC2}" srcOrd="4" destOrd="0" parTransId="{26F8AEF3-0358-4B23-81D0-7C5DD9545223}" sibTransId="{1E30C602-F64F-4BCB-96BB-EBBF10916293}"/>
    <dgm:cxn modelId="{7FC080E4-B6BC-4D8A-B02C-8BC9716B20B0}" srcId="{9FD20D83-60F2-4BE1-BC4C-D1B64AC6A0A9}" destId="{4814F5C6-8564-4DB1-8876-B864D37911A7}" srcOrd="2" destOrd="0" parTransId="{F34DC56C-AD9B-49C7-B7BC-5EBB4D91DE18}" sibTransId="{AA7DBC90-DD98-4BD2-A484-7F4B4D14F35F}"/>
    <dgm:cxn modelId="{E1B4B4CD-7F02-44C7-AE26-0A8E150D53F7}" srcId="{9FD20D83-60F2-4BE1-BC4C-D1B64AC6A0A9}" destId="{DF55DFDC-FAA3-405B-BFC7-BF676A4B88D2}" srcOrd="0" destOrd="0" parTransId="{7AB8CD25-2DDA-49B2-99F9-F3EA15BCA8A8}" sibTransId="{4249E25E-6BA4-4BE9-B5D2-63C655F62DD4}"/>
    <dgm:cxn modelId="{0E782CC9-F81E-4032-BE14-5A38B2094C5A}" type="presOf" srcId="{538E2ED1-7F6C-4F96-A043-8DD9D4627366}" destId="{A68013C4-AD89-4D46-9909-717B6C5D65ED}" srcOrd="0" destOrd="0" presId="urn:microsoft.com/office/officeart/2005/8/layout/pyramid2"/>
    <dgm:cxn modelId="{322BB8E4-78B4-4D41-8AA5-23C5B3BCF455}" srcId="{9FD20D83-60F2-4BE1-BC4C-D1B64AC6A0A9}" destId="{BF3A1A07-100A-432D-89ED-1D171B3A55B9}" srcOrd="5" destOrd="0" parTransId="{9DD06A3E-6053-4E14-BA3A-9C3CC8559CDB}" sibTransId="{2B2E9B5A-23B8-47FD-8B65-4E9E4C0ACC79}"/>
    <dgm:cxn modelId="{C56971B3-5EAC-4C4C-BD4A-87E3137BEC95}" type="presOf" srcId="{07547105-EDE2-4699-B031-DB0C59E6DBC2}" destId="{C24980AE-8C39-4372-AF46-95829040E5E2}" srcOrd="0" destOrd="0" presId="urn:microsoft.com/office/officeart/2005/8/layout/pyramid2"/>
    <dgm:cxn modelId="{A49F19F8-9D27-4433-AA11-5C69A1C6838E}" srcId="{9FD20D83-60F2-4BE1-BC4C-D1B64AC6A0A9}" destId="{538E2ED1-7F6C-4F96-A043-8DD9D4627366}" srcOrd="1" destOrd="0" parTransId="{7CC892F0-2DD5-47B7-87BA-A8577BD8740C}" sibTransId="{46969452-58F0-4AE8-8560-8DC70686673A}"/>
    <dgm:cxn modelId="{70B2C785-712E-47FE-B6DE-367AC29BAD07}" type="presParOf" srcId="{8EE47975-FDE0-4C74-8153-8AABB2071054}" destId="{FD9835BF-E0F0-4522-A38E-22D6EDBEC0AC}" srcOrd="0" destOrd="0" presId="urn:microsoft.com/office/officeart/2005/8/layout/pyramid2"/>
    <dgm:cxn modelId="{DD69C174-70CE-4DC7-B35F-13ADF788C82C}" type="presParOf" srcId="{8EE47975-FDE0-4C74-8153-8AABB2071054}" destId="{2F90FCAA-9513-476A-8722-61B9CCDDF14A}" srcOrd="1" destOrd="0" presId="urn:microsoft.com/office/officeart/2005/8/layout/pyramid2"/>
    <dgm:cxn modelId="{119C7327-0EEB-4EAD-A8DB-A6E86C16DCDA}" type="presParOf" srcId="{2F90FCAA-9513-476A-8722-61B9CCDDF14A}" destId="{36E0E574-F1BA-49DE-8D54-37D5EFF3D97B}" srcOrd="0" destOrd="0" presId="urn:microsoft.com/office/officeart/2005/8/layout/pyramid2"/>
    <dgm:cxn modelId="{D38525BC-B8C8-4AF4-A4AA-EEFD343A986B}" type="presParOf" srcId="{2F90FCAA-9513-476A-8722-61B9CCDDF14A}" destId="{05B3D85A-5034-4DCB-A3AF-98A5BBDB3776}" srcOrd="1" destOrd="0" presId="urn:microsoft.com/office/officeart/2005/8/layout/pyramid2"/>
    <dgm:cxn modelId="{974512F0-CCF6-4A75-B3A3-FF661B26BFFA}" type="presParOf" srcId="{2F90FCAA-9513-476A-8722-61B9CCDDF14A}" destId="{A68013C4-AD89-4D46-9909-717B6C5D65ED}" srcOrd="2" destOrd="0" presId="urn:microsoft.com/office/officeart/2005/8/layout/pyramid2"/>
    <dgm:cxn modelId="{4304666A-9DDE-44AB-B218-653DFAC1BD6D}" type="presParOf" srcId="{2F90FCAA-9513-476A-8722-61B9CCDDF14A}" destId="{E05BC32E-D590-49BE-8D8E-4947201F70AB}" srcOrd="3" destOrd="0" presId="urn:microsoft.com/office/officeart/2005/8/layout/pyramid2"/>
    <dgm:cxn modelId="{CC3182E2-49CD-4321-83CC-C51A4D9CCBCA}" type="presParOf" srcId="{2F90FCAA-9513-476A-8722-61B9CCDDF14A}" destId="{A28A038F-8219-4DDF-A371-86C17749C718}" srcOrd="4" destOrd="0" presId="urn:microsoft.com/office/officeart/2005/8/layout/pyramid2"/>
    <dgm:cxn modelId="{6984EB1E-E67B-44E7-8BF4-56AE9100D9DC}" type="presParOf" srcId="{2F90FCAA-9513-476A-8722-61B9CCDDF14A}" destId="{2259B649-549A-4B87-8AF0-297F09AD724A}" srcOrd="5" destOrd="0" presId="urn:microsoft.com/office/officeart/2005/8/layout/pyramid2"/>
    <dgm:cxn modelId="{800B7729-0C3B-430E-B1AB-D92CC8C8EC30}" type="presParOf" srcId="{2F90FCAA-9513-476A-8722-61B9CCDDF14A}" destId="{0FCD5D60-6195-43DD-B0A8-DBCD9B303039}" srcOrd="6" destOrd="0" presId="urn:microsoft.com/office/officeart/2005/8/layout/pyramid2"/>
    <dgm:cxn modelId="{38FA147E-AD2B-4152-BAA7-3B0383B09E05}" type="presParOf" srcId="{2F90FCAA-9513-476A-8722-61B9CCDDF14A}" destId="{327F851C-F487-475A-B0EC-57FD729B7BE2}" srcOrd="7" destOrd="0" presId="urn:microsoft.com/office/officeart/2005/8/layout/pyramid2"/>
    <dgm:cxn modelId="{FA3CBCD3-0A63-4842-99EE-6C75B559DA9A}" type="presParOf" srcId="{2F90FCAA-9513-476A-8722-61B9CCDDF14A}" destId="{C24980AE-8C39-4372-AF46-95829040E5E2}" srcOrd="8" destOrd="0" presId="urn:microsoft.com/office/officeart/2005/8/layout/pyramid2"/>
    <dgm:cxn modelId="{196E37EF-3DFC-47C9-88FA-86B4EDE98A26}" type="presParOf" srcId="{2F90FCAA-9513-476A-8722-61B9CCDDF14A}" destId="{2F6DD077-8A28-4874-AB89-46046EE75F7C}" srcOrd="9" destOrd="0" presId="urn:microsoft.com/office/officeart/2005/8/layout/pyramid2"/>
    <dgm:cxn modelId="{A366D75A-8C49-4C6E-A95E-275598AB32D0}" type="presParOf" srcId="{2F90FCAA-9513-476A-8722-61B9CCDDF14A}" destId="{C5993C94-19D4-48DE-8D6F-08CCAFD662CB}" srcOrd="10" destOrd="0" presId="urn:microsoft.com/office/officeart/2005/8/layout/pyramid2"/>
    <dgm:cxn modelId="{C9853A8D-8681-4476-968F-46BF7B1CC9E2}" type="presParOf" srcId="{2F90FCAA-9513-476A-8722-61B9CCDDF14A}" destId="{F9FD69DD-8EDB-4D85-980E-10BA26089A1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24.04.2023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78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28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737161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0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7" Type="http://schemas.openxmlformats.org/officeDocument/2006/relationships/image" Target="../media/image20.png"/><Relationship Id="rId71" Type="http://schemas.openxmlformats.org/officeDocument/2006/relationships/image" Target="../media/image84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61" Type="http://schemas.openxmlformats.org/officeDocument/2006/relationships/image" Target="../media/image74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gif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7628384" cy="3312367"/>
          </a:xfrm>
        </p:spPr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Организация и проведение 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ЕГЭ в ППЭ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Cambria" pitchFamily="18" charset="0"/>
              </a:rPr>
              <a:t>Нормативные документы</a:t>
            </a:r>
            <a:r>
              <a:rPr lang="ru-RU" sz="3600" b="1" dirty="0" smtClean="0">
                <a:solidFill>
                  <a:srgbClr val="0000CC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Cambria" pitchFamily="18" charset="0"/>
              </a:rPr>
            </a:br>
            <a:endParaRPr lang="ru-RU" sz="3600" b="1" dirty="0" smtClean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0" y="-30289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Продолжительность выполнения ЕГЭ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91630"/>
            <a:ext cx="2880320" cy="1331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17 минут</a:t>
            </a:r>
            <a:endParaRPr lang="ru-RU" sz="1400" b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иностранные языки (английский, французский, немецкий, испанский) (раздел «Говорение»)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27534"/>
            <a:ext cx="2880320" cy="8356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14 минут</a:t>
            </a:r>
            <a:endParaRPr lang="ru-RU" sz="1400" b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китайский язык (раздел «Говорение»)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771550"/>
            <a:ext cx="5904656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3 часа (180 минут)</a:t>
            </a:r>
            <a:endParaRPr lang="ru-RU" sz="1400" b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 математика (базовый уровень)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 география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 иностранный язык  (китайский) (кроме раздела «Говорение»)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995686"/>
            <a:ext cx="5904656" cy="1331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3 часа 30 минут (210 минут)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 русский язык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химия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обществознание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ИСТОРИЯ</a:t>
            </a:r>
            <a:endParaRPr lang="ru-RU" sz="1400" b="1" i="1" dirty="0" smtClean="0">
              <a:solidFill>
                <a:srgbClr val="C00000"/>
              </a:solidFill>
              <a:latin typeface="Cambria" pitchFamily="18" charset="0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3507854"/>
            <a:ext cx="5904656" cy="15788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3 часа 55 минут (235 минут)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математика (профильный уровень)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 физика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 литература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-</a:t>
            </a: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 информатика и ИКТ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1400" b="1" i="1" dirty="0" smtClean="0">
                <a:solidFill>
                  <a:srgbClr val="0000CC"/>
                </a:solidFill>
                <a:latin typeface="Cambria" pitchFamily="18" charset="0"/>
                <a:ea typeface="Times New Roman"/>
                <a:cs typeface="Times New Roman"/>
              </a:rPr>
              <a:t>биология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859782"/>
            <a:ext cx="2952328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Об утверждении единого расписания и продолжительности проведения единого государственного экзамена по каждому  учебному предмету, требований к использованию средств обучения и воспитания при его проведении в 2023 году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Приказ </a:t>
            </a:r>
            <a:r>
              <a:rPr lang="ru-RU" sz="1200" b="1" i="1" dirty="0" err="1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Минпросвещения</a:t>
            </a: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и </a:t>
            </a:r>
            <a:r>
              <a:rPr lang="ru-RU" sz="1200" b="1" i="1" dirty="0" err="1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Рособрнадзора</a:t>
            </a: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от 16 ноября 2022 г.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№ 989/1143</a:t>
            </a:r>
            <a:endParaRPr lang="ru-RU" sz="1200" b="1" i="1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267744" y="339502"/>
            <a:ext cx="6768752" cy="2880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Начало ЕГЭ</a:t>
            </a:r>
            <a:r>
              <a:rPr lang="ru-RU" altLang="ru-RU" sz="14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по всем учебным </a:t>
            </a:r>
            <a:r>
              <a:rPr lang="ru-RU" alt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предметам в </a:t>
            </a:r>
            <a:r>
              <a:rPr lang="ru-RU" altLang="ru-RU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10.00 по местному времени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0" y="-282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Допускается использование следующих средств обучения и воспитания по соответствующим учебным предметам:</a:t>
            </a:r>
            <a:endParaRPr lang="ru-RU" sz="20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99542"/>
            <a:ext cx="2664296" cy="7648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математика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линейка</a:t>
            </a:r>
            <a:endParaRPr lang="ru-RU" b="1" i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699542"/>
            <a:ext cx="4896544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физика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-</a:t>
            </a:r>
            <a:r>
              <a:rPr lang="ru-RU" b="1" i="1" dirty="0" smtClean="0">
                <a:solidFill>
                  <a:srgbClr val="0070C0"/>
                </a:solidFill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линейка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непрограммируемый калькулятор 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2139702"/>
            <a:ext cx="2592288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химия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непрограммируемый калькулятор</a:t>
            </a:r>
            <a:endParaRPr lang="ru-RU" b="1" i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851670"/>
            <a:ext cx="4896544" cy="14019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география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линейка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 транспортир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непрограммируемый калькулятор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363838"/>
            <a:ext cx="878497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FF0000"/>
                </a:solidFill>
                <a:latin typeface="Cambria" pitchFamily="18" charset="0"/>
              </a:rPr>
              <a:t>В день проведения ЕГЭ на средствах обучения и воспитания не допускается делать пометки, относящиеся к содержанию заданий КИМ ЕГЭ по учебным предметам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011910"/>
            <a:ext cx="8856984" cy="941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Times New Roman"/>
                <a:cs typeface="Times New Roman"/>
              </a:rPr>
              <a:t>Об утверждении единого расписания и продолжительности проведения единого государственного экзамена по каждому  учебному предмету, требований к использованию средств обучения и воспитания при его проведении в 2023 году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Приказ </a:t>
            </a:r>
            <a:r>
              <a:rPr lang="ru-RU" sz="1200" b="1" i="1" dirty="0" err="1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Минпросвещения</a:t>
            </a: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и </a:t>
            </a:r>
            <a:r>
              <a:rPr lang="ru-RU" sz="1200" b="1" i="1" dirty="0" err="1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Рособрнадзора</a:t>
            </a: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от 16 ноября 2022 г.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№ 989/1143</a:t>
            </a:r>
            <a:endParaRPr lang="ru-RU" sz="1200" b="1" i="1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3926"/>
            <a:ext cx="8928992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043608" y="1203598"/>
            <a:ext cx="7344816" cy="201622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В продолжительность экзамена по учебным предметам не включается время, выделенное на подготовительные мероприятия (настройка необходимых  технических средств, используемых при проведении экзаменов, </a:t>
            </a:r>
            <a:r>
              <a:rPr lang="ru-RU" altLang="ru-RU" sz="2000" u="sng" dirty="0" smtClean="0">
                <a:solidFill>
                  <a:srgbClr val="0070C0"/>
                </a:solidFill>
                <a:latin typeface="Cambria" pitchFamily="18" charset="0"/>
              </a:rPr>
              <a:t>инструктаж участников экзамена, печать экзаменационных материалов, заполнение ими регистрационных полей бланков)</a:t>
            </a:r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5526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50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251" y="3311623"/>
            <a:ext cx="1451610" cy="693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27784" y="4011910"/>
            <a:ext cx="144081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009" marR="63818" indent="-476"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Помещение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</a:t>
            </a:r>
            <a:r>
              <a:rPr sz="11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жд</a:t>
            </a:r>
            <a:r>
              <a:rPr sz="11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ющих</a:t>
            </a:r>
          </a:p>
          <a:p>
            <a:pPr algn="ctr">
              <a:lnSpc>
                <a:spcPct val="100000"/>
              </a:lnSpc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представителей</a:t>
            </a:r>
            <a:r>
              <a:rPr sz="1100" spc="-53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ОО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0762" y="3153775"/>
            <a:ext cx="547687" cy="8512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08304" y="4083918"/>
            <a:ext cx="1477010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0497" marR="3810" indent="-161449">
              <a:spcBef>
                <a:spcPts val="75"/>
              </a:spcBef>
            </a:pP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Места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хранения </a:t>
            </a:r>
            <a:r>
              <a:rPr sz="1100" spc="-22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личных</a:t>
            </a:r>
            <a:r>
              <a:rPr sz="11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вещей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7681" y="1544213"/>
            <a:ext cx="401637" cy="3024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0769" y="3576658"/>
            <a:ext cx="401637" cy="3024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740" y="2346103"/>
            <a:ext cx="788987" cy="7310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37848" y="1956635"/>
            <a:ext cx="131127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65734"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Помещение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1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медицинского </a:t>
            </a:r>
            <a:r>
              <a:rPr sz="1100" spc="-22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работника</a:t>
            </a:r>
            <a:r>
              <a:rPr sz="1100" spc="-4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1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8635" y="1280925"/>
            <a:ext cx="709612" cy="5310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55534" y="1956625"/>
            <a:ext cx="1559560" cy="6867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Помещение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9525" marR="3810" algn="ctr"/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100" spc="-4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аккредитованных </a:t>
            </a:r>
            <a:r>
              <a:rPr sz="1100" spc="-22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общественных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наблюдателей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9618" y="1235677"/>
            <a:ext cx="768350" cy="5762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58667" y="1956625"/>
            <a:ext cx="817880" cy="6867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1909"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100" spc="-3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ии 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</a:p>
          <a:p>
            <a:pPr marL="11430" marR="3810" algn="ctr"/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част</a:t>
            </a:r>
            <a:r>
              <a:rPr sz="1100" spc="-26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ни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ов  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экзаменов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0725" y="1038853"/>
            <a:ext cx="1074737" cy="77308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624832" y="1956635"/>
            <a:ext cx="129540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57639"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Помещение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100" spc="-4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руководителя </a:t>
            </a:r>
            <a:r>
              <a:rPr sz="1100" spc="-2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(Штаб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ППЭ)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7340" y="1235677"/>
            <a:ext cx="768350" cy="5762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2864" y="1406177"/>
            <a:ext cx="1383030" cy="44675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0" tIns="122396" rIns="0" bIns="0" rtlCol="0">
            <a:spAutoFit/>
          </a:bodyPr>
          <a:lstStyle/>
          <a:p>
            <a:pPr algn="ctr">
              <a:spcBef>
                <a:spcPts val="964"/>
              </a:spcBef>
            </a:pPr>
            <a:r>
              <a:rPr sz="21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sz="21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773" y="3438535"/>
            <a:ext cx="1812925" cy="69249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112395" algn="ctr">
              <a:spcBef>
                <a:spcPts val="360"/>
              </a:spcBef>
            </a:pPr>
            <a:r>
              <a:rPr sz="1400" spc="-4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sz="14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входа</a:t>
            </a:r>
            <a:r>
              <a:rPr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</a:t>
            </a:r>
            <a:r>
              <a:rPr sz="14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 </a:t>
            </a:r>
            <a:r>
              <a:rPr sz="14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(рамка </a:t>
            </a:r>
            <a:r>
              <a:rPr sz="14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</a:t>
            </a:r>
            <a:r>
              <a:rPr sz="1400" spc="-3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4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</a:t>
            </a:r>
            <a:r>
              <a:rPr sz="1400" spc="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</a:t>
            </a:r>
            <a:r>
              <a:rPr sz="14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sz="14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sz="1400" spc="-4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</a:t>
            </a:r>
            <a:r>
              <a:rPr sz="1400" spc="-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4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-3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4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</a:t>
            </a:r>
            <a:r>
              <a:rPr sz="14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я</a:t>
            </a:r>
            <a:r>
              <a:rPr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72842" y="3124478"/>
            <a:ext cx="1116457" cy="8806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932040" y="4011910"/>
            <a:ext cx="155956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Помещение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9525" marR="3810" algn="ctr"/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100" spc="-4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аккредитованных </a:t>
            </a:r>
            <a:r>
              <a:rPr sz="1100" spc="-22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</a:t>
            </a:r>
            <a:r>
              <a:rPr sz="1100" spc="-23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100" spc="-26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100" spc="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й</a:t>
            </a:r>
            <a:r>
              <a:rPr sz="1100" spc="-23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МИ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16023" y="2817304"/>
            <a:ext cx="6549390" cy="0"/>
          </a:xfrm>
          <a:custGeom>
            <a:avLst/>
            <a:gdLst/>
            <a:ahLst/>
            <a:cxnLst/>
            <a:rect l="l" t="t" r="r" b="b"/>
            <a:pathLst>
              <a:path w="6549390">
                <a:moveTo>
                  <a:pt x="0" y="0"/>
                </a:moveTo>
                <a:lnTo>
                  <a:pt x="6549008" y="0"/>
                </a:lnTo>
              </a:path>
            </a:pathLst>
          </a:custGeom>
          <a:ln w="762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0980" y="1094968"/>
            <a:ext cx="953592" cy="71697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907704" y="1956625"/>
            <a:ext cx="1512168" cy="6867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ctr">
              <a:spcBef>
                <a:spcPts val="75"/>
              </a:spcBef>
            </a:pP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Место 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</a:t>
            </a:r>
            <a:r>
              <a:rPr sz="11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 </a:t>
            </a:r>
            <a:r>
              <a:rPr sz="1100" spc="-22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инст</a:t>
            </a:r>
            <a:r>
              <a:rPr sz="11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</a:t>
            </a:r>
            <a:r>
              <a:rPr sz="1100" spc="-4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1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жа  </a:t>
            </a:r>
            <a:r>
              <a:rPr sz="1100" spc="-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работников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sz="11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69954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56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91680" y="383200"/>
            <a:ext cx="4248472" cy="3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Пункт проведения экзаменов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587974"/>
            <a:ext cx="64087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i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ПОМЕЩЕНИЯ, не использующиеся для проведения экзамена, в день проведения экзамена должны быть заперты и опечатаны</a:t>
            </a:r>
            <a:endParaRPr lang="ru-RU" sz="1200" b="1" i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31" name="Рисунок 1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515966"/>
            <a:ext cx="7883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bject 14"/>
          <p:cNvSpPr txBox="1"/>
          <p:nvPr/>
        </p:nvSpPr>
        <p:spPr>
          <a:xfrm>
            <a:off x="6372200" y="555526"/>
            <a:ext cx="2304256" cy="517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525" marR="31909" algn="ctr">
              <a:spcBef>
                <a:spcPts val="75"/>
              </a:spcBef>
            </a:pPr>
            <a:r>
              <a:rPr lang="ru-RU" sz="1100" spc="-8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Изолируются от аудиторий, используемых для проведения экзаменов </a:t>
            </a:r>
            <a:endParaRPr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 rot="16200000">
            <a:off x="7392888" y="398934"/>
            <a:ext cx="216024" cy="1537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926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126" y="982574"/>
            <a:ext cx="4234600" cy="3004277"/>
          </a:xfrm>
          <a:prstGeom prst="rect">
            <a:avLst/>
          </a:prstGeom>
          <a:noFill/>
        </p:spPr>
      </p:pic>
      <p:grpSp>
        <p:nvGrpSpPr>
          <p:cNvPr id="7" name="Группа 72"/>
          <p:cNvGrpSpPr/>
          <p:nvPr/>
        </p:nvGrpSpPr>
        <p:grpSpPr>
          <a:xfrm>
            <a:off x="1554462" y="1166509"/>
            <a:ext cx="1054562" cy="447576"/>
            <a:chOff x="0" y="0"/>
            <a:chExt cx="1228725" cy="695325"/>
          </a:xfrm>
        </p:grpSpPr>
        <p:sp>
          <p:nvSpPr>
            <p:cNvPr id="8" name="Rectangle 22"/>
            <p:cNvSpPr/>
            <p:nvPr/>
          </p:nvSpPr>
          <p:spPr>
            <a:xfrm>
              <a:off x="0" y="361950"/>
              <a:ext cx="781050" cy="333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Камера 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90525" y="0"/>
              <a:ext cx="838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90525" y="0"/>
              <a:ext cx="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52"/>
          <p:cNvGrpSpPr/>
          <p:nvPr/>
        </p:nvGrpSpPr>
        <p:grpSpPr>
          <a:xfrm>
            <a:off x="179512" y="1695017"/>
            <a:ext cx="3222478" cy="1236773"/>
            <a:chOff x="-205499" y="0"/>
            <a:chExt cx="3586874" cy="192137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95325" y="0"/>
              <a:ext cx="26860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95325" y="9525"/>
              <a:ext cx="0" cy="3143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2"/>
            <p:cNvSpPr/>
            <p:nvPr/>
          </p:nvSpPr>
          <p:spPr>
            <a:xfrm>
              <a:off x="-205499" y="243366"/>
              <a:ext cx="1729500" cy="16780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Сейф или металлический шкаф, находящийся в зоне видимости камер видеонаблюдения</a:t>
              </a:r>
            </a:p>
          </p:txBody>
        </p:sp>
      </p:grpSp>
      <p:grpSp>
        <p:nvGrpSpPr>
          <p:cNvPr id="15" name="Группа 56"/>
          <p:cNvGrpSpPr/>
          <p:nvPr/>
        </p:nvGrpSpPr>
        <p:grpSpPr>
          <a:xfrm>
            <a:off x="1423664" y="3073306"/>
            <a:ext cx="1496007" cy="778660"/>
            <a:chOff x="0" y="0"/>
            <a:chExt cx="1743075" cy="120967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00075" y="0"/>
              <a:ext cx="1143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2"/>
            <p:cNvSpPr/>
            <p:nvPr/>
          </p:nvSpPr>
          <p:spPr>
            <a:xfrm>
              <a:off x="0" y="523875"/>
              <a:ext cx="1237616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Резервное оборудование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09600" y="0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48"/>
          <p:cNvGrpSpPr/>
          <p:nvPr/>
        </p:nvGrpSpPr>
        <p:grpSpPr>
          <a:xfrm>
            <a:off x="1741940" y="2130331"/>
            <a:ext cx="2640494" cy="717348"/>
            <a:chOff x="-1" y="0"/>
            <a:chExt cx="3076576" cy="1114425"/>
          </a:xfrm>
        </p:grpSpPr>
        <p:sp>
          <p:nvSpPr>
            <p:cNvPr id="20" name="Rectangle 22"/>
            <p:cNvSpPr/>
            <p:nvPr/>
          </p:nvSpPr>
          <p:spPr>
            <a:xfrm>
              <a:off x="-1" y="781050"/>
              <a:ext cx="866775" cy="333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Принтер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Monotype Corsiva" panose="03010101010201010101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9100" y="0"/>
              <a:ext cx="26574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19100" y="0"/>
              <a:ext cx="0" cy="7524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44"/>
          <p:cNvGrpSpPr/>
          <p:nvPr/>
        </p:nvGrpSpPr>
        <p:grpSpPr>
          <a:xfrm>
            <a:off x="6124233" y="1394590"/>
            <a:ext cx="2158174" cy="649905"/>
            <a:chOff x="0" y="0"/>
            <a:chExt cx="2514600" cy="1009650"/>
          </a:xfrm>
        </p:grpSpPr>
        <p:sp>
          <p:nvSpPr>
            <p:cNvPr id="24" name="Rectangle 22"/>
            <p:cNvSpPr/>
            <p:nvPr/>
          </p:nvSpPr>
          <p:spPr>
            <a:xfrm>
              <a:off x="1085850" y="476250"/>
              <a:ext cx="142875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Стационарный телефон 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0" y="0"/>
              <a:ext cx="18002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800225" y="9525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64"/>
          <p:cNvGrpSpPr/>
          <p:nvPr/>
        </p:nvGrpSpPr>
        <p:grpSpPr>
          <a:xfrm>
            <a:off x="5772713" y="2092317"/>
            <a:ext cx="3269961" cy="1127504"/>
            <a:chOff x="0" y="0"/>
            <a:chExt cx="3810000" cy="1751617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2819400" y="0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2"/>
            <p:cNvSpPr/>
            <p:nvPr/>
          </p:nvSpPr>
          <p:spPr>
            <a:xfrm>
              <a:off x="1956997" y="73614"/>
              <a:ext cx="1853003" cy="16780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Персональный компьютер с программным обеспечением и средствами защиты информации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0" y="0"/>
              <a:ext cx="2819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2915816" y="483518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Помещение для руководителя ППЭ </a:t>
            </a:r>
            <a:endParaRPr lang="ru-RU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pSp>
        <p:nvGrpSpPr>
          <p:cNvPr id="32" name="Группа 60"/>
          <p:cNvGrpSpPr/>
          <p:nvPr/>
        </p:nvGrpSpPr>
        <p:grpSpPr>
          <a:xfrm>
            <a:off x="5470241" y="2576681"/>
            <a:ext cx="1929277" cy="698954"/>
            <a:chOff x="0" y="0"/>
            <a:chExt cx="2247900" cy="10858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0" y="0"/>
              <a:ext cx="18478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847850" y="28575"/>
              <a:ext cx="0" cy="685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2"/>
            <p:cNvSpPr/>
            <p:nvPr/>
          </p:nvSpPr>
          <p:spPr>
            <a:xfrm>
              <a:off x="1457325" y="723900"/>
              <a:ext cx="790575" cy="36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Сканер</a:t>
              </a:r>
              <a:r>
                <a:rPr lang="ru-RU" b="1" dirty="0">
                  <a:solidFill>
                    <a:srgbClr val="000000"/>
                  </a:solidFill>
                  <a:latin typeface="Monotype Corsiva" panose="03010101010201010101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6" name="Группа 68"/>
          <p:cNvGrpSpPr/>
          <p:nvPr/>
        </p:nvGrpSpPr>
        <p:grpSpPr>
          <a:xfrm>
            <a:off x="6590202" y="3710949"/>
            <a:ext cx="1340684" cy="576331"/>
            <a:chOff x="0" y="0"/>
            <a:chExt cx="1562100" cy="895350"/>
          </a:xfrm>
        </p:grpSpPr>
        <p:sp>
          <p:nvSpPr>
            <p:cNvPr id="37" name="Rectangle 22"/>
            <p:cNvSpPr/>
            <p:nvPr/>
          </p:nvSpPr>
          <p:spPr>
            <a:xfrm>
              <a:off x="781050" y="561975"/>
              <a:ext cx="781050" cy="333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Камера 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0" y="0"/>
              <a:ext cx="11715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171575" y="0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/>
          <p:cNvSpPr/>
          <p:nvPr/>
        </p:nvSpPr>
        <p:spPr>
          <a:xfrm>
            <a:off x="539552" y="4083918"/>
            <a:ext cx="3456384" cy="1059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 для хранения личных вещей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100" b="1" i="1" dirty="0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ГЭК, руководителя ОО, руководителя ППЭ, общественных наблюдателей , должностных лиц </a:t>
            </a:r>
            <a:r>
              <a:rPr lang="ru-RU" sz="1100" b="1" i="1" dirty="0" err="1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100" b="1" i="1" dirty="0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иных лиц, определенных </a:t>
            </a:r>
            <a:r>
              <a:rPr lang="ru-RU" sz="1100" b="1" i="1" dirty="0" err="1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100" b="1" i="1" dirty="0" smtClean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должностных лиц ОИВ</a:t>
            </a:r>
            <a:endParaRPr lang="ru-RU" sz="1100" b="1" i="1" dirty="0">
              <a:solidFill>
                <a:srgbClr val="002060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1"/>
          <p:cNvGrpSpPr/>
          <p:nvPr/>
        </p:nvGrpSpPr>
        <p:grpSpPr>
          <a:xfrm>
            <a:off x="4499992" y="3485321"/>
            <a:ext cx="2425382" cy="1534702"/>
            <a:chOff x="831663" y="0"/>
            <a:chExt cx="2825937" cy="18248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Rectangle 22"/>
            <p:cNvSpPr/>
            <p:nvPr/>
          </p:nvSpPr>
          <p:spPr>
            <a:xfrm>
              <a:off x="831663" y="711778"/>
              <a:ext cx="2825937" cy="11130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Стол для осуществления приема, вскрытия и передачи на сканирование ЭМ, а также для упаковки и </a:t>
              </a:r>
              <a:r>
                <a:rPr lang="ru-RU" sz="1200" b="1" i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запечатывания ЭМ </a:t>
              </a:r>
              <a:endParaRPr lang="ru-RU" sz="1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1676400" y="0"/>
              <a:ext cx="0" cy="914400"/>
            </a:xfrm>
            <a:prstGeom prst="line">
              <a:avLst/>
            </a:prstGeom>
            <a:grpFill/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59832" y="3219822"/>
            <a:ext cx="360040" cy="10801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3131840" y="3867894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7544" y="483518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56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519" y="782950"/>
            <a:ext cx="8278689" cy="3908108"/>
            <a:chOff x="621790" y="1043934"/>
            <a:chExt cx="10751820" cy="5210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0" y="1043934"/>
              <a:ext cx="10751822" cy="5210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8556" y="1051559"/>
              <a:ext cx="10668000" cy="5135880"/>
            </a:xfrm>
            <a:custGeom>
              <a:avLst/>
              <a:gdLst/>
              <a:ahLst/>
              <a:cxnLst/>
              <a:rect l="l" t="t" r="r" b="b"/>
              <a:pathLst>
                <a:path w="10668000" h="5135880">
                  <a:moveTo>
                    <a:pt x="9812020" y="0"/>
                  </a:moveTo>
                  <a:lnTo>
                    <a:pt x="855980" y="0"/>
                  </a:lnTo>
                  <a:lnTo>
                    <a:pt x="807407" y="1355"/>
                  </a:lnTo>
                  <a:lnTo>
                    <a:pt x="759546" y="5372"/>
                  </a:lnTo>
                  <a:lnTo>
                    <a:pt x="712468" y="11979"/>
                  </a:lnTo>
                  <a:lnTo>
                    <a:pt x="666244" y="21104"/>
                  </a:lnTo>
                  <a:lnTo>
                    <a:pt x="620949" y="32675"/>
                  </a:lnTo>
                  <a:lnTo>
                    <a:pt x="576653" y="46618"/>
                  </a:lnTo>
                  <a:lnTo>
                    <a:pt x="533429" y="62862"/>
                  </a:lnTo>
                  <a:lnTo>
                    <a:pt x="491349" y="81334"/>
                  </a:lnTo>
                  <a:lnTo>
                    <a:pt x="450486" y="101963"/>
                  </a:lnTo>
                  <a:lnTo>
                    <a:pt x="410912" y="124675"/>
                  </a:lnTo>
                  <a:lnTo>
                    <a:pt x="372699" y="149399"/>
                  </a:lnTo>
                  <a:lnTo>
                    <a:pt x="335919" y="176062"/>
                  </a:lnTo>
                  <a:lnTo>
                    <a:pt x="300645" y="204592"/>
                  </a:lnTo>
                  <a:lnTo>
                    <a:pt x="266949" y="234917"/>
                  </a:lnTo>
                  <a:lnTo>
                    <a:pt x="234903" y="266964"/>
                  </a:lnTo>
                  <a:lnTo>
                    <a:pt x="204579" y="300661"/>
                  </a:lnTo>
                  <a:lnTo>
                    <a:pt x="176050" y="335935"/>
                  </a:lnTo>
                  <a:lnTo>
                    <a:pt x="149389" y="372715"/>
                  </a:lnTo>
                  <a:lnTo>
                    <a:pt x="124666" y="410929"/>
                  </a:lnTo>
                  <a:lnTo>
                    <a:pt x="101955" y="450503"/>
                  </a:lnTo>
                  <a:lnTo>
                    <a:pt x="81328" y="491366"/>
                  </a:lnTo>
                  <a:lnTo>
                    <a:pt x="62857" y="533445"/>
                  </a:lnTo>
                  <a:lnTo>
                    <a:pt x="46614" y="576668"/>
                  </a:lnTo>
                  <a:lnTo>
                    <a:pt x="32672" y="620962"/>
                  </a:lnTo>
                  <a:lnTo>
                    <a:pt x="21102" y="666256"/>
                  </a:lnTo>
                  <a:lnTo>
                    <a:pt x="11978" y="712477"/>
                  </a:lnTo>
                  <a:lnTo>
                    <a:pt x="5372" y="759553"/>
                  </a:lnTo>
                  <a:lnTo>
                    <a:pt x="1355" y="807411"/>
                  </a:lnTo>
                  <a:lnTo>
                    <a:pt x="0" y="855979"/>
                  </a:lnTo>
                  <a:lnTo>
                    <a:pt x="0" y="4279900"/>
                  </a:lnTo>
                  <a:lnTo>
                    <a:pt x="1355" y="4328472"/>
                  </a:lnTo>
                  <a:lnTo>
                    <a:pt x="5372" y="4376333"/>
                  </a:lnTo>
                  <a:lnTo>
                    <a:pt x="11978" y="4423411"/>
                  </a:lnTo>
                  <a:lnTo>
                    <a:pt x="21102" y="4469635"/>
                  </a:lnTo>
                  <a:lnTo>
                    <a:pt x="32672" y="4514930"/>
                  </a:lnTo>
                  <a:lnTo>
                    <a:pt x="46614" y="4559226"/>
                  </a:lnTo>
                  <a:lnTo>
                    <a:pt x="62857" y="4602450"/>
                  </a:lnTo>
                  <a:lnTo>
                    <a:pt x="81328" y="4644530"/>
                  </a:lnTo>
                  <a:lnTo>
                    <a:pt x="101955" y="4685393"/>
                  </a:lnTo>
                  <a:lnTo>
                    <a:pt x="124666" y="4724967"/>
                  </a:lnTo>
                  <a:lnTo>
                    <a:pt x="149389" y="4763180"/>
                  </a:lnTo>
                  <a:lnTo>
                    <a:pt x="176050" y="4799960"/>
                  </a:lnTo>
                  <a:lnTo>
                    <a:pt x="204579" y="4835234"/>
                  </a:lnTo>
                  <a:lnTo>
                    <a:pt x="234903" y="4868930"/>
                  </a:lnTo>
                  <a:lnTo>
                    <a:pt x="266949" y="4900976"/>
                  </a:lnTo>
                  <a:lnTo>
                    <a:pt x="300645" y="4931300"/>
                  </a:lnTo>
                  <a:lnTo>
                    <a:pt x="335919" y="4959829"/>
                  </a:lnTo>
                  <a:lnTo>
                    <a:pt x="372699" y="4986490"/>
                  </a:lnTo>
                  <a:lnTo>
                    <a:pt x="410912" y="5011213"/>
                  </a:lnTo>
                  <a:lnTo>
                    <a:pt x="450486" y="5033924"/>
                  </a:lnTo>
                  <a:lnTo>
                    <a:pt x="491349" y="5054551"/>
                  </a:lnTo>
                  <a:lnTo>
                    <a:pt x="533429" y="5073022"/>
                  </a:lnTo>
                  <a:lnTo>
                    <a:pt x="576653" y="5089265"/>
                  </a:lnTo>
                  <a:lnTo>
                    <a:pt x="620949" y="5103207"/>
                  </a:lnTo>
                  <a:lnTo>
                    <a:pt x="666244" y="5114777"/>
                  </a:lnTo>
                  <a:lnTo>
                    <a:pt x="712468" y="5123901"/>
                  </a:lnTo>
                  <a:lnTo>
                    <a:pt x="759546" y="5130507"/>
                  </a:lnTo>
                  <a:lnTo>
                    <a:pt x="807407" y="5134524"/>
                  </a:lnTo>
                  <a:lnTo>
                    <a:pt x="855980" y="5135880"/>
                  </a:lnTo>
                  <a:lnTo>
                    <a:pt x="9812020" y="5135880"/>
                  </a:lnTo>
                  <a:lnTo>
                    <a:pt x="9860588" y="5134524"/>
                  </a:lnTo>
                  <a:lnTo>
                    <a:pt x="9908446" y="5130507"/>
                  </a:lnTo>
                  <a:lnTo>
                    <a:pt x="9955522" y="5123901"/>
                  </a:lnTo>
                  <a:lnTo>
                    <a:pt x="10001743" y="5114777"/>
                  </a:lnTo>
                  <a:lnTo>
                    <a:pt x="10047037" y="5103207"/>
                  </a:lnTo>
                  <a:lnTo>
                    <a:pt x="10091331" y="5089265"/>
                  </a:lnTo>
                  <a:lnTo>
                    <a:pt x="10134554" y="5073022"/>
                  </a:lnTo>
                  <a:lnTo>
                    <a:pt x="10176633" y="5054551"/>
                  </a:lnTo>
                  <a:lnTo>
                    <a:pt x="10217496" y="5033924"/>
                  </a:lnTo>
                  <a:lnTo>
                    <a:pt x="10257070" y="5011213"/>
                  </a:lnTo>
                  <a:lnTo>
                    <a:pt x="10295284" y="4986490"/>
                  </a:lnTo>
                  <a:lnTo>
                    <a:pt x="10332064" y="4959829"/>
                  </a:lnTo>
                  <a:lnTo>
                    <a:pt x="10367338" y="4931300"/>
                  </a:lnTo>
                  <a:lnTo>
                    <a:pt x="10401035" y="4900976"/>
                  </a:lnTo>
                  <a:lnTo>
                    <a:pt x="10433082" y="4868930"/>
                  </a:lnTo>
                  <a:lnTo>
                    <a:pt x="10463407" y="4835234"/>
                  </a:lnTo>
                  <a:lnTo>
                    <a:pt x="10491937" y="4799960"/>
                  </a:lnTo>
                  <a:lnTo>
                    <a:pt x="10518600" y="4763180"/>
                  </a:lnTo>
                  <a:lnTo>
                    <a:pt x="10543324" y="4724967"/>
                  </a:lnTo>
                  <a:lnTo>
                    <a:pt x="10566036" y="4685393"/>
                  </a:lnTo>
                  <a:lnTo>
                    <a:pt x="10586665" y="4644530"/>
                  </a:lnTo>
                  <a:lnTo>
                    <a:pt x="10605137" y="4602450"/>
                  </a:lnTo>
                  <a:lnTo>
                    <a:pt x="10621381" y="4559226"/>
                  </a:lnTo>
                  <a:lnTo>
                    <a:pt x="10635324" y="4514930"/>
                  </a:lnTo>
                  <a:lnTo>
                    <a:pt x="10646895" y="4469635"/>
                  </a:lnTo>
                  <a:lnTo>
                    <a:pt x="10656020" y="4423411"/>
                  </a:lnTo>
                  <a:lnTo>
                    <a:pt x="10662627" y="4376333"/>
                  </a:lnTo>
                  <a:lnTo>
                    <a:pt x="10666644" y="4328472"/>
                  </a:lnTo>
                  <a:lnTo>
                    <a:pt x="10668000" y="4279900"/>
                  </a:lnTo>
                  <a:lnTo>
                    <a:pt x="10668000" y="855979"/>
                  </a:lnTo>
                  <a:lnTo>
                    <a:pt x="10666644" y="807411"/>
                  </a:lnTo>
                  <a:lnTo>
                    <a:pt x="10662627" y="759553"/>
                  </a:lnTo>
                  <a:lnTo>
                    <a:pt x="10656020" y="712477"/>
                  </a:lnTo>
                  <a:lnTo>
                    <a:pt x="10646895" y="666256"/>
                  </a:lnTo>
                  <a:lnTo>
                    <a:pt x="10635324" y="620962"/>
                  </a:lnTo>
                  <a:lnTo>
                    <a:pt x="10621381" y="576668"/>
                  </a:lnTo>
                  <a:lnTo>
                    <a:pt x="10605137" y="533445"/>
                  </a:lnTo>
                  <a:lnTo>
                    <a:pt x="10586665" y="491366"/>
                  </a:lnTo>
                  <a:lnTo>
                    <a:pt x="10566036" y="450503"/>
                  </a:lnTo>
                  <a:lnTo>
                    <a:pt x="10543324" y="410929"/>
                  </a:lnTo>
                  <a:lnTo>
                    <a:pt x="10518600" y="372715"/>
                  </a:lnTo>
                  <a:lnTo>
                    <a:pt x="10491937" y="335935"/>
                  </a:lnTo>
                  <a:lnTo>
                    <a:pt x="10463407" y="300661"/>
                  </a:lnTo>
                  <a:lnTo>
                    <a:pt x="10433082" y="266964"/>
                  </a:lnTo>
                  <a:lnTo>
                    <a:pt x="10401035" y="234917"/>
                  </a:lnTo>
                  <a:lnTo>
                    <a:pt x="10367338" y="204592"/>
                  </a:lnTo>
                  <a:lnTo>
                    <a:pt x="10332064" y="176062"/>
                  </a:lnTo>
                  <a:lnTo>
                    <a:pt x="10295284" y="149399"/>
                  </a:lnTo>
                  <a:lnTo>
                    <a:pt x="10257070" y="124675"/>
                  </a:lnTo>
                  <a:lnTo>
                    <a:pt x="10217496" y="101963"/>
                  </a:lnTo>
                  <a:lnTo>
                    <a:pt x="10176633" y="81334"/>
                  </a:lnTo>
                  <a:lnTo>
                    <a:pt x="10134554" y="62862"/>
                  </a:lnTo>
                  <a:lnTo>
                    <a:pt x="10091331" y="46618"/>
                  </a:lnTo>
                  <a:lnTo>
                    <a:pt x="10047037" y="32675"/>
                  </a:lnTo>
                  <a:lnTo>
                    <a:pt x="10001743" y="21104"/>
                  </a:lnTo>
                  <a:lnTo>
                    <a:pt x="9955522" y="11979"/>
                  </a:lnTo>
                  <a:lnTo>
                    <a:pt x="9908446" y="5372"/>
                  </a:lnTo>
                  <a:lnTo>
                    <a:pt x="9860588" y="1355"/>
                  </a:lnTo>
                  <a:lnTo>
                    <a:pt x="9812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3390899"/>
              <a:ext cx="234696" cy="60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30311" y="3390899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3700271"/>
              <a:ext cx="234696" cy="624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30311" y="37002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7659" y="3317747"/>
              <a:ext cx="172212" cy="5196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47659" y="3317747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20" h="520064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10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16" y="3773424"/>
              <a:ext cx="48767" cy="1706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00516" y="3773424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3197352"/>
              <a:ext cx="48767" cy="1706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03564" y="3197352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7011" y="3044952"/>
              <a:ext cx="627888" cy="1063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97011" y="3044952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4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4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316" y="3314699"/>
              <a:ext cx="41148" cy="5257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62316" y="3314699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80"/>
                  </a:moveTo>
                  <a:lnTo>
                    <a:pt x="41148" y="525780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4809743"/>
              <a:ext cx="234696" cy="609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830311" y="480974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59"/>
                  </a:moveTo>
                  <a:lnTo>
                    <a:pt x="234696" y="60959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5119116"/>
              <a:ext cx="234696" cy="624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30311" y="511911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7659" y="4736591"/>
              <a:ext cx="172212" cy="5196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947659" y="4736591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20" h="520064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10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16" y="5192267"/>
              <a:ext cx="48767" cy="1706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700516" y="519226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4616196"/>
              <a:ext cx="48767" cy="17068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703564" y="4616196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7011" y="4463796"/>
              <a:ext cx="627888" cy="10637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097011" y="4463796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7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1"/>
                  </a:lnTo>
                  <a:lnTo>
                    <a:pt x="104648" y="1063751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7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316" y="4733543"/>
              <a:ext cx="41148" cy="5257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862316" y="4733543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79"/>
                  </a:moveTo>
                  <a:lnTo>
                    <a:pt x="41148" y="525779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1929383"/>
              <a:ext cx="234696" cy="624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830311" y="1929383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2240280"/>
              <a:ext cx="234696" cy="609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830311" y="2240280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7659" y="1857755"/>
              <a:ext cx="172212" cy="5181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47659" y="1857755"/>
              <a:ext cx="172720" cy="518159"/>
            </a:xfrm>
            <a:custGeom>
              <a:avLst/>
              <a:gdLst/>
              <a:ahLst/>
              <a:cxnLst/>
              <a:rect l="l" t="t" r="r" b="b"/>
              <a:pathLst>
                <a:path w="172720" h="518160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2"/>
                  </a:lnTo>
                  <a:lnTo>
                    <a:pt x="172212" y="489458"/>
                  </a:lnTo>
                  <a:lnTo>
                    <a:pt x="169959" y="500639"/>
                  </a:lnTo>
                  <a:lnTo>
                    <a:pt x="163814" y="509762"/>
                  </a:lnTo>
                  <a:lnTo>
                    <a:pt x="154691" y="515907"/>
                  </a:lnTo>
                  <a:lnTo>
                    <a:pt x="143510" y="518160"/>
                  </a:lnTo>
                  <a:lnTo>
                    <a:pt x="28701" y="518160"/>
                  </a:lnTo>
                  <a:lnTo>
                    <a:pt x="17520" y="515907"/>
                  </a:lnTo>
                  <a:lnTo>
                    <a:pt x="8397" y="509762"/>
                  </a:lnTo>
                  <a:lnTo>
                    <a:pt x="2252" y="500639"/>
                  </a:lnTo>
                  <a:lnTo>
                    <a:pt x="0" y="489458"/>
                  </a:lnTo>
                  <a:lnTo>
                    <a:pt x="0" y="28702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00516" y="2311908"/>
              <a:ext cx="48767" cy="1722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700516" y="2311908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4083"/>
                  </a:lnTo>
                  <a:lnTo>
                    <a:pt x="48767" y="168528"/>
                  </a:lnTo>
                  <a:lnTo>
                    <a:pt x="45084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1737359"/>
              <a:ext cx="48767" cy="1706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703564" y="173735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7011" y="1584959"/>
              <a:ext cx="627888" cy="106375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097011" y="1584959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2316" y="1854707"/>
              <a:ext cx="41148" cy="52425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62316" y="1854707"/>
              <a:ext cx="41275" cy="524510"/>
            </a:xfrm>
            <a:custGeom>
              <a:avLst/>
              <a:gdLst/>
              <a:ahLst/>
              <a:cxnLst/>
              <a:rect l="l" t="t" r="r" b="b"/>
              <a:pathLst>
                <a:path w="41275" h="524510">
                  <a:moveTo>
                    <a:pt x="0" y="524256"/>
                  </a:moveTo>
                  <a:lnTo>
                    <a:pt x="41148" y="524256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6603" y="3392424"/>
              <a:ext cx="234696" cy="609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356603" y="3392424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6603" y="3701796"/>
              <a:ext cx="234696" cy="6248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356603" y="370179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3952" y="3319271"/>
              <a:ext cx="170688" cy="5196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473952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5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8"/>
                  </a:lnTo>
                  <a:lnTo>
                    <a:pt x="170688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25283" y="3774947"/>
              <a:ext cx="48768" cy="1706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225283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29856" y="3198875"/>
              <a:ext cx="48768" cy="1706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229856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23303" y="3047999"/>
              <a:ext cx="626364" cy="10622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623303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4"/>
                  </a:lnTo>
                  <a:lnTo>
                    <a:pt x="626364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70" y="1062227"/>
                  </a:lnTo>
                  <a:lnTo>
                    <a:pt x="104394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7084" y="3316224"/>
              <a:ext cx="42672" cy="52578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387084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6603" y="4811267"/>
              <a:ext cx="234696" cy="6096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356603" y="4811267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56603" y="5120640"/>
              <a:ext cx="234696" cy="6248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356603" y="5120640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3952" y="4738116"/>
              <a:ext cx="170688" cy="51968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473952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5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7"/>
                  </a:lnTo>
                  <a:lnTo>
                    <a:pt x="170688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5283" y="5193791"/>
              <a:ext cx="48768" cy="17068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225283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9856" y="4617719"/>
              <a:ext cx="48768" cy="17068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229856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3303" y="4465319"/>
              <a:ext cx="626364" cy="106375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623303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3"/>
                  </a:lnTo>
                  <a:lnTo>
                    <a:pt x="626364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70" y="1063751"/>
                  </a:lnTo>
                  <a:lnTo>
                    <a:pt x="104394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87084" y="4735067"/>
              <a:ext cx="42672" cy="52577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387084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6603" y="1930908"/>
              <a:ext cx="234696" cy="624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56603" y="1930908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6603" y="2241803"/>
              <a:ext cx="234696" cy="609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356603" y="224180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73952" y="1859280"/>
              <a:ext cx="170688" cy="5181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473952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5" h="518160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8"/>
                  </a:lnTo>
                  <a:lnTo>
                    <a:pt x="170688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40" y="518160"/>
                  </a:lnTo>
                  <a:lnTo>
                    <a:pt x="28448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25283" y="2313431"/>
              <a:ext cx="48768" cy="17221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225283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40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29856" y="1738883"/>
              <a:ext cx="48768" cy="1706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229856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3303" y="1586483"/>
              <a:ext cx="626364" cy="106375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623303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3"/>
                  </a:lnTo>
                  <a:lnTo>
                    <a:pt x="626364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70" y="1063752"/>
                  </a:lnTo>
                  <a:lnTo>
                    <a:pt x="104394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87084" y="1856231"/>
              <a:ext cx="42672" cy="52425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387084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2332" y="3392424"/>
              <a:ext cx="234696" cy="6096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942332" y="3392424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2332" y="3701796"/>
              <a:ext cx="234696" cy="6248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942332" y="370179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9679" y="3319271"/>
              <a:ext cx="170687" cy="519683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059679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11011" y="3774947"/>
              <a:ext cx="48767" cy="17068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811011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5584" y="3198875"/>
              <a:ext cx="48767" cy="17068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815584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9032" y="3047999"/>
              <a:ext cx="626363" cy="106222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209032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4"/>
                  </a:lnTo>
                  <a:lnTo>
                    <a:pt x="626363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69" y="1062227"/>
                  </a:lnTo>
                  <a:lnTo>
                    <a:pt x="104393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2811" y="3316224"/>
              <a:ext cx="42672" cy="52578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972811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42332" y="4811267"/>
              <a:ext cx="234696" cy="6096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942332" y="4811267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42332" y="5120640"/>
              <a:ext cx="234696" cy="6248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942332" y="5120640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59679" y="4738116"/>
              <a:ext cx="170687" cy="51968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059679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7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1011" y="5193791"/>
              <a:ext cx="48767" cy="17068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811011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5584" y="4617719"/>
              <a:ext cx="48767" cy="17068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15584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09032" y="4465319"/>
              <a:ext cx="626363" cy="1063752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209032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1"/>
                  </a:lnTo>
                  <a:lnTo>
                    <a:pt x="104393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72811" y="4735067"/>
              <a:ext cx="42672" cy="525779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972811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42332" y="1930908"/>
              <a:ext cx="234696" cy="624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942332" y="1930908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42332" y="2241803"/>
              <a:ext cx="234696" cy="6096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942332" y="224180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9679" y="1859280"/>
              <a:ext cx="170687" cy="51816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059679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4" h="518160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40" y="518160"/>
                  </a:lnTo>
                  <a:lnTo>
                    <a:pt x="28448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11011" y="2313431"/>
              <a:ext cx="48767" cy="1722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811011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4083"/>
                  </a:lnTo>
                  <a:lnTo>
                    <a:pt x="48767" y="168528"/>
                  </a:lnTo>
                  <a:lnTo>
                    <a:pt x="45085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15584" y="1738883"/>
              <a:ext cx="48767" cy="17068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815584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09032" y="1586483"/>
              <a:ext cx="626363" cy="106375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209032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2"/>
                  </a:lnTo>
                  <a:lnTo>
                    <a:pt x="104393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2811" y="1856231"/>
              <a:ext cx="42672" cy="52425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4972811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3392424"/>
              <a:ext cx="236220" cy="6096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3470148" y="3392424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70148" y="3701796"/>
              <a:ext cx="236220" cy="62483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470148" y="3701796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3"/>
                  </a:moveTo>
                  <a:lnTo>
                    <a:pt x="236220" y="62483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89020" y="3319271"/>
              <a:ext cx="170687" cy="519683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3589020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39" y="519683"/>
                  </a:lnTo>
                  <a:lnTo>
                    <a:pt x="28447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40352" y="3774947"/>
              <a:ext cx="48768" cy="170687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340352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43400" y="3198875"/>
              <a:ext cx="48767" cy="170687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4343400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38372" y="3047999"/>
              <a:ext cx="626363" cy="106222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738372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4"/>
                  </a:lnTo>
                  <a:lnTo>
                    <a:pt x="626363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69" y="1062227"/>
                  </a:lnTo>
                  <a:lnTo>
                    <a:pt x="104393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02151" y="3316224"/>
              <a:ext cx="42672" cy="52578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3502151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4811267"/>
              <a:ext cx="236220" cy="6096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470148" y="4811267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70148" y="5120640"/>
              <a:ext cx="236220" cy="6248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470148" y="5120640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3"/>
                  </a:moveTo>
                  <a:lnTo>
                    <a:pt x="236220" y="62483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89020" y="4738116"/>
              <a:ext cx="170687" cy="51968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589020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7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39" y="519683"/>
                  </a:lnTo>
                  <a:lnTo>
                    <a:pt x="28447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40352" y="5193791"/>
              <a:ext cx="48768" cy="170687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340352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43400" y="4617719"/>
              <a:ext cx="48767" cy="17068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343400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8372" y="4465319"/>
              <a:ext cx="626363" cy="106375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38372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1"/>
                  </a:lnTo>
                  <a:lnTo>
                    <a:pt x="104393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02151" y="4735067"/>
              <a:ext cx="42672" cy="52577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3502151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70148" y="1930908"/>
              <a:ext cx="236220" cy="6248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470148" y="1930908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4"/>
                  </a:moveTo>
                  <a:lnTo>
                    <a:pt x="236220" y="62484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2241803"/>
              <a:ext cx="236220" cy="60960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470148" y="2241803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89020" y="1859280"/>
              <a:ext cx="170687" cy="51816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3589020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4" h="518160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39" y="518160"/>
                  </a:lnTo>
                  <a:lnTo>
                    <a:pt x="28447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40352" y="2313431"/>
              <a:ext cx="48768" cy="17221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340352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43400" y="1738883"/>
              <a:ext cx="48767" cy="170687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343400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8372" y="1586483"/>
              <a:ext cx="626363" cy="106375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3738372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2"/>
                  </a:lnTo>
                  <a:lnTo>
                    <a:pt x="104393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02151" y="1856231"/>
              <a:ext cx="42672" cy="524256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3502151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3390899"/>
              <a:ext cx="234695" cy="6096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2028444" y="3390899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5" y="60960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3700271"/>
              <a:ext cx="234695" cy="6248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2028444" y="37002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5" y="62483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45791" y="3317747"/>
              <a:ext cx="172212" cy="51968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2145791" y="3317747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19" h="520064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09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98648" y="3773424"/>
              <a:ext cx="48768" cy="170687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898648" y="3773424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3197352"/>
              <a:ext cx="48768" cy="170687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2901695" y="3197352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5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95144" y="3044952"/>
              <a:ext cx="627888" cy="1063752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2295144" y="3044952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4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4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0448" y="3314699"/>
              <a:ext cx="41148" cy="52578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2060448" y="3314699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80"/>
                  </a:moveTo>
                  <a:lnTo>
                    <a:pt x="41148" y="525780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4809743"/>
              <a:ext cx="234695" cy="60960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2028444" y="480974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59"/>
                  </a:moveTo>
                  <a:lnTo>
                    <a:pt x="234695" y="60959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5119116"/>
              <a:ext cx="234695" cy="6248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028444" y="511911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5" y="62483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45791" y="4736591"/>
              <a:ext cx="172212" cy="519683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2145791" y="4736591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19" h="520064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09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98648" y="5192267"/>
              <a:ext cx="48768" cy="170687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898648" y="519226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4616196"/>
              <a:ext cx="48768" cy="170687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2901695" y="4616196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95144" y="4463796"/>
              <a:ext cx="627888" cy="1063752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295144" y="4463796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7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1"/>
                  </a:lnTo>
                  <a:lnTo>
                    <a:pt x="104648" y="1063751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7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0448" y="4733543"/>
              <a:ext cx="41148" cy="525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060448" y="4733543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79"/>
                  </a:moveTo>
                  <a:lnTo>
                    <a:pt x="41148" y="525779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1929383"/>
              <a:ext cx="234695" cy="624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028444" y="1929383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5" y="62484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2240280"/>
              <a:ext cx="234695" cy="60960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2028444" y="2240280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5" y="60960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45791" y="1857755"/>
              <a:ext cx="172212" cy="518160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145791" y="1857755"/>
              <a:ext cx="172720" cy="518159"/>
            </a:xfrm>
            <a:custGeom>
              <a:avLst/>
              <a:gdLst/>
              <a:ahLst/>
              <a:cxnLst/>
              <a:rect l="l" t="t" r="r" b="b"/>
              <a:pathLst>
                <a:path w="172719" h="518160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2"/>
                  </a:lnTo>
                  <a:lnTo>
                    <a:pt x="172212" y="489458"/>
                  </a:lnTo>
                  <a:lnTo>
                    <a:pt x="169959" y="500639"/>
                  </a:lnTo>
                  <a:lnTo>
                    <a:pt x="163814" y="509762"/>
                  </a:lnTo>
                  <a:lnTo>
                    <a:pt x="154691" y="515907"/>
                  </a:lnTo>
                  <a:lnTo>
                    <a:pt x="143509" y="518160"/>
                  </a:lnTo>
                  <a:lnTo>
                    <a:pt x="28701" y="518160"/>
                  </a:lnTo>
                  <a:lnTo>
                    <a:pt x="17520" y="515907"/>
                  </a:lnTo>
                  <a:lnTo>
                    <a:pt x="8397" y="509762"/>
                  </a:lnTo>
                  <a:lnTo>
                    <a:pt x="2252" y="500639"/>
                  </a:lnTo>
                  <a:lnTo>
                    <a:pt x="0" y="489458"/>
                  </a:lnTo>
                  <a:lnTo>
                    <a:pt x="0" y="28702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98648" y="2311908"/>
              <a:ext cx="48768" cy="172212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2898648" y="2311908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4" h="172719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4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1737359"/>
              <a:ext cx="48768" cy="170687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901695" y="173735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95144" y="1584959"/>
              <a:ext cx="627888" cy="106375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2295144" y="1584959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60448" y="1854707"/>
              <a:ext cx="41148" cy="52425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060448" y="1854707"/>
              <a:ext cx="41275" cy="524510"/>
            </a:xfrm>
            <a:custGeom>
              <a:avLst/>
              <a:gdLst/>
              <a:ahLst/>
              <a:cxnLst/>
              <a:rect l="l" t="t" r="r" b="b"/>
              <a:pathLst>
                <a:path w="41275" h="524510">
                  <a:moveTo>
                    <a:pt x="0" y="524256"/>
                  </a:moveTo>
                  <a:lnTo>
                    <a:pt x="41148" y="524256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47019" y="2081783"/>
              <a:ext cx="592835" cy="2403347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99260" y="3366515"/>
              <a:ext cx="48767" cy="170687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699260" y="336651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3"/>
                  </a:lnTo>
                  <a:lnTo>
                    <a:pt x="48767" y="8128"/>
                  </a:lnTo>
                  <a:lnTo>
                    <a:pt x="48767" y="162560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8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03832" y="3099815"/>
              <a:ext cx="48768" cy="170687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703832" y="309981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8"/>
                  </a:lnTo>
                  <a:lnTo>
                    <a:pt x="48768" y="162560"/>
                  </a:lnTo>
                  <a:lnTo>
                    <a:pt x="48768" y="167005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8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3122675"/>
              <a:ext cx="234696" cy="6248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351788" y="3122675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3433571"/>
              <a:ext cx="234696" cy="62484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351788" y="34335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69136" y="3051047"/>
              <a:ext cx="259080" cy="51968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469136" y="3051047"/>
              <a:ext cx="259079" cy="520065"/>
            </a:xfrm>
            <a:custGeom>
              <a:avLst/>
              <a:gdLst/>
              <a:ahLst/>
              <a:cxnLst/>
              <a:rect l="l" t="t" r="r" b="b"/>
              <a:pathLst>
                <a:path w="259080" h="520064">
                  <a:moveTo>
                    <a:pt x="215900" y="0"/>
                  </a:move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79"/>
                  </a:lnTo>
                  <a:lnTo>
                    <a:pt x="259080" y="476503"/>
                  </a:lnTo>
                  <a:lnTo>
                    <a:pt x="255690" y="493323"/>
                  </a:lnTo>
                  <a:lnTo>
                    <a:pt x="246443" y="507047"/>
                  </a:lnTo>
                  <a:lnTo>
                    <a:pt x="232719" y="516294"/>
                  </a:lnTo>
                  <a:lnTo>
                    <a:pt x="215900" y="519684"/>
                  </a:lnTo>
                  <a:lnTo>
                    <a:pt x="43179" y="519684"/>
                  </a:lnTo>
                  <a:lnTo>
                    <a:pt x="26360" y="516294"/>
                  </a:lnTo>
                  <a:lnTo>
                    <a:pt x="12636" y="507047"/>
                  </a:lnTo>
                  <a:lnTo>
                    <a:pt x="3389" y="493323"/>
                  </a:lnTo>
                  <a:lnTo>
                    <a:pt x="0" y="476503"/>
                  </a:lnTo>
                  <a:lnTo>
                    <a:pt x="0" y="43179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215900" y="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82268" y="3047999"/>
              <a:ext cx="42671" cy="525779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382268" y="3047999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80" h="525779">
                  <a:moveTo>
                    <a:pt x="0" y="525779"/>
                  </a:moveTo>
                  <a:lnTo>
                    <a:pt x="42671" y="525779"/>
                  </a:lnTo>
                  <a:lnTo>
                    <a:pt x="4267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7504" y="1635646"/>
            <a:ext cx="1152128" cy="56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1200" b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М</a:t>
            </a:r>
            <a:r>
              <a:rPr lang="ru-RU" sz="1200" b="1" spc="-8" dirty="0" err="1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есто</a:t>
            </a:r>
            <a:r>
              <a:rPr lang="ru-RU" sz="1200" b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 для общественного наблюдателя</a:t>
            </a:r>
            <a:endParaRPr sz="1200" b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092160" y="1480281"/>
            <a:ext cx="212884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2А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912650" y="1480281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166294" y="1480281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023645" y="1480281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828609" y="1480281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092160" y="2571369"/>
            <a:ext cx="212884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2Б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2912650" y="2571369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166294" y="2571369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023645" y="2571369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828609" y="2571369"/>
            <a:ext cx="212408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092160" y="3645598"/>
            <a:ext cx="212884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2В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912650" y="3645598"/>
            <a:ext cx="212408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166294" y="3645598"/>
            <a:ext cx="212408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023645" y="3645598"/>
            <a:ext cx="212408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828609" y="3645598"/>
            <a:ext cx="212408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4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1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660232" y="2571750"/>
            <a:ext cx="1224135" cy="56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М</a:t>
            </a:r>
            <a:r>
              <a:rPr lang="ru-RU" sz="1200" b="1" i="1" spc="-8" dirty="0" err="1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еста</a:t>
            </a: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 для  организаторов   в аудитории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6774558" y="1143001"/>
            <a:ext cx="1076801" cy="2384488"/>
            <a:chOff x="9032747" y="1524000"/>
            <a:chExt cx="1435735" cy="3179318"/>
          </a:xfrm>
        </p:grpSpPr>
        <p:pic>
          <p:nvPicPr>
            <p:cNvPr id="246" name="object 24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11056" y="1530096"/>
              <a:ext cx="160020" cy="51815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04959" y="1524000"/>
              <a:ext cx="172212" cy="64008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108692" y="1534667"/>
              <a:ext cx="160019" cy="51816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02595" y="1528572"/>
              <a:ext cx="172211" cy="6400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32747" y="1604772"/>
              <a:ext cx="1435607" cy="786383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9032747" y="1604772"/>
              <a:ext cx="1435735" cy="786765"/>
            </a:xfrm>
            <a:custGeom>
              <a:avLst/>
              <a:gdLst/>
              <a:ahLst/>
              <a:cxnLst/>
              <a:rect l="l" t="t" r="r" b="b"/>
              <a:pathLst>
                <a:path w="1435734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1304544" y="0"/>
                  </a:lnTo>
                  <a:lnTo>
                    <a:pt x="1355562" y="10298"/>
                  </a:lnTo>
                  <a:lnTo>
                    <a:pt x="1397222" y="38385"/>
                  </a:lnTo>
                  <a:lnTo>
                    <a:pt x="1425309" y="80045"/>
                  </a:lnTo>
                  <a:lnTo>
                    <a:pt x="1435607" y="131063"/>
                  </a:lnTo>
                  <a:lnTo>
                    <a:pt x="1435607" y="655319"/>
                  </a:lnTo>
                  <a:lnTo>
                    <a:pt x="1425309" y="706338"/>
                  </a:lnTo>
                  <a:lnTo>
                    <a:pt x="1397222" y="747998"/>
                  </a:lnTo>
                  <a:lnTo>
                    <a:pt x="1355562" y="776085"/>
                  </a:lnTo>
                  <a:lnTo>
                    <a:pt x="1304544" y="786383"/>
                  </a:lnTo>
                  <a:lnTo>
                    <a:pt x="131063" y="786383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93707" y="2161032"/>
              <a:ext cx="838200" cy="62865"/>
            </a:xfrm>
            <a:custGeom>
              <a:avLst/>
              <a:gdLst/>
              <a:ahLst/>
              <a:cxnLst/>
              <a:rect l="l" t="t" r="r" b="b"/>
              <a:pathLst>
                <a:path w="838200" h="62864">
                  <a:moveTo>
                    <a:pt x="838200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838200" y="6248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092183" y="2215895"/>
              <a:ext cx="840105" cy="27940"/>
            </a:xfrm>
            <a:custGeom>
              <a:avLst/>
              <a:gdLst/>
              <a:ahLst/>
              <a:cxnLst/>
              <a:rect l="l" t="t" r="r" b="b"/>
              <a:pathLst>
                <a:path w="840104" h="27939">
                  <a:moveTo>
                    <a:pt x="83972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1700" y="21404"/>
                  </a:lnTo>
                  <a:lnTo>
                    <a:pt x="122967" y="23431"/>
                  </a:lnTo>
                  <a:lnTo>
                    <a:pt x="185104" y="25101"/>
                  </a:lnTo>
                  <a:lnTo>
                    <a:pt x="256424" y="26360"/>
                  </a:lnTo>
                  <a:lnTo>
                    <a:pt x="335239" y="27155"/>
                  </a:lnTo>
                  <a:lnTo>
                    <a:pt x="419862" y="27431"/>
                  </a:lnTo>
                  <a:lnTo>
                    <a:pt x="504484" y="27155"/>
                  </a:lnTo>
                  <a:lnTo>
                    <a:pt x="583299" y="26360"/>
                  </a:lnTo>
                  <a:lnTo>
                    <a:pt x="654619" y="25101"/>
                  </a:lnTo>
                  <a:lnTo>
                    <a:pt x="716756" y="23431"/>
                  </a:lnTo>
                  <a:lnTo>
                    <a:pt x="768023" y="21404"/>
                  </a:lnTo>
                  <a:lnTo>
                    <a:pt x="806731" y="19073"/>
                  </a:lnTo>
                  <a:lnTo>
                    <a:pt x="839724" y="13715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886187" y="2174748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17779" y="0"/>
                  </a:moveTo>
                  <a:lnTo>
                    <a:pt x="5079" y="0"/>
                  </a:lnTo>
                  <a:lnTo>
                    <a:pt x="0" y="6096"/>
                  </a:lnTo>
                  <a:lnTo>
                    <a:pt x="0" y="13715"/>
                  </a:lnTo>
                  <a:lnTo>
                    <a:pt x="0" y="21336"/>
                  </a:lnTo>
                  <a:lnTo>
                    <a:pt x="5079" y="27431"/>
                  </a:lnTo>
                  <a:lnTo>
                    <a:pt x="17779" y="27431"/>
                  </a:lnTo>
                  <a:lnTo>
                    <a:pt x="22859" y="21336"/>
                  </a:lnTo>
                  <a:lnTo>
                    <a:pt x="22859" y="6096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DA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774935" y="2077211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7780" y="0"/>
                  </a:moveTo>
                  <a:lnTo>
                    <a:pt x="5080" y="0"/>
                  </a:lnTo>
                  <a:lnTo>
                    <a:pt x="0" y="5841"/>
                  </a:lnTo>
                  <a:lnTo>
                    <a:pt x="0" y="12953"/>
                  </a:lnTo>
                  <a:lnTo>
                    <a:pt x="0" y="20065"/>
                  </a:lnTo>
                  <a:lnTo>
                    <a:pt x="5080" y="25908"/>
                  </a:lnTo>
                  <a:lnTo>
                    <a:pt x="17780" y="25908"/>
                  </a:lnTo>
                  <a:lnTo>
                    <a:pt x="22860" y="20065"/>
                  </a:lnTo>
                  <a:lnTo>
                    <a:pt x="22860" y="5841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9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151620" y="1744979"/>
              <a:ext cx="722630" cy="416559"/>
            </a:xfrm>
            <a:custGeom>
              <a:avLst/>
              <a:gdLst/>
              <a:ahLst/>
              <a:cxnLst/>
              <a:rect l="l" t="t" r="r" b="b"/>
              <a:pathLst>
                <a:path w="722629" h="416560">
                  <a:moveTo>
                    <a:pt x="653033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2"/>
                  </a:lnTo>
                  <a:lnTo>
                    <a:pt x="0" y="346710"/>
                  </a:lnTo>
                  <a:lnTo>
                    <a:pt x="5441" y="373725"/>
                  </a:lnTo>
                  <a:lnTo>
                    <a:pt x="20288" y="395763"/>
                  </a:lnTo>
                  <a:lnTo>
                    <a:pt x="42326" y="410610"/>
                  </a:lnTo>
                  <a:lnTo>
                    <a:pt x="69341" y="416052"/>
                  </a:lnTo>
                  <a:lnTo>
                    <a:pt x="653033" y="416052"/>
                  </a:lnTo>
                  <a:lnTo>
                    <a:pt x="680049" y="410610"/>
                  </a:lnTo>
                  <a:lnTo>
                    <a:pt x="702087" y="395763"/>
                  </a:lnTo>
                  <a:lnTo>
                    <a:pt x="716934" y="373725"/>
                  </a:lnTo>
                  <a:lnTo>
                    <a:pt x="722376" y="346710"/>
                  </a:lnTo>
                  <a:lnTo>
                    <a:pt x="722376" y="69342"/>
                  </a:lnTo>
                  <a:lnTo>
                    <a:pt x="716934" y="42326"/>
                  </a:lnTo>
                  <a:lnTo>
                    <a:pt x="702087" y="20288"/>
                  </a:lnTo>
                  <a:lnTo>
                    <a:pt x="680049" y="5441"/>
                  </a:lnTo>
                  <a:lnTo>
                    <a:pt x="653033" y="0"/>
                  </a:lnTo>
                  <a:close/>
                </a:path>
              </a:pathLst>
            </a:custGeom>
            <a:solidFill>
              <a:srgbClr val="414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188195" y="1778507"/>
              <a:ext cx="649605" cy="352425"/>
            </a:xfrm>
            <a:custGeom>
              <a:avLst/>
              <a:gdLst/>
              <a:ahLst/>
              <a:cxnLst/>
              <a:rect l="l" t="t" r="r" b="b"/>
              <a:pathLst>
                <a:path w="649604" h="352425">
                  <a:moveTo>
                    <a:pt x="64922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649224" y="352044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215628" y="1808988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272016" y="1808988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215628" y="186385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272016" y="1863851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215628" y="1920239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272016" y="1920239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215628" y="1975104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272016" y="1975104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215628" y="2026920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215628" y="1808987"/>
              <a:ext cx="589915" cy="312420"/>
            </a:xfrm>
            <a:custGeom>
              <a:avLst/>
              <a:gdLst/>
              <a:ahLst/>
              <a:cxnLst/>
              <a:rect l="l" t="t" r="r" b="b"/>
              <a:pathLst>
                <a:path w="589915" h="312419">
                  <a:moveTo>
                    <a:pt x="242316" y="260616"/>
                  </a:moveTo>
                  <a:lnTo>
                    <a:pt x="0" y="260616"/>
                  </a:lnTo>
                  <a:lnTo>
                    <a:pt x="0" y="312420"/>
                  </a:lnTo>
                  <a:lnTo>
                    <a:pt x="242316" y="312420"/>
                  </a:lnTo>
                  <a:lnTo>
                    <a:pt x="242316" y="260616"/>
                  </a:lnTo>
                  <a:close/>
                </a:path>
                <a:path w="589915" h="312419">
                  <a:moveTo>
                    <a:pt x="242316" y="217932"/>
                  </a:moveTo>
                  <a:lnTo>
                    <a:pt x="56388" y="217932"/>
                  </a:lnTo>
                  <a:lnTo>
                    <a:pt x="56388" y="243840"/>
                  </a:lnTo>
                  <a:lnTo>
                    <a:pt x="242316" y="243840"/>
                  </a:lnTo>
                  <a:lnTo>
                    <a:pt x="242316" y="217932"/>
                  </a:lnTo>
                  <a:close/>
                </a:path>
                <a:path w="589915" h="312419">
                  <a:moveTo>
                    <a:pt x="589788" y="0"/>
                  </a:moveTo>
                  <a:lnTo>
                    <a:pt x="272796" y="0"/>
                  </a:lnTo>
                  <a:lnTo>
                    <a:pt x="272796" y="166116"/>
                  </a:lnTo>
                  <a:lnTo>
                    <a:pt x="589788" y="16611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488423" y="1808988"/>
              <a:ext cx="317500" cy="26034"/>
            </a:xfrm>
            <a:custGeom>
              <a:avLst/>
              <a:gdLst/>
              <a:ahLst/>
              <a:cxnLst/>
              <a:rect l="l" t="t" r="r" b="b"/>
              <a:pathLst>
                <a:path w="317500" h="26035">
                  <a:moveTo>
                    <a:pt x="31699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16992" y="25908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646920" y="1999488"/>
              <a:ext cx="158750" cy="121920"/>
            </a:xfrm>
            <a:custGeom>
              <a:avLst/>
              <a:gdLst/>
              <a:ahLst/>
              <a:cxnLst/>
              <a:rect l="l" t="t" r="r" b="b"/>
              <a:pathLst>
                <a:path w="158750" h="121919">
                  <a:moveTo>
                    <a:pt x="0" y="121920"/>
                  </a:moveTo>
                  <a:lnTo>
                    <a:pt x="158496" y="121920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489947" y="1999488"/>
              <a:ext cx="157480" cy="121920"/>
            </a:xfrm>
            <a:custGeom>
              <a:avLst/>
              <a:gdLst/>
              <a:ahLst/>
              <a:cxnLst/>
              <a:rect l="l" t="t" r="r" b="b"/>
              <a:pathLst>
                <a:path w="157479" h="121919">
                  <a:moveTo>
                    <a:pt x="156972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56972" y="121920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B4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851135" y="2174748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17780" y="0"/>
                  </a:moveTo>
                  <a:lnTo>
                    <a:pt x="5080" y="0"/>
                  </a:lnTo>
                  <a:lnTo>
                    <a:pt x="0" y="6096"/>
                  </a:lnTo>
                  <a:lnTo>
                    <a:pt x="0" y="13715"/>
                  </a:lnTo>
                  <a:lnTo>
                    <a:pt x="0" y="21336"/>
                  </a:lnTo>
                  <a:lnTo>
                    <a:pt x="5080" y="27431"/>
                  </a:lnTo>
                  <a:lnTo>
                    <a:pt x="17780" y="27431"/>
                  </a:lnTo>
                  <a:lnTo>
                    <a:pt x="22860" y="21336"/>
                  </a:lnTo>
                  <a:lnTo>
                    <a:pt x="22860" y="6096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DE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081260" y="2182367"/>
              <a:ext cx="239395" cy="32384"/>
            </a:xfrm>
            <a:custGeom>
              <a:avLst/>
              <a:gdLst/>
              <a:ahLst/>
              <a:cxnLst/>
              <a:rect l="l" t="t" r="r" b="b"/>
              <a:pathLst>
                <a:path w="239395" h="32385">
                  <a:moveTo>
                    <a:pt x="65532" y="2413"/>
                  </a:moveTo>
                  <a:lnTo>
                    <a:pt x="63119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29591"/>
                  </a:lnTo>
                  <a:lnTo>
                    <a:pt x="2413" y="32004"/>
                  </a:lnTo>
                  <a:lnTo>
                    <a:pt x="63119" y="32004"/>
                  </a:lnTo>
                  <a:lnTo>
                    <a:pt x="65532" y="29591"/>
                  </a:lnTo>
                  <a:lnTo>
                    <a:pt x="65532" y="2413"/>
                  </a:lnTo>
                  <a:close/>
                </a:path>
                <a:path w="239395" h="32385">
                  <a:moveTo>
                    <a:pt x="239268" y="2413"/>
                  </a:moveTo>
                  <a:lnTo>
                    <a:pt x="236855" y="0"/>
                  </a:lnTo>
                  <a:lnTo>
                    <a:pt x="176149" y="0"/>
                  </a:lnTo>
                  <a:lnTo>
                    <a:pt x="173736" y="2413"/>
                  </a:lnTo>
                  <a:lnTo>
                    <a:pt x="173736" y="5334"/>
                  </a:lnTo>
                  <a:lnTo>
                    <a:pt x="173736" y="29591"/>
                  </a:lnTo>
                  <a:lnTo>
                    <a:pt x="176149" y="32004"/>
                  </a:lnTo>
                  <a:lnTo>
                    <a:pt x="236855" y="32004"/>
                  </a:lnTo>
                  <a:lnTo>
                    <a:pt x="239268" y="29591"/>
                  </a:lnTo>
                  <a:lnTo>
                    <a:pt x="239268" y="2413"/>
                  </a:lnTo>
                  <a:close/>
                </a:path>
              </a:pathLst>
            </a:custGeom>
            <a:solidFill>
              <a:srgbClr val="3E3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47732" y="1801367"/>
              <a:ext cx="310896" cy="399287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0011156" y="1975104"/>
              <a:ext cx="382905" cy="207645"/>
            </a:xfrm>
            <a:custGeom>
              <a:avLst/>
              <a:gdLst/>
              <a:ahLst/>
              <a:cxnLst/>
              <a:rect l="l" t="t" r="r" b="b"/>
              <a:pathLst>
                <a:path w="382904" h="207644">
                  <a:moveTo>
                    <a:pt x="347979" y="0"/>
                  </a:moveTo>
                  <a:lnTo>
                    <a:pt x="34544" y="0"/>
                  </a:lnTo>
                  <a:lnTo>
                    <a:pt x="21109" y="2718"/>
                  </a:lnTo>
                  <a:lnTo>
                    <a:pt x="10128" y="10128"/>
                  </a:lnTo>
                  <a:lnTo>
                    <a:pt x="2718" y="21109"/>
                  </a:lnTo>
                  <a:lnTo>
                    <a:pt x="0" y="34544"/>
                  </a:lnTo>
                  <a:lnTo>
                    <a:pt x="0" y="172720"/>
                  </a:lnTo>
                  <a:lnTo>
                    <a:pt x="2718" y="186154"/>
                  </a:lnTo>
                  <a:lnTo>
                    <a:pt x="10128" y="197135"/>
                  </a:lnTo>
                  <a:lnTo>
                    <a:pt x="21109" y="204545"/>
                  </a:lnTo>
                  <a:lnTo>
                    <a:pt x="34544" y="207263"/>
                  </a:lnTo>
                  <a:lnTo>
                    <a:pt x="347979" y="207263"/>
                  </a:lnTo>
                  <a:lnTo>
                    <a:pt x="361414" y="204545"/>
                  </a:lnTo>
                  <a:lnTo>
                    <a:pt x="372395" y="197135"/>
                  </a:lnTo>
                  <a:lnTo>
                    <a:pt x="379805" y="186154"/>
                  </a:lnTo>
                  <a:lnTo>
                    <a:pt x="382524" y="172720"/>
                  </a:lnTo>
                  <a:lnTo>
                    <a:pt x="382524" y="34544"/>
                  </a:lnTo>
                  <a:lnTo>
                    <a:pt x="379805" y="21109"/>
                  </a:lnTo>
                  <a:lnTo>
                    <a:pt x="372395" y="10128"/>
                  </a:lnTo>
                  <a:lnTo>
                    <a:pt x="361414" y="2718"/>
                  </a:lnTo>
                  <a:lnTo>
                    <a:pt x="34797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0283952" y="2028444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4" h="33655">
                  <a:moveTo>
                    <a:pt x="20066" y="0"/>
                  </a:moveTo>
                  <a:lnTo>
                    <a:pt x="5842" y="0"/>
                  </a:lnTo>
                  <a:lnTo>
                    <a:pt x="0" y="7492"/>
                  </a:lnTo>
                  <a:lnTo>
                    <a:pt x="0" y="16763"/>
                  </a:lnTo>
                  <a:lnTo>
                    <a:pt x="0" y="26034"/>
                  </a:lnTo>
                  <a:lnTo>
                    <a:pt x="5842" y="33527"/>
                  </a:lnTo>
                  <a:lnTo>
                    <a:pt x="20066" y="33527"/>
                  </a:lnTo>
                  <a:lnTo>
                    <a:pt x="25907" y="26034"/>
                  </a:lnTo>
                  <a:lnTo>
                    <a:pt x="25907" y="7492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87C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326623" y="2028444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40" h="33655">
                  <a:moveTo>
                    <a:pt x="21335" y="0"/>
                  </a:moveTo>
                  <a:lnTo>
                    <a:pt x="6096" y="0"/>
                  </a:lnTo>
                  <a:lnTo>
                    <a:pt x="0" y="7492"/>
                  </a:lnTo>
                  <a:lnTo>
                    <a:pt x="0" y="16763"/>
                  </a:lnTo>
                  <a:lnTo>
                    <a:pt x="0" y="26034"/>
                  </a:lnTo>
                  <a:lnTo>
                    <a:pt x="6096" y="33527"/>
                  </a:lnTo>
                  <a:lnTo>
                    <a:pt x="21335" y="33527"/>
                  </a:lnTo>
                  <a:lnTo>
                    <a:pt x="27431" y="26034"/>
                  </a:lnTo>
                  <a:lnTo>
                    <a:pt x="27431" y="7492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ED6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66275" y="3136392"/>
              <a:ext cx="28955" cy="10210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9066275" y="3136392"/>
              <a:ext cx="29209" cy="102235"/>
            </a:xfrm>
            <a:custGeom>
              <a:avLst/>
              <a:gdLst/>
              <a:ahLst/>
              <a:cxnLst/>
              <a:rect l="l" t="t" r="r" b="b"/>
              <a:pathLst>
                <a:path w="29209" h="102235">
                  <a:moveTo>
                    <a:pt x="4825" y="102108"/>
                  </a:moveTo>
                  <a:lnTo>
                    <a:pt x="2158" y="102108"/>
                  </a:lnTo>
                  <a:lnTo>
                    <a:pt x="0" y="99949"/>
                  </a:lnTo>
                  <a:lnTo>
                    <a:pt x="0" y="97282"/>
                  </a:lnTo>
                  <a:lnTo>
                    <a:pt x="0" y="4825"/>
                  </a:lnTo>
                  <a:lnTo>
                    <a:pt x="0" y="2159"/>
                  </a:lnTo>
                  <a:lnTo>
                    <a:pt x="2158" y="0"/>
                  </a:lnTo>
                  <a:lnTo>
                    <a:pt x="4825" y="0"/>
                  </a:lnTo>
                  <a:lnTo>
                    <a:pt x="24129" y="0"/>
                  </a:lnTo>
                  <a:lnTo>
                    <a:pt x="26797" y="0"/>
                  </a:lnTo>
                  <a:lnTo>
                    <a:pt x="28955" y="2159"/>
                  </a:lnTo>
                  <a:lnTo>
                    <a:pt x="28955" y="4825"/>
                  </a:lnTo>
                  <a:lnTo>
                    <a:pt x="28955" y="97282"/>
                  </a:lnTo>
                  <a:lnTo>
                    <a:pt x="28955" y="99949"/>
                  </a:lnTo>
                  <a:lnTo>
                    <a:pt x="26797" y="102108"/>
                  </a:lnTo>
                  <a:lnTo>
                    <a:pt x="24129" y="102108"/>
                  </a:lnTo>
                  <a:lnTo>
                    <a:pt x="4825" y="102108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69323" y="2564892"/>
              <a:ext cx="28955" cy="10210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9069323" y="2564892"/>
              <a:ext cx="29209" cy="102235"/>
            </a:xfrm>
            <a:custGeom>
              <a:avLst/>
              <a:gdLst/>
              <a:ahLst/>
              <a:cxnLst/>
              <a:rect l="l" t="t" r="r" b="b"/>
              <a:pathLst>
                <a:path w="29209" h="102235">
                  <a:moveTo>
                    <a:pt x="4825" y="102108"/>
                  </a:moveTo>
                  <a:lnTo>
                    <a:pt x="2158" y="102108"/>
                  </a:lnTo>
                  <a:lnTo>
                    <a:pt x="0" y="99949"/>
                  </a:lnTo>
                  <a:lnTo>
                    <a:pt x="0" y="97282"/>
                  </a:lnTo>
                  <a:lnTo>
                    <a:pt x="0" y="4825"/>
                  </a:lnTo>
                  <a:lnTo>
                    <a:pt x="0" y="2159"/>
                  </a:lnTo>
                  <a:lnTo>
                    <a:pt x="2158" y="0"/>
                  </a:lnTo>
                  <a:lnTo>
                    <a:pt x="4825" y="0"/>
                  </a:lnTo>
                  <a:lnTo>
                    <a:pt x="24129" y="0"/>
                  </a:lnTo>
                  <a:lnTo>
                    <a:pt x="26797" y="0"/>
                  </a:lnTo>
                  <a:lnTo>
                    <a:pt x="28955" y="2159"/>
                  </a:lnTo>
                  <a:lnTo>
                    <a:pt x="28955" y="4825"/>
                  </a:lnTo>
                  <a:lnTo>
                    <a:pt x="28955" y="97282"/>
                  </a:lnTo>
                  <a:lnTo>
                    <a:pt x="28955" y="99949"/>
                  </a:lnTo>
                  <a:lnTo>
                    <a:pt x="26797" y="102108"/>
                  </a:lnTo>
                  <a:lnTo>
                    <a:pt x="24129" y="102108"/>
                  </a:lnTo>
                  <a:lnTo>
                    <a:pt x="4825" y="102108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84563" y="2485644"/>
              <a:ext cx="461771" cy="865631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9084563" y="2485644"/>
              <a:ext cx="462280" cy="866140"/>
            </a:xfrm>
            <a:custGeom>
              <a:avLst/>
              <a:gdLst/>
              <a:ahLst/>
              <a:cxnLst/>
              <a:rect l="l" t="t" r="r" b="b"/>
              <a:pathLst>
                <a:path w="462279" h="866139">
                  <a:moveTo>
                    <a:pt x="76961" y="865631"/>
                  </a:moveTo>
                  <a:lnTo>
                    <a:pt x="46988" y="859589"/>
                  </a:lnTo>
                  <a:lnTo>
                    <a:pt x="22526" y="843105"/>
                  </a:lnTo>
                  <a:lnTo>
                    <a:pt x="6042" y="818643"/>
                  </a:lnTo>
                  <a:lnTo>
                    <a:pt x="0" y="788669"/>
                  </a:lnTo>
                  <a:lnTo>
                    <a:pt x="0" y="76961"/>
                  </a:ln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1" y="0"/>
                  </a:lnTo>
                  <a:lnTo>
                    <a:pt x="384809" y="0"/>
                  </a:lnTo>
                  <a:lnTo>
                    <a:pt x="414783" y="6042"/>
                  </a:lnTo>
                  <a:lnTo>
                    <a:pt x="439245" y="22526"/>
                  </a:lnTo>
                  <a:lnTo>
                    <a:pt x="455729" y="46988"/>
                  </a:lnTo>
                  <a:lnTo>
                    <a:pt x="461771" y="76961"/>
                  </a:lnTo>
                  <a:lnTo>
                    <a:pt x="461771" y="788669"/>
                  </a:lnTo>
                  <a:lnTo>
                    <a:pt x="455729" y="818643"/>
                  </a:lnTo>
                  <a:lnTo>
                    <a:pt x="439245" y="843105"/>
                  </a:lnTo>
                  <a:lnTo>
                    <a:pt x="414783" y="859589"/>
                  </a:lnTo>
                  <a:lnTo>
                    <a:pt x="384809" y="865631"/>
                  </a:lnTo>
                  <a:lnTo>
                    <a:pt x="76961" y="865631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681971" y="2714244"/>
              <a:ext cx="48768" cy="16154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9681971" y="2714244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8127" y="161543"/>
                  </a:moveTo>
                  <a:lnTo>
                    <a:pt x="3682" y="161543"/>
                  </a:lnTo>
                  <a:lnTo>
                    <a:pt x="0" y="157860"/>
                  </a:lnTo>
                  <a:lnTo>
                    <a:pt x="0" y="153415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53415"/>
                  </a:lnTo>
                  <a:lnTo>
                    <a:pt x="48768" y="157860"/>
                  </a:lnTo>
                  <a:lnTo>
                    <a:pt x="45084" y="161543"/>
                  </a:lnTo>
                  <a:lnTo>
                    <a:pt x="40639" y="161543"/>
                  </a:lnTo>
                  <a:lnTo>
                    <a:pt x="8127" y="16154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677399" y="2967227"/>
              <a:ext cx="48768" cy="161544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9677399" y="2967227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8127" y="161544"/>
                  </a:moveTo>
                  <a:lnTo>
                    <a:pt x="3682" y="161544"/>
                  </a:lnTo>
                  <a:lnTo>
                    <a:pt x="0" y="157861"/>
                  </a:lnTo>
                  <a:lnTo>
                    <a:pt x="0" y="153416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4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53416"/>
                  </a:lnTo>
                  <a:lnTo>
                    <a:pt x="48768" y="157861"/>
                  </a:lnTo>
                  <a:lnTo>
                    <a:pt x="45084" y="161544"/>
                  </a:lnTo>
                  <a:lnTo>
                    <a:pt x="40640" y="161544"/>
                  </a:lnTo>
                  <a:lnTo>
                    <a:pt x="8127" y="161544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845040" y="3048000"/>
              <a:ext cx="234696" cy="57912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9845040" y="3048000"/>
              <a:ext cx="234950" cy="58419"/>
            </a:xfrm>
            <a:custGeom>
              <a:avLst/>
              <a:gdLst/>
              <a:ahLst/>
              <a:cxnLst/>
              <a:rect l="l" t="t" r="r" b="b"/>
              <a:pathLst>
                <a:path w="234950" h="58419">
                  <a:moveTo>
                    <a:pt x="0" y="57912"/>
                  </a:moveTo>
                  <a:lnTo>
                    <a:pt x="234696" y="57912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845040" y="2753867"/>
              <a:ext cx="234696" cy="57912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9845040" y="2753867"/>
              <a:ext cx="234950" cy="58419"/>
            </a:xfrm>
            <a:custGeom>
              <a:avLst/>
              <a:gdLst/>
              <a:ahLst/>
              <a:cxnLst/>
              <a:rect l="l" t="t" r="r" b="b"/>
              <a:pathLst>
                <a:path w="234950" h="58419">
                  <a:moveTo>
                    <a:pt x="0" y="57912"/>
                  </a:moveTo>
                  <a:lnTo>
                    <a:pt x="234696" y="57912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703307" y="2683764"/>
              <a:ext cx="259080" cy="49072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9703307" y="2683764"/>
              <a:ext cx="259079" cy="490855"/>
            </a:xfrm>
            <a:custGeom>
              <a:avLst/>
              <a:gdLst/>
              <a:ahLst/>
              <a:cxnLst/>
              <a:rect l="l" t="t" r="r" b="b"/>
              <a:pathLst>
                <a:path w="259079" h="490855">
                  <a:moveTo>
                    <a:pt x="43180" y="490727"/>
                  </a:moveTo>
                  <a:lnTo>
                    <a:pt x="26360" y="487338"/>
                  </a:lnTo>
                  <a:lnTo>
                    <a:pt x="12636" y="478091"/>
                  </a:lnTo>
                  <a:lnTo>
                    <a:pt x="3389" y="464367"/>
                  </a:lnTo>
                  <a:lnTo>
                    <a:pt x="0" y="447548"/>
                  </a:lnTo>
                  <a:lnTo>
                    <a:pt x="0" y="43180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80" y="0"/>
                  </a:lnTo>
                  <a:lnTo>
                    <a:pt x="215900" y="0"/>
                  </a:ln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80"/>
                  </a:lnTo>
                  <a:lnTo>
                    <a:pt x="259080" y="447548"/>
                  </a:lnTo>
                  <a:lnTo>
                    <a:pt x="255690" y="464367"/>
                  </a:lnTo>
                  <a:lnTo>
                    <a:pt x="246443" y="478091"/>
                  </a:lnTo>
                  <a:lnTo>
                    <a:pt x="232719" y="487338"/>
                  </a:lnTo>
                  <a:lnTo>
                    <a:pt x="215900" y="490727"/>
                  </a:lnTo>
                  <a:lnTo>
                    <a:pt x="43180" y="490727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06583" y="2680716"/>
              <a:ext cx="42672" cy="496824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0006583" y="2680716"/>
              <a:ext cx="43180" cy="497205"/>
            </a:xfrm>
            <a:custGeom>
              <a:avLst/>
              <a:gdLst/>
              <a:ahLst/>
              <a:cxnLst/>
              <a:rect l="l" t="t" r="r" b="b"/>
              <a:pathLst>
                <a:path w="43179" h="497205">
                  <a:moveTo>
                    <a:pt x="0" y="496824"/>
                  </a:moveTo>
                  <a:lnTo>
                    <a:pt x="42672" y="496824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49682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15499" y="4213859"/>
              <a:ext cx="48768" cy="17221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9715499" y="4213859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20">
                  <a:moveTo>
                    <a:pt x="8127" y="172212"/>
                  </a:move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4" y="172212"/>
                  </a:lnTo>
                  <a:lnTo>
                    <a:pt x="40640" y="172212"/>
                  </a:lnTo>
                  <a:lnTo>
                    <a:pt x="8127" y="1722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10928" y="4480559"/>
              <a:ext cx="48768" cy="172212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9710928" y="4480559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20">
                  <a:moveTo>
                    <a:pt x="8127" y="172212"/>
                  </a:move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40" y="172212"/>
                  </a:lnTo>
                  <a:lnTo>
                    <a:pt x="8127" y="1722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877044" y="4565903"/>
              <a:ext cx="236220" cy="6248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9877044" y="4565903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4"/>
                  </a:moveTo>
                  <a:lnTo>
                    <a:pt x="236220" y="62484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877044" y="4256532"/>
              <a:ext cx="236220" cy="6096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9877044" y="4256532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35311" y="4181855"/>
              <a:ext cx="259080" cy="51816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9735311" y="4181855"/>
              <a:ext cx="259079" cy="518159"/>
            </a:xfrm>
            <a:custGeom>
              <a:avLst/>
              <a:gdLst/>
              <a:ahLst/>
              <a:cxnLst/>
              <a:rect l="l" t="t" r="r" b="b"/>
              <a:pathLst>
                <a:path w="259079" h="518160">
                  <a:moveTo>
                    <a:pt x="43180" y="518160"/>
                  </a:moveTo>
                  <a:lnTo>
                    <a:pt x="26360" y="514770"/>
                  </a:lnTo>
                  <a:lnTo>
                    <a:pt x="12636" y="505523"/>
                  </a:lnTo>
                  <a:lnTo>
                    <a:pt x="3389" y="491799"/>
                  </a:lnTo>
                  <a:lnTo>
                    <a:pt x="0" y="474980"/>
                  </a:lnTo>
                  <a:lnTo>
                    <a:pt x="0" y="43180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80" y="0"/>
                  </a:lnTo>
                  <a:lnTo>
                    <a:pt x="215900" y="0"/>
                  </a:ln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80"/>
                  </a:lnTo>
                  <a:lnTo>
                    <a:pt x="259080" y="474980"/>
                  </a:lnTo>
                  <a:lnTo>
                    <a:pt x="255690" y="491799"/>
                  </a:lnTo>
                  <a:lnTo>
                    <a:pt x="246443" y="505523"/>
                  </a:lnTo>
                  <a:lnTo>
                    <a:pt x="232719" y="514770"/>
                  </a:lnTo>
                  <a:lnTo>
                    <a:pt x="215900" y="518160"/>
                  </a:lnTo>
                  <a:lnTo>
                    <a:pt x="43180" y="5181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038587" y="4178808"/>
              <a:ext cx="42672" cy="524256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10038587" y="4178808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4" name="object 31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7847805" y="3363838"/>
            <a:ext cx="561212" cy="562355"/>
          </a:xfrm>
          <a:prstGeom prst="rect">
            <a:avLst/>
          </a:prstGeom>
        </p:spPr>
      </p:pic>
      <p:sp>
        <p:nvSpPr>
          <p:cNvPr id="326" name="object 326"/>
          <p:cNvSpPr/>
          <p:nvPr/>
        </p:nvSpPr>
        <p:spPr>
          <a:xfrm>
            <a:off x="7834147" y="883539"/>
            <a:ext cx="416243" cy="424339"/>
          </a:xfrm>
          <a:custGeom>
            <a:avLst/>
            <a:gdLst/>
            <a:ahLst/>
            <a:cxnLst/>
            <a:rect l="l" t="t" r="r" b="b"/>
            <a:pathLst>
              <a:path w="554990" h="565785">
                <a:moveTo>
                  <a:pt x="49114" y="107442"/>
                </a:moveTo>
                <a:lnTo>
                  <a:pt x="39716" y="107442"/>
                </a:lnTo>
                <a:lnTo>
                  <a:pt x="33239" y="111760"/>
                </a:lnTo>
                <a:lnTo>
                  <a:pt x="30561" y="118268"/>
                </a:lnTo>
                <a:lnTo>
                  <a:pt x="13585" y="168670"/>
                </a:lnTo>
                <a:lnTo>
                  <a:pt x="3394" y="220457"/>
                </a:lnTo>
                <a:lnTo>
                  <a:pt x="0" y="272970"/>
                </a:lnTo>
                <a:lnTo>
                  <a:pt x="3394" y="325388"/>
                </a:lnTo>
                <a:lnTo>
                  <a:pt x="13585" y="377175"/>
                </a:lnTo>
                <a:lnTo>
                  <a:pt x="30572" y="427609"/>
                </a:lnTo>
                <a:lnTo>
                  <a:pt x="46270" y="438092"/>
                </a:lnTo>
                <a:lnTo>
                  <a:pt x="52924" y="436880"/>
                </a:lnTo>
                <a:lnTo>
                  <a:pt x="58797" y="433167"/>
                </a:lnTo>
                <a:lnTo>
                  <a:pt x="62671" y="427656"/>
                </a:lnTo>
                <a:lnTo>
                  <a:pt x="64211" y="421074"/>
                </a:lnTo>
                <a:lnTo>
                  <a:pt x="63084" y="414147"/>
                </a:lnTo>
                <a:lnTo>
                  <a:pt x="47579" y="368115"/>
                </a:lnTo>
                <a:lnTo>
                  <a:pt x="38276" y="320853"/>
                </a:lnTo>
                <a:lnTo>
                  <a:pt x="35178" y="272923"/>
                </a:lnTo>
                <a:lnTo>
                  <a:pt x="38276" y="225076"/>
                </a:lnTo>
                <a:lnTo>
                  <a:pt x="47579" y="177782"/>
                </a:lnTo>
                <a:lnTo>
                  <a:pt x="63084" y="131699"/>
                </a:lnTo>
                <a:lnTo>
                  <a:pt x="64399" y="124841"/>
                </a:lnTo>
                <a:lnTo>
                  <a:pt x="63036" y="118268"/>
                </a:lnTo>
                <a:lnTo>
                  <a:pt x="59315" y="112696"/>
                </a:lnTo>
                <a:lnTo>
                  <a:pt x="53559" y="108838"/>
                </a:lnTo>
                <a:lnTo>
                  <a:pt x="51400" y="107950"/>
                </a:lnTo>
                <a:lnTo>
                  <a:pt x="49114" y="107442"/>
                </a:lnTo>
                <a:close/>
              </a:path>
              <a:path w="554990" h="565785">
                <a:moveTo>
                  <a:pt x="112266" y="156039"/>
                </a:moveTo>
                <a:lnTo>
                  <a:pt x="80387" y="219253"/>
                </a:lnTo>
                <a:lnTo>
                  <a:pt x="75149" y="273050"/>
                </a:lnTo>
                <a:lnTo>
                  <a:pt x="80387" y="326846"/>
                </a:lnTo>
                <a:lnTo>
                  <a:pt x="96104" y="379095"/>
                </a:lnTo>
                <a:lnTo>
                  <a:pt x="99999" y="384925"/>
                </a:lnTo>
                <a:lnTo>
                  <a:pt x="105645" y="388683"/>
                </a:lnTo>
                <a:lnTo>
                  <a:pt x="112266" y="390060"/>
                </a:lnTo>
                <a:lnTo>
                  <a:pt x="119091" y="388747"/>
                </a:lnTo>
                <a:lnTo>
                  <a:pt x="124921" y="384796"/>
                </a:lnTo>
                <a:lnTo>
                  <a:pt x="128679" y="379142"/>
                </a:lnTo>
                <a:lnTo>
                  <a:pt x="130056" y="372512"/>
                </a:lnTo>
                <a:lnTo>
                  <a:pt x="128743" y="365633"/>
                </a:lnTo>
                <a:lnTo>
                  <a:pt x="114955" y="320018"/>
                </a:lnTo>
                <a:lnTo>
                  <a:pt x="110359" y="273034"/>
                </a:lnTo>
                <a:lnTo>
                  <a:pt x="114955" y="226026"/>
                </a:lnTo>
                <a:lnTo>
                  <a:pt x="128743" y="180339"/>
                </a:lnTo>
                <a:lnTo>
                  <a:pt x="130056" y="173533"/>
                </a:lnTo>
                <a:lnTo>
                  <a:pt x="128679" y="166941"/>
                </a:lnTo>
                <a:lnTo>
                  <a:pt x="124921" y="161301"/>
                </a:lnTo>
                <a:lnTo>
                  <a:pt x="119091" y="157352"/>
                </a:lnTo>
                <a:lnTo>
                  <a:pt x="112266" y="156039"/>
                </a:lnTo>
                <a:close/>
              </a:path>
              <a:path w="554990" h="565785">
                <a:moveTo>
                  <a:pt x="177999" y="204680"/>
                </a:moveTo>
                <a:lnTo>
                  <a:pt x="153317" y="243963"/>
                </a:lnTo>
                <a:lnTo>
                  <a:pt x="150460" y="273113"/>
                </a:lnTo>
                <a:lnTo>
                  <a:pt x="153317" y="302263"/>
                </a:lnTo>
                <a:lnTo>
                  <a:pt x="161890" y="330581"/>
                </a:lnTo>
                <a:lnTo>
                  <a:pt x="165767" y="336411"/>
                </a:lnTo>
                <a:lnTo>
                  <a:pt x="171383" y="340169"/>
                </a:lnTo>
                <a:lnTo>
                  <a:pt x="177999" y="341546"/>
                </a:lnTo>
                <a:lnTo>
                  <a:pt x="184877" y="340233"/>
                </a:lnTo>
                <a:lnTo>
                  <a:pt x="190633" y="336282"/>
                </a:lnTo>
                <a:lnTo>
                  <a:pt x="194354" y="330628"/>
                </a:lnTo>
                <a:lnTo>
                  <a:pt x="195717" y="323998"/>
                </a:lnTo>
                <a:lnTo>
                  <a:pt x="194402" y="317119"/>
                </a:lnTo>
                <a:lnTo>
                  <a:pt x="187829" y="295437"/>
                </a:lnTo>
                <a:lnTo>
                  <a:pt x="185639" y="273113"/>
                </a:lnTo>
                <a:lnTo>
                  <a:pt x="187829" y="250789"/>
                </a:lnTo>
                <a:lnTo>
                  <a:pt x="194402" y="229108"/>
                </a:lnTo>
                <a:lnTo>
                  <a:pt x="195717" y="222228"/>
                </a:lnTo>
                <a:lnTo>
                  <a:pt x="194354" y="215598"/>
                </a:lnTo>
                <a:lnTo>
                  <a:pt x="190633" y="209944"/>
                </a:lnTo>
                <a:lnTo>
                  <a:pt x="184877" y="205994"/>
                </a:lnTo>
                <a:lnTo>
                  <a:pt x="177999" y="204680"/>
                </a:lnTo>
                <a:close/>
              </a:path>
              <a:path w="554990" h="565785">
                <a:moveTo>
                  <a:pt x="546827" y="140970"/>
                </a:moveTo>
                <a:lnTo>
                  <a:pt x="449037" y="140970"/>
                </a:lnTo>
                <a:lnTo>
                  <a:pt x="449037" y="422910"/>
                </a:lnTo>
                <a:lnTo>
                  <a:pt x="546827" y="422910"/>
                </a:lnTo>
                <a:lnTo>
                  <a:pt x="554701" y="415036"/>
                </a:lnTo>
                <a:lnTo>
                  <a:pt x="554701" y="148844"/>
                </a:lnTo>
                <a:lnTo>
                  <a:pt x="546827" y="140970"/>
                </a:lnTo>
                <a:close/>
              </a:path>
              <a:path w="554990" h="565785">
                <a:moveTo>
                  <a:pt x="277587" y="0"/>
                </a:moveTo>
                <a:lnTo>
                  <a:pt x="270602" y="0"/>
                </a:lnTo>
                <a:lnTo>
                  <a:pt x="268316" y="381"/>
                </a:lnTo>
                <a:lnTo>
                  <a:pt x="266157" y="1270"/>
                </a:lnTo>
                <a:lnTo>
                  <a:pt x="259553" y="4063"/>
                </a:lnTo>
                <a:lnTo>
                  <a:pt x="255362" y="10413"/>
                </a:lnTo>
                <a:lnTo>
                  <a:pt x="255362" y="553338"/>
                </a:lnTo>
                <a:lnTo>
                  <a:pt x="259553" y="559815"/>
                </a:lnTo>
                <a:lnTo>
                  <a:pt x="266157" y="562483"/>
                </a:lnTo>
                <a:lnTo>
                  <a:pt x="272761" y="565276"/>
                </a:lnTo>
                <a:lnTo>
                  <a:pt x="280381" y="563752"/>
                </a:lnTo>
                <a:lnTo>
                  <a:pt x="285334" y="558673"/>
                </a:lnTo>
                <a:lnTo>
                  <a:pt x="413858" y="430149"/>
                </a:lnTo>
                <a:lnTo>
                  <a:pt x="413858" y="133603"/>
                </a:lnTo>
                <a:lnTo>
                  <a:pt x="285334" y="5207"/>
                </a:lnTo>
                <a:lnTo>
                  <a:pt x="282032" y="1777"/>
                </a:lnTo>
                <a:lnTo>
                  <a:pt x="277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Прямоугольник 328"/>
          <p:cNvSpPr/>
          <p:nvPr/>
        </p:nvSpPr>
        <p:spPr>
          <a:xfrm>
            <a:off x="179512" y="19548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/>
              </a:rPr>
              <a:t>ОСНАЩЕНИЕ АУДИТОРИЙ ППЭ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95536" y="699542"/>
            <a:ext cx="378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Пример</a:t>
            </a:r>
            <a:r>
              <a:rPr lang="ru-RU" b="1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рассадки</a:t>
            </a:r>
            <a:r>
              <a:rPr lang="ru-RU" b="1" spc="-19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15</a:t>
            </a:r>
            <a:r>
              <a:rPr lang="ru-RU" b="1" spc="-8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участников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pic>
        <p:nvPicPr>
          <p:cNvPr id="327" name="Рисунок 326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699542"/>
            <a:ext cx="711595" cy="671997"/>
          </a:xfrm>
          <a:prstGeom prst="rect">
            <a:avLst/>
          </a:prstGeom>
        </p:spPr>
      </p:pic>
      <p:sp>
        <p:nvSpPr>
          <p:cNvPr id="328" name="object 244"/>
          <p:cNvSpPr txBox="1"/>
          <p:nvPr/>
        </p:nvSpPr>
        <p:spPr>
          <a:xfrm>
            <a:off x="8135888" y="627534"/>
            <a:ext cx="900608" cy="193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Камера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331" name="object 244"/>
          <p:cNvSpPr txBox="1"/>
          <p:nvPr/>
        </p:nvSpPr>
        <p:spPr>
          <a:xfrm>
            <a:off x="8135888" y="2211710"/>
            <a:ext cx="828600" cy="193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Доска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332" name="object 244"/>
          <p:cNvSpPr txBox="1"/>
          <p:nvPr/>
        </p:nvSpPr>
        <p:spPr>
          <a:xfrm>
            <a:off x="7956376" y="1275606"/>
            <a:ext cx="1080120" cy="378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Стол для раскладки ЭМ</a:t>
            </a:r>
            <a:endParaRPr lang="ru-RU" sz="1200" b="1" i="1" spc="-8" dirty="0">
              <a:solidFill>
                <a:srgbClr val="001F5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323528" y="2499742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23528" y="221171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>
            <a:off x="7380312" y="2283718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4716016" y="3795886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Прямая соединительная линия 581"/>
          <p:cNvCxnSpPr/>
          <p:nvPr/>
        </p:nvCxnSpPr>
        <p:spPr>
          <a:xfrm flipV="1">
            <a:off x="7164288" y="1707654"/>
            <a:ext cx="792088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object 228"/>
          <p:cNvSpPr txBox="1"/>
          <p:nvPr/>
        </p:nvSpPr>
        <p:spPr>
          <a:xfrm>
            <a:off x="1547664" y="4443958"/>
            <a:ext cx="2088232" cy="56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Рабочие места участников, обозначенные заметным номером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cxnSp>
        <p:nvCxnSpPr>
          <p:cNvPr id="588" name="Прямая соединительная линия 587"/>
          <p:cNvCxnSpPr/>
          <p:nvPr/>
        </p:nvCxnSpPr>
        <p:spPr>
          <a:xfrm flipV="1">
            <a:off x="1763688" y="4155926"/>
            <a:ext cx="0" cy="2880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object 228"/>
          <p:cNvSpPr txBox="1"/>
          <p:nvPr/>
        </p:nvSpPr>
        <p:spPr>
          <a:xfrm>
            <a:off x="4139952" y="4443958"/>
            <a:ext cx="2088232" cy="56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Отдельное рабочее место (индивидуальный стол и стул)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598" name="object 228"/>
          <p:cNvSpPr txBox="1"/>
          <p:nvPr/>
        </p:nvSpPr>
        <p:spPr>
          <a:xfrm>
            <a:off x="6012160" y="771550"/>
            <a:ext cx="1656184" cy="193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Станция печати ЭМ</a:t>
            </a:r>
            <a:endParaRPr sz="12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cxnSp>
        <p:nvCxnSpPr>
          <p:cNvPr id="599" name="Прямая соединительная линия 598"/>
          <p:cNvCxnSpPr/>
          <p:nvPr/>
        </p:nvCxnSpPr>
        <p:spPr>
          <a:xfrm flipV="1">
            <a:off x="7164288" y="987574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object 244"/>
          <p:cNvSpPr txBox="1"/>
          <p:nvPr/>
        </p:nvSpPr>
        <p:spPr>
          <a:xfrm>
            <a:off x="7812360" y="3939902"/>
            <a:ext cx="1080120" cy="747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1200" b="1" i="1" spc="-8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Часы, находящиеся в поле зрения участников</a:t>
            </a:r>
            <a:endParaRPr lang="ru-RU" sz="1200" b="1" i="1" spc="-8" dirty="0">
              <a:solidFill>
                <a:srgbClr val="001F5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605" name="object 325"/>
          <p:cNvSpPr txBox="1"/>
          <p:nvPr/>
        </p:nvSpPr>
        <p:spPr>
          <a:xfrm>
            <a:off x="6732240" y="4011910"/>
            <a:ext cx="936104" cy="5636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ППЭ</a:t>
            </a:r>
            <a:r>
              <a:rPr b="1" spc="-68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 </a:t>
            </a:r>
            <a:r>
              <a:rPr lang="ru-RU" b="1" spc="-68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0999</a:t>
            </a:r>
            <a:endParaRPr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6732240" y="3579862"/>
            <a:ext cx="899477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b="1" spc="-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Ауд.11</a:t>
            </a:r>
            <a:endParaRPr lang="ru-RU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609" name="Надпись 2"/>
          <p:cNvSpPr txBox="1">
            <a:spLocks noChangeArrowheads="1"/>
          </p:cNvSpPr>
          <p:nvPr/>
        </p:nvSpPr>
        <p:spPr bwMode="auto">
          <a:xfrm>
            <a:off x="107504" y="3435846"/>
            <a:ext cx="1224136" cy="1455014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i="1" dirty="0" smtClean="0">
                <a:solidFill>
                  <a:srgbClr val="0000FF"/>
                </a:solidFill>
                <a:effectLst/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Закрыты </a:t>
            </a:r>
            <a:r>
              <a:rPr lang="ru-RU" sz="1100" i="1" dirty="0">
                <a:solidFill>
                  <a:srgbClr val="0000FF"/>
                </a:solidFill>
                <a:effectLst/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стенды, плакаты и иные материалы со справочно-познавательной </a:t>
            </a:r>
            <a:r>
              <a:rPr lang="ru-RU" sz="1100" i="1" dirty="0" smtClean="0">
                <a:solidFill>
                  <a:srgbClr val="0000FF"/>
                </a:solidFill>
                <a:effectLst/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информацией</a:t>
            </a:r>
            <a:endParaRPr lang="ru-RU" sz="1100" i="1" dirty="0">
              <a:solidFill>
                <a:srgbClr val="0000FF"/>
              </a:solidFill>
              <a:effectLst/>
              <a:latin typeface="Cambria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464"/>
            <a:ext cx="9036496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видеонаблюдение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9502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58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39503"/>
            <a:ext cx="64087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Срок хранения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видеозаписи экзамена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-</a:t>
            </a:r>
            <a:endParaRPr lang="ru-RU" sz="16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до 1 марта года, следующего за годом проведения экзамена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219822"/>
            <a:ext cx="4572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неисправное состояние</a:t>
            </a:r>
            <a:r>
              <a:rPr lang="ru-RU" sz="1600" i="1" dirty="0" smtClean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отключение средств видеонаблюдения </a:t>
            </a:r>
            <a:r>
              <a:rPr lang="ru-RU" sz="1600" i="1" dirty="0" smtClean="0">
                <a:solidFill>
                  <a:srgbClr val="C00000"/>
                </a:solidFill>
                <a:latin typeface="Cambria" pitchFamily="18" charset="0"/>
              </a:rPr>
              <a:t>или </a:t>
            </a:r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отсутствие видеозаписи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219822"/>
            <a:ext cx="36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член ГЭК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составляется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акт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, который передает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председателю ГЭК</a:t>
            </a:r>
            <a:endParaRPr lang="ru-RU" sz="1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06628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Срок хранения видеозаписи экзамена, на основании которой было принято решение об остановке экзамена в ППЭ или отдельных аудиториях ППЭ, удалении участников экзамена с экзамена, аннулировании результатов экзамена, составляет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не менее трех лет со дня принятия соответствующего решения</a:t>
            </a:r>
            <a:endParaRPr lang="ru-RU" sz="16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987574"/>
          <a:ext cx="878497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662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3950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В день проведения экзамена </a:t>
            </a:r>
            <a:r>
              <a:rPr lang="ru-RU" u="sng" dirty="0" smtClean="0">
                <a:solidFill>
                  <a:srgbClr val="0000FF"/>
                </a:solidFill>
                <a:latin typeface="Cambria" pitchFamily="18" charset="0"/>
              </a:rPr>
              <a:t>в ППЭ присутствуют</a:t>
            </a: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749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59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87774"/>
            <a:ext cx="84969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itchFamily="18" charset="0"/>
              </a:rPr>
              <a:t>В качестве руководителей и организаторов ППЭ, членов ГЭК, технических специалистов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itchFamily="18" charset="0"/>
              </a:rPr>
              <a:t>и ассистентов привлекаются </a:t>
            </a:r>
          </a:p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лица, прошедшие соответствующую подготовку</a:t>
            </a:r>
            <a:endParaRPr lang="ru-RU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23878"/>
            <a:ext cx="27363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организаторы,  ассистенты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083918"/>
            <a:ext cx="3384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специалистами по данному учебному предмету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723878"/>
            <a:ext cx="41764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руководители ППЭ, организаторы,  ассистенты, технические специалисты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4299942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учителями обучающихся, сдающих экзамен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в данном ППЭ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915566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руководитель ОО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915566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руководитель ППЭ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915566"/>
            <a:ext cx="15121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организаторы ППЭ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915566"/>
            <a:ext cx="15121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члены ГЭК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995686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технические специалисты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55776" y="1995686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0070C0"/>
                </a:solidFill>
                <a:latin typeface="Cambria" pitchFamily="18" charset="0"/>
              </a:rPr>
              <a:t>сотрудники, осуществляющие охрану правопорядка и (или) сотрудники полиции </a:t>
            </a:r>
            <a:endParaRPr lang="ru-RU" sz="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1923678"/>
            <a:ext cx="15121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медицинские работники</a:t>
            </a:r>
            <a:endParaRPr lang="ru-RU" sz="1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1923678"/>
            <a:ext cx="1512168" cy="677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</a:rPr>
              <a:t>ассистенты </a:t>
            </a:r>
            <a:r>
              <a:rPr lang="ru-RU" sz="1200" b="1" i="1" dirty="0" smtClean="0">
                <a:solidFill>
                  <a:srgbClr val="0070C0"/>
                </a:solidFill>
                <a:latin typeface="Cambria" pitchFamily="18" charset="0"/>
              </a:rPr>
              <a:t>(при необходимости)</a:t>
            </a:r>
            <a:endParaRPr lang="ru-RU" sz="12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47" y="2657085"/>
            <a:ext cx="7374255" cy="2395538"/>
            <a:chOff x="822947" y="3542779"/>
            <a:chExt cx="7374255" cy="3194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234" y="3542779"/>
              <a:ext cx="1885949" cy="2049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47" y="3892029"/>
              <a:ext cx="1495425" cy="2201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6950" y="5997568"/>
              <a:ext cx="7250430" cy="739140"/>
            </a:xfrm>
            <a:custGeom>
              <a:avLst/>
              <a:gdLst/>
              <a:ahLst/>
              <a:cxnLst/>
              <a:rect l="l" t="t" r="r" b="b"/>
              <a:pathLst>
                <a:path w="7250430" h="739140">
                  <a:moveTo>
                    <a:pt x="7250049" y="0"/>
                  </a:moveTo>
                  <a:lnTo>
                    <a:pt x="0" y="0"/>
                  </a:lnTo>
                  <a:lnTo>
                    <a:pt x="0" y="738670"/>
                  </a:lnTo>
                  <a:lnTo>
                    <a:pt x="7250049" y="738670"/>
                  </a:lnTo>
                  <a:lnTo>
                    <a:pt x="725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8650" y="4572014"/>
            <a:ext cx="7943850" cy="4405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</a:t>
            </a:r>
            <a:r>
              <a:rPr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ППЭ </a:t>
            </a:r>
            <a:r>
              <a:rPr sz="1400" b="1" spc="-4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вышеперечисленных лиц </a:t>
            </a: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осуществляется </a:t>
            </a:r>
            <a:r>
              <a:rPr sz="1400" b="1" spc="-28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наличии</a:t>
            </a: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документов,</a:t>
            </a:r>
            <a:r>
              <a:rPr sz="1400" b="1" spc="3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удостоверяющих</a:t>
            </a:r>
            <a:r>
              <a:rPr sz="1400" b="1" spc="49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spc="-8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личность</a:t>
            </a:r>
            <a:r>
              <a:rPr sz="1400" b="1" spc="-8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lang="ru-RU" sz="1400" b="1" spc="-8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400" b="1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документов,</a:t>
            </a:r>
            <a:r>
              <a:rPr sz="1400" b="1" spc="3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spc="-8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подтверждающих</a:t>
            </a:r>
            <a:r>
              <a:rPr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их</a:t>
            </a:r>
            <a:r>
              <a:rPr sz="1400" b="1" spc="4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b="1" spc="-1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полномочия</a:t>
            </a:r>
            <a:endParaRPr sz="1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" y="1016733"/>
            <a:ext cx="8743950" cy="3040942"/>
            <a:chOff x="685799" y="1355597"/>
            <a:chExt cx="8172450" cy="4054589"/>
          </a:xfrm>
        </p:grpSpPr>
        <p:sp>
          <p:nvSpPr>
            <p:cNvPr id="8" name="object 8"/>
            <p:cNvSpPr/>
            <p:nvPr/>
          </p:nvSpPr>
          <p:spPr>
            <a:xfrm>
              <a:off x="930275" y="3448684"/>
              <a:ext cx="7283450" cy="151130"/>
            </a:xfrm>
            <a:custGeom>
              <a:avLst/>
              <a:gdLst/>
              <a:ahLst/>
              <a:cxnLst/>
              <a:rect l="l" t="t" r="r" b="b"/>
              <a:pathLst>
                <a:path w="7283450" h="151129">
                  <a:moveTo>
                    <a:pt x="0" y="150875"/>
                  </a:moveTo>
                  <a:lnTo>
                    <a:pt x="7283450" y="150875"/>
                  </a:lnTo>
                  <a:lnTo>
                    <a:pt x="7283450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9" y="1982406"/>
              <a:ext cx="1479982" cy="989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30275" y="1355597"/>
              <a:ext cx="7283450" cy="649605"/>
            </a:xfrm>
            <a:custGeom>
              <a:avLst/>
              <a:gdLst/>
              <a:ahLst/>
              <a:cxnLst/>
              <a:rect l="l" t="t" r="r" b="b"/>
              <a:pathLst>
                <a:path w="7283450" h="649605">
                  <a:moveTo>
                    <a:pt x="0" y="0"/>
                  </a:moveTo>
                  <a:lnTo>
                    <a:pt x="7283450" y="0"/>
                  </a:lnTo>
                  <a:lnTo>
                    <a:pt x="7283450" y="649351"/>
                  </a:lnTo>
                  <a:lnTo>
                    <a:pt x="0" y="649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0275" y="1355597"/>
              <a:ext cx="7283450" cy="649605"/>
            </a:xfrm>
            <a:custGeom>
              <a:avLst/>
              <a:gdLst/>
              <a:ahLst/>
              <a:cxnLst/>
              <a:rect l="l" t="t" r="r" b="b"/>
              <a:pathLst>
                <a:path w="7283450" h="649605">
                  <a:moveTo>
                    <a:pt x="0" y="0"/>
                  </a:moveTo>
                  <a:lnTo>
                    <a:pt x="7283450" y="0"/>
                  </a:lnTo>
                  <a:lnTo>
                    <a:pt x="7283450" y="649351"/>
                  </a:lnTo>
                  <a:lnTo>
                    <a:pt x="0" y="64935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6149" y="1981187"/>
              <a:ext cx="5372100" cy="914390"/>
            </a:xfrm>
            <a:custGeom>
              <a:avLst/>
              <a:gdLst/>
              <a:ahLst/>
              <a:cxnLst/>
              <a:rect l="l" t="t" r="r" b="b"/>
              <a:pathLst>
                <a:path w="5114925" h="706755">
                  <a:moveTo>
                    <a:pt x="0" y="0"/>
                  </a:moveTo>
                  <a:lnTo>
                    <a:pt x="5114925" y="0"/>
                  </a:lnTo>
                  <a:lnTo>
                    <a:pt x="5114925" y="706501"/>
                  </a:lnTo>
                  <a:lnTo>
                    <a:pt x="0" y="706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2873" y="2971753"/>
              <a:ext cx="7283450" cy="422309"/>
            </a:xfrm>
            <a:custGeom>
              <a:avLst/>
              <a:gdLst/>
              <a:ahLst/>
              <a:cxnLst/>
              <a:rect l="l" t="t" r="r" b="b"/>
              <a:pathLst>
                <a:path w="7283450" h="498475">
                  <a:moveTo>
                    <a:pt x="0" y="498475"/>
                  </a:moveTo>
                  <a:lnTo>
                    <a:pt x="7283450" y="498475"/>
                  </a:lnTo>
                  <a:lnTo>
                    <a:pt x="7283450" y="0"/>
                  </a:lnTo>
                  <a:lnTo>
                    <a:pt x="0" y="0"/>
                  </a:lnTo>
                  <a:lnTo>
                    <a:pt x="0" y="498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0275" y="2950209"/>
              <a:ext cx="7283450" cy="649605"/>
            </a:xfrm>
            <a:custGeom>
              <a:avLst/>
              <a:gdLst/>
              <a:ahLst/>
              <a:cxnLst/>
              <a:rect l="l" t="t" r="r" b="b"/>
              <a:pathLst>
                <a:path w="7283450" h="649604">
                  <a:moveTo>
                    <a:pt x="0" y="0"/>
                  </a:moveTo>
                  <a:lnTo>
                    <a:pt x="7283450" y="0"/>
                  </a:lnTo>
                  <a:lnTo>
                    <a:pt x="7283450" y="649351"/>
                  </a:lnTo>
                  <a:lnTo>
                    <a:pt x="0" y="64935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1400" y="3428999"/>
              <a:ext cx="5257800" cy="1981187"/>
            </a:xfrm>
            <a:custGeom>
              <a:avLst/>
              <a:gdLst/>
              <a:ahLst/>
              <a:cxnLst/>
              <a:rect l="l" t="t" r="r" b="b"/>
              <a:pathLst>
                <a:path w="5114925" h="1466850">
                  <a:moveTo>
                    <a:pt x="0" y="0"/>
                  </a:moveTo>
                  <a:lnTo>
                    <a:pt x="5114925" y="0"/>
                  </a:lnTo>
                  <a:lnTo>
                    <a:pt x="5114925" y="1466850"/>
                  </a:lnTo>
                  <a:lnTo>
                    <a:pt x="0" y="146685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44587" y="2339847"/>
            <a:ext cx="7254875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7640">
              <a:spcBef>
                <a:spcPts val="75"/>
              </a:spcBef>
            </a:pPr>
            <a:r>
              <a:rPr sz="1500" b="1" spc="-19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</a:t>
            </a:r>
            <a:r>
              <a:rPr lang="ru-RU" sz="1500" b="1" spc="-19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ККРЕДИТОВАННЫЕ ОБЩЕСТВЕННЫЕ НАБЛЮДАТЕЛИ</a:t>
            </a:r>
            <a:endParaRPr sz="1500" b="1" spc="-19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57550" y="2857500"/>
            <a:ext cx="5563591" cy="958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66674" algn="just">
              <a:spcBef>
                <a:spcPts val="75"/>
              </a:spcBef>
              <a:buFont typeface="Arial" pitchFamily="34" charset="0"/>
              <a:buChar char="•"/>
            </a:pPr>
            <a:r>
              <a:rPr lang="ru-RU" sz="1500" spc="-1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ИМЕЮТ УДОСТОВЕРЕНИЕ ОБ АККРЕДИТАЦИИ </a:t>
            </a:r>
          </a:p>
          <a:p>
            <a:pPr marL="66674" algn="just">
              <a:spcBef>
                <a:spcPts val="75"/>
              </a:spcBef>
              <a:buFont typeface="Arial" pitchFamily="34" charset="0"/>
              <a:buChar char="•"/>
            </a:pPr>
            <a:r>
              <a:rPr lang="ru-RU" sz="1500" spc="-1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МОГУТ СВОБОДНО ПЕРЕМЕЩАТЬСЯ ПО ППЭ</a:t>
            </a:r>
          </a:p>
          <a:p>
            <a:pPr marL="133350" indent="-67866" algn="just">
              <a:spcBef>
                <a:spcPts val="75"/>
              </a:spcBef>
              <a:buFont typeface="Arial" pitchFamily="34" charset="0"/>
              <a:buChar char="•"/>
            </a:pPr>
            <a:r>
              <a:rPr lang="ru-RU" sz="1500" spc="-1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 АУДИТОРИИ НАХОДИТСЯ </a:t>
            </a:r>
            <a:r>
              <a:rPr lang="ru-RU" sz="1500" b="1" spc="-1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ОДИН</a:t>
            </a:r>
            <a:r>
              <a:rPr lang="ru-RU" sz="1500" spc="-1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ОБЩЕСТВЕННЫЙ  НАБЛЮДАТЕЛЬ</a:t>
            </a:r>
            <a:r>
              <a:rPr lang="ru-RU" sz="1500" spc="-19" dirty="0" smtClean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sz="1500" spc="-19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5769" y="4057673"/>
            <a:ext cx="8405495" cy="4953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33338" rIns="0" bIns="0" rtlCol="0">
            <a:spAutoFit/>
          </a:bodyPr>
          <a:lstStyle/>
          <a:p>
            <a:pPr marL="1400140" marR="54292" indent="-1152497" algn="ctr">
              <a:spcBef>
                <a:spcPts val="263"/>
              </a:spcBef>
            </a:pPr>
            <a:r>
              <a:rPr sz="15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Должностные</a:t>
            </a:r>
            <a:r>
              <a:rPr sz="1500" spc="26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лица</a:t>
            </a:r>
            <a:r>
              <a:rPr sz="1500" spc="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Рособрнадзора,</a:t>
            </a:r>
            <a:r>
              <a:rPr sz="1500" spc="4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ОИВ</a:t>
            </a:r>
            <a:r>
              <a:rPr sz="1500" spc="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субъекта</a:t>
            </a:r>
            <a:r>
              <a:rPr sz="1500" spc="3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Российской</a:t>
            </a:r>
            <a:r>
              <a:rPr sz="1500" spc="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23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Федерации, </a:t>
            </a:r>
            <a:r>
              <a:rPr sz="1500" spc="-34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иные</a:t>
            </a:r>
            <a:r>
              <a:rPr sz="1500" spc="4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лица,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определенные</a:t>
            </a:r>
            <a:r>
              <a:rPr sz="1500" spc="38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9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Рособрнадзором</a:t>
            </a:r>
            <a:endParaRPr sz="15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50" y="1600201"/>
            <a:ext cx="5600700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500" spc="-8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ПРИСУТСТВУЮТ В АУДИТОРИЯХ ТОЛЬКО  ДО МОМЕНТА  </a:t>
            </a:r>
            <a:r>
              <a:rPr lang="ru-RU" sz="1500" b="1" u="sng" spc="-8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НАЧАЛА ПЕЧАТИ ЭМ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0050" y="1143000"/>
            <a:ext cx="7715250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866753"/>
            <a:r>
              <a:rPr lang="ru-RU" sz="1500" b="1" spc="-19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АККРЕДИТОВАННЫЕ ПРЕДСТАВИТЕЛИ </a:t>
            </a:r>
            <a:r>
              <a:rPr lang="ru-RU" sz="1500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СМИ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41151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03648" y="483518"/>
            <a:ext cx="7128792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Лица, имеющие право присутствовать в ППЭ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1662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464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1151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Допуск в ППЭ лиц, имеющих право присутствовать в ППЭ </a:t>
            </a:r>
            <a:endParaRPr lang="ru-RU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749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99592" y="915566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Нормативные правовые документы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51520" y="627534"/>
            <a:ext cx="8640960" cy="3486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Федеральный закон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от 29.12.2012 № 273-ФЗ «Об образовании в Российской Федерации»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cs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1520" y="1131590"/>
            <a:ext cx="86409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  <a:spcAft>
                <a:spcPts val="1000"/>
              </a:spcAft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Приказ </a:t>
            </a:r>
            <a:r>
              <a:rPr kumimoji="0" lang="ru-RU" alt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Минпросвещения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 России и </a:t>
            </a:r>
            <a:r>
              <a:rPr kumimoji="0" lang="ru-RU" alt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Рособрнадзора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от 07.11.2018 № 190/1512 </a:t>
            </a:r>
            <a:r>
              <a:rPr lang="ru-RU" altLang="ru-RU" sz="1400" dirty="0" smtClean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95686"/>
            <a:ext cx="8640960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Приказ </a:t>
            </a:r>
            <a:r>
              <a:rPr lang="ru-RU" sz="1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 26.08.2022 № 924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 (зарегистрирован в Минюсте России 29.09.2022 № 70296) (применяется с 1 марта 2023 года)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79862"/>
            <a:ext cx="864096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документы, рекомендуемые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2023 году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письмо </a:t>
            </a:r>
            <a:r>
              <a:rPr lang="ru-RU" sz="1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от 01.02.2023 № 04-31,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редакции письма </a:t>
            </a:r>
            <a:r>
              <a:rPr lang="ru-RU" sz="1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</a:t>
            </a:r>
            <a:r>
              <a:rPr lang="ru-RU" sz="1400" i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№ 04-103</a:t>
            </a:r>
            <a:endParaRPr lang="ru-RU" sz="1400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29150" y="571501"/>
            <a:ext cx="4343400" cy="51434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= ППЭ-07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1450" y="571501"/>
            <a:ext cx="4324350" cy="51434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Работники ППЭ (руководитель ППЭ, технические специалисты, организаторы)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171450" y="1143000"/>
            <a:ext cx="43243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lnSpcReduction="10000"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Технические специалисты ПАО «</a:t>
            </a:r>
            <a:r>
              <a:rPr lang="ru-RU" sz="15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Ростелеком</a:t>
            </a: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4629150" y="1143000"/>
            <a:ext cx="434340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algn="just"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= ППЭ-07, приказ ДО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171450" y="1714500"/>
            <a:ext cx="4324350" cy="5143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Медицинские работники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4629150" y="1714500"/>
            <a:ext cx="4343400" cy="5143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lnSpcReduction="10000"/>
          </a:bodyPr>
          <a:lstStyle/>
          <a:p>
            <a:pPr algn="just"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= ППЭ-07, приказ ДО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171450" y="2286000"/>
            <a:ext cx="43243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Общественные наблюдатели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29150" y="2286000"/>
            <a:ext cx="434340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algn="just"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= ППЭ-07, удостоверение об аккредитации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171450" y="2857500"/>
            <a:ext cx="4324350" cy="5143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Представители СМИ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Содержимое 6"/>
          <p:cNvSpPr txBox="1">
            <a:spLocks/>
          </p:cNvSpPr>
          <p:nvPr/>
        </p:nvSpPr>
        <p:spPr>
          <a:xfrm>
            <a:off x="4629150" y="2857500"/>
            <a:ext cx="4343400" cy="5143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lnSpcReduction="10000"/>
          </a:bodyPr>
          <a:lstStyle/>
          <a:p>
            <a:pPr lvl="0" algn="just">
              <a:spcBef>
                <a:spcPct val="20000"/>
              </a:spcBef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удостоверение об аккредитации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Содержимое 7"/>
          <p:cNvSpPr txBox="1">
            <a:spLocks/>
          </p:cNvSpPr>
          <p:nvPr/>
        </p:nvSpPr>
        <p:spPr>
          <a:xfrm>
            <a:off x="171450" y="3429000"/>
            <a:ext cx="432435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Специалисты о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тдела лицензирования, аккредитации и оценки качества в сфере образования</a:t>
            </a:r>
            <a:endParaRPr lang="ru-RU" sz="1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Содержимое 6"/>
          <p:cNvSpPr txBox="1">
            <a:spLocks/>
          </p:cNvSpPr>
          <p:nvPr/>
        </p:nvSpPr>
        <p:spPr>
          <a:xfrm>
            <a:off x="4629150" y="3429000"/>
            <a:ext cx="43434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приказ ДО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Содержимое 6"/>
          <p:cNvSpPr txBox="1">
            <a:spLocks/>
          </p:cNvSpPr>
          <p:nvPr/>
        </p:nvSpPr>
        <p:spPr>
          <a:xfrm>
            <a:off x="4629150" y="4114800"/>
            <a:ext cx="4343400" cy="4000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приказ ДО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Содержимое 7"/>
          <p:cNvSpPr txBox="1">
            <a:spLocks/>
          </p:cNvSpPr>
          <p:nvPr/>
        </p:nvSpPr>
        <p:spPr>
          <a:xfrm>
            <a:off x="171450" y="4114800"/>
            <a:ext cx="4324350" cy="4000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Федеральный инспектор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Содержимое 7"/>
          <p:cNvSpPr txBox="1">
            <a:spLocks/>
          </p:cNvSpPr>
          <p:nvPr/>
        </p:nvSpPr>
        <p:spPr>
          <a:xfrm>
            <a:off x="171450" y="4572000"/>
            <a:ext cx="432435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Должностные лица </a:t>
            </a:r>
            <a:r>
              <a:rPr lang="ru-RU" sz="1500" b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Рособрнадзора</a:t>
            </a:r>
            <a:endParaRPr lang="ru-RU" sz="15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Содержимое 6"/>
          <p:cNvSpPr txBox="1">
            <a:spLocks/>
          </p:cNvSpPr>
          <p:nvPr/>
        </p:nvSpPr>
        <p:spPr>
          <a:xfrm>
            <a:off x="4629150" y="4572000"/>
            <a:ext cx="4343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документ, удостоверяющий личность, удостоверение</a:t>
            </a:r>
            <a:endParaRPr lang="ru-RU" sz="15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1662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662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9502"/>
            <a:ext cx="763284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За один день до проведения экзамена по соответствующему учебному предмету РЦОИ осуществляет автоматизированное распределение участников  и работников ППЭ.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749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03598"/>
            <a:ext cx="4035142" cy="183698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95686"/>
            <a:ext cx="4896544" cy="30243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47614"/>
            <a:ext cx="1857729" cy="31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7654"/>
            <a:ext cx="2099692" cy="330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83518"/>
            <a:ext cx="3045851" cy="437195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3926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6749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843558"/>
            <a:ext cx="453650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За один день до проведения экзамена по соответствующему учебному предмету РЦОИ осуществляет автоматизированное распределение участников  и </a:t>
            </a:r>
            <a:r>
              <a:rPr lang="ru-RU" sz="1600" smtClean="0">
                <a:solidFill>
                  <a:srgbClr val="0070C0"/>
                </a:solidFill>
                <a:latin typeface="Cambria" pitchFamily="18" charset="0"/>
              </a:rPr>
              <a:t>работников ППЭ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4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662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43558"/>
            <a:ext cx="36724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 каждой аудитории присутствует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два организатора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843558"/>
            <a:ext cx="489654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организаторы вне аудиторий помогают участникам экзаменов ориентироваться в ППЭ, а также осуществляют контроль за перемещением лиц, не задействованных в проведении экзамена</a:t>
            </a:r>
            <a:endParaRPr lang="ru-RU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749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13970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715766"/>
            <a:ext cx="388843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участники экзаменов рассаживаются за рабочие места в соответствии с проведенным распределением </a:t>
            </a:r>
          </a:p>
          <a:p>
            <a:pPr lvl="0" algn="ctr"/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Изменение рабочего места не допускается</a:t>
            </a: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15766"/>
            <a:ext cx="41044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ЭКЗАМЕН ПРОВОДИТСЯ В СПОКОЙНОЙ И ДОБРОЖЕЛАТЕЛЬНОЙ ОБСТАНОВКЕ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464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43608" y="411510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504" y="0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51470"/>
            <a:ext cx="36724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15566"/>
            <a:ext cx="1115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ambria" pitchFamily="18" charset="0"/>
              </a:rPr>
              <a:t>обеспечивают соблюдение требований Порядка в аудитории и ППЭ</a:t>
            </a:r>
            <a:endParaRPr lang="ru-RU" sz="1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61739"/>
            <a:ext cx="86730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РОЦЕДУРА ПРОВЕДЕНИЯ ЭКЗАМЕНА</a:t>
            </a:r>
            <a:r>
              <a:rPr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ru-RU"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выдача ДБО № 2</a:t>
            </a:r>
            <a:endParaRPr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7534"/>
            <a:ext cx="4680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9542"/>
            <a:ext cx="4248471" cy="306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95936" y="3651870"/>
            <a:ext cx="3024336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 последнем БО № 2 лист 2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 на </a:t>
            </a:r>
            <a:r>
              <a:rPr kumimoji="0" lang="ru-RU" sz="16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ДБО № 2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поле «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Дополнительный бланк ответов № 2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 ЗАПОЛНЯЕТСЯ!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123728" y="1491630"/>
            <a:ext cx="2520280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267494"/>
            <a:ext cx="762511" cy="72008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59632" y="1131590"/>
            <a:ext cx="29523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926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5486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83519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во время экзамена на рабочем столе участника экзамена помимо экзаменационных материалов находятся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275606"/>
          <a:ext cx="69847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771550"/>
            <a:ext cx="34928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5486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/>
          <a:srcRect l="3846" t="4682" r="7988" b="9510"/>
          <a:stretch/>
        </p:blipFill>
        <p:spPr>
          <a:xfrm>
            <a:off x="251520" y="2211710"/>
            <a:ext cx="227762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699792" y="1563638"/>
            <a:ext cx="6264696" cy="3456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363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</a:rPr>
              <a:t>ВАЖНО!!!</a:t>
            </a:r>
          </a:p>
          <a:p>
            <a:pPr marL="106363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</a:rPr>
              <a:t>при выходе из аудитории участники оставляют экзаменационные материалы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</a:rPr>
              <a:t>и листы бумаги для черновиков на своем рабочем столе </a:t>
            </a:r>
          </a:p>
          <a:p>
            <a:pPr marL="106363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организатор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 проверяет комплектность оставленных участником экзамена  </a:t>
            </a: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на рабочем столе </a:t>
            </a: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ЭМ и листов бумаги для черновиков</a:t>
            </a:r>
          </a:p>
          <a:p>
            <a:pPr marL="106363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 фиксирует время выхода участника из аудитории и продолжительность его выхода в ведомости ППЭ-12-04-МАШ</a:t>
            </a:r>
            <a:endParaRPr kumimoji="0" lang="ru-RU" b="1" i="1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8351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во время экзамена участники экзамена не должны общаться друг с другом, не могут свободно перемещаться по аудитории и ППЭ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15566"/>
            <a:ext cx="2448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Картинки по запросу ппэ 12-04 маш егэ 20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" t="23609" r="2488" b="17293"/>
          <a:stretch/>
        </p:blipFill>
        <p:spPr bwMode="auto">
          <a:xfrm>
            <a:off x="3275856" y="411510"/>
            <a:ext cx="5708393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67494"/>
            <a:ext cx="3240360" cy="4392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635646"/>
            <a:ext cx="302433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</a:t>
            </a:r>
            <a:r>
              <a:rPr lang="ru-RU" sz="16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выход участника фиксируется в ведомости </a:t>
            </a:r>
            <a:r>
              <a:rPr lang="ru-RU" sz="16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ППЭ-12-04-МАШ  </a:t>
            </a:r>
            <a:endParaRPr lang="ru-RU" sz="16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r>
              <a:rPr lang="ru-RU" sz="16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</a:t>
            </a:r>
            <a:r>
              <a:rPr lang="ru-RU" sz="16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3651870"/>
            <a:ext cx="525658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ВНИМАНИЕ!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 ПРОСТАВЛЯЕМ 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прочерк «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691680" y="3363838"/>
            <a:ext cx="3600400" cy="50405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555776" y="915566"/>
            <a:ext cx="1008112" cy="2700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noFill/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2643758"/>
            <a:ext cx="457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Обязательно!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</p:txBody>
      </p:sp>
      <p:cxnSp>
        <p:nvCxnSpPr>
          <p:cNvPr id="21" name="Прямая со стрелкой 20"/>
          <p:cNvCxnSpPr>
            <a:endCxn id="18" idx="4"/>
          </p:cNvCxnSpPr>
          <p:nvPr/>
        </p:nvCxnSpPr>
        <p:spPr>
          <a:xfrm flipH="1" flipV="1">
            <a:off x="3059832" y="1185596"/>
            <a:ext cx="714884" cy="16111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1489" y="123478"/>
            <a:ext cx="762511" cy="720080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926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3478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915566"/>
          <a:ext cx="892899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219"/>
                <a:gridCol w="65137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участникам экзамена</a:t>
                      </a:r>
                      <a:endParaRPr lang="ru-RU" sz="1200" dirty="0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−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algn="just"/>
                      <a:endParaRPr lang="ru-RU" sz="1200" b="1" kern="1200" dirty="0" smtClean="0">
                        <a:solidFill>
                          <a:srgbClr val="0000FF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− выносить из аудиторий и ППЭ экзаменационные материалы на бумажном или электронном носителях, фотографировать экзаменационные материалы </a:t>
                      </a:r>
                      <a:endParaRPr lang="ru-RU" sz="1200" dirty="0">
                        <a:solidFill>
                          <a:srgbClr val="0000FF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организаторам, ассистентам, медицинским работникам, техническим специалиста 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− иметь при себе средства связи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0000FF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− выносить из аудиторий и ППЭ экзаменационные материалы на бумажном или электронном носителях, фотографировать экзаменационные материалы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руководителю ОО, руководителю ППЭ, организаторам, членам ГЭК, техническим специалистам, сотрудникам, осуществляющим охрану правопорядка, медицинским работникам, ассистентам, лицам, имеющим право присутствовать в ППЭ </a:t>
                      </a:r>
                      <a:endParaRPr lang="ru-RU" sz="1200" dirty="0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− оказывать содействие участникам экзамена,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35696" y="48351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Cambria" pitchFamily="18" charset="0"/>
              </a:rPr>
              <a:t>В день проведения экзамена в ППЭ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</a:rPr>
              <a:t>запрещается</a:t>
            </a:r>
            <a:r>
              <a:rPr lang="ru-RU" dirty="0" smtClean="0">
                <a:solidFill>
                  <a:srgbClr val="0000CC"/>
                </a:solidFill>
                <a:latin typeface="Cambria" pitchFamily="18" charset="0"/>
              </a:rPr>
              <a:t>:</a:t>
            </a:r>
            <a:endParaRPr lang="ru-RU" dirty="0">
              <a:solidFill>
                <a:srgbClr val="0000CC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926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5552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ДОПУСК К ЕДИНОМУ ГОСУДАРСТВЕННОМУ ЭКЗАМЕНУ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67544" y="1347614"/>
            <a:ext cx="8352928" cy="1872208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к</a:t>
            </a:r>
            <a:r>
              <a:rPr lang="en-US" altLang="ru-RU" sz="2000" dirty="0">
                <a:solidFill>
                  <a:srgbClr val="0070C0"/>
                </a:solidFill>
                <a:latin typeface="Cambria" pitchFamily="18" charset="0"/>
              </a:rPr>
              <a:t> </a:t>
            </a:r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ГИА </a:t>
            </a:r>
            <a:r>
              <a:rPr lang="ru-RU" altLang="ru-RU" sz="2000" dirty="0">
                <a:solidFill>
                  <a:srgbClr val="0070C0"/>
                </a:solidFill>
                <a:latin typeface="Cambria" pitchFamily="18" charset="0"/>
              </a:rPr>
              <a:t>допускаются обучающиеся, </a:t>
            </a:r>
            <a:r>
              <a:rPr lang="ru-RU" altLang="ru-RU" sz="2000" u="sng" dirty="0">
                <a:solidFill>
                  <a:srgbClr val="0070C0"/>
                </a:solidFill>
                <a:latin typeface="Cambria" pitchFamily="18" charset="0"/>
              </a:rPr>
              <a:t>не</a:t>
            </a:r>
            <a:r>
              <a:rPr lang="en-US" altLang="ru-RU" sz="2000" u="sng" dirty="0">
                <a:solidFill>
                  <a:srgbClr val="0070C0"/>
                </a:solidFill>
                <a:latin typeface="Cambria" pitchFamily="18" charset="0"/>
              </a:rPr>
              <a:t> </a:t>
            </a:r>
            <a:r>
              <a:rPr lang="ru-RU" altLang="ru-RU" sz="2000" u="sng" dirty="0">
                <a:solidFill>
                  <a:srgbClr val="0070C0"/>
                </a:solidFill>
                <a:latin typeface="Cambria" pitchFamily="18" charset="0"/>
              </a:rPr>
              <a:t>имеющие академической задолженности и</a:t>
            </a:r>
            <a:r>
              <a:rPr lang="en-US" altLang="ru-RU" sz="2000" u="sng" dirty="0">
                <a:solidFill>
                  <a:srgbClr val="0070C0"/>
                </a:solidFill>
                <a:latin typeface="Cambria" pitchFamily="18" charset="0"/>
              </a:rPr>
              <a:t> </a:t>
            </a:r>
            <a:r>
              <a:rPr lang="ru-RU" altLang="ru-RU" sz="2000" u="sng" dirty="0">
                <a:solidFill>
                  <a:srgbClr val="0070C0"/>
                </a:solidFill>
                <a:latin typeface="Cambria" pitchFamily="18" charset="0"/>
              </a:rPr>
              <a:t>в полном объеме выполнившие учебный план или индивидуальный учебный план</a:t>
            </a:r>
            <a:r>
              <a:rPr lang="ru-RU" altLang="ru-RU" sz="20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(</a:t>
            </a:r>
            <a:r>
              <a:rPr lang="ru-RU" altLang="ru-RU" sz="2000" dirty="0">
                <a:solidFill>
                  <a:srgbClr val="0070C0"/>
                </a:solidFill>
                <a:latin typeface="Cambria" pitchFamily="18" charset="0"/>
              </a:rPr>
              <a:t>имеющие </a:t>
            </a:r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годовые </a:t>
            </a:r>
            <a:r>
              <a:rPr lang="ru-RU" altLang="ru-RU" sz="2000" dirty="0">
                <a:solidFill>
                  <a:srgbClr val="0070C0"/>
                </a:solidFill>
                <a:latin typeface="Cambria" pitchFamily="18" charset="0"/>
              </a:rPr>
              <a:t>отметки по</a:t>
            </a:r>
            <a:r>
              <a:rPr lang="en-US" altLang="ru-RU" sz="2000" dirty="0">
                <a:solidFill>
                  <a:srgbClr val="0070C0"/>
                </a:solidFill>
                <a:latin typeface="Cambria" pitchFamily="18" charset="0"/>
              </a:rPr>
              <a:t> </a:t>
            </a:r>
            <a:r>
              <a:rPr lang="ru-RU" altLang="ru-RU" sz="2000" dirty="0">
                <a:solidFill>
                  <a:srgbClr val="0070C0"/>
                </a:solidFill>
                <a:latin typeface="Cambria" pitchFamily="18" charset="0"/>
              </a:rPr>
              <a:t>всем учебным предметам учебного плана за </a:t>
            </a:r>
            <a:r>
              <a:rPr lang="ru-RU" altLang="ru-RU" sz="2000" dirty="0" smtClean="0">
                <a:solidFill>
                  <a:srgbClr val="0070C0"/>
                </a:solidFill>
                <a:latin typeface="Cambria" pitchFamily="18" charset="0"/>
              </a:rPr>
              <a:t>каждый год обучения по образовательным программам среднего общего образования не ниже удовлетворительных) </a:t>
            </a:r>
            <a:endParaRPr lang="ru-RU" altLang="ru-RU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3995936" y="3147814"/>
            <a:ext cx="1008112" cy="1008112"/>
          </a:xfrm>
          <a:prstGeom prst="mathPlus">
            <a:avLst>
              <a:gd name="adj1" fmla="val 16072"/>
            </a:avLst>
          </a:prstGeom>
          <a:solidFill>
            <a:srgbClr val="B4C9E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457200" y="4011910"/>
            <a:ext cx="8229600" cy="720080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sz="2000" b="1" dirty="0" smtClean="0">
                <a:solidFill>
                  <a:srgbClr val="0000CC"/>
                </a:solidFill>
                <a:latin typeface="Cambria" pitchFamily="18" charset="0"/>
              </a:rPr>
              <a:t>результат «зачет» </a:t>
            </a:r>
          </a:p>
          <a:p>
            <a:pPr indent="0" algn="ctr"/>
            <a:r>
              <a:rPr lang="ru-RU" altLang="ru-RU" sz="2000" b="1" dirty="0" smtClean="0">
                <a:solidFill>
                  <a:srgbClr val="0000CC"/>
                </a:solidFill>
                <a:latin typeface="Cambria" pitchFamily="18" charset="0"/>
              </a:rPr>
              <a:t>за итоговое сочинение </a:t>
            </a:r>
            <a:r>
              <a:rPr lang="ru-RU" altLang="ru-RU" sz="2000" b="1" dirty="0">
                <a:solidFill>
                  <a:srgbClr val="0000CC"/>
                </a:solidFill>
                <a:latin typeface="Cambria" pitchFamily="18" charset="0"/>
              </a:rPr>
              <a:t>(</a:t>
            </a:r>
            <a:r>
              <a:rPr lang="ru-RU" altLang="ru-RU" sz="2000" b="1" dirty="0" smtClean="0">
                <a:solidFill>
                  <a:srgbClr val="0000CC"/>
                </a:solidFill>
                <a:latin typeface="Cambria" pitchFamily="18" charset="0"/>
              </a:rPr>
              <a:t>изложение)</a:t>
            </a:r>
            <a:endParaRPr lang="ru-RU" altLang="ru-RU" sz="2000" b="1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 bwMode="auto">
          <a:xfrm>
            <a:off x="395536" y="915566"/>
            <a:ext cx="1080120" cy="504056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п.10</a:t>
            </a:r>
            <a:endParaRPr lang="ru-RU" alt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9582"/>
            <a:ext cx="1143000" cy="773336"/>
            <a:chOff x="0" y="35686"/>
            <a:chExt cx="4462780" cy="302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858011"/>
              <a:ext cx="3314700" cy="2205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533" y="1052703"/>
              <a:ext cx="2725547" cy="1617472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9512" y="1923678"/>
          <a:ext cx="8784976" cy="2142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1353"/>
                <a:gridCol w="4563623"/>
              </a:tblGrid>
              <a:tr h="159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ТАЦИОНАРНЫЙ ТЕЛЕФОН</a:t>
                      </a:r>
                      <a:endParaRPr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476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spc="-7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МОБИЛЬНЫЙ ТЕЛЕФОН</a:t>
                      </a:r>
                      <a:endParaRPr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476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</a:tr>
              <a:tr h="1929013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Расположение</a:t>
                      </a:r>
                      <a:r>
                        <a:rPr sz="12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6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исключительно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4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штабе</a:t>
                      </a:r>
                      <a:r>
                        <a:rPr sz="1200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4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Используется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2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2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2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2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РЦ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200" spc="-13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3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spc="-13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spc="-1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связи</a:t>
                      </a:r>
                      <a:r>
                        <a:rPr sz="1200" spc="-10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17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2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горячей</a:t>
                      </a:r>
                      <a:r>
                        <a:rPr sz="12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линией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2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случае</a:t>
                      </a:r>
                      <a:r>
                        <a:rPr sz="12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нештатной</a:t>
                      </a:r>
                      <a:r>
                        <a:rPr lang="ru-RU" sz="1200" spc="-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ситуации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2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2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sz="12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чения</a:t>
                      </a:r>
                      <a:r>
                        <a:rPr sz="12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роля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рез</a:t>
                      </a:r>
                      <a:r>
                        <a:rPr sz="1200" spc="-1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2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рв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ной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схеме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чение</a:t>
                      </a:r>
                      <a:r>
                        <a:rPr sz="12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ключа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ролю»</a:t>
                      </a:r>
                    </a:p>
                  </a:txBody>
                  <a:tcPr marL="0" marR="0" marT="30956" marB="0">
                    <a:lnL w="12700">
                      <a:solidFill>
                        <a:srgbClr val="133E6A"/>
                      </a:solidFill>
                      <a:prstDash val="solid"/>
                    </a:lnL>
                    <a:lnR w="12700">
                      <a:solidFill>
                        <a:srgbClr val="133E6A"/>
                      </a:solidFill>
                      <a:prstDash val="solid"/>
                    </a:lnR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 algn="just" defTabSz="2633663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 MT"/>
                        <a:buChar char="•"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200" spc="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Расположение</a:t>
                      </a:r>
                      <a:r>
                        <a:rPr sz="12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6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исключительно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4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1200" spc="4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200" spc="4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абе</a:t>
                      </a:r>
                      <a:r>
                        <a:rPr sz="1200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78460" indent="-287020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спол</a:t>
                      </a:r>
                      <a:r>
                        <a:rPr sz="1200" b="1" spc="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зу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тся</a:t>
                      </a:r>
                      <a:r>
                        <a:rPr sz="1200" b="1" spc="-100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sz="1200" b="1" spc="-125" dirty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25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РЕЗЕРВНОЕ  СРЕДСТВО  СВЯЗИ</a:t>
                      </a:r>
                      <a:endParaRPr sz="1200" b="1" dirty="0">
                        <a:solidFill>
                          <a:srgbClr val="C0000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78460" indent="-287020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ме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аво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носить</a:t>
                      </a:r>
                      <a:r>
                        <a:rPr sz="12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штаб</a:t>
                      </a:r>
                      <a:r>
                        <a:rPr sz="1200" spc="-13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5877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ково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ител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ОО</a:t>
                      </a:r>
                    </a:p>
                    <a:p>
                      <a:pPr marL="35877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ково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ител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2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5877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sz="12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ЭК</a:t>
                      </a:r>
                    </a:p>
                    <a:p>
                      <a:pPr marL="35877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общественные</a:t>
                      </a:r>
                      <a:r>
                        <a:rPr sz="12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наблюдатели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58775" marR="109791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олжност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особр</a:t>
                      </a:r>
                      <a:r>
                        <a:rPr sz="1200" spc="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2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ад</a:t>
                      </a:r>
                      <a:r>
                        <a:rPr sz="1200" spc="-1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ора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9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  у</a:t>
                      </a:r>
                      <a:r>
                        <a:rPr sz="1200" spc="-2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полномоченные</a:t>
                      </a:r>
                      <a:r>
                        <a:rPr sz="1200" spc="-9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6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Рособрнадзором</a:t>
                      </a:r>
                      <a:endParaRPr sz="12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358775" lvl="1" indent="-17621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олжност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sz="12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</a:t>
                      </a:r>
                      <a:r>
                        <a:rPr sz="12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ере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sz="12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омочия)</a:t>
                      </a:r>
                    </a:p>
                  </a:txBody>
                  <a:tcPr marL="0" marR="0" marT="30956" marB="0">
                    <a:lnL w="12700">
                      <a:solidFill>
                        <a:srgbClr val="133E6A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596336" y="987574"/>
            <a:ext cx="1028660" cy="904052"/>
            <a:chOff x="7988807" y="318515"/>
            <a:chExt cx="2411095" cy="31470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7" y="318515"/>
              <a:ext cx="2410968" cy="3147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4260" y="514350"/>
              <a:ext cx="1822069" cy="25587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9512" y="4155926"/>
            <a:ext cx="8820912" cy="8636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indent="-215265" algn="just">
              <a:spcBef>
                <a:spcPts val="75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Один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8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6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технических</a:t>
            </a:r>
            <a:r>
              <a:rPr sz="1400" spc="-7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специалистов</a:t>
            </a:r>
            <a:r>
              <a:rPr sz="1400" spc="-8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3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дежурит</a:t>
            </a:r>
            <a:r>
              <a:rPr sz="1400" spc="-7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72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400" spc="-10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3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штабе</a:t>
            </a:r>
            <a:r>
              <a:rPr sz="1400" spc="-9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10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0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400" spc="-9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9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оперативного</a:t>
            </a:r>
            <a:r>
              <a:rPr sz="1400" spc="-10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71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выполнения</a:t>
            </a:r>
            <a:r>
              <a:rPr lang="ru-RU" sz="1400" spc="-7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8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необходимых</a:t>
            </a:r>
            <a:r>
              <a:rPr sz="1400" spc="-9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технологических</a:t>
            </a:r>
            <a:r>
              <a:rPr sz="1400" spc="-6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процедур</a:t>
            </a:r>
            <a:r>
              <a:rPr sz="1400" spc="-9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возникновении</a:t>
            </a:r>
            <a:r>
              <a:rPr sz="1400" spc="-8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нештатных</a:t>
            </a:r>
            <a:r>
              <a:rPr sz="1400" spc="-9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ситуаций</a:t>
            </a:r>
            <a:endParaRPr sz="14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24314" marR="3810" indent="-215265" algn="just">
              <a:lnSpc>
                <a:spcPts val="1575"/>
              </a:lnSpc>
              <a:spcBef>
                <a:spcPts val="90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spc="-5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</a:t>
            </a:r>
            <a:r>
              <a:rPr sz="1400" spc="-8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(помощник</a:t>
            </a:r>
            <a:r>
              <a:rPr sz="1400" spc="-7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руководителя</a:t>
            </a:r>
            <a:r>
              <a:rPr sz="1400" spc="-8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ППЭ)</a:t>
            </a:r>
            <a:r>
              <a:rPr sz="1400" spc="-9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3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дежурит</a:t>
            </a:r>
            <a:r>
              <a:rPr sz="1400" spc="-7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72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400" spc="-10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3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штабе</a:t>
            </a:r>
            <a:r>
              <a:rPr sz="1400" spc="-9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0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400" spc="-8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ответа</a:t>
            </a:r>
            <a:r>
              <a:rPr sz="1400" spc="-9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2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sz="1400" spc="-10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8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звонки, </a:t>
            </a:r>
            <a:r>
              <a:rPr sz="1400" spc="-46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пос</a:t>
            </a:r>
            <a:r>
              <a:rPr sz="1400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уп</a:t>
            </a:r>
            <a:r>
              <a:rPr sz="1400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400" spc="7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ю</a:t>
            </a:r>
            <a:r>
              <a:rPr sz="1400" spc="6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щ</a:t>
            </a:r>
            <a:r>
              <a:rPr sz="1400" spc="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400" spc="1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400" spc="-9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26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sz="1400" spc="-10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sz="1400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10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400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ци</a:t>
            </a:r>
            <a:r>
              <a:rPr sz="1400" spc="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sz="1400" spc="4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sz="1400" spc="3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</a:t>
            </a:r>
            <a:r>
              <a:rPr sz="1400" spc="-10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</a:t>
            </a:r>
            <a:r>
              <a:rPr sz="1400" spc="-1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ы</a:t>
            </a:r>
            <a:r>
              <a:rPr sz="1400" spc="-3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й</a:t>
            </a:r>
            <a:r>
              <a:rPr sz="1400" spc="-9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68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ил</a:t>
            </a:r>
            <a:r>
              <a:rPr sz="1400" spc="-34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400" spc="-9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 spc="-9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мобильный</a:t>
            </a:r>
            <a:r>
              <a:rPr sz="1400" spc="-9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 spc="-9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38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-56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400" spc="-15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</a:t>
            </a:r>
            <a:r>
              <a:rPr sz="1400" spc="-19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lang="ru-RU" sz="1400" spc="-19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фоны</a:t>
            </a:r>
            <a:endParaRPr sz="14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75656" y="1275606"/>
            <a:ext cx="4104456" cy="53091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Штабе ППЭ </a:t>
            </a:r>
            <a:r>
              <a:rPr lang="ru-RU" sz="15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АНШЛАГ</a:t>
            </a: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– </a:t>
            </a:r>
          </a:p>
          <a:p>
            <a:pPr algn="ctr" defTabSz="685800"/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15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МЕСТО ДЛЯ ХРАНЕНИЯ ТЕЛЕФОНОВ</a:t>
            </a: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987574"/>
            <a:ext cx="938864" cy="8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555526"/>
            <a:ext cx="885698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ВНИМАНИЕ !  Средства связи разрешено использовать только в Штабе ППЭ в связи со служебной необходимостью!</a:t>
            </a:r>
            <a:endParaRPr lang="ru-RU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ПОРЯДОК ПРОВЕДЕНИЯ ЭКЗАМЕНА</a:t>
            </a:r>
            <a:endParaRPr lang="ru-RU" sz="1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864"/>
            <a:ext cx="9036496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Прядок проведения ГИА: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процедура удаления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11510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1151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Лица, допустившие нарушение Порядка, удаляются с экзамена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95686"/>
            <a:ext cx="2304256" cy="28460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2139702"/>
            <a:ext cx="161967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помещении для руководителя ППЭ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Тройная стрелка влево/вправо/вверх 12"/>
          <p:cNvSpPr/>
          <p:nvPr/>
        </p:nvSpPr>
        <p:spPr>
          <a:xfrm rot="10800000">
            <a:off x="2771800" y="1203598"/>
            <a:ext cx="1216152" cy="576064"/>
          </a:xfrm>
          <a:prstGeom prst="leftRigh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77155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ЧЛЕН ГЭК</a:t>
            </a:r>
            <a:endParaRPr lang="ru-RU" sz="1600" i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1131590"/>
            <a:ext cx="2412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Руководитель ППЭ</a:t>
            </a:r>
            <a:endParaRPr lang="ru-RU" sz="1600" i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99742"/>
            <a:ext cx="4104456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 в аудитории:</a:t>
            </a:r>
          </a:p>
          <a:p>
            <a:pPr lvl="0" algn="ctr"/>
            <a:endParaRPr lang="ru-RU" sz="16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00CC"/>
                </a:solidFill>
                <a:latin typeface="Cambria" pitchFamily="18" charset="0"/>
              </a:rPr>
              <a:t>форма ППЭ-05-02 – «Удален с экзамена» -  метка «</a:t>
            </a:r>
            <a:r>
              <a:rPr lang="en-US" sz="1600" b="1" i="1" dirty="0" smtClean="0">
                <a:solidFill>
                  <a:srgbClr val="0000CC"/>
                </a:solidFill>
                <a:latin typeface="Cambria" pitchFamily="18" charset="0"/>
              </a:rPr>
              <a:t>X»</a:t>
            </a:r>
            <a:endParaRPr lang="ru-RU" sz="1600" b="1" i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sz="1600" b="1" i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00CC"/>
                </a:solidFill>
                <a:latin typeface="Cambria" pitchFamily="18" charset="0"/>
              </a:rPr>
              <a:t> бланк регистрации – «Удален с экзамена в связи с нарушением Порядка проведения ЕГЭ» - метка «</a:t>
            </a:r>
            <a:r>
              <a:rPr lang="en-US" sz="1600" b="1" i="1" dirty="0" smtClean="0">
                <a:solidFill>
                  <a:srgbClr val="0000CC"/>
                </a:solidFill>
                <a:latin typeface="Cambria" pitchFamily="18" charset="0"/>
              </a:rPr>
              <a:t>X»</a:t>
            </a:r>
            <a:r>
              <a:rPr lang="ru-RU" sz="1600" b="1" i="1" dirty="0" smtClean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ru-RU" sz="1600" i="1" dirty="0" smtClean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49163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</a:rPr>
              <a:t>Общественные наблюдателя 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</a:rPr>
              <a:t>(</a:t>
            </a:r>
            <a:r>
              <a:rPr lang="ru-RU" sz="1600" i="1" dirty="0" smtClean="0">
                <a:solidFill>
                  <a:srgbClr val="0000FF"/>
                </a:solidFill>
                <a:latin typeface="Cambria" pitchFamily="18" charset="0"/>
              </a:rPr>
              <a:t>при наличии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</a:rPr>
              <a:t>)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131590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651870"/>
            <a:ext cx="1656184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Акты об удалении с экзамена составляются в двух экземплярах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2923" y="685799"/>
            <a:ext cx="4396475" cy="276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 аудитории                     </a:t>
            </a:r>
            <a:endParaRPr lang="ru-RU" sz="12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1730" y="342900"/>
            <a:ext cx="394227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1" y="2571750"/>
            <a:ext cx="396044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Протокол проведения экзамена в аудитории  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633" y="3852787"/>
            <a:ext cx="4591644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029200" y="769908"/>
            <a:ext cx="9354" cy="437359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28698" y="819409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93677" y="2450508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2656" y="3506426"/>
            <a:ext cx="1190445" cy="2616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12162" y="291142"/>
            <a:ext cx="4796287" cy="30008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 участника экзамена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4" y="1077360"/>
            <a:ext cx="4166558" cy="86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28" y="1948222"/>
            <a:ext cx="4244198" cy="5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3131389" y="2051405"/>
            <a:ext cx="1431986" cy="27699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48" y="2950263"/>
            <a:ext cx="3937711" cy="8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143251" y="3506638"/>
            <a:ext cx="400049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1600" y="1960029"/>
            <a:ext cx="539239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962" y="825030"/>
            <a:ext cx="1354347" cy="146548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988612" y="2448354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364" y="2386490"/>
            <a:ext cx="1376987" cy="14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3992" y="2403025"/>
            <a:ext cx="1414732" cy="138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174188" y="3843701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6400" y="2286000"/>
            <a:ext cx="1488806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64294">
              <a:spcBef>
                <a:spcPts val="46"/>
              </a:spcBef>
              <a:defRPr/>
            </a:pPr>
            <a:r>
              <a:rPr lang="ru-RU" sz="1200" b="1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0723" y="2230558"/>
            <a:ext cx="1693280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4294" algn="ctr">
              <a:spcBef>
                <a:spcPts val="46"/>
              </a:spcBef>
              <a:defRPr/>
            </a:pPr>
            <a:r>
              <a:rPr lang="ru-RU" sz="1200" b="1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Объяснительная  записка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3217" y="3843095"/>
            <a:ext cx="1164566" cy="11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6993539" y="3996788"/>
            <a:ext cx="1297471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64294">
              <a:spcBef>
                <a:spcPts val="46"/>
              </a:spcBef>
              <a:defRPr/>
            </a:pPr>
            <a:r>
              <a:rPr lang="ru-RU" sz="1200" b="1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</a:t>
            </a: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0" y="0"/>
            <a:ext cx="9144000" cy="38793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lang="ru-RU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72350" y="857250"/>
            <a:ext cx="44499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64294">
              <a:spcBef>
                <a:spcPts val="46"/>
              </a:spcBef>
              <a:defRPr/>
            </a:pPr>
            <a:r>
              <a:rPr lang="ru-RU" sz="1200" b="1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483518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66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8351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ПРОЦЕДУРА ДОСРОЧНОГО ЗАВЕРШЕНИЯ ПО состоянию здоровья или объективным причинам</a:t>
            </a:r>
            <a:endParaRPr lang="ru-RU" sz="14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3159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 случае если участник экзамена по состоянию здоровья или другим объективным причинам не может завершить выполнение экзаменационной работы, он досрочно покидает аудиторию. 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При этом организаторы сопровождают участника экзамена к медицинскому работнику и приглашают члена ГЭК. 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При 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 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Организатор ставит в бланке регистрации участника экзамена соответствующую отметку.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3148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692" y="828136"/>
            <a:ext cx="4396475" cy="276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 аудитории                     </a:t>
            </a:r>
            <a:endParaRPr lang="ru-RU" sz="12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1749" y="465826"/>
            <a:ext cx="3942271" cy="4154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sz="21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51" y="2628900"/>
            <a:ext cx="396044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Протокол проведения экзамена в аудитории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633" y="4000500"/>
            <a:ext cx="4591644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063705" y="769911"/>
            <a:ext cx="9354" cy="437359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20072" y="987624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1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57801" y="2114550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2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909" y="934981"/>
            <a:ext cx="1878536" cy="108360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8" name="Плюс 27"/>
          <p:cNvSpPr/>
          <p:nvPr/>
        </p:nvSpPr>
        <p:spPr bwMode="auto">
          <a:xfrm>
            <a:off x="6216199" y="883267"/>
            <a:ext cx="288032" cy="288032"/>
          </a:xfrm>
          <a:prstGeom prst="mathPlus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0192" y="4404836"/>
            <a:ext cx="2304256" cy="646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СЛУЖЕБНЫЕ,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ОБЪЯСНИТЕЛЬНЫЕ  ЗАПИСКИ</a:t>
            </a:r>
            <a:endParaRPr lang="ru-RU" sz="1200" b="1" dirty="0">
              <a:ln w="1905"/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92082" y="4372000"/>
            <a:ext cx="504056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3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2656" y="3506426"/>
            <a:ext cx="1190445" cy="2616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12162" y="342899"/>
            <a:ext cx="4796287" cy="53091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Досрочное завершение экзамена по объективным причинам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1077360"/>
            <a:ext cx="4166558" cy="86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28" y="1948222"/>
            <a:ext cx="4244198" cy="5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686050" y="1972968"/>
            <a:ext cx="441113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31389" y="2051405"/>
            <a:ext cx="1431986" cy="27699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48" y="2950263"/>
            <a:ext cx="3937711" cy="8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314700" y="3506638"/>
            <a:ext cx="368780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536" y="2071174"/>
            <a:ext cx="2205307" cy="226144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0" y="0"/>
            <a:ext cx="9144000" cy="38793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lang="ru-RU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6550" y="857250"/>
            <a:ext cx="2343150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Журнал учета участников  экзамена, обратившихся к медицинскому работнику во время проведения экзамена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57900" y="2171700"/>
            <a:ext cx="444994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64294">
              <a:spcBef>
                <a:spcPts val="46"/>
              </a:spcBef>
              <a:defRPr/>
            </a:pPr>
            <a:r>
              <a:rPr lang="ru-RU" sz="1200" b="1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148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3950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71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5526"/>
            <a:ext cx="36724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13159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u="sng" dirty="0" smtClean="0">
                <a:solidFill>
                  <a:srgbClr val="0070C0"/>
                </a:solidFill>
                <a:latin typeface="Cambria" pitchFamily="18" charset="0"/>
              </a:rPr>
              <a:t>за </a:t>
            </a:r>
            <a:r>
              <a:rPr lang="ru-RU" b="1" u="sng" dirty="0" smtClean="0">
                <a:solidFill>
                  <a:srgbClr val="0070C0"/>
                </a:solidFill>
                <a:latin typeface="Cambria" pitchFamily="18" charset="0"/>
              </a:rPr>
              <a:t>30 минут </a:t>
            </a:r>
            <a:r>
              <a:rPr lang="ru-RU" u="sng" dirty="0" smtClean="0">
                <a:solidFill>
                  <a:srgbClr val="0070C0"/>
                </a:solidFill>
                <a:latin typeface="Cambria" pitchFamily="18" charset="0"/>
              </a:rPr>
              <a:t>и </a:t>
            </a:r>
            <a:r>
              <a:rPr lang="ru-RU" b="1" u="sng" dirty="0" smtClean="0">
                <a:solidFill>
                  <a:srgbClr val="0070C0"/>
                </a:solidFill>
                <a:latin typeface="Cambria" pitchFamily="18" charset="0"/>
              </a:rPr>
              <a:t>за 5 минут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до окончания экзамена сообщают участникам экзамена о скором завершении экзамена и напоминают о необходимости перенести ответы из листов бумаги для черновиков, КИМ для проведения ЕГЭ в бланки ответов.</a:t>
            </a:r>
          </a:p>
          <a:p>
            <a:pPr lvl="0" algn="just"/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участники экзамена, досрочно завершившие выполнение экзаменационной работы, сдают экзаменационные материалы и листы бумаги для черновиков организаторам и покидают ППЭ, не дожидаясь завершения окончания экзамена.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по истечении времени экзамена организаторы объявляют об окончании экзамена и собирают экзаменационные материалы и листы бумаги для черновиков у участников экзамена.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148"/>
            <a:ext cx="9036496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950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71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11510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43558"/>
            <a:ext cx="864096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по окончании экзамена в соответствующем поле бланка ответов каждого участника ЕГЭ указывает количество внесенных им замен ошибочных ответов на задания с кратким ответом и ставит подпись.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75806"/>
            <a:ext cx="864096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в случае если в бланке ответов участника ЕГЭ отсутствуют замены ошибочных ответов на задания с кратким ответом, организатор в специально отведенном поле бланка ответов ставит знак «X» и подпись.</a:t>
            </a:r>
            <a:endParaRPr lang="ru-RU" sz="1600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7654"/>
            <a:ext cx="49316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9902"/>
            <a:ext cx="4968552" cy="120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716016" y="411510"/>
            <a:ext cx="4104456" cy="33950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0070C0"/>
                </a:solidFill>
                <a:latin typeface="Cambria" pitchFamily="18" charset="0"/>
              </a:rPr>
              <a:t>Заполнение бланка ответов №1</a:t>
            </a:r>
            <a:endParaRPr lang="ru-RU" sz="2000" b="1" dirty="0">
              <a:ln w="1905"/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9913" y="1203609"/>
            <a:ext cx="5112568" cy="255454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indent="450839" algn="just" defTabSz="914378" eaLnBrk="0" hangingPunct="0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знак «Z»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свидетельствует о:</a:t>
            </a:r>
          </a:p>
          <a:p>
            <a:pPr indent="450839" algn="just" defTabSz="914378" eaLnBrk="0" hangingPunct="0"/>
            <a:endParaRPr lang="ru-RU" sz="16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indent="450839" algn="just" defTabSz="914378" eaLnBrk="0" hangingPunct="0">
              <a:buFontTx/>
              <a:buChar char="-"/>
            </a:pPr>
            <a:r>
              <a:rPr lang="ru-RU" sz="16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завершении выполнения участником экзамена заданий КИМ</a:t>
            </a:r>
          </a:p>
          <a:p>
            <a:pPr indent="450839" algn="just" defTabSz="914378" eaLnBrk="0" hangingPunct="0">
              <a:buFontTx/>
              <a:buChar char="-"/>
            </a:pPr>
            <a:endParaRPr lang="ru-RU" sz="1600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indent="450839" algn="just" defTabSz="914378" eaLnBrk="0" hangingPunct="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том, что </a:t>
            </a:r>
            <a:r>
              <a:rPr lang="ru-RU" sz="16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данный участник экзамена свою экзаменационную работу завершил.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indent="450839" algn="just" defTabSz="914378" eaLnBrk="0" hangingPunct="0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indent="450839" algn="just" defTabSz="914378" eaLnBrk="0" hangingPunct="0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Указанный знак проставляется на последнем листе соответствующего бланка ответов 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63888" y="555526"/>
            <a:ext cx="4896544" cy="48351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0070C0"/>
                </a:solidFill>
                <a:latin typeface="Cambria" pitchFamily="18" charset="0"/>
              </a:rPr>
              <a:t>Заполнение бланка ответов №2</a:t>
            </a:r>
            <a:endParaRPr lang="ru-RU" sz="2000" b="1" dirty="0">
              <a:ln w="1905"/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8466"/>
            <a:ext cx="3240360" cy="45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643758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latin typeface="Cambria" pitchFamily="18" charset="0"/>
              </a:rPr>
              <a:t>Z</a:t>
            </a:r>
            <a:endParaRPr lang="ru-RU" sz="96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1962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 Antiqua" panose="02040602050305030304" pitchFamily="18" charset="0"/>
              </a:rPr>
              <a:t>текст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199568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 Antiqua" panose="02040602050305030304" pitchFamily="18" charset="0"/>
              </a:rPr>
              <a:t>текст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71576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 Antiqua" panose="02040602050305030304" pitchFamily="18" charset="0"/>
              </a:rPr>
              <a:t>текст </a:t>
            </a:r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3148"/>
            <a:ext cx="9036496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148"/>
            <a:ext cx="9036496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950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76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43558"/>
            <a:ext cx="864096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Экзаменационные работы участников, удаленных с экзамена или не завершивших выполнение экзаменационной работы по объективным причинам, проходят обработку, но не проверяются.</a:t>
            </a:r>
          </a:p>
          <a:p>
            <a:pPr algn="just"/>
            <a:endParaRPr lang="ru-RU" sz="1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Записи на листах бумаги для черновиков и КИМ не обрабатываются и не проверяются.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3968" y="426899"/>
            <a:ext cx="4464496" cy="3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Подача апелляции о нарушении Порядка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39502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99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843558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Участник экзамена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347614"/>
            <a:ext cx="30243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имеет право подать апелляцию  до выхода из ППЭ,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не покидая ППЭ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139702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Член ГЭК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571750"/>
            <a:ext cx="324036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проводит проверку  по факту изложенного в апелляции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организаторы, не задействованные в аудитории, в которой проводился экзамен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технические специалисты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ассистенты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общественные наблюдатели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сотрудники, осуществляющие охрану правопорядка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медицинский работник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843558"/>
            <a:ext cx="2448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ВАЖНО!!!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Документы: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8224" y="1563638"/>
            <a:ext cx="2304256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ambria" pitchFamily="18" charset="0"/>
              </a:rPr>
              <a:t>«Апелляция о нарушении установленного порядка проведения ГИА» (ППЭ-02)</a:t>
            </a:r>
          </a:p>
          <a:p>
            <a:pPr algn="ctr"/>
            <a:endParaRPr lang="ru-RU" sz="1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ambria" pitchFamily="18" charset="0"/>
              </a:rPr>
              <a:t>«Протокол рассмотрения апелляции о нарушении установленного порядка ГИА» (ППЭ-03)</a:t>
            </a:r>
          </a:p>
          <a:p>
            <a:pPr algn="ctr"/>
            <a:endParaRPr lang="ru-RU" sz="1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ambria" pitchFamily="18" charset="0"/>
              </a:rPr>
              <a:t>Служебные записки</a:t>
            </a:r>
          </a:p>
          <a:p>
            <a:pPr algn="ctr"/>
            <a:endParaRPr lang="ru-RU" sz="1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ambria" pitchFamily="18" charset="0"/>
              </a:rPr>
              <a:t>Объяснительные записки</a:t>
            </a:r>
            <a:endParaRPr lang="ru-RU" sz="1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75856" y="-92035"/>
            <a:ext cx="576064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036496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Особенности организации ППЭ для лиц с ОВЗ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07504" y="411510"/>
            <a:ext cx="1998808" cy="2880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  <a:latin typeface="Cambria" pitchFamily="18" charset="0"/>
              </a:rPr>
              <a:t>Участники с ОВЗ</a:t>
            </a:r>
            <a:endParaRPr lang="ru-RU" altLang="ru-RU" sz="1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7504" y="843558"/>
            <a:ext cx="2016873" cy="37491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  <a:latin typeface="Cambria" pitchFamily="18" charset="0"/>
              </a:rPr>
              <a:t>Рекомендации ПМПК</a:t>
            </a:r>
            <a:endParaRPr lang="ru-RU" altLang="ru-RU" sz="12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267744" y="411510"/>
            <a:ext cx="2160239" cy="35464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  <a:t>Инвалиды, </a:t>
            </a:r>
            <a:b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  <a:t>дети-инвалиды</a:t>
            </a:r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267744" y="915566"/>
            <a:ext cx="2160240" cy="37491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Cambria" pitchFamily="18" charset="0"/>
              </a:rPr>
              <a:t>Справка об установлении инвалидности</a:t>
            </a:r>
            <a:endParaRPr lang="ru-RU" altLang="ru-RU" sz="12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331640" y="1419622"/>
            <a:ext cx="1523058" cy="287494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1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b="1" dirty="0" smtClean="0">
                <a:solidFill>
                  <a:srgbClr val="7030A0"/>
                </a:solidFill>
                <a:latin typeface="Cambria" pitchFamily="18" charset="0"/>
              </a:rPr>
              <a:t>Условия</a:t>
            </a:r>
            <a:endParaRPr lang="ru-RU" altLang="ru-RU" sz="1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179512" y="1975148"/>
            <a:ext cx="4171667" cy="31683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увеличение </a:t>
            </a:r>
            <a:r>
              <a:rPr lang="ru-RU" altLang="ru-RU" sz="1100" b="1" dirty="0">
                <a:solidFill>
                  <a:srgbClr val="0070C0"/>
                </a:solidFill>
                <a:latin typeface="Cambria" pitchFamily="18" charset="0"/>
              </a:rPr>
              <a:t>продолжительности экзамена на 1,5 </a:t>
            </a: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часа (ЕГЭ по иностранным языкам (раздел «Говорение» – на 30 минут)</a:t>
            </a:r>
          </a:p>
          <a:p>
            <a:pPr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размещение </a:t>
            </a:r>
            <a:r>
              <a:rPr lang="ru-RU" altLang="ru-RU" sz="1100" b="1" dirty="0">
                <a:solidFill>
                  <a:srgbClr val="0070C0"/>
                </a:solidFill>
                <a:latin typeface="Cambria" pitchFamily="18" charset="0"/>
              </a:rPr>
              <a:t>в отдельной </a:t>
            </a: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аудитории</a:t>
            </a:r>
          </a:p>
          <a:p>
            <a:pPr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организации питания и перерывов для проведения необходимых лечебных и профилактических мероприятий во время проведения экзамена</a:t>
            </a:r>
          </a:p>
          <a:p>
            <a:pPr algn="just"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70C0"/>
                </a:solidFill>
                <a:latin typeface="Cambria" pitchFamily="18" charset="0"/>
              </a:rPr>
              <a:t>беспрепятственный доступ участников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</a:t>
            </a:r>
            <a:endParaRPr lang="ru-RU" altLang="ru-RU" sz="11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716016" y="411510"/>
            <a:ext cx="1998808" cy="2880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  <a:latin typeface="Cambria" pitchFamily="18" charset="0"/>
              </a:rPr>
              <a:t>Участники с ОВЗ</a:t>
            </a:r>
            <a:endParaRPr lang="ru-RU" altLang="ru-RU" sz="1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876256" y="411510"/>
            <a:ext cx="2160239" cy="35464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  <a:t>Инвалиды, </a:t>
            </a:r>
            <a:b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  <a:t>дети-инвалиды</a:t>
            </a:r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716016" y="843558"/>
            <a:ext cx="2016873" cy="37491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  <a:latin typeface="Cambria" pitchFamily="18" charset="0"/>
              </a:rPr>
              <a:t>Рекомендации ПМПК</a:t>
            </a:r>
            <a:endParaRPr lang="ru-RU" altLang="ru-RU" sz="12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876256" y="843558"/>
            <a:ext cx="2160240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Cambria" pitchFamily="18" charset="0"/>
              </a:rPr>
              <a:t>Справка об установлении </a:t>
            </a:r>
            <a:r>
              <a:rPr lang="ru-RU" altLang="ru-RU" sz="1200" b="1" dirty="0" smtClean="0">
                <a:solidFill>
                  <a:srgbClr val="0070C0"/>
                </a:solidFill>
                <a:latin typeface="Cambria" pitchFamily="18" charset="0"/>
              </a:rPr>
              <a:t>инвалидности 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ru-RU" altLang="ru-RU" sz="1200" b="1" dirty="0" smtClean="0">
                <a:solidFill>
                  <a:srgbClr val="FF0000"/>
                </a:solidFill>
                <a:latin typeface="Cambria" pitchFamily="18" charset="0"/>
              </a:rPr>
              <a:t>рекомендации ПМПК</a:t>
            </a:r>
            <a:endParaRPr lang="ru-RU" altLang="ru-RU" sz="12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5724128" y="1419622"/>
            <a:ext cx="2304256" cy="38269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1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1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1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b="1" dirty="0" smtClean="0">
                <a:solidFill>
                  <a:srgbClr val="C00000"/>
                </a:solidFill>
                <a:latin typeface="Cambria" pitchFamily="18" charset="0"/>
              </a:rPr>
              <a:t>Специальные условия</a:t>
            </a:r>
            <a:endParaRPr lang="ru-RU" altLang="ru-RU" sz="1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716016" y="1923678"/>
            <a:ext cx="4248472" cy="32198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altLang="ru-RU" sz="11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привлечение </a:t>
            </a: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ассистента (в том числе </a:t>
            </a:r>
            <a:r>
              <a:rPr lang="ru-RU" altLang="ru-RU" sz="1100" b="1" dirty="0" err="1">
                <a:solidFill>
                  <a:srgbClr val="002060"/>
                </a:solidFill>
                <a:latin typeface="Cambria" pitchFamily="18" charset="0"/>
              </a:rPr>
              <a:t>сурдопереводчика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и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спользование необходимых технических средств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обеспечение аудиторий  увеличительными устройствами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копирование ЭМ </a:t>
            </a: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в увеличенном 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виде (в аудитории)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оформление КИМ и экзаменационной работы шрифтом 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Брайля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оборудование аудиторий звукоусиливающей аппаратурой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индивидуальное равномерное освещение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организация ППЭ на 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дому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002060"/>
                </a:solidFill>
                <a:latin typeface="Cambria" pitchFamily="18" charset="0"/>
              </a:rPr>
              <a:t>выполнение работы на </a:t>
            </a:r>
            <a:r>
              <a:rPr lang="ru-RU" altLang="ru-RU" sz="1100" b="1" dirty="0" smtClean="0">
                <a:solidFill>
                  <a:srgbClr val="002060"/>
                </a:solidFill>
                <a:latin typeface="Cambria" pitchFamily="18" charset="0"/>
              </a:rPr>
              <a:t>компьютере</a:t>
            </a:r>
            <a:endParaRPr lang="ru-RU" altLang="ru-RU" sz="1100" b="1" dirty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3851920" y="1203598"/>
            <a:ext cx="1440160" cy="648072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п.15, п.53</a:t>
            </a:r>
            <a:endParaRPr lang="ru-RU" alt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915566"/>
            <a:ext cx="2304256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Личный кабинет ППЭ </a:t>
            </a:r>
            <a:r>
              <a:rPr lang="ru-RU" sz="1800" dirty="0" smtClean="0">
                <a:latin typeface="Cambria" pitchFamily="18" charset="0"/>
                <a:ea typeface="Cambria" pitchFamily="18" charset="0"/>
              </a:rPr>
              <a:t>	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627784" y="915567"/>
            <a:ext cx="6336704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специализированный интернет-ресурс, доступ к которому осуществляется через браузер, взаимодействующий со специализированным федеральным порталом в части передачи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интернет-пакетов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ППЭ, авторизации членов ГЭК, получения статусов подготовки и проведения экзамена, получения электронных актов технической готовности и журналов работы станций ППЭ, передачу ключей доступа к ЭМ в день проведения экзамена авторизованным членам ГЭК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0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  <a:b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179512" y="3219822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Станция авторизации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627784" y="3219822"/>
            <a:ext cx="6336704" cy="15156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устанавливается в Штабе ППЭ на компьютере, имеющем доступ в сеть «Интернет», обеспечивает функции печати ДБО № 2, формирования пароля доступа к КИМ в случае отсутствия доступа в сеть «Интернет» в день проведения экзамена, а также функции взаимодействия с сервером РЦОИ до их включения в личный кабинет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571750"/>
            <a:ext cx="885698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Акты основных станций могут быть переданы только при условии наличия на специализированном федеральном портале сведений о рассадке.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Статус «Контроль технической готовности завершён» может быть передан при условии наличия на специализированном федеральном портале сведений о рассадке, а также при наличии переданных электронных актов технической готовности станций печати ЭМ для каждой аудитории.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После передачи статуса «Контроль технической готовности завершён» передача актов любых основных станций запрещена. 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15566"/>
            <a:ext cx="21783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Готовность ППЭ 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19622"/>
            <a:ext cx="8856984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Все члены ГЭК, назначенные на экзамен, должны пройти авторизацию в ППЭ в личном кабинете ППЭ, в который они назначены, не ранее чем за два рабочих дня, но не позднее 17:00 по местному времени календарного дня, предшествующего дню экзамена. Если после авторизации члена ГЭК он был переназначен в другой ППЭ, ему необходимо пройти повторную авторизацию в новом ППЭ.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987574"/>
            <a:ext cx="202324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Печать ДБО № 2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9622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случае если в напечатанном комплекте хотя бы один ДБО № 2 не качественен, весь напечатанный комплект ДБО № 2 должен быть забракован. Использовать бланки из этого пакета при проведении экзаменов запрещено.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7734"/>
            <a:ext cx="8712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Вход лиц, привлекаемых к проведению ЕГЭ, и участников экзаменов в ППЭ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31790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лица, привлекаемые к проведению экзаменов, не прикасаются к участникам экзамена и его вещам, а просят добровольно показать предмет, вызывающий сигнал.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939902"/>
            <a:ext cx="87849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Проведение ЕГЭ в аудитории. Порядок печати полного комплекта ЭМ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443958"/>
            <a:ext cx="864096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Организатор, ответственный за проверку качества ЭМ, не проверяет качество печати каждого листа комплекта ЭМ.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15566"/>
            <a:ext cx="87849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Проведение ЕГЭ в аудитории. Порядок печати полного комплекта ЭМ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357848"/>
            <a:ext cx="849694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случае возникновения нештатной ситуации при использовании резервного ключа доступа к ЭМ на станциях печати ЭМ необходимо незамедлительно обратиться на горячую линию службы сопровождения ППЭ для выяснения причины. Не нужно делать попытки запросить резервный ключ повторно.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После восстановления работоспособности принтера в следующем напечатанном комплекте ЭМ необходимо проконтролировать номера бланков ЕГЭ, сравнив их с предыдущим комплектом ЭМ. В случае обнаружения повторной печати дублированный комплект ЭМ должен быть забракован посредством программного обеспечения станции печати ЭМ.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43558"/>
            <a:ext cx="8712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Инструкция для технического специалиста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-92546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7560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Не рекомендуется перемещать станцию печати ЭМ с подключенным принтером или отключать принтер от компьютера (ноутбука) после завершения контроля технической готовности.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11710"/>
            <a:ext cx="8640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Инструкция для члена ГЭК в ППЭ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43758"/>
            <a:ext cx="864096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Все члены ГЭК, назначенные на экзамен, должны пройти авторизацию в ППЭ, в который они назначены, не ранее чем за 2 рабочих дня, но не позднее 17:00 по местному времени календарного дня, предшествующего дню экзамена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-92546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Методические рекомендации в ППЭ-2023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 февраля 2023 г. № 04-31,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редакции письма </a:t>
            </a:r>
            <a:r>
              <a:rPr lang="ru-RU" sz="16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 17 апреля 2023 г. № 04-103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15566"/>
            <a:ext cx="8712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Работа в ППЭ с информацией о нарушениях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CCTV-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приложение) 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419622"/>
            <a:ext cx="741682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Общее количество времени, затраченного на процесс отработки нарушений в дни проведения экзаменов, не должно превышать 20 минут.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Организации ЕГЭ по географии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11510"/>
            <a:ext cx="8856984" cy="41857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2023 году политическая карта мира и карта России (далее – карты), включаемые в состав КИМ по географии, будут передаваться в РЦОИ посредством технологического портала по подготовке и проведению ЕГЭ.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Карты являются едиными для всех участников экзамена по географии. В состав экзаменационных материалов (далее – ЭМ), распечатываемых в аудитории на станции печати ЭМ, карты включены не были.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При подготовке и проведении ЕГЭ по географии в 2023 году рекомендуем следующую организационную схему.</a:t>
            </a:r>
          </a:p>
          <a:p>
            <a:pPr lvl="0" algn="just">
              <a:tabLst>
                <a:tab pos="182563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1. Карты распечатываются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штабе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ППЭ во время КТГ. </a:t>
            </a:r>
          </a:p>
          <a:p>
            <a:pPr lvl="0" algn="just">
              <a:tabLst>
                <a:tab pos="182563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  В день экзамена карты выдаются организаторам вместе с дополнительными бланками ответов № 2 не позднее 9:45. Организаторы в аудитории размещают карты на столе для раскладки и упаковки ЭМ в зоне видимости камер видеонаблюдения.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3. Карты выдаются организаторами участникам экзамена вместе с индивидуальными комплектами ЭМ (далее – ИК) перед началом второй части инструктажа.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4. В случае обнаружения брака или некомплектности карт (комплект карт содержит 2 листа: политическая карта мира и карта России) производится замена только карт, распечатанный в аудитории ИК не заменяется. В случае обнаружения брака или некомплектности ИК производится замена только ИК, выданные карты не заменяются.</a:t>
            </a:r>
          </a:p>
          <a:p>
            <a:pPr lvl="0" algn="just"/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5. По окончании экзамена карты сдаются участниками экзамена вместе с остальными экзаменационными материалами, далее организаторы упаковывают карты вместе с КИМ в возвратный доставочный пакет.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7371" y="28940"/>
            <a:ext cx="2226215" cy="252054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z="1600" spc="98" dirty="0">
                <a:solidFill>
                  <a:srgbClr val="FFFFFF"/>
                </a:solidFill>
                <a:latin typeface="Tahoma"/>
                <a:cs typeface="Tahoma"/>
              </a:rPr>
              <a:t>Регламентные</a:t>
            </a:r>
            <a:r>
              <a:rPr sz="1600" spc="-9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7" dirty="0">
                <a:solidFill>
                  <a:srgbClr val="FFFFFF"/>
                </a:solidFill>
                <a:latin typeface="Tahoma"/>
                <a:cs typeface="Tahoma"/>
              </a:rPr>
              <a:t>сроки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9" y="399678"/>
            <a:ext cx="8973527" cy="47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Регламентные сроки осуществления этапов подготовки и проведения экзамена в ППЭ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43758"/>
            <a:ext cx="2808312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483518"/>
            <a:ext cx="2808312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76285"/>
            <a:ext cx="892899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Нормативные документы регионального уровня</a:t>
            </a:r>
            <a:endParaRPr lang="ru-RU" sz="20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43758"/>
            <a:ext cx="2736304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3518"/>
            <a:ext cx="2736304" cy="1927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83518"/>
            <a:ext cx="2952328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643758"/>
            <a:ext cx="2952328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0"/>
            <a:ext cx="892899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Нормативные документы регионального уровня</a:t>
            </a:r>
            <a:endParaRPr lang="ru-RU" sz="20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9502"/>
            <a:ext cx="2825769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9502"/>
            <a:ext cx="295232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9782"/>
            <a:ext cx="2808312" cy="2160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2859782"/>
            <a:ext cx="295232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Составы работников ППЭ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859782"/>
            <a:ext cx="288032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Изменения в инструктивные материалы руководителя ППЭ, членов ГЭК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9502"/>
            <a:ext cx="2880320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9832" y="3363838"/>
            <a:ext cx="295232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График информирования участников о результатах ГИА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11510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п.37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83518"/>
            <a:ext cx="16033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Члены ГЭК: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915566"/>
            <a:ext cx="2520280" cy="9417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</a:rPr>
              <a:t>ОБЕ СПЕЧИВАЮТ СОБЛЮДЕНИЕ  ПОРЯДКА</a:t>
            </a:r>
            <a:endParaRPr lang="ru-RU" sz="16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923678"/>
            <a:ext cx="3456384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по решению председателя ГЭК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не позднее чем за две недели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до начала экзаменов проводят проверку готовности ППЭ</a:t>
            </a:r>
            <a:endParaRPr lang="ru-RU" sz="14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1923678"/>
            <a:ext cx="2304256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обеспечивают доставку экзаменационных материалов в ППЭ в день экзамена</a:t>
            </a:r>
            <a:endParaRPr lang="ru-RU" sz="14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075806"/>
            <a:ext cx="2016224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осуществляют контроль за проведением экзаменов в ППЭ</a:t>
            </a:r>
            <a:endParaRPr lang="ru-RU" sz="14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3075806"/>
            <a:ext cx="2376264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осуществляют взаимодействие с лицами, присутствующими в ППЭ</a:t>
            </a:r>
            <a:endParaRPr lang="ru-RU" sz="14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3075806"/>
            <a:ext cx="4104456" cy="18055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в случае выявления нарушений Порядка принимают решение об удалении с экзамена участников экзамена, а также иных лиц, находящихся в ППЭ, по согласованию с председателем ГЭК принимают решение об остановке экзамена в ППЭ или отдельных аудиториях ППЭ</a:t>
            </a:r>
            <a:endParaRPr lang="ru-RU" sz="1400" b="1" dirty="0" smtClean="0">
              <a:solidFill>
                <a:srgbClr val="0070C0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4306" y="155051"/>
            <a:ext cx="885824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sz="2400" b="1" spc="-1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САНИТАРНО-ЭПИДЕМИОЛОГИЧЕСКИЕ ПРАВИЛА</a:t>
            </a:r>
            <a:endParaRPr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Tahoma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91633" y="400393"/>
            <a:ext cx="125730" cy="24860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211710"/>
            <a:ext cx="856895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61938" algn="just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Организация нескольких входных групп. Термометрия при входе в здание ОО-ППЭ: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бесконтактные термометры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лист учета «входного фильтра»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графики прибытия работников ППЭ, участников экзамена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55526"/>
            <a:ext cx="856895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61938" algn="just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Противоэпидемические мероприятия: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генеральная уборка всех помещений с применением моющих и дезинфицирующих средств 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влажная уборка помещений с применением дезинфицирующих средств с обработкой всех контактных поверхностей</a:t>
            </a:r>
          </a:p>
          <a:p>
            <a:pPr indent="-261938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проветривание помещений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389174"/>
            <a:ext cx="8568952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61938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Кожные антисептики</a:t>
            </a:r>
          </a:p>
          <a:p>
            <a:pPr indent="-261938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Оборудование по обеззараживанию воздуха</a:t>
            </a:r>
          </a:p>
          <a:p>
            <a:pPr indent="-261938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Средства индивидуальной защиты органов дыхания (одноразовые маски или многоразовые  маски со сменными фильтрами) 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(пакеты для сбора  масок)</a:t>
            </a:r>
          </a:p>
          <a:p>
            <a:pPr indent="-261938" algn="just">
              <a:buFont typeface="Wingdings" pitchFamily="2" charset="2"/>
              <a:buChar char="ü"/>
            </a:pPr>
            <a:r>
              <a:rPr lang="ru-RU" sz="1600" b="1" kern="500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Организация</a:t>
            </a:r>
            <a:r>
              <a:rPr lang="ru-RU" sz="1600" b="1" kern="500" spc="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kern="500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питьевого</a:t>
            </a:r>
            <a:r>
              <a:rPr lang="ru-RU" sz="1600" b="1" kern="5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kern="500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режима</a:t>
            </a:r>
            <a:r>
              <a:rPr lang="ru-RU" sz="1600" b="1" kern="500" spc="23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r>
              <a:rPr lang="ru-RU" sz="1600" kern="500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(</a:t>
            </a:r>
            <a:r>
              <a:rPr lang="ru-RU" sz="1600" kern="500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одноразовая</a:t>
            </a:r>
            <a:r>
              <a:rPr lang="ru-RU" sz="1600" kern="500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пос</a:t>
            </a:r>
            <a:r>
              <a:rPr lang="ru-RU" sz="1600" kern="500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уда)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803998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 внесении изменений в санитарно-эпидемиологические правила от 30.06.2020 № 16 от 20.06.2022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55526"/>
            <a:ext cx="3886201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Контакты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491630"/>
            <a:ext cx="4536504" cy="2737471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19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19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1900" dirty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843558"/>
            <a:ext cx="1096137" cy="1983105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179512" y="4155926"/>
            <a:ext cx="453391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100" b="1" spc="2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1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100" b="1" spc="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1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323528" y="1059582"/>
            <a:ext cx="8568952" cy="352839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В целях содействия проведению экзаменов </a:t>
            </a:r>
            <a:r>
              <a:rPr lang="ru-RU" altLang="ru-RU" sz="1800" b="1" u="sng" dirty="0" smtClean="0">
                <a:solidFill>
                  <a:srgbClr val="0070C0"/>
                </a:solidFill>
                <a:latin typeface="Cambria" pitchFamily="18" charset="0"/>
              </a:rPr>
              <a:t>образовательные организации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:</a:t>
            </a:r>
          </a:p>
          <a:p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направляют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 своих работников для работы в качестве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руководителей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 и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организаторов ППЭ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членов ГЭК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предметных комиссий, конфликтной комиссии,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технических специалистов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ассистентов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экзаменаторов-собеседников и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осуществляют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altLang="ru-RU" sz="1800" b="1" i="1" u="sng" dirty="0" smtClean="0">
                <a:solidFill>
                  <a:srgbClr val="C00000"/>
                </a:solidFill>
                <a:latin typeface="Cambria" pitchFamily="18" charset="0"/>
              </a:rPr>
              <a:t>контроль за участием своих работников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в проведении экзаменов</a:t>
            </a:r>
          </a:p>
          <a:p>
            <a:r>
              <a:rPr lang="ru-RU" altLang="ru-RU" sz="1800" b="1" u="sng" dirty="0" smtClean="0">
                <a:solidFill>
                  <a:srgbClr val="0070C0"/>
                </a:solidFill>
                <a:latin typeface="Cambria" pitchFamily="18" charset="0"/>
              </a:rPr>
              <a:t>под подпись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 информируют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работников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привлекаемых к проведению экзаменов,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о сроках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местах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 и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порядке проведения экзаменов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в том числе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о ведении в ППЭ 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и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аудиториях видеозаписи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об основаниях и административном воздействии в отношении лиц, привлекаемых к проведению экзаменов и нарушивших Порядок</a:t>
            </a:r>
          </a:p>
          <a:p>
            <a:endParaRPr lang="ru-RU" altLang="ru-RU" sz="18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11510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п.42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827584" y="1059582"/>
            <a:ext cx="7725544" cy="352839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В целях обеспечения соблюдения порядка проведения экзаменов </a:t>
            </a:r>
            <a:r>
              <a:rPr lang="ru-RU" altLang="ru-RU" sz="1800" b="1" u="sng" dirty="0" smtClean="0">
                <a:solidFill>
                  <a:srgbClr val="0070C0"/>
                </a:solidFill>
                <a:latin typeface="Cambria" pitchFamily="18" charset="0"/>
              </a:rPr>
              <a:t>аккредитованным общественным наблюдателям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предоставляется право:</a:t>
            </a:r>
          </a:p>
          <a:p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- при предъявлении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документа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удостоверяющего личность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и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удостоверения общественного наблюдателя </a:t>
            </a:r>
            <a:r>
              <a:rPr lang="ru-RU" altLang="ru-RU" sz="1800" u="sng" dirty="0" smtClean="0">
                <a:solidFill>
                  <a:srgbClr val="0070C0"/>
                </a:solidFill>
                <a:latin typeface="Cambria" pitchFamily="18" charset="0"/>
              </a:rPr>
              <a:t>присутствовать на всех этапах проведения экзаменов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при рассмотрении апелляций о нарушении Порядка</a:t>
            </a:r>
          </a:p>
          <a:p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- направлять информацию о нарушениях Порядка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, выявленных при проведении экзаменов в федеральные органы исполнительной власти, ОИВ и органы местного самоуправления, осуществляющие управление в сфере образования</a:t>
            </a:r>
          </a:p>
          <a:p>
            <a:endParaRPr lang="ru-RU" altLang="ru-RU" sz="16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ru-RU" altLang="ru-RU" sz="18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ru-RU" altLang="ru-RU" sz="18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83518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п.43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323528" y="843558"/>
            <a:ext cx="8640960" cy="6480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1"/>
            </a:solidFill>
          </a:ln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Для проведения ГИА устанавливаются сроки и продолжительность экзаменов по каждому учебному предмету (далее –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itchFamily="18" charset="0"/>
              </a:rPr>
              <a:t>единое расписание</a:t>
            </a:r>
            <a:r>
              <a:rPr lang="ru-RU" altLang="ru-RU" sz="18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</a:p>
          <a:p>
            <a:endParaRPr lang="ru-RU" altLang="ru-RU" sz="18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ru-RU" alt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11510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ambria" pitchFamily="18" charset="0"/>
              </a:rPr>
              <a:t>п. 44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63638"/>
            <a:ext cx="5755189" cy="30510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1779662"/>
            <a:ext cx="3024336" cy="104797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Основной период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26 мая 2023 −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01 июля 2023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3147814"/>
            <a:ext cx="3024336" cy="104797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  <a:ea typeface="Times New Roman"/>
                <a:cs typeface="Times New Roman"/>
              </a:rPr>
              <a:t>Дополнительный период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06 сентября 2023  −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19 сентября 2023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83518"/>
          <a:ext cx="8352928" cy="4416552"/>
        </p:xfrm>
        <a:graphic>
          <a:graphicData uri="http://schemas.openxmlformats.org/drawingml/2006/table">
            <a:tbl>
              <a:tblPr/>
              <a:tblGrid>
                <a:gridCol w="1538240"/>
                <a:gridCol w="6814688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 мая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география, литература, химия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29 мая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русский язык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1июня 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математика Б, П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история, физика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13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(за исключением раздела «Говорение»), биология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16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(раздел «Говорение»)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17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сб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(раздел «Говорение»)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19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информатика и ИКТ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20 июня (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информатика и ИКТ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22 июня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русский язык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23 июня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 география, литература,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языки (раздел «Говорение»)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 июня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математика Б, 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 июня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иностранный язык (за исключением раздела «Говорение»), биология, информатика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и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ИКТ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28 июня (ср)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обществознание, химия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29 июня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история, физика 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 июля (сб)</a:t>
                      </a: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по всем учебным предметам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697" marR="59697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Расписание ГИА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4045</Words>
  <Application>Microsoft Office PowerPoint</Application>
  <PresentationFormat>Экран (16:9)</PresentationFormat>
  <Paragraphs>606</Paragraphs>
  <Slides>51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 Организация и проведение  ЕГЭ в ППЭ  Нормативные документы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ПРОЦЕДУРА ПРОВЕДЕНИЯ ЭКЗАМЕНА: выдача ДБО № 2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Регламентные сроки</vt:lpstr>
      <vt:lpstr>Слайд 48</vt:lpstr>
      <vt:lpstr>Слайд 49</vt:lpstr>
      <vt:lpstr>САНИТАРНО-ЭПИДЕМИОЛОГИЧЕСКИЕ ПРАВИЛА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</cp:lastModifiedBy>
  <cp:revision>711</cp:revision>
  <dcterms:created xsi:type="dcterms:W3CDTF">2016-11-25T13:06:27Z</dcterms:created>
  <dcterms:modified xsi:type="dcterms:W3CDTF">2023-04-24T08:55:59Z</dcterms:modified>
</cp:coreProperties>
</file>