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84" r:id="rId2"/>
    <p:sldId id="614" r:id="rId3"/>
    <p:sldId id="586" r:id="rId4"/>
    <p:sldId id="587" r:id="rId5"/>
    <p:sldId id="624" r:id="rId6"/>
    <p:sldId id="623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615" r:id="rId16"/>
    <p:sldId id="616" r:id="rId17"/>
    <p:sldId id="617" r:id="rId18"/>
    <p:sldId id="621" r:id="rId19"/>
    <p:sldId id="622" r:id="rId20"/>
    <p:sldId id="619" r:id="rId21"/>
    <p:sldId id="611" r:id="rId22"/>
    <p:sldId id="620" r:id="rId2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24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69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14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59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FFCC"/>
    <a:srgbClr val="FFFF99"/>
    <a:srgbClr val="99CCFF"/>
    <a:srgbClr val="CCFFFF"/>
    <a:srgbClr val="B4C9E2"/>
    <a:srgbClr val="3333CC"/>
    <a:srgbClr val="00CC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90" autoAdjust="0"/>
  </p:normalViewPr>
  <p:slideViewPr>
    <p:cSldViewPr>
      <p:cViewPr>
        <p:scale>
          <a:sx n="110" d="100"/>
          <a:sy n="110" d="100"/>
        </p:scale>
        <p:origin x="-1560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20.04.2023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52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83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71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37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2A4D-9928-4A12-810C-2CD0687DD23D}" type="datetime1">
              <a:rPr lang="ru-RU" smtClean="0"/>
              <a:pPr/>
              <a:t>20.04.2023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613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8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4" indent="0">
              <a:buNone/>
              <a:defRPr sz="2000"/>
            </a:lvl4pPr>
            <a:lvl5pPr marL="1828579" indent="0">
              <a:buNone/>
              <a:defRPr sz="2000"/>
            </a:lvl5pPr>
            <a:lvl6pPr marL="2285724" indent="0">
              <a:buNone/>
              <a:defRPr sz="2000"/>
            </a:lvl6pPr>
            <a:lvl7pPr marL="2742869" indent="0">
              <a:buNone/>
              <a:defRPr sz="2000"/>
            </a:lvl7pPr>
            <a:lvl8pPr marL="3200014" indent="0">
              <a:buNone/>
              <a:defRPr sz="2000"/>
            </a:lvl8pPr>
            <a:lvl9pPr marL="365715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9" indent="-34285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7" indent="-22857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7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1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6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1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6"/>
          <p:cNvSpPr txBox="1">
            <a:spLocks/>
          </p:cNvSpPr>
          <p:nvPr/>
        </p:nvSpPr>
        <p:spPr>
          <a:xfrm>
            <a:off x="971600" y="627534"/>
            <a:ext cx="7704856" cy="251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Правила заполнения бланков ЕГЭ</a:t>
            </a:r>
            <a:endParaRPr lang="ru-RU" sz="3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23928" y="4011910"/>
            <a:ext cx="47525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0"/>
            <a:ext cx="4444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Названия и коды предметов 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3518"/>
            <a:ext cx="5731529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58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41" y="2485950"/>
            <a:ext cx="8737704" cy="16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51521" y="2485950"/>
            <a:ext cx="8797023" cy="1651974"/>
          </a:xfrm>
          <a:prstGeom prst="ellipse">
            <a:avLst/>
          </a:prstGeom>
          <a:noFill/>
          <a:ln w="952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24" dirty="0">
              <a:solidFill>
                <a:srgbClr val="00B0F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12274" y="843559"/>
            <a:ext cx="8229600" cy="1080119"/>
          </a:xfrm>
          <a:prstGeom prst="rect">
            <a:avLst/>
          </a:prstGeom>
        </p:spPr>
        <p:txBody>
          <a:bodyPr vert="horz" lIns="97205" tIns="48603" rIns="97205" bIns="48603" rtlCol="0">
            <a:normAutofit fontScale="70000" lnSpcReduction="20000"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Средняя часть бланка регистрации</a:t>
            </a:r>
          </a:p>
          <a:p>
            <a:pPr marL="0" indent="0" algn="ctr">
              <a:buNone/>
              <a:defRPr/>
            </a:pPr>
            <a:r>
              <a:rPr lang="ru-RU" sz="2600" dirty="0">
                <a:latin typeface="Cambria" pitchFamily="18" charset="0"/>
                <a:ea typeface="Cambria" pitchFamily="18" charset="0"/>
              </a:rPr>
              <a:t> «Сведения об участнике единого государственного экзамена» заполняются участником ЕГЭ </a:t>
            </a:r>
            <a:r>
              <a:rPr lang="ru-RU" sz="2600" dirty="0" smtClean="0">
                <a:latin typeface="Cambria" pitchFamily="18" charset="0"/>
                <a:ea typeface="Cambria" pitchFamily="18" charset="0"/>
              </a:rPr>
              <a:t>самостоятельно в соответствии с документом, удостоверяющим его личность </a:t>
            </a:r>
            <a:endParaRPr lang="ru-RU" sz="2600" dirty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  <a:defRPr/>
            </a:pPr>
            <a:endParaRPr lang="ru-RU" sz="182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41835"/>
            <a:ext cx="9239004" cy="6453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Заполнение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бланка регистрации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300192" y="699542"/>
            <a:ext cx="2592288" cy="25545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ВАЖНО!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Если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участник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экзамена отказывается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ставить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личную 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подпись в бланке регистрации,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организатор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аудитории ставит свою подпись в поле «Подпись участника ЕГЭ строго внутри окошка»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Средняя часть бланка регистрации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443958"/>
            <a:ext cx="871296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оле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для внесения контрольной суммы (заполняется только при проведении КЕГЭ,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 остальных экзаменах не используется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83518"/>
            <a:ext cx="6048672" cy="39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115616" y="3435846"/>
            <a:ext cx="648072" cy="86409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5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826223"/>
            <a:ext cx="8424936" cy="191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Нижняя часть бланка регистрации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Заполняется организатором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ТОЛЬКО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случае удаления участника или в случае, когда участник не закончил экзамен по 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объективной причине </a:t>
            </a:r>
          </a:p>
          <a:p>
            <a:pPr algn="ctr"/>
            <a:endParaRPr lang="ru-RU" sz="182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49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41835"/>
            <a:ext cx="9239004" cy="6453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Заполнение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бланка регистрации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11710"/>
            <a:ext cx="76328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3651870"/>
            <a:ext cx="7992888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ВАЖНО!!! Одновременно два поля НЕ ЗАПОЛНЯЮТСЯ. Отметка ставится либо в поле «Удален с экзамена в связи с нарушением порядка проведения ЕГЭ», либо «Не завершил экзамен по объективным причинам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3478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регистрации КЕГЭ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23478"/>
            <a:ext cx="445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регистрации устного экзамена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8"/>
            <a:ext cx="3816424" cy="45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2627784" y="3579862"/>
            <a:ext cx="1296144" cy="306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83518"/>
            <a:ext cx="3458025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15566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ответов № 1 ЕГЭ по географии</a:t>
            </a:r>
            <a:endParaRPr lang="ru-RU" sz="1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11510"/>
            <a:ext cx="860546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для ответов </a:t>
            </a:r>
            <a:r>
              <a:rPr lang="ru-RU" sz="14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некоторые </a:t>
            </a:r>
            <a:r>
              <a:rPr lang="ru-RU" sz="14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задания </a:t>
            </a:r>
            <a:r>
              <a:rPr lang="ru-RU" sz="14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4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бланке ответов </a:t>
            </a:r>
            <a:r>
              <a:rPr lang="ru-RU" sz="14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№1 </a:t>
            </a:r>
            <a:r>
              <a:rPr lang="ru-RU" sz="14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1400" b="1" u="sng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географии и литературе </a:t>
            </a:r>
            <a:r>
              <a:rPr lang="ru-RU" sz="14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уже будут заполнены фразой «Задания </a:t>
            </a:r>
            <a:r>
              <a:rPr lang="ru-RU" sz="14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выполняются на бланке ответов </a:t>
            </a:r>
            <a:r>
              <a:rPr lang="ru-RU" sz="14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№2»</a:t>
            </a:r>
            <a:endParaRPr lang="ru-RU" sz="1400" b="1" dirty="0">
              <a:solidFill>
                <a:srgbClr val="496DA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ответов № 1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31590"/>
            <a:ext cx="2736304" cy="38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915566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ответов № 1 ЕГЭ по литературе</a:t>
            </a:r>
            <a:endParaRPr lang="ru-RU" sz="1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03598"/>
            <a:ext cx="271576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11760" y="2427734"/>
            <a:ext cx="1152129" cy="864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2499741"/>
            <a:ext cx="1152129" cy="28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4" y="1083417"/>
            <a:ext cx="7350063" cy="175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4" y="3164889"/>
            <a:ext cx="7350063" cy="162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88240" y="1213912"/>
            <a:ext cx="677280" cy="435043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771" y="1456191"/>
            <a:ext cx="694870" cy="435043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23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920" y="1711788"/>
            <a:ext cx="692749" cy="447983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13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465578"/>
            <a:ext cx="731074" cy="435043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31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6379" y="1218658"/>
            <a:ext cx="461257" cy="435043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5195" y="1700909"/>
            <a:ext cx="483629" cy="435043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4732" y="2301534"/>
            <a:ext cx="483629" cy="43504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8971" y="2387989"/>
            <a:ext cx="147499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ПОДПИСЬ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1224" y="4299755"/>
            <a:ext cx="457136" cy="39714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Х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3" y="4305620"/>
            <a:ext cx="147499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ПОДПИСЬ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ответов № 1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7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45" y="2221806"/>
            <a:ext cx="8352928" cy="170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0485" y="235572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 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8477" y="2388881"/>
            <a:ext cx="1656184" cy="3729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0446" y="4097651"/>
            <a:ext cx="4121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вписывает количество исправлений или Х, если их нет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7843" y="4201525"/>
            <a:ext cx="4121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13587" y="3765747"/>
            <a:ext cx="1342847" cy="3757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444208" y="3765746"/>
            <a:ext cx="401826" cy="4838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86656" y="3435846"/>
            <a:ext cx="385345" cy="32516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Х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9258" y="3507829"/>
            <a:ext cx="1474991" cy="252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ПОДПИСЬ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ответов № 1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8351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ВАЖНО!!! 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случае если в поле замены ошибочных ответов на задания с кратким ответом будет заполнено поле для номера задания, а новый ответ не внесен, то для оценивания будет использоваться пустой ответ (т.е. задание будет засчитано невыполненным). Поэтому в случае неправильного указания номера задания в области замены ошибочных ответов, ошибочно проставленный номер задания СЛЕДУЕТ ЗАЧЕРКНУТЬ. 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6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Бланки № 2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11510"/>
            <a:ext cx="3096344" cy="44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3518"/>
            <a:ext cx="3077741" cy="43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20072" y="3363838"/>
            <a:ext cx="3552282" cy="672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Заполняется в первую очередь лист 1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5526"/>
            <a:ext cx="8639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 должен удостовериться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, что Бланк ответов №2 лист 1 и лист 2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заполнены, тогда участнику </a:t>
            </a:r>
            <a:r>
              <a:rPr lang="ru-RU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ВЫДАЕТСЯ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ДБО, номер ДБО переносится на лист 2 бланка ответов №2: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Выдача  дополнительного бланка № 2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51670"/>
            <a:ext cx="271176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вал 20"/>
          <p:cNvSpPr/>
          <p:nvPr/>
        </p:nvSpPr>
        <p:spPr>
          <a:xfrm>
            <a:off x="3563888" y="2139702"/>
            <a:ext cx="158417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51670"/>
            <a:ext cx="259228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539552" y="2067694"/>
            <a:ext cx="158417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9593" y="2931790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 rot="5400000">
            <a:off x="1682699" y="2004667"/>
            <a:ext cx="378042" cy="180024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1619672" y="2283718"/>
            <a:ext cx="248341" cy="42140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51670"/>
            <a:ext cx="2808312" cy="307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427984" y="3003798"/>
            <a:ext cx="3401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Вписываем номер ДБО на лист 2 бланка №2, указываем № листа на ДБО.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Нумерация листов ДБО начинается с №3.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172400" y="2139702"/>
            <a:ext cx="504056" cy="25161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04248" y="2067694"/>
            <a:ext cx="1079718" cy="2885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0" name="Развернутая стрелка 29"/>
          <p:cNvSpPr/>
          <p:nvPr/>
        </p:nvSpPr>
        <p:spPr>
          <a:xfrm flipH="1">
            <a:off x="4572000" y="1707654"/>
            <a:ext cx="2417252" cy="502790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618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1594" y="3075807"/>
            <a:ext cx="44102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Черно-белые </a:t>
            </a:r>
            <a:r>
              <a:rPr 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односторонние бланки</a:t>
            </a:r>
            <a:r>
              <a:rPr 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№1</a:t>
            </a:r>
            <a:endParaRPr lang="ru-RU" altLang="ru-RU" b="1" dirty="0">
              <a:solidFill>
                <a:srgbClr val="496DA7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№2 </a:t>
            </a: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№2 </a:t>
            </a: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лист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Контрольный </a:t>
            </a: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лист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Состав индивидуального комплекта ЕГЭ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1510"/>
            <a:ext cx="19442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1510"/>
            <a:ext cx="2082552" cy="2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510"/>
            <a:ext cx="20882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11510"/>
            <a:ext cx="217955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5726"/>
            <a:ext cx="3581487" cy="220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11264" y="2276503"/>
            <a:ext cx="1309411" cy="233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707904" y="4155926"/>
            <a:ext cx="40601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Если организатор случайно рассыпал бланки,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«ветер, сквозняк», собрать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комплект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невозможно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20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323528" y="411510"/>
            <a:ext cx="8695074" cy="259228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60193" indent="-260193" algn="just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убедиться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что оба листа бланка ответов № 2 полностью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заполнены,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в противном случае ответы, внесенные на дополнительный бланк ответов № 2, оцениваться не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будут</a:t>
            </a:r>
            <a:endParaRPr lang="ru-RU" sz="1600" dirty="0" smtClean="0">
              <a:solidFill>
                <a:srgbClr val="006AB3"/>
              </a:solidFill>
              <a:latin typeface="Cambria" pitchFamily="18" charset="0"/>
              <a:ea typeface="Cambria" pitchFamily="18" charset="0"/>
            </a:endParaRPr>
          </a:p>
          <a:p>
            <a:pPr marL="260193" indent="-260193" algn="just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выдать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ДБО №2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260193" indent="-260193" algn="just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выполнить прикрепление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ДБО №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 к листу № 2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БО №2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260193" indent="-260193" algn="just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зафиксировать количество выданных дополнительных бланков ответов № 2 в форме ППЭ-05-02 «Протокол проведения ЕГЭ в аудитории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260193" indent="-260193" algn="just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прописать номера выданных дополнительных бланков 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форме ППЭ-12-03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«Ведомость использования дополнительных бланков ответов №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2» </a:t>
            </a:r>
          </a:p>
          <a:p>
            <a:pPr algn="ctr">
              <a:spcAft>
                <a:spcPts val="341"/>
              </a:spcAft>
            </a:pPr>
            <a:endParaRPr lang="ru-RU" sz="1593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679"/>
            <a:ext cx="9149907" cy="38683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Выдача дополнительных бланков ответов №2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867894"/>
            <a:ext cx="7128792" cy="9417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В случае обнаружения нехватки ДБО № 2 в ППЭ во время проведения экзамена необходимо осуществить печать очередного пакета ДБО № 2 в Штабе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ППЭ</a:t>
            </a:r>
            <a:endParaRPr lang="ru-RU" sz="1600" b="1" dirty="0"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7814"/>
            <a:ext cx="2827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41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КОПИРОВАНИЕ ДБО №2 запрещено!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91830"/>
            <a:ext cx="1181202" cy="163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08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07766"/>
            <a:ext cx="7991282" cy="6453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Выдача дополнительных бланков ответов №2 </a:t>
            </a:r>
            <a:r>
              <a:rPr lang="ru-RU" sz="2600" b="1" dirty="0" smtClean="0">
                <a:solidFill>
                  <a:schemeClr val="bg1"/>
                </a:solidFill>
              </a:rPr>
              <a:t>участникам ГИА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771550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форма ППЭ-12-03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«Ведомость использования дополнительных бланков ответов № 2»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00" y="627534"/>
            <a:ext cx="373085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3219822"/>
            <a:ext cx="4104456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496DA7"/>
                </a:solidFill>
                <a:latin typeface="Cambria" panose="02040503050406030204" pitchFamily="18" charset="0"/>
                <a:cs typeface="Arial" charset="0"/>
              </a:rPr>
              <a:t>Фиксируются только номера выданных бланков, без привязки к конкретному участнику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3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940152" y="2123227"/>
            <a:ext cx="2880320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ДБО участнику не нужен/не выдаётся, то это поле остается пустым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7494"/>
            <a:ext cx="3240360" cy="46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331640" y="627534"/>
            <a:ext cx="2016224" cy="2905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347864" y="843559"/>
            <a:ext cx="3024336" cy="129614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9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75597"/>
            <a:ext cx="842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Состав ИК (ЭМ печатаются в одностороннем режиме)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02008"/>
            <a:ext cx="8715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Wingdings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При проведении ЕГЭ по математике базового уровня комплект бланков ЕГЭ включает в себя только бланк регистрации и бланк ответов №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1 </a:t>
            </a:r>
          </a:p>
          <a:p>
            <a:pPr algn="just">
              <a:buFont typeface="Wingdings" pitchFamily="2" charset="2"/>
              <a:buChar char="q"/>
            </a:pP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проведении ЕГЭ по иностранным языкам (раздел «Говорение») и КЕГЭ комплект бланков ЕГЭ включает только бланки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19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433048" cy="6233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Инструктаж участников в аудитории (вторая часть).</a:t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Проверка ИК участниками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701247"/>
            <a:ext cx="8784976" cy="6040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66" dirty="0" smtClean="0">
              <a:solidFill>
                <a:srgbClr val="006AB3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После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завершения печати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ВСЕХ комплектов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ЭМ напечатанные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комплекты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раздаются участникам ЕГЭ в аудитории в произвольном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порядке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endParaRPr lang="ru-RU" sz="1366" dirty="0">
              <a:solidFill>
                <a:srgbClr val="006AB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024" y="1563638"/>
            <a:ext cx="8605464" cy="12188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процессе инструктажа по указанию организатора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участники: 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сравнивают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уникальный номер КИМ на листах КИМ и номер КИМ, указанный на контрольном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листе 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сравнивают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цифровое значение </a:t>
            </a:r>
            <a:r>
              <a:rPr lang="ru-RU" sz="1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штрихкода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 бланке регистрации со </a:t>
            </a:r>
            <a:r>
              <a:rPr lang="ru-RU" sz="1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штрихкодом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контрольном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листе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Нашивка 26"/>
          <p:cNvSpPr/>
          <p:nvPr/>
        </p:nvSpPr>
        <p:spPr>
          <a:xfrm rot="5400000" flipV="1">
            <a:off x="4030942" y="1240600"/>
            <a:ext cx="194096" cy="408124"/>
          </a:xfrm>
          <a:prstGeom prst="chevron">
            <a:avLst>
              <a:gd name="adj" fmla="val 5705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083" y="3394887"/>
            <a:ext cx="2622398" cy="15363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1789" y="3208879"/>
            <a:ext cx="3240360" cy="1739135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3013935" y="3720052"/>
            <a:ext cx="2934130" cy="680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6932622" y="2775264"/>
            <a:ext cx="1537694" cy="275450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3504368" y="2485545"/>
            <a:ext cx="1953266" cy="338229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5400000">
            <a:off x="7967587" y="3987573"/>
            <a:ext cx="1537694" cy="378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948065" y="3975907"/>
            <a:ext cx="2581010" cy="5212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585" y="3200059"/>
            <a:ext cx="1835993" cy="8349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39902"/>
            <a:ext cx="1872208" cy="1023417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 flipH="1" flipV="1">
            <a:off x="1059821" y="3652699"/>
            <a:ext cx="1954114" cy="4852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7814"/>
            <a:ext cx="96122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51520" y="2715766"/>
            <a:ext cx="8640960" cy="6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ЛЮБОЙ БРАК ПЕЧАТИ – ЗАМЕНА ИК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0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486"/>
            <a:ext cx="8229600" cy="469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Правила заполнения бланков. Общие правила.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7534"/>
            <a:ext cx="8784976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52038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Все бланки заполняются </a:t>
            </a:r>
            <a:r>
              <a:rPr lang="ru-RU" sz="1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ручкой черного цвета!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958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!!!исключить карандаши, шариковые ручки, ручки другого цвета!!!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63638"/>
            <a:ext cx="8784976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52038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Регистрационные поля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ВСЕХ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бланков должны быть заполнены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95686"/>
            <a:ext cx="8784976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52038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ВАЖНО!!! </a:t>
            </a:r>
            <a:endParaRPr lang="ru-RU" sz="1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 defTabSz="520385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Участник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экзамена ДОЛЖЕН ИЗОБРАЖАТЬ КАЖДУЮ ЦИФРУ И БУКВУ во всех заполняемых полях бланка регистрации и бланка ответов № 1, ТЩАТЕЛЬНО КОПИРУЯ ОБРАЗЕЦ ЕЕ НАПИСАНИЯ из строки с образцами написания символов, расположенными в верхней части бланка регистрации и бланка ответов № 1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 defTabSz="520385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  <a:endParaRPr lang="en-US" sz="1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55926"/>
            <a:ext cx="8784976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52038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Каждое поле заполняется, начиная с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позиции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23528" y="4227934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5144" indent="-195144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для заполнения бланков ЕГЭ цветные ручки вместо черной,  карандаш, средства для исправления внесенной в бланки ЕГЭ информации («замазку», «ластик» и др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86"/>
            <a:ext cx="8229600" cy="469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Правила заполнения бланков. Общие правила.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1510"/>
            <a:ext cx="8496944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52038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Допустимо исправление данных в </a:t>
            </a:r>
            <a:r>
              <a:rPr lang="ru-RU" sz="16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бланке регистрации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  <a:endParaRPr lang="ru-RU" sz="1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342900" indent="-342900" algn="just" defTabSz="520385">
              <a:spcBef>
                <a:spcPct val="50000"/>
              </a:spcBef>
              <a:buAutoNum type="arabicPeriod"/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16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новых символов более жирным шрифтом поверх ранее написанных </a:t>
            </a:r>
            <a:r>
              <a:rPr lang="ru-RU" sz="16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символов</a:t>
            </a:r>
          </a:p>
          <a:p>
            <a:pPr marL="342900" indent="-342900" algn="just" defTabSz="520385">
              <a:spcBef>
                <a:spcPct val="50000"/>
              </a:spcBef>
              <a:buAutoNum type="arabicPeriod"/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зачеркивание </a:t>
            </a:r>
            <a:r>
              <a:rPr lang="ru-RU" sz="16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ранее написанных символов и заполнение свободных клеточек справа новыми символами при наличии достаточного количества оставшихся свободных </a:t>
            </a:r>
            <a:r>
              <a:rPr lang="ru-RU" sz="16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клеточек</a:t>
            </a:r>
            <a:endParaRPr lang="ru-RU" sz="1600" b="1" i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83718"/>
            <a:ext cx="849694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52038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Если участник экзамена не имеет информации для заполнения какого-то конкретного поля, он должен оставить это поле пустым (не делать прочерков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931790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20385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ЗАПРЕЩЕНО!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91830"/>
            <a:ext cx="849694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95144" indent="-195144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делать в полях бланков ЕГЭ, вне полей бланков ЕГЭ или в полях, заполненных типографским способом, какие-либо записи и (или) пометки, не относящиеся к содержанию полей бланков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ЕГЭ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2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99992" y="12347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Бланки ЕГЭ  (черно-белые бланки, односторонние)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56363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ВАЖНО! </a:t>
            </a:r>
            <a:endParaRPr lang="ru-RU" sz="20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2022 году изменилось </a:t>
            </a:r>
            <a:endParaRPr lang="ru-RU" sz="20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написание </a:t>
            </a:r>
            <a:r>
              <a:rPr lang="ru-RU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цифры «1»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84728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38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61212" y="205861"/>
            <a:ext cx="6707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Бланки ЕГЭ (черно-белые бланки)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843558"/>
            <a:ext cx="1080120" cy="128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84453" y="1340822"/>
            <a:ext cx="918484" cy="287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6016" y="1388376"/>
            <a:ext cx="1159758" cy="224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72571" y="1361862"/>
            <a:ext cx="864096" cy="245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932040" y="3867894"/>
            <a:ext cx="2518392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Оформляется образец заполнения на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доске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71550"/>
            <a:ext cx="7239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3491880" y="1923678"/>
            <a:ext cx="665821" cy="18722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491880" y="1995686"/>
            <a:ext cx="1656184" cy="18109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491880" y="1995686"/>
            <a:ext cx="3240360" cy="1800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11560" y="3939902"/>
            <a:ext cx="2518392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Номер и буква класса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участники ЕГЭ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не заполняют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2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555526"/>
            <a:ext cx="2804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форма ППЭ-16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«Расшифровка кодов образовательных организаций»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1835"/>
            <a:ext cx="9239004" cy="6453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Заполнение регистрационных полей участниками ГИА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55526"/>
            <a:ext cx="5934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995686"/>
            <a:ext cx="2592288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Указывается код образовательной организации, в которой обучается участник ГИА, в соответствии с кодировкой, принятой в субъекте Федерации; 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код образовательной организации, в которой участник ЕГЭ получил уведомление на ЕГЭ 	</a:t>
            </a:r>
          </a:p>
        </p:txBody>
      </p:sp>
    </p:spTree>
    <p:extLst>
      <p:ext uri="{BB962C8B-B14F-4D97-AF65-F5344CB8AC3E}">
        <p14:creationId xmlns:p14="http://schemas.microsoft.com/office/powerpoint/2010/main" xmlns="" val="901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7210</TotalTime>
  <Words>936</Words>
  <Application>Microsoft Office PowerPoint</Application>
  <PresentationFormat>Экран (16:9)</PresentationFormat>
  <Paragraphs>116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Инструктаж участников в аудитории (вторая часть). Проверка ИК участниками</vt:lpstr>
      <vt:lpstr>Правила заполнения бланков. Общие правила.</vt:lpstr>
      <vt:lpstr>Правила заполнения бланков. Общие правила.</vt:lpstr>
      <vt:lpstr>Слайд 7</vt:lpstr>
      <vt:lpstr>Слайд 8</vt:lpstr>
      <vt:lpstr>Заполнение регистрационных полей участниками ГИА</vt:lpstr>
      <vt:lpstr>Слайд 10</vt:lpstr>
      <vt:lpstr>Заполнение бланка регистрации</vt:lpstr>
      <vt:lpstr>Слайд 12</vt:lpstr>
      <vt:lpstr>Заполнение бланка регистрации</vt:lpstr>
      <vt:lpstr>Слайд 14</vt:lpstr>
      <vt:lpstr>Слайд 15</vt:lpstr>
      <vt:lpstr>Слайд 16</vt:lpstr>
      <vt:lpstr>Слайд 17</vt:lpstr>
      <vt:lpstr>Слайд 18</vt:lpstr>
      <vt:lpstr>Слайд 19</vt:lpstr>
      <vt:lpstr>Выдача дополнительных бланков ответов №2</vt:lpstr>
      <vt:lpstr>Выдача дополнительных бланков ответов №2 участникам ГИА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</cp:lastModifiedBy>
  <cp:revision>745</cp:revision>
  <dcterms:created xsi:type="dcterms:W3CDTF">2016-11-25T13:06:27Z</dcterms:created>
  <dcterms:modified xsi:type="dcterms:W3CDTF">2023-04-20T07:24:16Z</dcterms:modified>
</cp:coreProperties>
</file>