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1" r:id="rId2"/>
    <p:sldId id="562" r:id="rId3"/>
    <p:sldId id="563" r:id="rId4"/>
    <p:sldId id="567" r:id="rId5"/>
    <p:sldId id="564" r:id="rId6"/>
    <p:sldId id="568" r:id="rId7"/>
    <p:sldId id="571" r:id="rId8"/>
    <p:sldId id="570" r:id="rId9"/>
    <p:sldId id="569" r:id="rId10"/>
    <p:sldId id="572" r:id="rId11"/>
    <p:sldId id="576" r:id="rId12"/>
    <p:sldId id="577" r:id="rId13"/>
    <p:sldId id="579" r:id="rId14"/>
    <p:sldId id="573" r:id="rId15"/>
    <p:sldId id="581" r:id="rId16"/>
    <p:sldId id="582" r:id="rId17"/>
    <p:sldId id="580" r:id="rId18"/>
    <p:sldId id="583" r:id="rId19"/>
    <p:sldId id="560" r:id="rId2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FFCC"/>
    <a:srgbClr val="FFFF99"/>
    <a:srgbClr val="99CCFF"/>
    <a:srgbClr val="CCFFFF"/>
    <a:srgbClr val="B4C9E2"/>
    <a:srgbClr val="3333CC"/>
    <a:srgbClr val="00CC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0" autoAdjust="0"/>
  </p:normalViewPr>
  <p:slideViewPr>
    <p:cSldViewPr>
      <p:cViewPr varScale="1">
        <p:scale>
          <a:sx n="135" d="100"/>
          <a:sy n="135" d="100"/>
        </p:scale>
        <p:origin x="-84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25.04.2023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52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0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08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1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32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30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25.04.2023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699542"/>
            <a:ext cx="7628384" cy="3312367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</a:t>
            </a:r>
            <a:r>
              <a:rPr lang="ru-RU" sz="3600" spc="-4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РГАНИЗАЦИЯ</a:t>
            </a:r>
            <a:r>
              <a:rPr lang="ru-RU" sz="36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600" spc="-5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ПЕЧАТИ</a:t>
            </a: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6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ЭМ </a:t>
            </a:r>
            <a:r>
              <a:rPr lang="ru-RU" sz="3600" spc="-8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</a:t>
            </a:r>
            <a:r>
              <a:rPr lang="ru-RU" sz="36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600" spc="-8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АУДИТОРИЯХ</a:t>
            </a:r>
            <a:r>
              <a:rPr lang="ru-RU" sz="36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6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ППЭ</a:t>
            </a:r>
            <a:endParaRPr lang="ru-RU" sz="3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7904" y="4299942"/>
            <a:ext cx="5187950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ЦОиККО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888" y="1143000"/>
            <a:ext cx="8702891" cy="2787777"/>
            <a:chOff x="255181" y="1603247"/>
            <a:chExt cx="8702891" cy="371703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6288" y="1603247"/>
              <a:ext cx="5891784" cy="37170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0202" y="1637410"/>
              <a:ext cx="5745226" cy="35725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28390" y="1627885"/>
              <a:ext cx="5767070" cy="3591560"/>
            </a:xfrm>
            <a:custGeom>
              <a:avLst/>
              <a:gdLst/>
              <a:ahLst/>
              <a:cxnLst/>
              <a:rect l="l" t="t" r="r" b="b"/>
              <a:pathLst>
                <a:path w="5767070" h="3591560">
                  <a:moveTo>
                    <a:pt x="0" y="3591560"/>
                  </a:moveTo>
                  <a:lnTo>
                    <a:pt x="5766688" y="3591560"/>
                  </a:lnTo>
                  <a:lnTo>
                    <a:pt x="5766688" y="0"/>
                  </a:lnTo>
                  <a:lnTo>
                    <a:pt x="0" y="0"/>
                  </a:lnTo>
                  <a:lnTo>
                    <a:pt x="0" y="359156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181" y="1845310"/>
              <a:ext cx="2882900" cy="3210559"/>
            </a:xfrm>
            <a:custGeom>
              <a:avLst/>
              <a:gdLst/>
              <a:ahLst/>
              <a:cxnLst/>
              <a:rect l="l" t="t" r="r" b="b"/>
              <a:pathLst>
                <a:path w="2882900" h="3210560">
                  <a:moveTo>
                    <a:pt x="2301582" y="0"/>
                  </a:moveTo>
                  <a:lnTo>
                    <a:pt x="2301582" y="597280"/>
                  </a:lnTo>
                  <a:lnTo>
                    <a:pt x="0" y="597280"/>
                  </a:lnTo>
                  <a:lnTo>
                    <a:pt x="0" y="2612644"/>
                  </a:lnTo>
                  <a:lnTo>
                    <a:pt x="2301582" y="2612644"/>
                  </a:lnTo>
                  <a:lnTo>
                    <a:pt x="2301582" y="3210052"/>
                  </a:lnTo>
                  <a:lnTo>
                    <a:pt x="2882734" y="1605026"/>
                  </a:lnTo>
                  <a:lnTo>
                    <a:pt x="230158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181" y="1845310"/>
              <a:ext cx="2882900" cy="3210559"/>
            </a:xfrm>
            <a:custGeom>
              <a:avLst/>
              <a:gdLst/>
              <a:ahLst/>
              <a:cxnLst/>
              <a:rect l="l" t="t" r="r" b="b"/>
              <a:pathLst>
                <a:path w="2882900" h="3210560">
                  <a:moveTo>
                    <a:pt x="0" y="597280"/>
                  </a:moveTo>
                  <a:lnTo>
                    <a:pt x="2301582" y="597280"/>
                  </a:lnTo>
                  <a:lnTo>
                    <a:pt x="2301582" y="0"/>
                  </a:lnTo>
                  <a:lnTo>
                    <a:pt x="2882734" y="1605026"/>
                  </a:lnTo>
                  <a:lnTo>
                    <a:pt x="2301582" y="3210052"/>
                  </a:lnTo>
                  <a:lnTo>
                    <a:pt x="2301582" y="2612644"/>
                  </a:lnTo>
                  <a:lnTo>
                    <a:pt x="0" y="2612644"/>
                  </a:lnTo>
                  <a:lnTo>
                    <a:pt x="0" y="59728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5731" y="1854052"/>
            <a:ext cx="22352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После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102235" marR="92710" algn="ctr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окончания</a:t>
            </a:r>
            <a:r>
              <a:rPr sz="1400" b="1" spc="-8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печати </a:t>
            </a:r>
            <a:r>
              <a:rPr sz="1400" b="1" spc="-484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и до </a:t>
            </a:r>
            <a:r>
              <a:rPr sz="1400" b="1" spc="-1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завершения </a:t>
            </a:r>
            <a:r>
              <a:rPr sz="1400" b="1" spc="-1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 экзамена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Станция</a:t>
            </a:r>
            <a:r>
              <a:rPr sz="1400" b="1" spc="-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печати</a:t>
            </a:r>
            <a:r>
              <a:rPr sz="1400" b="1" spc="-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 ЭМ </a:t>
            </a:r>
            <a:r>
              <a:rPr sz="1400" b="1" spc="-484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должна выглядеть </a:t>
            </a:r>
            <a:r>
              <a:rPr sz="1400" b="1" spc="-1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именно </a:t>
            </a:r>
            <a:r>
              <a:rPr sz="1400" b="1" spc="-1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/>
              </a:rPr>
              <a:t>так!</a:t>
            </a:r>
            <a:endParaRPr sz="1400" dirty="0">
              <a:latin typeface="Cambria" pitchFamily="18" charset="0"/>
              <a:ea typeface="Cambria" pitchFamily="18" charset="0"/>
              <a:cs typeface="Arial"/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>
            <a:off x="2438400" y="3829050"/>
            <a:ext cx="6400800" cy="1200150"/>
          </a:xfrm>
          <a:prstGeom prst="curvedUpArrow">
            <a:avLst>
              <a:gd name="adj1" fmla="val 25000"/>
              <a:gd name="adj2" fmla="val 50000"/>
              <a:gd name="adj3" fmla="val 3112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object 8"/>
          <p:cNvSpPr txBox="1">
            <a:spLocks/>
          </p:cNvSpPr>
          <p:nvPr/>
        </p:nvSpPr>
        <p:spPr>
          <a:xfrm>
            <a:off x="107504" y="0"/>
            <a:ext cx="903649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3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Microsoft Sans Serif"/>
              </a:rPr>
              <a:t>Проведение  экзамена: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4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Microsoft Sans Serif"/>
              </a:rPr>
              <a:t>печать экзаменационных материалов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3950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Дополнительная печать ЭМ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1511"/>
            <a:ext cx="6336704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516216" y="483518"/>
            <a:ext cx="2520280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Основными причинами дополнительной печати ЭМ являются: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−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обнаружение брака комплекта участником экзамена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ru-RU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−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порча ЭМ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участником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ru-RU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−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опоздание участника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2931790"/>
            <a:ext cx="252028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Для выполнения дополнительной печати необходимо пригласить члена ГЭК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3950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Дополнительная печать ЭМ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47003" y="4423772"/>
            <a:ext cx="8834755" cy="53476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706120">
              <a:lnSpc>
                <a:spcPct val="100000"/>
              </a:lnSpc>
              <a:spcBef>
                <a:spcPts val="330"/>
              </a:spcBef>
            </a:pPr>
            <a:r>
              <a:rPr sz="16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 pitchFamily="18" charset="0"/>
                <a:ea typeface="Cambria" pitchFamily="18" charset="0"/>
                <a:cs typeface="Arial"/>
              </a:rPr>
              <a:t>Важно!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sz="1600" spc="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случае</a:t>
            </a:r>
            <a:r>
              <a:rPr sz="1600" spc="6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выявления</a:t>
            </a:r>
            <a:r>
              <a:rPr sz="1600" spc="4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брака/некомплектности/порчи</a:t>
            </a:r>
            <a:r>
              <a:rPr sz="1600" spc="8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7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ИК</a:t>
            </a:r>
            <a:r>
              <a:rPr sz="1600" spc="3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перед</a:t>
            </a:r>
            <a:r>
              <a:rPr sz="1600" spc="4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началом</a:t>
            </a:r>
            <a:endParaRPr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608330">
              <a:lnSpc>
                <a:spcPct val="100000"/>
              </a:lnSpc>
            </a:pPr>
            <a:r>
              <a:rPr sz="16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дополнительной</a:t>
            </a:r>
            <a:r>
              <a:rPr sz="1600" spc="6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печати</a:t>
            </a:r>
            <a:r>
              <a:rPr sz="1600" spc="4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ЭМ</a:t>
            </a:r>
            <a:r>
              <a:rPr sz="1600" spc="3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необходимо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b="1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забраковать</a:t>
            </a:r>
            <a:r>
              <a:rPr sz="1600" b="1" spc="4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ранее</a:t>
            </a:r>
            <a:r>
              <a:rPr sz="1600" b="1" spc="3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выданный</a:t>
            </a:r>
            <a:r>
              <a:rPr sz="1600" b="1" spc="6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b="1" spc="-3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комплект</a:t>
            </a:r>
            <a:endParaRPr sz="16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411510"/>
            <a:ext cx="2412776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Отметьте успешно напечатанный экземпляр ЭМ как бракованный, нажав кнопку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«Забраковать» в соответствующей строке со списком напечатанных ЭМ</a:t>
            </a:r>
            <a:endParaRPr lang="ru-RU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339502"/>
            <a:ext cx="6480719" cy="402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3950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Дополнительная печать ЭМ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411510"/>
            <a:ext cx="2592288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Просмотр использованных ЭМ на странице «Дополнительная печать ЭМ»</a:t>
            </a:r>
            <a:endParaRPr lang="ru-RU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9502"/>
            <a:ext cx="601317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588224" y="170765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419622"/>
            <a:ext cx="2592288" cy="160043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открывшемся сообщении внимательно прочитайте реквизиты экземпляра ЭМ, который будет отнесен к браку, т.к. изменить статус забракованного экземпляра будет невозможно.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03798"/>
            <a:ext cx="387191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3275856" y="1563638"/>
            <a:ext cx="1944216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9512" y="3579862"/>
            <a:ext cx="4968552" cy="58477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Окно предупреждения об изменении статуса экземпляра на «Забракован» </a:t>
            </a:r>
            <a:endParaRPr lang="ru-RU" sz="1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Завершение экзамена и печать протокола 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1151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После того как экзамен в аудитории будет завершен и ее покинут все участники ЕГЭ, пригласите технического специалиста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9582"/>
            <a:ext cx="6408712" cy="39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7494"/>
            <a:ext cx="7029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Формирование протокола проведения экзамена в аудитории 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9742"/>
            <a:ext cx="304493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091711" cy="502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0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Протокол печати комплектов ЭМ в аудитории ППЭ (ППЭ-23)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69566"/>
            <a:ext cx="3240360" cy="425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9502"/>
            <a:ext cx="7067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774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Станция печати ЭМ после печати протокола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5486"/>
            <a:ext cx="446449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26749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Протокол использования станции печати ЭМ в аудитории ППЭ (ППЭ-23-01)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555526"/>
            <a:ext cx="3886201" cy="37861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Контакты</a:t>
            </a:r>
            <a:r>
              <a:rPr lang="ru-RU" sz="3600" b="1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Cambria" pitchFamily="18" charset="0"/>
              </a:rPr>
            </a:br>
            <a:endParaRPr lang="ru-RU" sz="3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491630"/>
            <a:ext cx="4536504" cy="2737471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002060"/>
                </a:solidFill>
                <a:latin typeface="Cambria" pitchFamily="18" charset="0"/>
              </a:rPr>
              <a:t>Государственное учреждение Ярославской области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solidFill>
                  <a:srgbClr val="002060"/>
                </a:solidFill>
                <a:latin typeface="Cambria" pitchFamily="18" charset="0"/>
              </a:rPr>
              <a:t> «Центр оценки и контроля качества </a:t>
            </a:r>
            <a:endParaRPr lang="ru-RU" sz="19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Cambria" pitchFamily="18" charset="0"/>
              </a:rPr>
              <a:t>образования</a:t>
            </a:r>
            <a:r>
              <a:rPr lang="ru-RU" sz="1900" b="1" dirty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Адрес </a:t>
            </a:r>
            <a:r>
              <a:rPr lang="ru-RU" sz="1900" dirty="0">
                <a:solidFill>
                  <a:srgbClr val="002060"/>
                </a:solidFill>
                <a:latin typeface="Cambria" pitchFamily="18" charset="0"/>
              </a:rPr>
              <a:t>электронной почты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  <a:r>
              <a:rPr lang="en-US" sz="19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latin typeface="Cambria" pitchFamily="18" charset="0"/>
              </a:rPr>
              <a:t>smirnova@coikko.ru</a:t>
            </a:r>
            <a:endParaRPr lang="ru-RU" sz="19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Телефон: 8(4852)28 08 83</a:t>
            </a:r>
            <a:endParaRPr lang="ru-RU" sz="1900" dirty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>
              <a:solidFill>
                <a:schemeClr val="tx1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843558"/>
            <a:ext cx="1096137" cy="1983105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179512" y="4155926"/>
            <a:ext cx="4533914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100" b="1" spc="-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Остались</a:t>
            </a:r>
            <a:r>
              <a:rPr sz="2100" b="1" spc="23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ли</a:t>
            </a:r>
            <a:r>
              <a:rPr sz="2100" b="1" spc="-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4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у</a:t>
            </a:r>
            <a:r>
              <a:rPr sz="21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Вас</a:t>
            </a:r>
            <a:r>
              <a:rPr sz="2100" b="1" spc="8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1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вопросы?</a:t>
            </a:r>
            <a:endParaRPr sz="21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435846"/>
            <a:ext cx="361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Загрузка ключа доступа к ЭМ </a:t>
            </a:r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3518"/>
            <a:ext cx="45401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1963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Проведение экзамена: подготовка к печати ЭМ в аудитории ППЭ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83518"/>
            <a:ext cx="3960440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 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До начала экзамена и получения ключа доступа необходимо убедиться, что принтер, указанный на странице «Техническая подготовка» успешно найден и подключен 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2427734"/>
            <a:ext cx="3960440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Выберите файл подходящего ключа доступа к ЭМ и нажмите кнопку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«Открыть».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 случае успешной загрузки будет показан значок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зеленого цвета и сообщение «Ключ доступа к ЭМ загружен»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95886"/>
            <a:ext cx="88569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81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Проведение экзамена: подготовка к печати ЭМ в аудитории ППЭ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555526"/>
            <a:ext cx="2339752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На странице «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Подготовка к печати ЭМ» выполняются следующие действия: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✓ активация членом ГЭК загруженного ключа доступа к ЭМ (файла пароля) с использованием </a:t>
            </a:r>
            <a:r>
              <a:rPr lang="ru-RU" sz="1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токена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члена ГЭК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✓ ввод организатором параметров печати и переход на страницу «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Печать ЭМ». 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Важно! Перед началом работы еще раз убедитесь, что в верхней части экрана указан верный предмет и дата экзамена 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9542"/>
            <a:ext cx="6292379" cy="402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3866" y="4435390"/>
            <a:ext cx="8710621" cy="629129"/>
            <a:chOff x="250735" y="5913853"/>
            <a:chExt cx="7144719" cy="838838"/>
          </a:xfrm>
        </p:grpSpPr>
        <p:sp>
          <p:nvSpPr>
            <p:cNvPr id="3" name="object 3"/>
            <p:cNvSpPr/>
            <p:nvPr/>
          </p:nvSpPr>
          <p:spPr>
            <a:xfrm>
              <a:off x="250735" y="5913853"/>
              <a:ext cx="7144719" cy="838835"/>
            </a:xfrm>
            <a:custGeom>
              <a:avLst/>
              <a:gdLst/>
              <a:ahLst/>
              <a:cxnLst/>
              <a:rect l="l" t="t" r="r" b="b"/>
              <a:pathLst>
                <a:path w="7012305" h="838834">
                  <a:moveTo>
                    <a:pt x="6829513" y="0"/>
                  </a:moveTo>
                  <a:lnTo>
                    <a:pt x="182664" y="0"/>
                  </a:lnTo>
                  <a:lnTo>
                    <a:pt x="134102" y="6525"/>
                  </a:lnTo>
                  <a:lnTo>
                    <a:pt x="90467" y="24940"/>
                  </a:lnTo>
                  <a:lnTo>
                    <a:pt x="53498" y="53503"/>
                  </a:lnTo>
                  <a:lnTo>
                    <a:pt x="24937" y="90472"/>
                  </a:lnTo>
                  <a:lnTo>
                    <a:pt x="6524" y="134107"/>
                  </a:lnTo>
                  <a:lnTo>
                    <a:pt x="0" y="182664"/>
                  </a:lnTo>
                  <a:lnTo>
                    <a:pt x="0" y="656018"/>
                  </a:lnTo>
                  <a:lnTo>
                    <a:pt x="6524" y="704575"/>
                  </a:lnTo>
                  <a:lnTo>
                    <a:pt x="24937" y="748208"/>
                  </a:lnTo>
                  <a:lnTo>
                    <a:pt x="53498" y="785176"/>
                  </a:lnTo>
                  <a:lnTo>
                    <a:pt x="90467" y="813738"/>
                  </a:lnTo>
                  <a:lnTo>
                    <a:pt x="134102" y="832152"/>
                  </a:lnTo>
                  <a:lnTo>
                    <a:pt x="182664" y="838677"/>
                  </a:lnTo>
                  <a:lnTo>
                    <a:pt x="6829513" y="838677"/>
                  </a:lnTo>
                  <a:lnTo>
                    <a:pt x="6878108" y="832152"/>
                  </a:lnTo>
                  <a:lnTo>
                    <a:pt x="6921767" y="813738"/>
                  </a:lnTo>
                  <a:lnTo>
                    <a:pt x="6958752" y="785176"/>
                  </a:lnTo>
                  <a:lnTo>
                    <a:pt x="6987323" y="748208"/>
                  </a:lnTo>
                  <a:lnTo>
                    <a:pt x="7005741" y="704575"/>
                  </a:lnTo>
                  <a:lnTo>
                    <a:pt x="7012266" y="656018"/>
                  </a:lnTo>
                  <a:lnTo>
                    <a:pt x="7012266" y="182664"/>
                  </a:lnTo>
                  <a:lnTo>
                    <a:pt x="7005741" y="134107"/>
                  </a:lnTo>
                  <a:lnTo>
                    <a:pt x="6987323" y="90472"/>
                  </a:lnTo>
                  <a:lnTo>
                    <a:pt x="6958752" y="53503"/>
                  </a:lnTo>
                  <a:lnTo>
                    <a:pt x="6921767" y="24940"/>
                  </a:lnTo>
                  <a:lnTo>
                    <a:pt x="6878108" y="6525"/>
                  </a:lnTo>
                  <a:lnTo>
                    <a:pt x="6829513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735" y="5913856"/>
              <a:ext cx="7144719" cy="838835"/>
            </a:xfrm>
            <a:custGeom>
              <a:avLst/>
              <a:gdLst/>
              <a:ahLst/>
              <a:cxnLst/>
              <a:rect l="l" t="t" r="r" b="b"/>
              <a:pathLst>
                <a:path w="7012305" h="838834">
                  <a:moveTo>
                    <a:pt x="0" y="182664"/>
                  </a:moveTo>
                  <a:lnTo>
                    <a:pt x="6524" y="134107"/>
                  </a:lnTo>
                  <a:lnTo>
                    <a:pt x="24937" y="90472"/>
                  </a:lnTo>
                  <a:lnTo>
                    <a:pt x="53498" y="53503"/>
                  </a:lnTo>
                  <a:lnTo>
                    <a:pt x="90467" y="24940"/>
                  </a:lnTo>
                  <a:lnTo>
                    <a:pt x="134102" y="6525"/>
                  </a:lnTo>
                  <a:lnTo>
                    <a:pt x="182664" y="0"/>
                  </a:lnTo>
                  <a:lnTo>
                    <a:pt x="6829513" y="0"/>
                  </a:lnTo>
                  <a:lnTo>
                    <a:pt x="6878108" y="6525"/>
                  </a:lnTo>
                  <a:lnTo>
                    <a:pt x="6921767" y="24940"/>
                  </a:lnTo>
                  <a:lnTo>
                    <a:pt x="6958752" y="53503"/>
                  </a:lnTo>
                  <a:lnTo>
                    <a:pt x="6987323" y="90472"/>
                  </a:lnTo>
                  <a:lnTo>
                    <a:pt x="7005741" y="134107"/>
                  </a:lnTo>
                  <a:lnTo>
                    <a:pt x="7012266" y="182664"/>
                  </a:lnTo>
                  <a:lnTo>
                    <a:pt x="7012266" y="656018"/>
                  </a:lnTo>
                  <a:lnTo>
                    <a:pt x="7005741" y="704575"/>
                  </a:lnTo>
                  <a:lnTo>
                    <a:pt x="6987323" y="748208"/>
                  </a:lnTo>
                  <a:lnTo>
                    <a:pt x="6958752" y="785176"/>
                  </a:lnTo>
                  <a:lnTo>
                    <a:pt x="6921767" y="813738"/>
                  </a:lnTo>
                  <a:lnTo>
                    <a:pt x="6878108" y="832152"/>
                  </a:lnTo>
                  <a:lnTo>
                    <a:pt x="6829513" y="838677"/>
                  </a:lnTo>
                  <a:lnTo>
                    <a:pt x="182664" y="838677"/>
                  </a:lnTo>
                  <a:lnTo>
                    <a:pt x="134102" y="832152"/>
                  </a:lnTo>
                  <a:lnTo>
                    <a:pt x="90467" y="813738"/>
                  </a:lnTo>
                  <a:lnTo>
                    <a:pt x="53498" y="785176"/>
                  </a:lnTo>
                  <a:lnTo>
                    <a:pt x="24937" y="748208"/>
                  </a:lnTo>
                  <a:lnTo>
                    <a:pt x="6524" y="704575"/>
                  </a:lnTo>
                  <a:lnTo>
                    <a:pt x="0" y="656018"/>
                  </a:lnTo>
                  <a:lnTo>
                    <a:pt x="0" y="182664"/>
                  </a:lnTo>
                  <a:close/>
                </a:path>
              </a:pathLst>
            </a:custGeom>
            <a:ln w="2857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3529" y="4496867"/>
            <a:ext cx="835292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Ориентировочное</a:t>
            </a:r>
            <a:r>
              <a:rPr sz="1400" spc="-3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время</a:t>
            </a:r>
            <a:r>
              <a:rPr sz="1400" spc="2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выполнения</a:t>
            </a:r>
            <a:r>
              <a:rPr sz="1400" spc="4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данной</a:t>
            </a:r>
            <a:r>
              <a:rPr sz="1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операции</a:t>
            </a:r>
            <a:endParaRPr sz="1400" dirty="0"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(для</a:t>
            </a:r>
            <a:r>
              <a:rPr sz="1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15</a:t>
            </a:r>
            <a:r>
              <a:rPr sz="1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участников</a:t>
            </a:r>
            <a:r>
              <a:rPr sz="1400" spc="1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экзамена) </a:t>
            </a:r>
            <a:r>
              <a:rPr sz="1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до</a:t>
            </a:r>
            <a:r>
              <a:rPr sz="1400" spc="1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20</a:t>
            </a:r>
            <a:r>
              <a:rPr sz="1400" spc="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минут</a:t>
            </a:r>
            <a:r>
              <a:rPr sz="1400" spc="3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при</a:t>
            </a:r>
            <a:r>
              <a:rPr sz="1400" spc="2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скорости </a:t>
            </a:r>
            <a:r>
              <a:rPr sz="1400" spc="-2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печати</a:t>
            </a:r>
            <a:r>
              <a:rPr sz="1400" spc="1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принтера </a:t>
            </a:r>
            <a:r>
              <a:rPr sz="1400" spc="-35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</a:t>
            </a:r>
            <a:r>
              <a:rPr sz="1400" spc="-2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менее</a:t>
            </a:r>
            <a:r>
              <a:rPr sz="1400" spc="-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25</a:t>
            </a:r>
            <a:r>
              <a:rPr sz="1400" spc="1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страниц</a:t>
            </a:r>
            <a:r>
              <a:rPr sz="1400" spc="-1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sz="1400" spc="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минуту</a:t>
            </a:r>
            <a:endParaRPr sz="1400" dirty="0"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3778" y="1363694"/>
            <a:ext cx="4570222" cy="2145506"/>
            <a:chOff x="4573778" y="1818258"/>
            <a:chExt cx="4570222" cy="28606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3778" y="1818258"/>
              <a:ext cx="4570222" cy="28606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1859597"/>
              <a:ext cx="1795526" cy="3952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68112" y="2293365"/>
              <a:ext cx="1441450" cy="182880"/>
            </a:xfrm>
            <a:custGeom>
              <a:avLst/>
              <a:gdLst/>
              <a:ahLst/>
              <a:cxnLst/>
              <a:rect l="l" t="t" r="r" b="b"/>
              <a:pathLst>
                <a:path w="1441450" h="182880">
                  <a:moveTo>
                    <a:pt x="0" y="182880"/>
                  </a:moveTo>
                  <a:lnTo>
                    <a:pt x="1115567" y="182880"/>
                  </a:lnTo>
                  <a:lnTo>
                    <a:pt x="1115567" y="0"/>
                  </a:lnTo>
                  <a:lnTo>
                    <a:pt x="0" y="0"/>
                  </a:lnTo>
                  <a:lnTo>
                    <a:pt x="0" y="182880"/>
                  </a:lnTo>
                  <a:close/>
                </a:path>
                <a:path w="1441450" h="182880">
                  <a:moveTo>
                    <a:pt x="1119251" y="91439"/>
                  </a:moveTo>
                  <a:lnTo>
                    <a:pt x="1261871" y="91439"/>
                  </a:lnTo>
                </a:path>
                <a:path w="1441450" h="182880">
                  <a:moveTo>
                    <a:pt x="1261871" y="89535"/>
                  </a:moveTo>
                  <a:lnTo>
                    <a:pt x="1268916" y="54649"/>
                  </a:lnTo>
                  <a:lnTo>
                    <a:pt x="1288129" y="26193"/>
                  </a:lnTo>
                  <a:lnTo>
                    <a:pt x="1316628" y="7024"/>
                  </a:lnTo>
                  <a:lnTo>
                    <a:pt x="1351534" y="0"/>
                  </a:lnTo>
                  <a:lnTo>
                    <a:pt x="1386365" y="7024"/>
                  </a:lnTo>
                  <a:lnTo>
                    <a:pt x="1414827" y="26193"/>
                  </a:lnTo>
                  <a:lnTo>
                    <a:pt x="1434026" y="54649"/>
                  </a:lnTo>
                  <a:lnTo>
                    <a:pt x="1441068" y="89535"/>
                  </a:lnTo>
                  <a:lnTo>
                    <a:pt x="1434026" y="124440"/>
                  </a:lnTo>
                  <a:lnTo>
                    <a:pt x="1414827" y="152939"/>
                  </a:lnTo>
                  <a:lnTo>
                    <a:pt x="1386365" y="172152"/>
                  </a:lnTo>
                  <a:lnTo>
                    <a:pt x="1351534" y="179197"/>
                  </a:lnTo>
                  <a:lnTo>
                    <a:pt x="1316628" y="172152"/>
                  </a:lnTo>
                  <a:lnTo>
                    <a:pt x="1288129" y="152939"/>
                  </a:lnTo>
                  <a:lnTo>
                    <a:pt x="1268916" y="124440"/>
                  </a:lnTo>
                  <a:lnTo>
                    <a:pt x="1261871" y="89535"/>
                  </a:lnTo>
                  <a:close/>
                </a:path>
              </a:pathLst>
            </a:custGeom>
            <a:ln w="28575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766053" y="1706118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36C09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20957" y="2033769"/>
            <a:ext cx="2033270" cy="162401"/>
            <a:chOff x="5120957" y="2711691"/>
            <a:chExt cx="2033270" cy="216535"/>
          </a:xfrm>
        </p:grpSpPr>
        <p:sp>
          <p:nvSpPr>
            <p:cNvPr id="31" name="object 31"/>
            <p:cNvSpPr/>
            <p:nvPr/>
          </p:nvSpPr>
          <p:spPr>
            <a:xfrm>
              <a:off x="5468112" y="2725978"/>
              <a:ext cx="1671955" cy="171450"/>
            </a:xfrm>
            <a:custGeom>
              <a:avLst/>
              <a:gdLst/>
              <a:ahLst/>
              <a:cxnLst/>
              <a:rect l="l" t="t" r="r" b="b"/>
              <a:pathLst>
                <a:path w="1671954" h="171450">
                  <a:moveTo>
                    <a:pt x="0" y="170891"/>
                  </a:moveTo>
                  <a:lnTo>
                    <a:pt x="1671574" y="170891"/>
                  </a:lnTo>
                  <a:lnTo>
                    <a:pt x="1671574" y="0"/>
                  </a:lnTo>
                  <a:lnTo>
                    <a:pt x="0" y="0"/>
                  </a:lnTo>
                  <a:lnTo>
                    <a:pt x="0" y="170891"/>
                  </a:lnTo>
                  <a:close/>
                </a:path>
              </a:pathLst>
            </a:custGeom>
            <a:ln w="2857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21808" y="2811398"/>
              <a:ext cx="146685" cy="1270"/>
            </a:xfrm>
            <a:custGeom>
              <a:avLst/>
              <a:gdLst/>
              <a:ahLst/>
              <a:cxnLst/>
              <a:rect l="l" t="t" r="r" b="b"/>
              <a:pathLst>
                <a:path w="146685" h="1269">
                  <a:moveTo>
                    <a:pt x="-14287" y="635"/>
                  </a:moveTo>
                  <a:lnTo>
                    <a:pt x="160591" y="635"/>
                  </a:lnTo>
                </a:path>
              </a:pathLst>
            </a:custGeom>
            <a:ln w="2984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35245" y="2727197"/>
              <a:ext cx="186690" cy="186690"/>
            </a:xfrm>
            <a:custGeom>
              <a:avLst/>
              <a:gdLst/>
              <a:ahLst/>
              <a:cxnLst/>
              <a:rect l="l" t="t" r="r" b="b"/>
              <a:pathLst>
                <a:path w="186689" h="186689">
                  <a:moveTo>
                    <a:pt x="0" y="93344"/>
                  </a:moveTo>
                  <a:lnTo>
                    <a:pt x="7334" y="57007"/>
                  </a:lnTo>
                  <a:lnTo>
                    <a:pt x="27336" y="27336"/>
                  </a:lnTo>
                  <a:lnTo>
                    <a:pt x="57007" y="7334"/>
                  </a:lnTo>
                  <a:lnTo>
                    <a:pt x="93344" y="0"/>
                  </a:lnTo>
                  <a:lnTo>
                    <a:pt x="129609" y="7334"/>
                  </a:lnTo>
                  <a:lnTo>
                    <a:pt x="159242" y="27336"/>
                  </a:lnTo>
                  <a:lnTo>
                    <a:pt x="179230" y="57007"/>
                  </a:lnTo>
                  <a:lnTo>
                    <a:pt x="186562" y="93344"/>
                  </a:lnTo>
                  <a:lnTo>
                    <a:pt x="179230" y="129609"/>
                  </a:lnTo>
                  <a:lnTo>
                    <a:pt x="159242" y="159242"/>
                  </a:lnTo>
                  <a:lnTo>
                    <a:pt x="129609" y="179230"/>
                  </a:lnTo>
                  <a:lnTo>
                    <a:pt x="93344" y="186562"/>
                  </a:lnTo>
                  <a:lnTo>
                    <a:pt x="57007" y="179230"/>
                  </a:lnTo>
                  <a:lnTo>
                    <a:pt x="27336" y="159242"/>
                  </a:lnTo>
                  <a:lnTo>
                    <a:pt x="7334" y="129609"/>
                  </a:lnTo>
                  <a:lnTo>
                    <a:pt x="0" y="93344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174742" y="2034349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F5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412229" y="2224993"/>
            <a:ext cx="700405" cy="175259"/>
            <a:chOff x="7412228" y="2966656"/>
            <a:chExt cx="700405" cy="233679"/>
          </a:xfrm>
        </p:grpSpPr>
        <p:sp>
          <p:nvSpPr>
            <p:cNvPr id="36" name="object 36"/>
            <p:cNvSpPr/>
            <p:nvPr/>
          </p:nvSpPr>
          <p:spPr>
            <a:xfrm>
              <a:off x="7424928" y="2999257"/>
              <a:ext cx="307340" cy="168275"/>
            </a:xfrm>
            <a:custGeom>
              <a:avLst/>
              <a:gdLst/>
              <a:ahLst/>
              <a:cxnLst/>
              <a:rect l="l" t="t" r="r" b="b"/>
              <a:pathLst>
                <a:path w="307340" h="168275">
                  <a:moveTo>
                    <a:pt x="0" y="168249"/>
                  </a:moveTo>
                  <a:lnTo>
                    <a:pt x="307238" y="168249"/>
                  </a:lnTo>
                  <a:lnTo>
                    <a:pt x="307238" y="0"/>
                  </a:lnTo>
                  <a:lnTo>
                    <a:pt x="0" y="0"/>
                  </a:lnTo>
                  <a:lnTo>
                    <a:pt x="0" y="168249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32141" y="2980944"/>
              <a:ext cx="365760" cy="205104"/>
            </a:xfrm>
            <a:custGeom>
              <a:avLst/>
              <a:gdLst/>
              <a:ahLst/>
              <a:cxnLst/>
              <a:rect l="l" t="t" r="r" b="b"/>
              <a:pathLst>
                <a:path w="365759" h="205105">
                  <a:moveTo>
                    <a:pt x="0" y="102361"/>
                  </a:moveTo>
                  <a:lnTo>
                    <a:pt x="160908" y="102361"/>
                  </a:lnTo>
                </a:path>
                <a:path w="365759" h="205105">
                  <a:moveTo>
                    <a:pt x="160908" y="102361"/>
                  </a:moveTo>
                  <a:lnTo>
                    <a:pt x="168957" y="62525"/>
                  </a:lnTo>
                  <a:lnTo>
                    <a:pt x="190912" y="29987"/>
                  </a:lnTo>
                  <a:lnTo>
                    <a:pt x="223488" y="8046"/>
                  </a:lnTo>
                  <a:lnTo>
                    <a:pt x="263398" y="0"/>
                  </a:lnTo>
                  <a:lnTo>
                    <a:pt x="303234" y="8046"/>
                  </a:lnTo>
                  <a:lnTo>
                    <a:pt x="335772" y="29987"/>
                  </a:lnTo>
                  <a:lnTo>
                    <a:pt x="357713" y="62525"/>
                  </a:lnTo>
                  <a:lnTo>
                    <a:pt x="365759" y="102361"/>
                  </a:lnTo>
                  <a:lnTo>
                    <a:pt x="357713" y="142271"/>
                  </a:lnTo>
                  <a:lnTo>
                    <a:pt x="335772" y="174847"/>
                  </a:lnTo>
                  <a:lnTo>
                    <a:pt x="303234" y="196802"/>
                  </a:lnTo>
                  <a:lnTo>
                    <a:pt x="263398" y="204850"/>
                  </a:lnTo>
                  <a:lnTo>
                    <a:pt x="223488" y="196802"/>
                  </a:lnTo>
                  <a:lnTo>
                    <a:pt x="190912" y="174847"/>
                  </a:lnTo>
                  <a:lnTo>
                    <a:pt x="168957" y="142271"/>
                  </a:lnTo>
                  <a:lnTo>
                    <a:pt x="160908" y="102361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941945" y="2231422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06819" y="2905029"/>
            <a:ext cx="1174115" cy="186690"/>
          </a:xfrm>
          <a:custGeom>
            <a:avLst/>
            <a:gdLst/>
            <a:ahLst/>
            <a:cxnLst/>
            <a:rect l="l" t="t" r="r" b="b"/>
            <a:pathLst>
              <a:path w="1174115" h="248920">
                <a:moveTo>
                  <a:pt x="0" y="248793"/>
                </a:moveTo>
                <a:lnTo>
                  <a:pt x="727862" y="248793"/>
                </a:lnTo>
                <a:lnTo>
                  <a:pt x="727862" y="76"/>
                </a:lnTo>
                <a:lnTo>
                  <a:pt x="0" y="76"/>
                </a:lnTo>
                <a:lnTo>
                  <a:pt x="0" y="248793"/>
                </a:lnTo>
                <a:close/>
              </a:path>
              <a:path w="1174115" h="248920">
                <a:moveTo>
                  <a:pt x="727836" y="124332"/>
                </a:moveTo>
                <a:lnTo>
                  <a:pt x="925322" y="124332"/>
                </a:lnTo>
              </a:path>
              <a:path w="1174115" h="248920">
                <a:moveTo>
                  <a:pt x="925322" y="124332"/>
                </a:moveTo>
                <a:lnTo>
                  <a:pt x="935104" y="75973"/>
                </a:lnTo>
                <a:lnTo>
                  <a:pt x="961771" y="36448"/>
                </a:lnTo>
                <a:lnTo>
                  <a:pt x="1001295" y="9782"/>
                </a:lnTo>
                <a:lnTo>
                  <a:pt x="1049654" y="0"/>
                </a:lnTo>
                <a:lnTo>
                  <a:pt x="1098087" y="9782"/>
                </a:lnTo>
                <a:lnTo>
                  <a:pt x="1137650" y="36448"/>
                </a:lnTo>
                <a:lnTo>
                  <a:pt x="1164330" y="75973"/>
                </a:lnTo>
                <a:lnTo>
                  <a:pt x="1174114" y="124332"/>
                </a:lnTo>
                <a:lnTo>
                  <a:pt x="1164330" y="172765"/>
                </a:lnTo>
                <a:lnTo>
                  <a:pt x="1137650" y="212328"/>
                </a:lnTo>
                <a:lnTo>
                  <a:pt x="1098087" y="239008"/>
                </a:lnTo>
                <a:lnTo>
                  <a:pt x="1049654" y="248793"/>
                </a:lnTo>
                <a:lnTo>
                  <a:pt x="1001295" y="239008"/>
                </a:lnTo>
                <a:lnTo>
                  <a:pt x="961771" y="212328"/>
                </a:lnTo>
                <a:lnTo>
                  <a:pt x="935104" y="172765"/>
                </a:lnTo>
                <a:lnTo>
                  <a:pt x="925322" y="124332"/>
                </a:lnTo>
                <a:close/>
              </a:path>
            </a:pathLst>
          </a:custGeom>
          <a:ln w="285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803007" y="2917507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15981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Проведение экзамена: подготовка к печати ЭМ в аудитории ППЭ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411510"/>
            <a:ext cx="4392488" cy="1292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96520" algn="just">
              <a:lnSpc>
                <a:spcPct val="100000"/>
              </a:lnSpc>
              <a:spcBef>
                <a:spcPts val="380"/>
              </a:spcBef>
            </a:pP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1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. Член</a:t>
            </a:r>
            <a:r>
              <a:rPr lang="ru-RU" sz="1100" spc="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4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ГЭК</a:t>
            </a:r>
            <a:r>
              <a:rPr lang="ru-RU" sz="11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должен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подключить</a:t>
            </a:r>
            <a:r>
              <a:rPr lang="ru-RU" sz="1100" spc="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2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токен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7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</a:t>
            </a:r>
            <a:r>
              <a:rPr lang="ru-RU" sz="1100" spc="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Станции</a:t>
            </a:r>
            <a:r>
              <a:rPr lang="ru-RU" sz="1100" spc="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печати </a:t>
            </a:r>
            <a:r>
              <a:rPr lang="ru-RU" sz="1100" spc="-3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ЭМ. После</a:t>
            </a:r>
            <a:r>
              <a:rPr lang="ru-RU" sz="11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того,</a:t>
            </a:r>
            <a:r>
              <a:rPr lang="ru-RU" sz="11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4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как</a:t>
            </a:r>
            <a:r>
              <a:rPr lang="ru-RU" sz="11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2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токен</a:t>
            </a:r>
            <a:r>
              <a:rPr lang="ru-RU" sz="1100" spc="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будет</a:t>
            </a:r>
            <a:r>
              <a:rPr lang="ru-RU" sz="1100" spc="5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опознан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операционной</a:t>
            </a:r>
            <a:r>
              <a:rPr lang="ru-RU" sz="1100" spc="30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системой</a:t>
            </a:r>
            <a:r>
              <a:rPr lang="ru-RU" sz="1100" spc="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(красный</a:t>
            </a:r>
            <a:r>
              <a:rPr lang="ru-RU" sz="1100" spc="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светодиод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должен </a:t>
            </a:r>
            <a:r>
              <a:rPr lang="ru-RU" sz="1100" spc="-30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гореть,</a:t>
            </a:r>
            <a:r>
              <a:rPr lang="ru-RU" sz="1100" spc="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мигая),</a:t>
            </a:r>
            <a:r>
              <a:rPr lang="ru-RU" sz="1100" spc="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необходимо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нажать </a:t>
            </a:r>
            <a:r>
              <a:rPr lang="ru-RU" sz="11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кнопку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«Обновить</a:t>
            </a:r>
            <a:r>
              <a:rPr lang="ru-RU" sz="11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информацию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о</a:t>
            </a:r>
            <a:r>
              <a:rPr lang="ru-RU" sz="1100" spc="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токене</a:t>
            </a:r>
            <a:r>
              <a:rPr lang="ru-RU" sz="11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члена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ГЭК».</a:t>
            </a:r>
            <a:endParaRPr lang="ru-RU" sz="11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R="455295" algn="just">
              <a:lnSpc>
                <a:spcPct val="100000"/>
              </a:lnSpc>
            </a:pP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 </a:t>
            </a:r>
            <a:r>
              <a:rPr lang="ru-RU" sz="11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результате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появится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приглашение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ввести пароль 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доступа.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Член </a:t>
            </a:r>
            <a:r>
              <a:rPr lang="ru-RU" sz="1100" spc="-4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ГЭК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должен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ввести пароль доступа </a:t>
            </a:r>
            <a:r>
              <a:rPr lang="ru-RU" sz="1100" spc="-7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 </a:t>
            </a:r>
            <a:r>
              <a:rPr lang="ru-RU" sz="1100" spc="-7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токену</a:t>
            </a:r>
            <a:r>
              <a:rPr lang="ru-RU" sz="11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</a:t>
            </a:r>
            <a:r>
              <a:rPr lang="ru-RU" sz="1100" spc="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нажать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кнопку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«ОК»</a:t>
            </a:r>
            <a:endParaRPr lang="ru-RU" sz="11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1779662"/>
            <a:ext cx="4248472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2. Убедиться,</a:t>
            </a: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что</a:t>
            </a: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необходимая</a:t>
            </a:r>
            <a:r>
              <a:rPr lang="ru-RU" sz="12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информация</a:t>
            </a: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 </a:t>
            </a:r>
            <a:r>
              <a:rPr lang="ru-RU" sz="1200" spc="-2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токене</a:t>
            </a:r>
            <a:r>
              <a:rPr lang="ru-RU" sz="12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члена </a:t>
            </a:r>
            <a:r>
              <a:rPr lang="ru-RU" sz="1200" spc="-4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ГЭК </a:t>
            </a:r>
            <a:r>
              <a:rPr lang="ru-RU" sz="12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получена </a:t>
            </a: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 </a:t>
            </a:r>
            <a:r>
              <a:rPr lang="ru-RU" sz="12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ключ </a:t>
            </a: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доступа </a:t>
            </a:r>
            <a:r>
              <a:rPr lang="ru-RU" sz="1200" spc="-7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ЭМ </a:t>
            </a:r>
            <a:r>
              <a:rPr lang="ru-RU" sz="12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активирован, </a:t>
            </a:r>
            <a:r>
              <a:rPr lang="ru-RU" sz="12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проверив</a:t>
            </a:r>
            <a:r>
              <a:rPr lang="ru-RU" sz="1200" spc="-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статус</a:t>
            </a:r>
            <a:r>
              <a:rPr lang="ru-RU" sz="1200" spc="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lang="ru-RU" sz="12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информационной </a:t>
            </a:r>
            <a:r>
              <a:rPr lang="ru-RU" sz="12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области</a:t>
            </a:r>
            <a:endParaRPr lang="ru-RU" sz="1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79512" y="2499742"/>
            <a:ext cx="4248472" cy="1292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715645" algn="just">
              <a:lnSpc>
                <a:spcPct val="100000"/>
              </a:lnSpc>
              <a:spcBef>
                <a:spcPts val="375"/>
              </a:spcBef>
              <a:tabLst>
                <a:tab pos="3854450" algn="l"/>
                <a:tab pos="3946525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3. </a:t>
            </a: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В</a:t>
            </a:r>
            <a:r>
              <a:rPr lang="ru-RU" sz="1100" b="1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10:00</a:t>
            </a:r>
            <a:r>
              <a:rPr lang="ru-RU" sz="1100" b="1" spc="-5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100" b="1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организатор</a:t>
            </a:r>
            <a:r>
              <a:rPr lang="ru-RU" sz="1100" b="1" spc="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в</a:t>
            </a:r>
            <a:r>
              <a:rPr lang="ru-RU" sz="1100" b="1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аудитории</a:t>
            </a:r>
            <a:r>
              <a:rPr lang="ru-RU" sz="1100" b="1" spc="4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100" b="1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вводит</a:t>
            </a:r>
            <a:r>
              <a:rPr lang="ru-RU" sz="1100" b="1" spc="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в  </a:t>
            </a:r>
            <a:r>
              <a:rPr lang="ru-RU" sz="1100" b="1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отмеченное</a:t>
            </a:r>
            <a:r>
              <a:rPr lang="ru-RU" sz="1100" b="1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100" b="1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поле</a:t>
            </a:r>
            <a:r>
              <a:rPr lang="ru-RU" sz="1100" b="1" spc="3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100" b="1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количество</a:t>
            </a: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1100" b="1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участников </a:t>
            </a:r>
            <a:r>
              <a:rPr lang="ru-RU" sz="1100" b="1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экзамена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,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которые</a:t>
            </a:r>
            <a:r>
              <a:rPr lang="ru-RU" sz="1100" spc="-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фактически</a:t>
            </a:r>
            <a:r>
              <a:rPr lang="ru-RU" sz="11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присутствуют</a:t>
            </a:r>
            <a:r>
              <a:rPr lang="ru-RU" sz="1100" spc="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 </a:t>
            </a:r>
            <a:r>
              <a:rPr lang="ru-RU" sz="11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аудитории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</a:t>
            </a:r>
            <a:r>
              <a:rPr lang="ru-RU" sz="11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данный</a:t>
            </a:r>
            <a:r>
              <a:rPr lang="ru-RU" sz="11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момент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</a:t>
            </a:r>
            <a:r>
              <a:rPr lang="ru-RU" sz="11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сдают</a:t>
            </a:r>
            <a:r>
              <a:rPr lang="ru-RU" sz="11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предмет, </a:t>
            </a:r>
            <a:r>
              <a:rPr lang="ru-RU" sz="11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указанный</a:t>
            </a:r>
            <a:r>
              <a:rPr lang="ru-RU" sz="11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lang="ru-RU" sz="11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интерфейсе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Станции</a:t>
            </a:r>
            <a:r>
              <a:rPr lang="ru-RU" sz="1100" spc="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печати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ЭМ.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  <a:tabLst>
                <a:tab pos="3854450" algn="l"/>
                <a:tab pos="3946525" algn="l"/>
              </a:tabLst>
            </a:pP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Максимальное</a:t>
            </a:r>
            <a:r>
              <a:rPr lang="ru-RU" sz="11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количество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5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ИК</a:t>
            </a:r>
            <a:r>
              <a:rPr lang="ru-RU" sz="1100" spc="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для</a:t>
            </a:r>
            <a:r>
              <a:rPr lang="ru-RU" sz="1100" spc="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печати</a:t>
            </a:r>
            <a:endParaRPr lang="ru-RU" sz="11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algn="just">
              <a:lnSpc>
                <a:spcPct val="100000"/>
              </a:lnSpc>
              <a:tabLst>
                <a:tab pos="3854450" algn="l"/>
                <a:tab pos="3946525" algn="l"/>
              </a:tabLst>
            </a:pP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устанавливается</a:t>
            </a:r>
            <a:r>
              <a:rPr lang="ru-RU" sz="1100" spc="-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lang="ru-RU" sz="11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зависимости</a:t>
            </a:r>
            <a:r>
              <a:rPr lang="ru-RU" sz="11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от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рассадки</a:t>
            </a:r>
            <a:r>
              <a:rPr lang="ru-RU" sz="11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lang="ru-RU" sz="11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1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аудитории</a:t>
            </a:r>
            <a:endParaRPr lang="ru-RU" sz="11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9512" y="3939902"/>
            <a:ext cx="4248472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spc="-4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4.  Для</a:t>
            </a:r>
            <a:r>
              <a:rPr lang="ru-RU" sz="1200" spc="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перехода</a:t>
            </a:r>
            <a:r>
              <a:rPr lang="ru-RU" sz="1200" spc="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</a:t>
            </a:r>
            <a:r>
              <a:rPr lang="ru-RU" sz="1200" spc="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следующий</a:t>
            </a:r>
            <a:r>
              <a:rPr lang="ru-RU" sz="1200" spc="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этап</a:t>
            </a:r>
            <a:r>
              <a:rPr lang="ru-RU" sz="1200" spc="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необходимо</a:t>
            </a:r>
            <a:r>
              <a:rPr lang="ru-RU" sz="1200" spc="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нажать </a:t>
            </a:r>
            <a:r>
              <a:rPr lang="ru-RU" sz="1200" spc="-30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кнопку</a:t>
            </a:r>
            <a:r>
              <a:rPr lang="ru-RU" sz="12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«Печать</a:t>
            </a:r>
            <a:r>
              <a:rPr lang="ru-RU" sz="12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ЭМ»</a:t>
            </a:r>
            <a:endParaRPr lang="ru-RU" sz="12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52320" y="213970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1963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Проведение экзамена: печать ЭМ в аудитории ППЭ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object 4"/>
          <p:cNvGrpSpPr/>
          <p:nvPr/>
        </p:nvGrpSpPr>
        <p:grpSpPr>
          <a:xfrm>
            <a:off x="179512" y="411510"/>
            <a:ext cx="8205034" cy="4045268"/>
            <a:chOff x="258952" y="1064425"/>
            <a:chExt cx="8629650" cy="5393690"/>
          </a:xfrm>
        </p:grpSpPr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952" y="1064425"/>
              <a:ext cx="8629523" cy="5393690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7555" y="1128598"/>
              <a:ext cx="3406521" cy="709599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1924050" y="2495550"/>
              <a:ext cx="1943100" cy="485775"/>
            </a:xfrm>
            <a:custGeom>
              <a:avLst/>
              <a:gdLst/>
              <a:ahLst/>
              <a:cxnLst/>
              <a:rect l="l" t="t" r="r" b="b"/>
              <a:pathLst>
                <a:path w="1943100" h="485775">
                  <a:moveTo>
                    <a:pt x="0" y="485775"/>
                  </a:moveTo>
                  <a:lnTo>
                    <a:pt x="1943100" y="485775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48577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3518"/>
            <a:ext cx="71287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1963"/>
            <a:ext cx="9144000" cy="4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Проведение экзамена: печать ЭМ в аудитории ППЭ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483518"/>
            <a:ext cx="194421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Печать ЭМ выполняется организатором в аудитории 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1594" y="3075807"/>
            <a:ext cx="441021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Черно-белые </a:t>
            </a:r>
            <a:r>
              <a:rPr 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односторонние бланки</a:t>
            </a:r>
            <a:r>
              <a:rPr 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бланк ответов </a:t>
            </a: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№1</a:t>
            </a:r>
            <a:endParaRPr lang="ru-RU" altLang="ru-RU" b="1" dirty="0">
              <a:solidFill>
                <a:srgbClr val="496DA7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бланк ответов </a:t>
            </a: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№2 </a:t>
            </a: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бланк ответов </a:t>
            </a: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№2 </a:t>
            </a: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лист </a:t>
            </a: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КИМ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Контрольный </a:t>
            </a:r>
            <a:r>
              <a:rPr lang="ru-RU" altLang="ru-RU" b="1" dirty="0">
                <a:solidFill>
                  <a:srgbClr val="496DA7"/>
                </a:solidFill>
                <a:latin typeface="Cambria" pitchFamily="18" charset="0"/>
                <a:ea typeface="Cambria" pitchFamily="18" charset="0"/>
              </a:rPr>
              <a:t>лист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Состав индивидуального комплекта ЕГЭ</a:t>
            </a:r>
            <a:endParaRPr lang="ru-RU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1510"/>
            <a:ext cx="194421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1510"/>
            <a:ext cx="2082552" cy="266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1510"/>
            <a:ext cx="208823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11510"/>
            <a:ext cx="217955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7774"/>
            <a:ext cx="3581487" cy="220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07209" y="2924575"/>
            <a:ext cx="1309411" cy="233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3851920" y="3291830"/>
            <a:ext cx="273630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343584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Контрольный лист</a:t>
            </a:r>
            <a:endParaRPr lang="ru-RU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4371950"/>
            <a:ext cx="2232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оследний в комплекте</a:t>
            </a:r>
            <a:endParaRPr lang="ru-RU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20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54255"/>
            <a:ext cx="9144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</a:t>
            </a:r>
            <a:r>
              <a:rPr lang="ru-RU" sz="2000" b="1" spc="-35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роведение</a:t>
            </a:r>
            <a:r>
              <a:rPr lang="ru-RU" sz="2000" b="1" spc="-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экзамена</a:t>
            </a:r>
            <a:r>
              <a:rPr sz="2000" b="1" spc="-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  <a:r>
              <a:rPr lang="ru-RU" sz="2000" b="1" spc="-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экспресс-проверка качества печати ЭМ</a:t>
            </a:r>
            <a:endParaRPr sz="20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58510" y="950023"/>
            <a:ext cx="3068955" cy="1636395"/>
            <a:chOff x="5858509" y="1266697"/>
            <a:chExt cx="3068955" cy="21818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7559" y="1285747"/>
              <a:ext cx="3030855" cy="21432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68034" y="1276222"/>
              <a:ext cx="3049905" cy="2162810"/>
            </a:xfrm>
            <a:custGeom>
              <a:avLst/>
              <a:gdLst/>
              <a:ahLst/>
              <a:cxnLst/>
              <a:rect l="l" t="t" r="r" b="b"/>
              <a:pathLst>
                <a:path w="3049904" h="2162810">
                  <a:moveTo>
                    <a:pt x="0" y="2162302"/>
                  </a:moveTo>
                  <a:lnTo>
                    <a:pt x="3049905" y="2162302"/>
                  </a:lnTo>
                  <a:lnTo>
                    <a:pt x="3049905" y="0"/>
                  </a:lnTo>
                  <a:lnTo>
                    <a:pt x="0" y="0"/>
                  </a:lnTo>
                  <a:lnTo>
                    <a:pt x="0" y="2162302"/>
                  </a:lnTo>
                  <a:close/>
                </a:path>
              </a:pathLst>
            </a:custGeom>
            <a:ln w="1905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28716" y="2625472"/>
            <a:ext cx="3328416" cy="2334006"/>
            <a:chOff x="5728715" y="3500628"/>
            <a:chExt cx="3328416" cy="3112008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8715" y="3500628"/>
              <a:ext cx="3328416" cy="3112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0852" y="3535197"/>
              <a:ext cx="3184144" cy="29667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91327" y="3525672"/>
              <a:ext cx="3203575" cy="2985770"/>
            </a:xfrm>
            <a:custGeom>
              <a:avLst/>
              <a:gdLst/>
              <a:ahLst/>
              <a:cxnLst/>
              <a:rect l="l" t="t" r="r" b="b"/>
              <a:pathLst>
                <a:path w="3203575" h="2985770">
                  <a:moveTo>
                    <a:pt x="0" y="2985769"/>
                  </a:moveTo>
                  <a:lnTo>
                    <a:pt x="3203194" y="2985769"/>
                  </a:lnTo>
                  <a:lnTo>
                    <a:pt x="3203194" y="0"/>
                  </a:lnTo>
                  <a:lnTo>
                    <a:pt x="0" y="0"/>
                  </a:lnTo>
                  <a:lnTo>
                    <a:pt x="0" y="2985769"/>
                  </a:lnTo>
                  <a:close/>
                </a:path>
              </a:pathLst>
            </a:custGeom>
            <a:ln w="1905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79512" y="483518"/>
            <a:ext cx="183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Организатор</a:t>
            </a:r>
            <a:r>
              <a:rPr lang="ru-RU" b="1" spc="-5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b="1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2: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  <p:sp>
        <p:nvSpPr>
          <p:cNvPr id="21" name="object 18"/>
          <p:cNvSpPr txBox="1"/>
          <p:nvPr/>
        </p:nvSpPr>
        <p:spPr>
          <a:xfrm>
            <a:off x="323528" y="843558"/>
            <a:ext cx="5256584" cy="28539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lnSpc>
                <a:spcPct val="100000"/>
              </a:lnSpc>
              <a:spcBef>
                <a:spcPts val="95"/>
              </a:spcBef>
              <a:buFont typeface="Symbol"/>
              <a:buChar char=""/>
              <a:tabLst>
                <a:tab pos="193040" algn="l"/>
              </a:tabLst>
            </a:pP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проверяет</a:t>
            </a:r>
            <a:r>
              <a:rPr sz="1400" spc="-1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качество</a:t>
            </a:r>
            <a:r>
              <a:rPr sz="1400" spc="2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печати</a:t>
            </a:r>
            <a:r>
              <a:rPr sz="1400" spc="3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контрольного</a:t>
            </a:r>
            <a:r>
              <a:rPr sz="1400" spc="7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листа</a:t>
            </a:r>
            <a:r>
              <a:rPr sz="1400" spc="-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, </a:t>
            </a:r>
            <a:r>
              <a:rPr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который</a:t>
            </a:r>
            <a:r>
              <a:rPr sz="1400" spc="2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распечатывается</a:t>
            </a:r>
            <a:r>
              <a:rPr sz="1400" spc="1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последним</a:t>
            </a:r>
            <a:r>
              <a:rPr sz="1400" spc="4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sz="1400" spc="2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3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комплекте</a:t>
            </a:r>
            <a:r>
              <a:rPr sz="1400" spc="-3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409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ЭМ:</a:t>
            </a:r>
            <a:r>
              <a:rPr sz="1400" spc="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отсутствие</a:t>
            </a:r>
            <a:r>
              <a:rPr sz="1400" spc="5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явного</a:t>
            </a:r>
            <a:r>
              <a:rPr sz="1400" spc="2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3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технического</a:t>
            </a:r>
            <a:r>
              <a:rPr sz="1400" spc="7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брака</a:t>
            </a:r>
            <a:r>
              <a:rPr sz="1400" spc="-2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(</a:t>
            </a: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картридж</a:t>
            </a:r>
            <a:r>
              <a:rPr sz="1400" spc="5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заканчивается</a:t>
            </a:r>
            <a:r>
              <a:rPr sz="1400" spc="4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или</a:t>
            </a:r>
            <a:r>
              <a:rPr sz="1400" spc="5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3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«</a:t>
            </a:r>
            <a:r>
              <a:rPr sz="1400" spc="-3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пачкает</a:t>
            </a:r>
            <a:r>
              <a:rPr sz="1400" spc="-3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»</a:t>
            </a:r>
            <a:r>
              <a:rPr sz="1400" spc="3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лист</a:t>
            </a:r>
            <a:r>
              <a:rPr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), </a:t>
            </a:r>
            <a:r>
              <a:rPr sz="1400" spc="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текст</a:t>
            </a:r>
            <a:r>
              <a:rPr sz="1400" spc="1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хорошо</a:t>
            </a:r>
            <a:r>
              <a:rPr sz="1400" spc="2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читаем</a:t>
            </a:r>
            <a:r>
              <a:rPr sz="1400" spc="4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</a:t>
            </a:r>
            <a:r>
              <a:rPr sz="1400" spc="3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4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четко</a:t>
            </a:r>
            <a:r>
              <a:rPr sz="1400" spc="4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пропечатан</a:t>
            </a:r>
            <a:r>
              <a:rPr sz="1400" spc="-2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, </a:t>
            </a:r>
            <a:r>
              <a:rPr sz="1400" spc="-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защитные</a:t>
            </a:r>
            <a:r>
              <a:rPr sz="1400" spc="3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3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знаки</a:t>
            </a:r>
            <a:r>
              <a:rPr sz="1400" spc="-3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,</a:t>
            </a:r>
            <a:r>
              <a:rPr sz="1400" spc="6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расположенные</a:t>
            </a:r>
            <a:r>
              <a:rPr sz="1400" spc="5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</a:t>
            </a:r>
            <a:r>
              <a:rPr sz="1400" spc="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всей</a:t>
            </a:r>
            <a:endParaRPr sz="14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192405" algn="just">
              <a:lnSpc>
                <a:spcPct val="100000"/>
              </a:lnSpc>
            </a:pPr>
            <a:r>
              <a:rPr sz="1400" spc="-1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поверхности</a:t>
            </a:r>
            <a:r>
              <a:rPr sz="1400" spc="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листа</a:t>
            </a:r>
            <a:r>
              <a:rPr sz="1400" spc="-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,</a:t>
            </a:r>
            <a:r>
              <a:rPr sz="1400" spc="3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4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четко</a:t>
            </a:r>
            <a:r>
              <a:rPr sz="1400" spc="3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видны</a:t>
            </a:r>
            <a:endParaRPr sz="14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192405" marR="495934" indent="-180340" algn="just">
              <a:lnSpc>
                <a:spcPct val="100000"/>
              </a:lnSpc>
              <a:spcBef>
                <a:spcPts val="960"/>
              </a:spcBef>
              <a:buFont typeface="Symbol"/>
              <a:buChar char=""/>
              <a:tabLst>
                <a:tab pos="193040" algn="l"/>
              </a:tabLst>
            </a:pPr>
            <a:r>
              <a:rPr sz="1400" spc="-1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сообщает</a:t>
            </a:r>
            <a:r>
              <a:rPr sz="1400" spc="1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</a:t>
            </a:r>
            <a:r>
              <a:rPr sz="1400" spc="2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окончании</a:t>
            </a:r>
            <a:r>
              <a:rPr sz="1400" spc="6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проверки</a:t>
            </a:r>
            <a:r>
              <a:rPr sz="1400" spc="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4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результат</a:t>
            </a:r>
            <a:r>
              <a:rPr sz="1400" spc="-4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4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3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организатору</a:t>
            </a:r>
            <a:r>
              <a:rPr sz="1400" spc="-3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,</a:t>
            </a:r>
            <a:r>
              <a:rPr sz="1400" spc="5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ответственному</a:t>
            </a:r>
            <a:r>
              <a:rPr sz="1400" spc="4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4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за</a:t>
            </a:r>
            <a:r>
              <a:rPr sz="1400" spc="2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печать</a:t>
            </a:r>
            <a:r>
              <a:rPr sz="1400" spc="-2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,</a:t>
            </a:r>
            <a:r>
              <a:rPr sz="1400" spc="3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для</a:t>
            </a:r>
            <a:endParaRPr sz="14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192405" algn="just">
              <a:lnSpc>
                <a:spcPct val="100000"/>
              </a:lnSpc>
            </a:pP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подтверждения</a:t>
            </a:r>
            <a:r>
              <a:rPr sz="1400" spc="4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качества</a:t>
            </a:r>
            <a:r>
              <a:rPr sz="1400" spc="2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печати</a:t>
            </a:r>
            <a:r>
              <a:rPr sz="1400" spc="3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sz="1400" spc="2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программном</a:t>
            </a:r>
            <a:endParaRPr sz="14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192405" algn="just">
              <a:lnSpc>
                <a:spcPct val="100000"/>
              </a:lnSpc>
              <a:spcBef>
                <a:spcPts val="5"/>
              </a:spcBef>
            </a:pP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обеспечении</a:t>
            </a:r>
            <a:endParaRPr sz="1400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192405" marR="125730" indent="-180340" algn="just">
              <a:lnSpc>
                <a:spcPct val="100000"/>
              </a:lnSpc>
              <a:spcBef>
                <a:spcPts val="960"/>
              </a:spcBef>
              <a:buFont typeface="Symbol"/>
              <a:buChar char=""/>
              <a:tabLst>
                <a:tab pos="193040" algn="l"/>
              </a:tabLst>
            </a:pPr>
            <a:r>
              <a:rPr sz="1400" spc="-2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размещает</a:t>
            </a:r>
            <a:r>
              <a:rPr sz="1400" spc="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качественный</a:t>
            </a:r>
            <a:r>
              <a:rPr sz="1400" spc="6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3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комплект</a:t>
            </a:r>
            <a:r>
              <a:rPr sz="1400" spc="5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</a:t>
            </a:r>
            <a:r>
              <a:rPr sz="1400" spc="4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столе</a:t>
            </a:r>
            <a:r>
              <a:rPr sz="1400" spc="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для</a:t>
            </a:r>
            <a:r>
              <a:rPr sz="140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409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выдачи</a:t>
            </a:r>
            <a:r>
              <a:rPr sz="1400" spc="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участникам</a:t>
            </a:r>
            <a:r>
              <a:rPr sz="1400" spc="-20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,</a:t>
            </a:r>
            <a:r>
              <a:rPr sz="1400" spc="7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b="1" spc="-15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некачественный</a:t>
            </a:r>
            <a:r>
              <a:rPr sz="1400" spc="7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spc="-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-</a:t>
            </a:r>
            <a:r>
              <a:rPr lang="ru-RU" sz="1400" spc="-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400" b="1" spc="-20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откладывает</a:t>
            </a:r>
            <a:endParaRPr sz="1400" b="1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011910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80" marR="481965" algn="just">
              <a:lnSpc>
                <a:spcPct val="100000"/>
              </a:lnSpc>
              <a:spcBef>
                <a:spcPts val="95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После</a:t>
            </a:r>
            <a:r>
              <a:rPr lang="ru-RU" sz="1400" b="1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завершения</a:t>
            </a:r>
            <a:r>
              <a:rPr lang="ru-RU" sz="1400" b="1" spc="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печати</a:t>
            </a:r>
            <a:r>
              <a:rPr lang="ru-RU" sz="1400" b="1" spc="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всех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комплектов</a:t>
            </a:r>
            <a:r>
              <a:rPr lang="ru-RU" sz="1400" b="1" spc="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ЭМ </a:t>
            </a:r>
            <a:r>
              <a:rPr lang="ru-RU" sz="1400" b="1" spc="-409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напечатанные</a:t>
            </a:r>
            <a:r>
              <a:rPr lang="ru-RU" sz="1400" b="1" spc="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полные</a:t>
            </a:r>
            <a:r>
              <a:rPr lang="ru-RU" sz="1400" b="1" spc="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комплекты</a:t>
            </a:r>
            <a:r>
              <a:rPr lang="ru-RU" sz="1400" b="1" spc="5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раздаются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algn="just">
              <a:lnSpc>
                <a:spcPct val="100000"/>
              </a:lnSpc>
            </a:pPr>
            <a:r>
              <a:rPr lang="ru-RU" sz="1400" b="1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участникам</a:t>
            </a:r>
            <a:r>
              <a:rPr lang="ru-RU" sz="1400" b="1" spc="7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экзамена</a:t>
            </a:r>
            <a:r>
              <a:rPr lang="ru-RU" sz="1400" b="1" spc="5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lang="ru-RU" sz="1400" b="1" spc="4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аудитории</a:t>
            </a:r>
            <a:r>
              <a:rPr lang="ru-RU" sz="1400" b="1" spc="5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</a:t>
            </a:r>
            <a:r>
              <a:rPr lang="ru-RU" sz="1400" b="1" spc="4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b="1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произвольном порядке</a:t>
            </a:r>
            <a:r>
              <a:rPr lang="ru-RU" sz="1400" b="1" u="heavy" spc="-5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" pitchFamily="18" charset="0"/>
                <a:ea typeface="Cambria" pitchFamily="18" charset="0"/>
                <a:cs typeface="Times New Roman"/>
              </a:rPr>
              <a:t> 	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Запуск и подтверждение печати 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83518"/>
            <a:ext cx="8496944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13715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Необходимо</a:t>
            </a:r>
            <a:r>
              <a:rPr lang="ru-RU" sz="1400" spc="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подтверждать</a:t>
            </a:r>
            <a:r>
              <a:rPr lang="ru-RU" sz="1400" spc="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факт</a:t>
            </a:r>
            <a:r>
              <a:rPr lang="ru-RU" sz="1400" spc="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корректной</a:t>
            </a:r>
            <a:r>
              <a:rPr lang="ru-RU" sz="14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(качественной)</a:t>
            </a:r>
            <a:r>
              <a:rPr lang="ru-RU" sz="1400" spc="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или </a:t>
            </a:r>
            <a:r>
              <a:rPr lang="ru-RU" sz="14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некорректной</a:t>
            </a:r>
            <a:r>
              <a:rPr lang="ru-RU" sz="14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(экземпляр</a:t>
            </a:r>
            <a:r>
              <a:rPr lang="ru-RU" sz="14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напечатан</a:t>
            </a:r>
            <a:r>
              <a:rPr lang="ru-RU" sz="1400" spc="4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</a:t>
            </a:r>
            <a:r>
              <a:rPr lang="ru-RU" sz="14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браком</a:t>
            </a:r>
            <a:r>
              <a:rPr lang="ru-RU" sz="1400" spc="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или</a:t>
            </a:r>
            <a:r>
              <a:rPr lang="ru-RU" sz="14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не</a:t>
            </a:r>
            <a:r>
              <a:rPr lang="ru-RU" sz="1400" spc="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напечатан</a:t>
            </a:r>
            <a:r>
              <a:rPr lang="ru-RU" sz="1400" spc="4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совсем) </a:t>
            </a:r>
            <a:r>
              <a:rPr lang="ru-RU" sz="1400" spc="-46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печати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после</a:t>
            </a:r>
            <a:r>
              <a:rPr lang="ru-RU" sz="1400" spc="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3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каждого</a:t>
            </a:r>
            <a:r>
              <a:rPr lang="ru-RU" sz="1400" spc="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напечатанного</a:t>
            </a:r>
            <a:r>
              <a:rPr lang="ru-RU" sz="1400" spc="4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spc="-3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комплекта</a:t>
            </a:r>
            <a:r>
              <a:rPr lang="ru-RU" sz="1400" spc="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ЭМ</a:t>
            </a:r>
            <a:endParaRPr lang="ru-RU" sz="14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31590"/>
            <a:ext cx="5616624" cy="23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9"/>
          <p:cNvSpPr txBox="1"/>
          <p:nvPr/>
        </p:nvSpPr>
        <p:spPr>
          <a:xfrm>
            <a:off x="323528" y="3507854"/>
            <a:ext cx="8424936" cy="10098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026160" algn="l"/>
                <a:tab pos="1917700" algn="l"/>
                <a:tab pos="3296920" algn="l"/>
                <a:tab pos="4761865" algn="l"/>
                <a:tab pos="6019800" algn="l"/>
              </a:tabLst>
            </a:pPr>
            <a:r>
              <a:rPr sz="1600" b="1" u="heavy" spc="-1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Cambria" pitchFamily="18" charset="0"/>
                <a:ea typeface="Cambria" pitchFamily="18" charset="0"/>
                <a:cs typeface="Arial"/>
              </a:rPr>
              <a:t>Важ</a:t>
            </a:r>
            <a:r>
              <a:rPr sz="1600" b="1" u="heavy" spc="-1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Cambria" pitchFamily="18" charset="0"/>
                <a:ea typeface="Cambria" pitchFamily="18" charset="0"/>
                <a:cs typeface="Arial"/>
              </a:rPr>
              <a:t>н</a:t>
            </a:r>
            <a:r>
              <a:rPr sz="1600" b="1" u="heavy" spc="1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Cambria" pitchFamily="18" charset="0"/>
                <a:ea typeface="Cambria" pitchFamily="18" charset="0"/>
                <a:cs typeface="Arial"/>
              </a:rPr>
              <a:t>о</a:t>
            </a:r>
            <a:r>
              <a:rPr sz="1600" b="1" u="heavy" spc="-5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Cambria" pitchFamily="18" charset="0"/>
                <a:ea typeface="Cambria" pitchFamily="18" charset="0"/>
                <a:cs typeface="Arial"/>
              </a:rPr>
              <a:t>!</a:t>
            </a:r>
            <a:r>
              <a:rPr sz="16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	</a:t>
            </a:r>
            <a:r>
              <a:rPr sz="1600" spc="-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По</a:t>
            </a:r>
            <a:r>
              <a:rPr sz="16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</a:t>
            </a:r>
            <a:r>
              <a:rPr sz="1600" spc="3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л</a:t>
            </a:r>
            <a:r>
              <a:rPr sz="16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е</a:t>
            </a:r>
            <a:r>
              <a:rPr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	</a:t>
            </a:r>
            <a:r>
              <a:rPr sz="1600" spc="-4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у</a:t>
            </a:r>
            <a:r>
              <a:rPr sz="1600" spc="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</a:t>
            </a:r>
            <a:r>
              <a:rPr sz="16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тран</a:t>
            </a:r>
            <a:r>
              <a:rPr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е</a:t>
            </a:r>
            <a:r>
              <a:rPr sz="1600" spc="-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</a:t>
            </a:r>
            <a:r>
              <a:rPr sz="16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ия</a:t>
            </a:r>
            <a:r>
              <a:rPr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	</a:t>
            </a:r>
            <a:r>
              <a:rPr sz="16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т</a:t>
            </a:r>
            <a:r>
              <a:rPr sz="1600" spc="-4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е</a:t>
            </a:r>
            <a:r>
              <a:rPr sz="16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х</a:t>
            </a:r>
            <a:r>
              <a:rPr sz="1600" spc="-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</a:t>
            </a:r>
            <a:r>
              <a:rPr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</a:t>
            </a:r>
            <a:r>
              <a:rPr sz="1600" spc="-3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чес</a:t>
            </a:r>
            <a:r>
              <a:rPr sz="1600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</a:t>
            </a:r>
            <a:r>
              <a:rPr sz="1600" spc="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</a:t>
            </a:r>
            <a:r>
              <a:rPr sz="16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й</a:t>
            </a:r>
            <a:r>
              <a:rPr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	</a:t>
            </a:r>
            <a:r>
              <a:rPr sz="1600" spc="-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про</a:t>
            </a:r>
            <a:r>
              <a:rPr sz="1600" spc="-8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б</a:t>
            </a:r>
            <a:r>
              <a:rPr sz="1600" spc="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л</a:t>
            </a:r>
            <a:r>
              <a:rPr sz="1600" spc="-3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ем</a:t>
            </a:r>
            <a:r>
              <a:rPr sz="1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ы	</a:t>
            </a:r>
            <a:r>
              <a:rPr sz="1600" spc="-15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</a:t>
            </a:r>
            <a:r>
              <a:rPr sz="1600" spc="-1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</a:t>
            </a:r>
            <a:r>
              <a:rPr sz="1600" spc="-2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нт</a:t>
            </a:r>
            <a:r>
              <a:rPr sz="1600" spc="-1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ера</a:t>
            </a:r>
            <a:r>
              <a:rPr lang="ru-RU" sz="16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 </a:t>
            </a:r>
            <a:r>
              <a:rPr lang="ru-RU" sz="16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</a:t>
            </a:r>
            <a:r>
              <a:rPr lang="ru-RU" sz="16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е</a:t>
            </a:r>
            <a:r>
              <a:rPr lang="ru-RU" sz="16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</a:t>
            </a:r>
            <a:r>
              <a:rPr lang="ru-RU" sz="1600" spc="-6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б</a:t>
            </a:r>
            <a:r>
              <a:rPr lang="ru-RU" sz="1600" spc="-2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х</a:t>
            </a:r>
            <a:r>
              <a:rPr lang="ru-RU" sz="1600" spc="-4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о</a:t>
            </a:r>
            <a:r>
              <a:rPr lang="ru-RU" sz="16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</a:t>
            </a:r>
            <a:r>
              <a:rPr lang="ru-RU" sz="1600" spc="-5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м</a:t>
            </a:r>
            <a:r>
              <a:rPr lang="ru-RU" sz="16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а</a:t>
            </a:r>
            <a:endParaRPr lang="ru-RU" sz="1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26160" algn="l"/>
                <a:tab pos="1917700" algn="l"/>
                <a:tab pos="3296920" algn="l"/>
                <a:tab pos="4761865" algn="l"/>
                <a:tab pos="6019800" algn="l"/>
              </a:tabLst>
            </a:pPr>
            <a:r>
              <a:rPr sz="1600" spc="-1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 </a:t>
            </a:r>
            <a:r>
              <a:rPr sz="16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дополнительная</a:t>
            </a:r>
            <a:r>
              <a:rPr sz="1600" spc="5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проверка:</a:t>
            </a:r>
            <a:endParaRPr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сравнение</a:t>
            </a:r>
            <a:r>
              <a:rPr sz="1600" spc="3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нового</a:t>
            </a:r>
            <a:r>
              <a:rPr sz="1600" spc="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экземпляра</a:t>
            </a:r>
            <a:r>
              <a:rPr sz="1600" spc="3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и</a:t>
            </a:r>
            <a:r>
              <a:rPr sz="1600" spc="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предыдущего;</a:t>
            </a:r>
            <a:endParaRPr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сравнение</a:t>
            </a:r>
            <a:r>
              <a:rPr sz="1600" spc="5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двух</a:t>
            </a:r>
            <a:r>
              <a:rPr sz="1600" spc="5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следующих</a:t>
            </a:r>
            <a:r>
              <a:rPr sz="1600" spc="7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комплектов</a:t>
            </a:r>
            <a:r>
              <a:rPr sz="1600" spc="5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на</a:t>
            </a:r>
            <a:r>
              <a:rPr sz="1600" spc="4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возможные</a:t>
            </a:r>
            <a:r>
              <a:rPr sz="1600" spc="3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Microsoft Sans Serif"/>
              </a:rPr>
              <a:t>дубли</a:t>
            </a:r>
            <a:endParaRPr sz="16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7078</TotalTime>
  <Words>762</Words>
  <Application>Microsoft Office PowerPoint</Application>
  <PresentationFormat>Экран (16:9)</PresentationFormat>
  <Paragraphs>97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ОРГАНИЗАЦИЯ ПЕЧАТИ ЭМ  В АУДИТОРИЯХ ППЭ</vt:lpstr>
      <vt:lpstr>Слайд 2</vt:lpstr>
      <vt:lpstr>Слайд 3</vt:lpstr>
      <vt:lpstr>Слайд 4</vt:lpstr>
      <vt:lpstr>Слайд 5</vt:lpstr>
      <vt:lpstr>Слайд 6</vt:lpstr>
      <vt:lpstr>Слайд 7</vt:lpstr>
      <vt:lpstr>Проведение экзамена: экспресс-проверка качества печати ЭМ</vt:lpstr>
      <vt:lpstr>Слайд 9</vt:lpstr>
      <vt:lpstr>Слайд 10</vt:lpstr>
      <vt:lpstr>Дополнительная печать ЭМ</vt:lpstr>
      <vt:lpstr>Дополнительная печать ЭМ</vt:lpstr>
      <vt:lpstr>Дополнительная печать ЭМ</vt:lpstr>
      <vt:lpstr>Слайд 14</vt:lpstr>
      <vt:lpstr>Слайд 15</vt:lpstr>
      <vt:lpstr>Слайд 16</vt:lpstr>
      <vt:lpstr>Слайд 17</vt:lpstr>
      <vt:lpstr>Слайд 18</vt:lpstr>
      <vt:lpstr> 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USER</cp:lastModifiedBy>
  <cp:revision>732</cp:revision>
  <dcterms:created xsi:type="dcterms:W3CDTF">2016-11-25T13:06:27Z</dcterms:created>
  <dcterms:modified xsi:type="dcterms:W3CDTF">2023-04-25T08:14:58Z</dcterms:modified>
</cp:coreProperties>
</file>