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71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294" r:id="rId20"/>
    <p:sldId id="375" r:id="rId21"/>
    <p:sldId id="376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9" r:id="rId43"/>
    <p:sldId id="398" r:id="rId44"/>
    <p:sldId id="400" r:id="rId45"/>
    <p:sldId id="401" r:id="rId46"/>
    <p:sldId id="402" r:id="rId47"/>
    <p:sldId id="403" r:id="rId48"/>
    <p:sldId id="357" r:id="rId49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950" y="-1098"/>
      </p:cViewPr>
      <p:guideLst>
        <p:guide orient="horz" pos="2081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9CA73-C811-43F9-945C-7ADA169AD28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882FA-4506-43AC-9ABB-3AA702E8B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3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45AB84F-DCAC-46DB-8232-765B058FB0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20725"/>
            <a:ext cx="6646863" cy="374015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16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E07E7459-526F-4E47-9D37-D35224CC8308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20725"/>
            <a:ext cx="4986337" cy="3740150"/>
          </a:xfrm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24C769D9-176D-416F-B692-CBD9D4B88DC5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45AB84F-DCAC-46DB-8232-765B058FB0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20725"/>
            <a:ext cx="6646863" cy="374015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3E644910-DADB-48DB-AAF2-9E886B88FF8A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70BA050-D484-4468-A4F6-D2EAAB97AF95}" type="slidenum">
              <a:rPr lang="ru-RU"/>
              <a:t>33</a:t>
            </a:fld>
            <a:endParaRPr lang="ru-RU" dirty="0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7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E48EF75-904F-4EE7-ACD5-253042A1322F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906712" y="720612"/>
            <a:ext cx="5030161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2" y="4715712"/>
            <a:ext cx="5469099" cy="444746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ts val="8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b="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35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(при необходимости в присутствии технического специалиста). В случае обнаружения поврежденного файла, участнику экзамена предоставляется возможность его исправить. Неисправные файлы с практическими ответами не принимаются и в дальнейшую обработку не допускаются;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39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C182D21-D169-46AD-8908-8E7641B57AF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46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 eaLnBrk="0" hangingPunct="0">
              <a:spcBef>
                <a:spcPts val="8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811AD999-F61B-4205-B354-898C1971837F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47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6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7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340485"/>
            <a:ext cx="1084389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Бланки ГИА-9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Особенности проведения экзаменов по отдельным учебным предметам</a:t>
            </a:r>
            <a:endParaRPr lang="ru-RU" sz="5400" b="1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48297" y="11095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34765" y="111224"/>
            <a:ext cx="5923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Государственное учреждение Ярославской области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«Центр оценки и контроля качества образования»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6178143" y="5245354"/>
            <a:ext cx="5760720" cy="1527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4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Смирнова Марина Владимировна, </a:t>
            </a:r>
            <a:endParaRPr kumimoji="0" lang="ru-RU" sz="2400" b="1" kern="1200" cap="none" spc="0" normalizeH="0" baseline="0" noProof="0" dirty="0">
              <a:solidFill>
                <a:schemeClr val="bg2">
                  <a:lumMod val="10000"/>
                </a:schemeClr>
              </a:solidFill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4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главный специалист ГУ ЯО </a:t>
            </a:r>
            <a:r>
              <a:rPr kumimoji="0" lang="ru-RU" sz="24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ЦОиККО</a:t>
            </a:r>
            <a:endParaRPr kumimoji="0" lang="ru-RU" sz="2400" b="1" kern="1200" cap="none" spc="0" normalizeH="0" baseline="0" noProof="0" dirty="0">
              <a:solidFill>
                <a:schemeClr val="bg2">
                  <a:lumMod val="10000"/>
                </a:schemeClr>
              </a:solidFill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4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(</a:t>
            </a:r>
            <a:r>
              <a:rPr kumimoji="0" lang="ru-RU" sz="24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4852)28-08-83</a:t>
            </a:r>
            <a:r>
              <a:rPr kumimoji="0" lang="en-US" sz="24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 </a:t>
            </a: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smv@coikko.ru</a:t>
            </a:r>
            <a:endParaRPr kumimoji="0" lang="ru-RU" sz="2400" b="1" kern="1200" cap="none" spc="0" normalizeH="0" baseline="0" noProof="0" dirty="0">
              <a:solidFill>
                <a:schemeClr val="bg2">
                  <a:lumMod val="10000"/>
                </a:schemeClr>
              </a:solidFill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44878"/>
            <a:ext cx="4608512" cy="63784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№2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8335" y="3023886"/>
            <a:ext cx="4251841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односторонний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27668" y="1917062"/>
            <a:ext cx="2628437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Лист 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27669" y="1110855"/>
            <a:ext cx="2628437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Лист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52384" y="188640"/>
            <a:ext cx="38404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320469" y="1399002"/>
            <a:ext cx="384043" cy="8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35" y="0"/>
            <a:ext cx="4257675" cy="611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30" y="682727"/>
            <a:ext cx="4248150" cy="611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10912" y="682727"/>
            <a:ext cx="1225296" cy="7162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20330" y="1441893"/>
            <a:ext cx="1706550" cy="606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844" y="-24310"/>
            <a:ext cx="458639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Бланк ответов № 2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75" y="620850"/>
            <a:ext cx="10225136" cy="32147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31469" y="620849"/>
            <a:ext cx="2016224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ист 1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3284861"/>
            <a:ext cx="11041227" cy="3026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7283" y="3277062"/>
            <a:ext cx="2016224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ист 2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1851" y="1628800"/>
            <a:ext cx="4224469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1462" y="4797281"/>
            <a:ext cx="4224469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381653" y="2579500"/>
            <a:ext cx="3042272" cy="20162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208237" y="3637103"/>
            <a:ext cx="1728191" cy="469197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208237" y="980890"/>
            <a:ext cx="1728191" cy="515061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67808" y="4221470"/>
            <a:ext cx="4416491" cy="72008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56374" y="764705"/>
            <a:ext cx="480053" cy="21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55172" y="3429000"/>
            <a:ext cx="480053" cy="20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5968" y="23753"/>
            <a:ext cx="5029000" cy="112839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Дополнительный бланк ответов №2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04548" y="1412777"/>
            <a:ext cx="4251841" cy="57404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односторонний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36346"/>
            <a:ext cx="5010912" cy="6721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7248128" cy="3407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1340769"/>
            <a:ext cx="8448939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9936" y="764704"/>
            <a:ext cx="1056117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24193" y="2276873"/>
            <a:ext cx="1250572" cy="5620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47595" y="781264"/>
            <a:ext cx="2880320" cy="576065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79509" y="2810722"/>
            <a:ext cx="2880320" cy="576065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3134777" y="1484785"/>
            <a:ext cx="504395" cy="1254147"/>
          </a:xfrm>
          <a:prstGeom prst="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78" y="3458098"/>
            <a:ext cx="8721863" cy="3399902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43613" y="458112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44405" y="4509121"/>
            <a:ext cx="960107" cy="6489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86975" y="4833584"/>
            <a:ext cx="3189079" cy="89967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353497" y="2934599"/>
            <a:ext cx="538423" cy="1914206"/>
          </a:xfrm>
          <a:prstGeom prst="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75787" y="2276873"/>
            <a:ext cx="3456384" cy="657727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22707" y="116632"/>
            <a:ext cx="4252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24192" y="1484784"/>
            <a:ext cx="62528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44405" y="3645024"/>
            <a:ext cx="672075" cy="2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8587" y="768536"/>
            <a:ext cx="33039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solidFill>
                  <a:schemeClr val="tx1"/>
                </a:solidFill>
              </a:rPr>
              <a:t>Z</a:t>
            </a:r>
            <a:endParaRPr lang="ru-RU" sz="30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6752" y="1353312"/>
            <a:ext cx="137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75504" y="1722644"/>
            <a:ext cx="5120640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Знак «</a:t>
            </a:r>
            <a:r>
              <a:rPr lang="en-US" sz="4400" dirty="0" smtClean="0">
                <a:solidFill>
                  <a:srgbClr val="C00000"/>
                </a:solidFill>
              </a:rPr>
              <a:t>Z</a:t>
            </a:r>
            <a:r>
              <a:rPr lang="ru-RU" sz="4400" dirty="0" smtClean="0">
                <a:solidFill>
                  <a:srgbClr val="C00000"/>
                </a:solidFill>
              </a:rPr>
              <a:t>» ставиться после завершения всей работы участника экзамена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2355620" y="105203"/>
            <a:ext cx="7480784" cy="6588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Индивидуальный комплект ОГЭ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224869" y="3057912"/>
            <a:ext cx="4127500" cy="53936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КИМ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2591859" y="962418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1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2561790" y="2349502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2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708320" y="3717032"/>
            <a:ext cx="7416801" cy="91177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Справочные материалы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(математика, химия)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561790" y="1656106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96347" y="4748529"/>
            <a:ext cx="8883227" cy="1607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cs typeface="Cambria" panose="02040503050406030204" pitchFamily="18" charset="0"/>
              </a:rPr>
              <a:t>Контрольный  лист</a:t>
            </a:r>
          </a:p>
          <a:p>
            <a:pPr marL="342900" indent="-342900" algn="ctr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Номер КИМ</a:t>
            </a:r>
          </a:p>
          <a:p>
            <a:pPr marL="342900" indent="-342900" algn="ctr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Цифровой штрихкод бланка ответов №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284985"/>
            <a:ext cx="1831149" cy="1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804711" cy="6144483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6" y="658078"/>
            <a:ext cx="5804711" cy="61825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233725"/>
            <a:ext cx="5616027" cy="547260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3072242"/>
            <a:ext cx="7955503" cy="376842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50" y="980728"/>
            <a:ext cx="5672069" cy="536556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0464" y="133497"/>
            <a:ext cx="547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Контрольный лист</a:t>
            </a:r>
            <a:endParaRPr lang="ru-RU" sz="3600" b="1" dirty="0">
              <a:solidFill>
                <a:srgbClr val="C00000"/>
              </a:solidFill>
              <a:cs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3819" y="44624"/>
            <a:ext cx="38404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19937" y="1233726"/>
            <a:ext cx="284775" cy="251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03845" y="775509"/>
            <a:ext cx="288032" cy="13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95339" y="2556435"/>
            <a:ext cx="60019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Бланки ГВЭ </a:t>
            </a:r>
            <a:endParaRPr lang="ru-RU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29606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1" y="764704"/>
            <a:ext cx="6240692" cy="6093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74" y="1196752"/>
            <a:ext cx="6240693" cy="566124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67808" y="116632"/>
            <a:ext cx="38404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92012" y="764704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20469" y="1196752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1870" y="262890"/>
            <a:ext cx="2628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Комплект бланков ГВЭ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2280" y="5927725"/>
            <a:ext cx="11308080" cy="7785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Комплект бланков ГВЭ состоит из бланка </a:t>
            </a:r>
            <a:r>
              <a:rPr 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регистрации и 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бланка ответов.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Бланки ответов являются двусторонними.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604" y="454791"/>
            <a:ext cx="3740531" cy="52843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24" y="454792"/>
            <a:ext cx="3726146" cy="52640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30417" y="2556435"/>
            <a:ext cx="61318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Бланки ОГЭ </a:t>
            </a:r>
            <a:endParaRPr lang="ru-RU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283268" cy="580526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19" y="2011438"/>
            <a:ext cx="9123280" cy="466668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 bwMode="auto">
          <a:xfrm>
            <a:off x="5498959" y="1467665"/>
            <a:ext cx="2784309" cy="56409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6871696" y="3501008"/>
            <a:ext cx="2784309" cy="6480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5947" y="0"/>
            <a:ext cx="672075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48128" y="2031762"/>
            <a:ext cx="576064" cy="245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2280" y="5431536"/>
            <a:ext cx="11308080" cy="1274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Бланк регистрации и бланк ответов связаны кодом работы, который заполняется </a:t>
            </a:r>
            <a:r>
              <a:rPr lang="ru-RU" sz="24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автоматизированно</a:t>
            </a:r>
            <a:r>
              <a:rPr 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и должен быть одинаковым на бланках комплекта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  <a:p>
            <a:pPr algn="ctr"/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1048" y="178848"/>
            <a:ext cx="6750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Заполнение бланка регистрации</a:t>
            </a:r>
          </a:p>
        </p:txBody>
      </p:sp>
      <p:pic>
        <p:nvPicPr>
          <p:cNvPr id="7211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8" y="1187532"/>
            <a:ext cx="11767705" cy="5045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1048" y="3016332"/>
            <a:ext cx="6750567" cy="81939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95803" y="3835730"/>
            <a:ext cx="1389413" cy="10450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1398" y="115130"/>
            <a:ext cx="9729199" cy="90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Записи в бланке ответов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3605" y="2994819"/>
            <a:ext cx="643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" y="1126655"/>
            <a:ext cx="10899764" cy="56866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01163" y="1268760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527382" y="156816"/>
            <a:ext cx="11364383" cy="823913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5619747" cy="125340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Дополнительный бланк ответов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5871" y="1412776"/>
            <a:ext cx="4529812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двусторонний</a:t>
            </a:r>
          </a:p>
        </p:txBody>
      </p:sp>
      <p:pic>
        <p:nvPicPr>
          <p:cNvPr id="2050" name="Picture 2" descr="E:\Рабочий стол\ГИА-9_2021\2021_ Февральские сроки\Рисунки\ДБО ГВЭ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73" y="0"/>
            <a:ext cx="5982427" cy="6858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03775" y="62670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Овал 2"/>
          <p:cNvSpPr/>
          <p:nvPr/>
        </p:nvSpPr>
        <p:spPr bwMode="auto">
          <a:xfrm>
            <a:off x="9419733" y="444492"/>
            <a:ext cx="1344149" cy="69998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65608" y="0"/>
            <a:ext cx="33871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86835" y="620713"/>
            <a:ext cx="1172633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31637" y="2060848"/>
            <a:ext cx="6336704" cy="2730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cs typeface="Cambria" panose="02040503050406030204" pitchFamily="18" charset="0"/>
              </a:rPr>
              <a:t>Особенности проведения  экзаменов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0155" y="125857"/>
            <a:ext cx="11111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по отдельным предметам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2035" y="1121410"/>
            <a:ext cx="10160" cy="542988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624905" y="2529049"/>
            <a:ext cx="10169714" cy="2695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48430" y="1908810"/>
            <a:ext cx="6741795" cy="535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отсутствует тестовая часть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19649" y="2723699"/>
            <a:ext cx="7293150" cy="669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</a:t>
            </a:r>
            <a:r>
              <a:rPr lang="ru-RU" sz="24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адание № 17 выполняется при использовании лабораторного оборудования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19953" y="3771483"/>
            <a:ext cx="6953891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письменная часть (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аудирование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)</a:t>
            </a:r>
          </a:p>
          <a:p>
            <a:pPr marL="342900" lvl="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устная часть (запись на аудионоситель)</a:t>
            </a: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 flipV="1">
            <a:off x="630664" y="3560869"/>
            <a:ext cx="10163955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23583" y="5019461"/>
            <a:ext cx="1697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химия</a:t>
            </a: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604333" y="4747940"/>
            <a:ext cx="1012869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42976" y="3729037"/>
            <a:ext cx="2253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ностранные языки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1823" y="1945434"/>
            <a:ext cx="1917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литература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04585" y="1786426"/>
            <a:ext cx="10169714" cy="3721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42521" y="1233824"/>
            <a:ext cx="2220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</a:t>
            </a: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усский язык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14363" y="2723625"/>
            <a:ext cx="1915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физика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1089" y="1239629"/>
            <a:ext cx="5825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и</a:t>
            </a:r>
            <a:r>
              <a:rPr lang="ru-RU" sz="2400" b="1" i="1" dirty="0" smtClean="0"/>
              <a:t>зложение (аудиозапись)</a:t>
            </a:r>
            <a:endParaRPr lang="ru-RU" sz="2400" b="1" i="1" dirty="0"/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604652" y="5753019"/>
            <a:ext cx="10044963" cy="501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42183" y="5881136"/>
            <a:ext cx="2220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нформатика и ИКТ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11724" y="5865378"/>
            <a:ext cx="7108985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задания № 11, № 12, №13, № 14, № 15 выполняются на компьютере</a:t>
            </a:r>
            <a:endParaRPr lang="ru-RU" sz="24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8384" y="4915395"/>
            <a:ext cx="7014909" cy="669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</a:t>
            </a:r>
            <a:r>
              <a:rPr lang="ru-RU" sz="24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адание № 24 выполняется при использовании лабораторного оборудования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5253" y="42672"/>
            <a:ext cx="901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по отдельным предметам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920097" y="1663135"/>
            <a:ext cx="0" cy="500082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5"/>
          <p:cNvCxnSpPr/>
          <p:nvPr/>
        </p:nvCxnSpPr>
        <p:spPr>
          <a:xfrm>
            <a:off x="219456" y="3212391"/>
            <a:ext cx="11578626" cy="1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5"/>
          <p:cNvCxnSpPr/>
          <p:nvPr/>
        </p:nvCxnSpPr>
        <p:spPr>
          <a:xfrm>
            <a:off x="219456" y="4105898"/>
            <a:ext cx="11517736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07670" y="2503170"/>
            <a:ext cx="44183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Поставить аудиозапись первый раз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9456" y="2229610"/>
            <a:ext cx="11661016" cy="1869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36108" y="1313099"/>
            <a:ext cx="2785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Действия организатора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292608" y="4979803"/>
            <a:ext cx="11505474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498193" y="1728598"/>
            <a:ext cx="0" cy="500082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704258" y="774960"/>
            <a:ext cx="4609813" cy="51244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Изложение (аудиозапись)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62767" y="1313098"/>
            <a:ext cx="2785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Действия участников ОГЭ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509128" y="1606534"/>
            <a:ext cx="237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Время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18995" y="2377208"/>
            <a:ext cx="425604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Прослушивают исходный текст.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Делают записи в черновике</a:t>
            </a:r>
            <a:endParaRPr lang="ru-RU" sz="20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834245" y="2500280"/>
            <a:ext cx="179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3-4</a:t>
            </a: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минуты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2600" y="3459480"/>
            <a:ext cx="39116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Дать время на осмысление текста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78908" y="3459607"/>
            <a:ext cx="3581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Работают с черновиками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907905" y="3406742"/>
            <a:ext cx="179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5-6</a:t>
            </a: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минут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82600" y="4343400"/>
            <a:ext cx="44069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Поставить аудиозапись второй раз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17923" y="4356759"/>
            <a:ext cx="3581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Прослушивают исходный тест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834245" y="4312011"/>
            <a:ext cx="179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3-4</a:t>
            </a: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минуты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5085184"/>
            <a:ext cx="4407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Выключить текст. Сообщить о начале написания изложения и возможности пользования словарем</a:t>
            </a:r>
          </a:p>
        </p:txBody>
      </p:sp>
      <p:cxnSp>
        <p:nvCxnSpPr>
          <p:cNvPr id="46" name="Прямая соединительная линия 5"/>
          <p:cNvCxnSpPr/>
          <p:nvPr/>
        </p:nvCxnSpPr>
        <p:spPr>
          <a:xfrm>
            <a:off x="256032" y="6189788"/>
            <a:ext cx="11505474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506823" y="6263849"/>
            <a:ext cx="3581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Пишут  сжатое  изложение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Особенности проведения экзамена по физике ОГЭ</a:t>
            </a:r>
            <a:endParaRPr lang="ru-RU" sz="36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5324" y="696496"/>
            <a:ext cx="10693908" cy="5963285"/>
            <a:chOff x="123824" y="664146"/>
            <a:chExt cx="8045161" cy="59358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659419" cy="2783600"/>
              <a:chOff x="123824" y="664146"/>
              <a:chExt cx="3659419" cy="2783600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443519" cy="25792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Проводится в кабинетах физики, либо в других кабинетах, отвечающих требованиям безопасного труда при выполнении экспериментальных заданий экзаменационной работы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4165502" y="748806"/>
              <a:ext cx="4003483" cy="2698940"/>
              <a:chOff x="342429" y="748806"/>
              <a:chExt cx="4003483" cy="269894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713725" y="924496"/>
                <a:ext cx="3632187" cy="25232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5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В КИМ по физике входит задание № 17 – экспериментальное, выполняется при помощи лабораторного </a:t>
                </a:r>
                <a:r>
                  <a:rPr lang="ru-RU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оборудования </a:t>
                </a:r>
                <a:endPara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42429" y="74880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339275" y="4029942"/>
              <a:ext cx="3443872" cy="25700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280" indent="12700" algn="ctr">
                <a:buClr>
                  <a:schemeClr val="accent6">
                    <a:lumMod val="75000"/>
                  </a:schemeClr>
                </a:buClr>
              </a:pPr>
              <a:r>
                <a: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Комплекты лабораторного оборудования формируются </a:t>
              </a: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заблаговременно</a:t>
              </a:r>
              <a:endPara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61455" y="4086860"/>
            <a:ext cx="4827905" cy="25882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 время проведения экзамена в аудитории присутствует специалист по проведению инструктажа и обеспечению лабораторных работ (проводит инструктаж участников по технике безопасности).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67582" y="3842991"/>
            <a:ext cx="882048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26714"/>
                </a:solidFill>
              </a:rPr>
              <a:t>4</a:t>
            </a:r>
            <a:endParaRPr lang="ru-RU" sz="2400" b="1" dirty="0">
              <a:solidFill>
                <a:srgbClr val="E2671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5325" y="3842840"/>
            <a:ext cx="882048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E26714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1103460" y="-10160"/>
            <a:ext cx="9985109" cy="87436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Индивидуальный комплект ОГЭ по физике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357162" y="4293096"/>
            <a:ext cx="4127500" cy="54923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КИМ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2628562" y="874365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1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332347" y="3015583"/>
            <a:ext cx="10177129" cy="110874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Специальный 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Дополнительный бланк ответов №2 по физике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 перечнем комплектов лабораторного оборудования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51795" y="5047996"/>
            <a:ext cx="9105900" cy="1440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cs typeface="Cambria" panose="02040503050406030204" pitchFamily="18" charset="0"/>
              </a:rPr>
              <a:t>Контрольный  лист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Номер КИМ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Цифровой штрихкод бланка ответов № 1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595174" y="2253305"/>
            <a:ext cx="7426904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2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628561" y="1539687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56" y="192404"/>
            <a:ext cx="4580763" cy="6464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0" y="192403"/>
            <a:ext cx="4660773" cy="6464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0"/>
            <a:ext cx="5740400" cy="6057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704850"/>
            <a:ext cx="5778500" cy="615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2" y="-38742"/>
            <a:ext cx="5664629" cy="5876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23" y="1634516"/>
            <a:ext cx="5909608" cy="52565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463820" y="20040"/>
            <a:ext cx="296961" cy="16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08501" y="-22490"/>
            <a:ext cx="384043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16480" y="1634516"/>
            <a:ext cx="384043" cy="21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" y="74930"/>
            <a:ext cx="4793615" cy="6764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68" y="64008"/>
            <a:ext cx="5078337" cy="6793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" y="0"/>
            <a:ext cx="4279392" cy="6620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704088"/>
            <a:ext cx="4257675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88" y="1167386"/>
            <a:ext cx="3991394" cy="5632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3280" y="704088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76160" y="1225820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78264" y="1700832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24838" y="1885498"/>
            <a:ext cx="1244626" cy="50124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3410" y="1225820"/>
            <a:ext cx="1751309" cy="47501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788258" y="1700832"/>
            <a:ext cx="1317356" cy="43528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9392" cy="6620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3280" y="704088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58" y="-33567"/>
            <a:ext cx="4441317" cy="6160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80" y="1283732"/>
            <a:ext cx="4146644" cy="5574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9696" y="1789176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46208" y="647962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88" y="1218890"/>
            <a:ext cx="4268115" cy="5703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186160" y="1804940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50631" y="1973842"/>
            <a:ext cx="1487837" cy="58337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50631" y="526942"/>
            <a:ext cx="1948814" cy="49035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8925038" y="1073420"/>
            <a:ext cx="0" cy="91618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065775" y="36022"/>
            <a:ext cx="6361099" cy="1244138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Образец записи в бланке ответов №2 по физике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79" y="3153545"/>
            <a:ext cx="2848552" cy="27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140480"/>
            <a:ext cx="5010911" cy="6552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8640" y="1605924"/>
            <a:ext cx="4828029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№ 17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Использовался комплект 1 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2"/>
          <p:cNvSpPr>
            <a:spLocks noChangeArrowheads="1"/>
          </p:cNvSpPr>
          <p:nvPr/>
        </p:nvSpPr>
        <p:spPr bwMode="auto">
          <a:xfrm>
            <a:off x="5238751" y="2997200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3983567" y="1700214"/>
            <a:ext cx="78740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l" eaLnBrk="0" hangingPunct="0">
              <a:spcBef>
                <a:spcPts val="8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36870" name="Прямоугольник 2"/>
          <p:cNvSpPr>
            <a:spLocks noChangeArrowheads="1"/>
          </p:cNvSpPr>
          <p:nvPr/>
        </p:nvSpPr>
        <p:spPr bwMode="auto">
          <a:xfrm>
            <a:off x="8818034" y="2997201"/>
            <a:ext cx="488951" cy="887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1" name="Прямоугольник 20"/>
          <p:cNvSpPr>
            <a:spLocks noChangeArrowheads="1"/>
          </p:cNvSpPr>
          <p:nvPr/>
        </p:nvSpPr>
        <p:spPr bwMode="auto">
          <a:xfrm>
            <a:off x="7948084" y="2962275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2" name="Прямоугольник 21"/>
          <p:cNvSpPr>
            <a:spLocks noChangeArrowheads="1"/>
          </p:cNvSpPr>
          <p:nvPr/>
        </p:nvSpPr>
        <p:spPr bwMode="auto">
          <a:xfrm>
            <a:off x="7076018" y="2962275"/>
            <a:ext cx="499533" cy="9032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3" name="Прямоугольник 22"/>
          <p:cNvSpPr>
            <a:spLocks noChangeArrowheads="1"/>
          </p:cNvSpPr>
          <p:nvPr/>
        </p:nvSpPr>
        <p:spPr bwMode="auto">
          <a:xfrm>
            <a:off x="6140451" y="2962275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4" name="Прямоугольник 27"/>
          <p:cNvSpPr>
            <a:spLocks noChangeArrowheads="1"/>
          </p:cNvSpPr>
          <p:nvPr/>
        </p:nvSpPr>
        <p:spPr bwMode="auto">
          <a:xfrm>
            <a:off x="8796403" y="4069524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5" name="Прямоугольник 28"/>
          <p:cNvSpPr>
            <a:spLocks noChangeArrowheads="1"/>
          </p:cNvSpPr>
          <p:nvPr/>
        </p:nvSpPr>
        <p:spPr bwMode="auto">
          <a:xfrm>
            <a:off x="7929161" y="4069524"/>
            <a:ext cx="497416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6" name="Прямоугольник 29"/>
          <p:cNvSpPr>
            <a:spLocks noChangeArrowheads="1"/>
          </p:cNvSpPr>
          <p:nvPr/>
        </p:nvSpPr>
        <p:spPr bwMode="auto">
          <a:xfrm>
            <a:off x="7031869" y="4069524"/>
            <a:ext cx="497416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7" name="Прямоугольник 30"/>
          <p:cNvSpPr>
            <a:spLocks noChangeArrowheads="1"/>
          </p:cNvSpPr>
          <p:nvPr/>
        </p:nvSpPr>
        <p:spPr bwMode="auto">
          <a:xfrm>
            <a:off x="6143625" y="4066794"/>
            <a:ext cx="497416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8" name="Прямоугольник 31"/>
          <p:cNvSpPr>
            <a:spLocks noChangeArrowheads="1"/>
          </p:cNvSpPr>
          <p:nvPr/>
        </p:nvSpPr>
        <p:spPr bwMode="auto">
          <a:xfrm>
            <a:off x="5197902" y="4142137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25" name="Text Box 13"/>
          <p:cNvSpPr txBox="1">
            <a:spLocks noChangeArrowheads="1"/>
          </p:cNvSpPr>
          <p:nvPr/>
        </p:nvSpPr>
        <p:spPr bwMode="auto">
          <a:xfrm rot="5400000">
            <a:off x="8729133" y="3243197"/>
            <a:ext cx="711200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3:В</a:t>
            </a:r>
          </a:p>
        </p:txBody>
      </p:sp>
      <p:sp>
        <p:nvSpPr>
          <p:cNvPr id="51226" name="Text Box 13"/>
          <p:cNvSpPr txBox="1">
            <a:spLocks noChangeArrowheads="1"/>
          </p:cNvSpPr>
          <p:nvPr/>
        </p:nvSpPr>
        <p:spPr bwMode="auto">
          <a:xfrm rot="5400000">
            <a:off x="7826111" y="3237641"/>
            <a:ext cx="72231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3:А</a:t>
            </a:r>
          </a:p>
        </p:txBody>
      </p:sp>
      <p:sp>
        <p:nvSpPr>
          <p:cNvPr id="51227" name="Text Box 13"/>
          <p:cNvSpPr txBox="1">
            <a:spLocks noChangeArrowheads="1"/>
          </p:cNvSpPr>
          <p:nvPr/>
        </p:nvSpPr>
        <p:spPr bwMode="auto">
          <a:xfrm rot="5400000">
            <a:off x="6964628" y="3248754"/>
            <a:ext cx="722313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2:Б</a:t>
            </a:r>
          </a:p>
        </p:txBody>
      </p:sp>
      <p:sp>
        <p:nvSpPr>
          <p:cNvPr id="51228" name="Text Box 13"/>
          <p:cNvSpPr txBox="1">
            <a:spLocks noChangeArrowheads="1"/>
          </p:cNvSpPr>
          <p:nvPr/>
        </p:nvSpPr>
        <p:spPr bwMode="auto">
          <a:xfrm rot="5400000">
            <a:off x="6031177" y="3228116"/>
            <a:ext cx="72231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1:В</a:t>
            </a:r>
          </a:p>
        </p:txBody>
      </p:sp>
      <p:sp>
        <p:nvSpPr>
          <p:cNvPr id="51230" name="Text Box 13"/>
          <p:cNvSpPr txBox="1">
            <a:spLocks noChangeArrowheads="1"/>
          </p:cNvSpPr>
          <p:nvPr/>
        </p:nvSpPr>
        <p:spPr bwMode="auto">
          <a:xfrm rot="5400000">
            <a:off x="8734625" y="4361337"/>
            <a:ext cx="722313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4:А</a:t>
            </a:r>
          </a:p>
        </p:txBody>
      </p:sp>
      <p:sp>
        <p:nvSpPr>
          <p:cNvPr id="51231" name="Text Box 13"/>
          <p:cNvSpPr txBox="1">
            <a:spLocks noChangeArrowheads="1"/>
          </p:cNvSpPr>
          <p:nvPr/>
        </p:nvSpPr>
        <p:spPr bwMode="auto">
          <a:xfrm rot="5400000">
            <a:off x="7847532" y="4361338"/>
            <a:ext cx="722313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3:Б</a:t>
            </a:r>
          </a:p>
        </p:txBody>
      </p:sp>
      <p:sp>
        <p:nvSpPr>
          <p:cNvPr id="51232" name="Text Box 13"/>
          <p:cNvSpPr txBox="1">
            <a:spLocks noChangeArrowheads="1"/>
          </p:cNvSpPr>
          <p:nvPr/>
        </p:nvSpPr>
        <p:spPr bwMode="auto">
          <a:xfrm rot="5400000">
            <a:off x="6896895" y="4388135"/>
            <a:ext cx="72231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2:В</a:t>
            </a:r>
          </a:p>
        </p:txBody>
      </p:sp>
      <p:sp>
        <p:nvSpPr>
          <p:cNvPr id="51233" name="Text Box 13"/>
          <p:cNvSpPr txBox="1">
            <a:spLocks noChangeArrowheads="1"/>
          </p:cNvSpPr>
          <p:nvPr/>
        </p:nvSpPr>
        <p:spPr bwMode="auto">
          <a:xfrm rot="5400000">
            <a:off x="6031177" y="4312791"/>
            <a:ext cx="722313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2:А</a:t>
            </a:r>
          </a:p>
        </p:txBody>
      </p:sp>
      <p:sp>
        <p:nvSpPr>
          <p:cNvPr id="51234" name="Text Box 13"/>
          <p:cNvSpPr txBox="1">
            <a:spLocks noChangeArrowheads="1"/>
          </p:cNvSpPr>
          <p:nvPr/>
        </p:nvSpPr>
        <p:spPr bwMode="auto">
          <a:xfrm rot="5400000">
            <a:off x="5113860" y="4361339"/>
            <a:ext cx="72231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1:Б</a:t>
            </a:r>
          </a:p>
        </p:txBody>
      </p:sp>
      <p:sp>
        <p:nvSpPr>
          <p:cNvPr id="51229" name="Text Box 13"/>
          <p:cNvSpPr txBox="1">
            <a:spLocks noChangeArrowheads="1"/>
          </p:cNvSpPr>
          <p:nvPr/>
        </p:nvSpPr>
        <p:spPr bwMode="auto">
          <a:xfrm rot="5400000">
            <a:off x="5127361" y="3256556"/>
            <a:ext cx="722313" cy="422405"/>
          </a:xfrm>
          <a:prstGeom prst="rect">
            <a:avLst/>
          </a:prstGeom>
          <a:noFill/>
          <a:ln>
            <a:noFill/>
          </a:ln>
          <a:effectLst/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1:А</a:t>
            </a:r>
          </a:p>
        </p:txBody>
      </p:sp>
      <p:pic>
        <p:nvPicPr>
          <p:cNvPr id="36910" name="Picture 54" descr="http://vamotkrytka.ru/_ph/158/2/2327367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3" y="311151"/>
            <a:ext cx="2228849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174178" y="-41622"/>
            <a:ext cx="9493251" cy="98742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проведения экзамена по информатике и ИКТ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82" y="989807"/>
            <a:ext cx="1096899" cy="109689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18" y="989807"/>
            <a:ext cx="1096899" cy="109689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85" y="945803"/>
            <a:ext cx="1096899" cy="109689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283" y="989807"/>
            <a:ext cx="1096899" cy="109689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24" y="5151173"/>
            <a:ext cx="1096899" cy="109689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29" y="5181462"/>
            <a:ext cx="1096899" cy="109689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35" y="5168750"/>
            <a:ext cx="1096899" cy="109689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4" y="5168751"/>
            <a:ext cx="1096899" cy="109689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2" y="2042702"/>
            <a:ext cx="1096899" cy="109689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3" y="4435475"/>
            <a:ext cx="1096899" cy="10968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9854" y="3139601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1:Б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47037" y="5468302"/>
            <a:ext cx="107243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1:А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66528" y="2067931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1:В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98846" y="2042702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2:А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95584" y="2067931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2:Б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709922" y="2067931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2:В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15464" y="6265650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3:А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54704" y="6265649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3:Б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79889" y="6248072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3:В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212379" y="6248072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4:А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599438" y="0"/>
            <a:ext cx="10061450" cy="1195861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проведения экзамена </a:t>
            </a:r>
          </a:p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 информатике и ИКТ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4048" y="1195861"/>
            <a:ext cx="11615930" cy="359250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Проверить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наличие файлов с выполненными заданиями 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папке «Ответы» на рабочем столе компьютера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случае наличия файлов с заданиями 13.1 и 13.2 предложить убрать один из них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случае наличия файлов с заданиями 15.1 и 15.2 предложить убрать один из них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Убедиться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их целостности, открыв каждый файл на компьютере 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Проверить  правильность присвоения имен этим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файлам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77013" y="4926807"/>
            <a:ext cx="11622965" cy="193051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Каждому файлу присваивается имя (для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одного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задания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– один файл) в формате: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номер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задания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_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цифровое значение бланка ответов № 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Например: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14_2160000000045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               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15.1_2160000000045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0"/>
            <a:ext cx="1583757" cy="13624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96939" y="105837"/>
            <a:ext cx="5039788" cy="1949912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Образец записи в бланке ответов №2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по информатике и ИКТ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67941" cy="6620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7800" y="1622289"/>
            <a:ext cx="3555832" cy="105670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14_2160000000045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15.1_2160000000045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57800" y="2852928"/>
            <a:ext cx="4177624" cy="3657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30352" y="2852928"/>
            <a:ext cx="4005072" cy="325526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0352" y="6108192"/>
            <a:ext cx="4005072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496732" y="2377440"/>
            <a:ext cx="5039788" cy="3730752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Обязательно в бланке ответов № 2 лист 1 должны быть вписаны наименования файлов заданий, которые выполнил участник экзамена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78" y="2258563"/>
            <a:ext cx="1523441" cy="11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Особенности проведения экзамена по химии  ОГЭ</a:t>
            </a:r>
            <a:endParaRPr lang="ru-RU" sz="36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78484" y="696458"/>
            <a:ext cx="10962244" cy="5963522"/>
            <a:chOff x="35924" y="664108"/>
            <a:chExt cx="8247033" cy="593604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5924" y="664146"/>
              <a:ext cx="3746745" cy="2783656"/>
              <a:chOff x="35924" y="664146"/>
              <a:chExt cx="3746745" cy="278365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35132" y="868306"/>
                <a:ext cx="3547537" cy="2579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5250" indent="12700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Экзаменационная работа по химии проводится в кабинетах химии. При необходимости  можно использовать другие кабинеты, отвечающие требованиям СанПиН к кабинетам </a:t>
                </a:r>
                <a:r>
                  <a:rPr lang="ru-RU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химии            </a:t>
                </a:r>
                <a:r>
                  <a:rPr lang="ru-RU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59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4240504" y="664108"/>
              <a:ext cx="4042453" cy="2783656"/>
              <a:chOff x="417431" y="664108"/>
              <a:chExt cx="4042453" cy="278365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713616" y="924523"/>
                <a:ext cx="3746268" cy="25232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5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В КИМ по </a:t>
                </a:r>
                <a:r>
                  <a:rPr lang="ru-RU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химии содержит </a:t>
                </a:r>
                <a:r>
                  <a:rPr lang="ru-RU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задание № </a:t>
                </a:r>
                <a:r>
                  <a:rPr lang="ru-RU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24, предусматривающее, выполнение химического эксперимента</a:t>
                </a:r>
                <a:endPara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417431" y="664108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234926" y="4029903"/>
              <a:ext cx="3548317" cy="25702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280" indent="12700" algn="ctr">
                <a:buClr>
                  <a:schemeClr val="accent6">
                    <a:lumMod val="75000"/>
                  </a:schemeClr>
                </a:buClr>
              </a:pPr>
              <a:r>
                <a: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Комплекты лабораторного </a:t>
              </a: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оборудования и реактивов </a:t>
              </a:r>
              <a:r>
                <a: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формируются заблаговременно </a:t>
              </a:r>
            </a:p>
            <a:p>
              <a:pPr marL="81280" indent="12700" algn="ctr">
                <a:buClr>
                  <a:schemeClr val="accent6">
                    <a:lumMod val="75000"/>
                  </a:schemeClr>
                </a:buClr>
              </a:pPr>
              <a:r>
                <a: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(за 1 день до экзамена</a:t>
              </a: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)</a:t>
              </a:r>
              <a:endPara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61552" y="4086614"/>
            <a:ext cx="4978175" cy="2588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 время проведения экзамена в аудитории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присутствуют:  </a:t>
            </a:r>
          </a:p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-специалист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 проведению инструктажа 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- 2 эксперта, оценивающие выполнение лабораторного эксперимента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67277" y="3804256"/>
            <a:ext cx="882048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26714"/>
                </a:solidFill>
              </a:rPr>
              <a:t>4</a:t>
            </a:r>
            <a:endParaRPr lang="ru-RU" sz="2400" b="1" dirty="0">
              <a:solidFill>
                <a:srgbClr val="E2671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8485" y="3804105"/>
            <a:ext cx="882048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E26714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0"/>
            <a:ext cx="5740400" cy="6057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704850"/>
            <a:ext cx="5778500" cy="615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70" y="15240"/>
            <a:ext cx="5612765" cy="582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3820" y="20040"/>
            <a:ext cx="296961" cy="16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08501" y="-22490"/>
            <a:ext cx="384043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16480" y="1634516"/>
            <a:ext cx="384043" cy="21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химия_перечен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1879" y="3501008"/>
            <a:ext cx="8005977" cy="2678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518786" y="548681"/>
            <a:ext cx="11664617" cy="1195861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sz="2600" b="1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8181" y="4292824"/>
            <a:ext cx="11086437" cy="154066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Заполняется участником экзамена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Передается специалисту по проведению инструктажа и обеспечению лабораторных работ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химия_переч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413" y="908720"/>
            <a:ext cx="10849205" cy="26783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7920203" y="1340768"/>
            <a:ext cx="3936437" cy="237626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3445" y="2348880"/>
            <a:ext cx="326436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67541" y="1744542"/>
            <a:ext cx="1632181" cy="24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2880" y="63387"/>
            <a:ext cx="4608512" cy="69940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2880" y="1268761"/>
            <a:ext cx="4608512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односторонний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904"/>
            <a:ext cx="4895088" cy="6823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0"/>
            <a:ext cx="1036320" cy="9326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72784" y="932688"/>
            <a:ext cx="1517904" cy="62421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0" y="206120"/>
            <a:ext cx="5187886" cy="648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84" y="462984"/>
            <a:ext cx="5786248" cy="386651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3200" y="4096512"/>
            <a:ext cx="2651760" cy="17922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5028" y="73152"/>
            <a:ext cx="7622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по русскому языку ГВЭ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01994" y="1181147"/>
            <a:ext cx="0" cy="2391907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72947" y="2957379"/>
            <a:ext cx="11923981" cy="3267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803823" y="2229610"/>
            <a:ext cx="8620656" cy="662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ЗПР, слабослышащие, участники с тяжелыми нарушениями речи, глухие, позднооглохшие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03823" y="3033521"/>
            <a:ext cx="7943961" cy="47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слепые,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поздноослепшие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, слабовидящие</a:t>
            </a:r>
            <a:endParaRPr lang="ru-RU" sz="20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72947" y="4942250"/>
            <a:ext cx="119239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735" y="2323465"/>
            <a:ext cx="24504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К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200-ые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2947" y="2150504"/>
            <a:ext cx="119239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8817" y="1409548"/>
            <a:ext cx="2518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 100-ые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03822" y="1181147"/>
            <a:ext cx="9388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у</a:t>
            </a:r>
            <a:r>
              <a:rPr lang="ru-RU" sz="2200" b="1" dirty="0" smtClean="0"/>
              <a:t>частники без ОВЗ, участники с нарушениями опорно-двигательного аппарата, иные категории участников (диабет, астма, порок сердца)</a:t>
            </a:r>
            <a:endParaRPr lang="ru-RU" sz="2200" b="1" dirty="0"/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72947" y="5832962"/>
            <a:ext cx="119239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55929" y="680911"/>
            <a:ext cx="25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Сочинение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735" y="3111500"/>
            <a:ext cx="24498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С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3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2675" y="3573054"/>
            <a:ext cx="25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Изложение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817" y="4274795"/>
            <a:ext cx="2518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 400-ые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601994" y="4096274"/>
            <a:ext cx="0" cy="2391907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03823" y="4096274"/>
            <a:ext cx="9388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у</a:t>
            </a:r>
            <a:r>
              <a:rPr lang="ru-RU" sz="2200" b="1" dirty="0" smtClean="0"/>
              <a:t>частники без ОВЗ, участники с нарушениями опорно-двигательного аппарата, иные категории участников (диабет, астма, порок сердца)</a:t>
            </a:r>
            <a:endParaRPr lang="ru-RU" sz="22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-27078" y="5177599"/>
            <a:ext cx="2651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К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500-ые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03822" y="5061394"/>
            <a:ext cx="8620656" cy="662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ЗПР, слабослышащие, участники с тяжелыми нарушениями речи, глухие, позднооглохшие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8735" y="6026785"/>
            <a:ext cx="25457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С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600-ые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69042" y="6026516"/>
            <a:ext cx="7943961" cy="47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слепые,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поздноослепшие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, слабовидящие</a:t>
            </a:r>
            <a:endParaRPr lang="ru-RU" sz="20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119" y="73151"/>
            <a:ext cx="11777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Организационные особенности проведения экзамена по русскому языку ГВЭ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219119" y="3920358"/>
            <a:ext cx="119239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9119" y="1411979"/>
            <a:ext cx="2629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Текст изложения </a:t>
            </a:r>
            <a:r>
              <a:rPr lang="ru-RU" sz="2800" b="1" dirty="0" smtClean="0">
                <a:solidFill>
                  <a:srgbClr val="C00000"/>
                </a:solidFill>
              </a:rPr>
              <a:t>зачитывается организатором дважды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090038" y="1411979"/>
            <a:ext cx="0" cy="469091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78597" y="4124699"/>
            <a:ext cx="8718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участники с нарушениями опорно-двигательного аппарата  (</a:t>
            </a:r>
            <a:r>
              <a:rPr lang="ru-RU" sz="2400" dirty="0" smtClean="0">
                <a:solidFill>
                  <a:srgbClr val="C00000"/>
                </a:solidFill>
              </a:rPr>
              <a:t>сжатое</a:t>
            </a:r>
            <a:r>
              <a:rPr lang="ru-RU" sz="2400" dirty="0" smtClean="0"/>
              <a:t> изложение)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слепые,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поздноослепшие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, слабовидящие </a:t>
            </a:r>
            <a:r>
              <a:rPr lang="ru-RU" sz="2400" dirty="0" smtClean="0"/>
              <a:t>(</a:t>
            </a:r>
            <a:r>
              <a:rPr lang="ru-RU" sz="2400" dirty="0" smtClean="0">
                <a:solidFill>
                  <a:srgbClr val="C00000"/>
                </a:solidFill>
              </a:rPr>
              <a:t>сжатое</a:t>
            </a:r>
            <a:r>
              <a:rPr lang="ru-RU" sz="2400" dirty="0" smtClean="0"/>
              <a:t> изложение)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ЗПР, слабослышащие, участники с тяжелыми нарушениями речи, глухие, позднооглохшие  </a:t>
            </a:r>
            <a:r>
              <a:rPr lang="ru-RU" sz="2400" dirty="0" smtClean="0"/>
              <a:t>(</a:t>
            </a:r>
            <a:r>
              <a:rPr lang="ru-RU" sz="2400" dirty="0" smtClean="0">
                <a:solidFill>
                  <a:srgbClr val="FF0000"/>
                </a:solidFill>
              </a:rPr>
              <a:t>подробное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C00000"/>
                </a:solidFill>
              </a:rPr>
              <a:t>сжатое</a:t>
            </a:r>
            <a:r>
              <a:rPr lang="ru-RU" sz="2400" dirty="0" smtClean="0"/>
              <a:t> </a:t>
            </a:r>
            <a:r>
              <a:rPr lang="ru-RU" sz="2400" dirty="0"/>
              <a:t>изложение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331845" y="1935418"/>
            <a:ext cx="8333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частники ГВЭ без ОВЗ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400" dirty="0">
                <a:solidFill>
                  <a:srgbClr val="FF0000"/>
                </a:solidFill>
              </a:rPr>
              <a:t>сжатое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изложение)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ГВЭ, которые относятся к иным категориям (диабет, астма, порок сердца и др.)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400" dirty="0">
                <a:solidFill>
                  <a:srgbClr val="FF0000"/>
                </a:solidFill>
              </a:rPr>
              <a:t>сжатое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изложение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007" y="1150369"/>
            <a:ext cx="25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Изложение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119" y="4124699"/>
            <a:ext cx="2629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Текст для изложения </a:t>
            </a:r>
            <a:r>
              <a:rPr lang="ru-RU" sz="2800" b="1" dirty="0" smtClean="0">
                <a:solidFill>
                  <a:srgbClr val="C00000"/>
                </a:solidFill>
              </a:rPr>
              <a:t>выдается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на 40 минут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119" y="73151"/>
            <a:ext cx="11777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проведения экзамена по русскому языку ГВЭ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133966" y="3429264"/>
            <a:ext cx="119239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9119" y="4287884"/>
            <a:ext cx="25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Изложение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838056" y="1345114"/>
            <a:ext cx="0" cy="469091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90039" y="3872386"/>
            <a:ext cx="8718331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Изложение с творческим заданием содержит: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текст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творческое задание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инструкцию для обучающегося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90038" y="1522287"/>
            <a:ext cx="87183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Комплект тем сочинений содержит: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четыре темы разной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проблематики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обучающегося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056" y="1999609"/>
            <a:ext cx="25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Сочинение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119" y="73151"/>
            <a:ext cx="11777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и проведения письменного экзамена по математике ГВЭ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72947" y="4189136"/>
            <a:ext cx="119239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667624" y="1150368"/>
            <a:ext cx="0" cy="5524751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6512" y="1848538"/>
            <a:ext cx="1390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А </a:t>
            </a:r>
          </a:p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100-ые номера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146032" y="5324240"/>
            <a:ext cx="11856992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39328" y="1522287"/>
            <a:ext cx="0" cy="515283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2488" y="1245288"/>
            <a:ext cx="6616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частники ГВЭ без ОВЗ 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ГВЭ, которые относятся к иным категориям (диабет, астма, порок сердца и др.)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глухие, позднооглохшие, слабослышащие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частники с нарушениями опорно-двигательного аппарата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частники с тяжелыми нарушениями речи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с расстройствами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аутического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спектра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8576" y="1710721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заданий с кратким ответом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задания с развернутым ответом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51" y="4202471"/>
            <a:ext cx="1536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К</a:t>
            </a:r>
          </a:p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200-ые номера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7624" y="4520848"/>
            <a:ext cx="5325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с ЗПР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8576" y="4351570"/>
            <a:ext cx="2609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заданий с кратким ответом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18576" y="5474791"/>
            <a:ext cx="3584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заданий с кратким ответом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задания с развернутым ответом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032" y="5474791"/>
            <a:ext cx="1390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С</a:t>
            </a:r>
          </a:p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00-ые номера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8576" y="5807094"/>
            <a:ext cx="6153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слепые,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поздноослепшие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слабовидящие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95467" y="188640"/>
            <a:ext cx="9985109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КИМ и особенности проведения письменных  экзаменов ГВЭ</a:t>
            </a:r>
          </a:p>
        </p:txBody>
      </p:sp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1764322" y="2187420"/>
            <a:ext cx="7815749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indent="-26225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Задание 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11 и 12 – выполняется на компьютере</a:t>
            </a: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3657813" y="1300698"/>
            <a:ext cx="4129616" cy="637849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C00000"/>
                </a:solidFill>
                <a:latin typeface="+mn-lt"/>
              </a:rPr>
              <a:t>Информатика и ИКТ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3607388" y="3493511"/>
            <a:ext cx="4129616" cy="637849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C00000"/>
                </a:solidFill>
                <a:latin typeface="+mn-lt"/>
              </a:rPr>
              <a:t>Литература</a:t>
            </a:r>
            <a:endParaRPr lang="ru-RU" sz="3200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64322" y="4680671"/>
            <a:ext cx="7946606" cy="10052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indent="-26225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Отсутствует тестовая часть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Все задания требуют развернутого ответа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6632" name="Picture 6" descr="http://www.omsafetysolutions.com/temp/wp-content/uploads/2014/10/46-DSE-Assessme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53" y="1300698"/>
            <a:ext cx="2858347" cy="162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http://powerpoint.su/_ld/1/154_reading_a_book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87" y="5143661"/>
            <a:ext cx="3133513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487487" y="233529"/>
            <a:ext cx="9409047" cy="82232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проведения экзамена </a:t>
            </a:r>
          </a:p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 информатике и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ИКТ  ГВЭ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8" name="Picture 54" descr="http://vamotkrytka.ru/_ph/158/2/2327367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3" y="1427150"/>
            <a:ext cx="2580084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19441" y="1427052"/>
            <a:ext cx="8555629" cy="197154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В бланке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ответов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надо записать наименование файла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с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выполненным заданием</a:t>
            </a:r>
          </a:p>
          <a:p>
            <a:pPr eaLnBrk="0" hangingPunct="0"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случае наличия файлов с заданиями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12.1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12.2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предложить убрать один из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них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09817" y="4365105"/>
            <a:ext cx="11364384" cy="217673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Файлу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присваивается имя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формате: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номер задания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_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код работы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_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номер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варианта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Например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    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11_1000045_ 152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12.1_1000045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_ 152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758276" y="63500"/>
            <a:ext cx="10675557" cy="1080120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КИМ и особенности проведения 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устных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экзаменов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ГВЭ</a:t>
            </a:r>
          </a:p>
          <a:p>
            <a:pPr algn="ctr" eaLnBrk="1" hangingPunct="1">
              <a:defRPr/>
            </a:pP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0" algn="ctr" eaLnBrk="1" hangingPunct="1">
              <a:defRPr/>
            </a:pPr>
            <a:endParaRPr lang="ru-RU" sz="3600" i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702652" y="2132808"/>
            <a:ext cx="10891940" cy="245173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514350" indent="-51435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 – билеты  (не учитывают возможности разных категорий обучающихся)</a:t>
            </a:r>
          </a:p>
          <a:p>
            <a:pPr marL="514350" indent="-51435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Ответы записываются на аудионосители или записываются на аудионосители с одновременным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протоколированием</a:t>
            </a:r>
          </a:p>
          <a:p>
            <a:pPr marL="514350" indent="-51435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340485"/>
            <a:ext cx="1084389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6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045" y="2716530"/>
            <a:ext cx="11471910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Материалы располагаются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на сайте ГУ ЯО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ЦОиККО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http://coikko.ru 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 разделе ГИА-9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Инструктивно-методические материалы</a:t>
            </a:r>
            <a:endParaRPr lang="ru-RU" sz="3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1204879" y="209"/>
            <a:ext cx="9782464" cy="809625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Исправление ошибок в регистрационной части</a:t>
            </a:r>
            <a:endParaRPr lang="ru-RU" sz="3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575862" y="973776"/>
            <a:ext cx="11040533" cy="100718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Ячейку, в которую внесены некорректные данные, необходимо заштриховать и новые данные внести над заштрихованной ячейкой</a:t>
            </a: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575861" y="2345717"/>
            <a:ext cx="11040533" cy="100718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Неверные данные в ячейке зачеркнуть 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сверху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записать верное значение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7" y="3564342"/>
            <a:ext cx="10849205" cy="3094858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791744" y="4293096"/>
            <a:ext cx="216024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40149" y="4293096"/>
            <a:ext cx="1344149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02937" y="3719884"/>
            <a:ext cx="67207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68164" y="188640"/>
            <a:ext cx="1018348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Поля бланка ответов №1 для записи ответов на задания с кратким ответом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1" y="1268760"/>
            <a:ext cx="11495980" cy="5472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56107" y="116633"/>
            <a:ext cx="4254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Замена ошибочных ответов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11424" y="3212976"/>
            <a:ext cx="96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4" y="4835408"/>
            <a:ext cx="11521279" cy="1795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113664" y="5050920"/>
            <a:ext cx="2304256" cy="432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113664" y="5095702"/>
            <a:ext cx="2304256" cy="566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519936" y="5935635"/>
            <a:ext cx="2304256" cy="7155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5" y="0"/>
            <a:ext cx="4067307" cy="5669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01974" y="4645152"/>
            <a:ext cx="4498042" cy="62179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1137" y="127219"/>
            <a:ext cx="5789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Замена ошибочных ответов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" y="773310"/>
            <a:ext cx="7821087" cy="2357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9151" y="819917"/>
            <a:ext cx="3102205" cy="11320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19936" y="1059164"/>
            <a:ext cx="2000875" cy="18207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673211" y="819917"/>
            <a:ext cx="4342005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5305"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Если  участник экзамена осуществлял замену ошибочных ответов, организатор должен посчитать количество замен и в поле «Количество заполненных полей  «Замена ошибочных ответов» поставить соответствующее цифровое значение, а также поставить подпись в специально отведенном месте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2584" y="966184"/>
            <a:ext cx="41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6" y="3942178"/>
            <a:ext cx="7821087" cy="2357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00655" y="4016382"/>
            <a:ext cx="3102205" cy="11320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72336" y="4238111"/>
            <a:ext cx="2000875" cy="18207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022733" y="4052789"/>
            <a:ext cx="3913632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5305"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Если участник экзамена не использовал  поле «Замена ошибочных ответов» организатор в поле «Количество заполненных поле «Замена ошибочных ответов» ставит «Х» и подпись в специально отведенном месте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408" y="4290036"/>
            <a:ext cx="41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569" y="-1719"/>
            <a:ext cx="97053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Отметка об удалении и досрочном завершении экзамена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" y="1196752"/>
            <a:ext cx="11344605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2840" y="1196752"/>
            <a:ext cx="2852893" cy="23762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92278" y="1304764"/>
            <a:ext cx="2496277" cy="21602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3312" y="4334255"/>
            <a:ext cx="9893808" cy="2245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Отметка организатора об удалении с экзамена в связи с нарушением порядка проведения ОГЭ или досрочном завершении экзамена по объективным причинам заверяется подписью организатора в специально отведенном для этого поле «Подпись ответственного организатора»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1379</Words>
  <Application>Microsoft Office PowerPoint</Application>
  <PresentationFormat>Произвольный</PresentationFormat>
  <Paragraphs>281</Paragraphs>
  <Slides>48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СмирноваМВ</cp:lastModifiedBy>
  <cp:revision>144</cp:revision>
  <cp:lastPrinted>2022-12-07T11:04:00Z</cp:lastPrinted>
  <dcterms:created xsi:type="dcterms:W3CDTF">2022-12-07T09:57:00Z</dcterms:created>
  <dcterms:modified xsi:type="dcterms:W3CDTF">2023-04-27T12:23:48Z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