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98" r:id="rId9"/>
    <p:sldId id="262" r:id="rId10"/>
    <p:sldId id="263" r:id="rId11"/>
    <p:sldId id="278" r:id="rId12"/>
    <p:sldId id="294" r:id="rId13"/>
    <p:sldId id="290" r:id="rId14"/>
    <p:sldId id="295" r:id="rId15"/>
    <p:sldId id="293" r:id="rId16"/>
    <p:sldId id="291" r:id="rId17"/>
    <p:sldId id="296" r:id="rId18"/>
    <p:sldId id="297" r:id="rId19"/>
    <p:sldId id="270" r:id="rId20"/>
    <p:sldId id="271" r:id="rId21"/>
    <p:sldId id="284" r:id="rId22"/>
    <p:sldId id="274" r:id="rId23"/>
    <p:sldId id="287" r:id="rId24"/>
    <p:sldId id="275" r:id="rId25"/>
    <p:sldId id="279" r:id="rId26"/>
    <p:sldId id="276" r:id="rId27"/>
    <p:sldId id="277" r:id="rId28"/>
    <p:sldId id="299" r:id="rId29"/>
    <p:sldId id="292" r:id="rId30"/>
    <p:sldId id="28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982E6-93F8-48A3-B418-9CC6BE8C63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6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41FDD-5725-47CD-9F3B-96C2220E0C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3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9B3FC-AEB1-4519-BCAA-E56ECD7367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8F8BB-4D56-46A5-8655-7412EBB641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6A81-FC73-494D-84DB-36F17FADCB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6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B2F36-FF0F-4539-9D3A-0507ECE0B1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D322A-2003-4C3F-9A88-F880DF2EF4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0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CC913-DFFE-445A-A77A-27240084D2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45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258FA-8CE3-4193-84AE-9A46B8F9BA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3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7E380-236C-4B5C-BF39-5FC86205C4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6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3814D-189B-47A2-9278-3547DC8625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6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472207-0C81-4692-9D57-A6D12FB478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i/VxT6G7YZnU2mXw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99591" y="1196753"/>
            <a:ext cx="7557021" cy="3414936"/>
          </a:xfrm>
        </p:spPr>
        <p:txBody>
          <a:bodyPr/>
          <a:lstStyle/>
          <a:p>
            <a:r>
              <a:rPr lang="ru-RU" dirty="0" err="1">
                <a:solidFill>
                  <a:srgbClr val="006666"/>
                </a:solidFill>
              </a:rPr>
              <a:t>Вебинар</a:t>
            </a:r>
            <a:r>
              <a:rPr lang="ru-RU" dirty="0">
                <a:solidFill>
                  <a:srgbClr val="006666"/>
                </a:solidFill>
              </a:rPr>
              <a:t> для лаборантов по подготовке оборудования для практического задания на </a:t>
            </a:r>
            <a:r>
              <a:rPr lang="ru-RU" dirty="0" err="1">
                <a:solidFill>
                  <a:srgbClr val="006666"/>
                </a:solidFill>
              </a:rPr>
              <a:t>огэ</a:t>
            </a:r>
            <a:r>
              <a:rPr lang="ru-RU" dirty="0">
                <a:solidFill>
                  <a:srgbClr val="006666"/>
                </a:solidFill>
              </a:rPr>
              <a:t> по физике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589588"/>
            <a:ext cx="6400800" cy="960437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Лысанова</a:t>
            </a:r>
            <a:r>
              <a:rPr lang="ru-RU" dirty="0">
                <a:solidFill>
                  <a:schemeClr val="bg1"/>
                </a:solidFill>
              </a:rPr>
              <a:t> Татьяна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err="1">
                <a:solidFill>
                  <a:srgbClr val="006666"/>
                </a:solidFill>
              </a:rPr>
              <a:t>Огэ</a:t>
            </a:r>
            <a:r>
              <a:rPr lang="ru-RU" sz="3200" b="1" dirty="0">
                <a:solidFill>
                  <a:srgbClr val="006666"/>
                </a:solidFill>
              </a:rPr>
              <a:t> 2023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ru-RU" sz="4000" dirty="0">
              <a:solidFill>
                <a:srgbClr val="006666"/>
              </a:solidFill>
            </a:endParaRPr>
          </a:p>
          <a:p>
            <a:endParaRPr lang="ru-RU" sz="4000" dirty="0">
              <a:solidFill>
                <a:srgbClr val="006666"/>
              </a:solidFill>
            </a:endParaRPr>
          </a:p>
          <a:p>
            <a:r>
              <a:rPr lang="ru-RU" sz="4000" dirty="0">
                <a:solidFill>
                  <a:srgbClr val="006666"/>
                </a:solidFill>
              </a:rPr>
              <a:t>Используются комплекты </a:t>
            </a:r>
            <a:r>
              <a:rPr lang="ru-RU" sz="4000" dirty="0">
                <a:solidFill>
                  <a:srgbClr val="003366"/>
                </a:solidFill>
              </a:rPr>
              <a:t>№1,№2,№3,№4,№6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600" dirty="0">
                <a:solidFill>
                  <a:srgbClr val="006666"/>
                </a:solidFill>
              </a:rPr>
              <a:t>Лабораторные на </a:t>
            </a:r>
            <a:r>
              <a:rPr lang="ru-RU" sz="3600" dirty="0" err="1">
                <a:solidFill>
                  <a:srgbClr val="006666"/>
                </a:solidFill>
              </a:rPr>
              <a:t>огэ</a:t>
            </a:r>
            <a:r>
              <a:rPr lang="ru-RU" sz="3600" dirty="0">
                <a:solidFill>
                  <a:srgbClr val="006666"/>
                </a:solidFill>
              </a:rPr>
              <a:t> 2022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2" y="1052736"/>
            <a:ext cx="8814035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9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D54E6-CAF8-4115-B7D7-FDAD84BE4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62793"/>
          </a:xfrm>
        </p:spPr>
        <p:txBody>
          <a:bodyPr/>
          <a:lstStyle/>
          <a:p>
            <a:r>
              <a:rPr lang="ru-RU" sz="3600" dirty="0"/>
              <a:t>Комплект №1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4CC5610-58E7-41A5-A513-80D12CF645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037432"/>
          <a:ext cx="8003231" cy="5824285"/>
        </p:xfrm>
        <a:graphic>
          <a:graphicData uri="http://schemas.openxmlformats.org/drawingml/2006/table">
            <a:tbl>
              <a:tblPr firstRow="1" firstCol="1" bandRow="1"/>
              <a:tblGrid>
                <a:gridCol w="3583369">
                  <a:extLst>
                    <a:ext uri="{9D8B030D-6E8A-4147-A177-3AD203B41FA5}">
                      <a16:colId xmlns:a16="http://schemas.microsoft.com/office/drawing/2014/main" val="281638135"/>
                    </a:ext>
                  </a:extLst>
                </a:gridCol>
                <a:gridCol w="4419862">
                  <a:extLst>
                    <a:ext uri="{9D8B030D-6E8A-4147-A177-3AD203B41FA5}">
                      <a16:colId xmlns:a16="http://schemas.microsoft.com/office/drawing/2014/main" val="3848629055"/>
                    </a:ext>
                  </a:extLst>
                </a:gridCol>
              </a:tblGrid>
              <a:tr h="3548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элементы оборудования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930" algn="ctr"/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рекомендуемые характеристики </a:t>
                      </a:r>
                      <a:r>
                        <a:rPr lang="ru-RU" sz="2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43271"/>
                  </a:ext>
                </a:extLst>
              </a:tr>
              <a:tr h="2676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1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весы электронные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ts val="1015"/>
                        </a:lnSpc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не менее 200 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325312"/>
                  </a:ext>
                </a:extLst>
              </a:tr>
              <a:tr h="57464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измерительный цилиндр  (мензурка)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250 мл (</a:t>
                      </a:r>
                      <a:r>
                        <a:rPr lang="ru-RU" sz="2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2 мл)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523503"/>
                  </a:ext>
                </a:extLst>
              </a:tr>
              <a:tr h="30186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стакан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46283"/>
                  </a:ext>
                </a:extLst>
              </a:tr>
              <a:tr h="2873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7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динамометр №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8595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1 Н (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0,02 Н)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49920"/>
                  </a:ext>
                </a:extLst>
              </a:tr>
              <a:tr h="32495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динамометр №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5 Н (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0,1 Н)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436748"/>
                  </a:ext>
                </a:extLst>
              </a:tr>
              <a:tr h="57464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поваренная соль, палочка для перемешивания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388574"/>
                  </a:ext>
                </a:extLst>
              </a:tr>
              <a:tr h="57464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цилиндр стальной; обозначить №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/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(25,0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0,3)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(195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67830"/>
                  </a:ext>
                </a:extLst>
              </a:tr>
              <a:tr h="57464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цилиндр алюминиевый; обозначить №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/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(25,0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0,7) см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(70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897597"/>
                  </a:ext>
                </a:extLst>
              </a:tr>
              <a:tr h="86197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пластиковый цилиндр; обозначить № 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/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(56,0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1,8) см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(66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г,</a:t>
                      </a:r>
                    </a:p>
                    <a:p>
                      <a:pPr marL="50800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имеет шкалу вдоль образующей с  ценой деления 1 мм, длина не менее 80 мм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1307"/>
                  </a:ext>
                </a:extLst>
              </a:tr>
              <a:tr h="57464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цилиндр алюминиевый; обозначить №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/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(34,0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0,7) см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(95</a:t>
                      </a:r>
                      <a:r>
                        <a:rPr lang="ru-RU" sz="2000" dirty="0"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±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29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996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27592-9625-44EB-87D2-8036ED17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55B05-AECA-49C1-B4DB-99DECCA6A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Цилиндры №2, 3, 4 –должны иметь массу менее 100г, так как для их взвешивания применяется динамометр №1 до 1Н</a:t>
            </a:r>
          </a:p>
        </p:txBody>
      </p:sp>
    </p:spTree>
    <p:extLst>
      <p:ext uri="{BB962C8B-B14F-4D97-AF65-F5344CB8AC3E}">
        <p14:creationId xmlns:p14="http://schemas.microsoft.com/office/powerpoint/2010/main" val="156245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6B50C-8A36-4E98-8A5E-CD22CE18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346050"/>
          </a:xfrm>
        </p:spPr>
        <p:txBody>
          <a:bodyPr/>
          <a:lstStyle/>
          <a:p>
            <a:r>
              <a:rPr lang="ru-RU" sz="3600" dirty="0"/>
              <a:t>Комплект №2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7EC4109-79F0-426F-9421-79CA2BCD1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08669"/>
              </p:ext>
            </p:extLst>
          </p:nvPr>
        </p:nvGraphicFramePr>
        <p:xfrm>
          <a:off x="457200" y="620688"/>
          <a:ext cx="8435280" cy="6152798"/>
        </p:xfrm>
        <a:graphic>
          <a:graphicData uri="http://schemas.openxmlformats.org/drawingml/2006/table">
            <a:tbl>
              <a:tblPr firstRow="1" firstCol="1" bandRow="1"/>
              <a:tblGrid>
                <a:gridCol w="3994252">
                  <a:extLst>
                    <a:ext uri="{9D8B030D-6E8A-4147-A177-3AD203B41FA5}">
                      <a16:colId xmlns:a16="http://schemas.microsoft.com/office/drawing/2014/main" val="1834993341"/>
                    </a:ext>
                  </a:extLst>
                </a:gridCol>
                <a:gridCol w="4441028">
                  <a:extLst>
                    <a:ext uri="{9D8B030D-6E8A-4147-A177-3AD203B41FA5}">
                      <a16:colId xmlns:a16="http://schemas.microsoft.com/office/drawing/2014/main" val="1895642908"/>
                    </a:ext>
                  </a:extLst>
                </a:gridCol>
              </a:tblGrid>
              <a:tr h="293385">
                <a:tc>
                  <a:txBody>
                    <a:bodyPr/>
                    <a:lstStyle/>
                    <a:p>
                      <a:pPr marL="167640"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элементы оборудования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рекомендуемые характеристики</a:t>
                      </a:r>
                      <a:r>
                        <a:rPr lang="ru-RU" sz="18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876886"/>
                  </a:ext>
                </a:extLst>
              </a:tr>
              <a:tr h="45591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штатив лабораторный с держателями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565470"/>
                  </a:ext>
                </a:extLst>
              </a:tr>
              <a:tr h="293385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динамометр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1 Н (С = 0,02 Н)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0214"/>
                  </a:ext>
                </a:extLst>
              </a:tr>
              <a:tr h="293385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динамометр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5 Н (С = 0,1 Н)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303601"/>
                  </a:ext>
                </a:extLst>
              </a:tr>
              <a:tr h="58677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пружина 1 на планшете с миллиметровой шкалой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жёсткость (50±2) Н/м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478956"/>
                  </a:ext>
                </a:extLst>
              </a:tr>
              <a:tr h="58677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пружина 2 на планшете с миллиметровой шкалой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жёсткость (10±2) Н/м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362923"/>
                  </a:ext>
                </a:extLst>
              </a:tr>
              <a:tr h="45591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три груза, обозначить №1, №2 и №3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массой по (100±2) г каждый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844496"/>
                  </a:ext>
                </a:extLst>
              </a:tr>
              <a:tr h="92291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наборный груз или набор грузов, обозначить № 4, № 5 и № 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наборный груз, позволяющий устанавливать массу грузов:№ 4 массой (60±1) г, № 5 массой(70±1) г и № 6 массой (80±1) или набор отдельных грузов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88723"/>
                  </a:ext>
                </a:extLst>
              </a:tr>
              <a:tr h="329687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линейка и </a:t>
                      </a:r>
                      <a:r>
                        <a:rPr lang="ru-RU" sz="18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транспортир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длина 300 мм с миллиметровыми делен.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342741"/>
                  </a:ext>
                </a:extLst>
              </a:tr>
              <a:tr h="293385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брусок с крючком и нитью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масса бруска m = (50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5) 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931486"/>
                  </a:ext>
                </a:extLst>
              </a:tr>
              <a:tr h="1466925">
                <a:tc>
                  <a:txBody>
                    <a:bodyPr/>
                    <a:lstStyle/>
                    <a:p>
                      <a:pPr marL="342900" marR="161925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направляющая длиной не менее 500 мм. Должны быть  обеспечены разные коэффициенты трения бруска по направляющей, обозначить  «А» и «Б»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поверхность «А» – приблизительно 0,2; поверхность «Б» – приблизительно 0,6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29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780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668FE-7B2D-40F3-972B-9746033B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57198"/>
          </a:xfrm>
        </p:spPr>
        <p:txBody>
          <a:bodyPr/>
          <a:lstStyle/>
          <a:p>
            <a:r>
              <a:rPr lang="ru-RU" sz="3200" dirty="0"/>
              <a:t>Комплект №3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1E2D16-C8A8-43C5-8AB2-DEEAB37927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5616" y="1052736"/>
          <a:ext cx="7056783" cy="5530626"/>
        </p:xfrm>
        <a:graphic>
          <a:graphicData uri="http://schemas.openxmlformats.org/drawingml/2006/table">
            <a:tbl>
              <a:tblPr firstRow="1" firstCol="1" bandRow="1"/>
              <a:tblGrid>
                <a:gridCol w="3115696">
                  <a:extLst>
                    <a:ext uri="{9D8B030D-6E8A-4147-A177-3AD203B41FA5}">
                      <a16:colId xmlns:a16="http://schemas.microsoft.com/office/drawing/2014/main" val="2181132644"/>
                    </a:ext>
                  </a:extLst>
                </a:gridCol>
                <a:gridCol w="3941087">
                  <a:extLst>
                    <a:ext uri="{9D8B030D-6E8A-4147-A177-3AD203B41FA5}">
                      <a16:colId xmlns:a16="http://schemas.microsoft.com/office/drawing/2014/main" val="2247326822"/>
                    </a:ext>
                  </a:extLst>
                </a:gridCol>
              </a:tblGrid>
              <a:tr h="2513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элементы оборудования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рекомендуемые характеристики</a:t>
                      </a:r>
                      <a:r>
                        <a:rPr lang="ru-RU" sz="16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29796"/>
                  </a:ext>
                </a:extLst>
              </a:tr>
              <a:tr h="1005568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источник питания постоянного тока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выпрямитель с входным напряжением 36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÷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В или батарейный блок 1,5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÷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7,5 В с возможностью регулировки выходного напряжения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80576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вольтметр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двухпредельный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6365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3 В, С = 0,1 В; предел измерения 6 В, С = 0,2 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18917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амперметр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двухпредельный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145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3 А, С = 0,1 А; предел измерения 0,6 А, С = 0,02 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176427"/>
                  </a:ext>
                </a:extLst>
              </a:tr>
              <a:tr h="25139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резистор, обозначить R1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6365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сопротивление (4,7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±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0,5) 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749173"/>
                  </a:ext>
                </a:extLst>
              </a:tr>
              <a:tr h="25139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резистор, обозначить R2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6365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сопротивление (5,7±0,6) 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022765"/>
                  </a:ext>
                </a:extLst>
              </a:tr>
              <a:tr h="25139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резистор, обозначить R3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6365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сопротивлением (8,2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0,8) 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846373"/>
                  </a:ext>
                </a:extLst>
              </a:tr>
              <a:tr h="1005568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набор проволочных резисторов </a:t>
                      </a:r>
                      <a:r>
                        <a:rPr lang="ru-RU" sz="1600" i="1" dirty="0" err="1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ρlS</a:t>
                      </a:r>
                      <a:endParaRPr lang="ru-RU" sz="1600" dirty="0">
                        <a:effectLst/>
                        <a:highlight>
                          <a:srgbClr val="C0C0C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63220"/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63220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6365"/>
                      <a:r>
                        <a:rPr lang="ru-RU" sz="16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резисторы обеспечивают проведение исследования зависимости сопротивления от длины, площади поперечного сечения и удельного сопротивления проводника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492314"/>
                  </a:ext>
                </a:extLst>
              </a:tr>
              <a:tr h="25139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лампочка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сопротивление  до 10 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85374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переменный резистор (реостат)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сопротивление 10 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233765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соединительные провода 10 шт.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414815"/>
                  </a:ext>
                </a:extLst>
              </a:tr>
              <a:tr h="251393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ключ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52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20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C59FD-DFF9-4987-A25A-A77DA24CB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Большие проблемы с лампочками 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3C1255-5EFC-4F35-B141-24935FD93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То что на них написано ,не соответствует действительности или  характеристик на ней нет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2023 году измеряем напряжение и силу тока на лампочке , рассчитываем сопротивление и записываем его в характеристики !</a:t>
            </a:r>
          </a:p>
        </p:txBody>
      </p:sp>
    </p:spTree>
    <p:extLst>
      <p:ext uri="{BB962C8B-B14F-4D97-AF65-F5344CB8AC3E}">
        <p14:creationId xmlns:p14="http://schemas.microsoft.com/office/powerpoint/2010/main" val="202554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52F56-6CC2-4710-84E0-2F654E9D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78021"/>
          </a:xfrm>
        </p:spPr>
        <p:txBody>
          <a:bodyPr/>
          <a:lstStyle/>
          <a:p>
            <a:r>
              <a:rPr lang="ru-RU" sz="4400" dirty="0"/>
              <a:t>Комплект №4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E5631A3-85E9-48A3-8BCF-0A5D0B323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735232"/>
              </p:ext>
            </p:extLst>
          </p:nvPr>
        </p:nvGraphicFramePr>
        <p:xfrm>
          <a:off x="457200" y="1052737"/>
          <a:ext cx="8291263" cy="5256587"/>
        </p:xfrm>
        <a:graphic>
          <a:graphicData uri="http://schemas.openxmlformats.org/drawingml/2006/table">
            <a:tbl>
              <a:tblPr firstRow="1" firstCol="1" bandRow="1"/>
              <a:tblGrid>
                <a:gridCol w="3830467">
                  <a:extLst>
                    <a:ext uri="{9D8B030D-6E8A-4147-A177-3AD203B41FA5}">
                      <a16:colId xmlns:a16="http://schemas.microsoft.com/office/drawing/2014/main" val="2440898564"/>
                    </a:ext>
                  </a:extLst>
                </a:gridCol>
                <a:gridCol w="4460796">
                  <a:extLst>
                    <a:ext uri="{9D8B030D-6E8A-4147-A177-3AD203B41FA5}">
                      <a16:colId xmlns:a16="http://schemas.microsoft.com/office/drawing/2014/main" val="2087642721"/>
                    </a:ext>
                  </a:extLst>
                </a:gridCol>
              </a:tblGrid>
              <a:tr h="261522">
                <a:tc>
                  <a:txBody>
                    <a:bodyPr/>
                    <a:lstStyle/>
                    <a:p>
                      <a:pPr marR="3175" algn="ctr">
                        <a:lnSpc>
                          <a:spcPts val="1610"/>
                        </a:lnSpc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элементы оборудования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610"/>
                        </a:lnSpc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рекомендуемые характеристики</a:t>
                      </a:r>
                      <a:r>
                        <a:rPr lang="ru-RU" sz="14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12492"/>
                  </a:ext>
                </a:extLst>
              </a:tr>
              <a:tr h="1072239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источник питания постоянного тока</a:t>
                      </a: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выпрямитель с входным напряжением 36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В или батарейный блок 1,5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</a:rPr>
                        <a:t>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7,5 В с возможностью регулировки выходного напряжения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047678"/>
                  </a:ext>
                </a:extLst>
              </a:tr>
              <a:tr h="261522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собирающая линза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фокусное расстояние F</a:t>
                      </a:r>
                      <a:r>
                        <a:rPr lang="ru-RU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(100±10)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537972"/>
                  </a:ext>
                </a:extLst>
              </a:tr>
              <a:tr h="261522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собирающая линза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фокусное расстояние F</a:t>
                      </a:r>
                      <a:r>
                        <a:rPr lang="ru-RU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(50±5)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082125"/>
                  </a:ext>
                </a:extLst>
              </a:tr>
              <a:tr h="261522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рассеивающая линза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фокусное расстояние F</a:t>
                      </a:r>
                      <a:r>
                        <a:rPr lang="ru-RU" sz="2000" baseline="-25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– (75±5)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959543"/>
                  </a:ext>
                </a:extLst>
              </a:tr>
              <a:tr h="523043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линейка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длина 300 мм с миллиметровыми делениями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74971"/>
                  </a:ext>
                </a:extLst>
              </a:tr>
              <a:tr h="261522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экран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478929"/>
                  </a:ext>
                </a:extLst>
              </a:tr>
              <a:tr h="261522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направляющая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(оптическая скамья)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072755"/>
                  </a:ext>
                </a:extLst>
              </a:tr>
              <a:tr h="261522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слайд «Модель предмета»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890513"/>
                  </a:ext>
                </a:extLst>
              </a:tr>
              <a:tr h="784565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осветитель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обеспечивает опыты с линзами и возможность получения узкого пучка для опыта с полуцилиндром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865865"/>
                  </a:ext>
                </a:extLst>
              </a:tr>
              <a:tr h="523043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полуцилиндр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диаметр (50±5) мм, показатель преломления примерно 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54506"/>
                  </a:ext>
                </a:extLst>
              </a:tr>
              <a:tr h="523043">
                <a:tc>
                  <a:txBody>
                    <a:bodyPr/>
                    <a:lstStyle/>
                    <a:p>
                      <a:pPr marL="342900" marR="3175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планшет на плотном листе с круговым транспортиром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ts val="1610"/>
                        </a:lnSpc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планшете обозначено место для полуцилиндра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58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57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71B6F-556A-4449-B38F-8EA23A4C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06090"/>
          </a:xfrm>
        </p:spPr>
        <p:txBody>
          <a:bodyPr/>
          <a:lstStyle/>
          <a:p>
            <a:r>
              <a:rPr lang="ru-RU" sz="3600" dirty="0"/>
              <a:t>Комплект №6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05FD4AC-8AE0-42A3-82B0-A4C2239F4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68677"/>
              </p:ext>
            </p:extLst>
          </p:nvPr>
        </p:nvGraphicFramePr>
        <p:xfrm>
          <a:off x="457200" y="1124744"/>
          <a:ext cx="8291264" cy="5184573"/>
        </p:xfrm>
        <a:graphic>
          <a:graphicData uri="http://schemas.openxmlformats.org/drawingml/2006/table">
            <a:tbl>
              <a:tblPr firstRow="1" firstCol="1" bandRow="1"/>
              <a:tblGrid>
                <a:gridCol w="4136557">
                  <a:extLst>
                    <a:ext uri="{9D8B030D-6E8A-4147-A177-3AD203B41FA5}">
                      <a16:colId xmlns:a16="http://schemas.microsoft.com/office/drawing/2014/main" val="1175452176"/>
                    </a:ext>
                  </a:extLst>
                </a:gridCol>
                <a:gridCol w="4154707">
                  <a:extLst>
                    <a:ext uri="{9D8B030D-6E8A-4147-A177-3AD203B41FA5}">
                      <a16:colId xmlns:a16="http://schemas.microsoft.com/office/drawing/2014/main" val="777023919"/>
                    </a:ext>
                  </a:extLst>
                </a:gridCol>
              </a:tblGrid>
              <a:tr h="381219">
                <a:tc>
                  <a:txBody>
                    <a:bodyPr/>
                    <a:lstStyle/>
                    <a:p>
                      <a:pPr marR="3175" algn="ctr">
                        <a:lnSpc>
                          <a:spcPts val="1610"/>
                        </a:lnSpc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элементы оборудования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610"/>
                        </a:lnSpc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рекомендуемые характеристики</a:t>
                      </a:r>
                      <a:r>
                        <a:rPr lang="ru-RU" sz="20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(6)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538324"/>
                  </a:ext>
                </a:extLst>
              </a:tr>
              <a:tr h="80056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штатив лабораторный с держателями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659584"/>
                  </a:ext>
                </a:extLst>
              </a:tr>
              <a:tr h="80056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рычаг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длина не менее 40 см с креплениями для грузов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06054"/>
                  </a:ext>
                </a:extLst>
              </a:tr>
              <a:tr h="40027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блок подвижный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78031"/>
                  </a:ext>
                </a:extLst>
              </a:tr>
              <a:tr h="40027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блок неподвижный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184617"/>
                  </a:ext>
                </a:extLst>
              </a:tr>
              <a:tr h="40027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068592"/>
                  </a:ext>
                </a:extLst>
              </a:tr>
              <a:tr h="40027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три груза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масса по (100±2) г каждого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884528"/>
                  </a:ext>
                </a:extLst>
              </a:tr>
              <a:tr h="40027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динамометр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измерения 5 Н (С = 0,1 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734608"/>
                  </a:ext>
                </a:extLst>
              </a:tr>
              <a:tr h="80056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линейка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длиной 300 мм с миллиметровыми делениями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564433"/>
                  </a:ext>
                </a:extLst>
              </a:tr>
              <a:tr h="40027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транспортир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80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945"/>
            <a:ext cx="5976664" cy="651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30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DD77A-3448-449B-9F13-405831448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634082"/>
          </a:xfrm>
        </p:spPr>
        <p:txBody>
          <a:bodyPr/>
          <a:lstStyle/>
          <a:p>
            <a:r>
              <a:rPr lang="ru-RU" sz="3200" dirty="0">
                <a:solidFill>
                  <a:srgbClr val="006666"/>
                </a:solidFill>
              </a:rPr>
              <a:t>Проблемы выявленные при проверке работ </a:t>
            </a:r>
            <a:r>
              <a:rPr lang="ru-RU" sz="3200" dirty="0" err="1">
                <a:solidFill>
                  <a:srgbClr val="006666"/>
                </a:solidFill>
              </a:rPr>
              <a:t>огэ</a:t>
            </a:r>
            <a:r>
              <a:rPr lang="ru-RU" sz="3200" dirty="0">
                <a:solidFill>
                  <a:srgbClr val="006666"/>
                </a:solidFill>
              </a:rPr>
              <a:t> 2022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E9D29C-3B46-4957-A893-1C394B27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256584"/>
          </a:xfrm>
        </p:spPr>
        <p:txBody>
          <a:bodyPr/>
          <a:lstStyle/>
          <a:p>
            <a:r>
              <a:rPr lang="ru-RU" sz="2400" dirty="0"/>
              <a:t> Характеристики оборудования записаны с погрешностью (</a:t>
            </a:r>
            <a:r>
              <a:rPr lang="en-US" sz="2400" dirty="0"/>
              <a:t>m=25</a:t>
            </a:r>
            <a:r>
              <a:rPr lang="ru-RU" sz="2400" dirty="0"/>
              <a:t>г+-5г)</a:t>
            </a:r>
          </a:p>
          <a:p>
            <a:r>
              <a:rPr lang="ru-RU" sz="2400" dirty="0"/>
              <a:t>Дополнительные бланки №2 –не заполнены !</a:t>
            </a:r>
          </a:p>
          <a:p>
            <a:r>
              <a:rPr lang="ru-RU" sz="2400" dirty="0"/>
              <a:t>В дополнительном бланке заполнены характеристики оборудования для другого комплекта</a:t>
            </a:r>
          </a:p>
          <a:p>
            <a:r>
              <a:rPr lang="ru-RU" sz="2400" dirty="0"/>
              <a:t>В дополнительном бланке записаны не все характеристики </a:t>
            </a:r>
          </a:p>
          <a:p>
            <a:r>
              <a:rPr lang="ru-RU" sz="2400" dirty="0"/>
              <a:t>Характеристики не перемерены, а просто списаны с паспорта оборудования</a:t>
            </a:r>
          </a:p>
          <a:p>
            <a:r>
              <a:rPr lang="ru-RU" sz="2400" dirty="0"/>
              <a:t>В комплекте не хватает необходимого оборудования (например нет резистора №3,а есть только №1 и №2 )</a:t>
            </a:r>
          </a:p>
          <a:p>
            <a:pPr marL="0" indent="0">
              <a:buNone/>
            </a:pPr>
            <a:r>
              <a:rPr lang="ru-RU" sz="2400" dirty="0"/>
              <a:t>. Дети знали характеристики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701799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78" y="188640"/>
            <a:ext cx="5861936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733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rgbClr val="006666"/>
                </a:solidFill>
              </a:rPr>
              <a:t>Не допускать запись:(20</a:t>
            </a:r>
            <a:r>
              <a:rPr lang="ru-RU" u="sng" dirty="0">
                <a:solidFill>
                  <a:srgbClr val="006666"/>
                </a:solidFill>
              </a:rPr>
              <a:t>+</a:t>
            </a:r>
            <a:r>
              <a:rPr lang="ru-RU" dirty="0">
                <a:solidFill>
                  <a:srgbClr val="006666"/>
                </a:solidFill>
              </a:rPr>
              <a:t>2)г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6666"/>
                </a:solidFill>
              </a:rPr>
              <a:t>Записываем округленное измеренное значение 22 г</a:t>
            </a:r>
            <a:endParaRPr lang="en-US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66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lvl="0"/>
            <a:r>
              <a:rPr lang="ru-RU" sz="2400" kern="1200" dirty="0">
                <a:solidFill>
                  <a:srgbClr val="006666"/>
                </a:solidFill>
                <a:latin typeface="Times New Roman"/>
                <a:ea typeface="Times New Roman"/>
                <a:cs typeface="+mn-cs"/>
              </a:rPr>
              <a:t>Специалисты по проведению инструктажа и обеспечению лабораторных работ на экзамене:</a:t>
            </a:r>
            <a:endParaRPr lang="ru-RU" sz="2400" dirty="0">
              <a:solidFill>
                <a:srgbClr val="0066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843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8458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1.проверить наличие необходимых комплектов оборудования, подготовленных соответствующим образом, и правильность заполнения бланка «Характеристика комплектов оборудования». После проверки – подписать его (2 экземпляра). </a:t>
            </a:r>
          </a:p>
          <a:p>
            <a:pPr indent="54229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     2.  После выдачи участникам экзамена индивидуальных комплектов ОГЭ, во время  общего инструктажа специалист по проведению инструктажа должен:</a:t>
            </a:r>
          </a:p>
          <a:p>
            <a:pPr indent="54229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 провести инструктаж по правилам безопасности труда (Приложение 3);</a:t>
            </a:r>
          </a:p>
          <a:p>
            <a:pPr indent="540385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 собрать  подписи участников экзамена об ознакомлении с правилами безопасности труда в ведомость проведения инструктажа.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4290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37372"/>
              </p:ext>
            </p:extLst>
          </p:nvPr>
        </p:nvGraphicFramePr>
        <p:xfrm>
          <a:off x="539552" y="260648"/>
          <a:ext cx="6972524" cy="661162"/>
        </p:xfrm>
        <a:graphic>
          <a:graphicData uri="http://schemas.openxmlformats.org/drawingml/2006/table">
            <a:tbl>
              <a:tblPr firstRow="1" firstCol="1" bandRow="1"/>
              <a:tblGrid>
                <a:gridCol w="266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01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01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55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25368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14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950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br>
                        <a:rPr lang="ru-RU" sz="1400">
                          <a:effectLst/>
                          <a:latin typeface="Times New Roman"/>
                          <a:ea typeface="Times New Roman"/>
                        </a:rPr>
                      </a:b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Код МСУ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Номер аудитории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Дата экзамена: дд.мм.гг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60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67544" y="1052737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49580" algn="l"/>
                <a:tab pos="2969895" algn="ctr"/>
                <a:tab pos="5940425" algn="r"/>
              </a:tabLs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49580" algn="l"/>
                <a:tab pos="2969895" algn="ctr"/>
                <a:tab pos="5940425" algn="r"/>
              </a:tabLst>
            </a:pPr>
            <a:r>
              <a:rPr lang="ru-RU" sz="1200" b="1" dirty="0">
                <a:latin typeface="Times New Roman"/>
                <a:ea typeface="Times New Roman"/>
              </a:rPr>
              <a:t>В Е Д О М О С Т Ь </a:t>
            </a:r>
            <a:endParaRPr lang="ru-RU" sz="12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49580" algn="l"/>
                <a:tab pos="2969895" algn="ctr"/>
                <a:tab pos="5940425" algn="r"/>
              </a:tabLst>
            </a:pPr>
            <a:r>
              <a:rPr lang="ru-RU" sz="1200" b="1" dirty="0">
                <a:latin typeface="Times New Roman"/>
                <a:ea typeface="Times New Roman"/>
              </a:rPr>
              <a:t>проведения инструктажа по правилам безопасности </a:t>
            </a:r>
            <a:endParaRPr lang="ru-RU" sz="12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49580" algn="l"/>
                <a:tab pos="2969895" algn="ctr"/>
                <a:tab pos="5940425" algn="r"/>
              </a:tabLst>
            </a:pPr>
            <a:r>
              <a:rPr lang="ru-RU" sz="1200" b="1" dirty="0">
                <a:latin typeface="Times New Roman"/>
                <a:ea typeface="Times New Roman"/>
              </a:rPr>
              <a:t>при проведении ОГЭ по физике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83581"/>
              </p:ext>
            </p:extLst>
          </p:nvPr>
        </p:nvGraphicFramePr>
        <p:xfrm>
          <a:off x="971600" y="2132856"/>
          <a:ext cx="6336704" cy="4525962"/>
        </p:xfrm>
        <a:graphic>
          <a:graphicData uri="http://schemas.openxmlformats.org/drawingml/2006/table">
            <a:tbl>
              <a:tblPr firstRow="1" firstCol="1" bandRow="1"/>
              <a:tblGrid>
                <a:gridCol w="32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ФИО участника экзамена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Отметка о проведении инструктажа 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Подпись участника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 инструктажем ознакомлен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5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1465" marR="51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Специалист по проведению инструктажа и обеспечению лабораторных работ по физике</a:t>
                      </a:r>
                    </a:p>
                  </a:txBody>
                  <a:tcPr marL="51465" marR="514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_______________________/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____________________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1465" marR="51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1465" marR="514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(подпись)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(ФИО)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65" marR="514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43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052736"/>
            <a:ext cx="89644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2.3. Во время проведения экзамена специалист по проведению инструктажа должен выдать участникам экзамена необходимое им лабораторное оборудование. </a:t>
            </a:r>
            <a:r>
              <a:rPr lang="ru-RU" sz="2000" b="1" dirty="0">
                <a:latin typeface="Times New Roman"/>
                <a:ea typeface="Times New Roman"/>
              </a:rPr>
              <a:t>Выбор </a:t>
            </a:r>
            <a:r>
              <a:rPr lang="ru-RU" sz="2000" dirty="0">
                <a:latin typeface="Times New Roman"/>
                <a:ea typeface="Times New Roman"/>
              </a:rPr>
              <a:t>лабораторного оборудования, необходимого для выполнения экспериментального задания, каждый участник экзамена осуществляет</a:t>
            </a:r>
            <a:r>
              <a:rPr lang="ru-RU" sz="2000" b="1" dirty="0">
                <a:latin typeface="Times New Roman"/>
                <a:ea typeface="Times New Roman"/>
              </a:rPr>
              <a:t> самостоятельно</a:t>
            </a:r>
            <a:r>
              <a:rPr lang="ru-RU" sz="2000" dirty="0">
                <a:latin typeface="Times New Roman"/>
                <a:ea typeface="Times New Roman"/>
              </a:rPr>
              <a:t>, исходя из содержания выполняемого им экспериментального задания.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2.4. При выполнении участником экзамена практических заданий специалист по проведению инструктажа должен следить за соблюдением экзаменуемыми правил безопасности труда. 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2.5. Специалист по проведению инструктажа имеет право вмешиваться в работу участника ОГЭ, при выполнении им экспериментального задания, только в случае нарушения обучающимся техники безопасности, обнаружения неисправности оборудования или других нештатных ситуаций. 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2.6.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Во время экзамена</a:t>
            </a:r>
            <a:r>
              <a:rPr lang="ru-RU" sz="2000" dirty="0">
                <a:latin typeface="Times New Roman"/>
                <a:ea typeface="Times New Roman"/>
              </a:rPr>
              <a:t> специалист по проведению инструктажа должен: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при выдаче обучающемуся комплекта лабораторного оборудования – </a:t>
            </a:r>
            <a:r>
              <a:rPr lang="ru-RU" sz="2000" dirty="0">
                <a:latin typeface="Times New Roman"/>
                <a:ea typeface="Times New Roman"/>
              </a:rPr>
              <a:t>  вписать в «Лист выдачи лабораторного оборудования» номер выданного комплекта;</a:t>
            </a:r>
          </a:p>
        </p:txBody>
      </p:sp>
    </p:spTree>
    <p:extLst>
      <p:ext uri="{BB962C8B-B14F-4D97-AF65-F5344CB8AC3E}">
        <p14:creationId xmlns:p14="http://schemas.microsoft.com/office/powerpoint/2010/main" val="1126740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1782"/>
            <a:ext cx="7848872" cy="67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08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290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542290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542290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2.7.  После выполнения участниками ОГЭ экзаменационной работы при сборе  экзаменационных материалов специалист по проведению инструктажа должен: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</a:t>
            </a:r>
            <a:r>
              <a:rPr lang="ru-RU" sz="2000" b="1" dirty="0">
                <a:latin typeface="Times New Roman"/>
                <a:ea typeface="Times New Roman"/>
              </a:rPr>
              <a:t>проверить</a:t>
            </a:r>
            <a:r>
              <a:rPr lang="ru-RU" sz="2000" dirty="0">
                <a:latin typeface="Times New Roman"/>
                <a:ea typeface="Times New Roman"/>
              </a:rPr>
              <a:t> у участника экзамена наличие </a:t>
            </a:r>
            <a:r>
              <a:rPr lang="ru-RU" sz="2000" b="1" dirty="0">
                <a:latin typeface="Times New Roman"/>
                <a:ea typeface="Times New Roman"/>
              </a:rPr>
              <a:t>сведений о номере </a:t>
            </a:r>
            <a:r>
              <a:rPr lang="ru-RU" sz="2000" dirty="0">
                <a:latin typeface="Times New Roman"/>
                <a:ea typeface="Times New Roman"/>
              </a:rPr>
              <a:t>комплекта оборудования в бланке ответов № 2 или </a:t>
            </a:r>
            <a:r>
              <a:rPr lang="ru-RU" sz="2000" b="1" dirty="0">
                <a:latin typeface="Times New Roman"/>
                <a:ea typeface="Times New Roman"/>
              </a:rPr>
              <a:t>записи «Не выполнял задание №17»</a:t>
            </a:r>
            <a:r>
              <a:rPr lang="ru-RU" sz="2000" dirty="0">
                <a:latin typeface="Times New Roman"/>
                <a:ea typeface="Times New Roman"/>
              </a:rPr>
              <a:t>;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если участник экзамена выполнял задание №17,  </a:t>
            </a:r>
            <a:r>
              <a:rPr lang="ru-RU" sz="2000" b="1" dirty="0">
                <a:latin typeface="Times New Roman"/>
                <a:ea typeface="Times New Roman"/>
              </a:rPr>
              <a:t>вписать</a:t>
            </a:r>
            <a:r>
              <a:rPr lang="ru-RU" sz="2000" dirty="0">
                <a:latin typeface="Times New Roman"/>
                <a:ea typeface="Times New Roman"/>
              </a:rPr>
              <a:t> в специальный дополнительный бланк ответов № 2 участника экзамена</a:t>
            </a:r>
            <a:r>
              <a:rPr lang="ru-RU" sz="2000" b="1" dirty="0">
                <a:latin typeface="Times New Roman"/>
                <a:ea typeface="Times New Roman"/>
              </a:rPr>
              <a:t> характеристики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</a:rPr>
              <a:t>соответствующего комплекта оборудования</a:t>
            </a:r>
            <a:r>
              <a:rPr lang="ru-RU" sz="2000" dirty="0">
                <a:latin typeface="Times New Roman"/>
                <a:ea typeface="Times New Roman"/>
              </a:rPr>
              <a:t> на основании таблицы «Характеристика комплектов оборудования». 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2.8. После окончания экзамена специалист по проведению инструктажа должен:</a:t>
            </a:r>
          </a:p>
          <a:p>
            <a:pPr indent="54229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проконтролировать, чтобы ответственный организатор в аудитории вложил в возвратный доставочный пакет с бланками ответов № 2 – один из заполненных бланков «Характеристика комплектов оборудования»;</a:t>
            </a:r>
          </a:p>
        </p:txBody>
      </p:sp>
    </p:spTree>
    <p:extLst>
      <p:ext uri="{BB962C8B-B14F-4D97-AF65-F5344CB8AC3E}">
        <p14:creationId xmlns:p14="http://schemas.microsoft.com/office/powerpoint/2010/main" val="1295895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764704"/>
            <a:ext cx="912495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000" dirty="0">
                <a:solidFill>
                  <a:srgbClr val="006666"/>
                </a:solidFill>
              </a:rPr>
              <a:t>Заполняет организатор в аудитории, ни в коем случае не учащийся</a:t>
            </a:r>
          </a:p>
        </p:txBody>
      </p:sp>
    </p:spTree>
    <p:extLst>
      <p:ext uri="{BB962C8B-B14F-4D97-AF65-F5344CB8AC3E}">
        <p14:creationId xmlns:p14="http://schemas.microsoft.com/office/powerpoint/2010/main" val="2371877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4AC5C-A92D-49AB-9174-C01E0795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81CCE-CEEF-4BEF-A99B-74FD46AF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Для комплекта № 3 </a:t>
            </a:r>
          </a:p>
          <a:p>
            <a:pPr marL="0" indent="0">
              <a:buNone/>
            </a:pPr>
            <a:r>
              <a:rPr lang="ru-RU" sz="2400" dirty="0"/>
              <a:t>Если у ребенка не устанавливается заданное значение силы тока или напряжение ,пусть берет то значение, которое возможно на данном оборудовании ,но в бланке №2 об этом обязательно надо записать</a:t>
            </a:r>
          </a:p>
          <a:p>
            <a:pPr marL="0" indent="0">
              <a:buNone/>
            </a:pPr>
            <a:r>
              <a:rPr lang="ru-RU" sz="2400" b="1" dirty="0"/>
              <a:t>Для комплекта №6</a:t>
            </a:r>
          </a:p>
          <a:p>
            <a:pPr marL="0" indent="0">
              <a:buNone/>
            </a:pPr>
            <a:r>
              <a:rPr lang="ru-RU" sz="2400" dirty="0"/>
              <a:t>Если при заданном расстоянии от предмета до линзы , изображение получается мнимым, расстояние можно изменить, но обязательно это указать в работе</a:t>
            </a:r>
          </a:p>
        </p:txBody>
      </p:sp>
    </p:spTree>
    <p:extLst>
      <p:ext uri="{BB962C8B-B14F-4D97-AF65-F5344CB8AC3E}">
        <p14:creationId xmlns:p14="http://schemas.microsoft.com/office/powerpoint/2010/main" val="3794976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098B9-9B98-4F1B-9098-CE73CDA1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60832-BFDA-4506-AC85-2EE856128A5D}"/>
              </a:ext>
            </a:extLst>
          </p:cNvPr>
          <p:cNvSpPr txBox="1"/>
          <p:nvPr/>
        </p:nvSpPr>
        <p:spPr>
          <a:xfrm>
            <a:off x="611560" y="274638"/>
            <a:ext cx="82296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/>
            <a:endParaRPr lang="ru-RU" sz="1800" dirty="0">
              <a:solidFill>
                <a:srgbClr val="000000"/>
              </a:solidFill>
              <a:effectLst/>
              <a:latin typeface="yandex-sans;Times New Roman"/>
              <a:ea typeface="Times New Roman" panose="02020603050405020304" pitchFamily="18" charset="0"/>
              <a:cs typeface="yandex-sans;Times New Roman"/>
            </a:endParaRPr>
          </a:p>
          <a:p>
            <a:pPr indent="449580" algn="just"/>
            <a:endParaRPr lang="ru-RU" dirty="0">
              <a:solidFill>
                <a:srgbClr val="000000"/>
              </a:solidFill>
              <a:latin typeface="yandex-sans;Times New Roman"/>
              <a:ea typeface="Times New Roman" panose="02020603050405020304" pitchFamily="18" charset="0"/>
              <a:cs typeface="yandex-sans;Times New Roman"/>
            </a:endParaRPr>
          </a:p>
          <a:p>
            <a:pPr indent="449580" algn="just"/>
            <a:endParaRPr lang="ru-RU" sz="1800" dirty="0">
              <a:solidFill>
                <a:srgbClr val="000000"/>
              </a:solidFill>
              <a:effectLst/>
              <a:latin typeface="yandex-sans;Times New Roman"/>
              <a:ea typeface="Times New Roman" panose="02020603050405020304" pitchFamily="18" charset="0"/>
              <a:cs typeface="yandex-sans;Times New Roman"/>
            </a:endParaRPr>
          </a:p>
          <a:p>
            <a:pPr indent="449580" algn="just"/>
            <a:endParaRPr lang="ru-RU" dirty="0">
              <a:solidFill>
                <a:srgbClr val="000000"/>
              </a:solidFill>
              <a:latin typeface="yandex-sans;Times New Roman"/>
              <a:ea typeface="Times New Roman" panose="02020603050405020304" pitchFamily="18" charset="0"/>
              <a:cs typeface="yandex-sans;Times New Roman"/>
            </a:endParaRPr>
          </a:p>
          <a:p>
            <a:pPr indent="449580" algn="just"/>
            <a:endParaRPr lang="ru-RU" sz="1800" dirty="0">
              <a:solidFill>
                <a:srgbClr val="000000"/>
              </a:solidFill>
              <a:effectLst/>
              <a:latin typeface="yandex-sans;Times New Roman"/>
              <a:ea typeface="Times New Roman" panose="02020603050405020304" pitchFamily="18" charset="0"/>
              <a:cs typeface="yandex-sans;Times New Roman"/>
            </a:endParaRPr>
          </a:p>
          <a:p>
            <a:pPr indent="449580" algn="just"/>
            <a:r>
              <a:rPr lang="ru-RU" sz="2400" dirty="0">
                <a:solidFill>
                  <a:srgbClr val="000000"/>
                </a:solidFill>
                <a:effectLst/>
                <a:latin typeface="yandex-sans;Times New Roman"/>
                <a:ea typeface="Times New Roman" panose="02020603050405020304" pitchFamily="18" charset="0"/>
                <a:cs typeface="yandex-sans;Times New Roman"/>
              </a:rPr>
              <a:t>- за день до проведения экзамена заполнить таблицу «Характеристика лабораторного оборудования» до 11.00, которая находится в облаке по ссылке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https://disk.yandex.ru/i/VxT6G7YZnU2mXw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Данную таблицу за день до экзамена проверит председатель предметной комиссии (далее – председатель ПК). Если будут обнаружены ошибки в измерении и подготовке оборудования, председатель отметит их. Ответственный за подготовку аудитории должен будет исправить недочеты в соответствии с замечаниями председателя ПК.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0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>
                <a:solidFill>
                  <a:srgbClr val="006666"/>
                </a:solidFill>
              </a:rPr>
              <a:t>Экспериментальное задание 17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ru-RU" sz="2400" dirty="0">
              <a:solidFill>
                <a:srgbClr val="006666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" y="1129649"/>
            <a:ext cx="9212557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solidFill>
                  <a:srgbClr val="006666"/>
                </a:solidFill>
              </a:rPr>
              <a:t>контакты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rgbClr val="006666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rgbClr val="006666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6666"/>
                </a:solidFill>
              </a:rPr>
              <a:t>      </a:t>
            </a:r>
            <a:r>
              <a:rPr lang="ru-RU" dirty="0" err="1">
                <a:solidFill>
                  <a:srgbClr val="006666"/>
                </a:solidFill>
              </a:rPr>
              <a:t>Лысанова</a:t>
            </a:r>
            <a:r>
              <a:rPr lang="ru-RU" dirty="0">
                <a:solidFill>
                  <a:srgbClr val="006666"/>
                </a:solidFill>
              </a:rPr>
              <a:t> Татьяна Николаевна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6666"/>
                </a:solidFill>
              </a:rPr>
              <a:t>  </a:t>
            </a:r>
            <a:r>
              <a:rPr lang="ru-RU" dirty="0">
                <a:solidFill>
                  <a:srgbClr val="006666"/>
                </a:solidFill>
              </a:rPr>
              <a:t>Телефон </a:t>
            </a:r>
            <a:r>
              <a:rPr lang="en-US" dirty="0">
                <a:solidFill>
                  <a:srgbClr val="006666"/>
                </a:solidFill>
              </a:rPr>
              <a:t>      </a:t>
            </a:r>
            <a:r>
              <a:rPr lang="ru-RU" dirty="0">
                <a:solidFill>
                  <a:srgbClr val="006666"/>
                </a:solidFill>
              </a:rPr>
              <a:t>8-910-663-19-50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6666"/>
                </a:solidFill>
              </a:rPr>
              <a:t>  </a:t>
            </a:r>
            <a:r>
              <a:rPr lang="ru-RU" dirty="0">
                <a:solidFill>
                  <a:srgbClr val="006666"/>
                </a:solidFill>
              </a:rPr>
              <a:t>Почта</a:t>
            </a:r>
            <a:r>
              <a:rPr lang="en-US" dirty="0">
                <a:solidFill>
                  <a:srgbClr val="006666"/>
                </a:solidFill>
              </a:rPr>
              <a:t>           </a:t>
            </a:r>
            <a:r>
              <a:rPr lang="ru-RU" dirty="0">
                <a:solidFill>
                  <a:srgbClr val="006666"/>
                </a:solidFill>
              </a:rPr>
              <a:t> </a:t>
            </a:r>
            <a:r>
              <a:rPr lang="en-US" dirty="0">
                <a:solidFill>
                  <a:srgbClr val="006666"/>
                </a:solidFill>
              </a:rPr>
              <a:t>tlysanova@yandex.ru</a:t>
            </a:r>
            <a:endParaRPr lang="ru-RU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6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endParaRPr lang="ru-RU" sz="3200" b="1">
              <a:solidFill>
                <a:srgbClr val="006666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ru-RU" sz="2400" dirty="0">
              <a:solidFill>
                <a:srgbClr val="006666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23" y="1636812"/>
            <a:ext cx="8352928" cy="35843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endParaRPr lang="ru-RU" sz="3200" b="1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1799977"/>
          </a:xfrm>
        </p:spPr>
        <p:txBody>
          <a:bodyPr/>
          <a:lstStyle/>
          <a:p>
            <a:endParaRPr lang="ru-RU" sz="2400" dirty="0">
              <a:solidFill>
                <a:srgbClr val="006666"/>
              </a:solidFill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8445"/>
            <a:ext cx="8748464" cy="157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7"/>
            <a:ext cx="8748464" cy="227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endParaRPr lang="ru-RU" sz="3200" b="1">
              <a:solidFill>
                <a:srgbClr val="006666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r>
              <a:rPr lang="ru-RU" sz="2400" dirty="0">
                <a:solidFill>
                  <a:srgbClr val="006666"/>
                </a:solidFill>
              </a:rPr>
              <a:t>На кабинет для 15 человек готовим 16 комплектов</a:t>
            </a:r>
          </a:p>
          <a:p>
            <a:r>
              <a:rPr lang="ru-RU" sz="2400" dirty="0">
                <a:solidFill>
                  <a:srgbClr val="006666"/>
                </a:solidFill>
              </a:rPr>
              <a:t>(если используем 4 комплекта 4Х4 )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99" y="1268760"/>
            <a:ext cx="835735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endParaRPr lang="ru-RU" sz="3200" b="1">
              <a:solidFill>
                <a:srgbClr val="006666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  <a:p>
            <a:endParaRPr lang="ru-RU" sz="2400" dirty="0">
              <a:solidFill>
                <a:srgbClr val="006666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63" y="0"/>
            <a:ext cx="844107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5667BE5-08BD-42FF-8D08-0BF050A89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300861"/>
              </p:ext>
            </p:extLst>
          </p:nvPr>
        </p:nvGraphicFramePr>
        <p:xfrm>
          <a:off x="755577" y="2369660"/>
          <a:ext cx="7704854" cy="3939659"/>
        </p:xfrm>
        <a:graphic>
          <a:graphicData uri="http://schemas.openxmlformats.org/drawingml/2006/table">
            <a:tbl>
              <a:tblPr firstRow="1" firstCol="1" bandRow="1"/>
              <a:tblGrid>
                <a:gridCol w="2133796">
                  <a:extLst>
                    <a:ext uri="{9D8B030D-6E8A-4147-A177-3AD203B41FA5}">
                      <a16:colId xmlns:a16="http://schemas.microsoft.com/office/drawing/2014/main" val="3049441413"/>
                    </a:ext>
                  </a:extLst>
                </a:gridCol>
                <a:gridCol w="2104343">
                  <a:extLst>
                    <a:ext uri="{9D8B030D-6E8A-4147-A177-3AD203B41FA5}">
                      <a16:colId xmlns:a16="http://schemas.microsoft.com/office/drawing/2014/main" val="2440492420"/>
                    </a:ext>
                  </a:extLst>
                </a:gridCol>
                <a:gridCol w="2133796">
                  <a:extLst>
                    <a:ext uri="{9D8B030D-6E8A-4147-A177-3AD203B41FA5}">
                      <a16:colId xmlns:a16="http://schemas.microsoft.com/office/drawing/2014/main" val="3791755260"/>
                    </a:ext>
                  </a:extLst>
                </a:gridCol>
                <a:gridCol w="1332919">
                  <a:extLst>
                    <a:ext uri="{9D8B030D-6E8A-4147-A177-3AD203B41FA5}">
                      <a16:colId xmlns:a16="http://schemas.microsoft.com/office/drawing/2014/main" val="2352927683"/>
                    </a:ext>
                  </a:extLst>
                </a:gridCol>
              </a:tblGrid>
              <a:tr h="1125617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№п/п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Название прибора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Измеряемая характеристика прибора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Точность измерения характеристик прибора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344141"/>
                  </a:ext>
                </a:extLst>
              </a:tr>
              <a:tr h="281404">
                <a:tc rowSpan="2">
                  <a:txBody>
                    <a:bodyPr/>
                    <a:lstStyle/>
                    <a:p>
                      <a:pPr marL="342900" lvl="0" indent="-342900" algn="ctr"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Цилиндр стальной на нити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Масса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240235"/>
                  </a:ext>
                </a:extLst>
              </a:tr>
              <a:tr h="281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Объем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1см</a:t>
                      </a:r>
                      <a:r>
                        <a:rPr lang="ru-RU" sz="1800" baseline="300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477329"/>
                  </a:ext>
                </a:extLst>
              </a:tr>
              <a:tr h="281404">
                <a:tc rowSpan="2"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Цилиндр латунный на нити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Масса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59709"/>
                  </a:ext>
                </a:extLst>
              </a:tr>
              <a:tr h="281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Объем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1см</a:t>
                      </a:r>
                      <a:r>
                        <a:rPr lang="ru-RU" sz="1800" baseline="300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994151"/>
                  </a:ext>
                </a:extLst>
              </a:tr>
              <a:tr h="281404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3. 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Пружина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Жесткость пружины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1Н/м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265879"/>
                  </a:ext>
                </a:extLst>
              </a:tr>
              <a:tr h="562809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4. 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Каретка с крючком на нити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Масса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750969"/>
                  </a:ext>
                </a:extLst>
              </a:tr>
              <a:tr h="844213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</a:rPr>
                        <a:t>5.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Направляющая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Коэффициент трения каретки по направляющей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0,1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4399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17EDD-02E5-4859-8F15-625EEE50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9E12927-F69C-42E3-9834-86361F42E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177885"/>
              </p:ext>
            </p:extLst>
          </p:nvPr>
        </p:nvGraphicFramePr>
        <p:xfrm>
          <a:off x="457200" y="476672"/>
          <a:ext cx="8229600" cy="5819828"/>
        </p:xfrm>
        <a:graphic>
          <a:graphicData uri="http://schemas.openxmlformats.org/drawingml/2006/table">
            <a:tbl>
              <a:tblPr firstRow="1" firstCol="1" bandRow="1"/>
              <a:tblGrid>
                <a:gridCol w="722814">
                  <a:extLst>
                    <a:ext uri="{9D8B030D-6E8A-4147-A177-3AD203B41FA5}">
                      <a16:colId xmlns:a16="http://schemas.microsoft.com/office/drawing/2014/main" val="2822943718"/>
                    </a:ext>
                  </a:extLst>
                </a:gridCol>
                <a:gridCol w="2835522">
                  <a:extLst>
                    <a:ext uri="{9D8B030D-6E8A-4147-A177-3AD203B41FA5}">
                      <a16:colId xmlns:a16="http://schemas.microsoft.com/office/drawing/2014/main" val="397643345"/>
                    </a:ext>
                  </a:extLst>
                </a:gridCol>
                <a:gridCol w="2875209">
                  <a:extLst>
                    <a:ext uri="{9D8B030D-6E8A-4147-A177-3AD203B41FA5}">
                      <a16:colId xmlns:a16="http://schemas.microsoft.com/office/drawing/2014/main" val="3205600236"/>
                    </a:ext>
                  </a:extLst>
                </a:gridCol>
                <a:gridCol w="1796055">
                  <a:extLst>
                    <a:ext uri="{9D8B030D-6E8A-4147-A177-3AD203B41FA5}">
                      <a16:colId xmlns:a16="http://schemas.microsoft.com/office/drawing/2014/main" val="126313431"/>
                    </a:ext>
                  </a:extLst>
                </a:gridCol>
              </a:tblGrid>
              <a:tr h="529075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6. 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Грузы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Масса грузов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080305"/>
                  </a:ext>
                </a:extLst>
              </a:tr>
              <a:tr h="1587226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7. 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Источник питания постоянного тока 4,5 В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Напряжение на источнике питания без нагрузки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0,1В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07224"/>
                  </a:ext>
                </a:extLst>
              </a:tr>
              <a:tr h="1058151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8. 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Переменный резистор (реостат)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Максимальное сопротивление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 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038569"/>
                  </a:ext>
                </a:extLst>
              </a:tr>
              <a:tr h="529075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9. 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Резистор, </a:t>
                      </a: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</a:t>
                      </a:r>
                      <a:r>
                        <a:rPr lang="ru-RU" sz="1800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Сопротивление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0,1 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966131"/>
                  </a:ext>
                </a:extLst>
              </a:tr>
              <a:tr h="529075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10. 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Резистор, </a:t>
                      </a: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</a:t>
                      </a:r>
                      <a:r>
                        <a:rPr lang="ru-RU" sz="1800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Сопротивление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0,1 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439325"/>
                  </a:ext>
                </a:extLst>
              </a:tr>
              <a:tr h="1058151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11. 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Собирающая линза Л</a:t>
                      </a:r>
                      <a:r>
                        <a:rPr lang="ru-R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Фокусное расстояние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1мм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143295"/>
                  </a:ext>
                </a:extLst>
              </a:tr>
              <a:tr h="529075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12. 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Лампочка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Сопротивление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yandex-sans;Times New Roman"/>
                          <a:ea typeface="Times New Roman" panose="02020603050405020304" pitchFamily="18" charset="0"/>
                          <a:cs typeface="yandex-sans;Times New Roman"/>
                        </a:rPr>
                        <a:t>0,1 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859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98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endParaRPr lang="ru-RU" sz="3200" b="1">
              <a:solidFill>
                <a:srgbClr val="00666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ru-RU" sz="2400" dirty="0">
              <a:solidFill>
                <a:srgbClr val="006666"/>
              </a:solidFill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3" y="1124744"/>
            <a:ext cx="8757973" cy="44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532</TotalTime>
  <Words>1715</Words>
  <Application>Microsoft Office PowerPoint</Application>
  <PresentationFormat>Экран (4:3)</PresentationFormat>
  <Paragraphs>360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yandex-sans;Times New Roman</vt:lpstr>
      <vt:lpstr>Учебная</vt:lpstr>
      <vt:lpstr>Вебинар для лаборантов по подготовке оборудования для практического задания на огэ по физике</vt:lpstr>
      <vt:lpstr>Проблемы выявленные при проверке работ огэ 2022</vt:lpstr>
      <vt:lpstr>Экспериментальное задание 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Огэ 2023</vt:lpstr>
      <vt:lpstr>Лабораторные на огэ 2022</vt:lpstr>
      <vt:lpstr>Комплект №1</vt:lpstr>
      <vt:lpstr>Презентация PowerPoint</vt:lpstr>
      <vt:lpstr>Комплект №2</vt:lpstr>
      <vt:lpstr>Комплект №3</vt:lpstr>
      <vt:lpstr>Большие проблемы с лампочками !!</vt:lpstr>
      <vt:lpstr>Комплект №4</vt:lpstr>
      <vt:lpstr>Комплект №6</vt:lpstr>
      <vt:lpstr>Презентация PowerPoint</vt:lpstr>
      <vt:lpstr>Презентация PowerPoint</vt:lpstr>
      <vt:lpstr>Презентация PowerPoint</vt:lpstr>
      <vt:lpstr>Специалисты по проведению инструктажа и обеспечению лабораторных работ на экзамене:</vt:lpstr>
      <vt:lpstr>Презентация PowerPoint</vt:lpstr>
      <vt:lpstr>Презентация PowerPoint</vt:lpstr>
      <vt:lpstr>Презентация PowerPoint</vt:lpstr>
      <vt:lpstr>Презентация PowerPoint</vt:lpstr>
      <vt:lpstr>Заполняет организатор в аудитории, ни в коем случае не учащийся</vt:lpstr>
      <vt:lpstr>Презентация PowerPoint</vt:lpstr>
      <vt:lpstr>Презентация PowerPoint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для лаборантов по подготовке оборудования для практического задания на огэ по физике</dc:title>
  <dc:creator>Сергей</dc:creator>
  <cp:lastModifiedBy>Таня</cp:lastModifiedBy>
  <cp:revision>40</cp:revision>
  <dcterms:created xsi:type="dcterms:W3CDTF">2022-04-07T15:33:55Z</dcterms:created>
  <dcterms:modified xsi:type="dcterms:W3CDTF">2023-05-10T08:41:06Z</dcterms:modified>
</cp:coreProperties>
</file>