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1" r:id="rId4"/>
    <p:sldId id="259" r:id="rId5"/>
    <p:sldId id="293" r:id="rId6"/>
    <p:sldId id="294" r:id="rId7"/>
    <p:sldId id="295" r:id="rId8"/>
    <p:sldId id="359" r:id="rId9"/>
    <p:sldId id="360" r:id="rId10"/>
    <p:sldId id="363" r:id="rId11"/>
    <p:sldId id="361" r:id="rId12"/>
    <p:sldId id="292" r:id="rId13"/>
    <p:sldId id="296" r:id="rId14"/>
    <p:sldId id="297" r:id="rId15"/>
    <p:sldId id="313" r:id="rId16"/>
    <p:sldId id="314" r:id="rId17"/>
    <p:sldId id="315" r:id="rId18"/>
    <p:sldId id="397" r:id="rId19"/>
    <p:sldId id="318" r:id="rId20"/>
    <p:sldId id="319" r:id="rId21"/>
    <p:sldId id="321" r:id="rId22"/>
    <p:sldId id="322" r:id="rId23"/>
    <p:sldId id="323" r:id="rId24"/>
    <p:sldId id="325" r:id="rId25"/>
    <p:sldId id="326" r:id="rId26"/>
    <p:sldId id="327" r:id="rId27"/>
    <p:sldId id="338" r:id="rId28"/>
    <p:sldId id="339" r:id="rId29"/>
    <p:sldId id="340" r:id="rId30"/>
    <p:sldId id="344" r:id="rId31"/>
    <p:sldId id="345" r:id="rId32"/>
    <p:sldId id="346" r:id="rId33"/>
    <p:sldId id="347" r:id="rId34"/>
    <p:sldId id="348" r:id="rId35"/>
    <p:sldId id="398" r:id="rId36"/>
    <p:sldId id="351" r:id="rId37"/>
    <p:sldId id="352" r:id="rId38"/>
    <p:sldId id="353" r:id="rId39"/>
    <p:sldId id="354" r:id="rId40"/>
    <p:sldId id="350" r:id="rId41"/>
    <p:sldId id="355" r:id="rId42"/>
    <p:sldId id="356" r:id="rId43"/>
    <p:sldId id="357" r:id="rId44"/>
  </p:sldIdLst>
  <p:sldSz cx="12192000" cy="6858000"/>
  <p:notesSz cx="6858000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92"/>
      </p:cViewPr>
      <p:guideLst>
        <p:guide orient="horz" pos="2048"/>
        <p:guide pos="3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39.png"/><Relationship Id="rId1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8.jpeg"/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1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535" y="1910715"/>
            <a:ext cx="972883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Организация проведения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государственного выпускного экзамена по образовательным программам среднего общего образования в 2023 году</a:t>
            </a:r>
            <a:endParaRPr lang="ru-RU" sz="32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247005"/>
            <a:ext cx="5645150" cy="152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Палочкина</a:t>
            </a: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Екатерина Александровна,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palochkina@coikko.ru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65" y="10858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по математике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03605" y="1022985"/>
            <a:ext cx="10385425" cy="2915285"/>
            <a:chOff x="339724" y="868518"/>
            <a:chExt cx="6981638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4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Продолжительность экзаменационной работы</a:t>
              </a:r>
              <a:endPara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3 часа 55 минут (235 минут)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(+1,5 часа для участников с ОВЗ)</a:t>
              </a:r>
              <a:endPara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Дополнительные материалы и оборудование</a:t>
              </a:r>
              <a:endPara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2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>
                <a:buNone/>
              </a:pP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линейк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, не содержащ</a:t>
              </a:r>
              <a:r>
                <a:rPr lang="ru-RU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ая 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справочный материал</a:t>
              </a:r>
              <a:endParaRPr lang="ru-RU" sz="22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1341120" y="239522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43200" y="4676140"/>
            <a:ext cx="6706235" cy="1566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sz="2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Необходимые справочные материалы</a:t>
            </a:r>
            <a:endParaRPr sz="22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>
              <a:buNone/>
            </a:pPr>
            <a:r>
              <a:rPr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выдаются вместе с текстом экзаменационной работы</a:t>
            </a:r>
            <a:endParaRPr lang="ru-RU" sz="2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7" name="Прямая соединительная линия 9"/>
          <p:cNvCxnSpPr/>
          <p:nvPr/>
        </p:nvCxnSpPr>
        <p:spPr>
          <a:xfrm>
            <a:off x="6756400" y="2397760"/>
            <a:ext cx="3871595" cy="254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Требования к аудиториям для проведения экзаменов</a:t>
            </a:r>
            <a:endParaRPr lang="ru-RU" sz="3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отдельные пронумерованные рабочие места для участников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рабочие места для организаторов в аудитории</a:t>
                </a:r>
                <a:endParaRPr 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стол в зоне видимости камер видеонаблюдения для раскладки и упаковки ЭМ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часы, находящиеся в поле зрения участников экзамена, проверенные на работоспособность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закрыты стенды, плакаты со справочной информацией по соответствующему предмету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обеспечено видеонаблюдение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8405" y="128270"/>
            <a:ext cx="100412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Материалы, необходимые для проведения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</a:t>
                </a: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для всех работников ППЭ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инструкция для медицинского работника</a:t>
                </a:r>
                <a:endPara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журнал учета участников ГВЭ, обратившихся к медицинскому работнику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для участников ГВЭ, зачитываемые организаторами в аудитории перед началом экзамена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черновики на каждого участника ГВЭ </a:t>
                </a:r>
                <a:endParaRPr lang="ru-RU" sz="2000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(по 2 листа)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</a:t>
                </a:r>
                <a:r>
                  <a:rPr lang="ru-RU" sz="2000" b="1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ППЭ-11-01</a:t>
                </a: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для каждой аудитории и на ППЭ 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25588" y="4283"/>
            <a:ext cx="25419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ЯВКА В ППЭ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5130" y="702310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85537" y="371768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8475" y="1831340"/>
            <a:ext cx="22783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7.30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4476" y="701453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ОО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0190" y="1681456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ППЭ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20359" y="2661459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ЧЛЕНЫ ГЭК 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0189" y="4169014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ППЭ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0655" y="5640427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УЧАСТНИКИ ГВЭ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501082" y="531661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3420" y="4170045"/>
            <a:ext cx="206756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8.00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0671" y="5705476"/>
            <a:ext cx="1697254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 9.00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337675" y="1682115"/>
            <a:ext cx="2442210" cy="4559935"/>
            <a:chOff x="-857327" y="1207902"/>
            <a:chExt cx="5638272" cy="3108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57327" y="1207902"/>
              <a:ext cx="5638272" cy="3108448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856464" y="2025866"/>
              <a:ext cx="5637408" cy="56576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ЯВКА В ППЭ </a:t>
              </a:r>
              <a:endParaRPr 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НА ДОМУ</a:t>
              </a:r>
              <a:endPara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710186" y="4170046"/>
            <a:ext cx="1697254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9.00</a:t>
            </a:r>
            <a:endParaRPr lang="ru-RU" sz="24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9858" y="164577"/>
            <a:ext cx="10252075" cy="1045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Лицам, задействованным в проведении ГВЭ в ППЭ, </a:t>
            </a:r>
            <a:endParaRPr lang="ru-RU" sz="30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2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  <a:sym typeface="+mn-ea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68780" y="1332230"/>
            <a:ext cx="9553575" cy="5415280"/>
            <a:chOff x="4912" y="1106"/>
            <a:chExt cx="8648" cy="71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4" y="1106"/>
              <a:ext cx="8647" cy="5652"/>
              <a:chOff x="4914" y="1106"/>
              <a:chExt cx="8647" cy="565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14" y="1106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оказывать содействие участникам экзаменов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средства связи, электронно-вычислительную технику, фото-, аудио и видеоаппаратуру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39" y="3950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справочные материалы, письменные заметки и иные средства хранения и передачи информации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4" y="5552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выносить из аудитории и ППЭ ЭМ на бумажном или электронном носителе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7025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фотографировать и переписывать задания</a:t>
              </a:r>
              <a:endParaRPr lang="ru-RU" sz="2200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644140"/>
            <a:ext cx="159639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27202" y="106458"/>
            <a:ext cx="9857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Получение экзаменационных материалов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0"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7.30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1625" y="1992630"/>
            <a:ext cx="7017385" cy="4649470"/>
            <a:chOff x="2563" y="2023"/>
            <a:chExt cx="13979" cy="48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63" y="2023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 комплектность, целостность доставленных материалов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63" y="3725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поставить подписи в форме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приёмки-передачи экзаменационных материалов в ППЭ»  и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приема-передачи экзаменационных материалов в ППЭ»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04" y="5427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разместить ЭМ (за исключением пакета руководителя ППЭ) в сейфе штаба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2048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5910" y="1284605"/>
            <a:ext cx="2244725" cy="323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865" y="811530"/>
            <a:ext cx="2160588" cy="352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10" y="4672013"/>
            <a:ext cx="1600200" cy="215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Line 13"/>
          <p:cNvSpPr/>
          <p:nvPr/>
        </p:nvSpPr>
        <p:spPr>
          <a:xfrm>
            <a:off x="9641840" y="5636895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048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640" y="4672013"/>
            <a:ext cx="1571625" cy="2185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Группа 24"/>
          <p:cNvGrpSpPr/>
          <p:nvPr/>
        </p:nvGrpSpPr>
        <p:grpSpPr>
          <a:xfrm>
            <a:off x="1527249" y="1293297"/>
            <a:ext cx="4145280" cy="484505"/>
            <a:chOff x="-857327" y="1207902"/>
            <a:chExt cx="5638272" cy="3108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57327" y="1207902"/>
              <a:ext cx="5638272" cy="3108448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856464" y="1350491"/>
              <a:ext cx="5637408" cy="27580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</a:t>
              </a:r>
              <a:endParaRPr 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94724" y="93123"/>
            <a:ext cx="54019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/>
          <p:nvPr>
            <p:ph type="tbl" idx="1"/>
          </p:nvPr>
        </p:nvGraphicFramePr>
        <p:xfrm>
          <a:off x="766445" y="676910"/>
          <a:ext cx="10658475" cy="6108700"/>
        </p:xfrm>
        <a:graphic>
          <a:graphicData uri="http://schemas.openxmlformats.org/drawingml/2006/table">
            <a:tbl>
              <a:tblPr/>
              <a:tblGrid>
                <a:gridCol w="1988820"/>
                <a:gridCol w="8669655"/>
              </a:tblGrid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Код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готовности ППЭ к ГВЭ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Апелляция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ППЭ-03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рассмотрения апелляции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в аудитории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аудитории 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образовательной организации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в ППЭ по алфавиту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ППЭ-07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работников ППЭ и общественных наблюдателей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Отчет члена ГЭК о проведении ГИА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ППЭ-12-02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коррекции персональных данных участников экзамена в аудитории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ППЭ-12-04-МАШ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ППЭ-13-01-ГВЭ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при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ема</a:t>
                      </a: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-передачи экзаменационных материалов в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экзаменационных материалов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ППЭ-16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Расшифровка кодов образовательных организаций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ППЭ-19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Контроль изменения состава работников в день экзамена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идентификации личности участника ГИА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удалении участника экзамена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 досрочном завершении экзамена  по объективным причинам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6210" y="1023572"/>
            <a:ext cx="7563725" cy="5638446"/>
            <a:chOff x="4912" y="1263"/>
            <a:chExt cx="8649" cy="697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49" cy="5708"/>
              <a:chOff x="4912" y="2528"/>
              <a:chExt cx="8649" cy="57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39" y="7245"/>
                <a:ext cx="8622" cy="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направить организаторов на рабочие места в соответствии с распределением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допустить работников ППЭ на основании: документа, удостоверяющего личность, наличия его в списках распределения в ППЭ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 (в случае неявки работников ППЭ, произвести замену по 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форме ППЭ-19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не ранее 8.15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провести инструктаж для работников ППЭ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39" y="5843"/>
                <a:ext cx="8622" cy="11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назначить ответственных организаторов в аудиториях и распределить организаторов вне аудиторий на места дежурства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обеспечить контроль за регистрацией работников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2342" y="81693"/>
            <a:ext cx="1050671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	йствия руководителя ППЭ до начала экзамена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80" y="2197735"/>
            <a:ext cx="4033838" cy="3006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4800" y="805815"/>
            <a:ext cx="11670665" cy="5903595"/>
            <a:chOff x="904" y="1124"/>
            <a:chExt cx="12887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591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904" y="2676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8" y="1335"/>
              <a:ext cx="2673" cy="105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организаторам вне аудиторий</a:t>
              </a:r>
              <a:endPara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Список участников ГВЭ образовательной организации (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ППЭ-06-01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903855" y="1301750"/>
            <a:ext cx="9063355" cy="375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ППЭ по алфавиту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ППЭ-06-02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  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5125" y="6323965"/>
            <a:ext cx="9063355" cy="427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Черновики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03855" y="5655945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Инструкция для участников ГВЭ, зачитываемая организатором в аудитории перед началом экзамена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3855" y="5043805"/>
            <a:ext cx="9070975" cy="44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Сопроводительный бланк к экзаменационным материалам № 2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ППЭ-11-01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9570" y="4502150"/>
            <a:ext cx="9058910" cy="378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Расшифровка кодов образовательных организаций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ППЭ-16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09570" y="3764915"/>
            <a:ext cx="9058275" cy="574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учета времени отсутствия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ППЭ-12-04-МАШ</a:t>
            </a:r>
            <a:r>
              <a:rPr lang="ru-RU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sz="16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03855" y="3040380"/>
            <a:ext cx="9064625" cy="561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коррекции персональных данных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05125" y="250825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Протокол проведения ГВЭ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ППЭ-05-02-ГВЭ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09570" y="1986280"/>
            <a:ext cx="9058275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аудитории ППЭ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ППЭ-05-01-ГВЭ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601533"/>
            <a:ext cx="2420710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ответственным организаторам 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2730" y="897890"/>
            <a:ext cx="6363094" cy="2814481"/>
            <a:chOff x="4912" y="1263"/>
            <a:chExt cx="8622" cy="28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000"/>
              <a:ext cx="8622" cy="2097"/>
              <a:chOff x="4912" y="2000"/>
              <a:chExt cx="8622" cy="209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2" y="2000"/>
                <a:ext cx="8622" cy="12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вывесить у входа в аудиторию один экземпляр формы 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ППЭ-05-01-ГВЭ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</a:t>
                </a:r>
                <a:endPara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«Список участников ГВЭ в аудитории ППЭ»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3374"/>
                <a:ext cx="8622" cy="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разложить на рабочие места участников ГВЭ черновики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5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позднее 8.45 </a:t>
              </a: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пройти в свою аудиторию</a:t>
              </a:r>
              <a:endParaRPr lang="ru-RU" sz="22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2745" y="110903"/>
            <a:ext cx="11685905" cy="55308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до начала экзамена</a:t>
            </a:r>
            <a:endParaRPr lang="ru-RU" sz="30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231775" y="4775200"/>
          <a:ext cx="11706860" cy="201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10638790" imgH="2628900" progId="Paint.Picture">
                  <p:embed/>
                </p:oleObj>
              </mc:Choice>
              <mc:Fallback>
                <p:oleObj name="" r:id="rId1" imgW="10638790" imgH="26289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1775" y="4775200"/>
                        <a:ext cx="11706860" cy="201485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2730" y="3874135"/>
            <a:ext cx="11686540" cy="739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оформить на доске образец регистрационных полей бланка регистрации</a:t>
            </a:r>
            <a:endParaRPr lang="ru-RU" sz="22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Объект 7"/>
          <p:cNvGraphicFramePr/>
          <p:nvPr/>
        </p:nvGraphicFramePr>
        <p:xfrm>
          <a:off x="6867525" y="897890"/>
          <a:ext cx="49371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829300" imgH="3343275" progId="Paint.Picture">
                  <p:embed/>
                </p:oleObj>
              </mc:Choice>
              <mc:Fallback>
                <p:oleObj name="" r:id="rId3" imgW="5829300" imgH="33432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7525" y="897890"/>
                        <a:ext cx="4937125" cy="261937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67151" y="161402"/>
            <a:ext cx="8185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НОРМАТИВНО-ПРАВОВЫЕ ДОКУМЕНТЫ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 rot="0">
            <a:off x="798195" y="1153160"/>
            <a:ext cx="10803254" cy="5301615"/>
            <a:chOff x="809626" y="792356"/>
            <a:chExt cx="7803063" cy="37946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09626" y="792356"/>
              <a:ext cx="3693533" cy="379465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46203" y="1290038"/>
              <a:ext cx="3566486" cy="2047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Об утверждении </a:t>
              </a:r>
              <a:r>
                <a:rPr lang="ru-RU" sz="20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правил заполнения бланков </a:t>
              </a:r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единого государственного экзамена, государственного выпускного экзамена в 2023 году</a:t>
              </a:r>
              <a:endParaRPr lang="ru-RU" sz="2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0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algn="ctr"/>
              <a:endParaRPr lang="ru-RU" sz="20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algn="ctr"/>
              <a:r>
                <a:rPr lang="ru-RU" sz="2000" i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Приказ департамента образования Ярославской области </a:t>
              </a:r>
              <a:endPara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algn="ctr"/>
              <a:r>
                <a:rPr lang="ru-RU" sz="2000" i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от 13.02.2023 № 35/01-04</a:t>
              </a:r>
              <a:endPara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0">
            <a:off x="798195" y="1153160"/>
            <a:ext cx="10890885" cy="5301615"/>
            <a:chOff x="809626" y="792356"/>
            <a:chExt cx="8002249" cy="37973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54537" y="792356"/>
              <a:ext cx="3757338" cy="379730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09626" y="792356"/>
              <a:ext cx="38195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98195" y="1583055"/>
            <a:ext cx="511302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 утверждении </a:t>
            </a: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инструктивных материалов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по подготовке и проведению государственной итоговой аттестации по образовательным программам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среднего общего образования в форме государственного </a:t>
            </a:r>
            <a:endParaRPr lang="ru-RU" sz="2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выпускного экзамена</a:t>
            </a:r>
            <a:endParaRPr lang="ru-RU" sz="2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Приказ департамента образования Ярославской области </a:t>
            </a:r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 21.04.2023 № 88/01-04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0" y="1593215"/>
            <a:ext cx="8382000" cy="5057140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лекарственные средства и питание  (при необходимости)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937332" y="95663"/>
            <a:ext cx="453136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0"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9.00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33139" y="911027"/>
            <a:ext cx="654050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4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ГВЭ может иметь: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44065" y="2489835"/>
            <a:ext cx="8103870" cy="4243705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комплектами </a:t>
                </a:r>
                <a:endParaRPr sz="2200"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бланков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  <a:endParaRPr lang="ru-RU" sz="2200" b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КИМ ГВЭ</a:t>
                </a:r>
                <a:endParaRPr lang="ru-RU" sz="22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  <a:endParaRPr lang="ru-RU" sz="2200" b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дополнительные бланки ответов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  <a:endParaRPr lang="ru-RU" sz="2200" b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sym typeface="+mn-ea"/>
                  </a:rPr>
                  <a:t>ВДП для упаковки бланков ГВЭ, использованных черновиков и КИМ ГВЭ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  <a:endParaRPr lang="ru-RU" sz="2200" b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65377" y="90583"/>
            <a:ext cx="835152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экзаменационных материалов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0"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970280"/>
            <a:ext cx="9344025" cy="1317625"/>
            <a:chOff x="-2961314" y="-209843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370920"/>
              <a:ext cx="11703215" cy="690304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indent="0" algn="ctr"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форме 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ППЭ-14-02-ГВЭ </a:t>
              </a: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0"/>
            <a:ext cx="97961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795" y="152813"/>
            <a:ext cx="733107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 в аудиторию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920365" y="105092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66520" y="1797685"/>
            <a:ext cx="9458960" cy="4808220"/>
            <a:chOff x="322" y="2621"/>
            <a:chExt cx="14896" cy="75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2" y="2621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сверить данные документа, удостоверяющего личность участника ГВЭ, с данными в 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форме ППЭ-05-02-ГВЭ 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«Протокол проведения ГВЭ в аудитории»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2" y="5283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 случае расхождения персональных данных участника ГВЭ в документе, удостоверяющем личность, с данными в форме </a:t>
              </a:r>
              <a:endPara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ППЭ-05-02-ГВЭ организатор заполняет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форму ППЭ 12-02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«Ведомость коррекции персональных данных участников экзамена в аудитории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2" y="7945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сообщить участнику ГВЭ номер его места в аудитории </a:t>
              </a:r>
              <a:endPara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«Список участников ГВЭ в аудитории ППЭ»)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0"/>
            <a:ext cx="11842750" cy="685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269" y="75978"/>
            <a:ext cx="60813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Инструктаж участников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1330" y="805815"/>
            <a:ext cx="11705984" cy="5903595"/>
            <a:chOff x="856" y="1124"/>
            <a:chExt cx="12926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591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856" y="1918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9" y="1175"/>
              <a:ext cx="2673" cy="59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ранее 09.50</a:t>
              </a:r>
              <a:endParaRPr lang="ru-RU" sz="20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первая часть инструктажа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860040" y="5936615"/>
            <a:ext cx="906335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объявить начало, продолжительность и время окончания выполнения экзаменационной работы и  зафиксировать их на доске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2420" y="5224145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правильность заполнения регистрационных полей на всех бланках у каждого участника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2420" y="4525010"/>
            <a:ext cx="90709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дать указание участникам ГВЭ приступить к заполнению бланков регистрации, регистрационных полей бланков ответов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74010" y="3824605"/>
            <a:ext cx="905891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совпадение кода работы на бланке регистрации и бланке ответов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65120" y="3250565"/>
            <a:ext cx="9058275" cy="422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раздать КИМ ГВЭ </a:t>
            </a:r>
            <a:r>
              <a:rPr lang="ru-RU" sz="16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(если предполагается выдача КИМ)</a:t>
            </a:r>
            <a:endParaRPr lang="ru-RU" sz="16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65120" y="2706370"/>
            <a:ext cx="9064625" cy="392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раздать участникам ГВЭ комплекты бланков ГВЭ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66390" y="218567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вскрыть доставочные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спецпакеты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4010" y="1492250"/>
            <a:ext cx="9058275" cy="54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продемонстрировать участникам экзамена целостность доставочных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спецпакетов</a:t>
            </a:r>
            <a:endParaRPr lang="ru-RU" b="1" i="1" noProof="0" dirty="0" err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852358"/>
            <a:ext cx="24207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10.00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34" y="17884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6" name="Объект 5"/>
          <p:cNvGraphicFramePr/>
          <p:nvPr/>
        </p:nvGraphicFramePr>
        <p:xfrm>
          <a:off x="99060" y="1329690"/>
          <a:ext cx="11995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047990" imgH="6648450" progId="Paint.Picture">
                  <p:embed/>
                </p:oleObj>
              </mc:Choice>
              <mc:Fallback>
                <p:oleObj name="" r:id="rId1" imgW="8047990" imgH="6648450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060" y="1329690"/>
                        <a:ext cx="11995150" cy="427355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9699" y="14582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2175510" y="920115"/>
          <a:ext cx="7841615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8057515" imgH="11306175" progId="Paint.Picture">
                  <p:embed/>
                </p:oleObj>
              </mc:Choice>
              <mc:Fallback>
                <p:oleObj name="" r:id="rId1" imgW="8057515" imgH="11306175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75510" y="920115"/>
                        <a:ext cx="7841615" cy="582612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097" y="169958"/>
            <a:ext cx="601218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ответов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680" y="1076960"/>
            <a:ext cx="9659620" cy="5781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80770" y="1874520"/>
            <a:ext cx="10031226" cy="3960413"/>
            <a:chOff x="4912" y="1263"/>
            <a:chExt cx="8624" cy="43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3036"/>
              <a:chOff x="4912" y="2528"/>
              <a:chExt cx="8624" cy="303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 случае, если обучающийся вышел из аудитории, необходимо проверить комплектность, оставленных участником ГВЭ на рабочем столе, экзаменационных материалов и черновиков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фиксировать каждый выход участников в ведомости учёта времени отсутствия участников экзамена в аудитории (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ППЭ-12-04-МАШ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)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следить за порядком в аудитории</a:t>
              </a:r>
              <a:endParaRPr lang="ru-RU" sz="22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8930" y="227108"/>
            <a:ext cx="923734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течение выполнения экзаменационной работы 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 в аудитории должен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6370" y="8255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Состав материалов для проведения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4354" y="988060"/>
            <a:ext cx="10941684" cy="3996056"/>
            <a:chOff x="339670" y="851231"/>
            <a:chExt cx="7364848" cy="379783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670" y="868733"/>
              <a:ext cx="3190679" cy="11194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Доставочные </a:t>
              </a:r>
              <a:r>
                <a:rPr lang="ru-RU" sz="2000" b="1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спецпакеты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с комплектами бланков ГВЭ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algn="ctr"/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13654" y="851231"/>
              <a:ext cx="3190679" cy="113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Доставочные </a:t>
              </a:r>
              <a:r>
                <a:rPr lang="ru-RU" sz="2000" b="1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спецпакеты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с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КИМ ГВЭ </a:t>
              </a:r>
              <a:endParaRPr lang="ru-RU" sz="20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513839" y="3528965"/>
              <a:ext cx="3190679" cy="11200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Пакет руководителя</a:t>
              </a:r>
              <a:endPara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9670" y="3573623"/>
              <a:ext cx="3190679" cy="1075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Дополнительные бланки </a:t>
              </a:r>
              <a:endPara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ответов ГВЭ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</p:txBody>
        </p:sp>
      </p:grp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72105" y="1931670"/>
            <a:ext cx="2958465" cy="178943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95" y="1938020"/>
            <a:ext cx="2654300" cy="178816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35" y="4552315"/>
            <a:ext cx="1605280" cy="22771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745" y="4698365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3310" y="1370965"/>
            <a:ext cx="1002855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участника ГВЭ.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Если один и тот же участник ГВЭ 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310" y="3158490"/>
            <a:ext cx="8220075" cy="35147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30871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07" y="96298"/>
            <a:ext cx="899033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дополнительных бланков ответов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4625" y="85661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0532" y="1551070"/>
            <a:ext cx="11643193" cy="3875376"/>
            <a:chOff x="554" y="2505"/>
            <a:chExt cx="14292" cy="401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4" y="5932"/>
              <a:ext cx="14273" cy="5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правильность заполнения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61" y="4974"/>
              <a:ext cx="14276" cy="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 поле «Лист №» при выдаче ДБО вносится порядковый номер листа работы участника (листом №1 является основной бланк ответов, который участник получил в составе комплекта бланков ГВЭ)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1" y="4035"/>
              <a:ext cx="14285" cy="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все поля заполняются в соответствии с информацией, внесенной в бланк ответов. «Код работы» должен быть аналогичным «Коду работы», указанному в бланке регистрации и бланке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1" y="3250"/>
              <a:ext cx="14266" cy="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выдать по просьбе  участника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1" y="2505"/>
              <a:ext cx="14265" cy="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убедиться, что бланк ответов полностью заполнен, включая его оборотную сторону</a:t>
              </a:r>
              <a:endParaRPr lang="ru-RU" sz="16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5734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2025" y="4709795"/>
            <a:ext cx="5951855" cy="2148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5950" y="1334135"/>
            <a:ext cx="8736404" cy="5233712"/>
            <a:chOff x="4912" y="1263"/>
            <a:chExt cx="8624" cy="561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4354"/>
              <a:chOff x="4912" y="2528"/>
              <a:chExt cx="8624" cy="435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5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собрать у участников ГВЭ: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бланки регистрации, бланки ответов, ДБО;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КИМ;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черновики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415"/>
                <a:ext cx="8622" cy="11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поставить прочерк «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Z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» на незаполненных полях бланков ответов    (в том числе и на его оборотной стороне), а также в выданных  дополнительных бланках ответов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4" y="5841"/>
                <a:ext cx="8622" cy="1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заполнить форму 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ППЭ-05-02-ГВЭ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«Протокол проведения ГВЭ в аудитории» и объявить данные протоколы вслух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объявить, что выполнение работы окончено</a:t>
              </a:r>
              <a:endParaRPr lang="ru-RU" sz="2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07935" y="110903"/>
            <a:ext cx="7690485" cy="10147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</a:t>
            </a:r>
            <a:endParaRPr lang="ru-RU" sz="30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  <a:endParaRPr lang="ru-RU" sz="30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182245"/>
            <a:ext cx="11883390" cy="6494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5455" y="3149600"/>
            <a:ext cx="1388745" cy="1969135"/>
          </a:xfrm>
          <a:prstGeom prst="rect">
            <a:avLst/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Прямоугольник 1"/>
          <p:cNvSpPr/>
          <p:nvPr/>
        </p:nvSpPr>
        <p:spPr>
          <a:xfrm>
            <a:off x="1923112" y="112173"/>
            <a:ext cx="8345170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аудитории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" y="914400"/>
            <a:ext cx="1381760" cy="19538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5222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40" y="11461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Изображение -21474825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" y="3389630"/>
            <a:ext cx="1301750" cy="18415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40" y="32797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5692775"/>
            <a:ext cx="2562225" cy="9899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и заменённые бланки, ДБО </a:t>
            </a:r>
            <a:endParaRPr lang="ru-RU" alt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960" y="5231130"/>
            <a:ext cx="1210945" cy="159321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866890" y="998220"/>
            <a:ext cx="1583055" cy="1931670"/>
            <a:chOff x="7837" y="1800"/>
            <a:chExt cx="2240" cy="2748"/>
          </a:xfrm>
        </p:grpSpPr>
        <p:pic>
          <p:nvPicPr>
            <p:cNvPr id="3072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7" y="1800"/>
              <a:ext cx="2240" cy="2748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837" y="2880"/>
              <a:ext cx="2239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черновики</a:t>
              </a:r>
              <a:endParaRPr lang="ru-RU" altLang="en-US" sz="13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pic>
        <p:nvPicPr>
          <p:cNvPr id="54276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605" y="1119505"/>
            <a:ext cx="2160270" cy="16598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6569710" y="3380740"/>
            <a:ext cx="2177459" cy="1489125"/>
            <a:chOff x="7200" y="5400"/>
            <a:chExt cx="3205" cy="2173"/>
          </a:xfrm>
        </p:grpSpPr>
        <p:graphicFrame>
          <p:nvGraphicFramePr>
            <p:cNvPr id="8" name="Объект 7"/>
            <p:cNvGraphicFramePr/>
            <p:nvPr/>
          </p:nvGraphicFramePr>
          <p:xfrm>
            <a:off x="7200" y="5400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8" imgW="10048875" imgH="5981700" progId="Paint.Picture">
                    <p:embed/>
                  </p:oleObj>
                </mc:Choice>
                <mc:Fallback>
                  <p:oleObj name="" r:id="rId8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00" y="5400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7604" y="6190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КИМ</a:t>
              </a:r>
              <a:endParaRPr lang="ru-RU" altLang="en-US" sz="13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pic>
        <p:nvPicPr>
          <p:cNvPr id="55300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1070" y="3310255"/>
            <a:ext cx="2122805" cy="163004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7" name="Группа 16"/>
          <p:cNvGrpSpPr/>
          <p:nvPr/>
        </p:nvGrpSpPr>
        <p:grpSpPr>
          <a:xfrm>
            <a:off x="6569075" y="5320665"/>
            <a:ext cx="2178050" cy="1503680"/>
            <a:chOff x="7238" y="8444"/>
            <a:chExt cx="3306" cy="2186"/>
          </a:xfrm>
        </p:grpSpPr>
        <p:graphicFrame>
          <p:nvGraphicFramePr>
            <p:cNvPr id="10" name="Объект 9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1" imgW="10048875" imgH="5981700" progId="Paint.Picture">
                    <p:embed/>
                  </p:oleObj>
                </mc:Choice>
                <mc:Fallback>
                  <p:oleObj name="" r:id="rId11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КИМ</a:t>
              </a:r>
              <a:endParaRPr lang="ru-RU" altLang="en-US" sz="13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pic>
        <p:nvPicPr>
          <p:cNvPr id="56324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1070" y="5361940"/>
            <a:ext cx="2114550" cy="1414145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Стрелка вправо 15"/>
          <p:cNvSpPr/>
          <p:nvPr/>
        </p:nvSpPr>
        <p:spPr bwMode="auto">
          <a:xfrm>
            <a:off x="236755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2360571" y="394243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127016" y="599602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900330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9003306" y="393227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9003306" y="589569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35" y="173990"/>
            <a:ext cx="120630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должен в Штабе ППЭ в присутствии членов ГЭК получить от всех ответственных организаторов в аудитории следующие материалы по форме ППЭ-14-02-ГВЭ:</a:t>
            </a:r>
            <a:endParaRPr lang="ru-RU" sz="2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82495" y="1570990"/>
            <a:ext cx="7642225" cy="5063490"/>
            <a:chOff x="1011" y="2192"/>
            <a:chExt cx="18084" cy="797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011" y="21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запечатанные ВДП с бланками ГВЭ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11" y="30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11" y="38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черновиками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11" y="46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комплекты бланков ГВЭ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" y="54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11" y="62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замененные индивидуальные комплекты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11" y="71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дополнительные бланки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11" y="79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листы бумаги для черновиков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11" y="87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формы ППЭ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11" y="95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служебные записки (при наличии)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45" y="513715"/>
            <a:ext cx="1083691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совместно с членом ГЭК должен заполнить формы: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2700" y="2346194"/>
            <a:ext cx="10887075" cy="2599028"/>
            <a:chOff x="695324" y="892746"/>
            <a:chExt cx="10887075" cy="259902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95324" y="892746"/>
              <a:ext cx="3365495" cy="2599028"/>
              <a:chOff x="123824" y="664146"/>
              <a:chExt cx="3406775" cy="258705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ППЭ-14-02-ГВЭ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«Ведомость учета экзаменационных материалов»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1</a:t>
                </a:r>
                <a:endParaRPr lang="ru-RU" sz="2400" b="1" dirty="0" smtClean="0">
                  <a:solidFill>
                    <a:srgbClr val="E26714"/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472073" y="892746"/>
              <a:ext cx="3333578" cy="2599028"/>
              <a:chOff x="123824" y="664146"/>
              <a:chExt cx="3374466" cy="258705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07414" y="868518"/>
                <a:ext cx="3190876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ППЭ-13-01-ГВЭ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«Протокол проведения ГВЭ в ППЭ»</a:t>
                </a:r>
                <a:endPara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2</a:t>
                </a:r>
                <a:endParaRPr lang="ru-RU" sz="2400" b="1" dirty="0" smtClean="0">
                  <a:solidFill>
                    <a:srgbClr val="E26714"/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8248822" y="892746"/>
              <a:ext cx="3333577" cy="2599028"/>
              <a:chOff x="123824" y="664146"/>
              <a:chExt cx="3374465" cy="258705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ППЭ-14-01-ГВЭ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«Акт приём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а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-передачи экзаменационных материалов в ППЭ»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3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0340" y="102235"/>
            <a:ext cx="8983345" cy="6652895"/>
            <a:chOff x="0" y="0"/>
            <a:chExt cx="14400" cy="10800"/>
          </a:xfrm>
        </p:grpSpPr>
        <p:pic>
          <p:nvPicPr>
            <p:cNvPr id="6041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00" cy="10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19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" y="360"/>
              <a:ext cx="14277" cy="1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/>
          <p:nvPr/>
        </p:nvGraphicFramePr>
        <p:xfrm>
          <a:off x="623570" y="0"/>
          <a:ext cx="535749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210175" imgH="6667500" progId="Paint.Picture">
                  <p:embed/>
                </p:oleObj>
              </mc:Choice>
              <mc:Fallback>
                <p:oleObj name="" r:id="rId1" imgW="5210175" imgH="666750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570" y="0"/>
                        <a:ext cx="5357495" cy="6858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/>
          <p:nvPr/>
        </p:nvGraphicFramePr>
        <p:xfrm>
          <a:off x="6131560" y="0"/>
          <a:ext cx="536321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4705350" imgH="6238875" progId="Paint.Picture">
                  <p:embed/>
                </p:oleObj>
              </mc:Choice>
              <mc:Fallback>
                <p:oleObj name="" r:id="rId3" imgW="4705350" imgH="62388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1560" y="0"/>
                        <a:ext cx="5363210" cy="6858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279" y="143923"/>
            <a:ext cx="845883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штабе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7807960" y="5203190"/>
            <a:ext cx="1207135" cy="462280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3625" y="1083310"/>
            <a:ext cx="8734425" cy="1005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формы ППЭ, служебные записки, медицинский журнал положить в файл в установленном порядке </a:t>
            </a:r>
            <a:endParaRPr lang="ru-RU" sz="20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1083310"/>
            <a:ext cx="1671320" cy="1932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2333625" y="2957195"/>
            <a:ext cx="8734425" cy="105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положить запечатанные ВДП с бланками ГВЭ, а также файл с формами ППЭ</a:t>
            </a: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новый сейф-пакет 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 вставленной адресной биркой и запечатать его</a:t>
            </a:r>
            <a:endParaRPr lang="ru-RU" sz="20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349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" y="4462145"/>
            <a:ext cx="1885950" cy="198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4487545" y="4375785"/>
            <a:ext cx="2217420" cy="2219960"/>
            <a:chOff x="7194" y="7329"/>
            <a:chExt cx="3492" cy="3496"/>
          </a:xfrm>
        </p:grpSpPr>
        <p:pic>
          <p:nvPicPr>
            <p:cNvPr id="63496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3378596">
              <a:off x="6832" y="82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7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3378596">
              <a:off x="7432" y="805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8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3378596">
              <a:off x="8152" y="76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9723120" y="4342130"/>
            <a:ext cx="1869440" cy="2482215"/>
            <a:chOff x="10680" y="6430"/>
            <a:chExt cx="3240" cy="4370"/>
          </a:xfrm>
        </p:grpSpPr>
        <p:pic>
          <p:nvPicPr>
            <p:cNvPr id="63490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0" y="6430"/>
              <a:ext cx="3240" cy="43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3501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0" y="7560"/>
              <a:ext cx="2760" cy="1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997200" y="4880610"/>
            <a:ext cx="109791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5735" y="105410"/>
            <a:ext cx="93198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Состав материалов для проведения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3675" y="1065530"/>
            <a:ext cx="317055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ВДП для упаковки бланков ГВЭ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640" y="1065530"/>
            <a:ext cx="317182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Конверт для упаковки использованных черновиков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78875" y="1065530"/>
            <a:ext cx="3169920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Конверт для упаковки использованных КИМ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8830" y="4124325"/>
            <a:ext cx="3582670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 для упаковки бланков ГВЭ и форм ППЭ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5005" y="4124325"/>
            <a:ext cx="3583305" cy="105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 для упаковки использованных и неиспользованных ЭМ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56105" y="2064385"/>
            <a:ext cx="2111375" cy="162083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4555" y="2055495"/>
            <a:ext cx="2133600" cy="16383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773" y="2063115"/>
            <a:ext cx="2182813" cy="1676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4217035" y="4584065"/>
            <a:ext cx="1746885" cy="2198370"/>
            <a:chOff x="7080" y="7680"/>
            <a:chExt cx="2314" cy="3120"/>
          </a:xfrm>
        </p:grpSpPr>
        <p:pic>
          <p:nvPicPr>
            <p:cNvPr id="25612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0" y="7680"/>
              <a:ext cx="2315" cy="31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5613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0" y="8520"/>
              <a:ext cx="2048" cy="13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10332720" y="4620895"/>
            <a:ext cx="1615440" cy="2161540"/>
            <a:chOff x="12085" y="7680"/>
            <a:chExt cx="2314" cy="3120"/>
          </a:xfrm>
        </p:grpSpPr>
        <p:pic>
          <p:nvPicPr>
            <p:cNvPr id="25611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85" y="7680"/>
              <a:ext cx="2315" cy="31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5614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80" y="8520"/>
              <a:ext cx="1680" cy="14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279" y="176943"/>
            <a:ext cx="845883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штабе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4480" y="1024890"/>
            <a:ext cx="6091555" cy="5613295"/>
            <a:chOff x="448" y="1614"/>
            <a:chExt cx="12036" cy="226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48" y="1614"/>
              <a:ext cx="12036" cy="1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457200" algn="l"/>
                </a:tabLst>
                <a:defRPr/>
              </a:pP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сложить  в пачку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ЭМ из аудиторий в соответствии с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формой ППЭ-11-01: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конверты с использованными КИМ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конверты с использованными черновиками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замененные ИК: брак, испорченные и т.д.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доставочные пакеты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комплекты бланков ГВЭ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КИМ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ДБО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 неиспользованные ВДП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8" y="3049"/>
              <a:ext cx="12036" cy="2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приложить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заполненную форму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ППЭ-11-01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и 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перевязать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8" y="3428"/>
              <a:ext cx="12036" cy="4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сложить упакованную пачку с ЭМ, а также сейф-пакет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, 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котором ЭМ были доставлены в ППЭ, в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новый сейф-пакет 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 вставленной адресной биркой и запечатать его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6451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380" y="1024890"/>
            <a:ext cx="1967230" cy="2900680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</p:pic>
      <p:pic>
        <p:nvPicPr>
          <p:cNvPr id="6451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10" y="4869180"/>
            <a:ext cx="2743200" cy="1384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0189210" y="4267835"/>
            <a:ext cx="1828800" cy="2465070"/>
            <a:chOff x="11280" y="6918"/>
            <a:chExt cx="2880" cy="3882"/>
          </a:xfrm>
        </p:grpSpPr>
        <p:pic>
          <p:nvPicPr>
            <p:cNvPr id="64520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80" y="6918"/>
              <a:ext cx="2880" cy="3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4521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0" y="7920"/>
              <a:ext cx="2433" cy="20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Стрелка вправо 21"/>
          <p:cNvSpPr/>
          <p:nvPr/>
        </p:nvSpPr>
        <p:spPr bwMode="auto">
          <a:xfrm>
            <a:off x="9625330" y="5278755"/>
            <a:ext cx="473075" cy="44386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5" y="316865"/>
            <a:ext cx="1147191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Руководитель ППЭ должен 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передать члену ГЭК два запечатанных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сейф-пакета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для доставки в РЦОИ, вписав номера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сейф-пакетов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поставив подписи в форме </a:t>
            </a:r>
            <a:r>
              <a: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ППЭ-14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«Акт приёма-передачи экзаменационных материалов в ППЭ»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37715" y="2362200"/>
            <a:ext cx="7681595" cy="4177030"/>
            <a:chOff x="1080" y="3720"/>
            <a:chExt cx="12097" cy="6578"/>
          </a:xfrm>
        </p:grpSpPr>
        <p:pic>
          <p:nvPicPr>
            <p:cNvPr id="6553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93" y="3720"/>
              <a:ext cx="4585" cy="6578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3112" y="5040"/>
              <a:ext cx="6088" cy="1489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tailEnd type="triangle" w="med" len="med"/>
            </a:ln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5541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" y="3720"/>
              <a:ext cx="4195" cy="56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4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9" y="4426"/>
              <a:ext cx="4183" cy="5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1" name="Line 11"/>
            <p:cNvSpPr>
              <a:spLocks noChangeShapeType="1"/>
            </p:cNvSpPr>
            <p:nvPr/>
          </p:nvSpPr>
          <p:spPr bwMode="auto">
            <a:xfrm>
              <a:off x="5480" y="5880"/>
              <a:ext cx="3720" cy="840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tailEnd type="triangle" w="med" len="med"/>
            </a:ln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  <a:endParaRPr lang="ru-RU" sz="40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ГИА-11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1870" y="262890"/>
            <a:ext cx="26289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Бланки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927725"/>
            <a:ext cx="11308080" cy="778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Комплект бланков ГВЭ состоит из бланка регистрации и бланка ответов.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Бланки ответов являются двусторонними.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4605" y="846455"/>
            <a:ext cx="3463290" cy="4892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826135"/>
            <a:ext cx="3463290" cy="4892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841115" y="3129915"/>
            <a:ext cx="7928610" cy="2499360"/>
            <a:chOff x="6049" y="4929"/>
            <a:chExt cx="12486" cy="3936"/>
          </a:xfrm>
        </p:grpSpPr>
        <p:graphicFrame>
          <p:nvGraphicFramePr>
            <p:cNvPr id="3" name="Объект 2"/>
            <p:cNvGraphicFramePr/>
            <p:nvPr/>
          </p:nvGraphicFramePr>
          <p:xfrm>
            <a:off x="6049" y="4929"/>
            <a:ext cx="12487" cy="3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1" imgW="7847965" imgH="5972175" progId="Paint.Picture">
                    <p:embed/>
                  </p:oleObj>
                </mc:Choice>
                <mc:Fallback>
                  <p:oleObj name="" r:id="rId1" imgW="7847965" imgH="5972175" progId="Paint.Picture">
                    <p:embed/>
                    <p:pic>
                      <p:nvPicPr>
                        <p:cNvPr id="0" name="Изображение 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6049" y="4929"/>
                          <a:ext cx="12487" cy="393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/>
            <p:cNvGrpSpPr/>
            <p:nvPr/>
          </p:nvGrpSpPr>
          <p:grpSpPr>
            <a:xfrm>
              <a:off x="14166" y="6819"/>
              <a:ext cx="3403" cy="1360"/>
              <a:chOff x="9759" y="8956"/>
              <a:chExt cx="3403" cy="1360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9759" y="8956"/>
                <a:ext cx="3403" cy="136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40" name="TextBox 12"/>
              <p:cNvSpPr txBox="1"/>
              <p:nvPr/>
            </p:nvSpPr>
            <p:spPr>
              <a:xfrm>
                <a:off x="10680" y="9345"/>
                <a:ext cx="1560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dirty="0">
                    <a:latin typeface="Arial" panose="020B0604020202020204" pitchFamily="34" charset="0"/>
                  </a:rPr>
                  <a:t>563285</a:t>
                </a: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4801870" y="262890"/>
            <a:ext cx="26289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Бланки ГВЭ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718810"/>
            <a:ext cx="1130808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 регистрации и бланк ответов связаны кодом работы, который заполняется </a:t>
            </a:r>
            <a:r>
              <a:rPr lang="ru-RU" sz="20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автоматизированно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должен быть одинаковым на бланках комплекта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5270" y="946785"/>
            <a:ext cx="7934960" cy="2506980"/>
            <a:chOff x="402" y="1491"/>
            <a:chExt cx="12496" cy="3948"/>
          </a:xfrm>
        </p:grpSpPr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" y="1491"/>
              <a:ext cx="12496" cy="371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4" name="Группа 13"/>
            <p:cNvGrpSpPr/>
            <p:nvPr/>
          </p:nvGrpSpPr>
          <p:grpSpPr>
            <a:xfrm>
              <a:off x="9108" y="4079"/>
              <a:ext cx="3403" cy="1360"/>
              <a:chOff x="7898" y="4040"/>
              <a:chExt cx="3403" cy="136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898" y="4040"/>
                <a:ext cx="3403" cy="136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39" name="TextBox 11"/>
              <p:cNvSpPr txBox="1"/>
              <p:nvPr/>
            </p:nvSpPr>
            <p:spPr>
              <a:xfrm>
                <a:off x="8819" y="4582"/>
                <a:ext cx="1560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dirty="0">
                    <a:latin typeface="Arial" panose="020B0604020202020204" pitchFamily="34" charset="0"/>
                  </a:rPr>
                  <a:t>563285</a:t>
                </a:r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65" y="18097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по русскому языку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8970" y="899795"/>
            <a:ext cx="10821035" cy="1666875"/>
            <a:chOff x="339724" y="868518"/>
            <a:chExt cx="6981638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39724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0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Продолжительность экзаменационной работы</a:t>
              </a:r>
              <a:endParaRPr sz="2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3 часа 55 минут (235 минут)</a:t>
              </a:r>
              <a:endParaRPr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>
                <a:buNone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(+1,5 часа для участников с ОВЗ)</a:t>
              </a:r>
              <a:endPara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30487" y="868518"/>
              <a:ext cx="3190875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0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Дополнительные материалы и оборудование</a:t>
              </a:r>
              <a:endParaRPr sz="2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endParaRPr sz="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орфографически</a:t>
              </a:r>
              <a:r>
                <a: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й </a:t>
              </a:r>
              <a:r>
                <a:rPr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 толковы</a:t>
              </a:r>
              <a:r>
                <a: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й</a:t>
              </a:r>
              <a:r>
                <a:rPr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 словар</a:t>
              </a:r>
              <a:r>
                <a: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</a:t>
              </a:r>
              <a:endParaRPr lang="ru-RU" sz="20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751840" y="1727835"/>
            <a:ext cx="4618355" cy="1016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11020" y="2701290"/>
            <a:ext cx="8570595" cy="573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59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Выбор формы при подаче заявления</a:t>
            </a:r>
            <a:endParaRPr lang="ru-RU" sz="2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440305" y="4006215"/>
            <a:ext cx="3175" cy="516255"/>
          </a:xfrm>
          <a:prstGeom prst="straightConnector1">
            <a:avLst/>
          </a:prstGeom>
          <a:ln w="38100">
            <a:solidFill>
              <a:srgbClr val="E26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944235" y="3983990"/>
            <a:ext cx="3175" cy="516255"/>
          </a:xfrm>
          <a:prstGeom prst="straightConnector1">
            <a:avLst/>
          </a:prstGeom>
          <a:ln w="38100">
            <a:solidFill>
              <a:srgbClr val="E26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25525" y="4518660"/>
            <a:ext cx="2832735" cy="2296795"/>
          </a:xfrm>
          <a:prstGeom prst="ellipse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Изложение с творческим заданием </a:t>
            </a:r>
            <a:endParaRPr lang="ru-RU" sz="2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29455" y="4519295"/>
            <a:ext cx="2832735" cy="2296795"/>
          </a:xfrm>
          <a:prstGeom prst="ellipse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Сочинение</a:t>
            </a:r>
            <a:endParaRPr lang="ru-RU" sz="2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4" name="Прямая соединительная линия 9"/>
          <p:cNvCxnSpPr/>
          <p:nvPr/>
        </p:nvCxnSpPr>
        <p:spPr>
          <a:xfrm>
            <a:off x="6687820" y="1737995"/>
            <a:ext cx="4618355" cy="10160"/>
          </a:xfrm>
          <a:prstGeom prst="line">
            <a:avLst/>
          </a:prstGeom>
          <a:ln w="254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9752330" y="3995420"/>
            <a:ext cx="3175" cy="516255"/>
          </a:xfrm>
          <a:prstGeom prst="straightConnector1">
            <a:avLst/>
          </a:prstGeom>
          <a:ln w="38100">
            <a:solidFill>
              <a:srgbClr val="E26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248015" y="4522470"/>
            <a:ext cx="2832735" cy="2296795"/>
          </a:xfrm>
          <a:prstGeom prst="ellipse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Диктант </a:t>
            </a:r>
            <a:endParaRPr lang="ru-RU" sz="20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5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(только для обучающихся с расстройствами </a:t>
            </a:r>
            <a:r>
              <a:rPr lang="ru-RU" sz="1500" i="1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аутистического</a:t>
            </a:r>
            <a:r>
              <a:rPr lang="ru-RU" sz="15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спектра) 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86279" y="3043555"/>
            <a:ext cx="7905543" cy="953135"/>
            <a:chOff x="69023" y="19857029"/>
            <a:chExt cx="3977678" cy="48153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27177" y="21436304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023" y="19857029"/>
              <a:ext cx="3819949" cy="481531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20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Каждая форма сдачи экзамена должна проходить </a:t>
              </a:r>
              <a:br>
                <a:rPr lang="ru-RU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</a:br>
              <a:r>
                <a:rPr lang="ru-RU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отдельной аудитории</a:t>
              </a:r>
              <a:endParaRPr lang="ru-RU" altLang="ru-RU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12515" y="858520"/>
            <a:ext cx="4995545" cy="2018030"/>
            <a:chOff x="4912" y="5570"/>
            <a:chExt cx="8624" cy="41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914" y="5570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l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текст 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12" y="7043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творческое задание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12" y="8517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4500" algn="just" defTabSz="914400" hangingPunct="0">
                <a:spcAft>
                  <a:spcPts val="990"/>
                </a:spcAft>
                <a:buFont typeface="Wingdings" panose="05000000000000000000" pitchFamily="2" charset="2"/>
                <a:buChar char="ü"/>
                <a:tabLst>
                  <a:tab pos="751205" algn="l"/>
                </a:tabLst>
              </a:pPr>
              <a:r>
                <a:rPr dirty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инструкция для обучающегося</a:t>
              </a:r>
              <a:endParaRPr lang="ru-RU" b="1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5470" y="134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p>
            <a:pPr indent="444500" algn="ctr" defTabSz="914400" hangingPunct="0">
              <a:buNone/>
              <a:tabLst>
                <a:tab pos="751205" algn="l"/>
              </a:tabLst>
            </a:pP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Изложение с творческим заданием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1010" y="3098165"/>
            <a:ext cx="8759825" cy="132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Творческое задание должны быть прочитаны и записаны на  доске (или распечатаны для каждого участника экзамена).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 необходимости на доске записываются термины, имена собственные, архаизмы, даты, упомянутые в тексте изложения.</a:t>
            </a:r>
            <a:endParaRPr lang="ru-RU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305" y="4646930"/>
            <a:ext cx="10135870" cy="183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качестве организатора для проведения изложения привлекается специалист (например, учитель начальных классов), владеющий методикой проведения экзамена в форме изложения. Не допускается привлекать к проведению экзамена в форме изложения специалиста по этому учебному предмету, а также специалиста,  преподававшего данный предмет у данных обучающихся.</a:t>
            </a:r>
            <a:endParaRPr lang="ru-RU" altLang="ru-RU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935980" y="718185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15405" y="817245"/>
            <a:ext cx="2772410" cy="2435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Текст читается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2 раза</a:t>
            </a:r>
            <a:endParaRPr lang="ru-RU" sz="20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467995" y="3427730"/>
            <a:ext cx="8980805" cy="63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85470" y="134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p>
            <a:pPr indent="444500" algn="ctr" defTabSz="914400" hangingPunct="0">
              <a:buNone/>
              <a:tabLst>
                <a:tab pos="751205" algn="l"/>
              </a:tabLst>
            </a:pP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Изложение с творческим заданием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575" y="1219835"/>
            <a:ext cx="5340350" cy="163004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участники ГВЭ без ОВЗ;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иные категории участников ГВЭ, которым требуется создание специальных условий (диабет, онкология, астма и др.)</a:t>
            </a:r>
            <a:endParaRPr lang="ru-RU" sz="2000" b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575" y="3539490"/>
            <a:ext cx="534035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участники ГВЭ с тяжелыми нарушениями речи;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участники ГВЭ с задержкой психического развития;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участники ГВЭ с нарушениями опорно-двигательного аппарата;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глухие, слабослышащие, позднооглохшие участники ГВЭ;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слепые, слабовидящие участники ГВЭ</a:t>
            </a:r>
            <a:endParaRPr lang="ru-RU" sz="2000" b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15405" y="3965575"/>
            <a:ext cx="2747010" cy="2435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Текст выдаётся для чтения и подготовительной работы </a:t>
            </a:r>
            <a:b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</a:b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 40 минут</a:t>
            </a:r>
            <a:endParaRPr lang="ru-RU" sz="20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9634855" y="2117090"/>
            <a:ext cx="2413635" cy="2731770"/>
          </a:xfrm>
          <a:prstGeom prst="leftArrowCallout">
            <a:avLst>
              <a:gd name="adj1" fmla="val 25000"/>
              <a:gd name="adj2" fmla="val 47349"/>
              <a:gd name="adj3" fmla="val 25000"/>
              <a:gd name="adj4" fmla="val 76756"/>
            </a:avLst>
          </a:prstGeom>
          <a:solidFill>
            <a:srgbClr val="D0D8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Участники ГВЭ могут работать с черновиками.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Переписывать текст запрещено!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13584</Words>
  <Application>WPS Presentation</Application>
  <PresentationFormat>Широкоэкранный</PresentationFormat>
  <Paragraphs>581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42</vt:i4>
      </vt:variant>
    </vt:vector>
  </HeadingPairs>
  <TitlesOfParts>
    <vt:vector size="64" baseType="lpstr">
      <vt:lpstr>Arial</vt:lpstr>
      <vt:lpstr>SimSun</vt:lpstr>
      <vt:lpstr>Wingdings</vt:lpstr>
      <vt:lpstr>Century Gothic</vt:lpstr>
      <vt:lpstr>Calibri</vt:lpstr>
      <vt:lpstr>+Основной текст (восточно-азиат</vt:lpstr>
      <vt:lpstr>Segoe Print</vt:lpstr>
      <vt:lpstr>Times New Roman</vt:lpstr>
      <vt:lpstr>Microsoft YaHei</vt:lpstr>
      <vt:lpstr>Arial Unicode MS</vt:lpstr>
      <vt:lpstr>Calibri Light</vt:lpstr>
      <vt:lpstr>Wingdings</vt:lpstr>
      <vt:lpstr>Тема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Палочкина_ЕА</cp:lastModifiedBy>
  <cp:revision>95</cp:revision>
  <cp:lastPrinted>2022-12-07T11:04:00Z</cp:lastPrinted>
  <dcterms:created xsi:type="dcterms:W3CDTF">2022-12-07T09:57:00Z</dcterms:created>
  <dcterms:modified xsi:type="dcterms:W3CDTF">2023-05-03T10:59:15Z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