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78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69" r:id="rId21"/>
    <p:sldId id="256" r:id="rId22"/>
    <p:sldId id="258" r:id="rId23"/>
    <p:sldId id="259" r:id="rId24"/>
    <p:sldId id="260" r:id="rId25"/>
    <p:sldId id="270" r:id="rId26"/>
    <p:sldId id="261" r:id="rId27"/>
    <p:sldId id="262" r:id="rId28"/>
    <p:sldId id="271" r:id="rId29"/>
    <p:sldId id="263" r:id="rId30"/>
    <p:sldId id="264" r:id="rId31"/>
    <p:sldId id="265" r:id="rId32"/>
    <p:sldId id="266" r:id="rId33"/>
    <p:sldId id="267" r:id="rId34"/>
    <p:sldId id="268" r:id="rId35"/>
    <p:sldId id="272" r:id="rId36"/>
    <p:sldId id="273" r:id="rId37"/>
    <p:sldId id="274" r:id="rId38"/>
    <p:sldId id="275" r:id="rId39"/>
    <p:sldId id="277" r:id="rId40"/>
    <p:sldId id="305" r:id="rId41"/>
    <p:sldId id="276" r:id="rId42"/>
    <p:sldId id="297" r:id="rId43"/>
    <p:sldId id="299" r:id="rId44"/>
    <p:sldId id="302" r:id="rId45"/>
    <p:sldId id="298" r:id="rId46"/>
    <p:sldId id="301" r:id="rId47"/>
    <p:sldId id="300" r:id="rId48"/>
    <p:sldId id="303" r:id="rId49"/>
    <p:sldId id="304" r:id="rId50"/>
    <p:sldId id="306" r:id="rId51"/>
    <p:sldId id="307" r:id="rId52"/>
    <p:sldId id="310" r:id="rId53"/>
    <p:sldId id="309" r:id="rId54"/>
    <p:sldId id="308" r:id="rId55"/>
    <p:sldId id="311" r:id="rId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692B2-F89D-41DF-9147-4B5BB0035B6D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73D82-4347-4169-8428-10CC74E252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03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73D82-4347-4169-8428-10CC74E252B4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1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080B-BE85-4B0D-8B8E-9582C89B3A30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56141-1C5D-47D7-8683-2B6779AB1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954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080B-BE85-4B0D-8B8E-9582C89B3A30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56141-1C5D-47D7-8683-2B6779AB1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827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080B-BE85-4B0D-8B8E-9582C89B3A30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56141-1C5D-47D7-8683-2B6779AB1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276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080B-BE85-4B0D-8B8E-9582C89B3A30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56141-1C5D-47D7-8683-2B6779AB1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436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080B-BE85-4B0D-8B8E-9582C89B3A30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56141-1C5D-47D7-8683-2B6779AB1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045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080B-BE85-4B0D-8B8E-9582C89B3A30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56141-1C5D-47D7-8683-2B6779AB1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44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080B-BE85-4B0D-8B8E-9582C89B3A30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56141-1C5D-47D7-8683-2B6779AB1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1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080B-BE85-4B0D-8B8E-9582C89B3A30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56141-1C5D-47D7-8683-2B6779AB1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300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080B-BE85-4B0D-8B8E-9582C89B3A30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56141-1C5D-47D7-8683-2B6779AB1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822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080B-BE85-4B0D-8B8E-9582C89B3A30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56141-1C5D-47D7-8683-2B6779AB1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72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080B-BE85-4B0D-8B8E-9582C89B3A30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56141-1C5D-47D7-8683-2B6779AB1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268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E080B-BE85-4B0D-8B8E-9582C89B3A30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56141-1C5D-47D7-8683-2B6779AB1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18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eva.yar@mail.ru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8764" y="714895"/>
            <a:ext cx="10839796" cy="236330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Подготовка </a:t>
            </a:r>
            <a:r>
              <a:rPr lang="ru-RU" sz="4000" b="1" dirty="0">
                <a:solidFill>
                  <a:srgbClr val="002060"/>
                </a:solidFill>
              </a:rPr>
              <a:t>аудитории ППЭ </a:t>
            </a:r>
            <a:r>
              <a:rPr lang="ru-RU" sz="4000" dirty="0">
                <a:solidFill>
                  <a:srgbClr val="002060"/>
                </a:solidFill>
              </a:rPr>
              <a:t>при проведении государственной итоговой аттестации по образовательным программам основного общего образования </a:t>
            </a:r>
            <a:r>
              <a:rPr lang="ru-RU" sz="4000" b="1" dirty="0">
                <a:solidFill>
                  <a:srgbClr val="002060"/>
                </a:solidFill>
              </a:rPr>
              <a:t>по химии в форме ОГЭ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4" name="Picture 2" descr="https://new-science.ru/wp-content/uploads/2019/12/61561-780x4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931" y="3498665"/>
            <a:ext cx="5575069" cy="335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931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Комплекты реактивов, используемых для выполнения экспериментальных заданий ОГЭ по химии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16130" y="1866822"/>
          <a:ext cx="11754196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8549">
                  <a:extLst>
                    <a:ext uri="{9D8B030D-6E8A-4147-A177-3AD203B41FA5}">
                      <a16:colId xmlns:a16="http://schemas.microsoft.com/office/drawing/2014/main" xmlns="" val="3211667271"/>
                    </a:ext>
                  </a:extLst>
                </a:gridCol>
                <a:gridCol w="2938549">
                  <a:extLst>
                    <a:ext uri="{9D8B030D-6E8A-4147-A177-3AD203B41FA5}">
                      <a16:colId xmlns:a16="http://schemas.microsoft.com/office/drawing/2014/main" xmlns="" val="338932228"/>
                    </a:ext>
                  </a:extLst>
                </a:gridCol>
                <a:gridCol w="2938549">
                  <a:extLst>
                    <a:ext uri="{9D8B030D-6E8A-4147-A177-3AD203B41FA5}">
                      <a16:colId xmlns:a16="http://schemas.microsoft.com/office/drawing/2014/main" xmlns="" val="1834288982"/>
                    </a:ext>
                  </a:extLst>
                </a:gridCol>
                <a:gridCol w="2938549">
                  <a:extLst>
                    <a:ext uri="{9D8B030D-6E8A-4147-A177-3AD203B41FA5}">
                      <a16:colId xmlns:a16="http://schemas.microsoft.com/office/drawing/2014/main" xmlns="" val="28502691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Комплект 5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Комплект 6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Комплект 7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Комплект 8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7095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Соляная кислота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Серная кислота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Гидроксид натрия/калия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Сульфат меди(II)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Сульфат магния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Хлорид меди(II)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 Хлорид магния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 Нитрат серебра 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 Хлорид бария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 Карбонат натрия/калия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 Цинк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 Оксид алюминия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 Индикаторы (фенолфталеин, метилоранж, лакмус)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Соляная кислота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Серная кислота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Гидроксид натрия/калия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Хлорид железа(III)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Сульфат алюминия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Сульфат цинка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 Хлорид лития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 Фосфат натрия/калия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 Нитрат серебра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 Нитрат бария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 Алюминий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 Медь 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 Индикаторы (фенолфталеин, метилоранж, лакмус)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Соляная кислота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Серная кислота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Гидроксид натрия/калия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Сульфат аммония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Бромид натрия/ калия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 Иодид натрия/калия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 Фосфат натрия/калия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 Хлорид лития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 Нитрат серебра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 Нитрат натрия/калия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 Хлорид бария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 Сульфат натрия/калия 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 Индикаторы (метилоранж, лакмус, фенолфталеин)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Соляная кислота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Серная кислота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Гидроксид натрия/калия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Гидроксид кальция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Гидрокарбонат натрия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Хлорид кальция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 Нитрат серебра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 Нитрат бария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 Хлорид аммония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 Хлорид натрия/калия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 Оксид магния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 Хлорид меди(II)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 Индикаторы (метилоранж, лакмус, фенолфталеин)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1123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4215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Примечания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2327564"/>
            <a:ext cx="101969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Для </a:t>
            </a:r>
            <a:r>
              <a:rPr lang="ru-RU" sz="2400" dirty="0"/>
              <a:t>приготовления растворов, включенных в каждый из восьми комплектов, применяется </a:t>
            </a:r>
            <a:r>
              <a:rPr lang="ru-RU" sz="2400" b="1" dirty="0">
                <a:solidFill>
                  <a:srgbClr val="002060"/>
                </a:solidFill>
              </a:rPr>
              <a:t>дистиллированная вода</a:t>
            </a:r>
            <a:r>
              <a:rPr lang="ru-RU" sz="2400" b="1" dirty="0"/>
              <a:t>.</a:t>
            </a:r>
            <a:endParaRPr lang="ru-RU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Наличие слеш-черты в комплектах реактивов  и в общем перечне веществ указывает на взаимозаменяемость данных реактивов при выполнении задания.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Надписи на склянках с веществами, выдаваемых экзаменуемому для проведения реакций, должны полностью соответствовать перечню реактивов, который указан в условии задания</a:t>
            </a:r>
            <a:r>
              <a:rPr lang="ru-RU" sz="2400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240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Общий перечень веществ,  используемых для составления комплектов реактивов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473826" y="1853738"/>
          <a:ext cx="11305308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031">
                  <a:extLst>
                    <a:ext uri="{9D8B030D-6E8A-4147-A177-3AD203B41FA5}">
                      <a16:colId xmlns:a16="http://schemas.microsoft.com/office/drawing/2014/main" xmlns="" val="215107833"/>
                    </a:ext>
                  </a:extLst>
                </a:gridCol>
                <a:gridCol w="6342422">
                  <a:extLst>
                    <a:ext uri="{9D8B030D-6E8A-4147-A177-3AD203B41FA5}">
                      <a16:colId xmlns:a16="http://schemas.microsoft.com/office/drawing/2014/main" xmlns="" val="224389522"/>
                    </a:ext>
                  </a:extLst>
                </a:gridCol>
                <a:gridCol w="3823855">
                  <a:extLst>
                    <a:ext uri="{9D8B030D-6E8A-4147-A177-3AD203B41FA5}">
                      <a16:colId xmlns:a16="http://schemas.microsoft.com/office/drawing/2014/main" xmlns="" val="2690871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№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Вещества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 каком виде включаются в комплекты 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4583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Алюминий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Гранулы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051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Железо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Стружка 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05203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Цинк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Гранулы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3389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Медь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Проволока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74306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5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Оксид меди(</a:t>
                      </a:r>
                      <a:r>
                        <a:rPr lang="en-US" sz="2400" dirty="0" smtClean="0"/>
                        <a:t>II)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Порошок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92674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6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Оксид магния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Порошок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3159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7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Оксид алюминия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Порошок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4703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8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Оксид кремния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Порошок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72351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2127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523702" y="457201"/>
          <a:ext cx="11305308" cy="52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031">
                  <a:extLst>
                    <a:ext uri="{9D8B030D-6E8A-4147-A177-3AD203B41FA5}">
                      <a16:colId xmlns:a16="http://schemas.microsoft.com/office/drawing/2014/main" xmlns="" val="215107833"/>
                    </a:ext>
                  </a:extLst>
                </a:gridCol>
                <a:gridCol w="6342422">
                  <a:extLst>
                    <a:ext uri="{9D8B030D-6E8A-4147-A177-3AD203B41FA5}">
                      <a16:colId xmlns:a16="http://schemas.microsoft.com/office/drawing/2014/main" xmlns="" val="224389522"/>
                    </a:ext>
                  </a:extLst>
                </a:gridCol>
                <a:gridCol w="3823855">
                  <a:extLst>
                    <a:ext uri="{9D8B030D-6E8A-4147-A177-3AD203B41FA5}">
                      <a16:colId xmlns:a16="http://schemas.microsoft.com/office/drawing/2014/main" xmlns="" val="2690871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№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Вещества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 каком виде включаются в комплекты 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4583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Соляная кислота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Разбавленный раствор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1051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Серная кислота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Разбавленный раствор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05203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Гидроксид натрия/гидроксид калия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Раствор 10-15%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53389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Гидроксид кальция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Раствор 10-15%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74306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Хлорид натрия/ хлорид калия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Раствор 5-10%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92674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Хлорид лития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Раствор 5-10%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3159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Хлорид кальция/хлорид магния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Раствор 5-10%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84703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Хлорид меди(II)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Раствор 5-10%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72351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Хлорид алюминия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Раствор 5-10%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90298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0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Хлорид железа(III)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Раствор 5-10%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23956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Хлорид аммония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Раствор 5-10%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Хлорид бария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Раствор (не более 5%)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067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523702" y="457201"/>
          <a:ext cx="11305308" cy="453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031">
                  <a:extLst>
                    <a:ext uri="{9D8B030D-6E8A-4147-A177-3AD203B41FA5}">
                      <a16:colId xmlns:a16="http://schemas.microsoft.com/office/drawing/2014/main" xmlns="" val="215107833"/>
                    </a:ext>
                  </a:extLst>
                </a:gridCol>
                <a:gridCol w="6342422">
                  <a:extLst>
                    <a:ext uri="{9D8B030D-6E8A-4147-A177-3AD203B41FA5}">
                      <a16:colId xmlns:a16="http://schemas.microsoft.com/office/drawing/2014/main" xmlns="" val="224389522"/>
                    </a:ext>
                  </a:extLst>
                </a:gridCol>
                <a:gridCol w="3823855">
                  <a:extLst>
                    <a:ext uri="{9D8B030D-6E8A-4147-A177-3AD203B41FA5}">
                      <a16:colId xmlns:a16="http://schemas.microsoft.com/office/drawing/2014/main" xmlns="" val="2690871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№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Вещества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 каком виде включаются в комплекты 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4583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Сульфат натрия/ сульфат калия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Раствор 5-10%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1051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Сульфат магния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Раствор 5-10%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05203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Сульфат меди(II)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Раствор 5-10%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53389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Сульфат железа(II)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Раствор 5-10%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74306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7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Сульфат цинка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Раствор 5-10%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92674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26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Сульфат алюминия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Раствор 5-10%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3159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27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Сульфат аммония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Раствор 5-10%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84703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28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Нитрат натрия / нитрат калия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Раствор 5-10%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72351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29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Карбонат натрия/ карбонат калия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Раствор 5-10%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90298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Гидрокарбонат натрия/ гидрокарбонат калия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Раствор 5-10%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23956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86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573579" y="507077"/>
          <a:ext cx="11305308" cy="489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031">
                  <a:extLst>
                    <a:ext uri="{9D8B030D-6E8A-4147-A177-3AD203B41FA5}">
                      <a16:colId xmlns:a16="http://schemas.microsoft.com/office/drawing/2014/main" xmlns="" val="215107833"/>
                    </a:ext>
                  </a:extLst>
                </a:gridCol>
                <a:gridCol w="6342422">
                  <a:extLst>
                    <a:ext uri="{9D8B030D-6E8A-4147-A177-3AD203B41FA5}">
                      <a16:colId xmlns:a16="http://schemas.microsoft.com/office/drawing/2014/main" xmlns="" val="224389522"/>
                    </a:ext>
                  </a:extLst>
                </a:gridCol>
                <a:gridCol w="3823855">
                  <a:extLst>
                    <a:ext uri="{9D8B030D-6E8A-4147-A177-3AD203B41FA5}">
                      <a16:colId xmlns:a16="http://schemas.microsoft.com/office/drawing/2014/main" xmlns="" val="2690871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№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Вещества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 каком виде включаются в комплекты 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4583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31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Фосфат натрия/ фосфат калия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Раствор 5-10%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1051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32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Бромид натрия/ бромид калия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Раствор 5-10%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05203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33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Иодид натрия/ иодид калия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Раствор 5-10%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53389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34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Нитрат бария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Раствор (не более 5%)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74306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Нитрат кальция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Раствор 5-10%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92674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36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Нитрат серебра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Раствор 5-10%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3159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37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Аммиак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Раствор 5-10%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84703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38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Пероксид водорода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Раствор 3-5%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72351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39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Индикаторы (метилоранж, лакмус, фенолфталеин)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Растворы, бумага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90298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Дистиллированная вода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987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Минимальный набор оборудования в ППЭ, необходимый для подготовки комплектов реактивов, используемых при проведении химического эксперимента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635463" y="1900074"/>
          <a:ext cx="10520217" cy="4308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331">
                  <a:extLst>
                    <a:ext uri="{9D8B030D-6E8A-4147-A177-3AD203B41FA5}">
                      <a16:colId xmlns:a16="http://schemas.microsoft.com/office/drawing/2014/main" xmlns="" val="2152839914"/>
                    </a:ext>
                  </a:extLst>
                </a:gridCol>
                <a:gridCol w="6234545">
                  <a:extLst>
                    <a:ext uri="{9D8B030D-6E8A-4147-A177-3AD203B41FA5}">
                      <a16:colId xmlns:a16="http://schemas.microsoft.com/office/drawing/2014/main" xmlns="" val="3229340678"/>
                    </a:ext>
                  </a:extLst>
                </a:gridCol>
                <a:gridCol w="3358341">
                  <a:extLst>
                    <a:ext uri="{9D8B030D-6E8A-4147-A177-3AD203B41FA5}">
                      <a16:colId xmlns:a16="http://schemas.microsoft.com/office/drawing/2014/main" xmlns="" val="2629000028"/>
                    </a:ext>
                  </a:extLst>
                </a:gridCol>
              </a:tblGrid>
              <a:tr h="49796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№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Оборудование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Количество из расчета на одну аудиторию 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1921446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Весы лабораторные электронные до 200 г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619642088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Спиртовка лабораторная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4182263443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Воронка коническая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394903420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Стеклянная палочка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707729787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Пробирка ПХ-14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10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3122563535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Стакан высокий с носиком ВН-50 с меткой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4104212843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Цилиндр измерительный 2-50-2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675481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3529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415639" y="614372"/>
          <a:ext cx="11374582" cy="5538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641">
                  <a:extLst>
                    <a:ext uri="{9D8B030D-6E8A-4147-A177-3AD203B41FA5}">
                      <a16:colId xmlns:a16="http://schemas.microsoft.com/office/drawing/2014/main" xmlns="" val="2152839914"/>
                    </a:ext>
                  </a:extLst>
                </a:gridCol>
                <a:gridCol w="6740863">
                  <a:extLst>
                    <a:ext uri="{9D8B030D-6E8A-4147-A177-3AD203B41FA5}">
                      <a16:colId xmlns:a16="http://schemas.microsoft.com/office/drawing/2014/main" xmlns="" val="3229340678"/>
                    </a:ext>
                  </a:extLst>
                </a:gridCol>
                <a:gridCol w="3631078">
                  <a:extLst>
                    <a:ext uri="{9D8B030D-6E8A-4147-A177-3AD203B41FA5}">
                      <a16:colId xmlns:a16="http://schemas.microsoft.com/office/drawing/2014/main" xmlns="" val="2629000028"/>
                    </a:ext>
                  </a:extLst>
                </a:gridCol>
              </a:tblGrid>
              <a:tr h="49796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№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Оборудование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Количество из расчета на одну аудиторию 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1921446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Штатив (подставка) для пробирок на 10 гнёзд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619642088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Держатель для пробирок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4182263443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Шпатель (ложечка для забора веществ)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394903420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Раздаточный лоток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707729787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Набор флаконов для хранения растворов и реактивов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15 комплектов по 6 штук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22563535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Цилиндр измерительный с носиком 1-500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04212843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Стакан высокий 500 мл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Набор ершей для мытья посуды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Халат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7652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53301"/>
              </p:ext>
            </p:extLst>
          </p:nvPr>
        </p:nvGraphicFramePr>
        <p:xfrm>
          <a:off x="701964" y="237528"/>
          <a:ext cx="10520217" cy="3546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331">
                  <a:extLst>
                    <a:ext uri="{9D8B030D-6E8A-4147-A177-3AD203B41FA5}">
                      <a16:colId xmlns:a16="http://schemas.microsoft.com/office/drawing/2014/main" xmlns="" val="2152839914"/>
                    </a:ext>
                  </a:extLst>
                </a:gridCol>
                <a:gridCol w="6234545">
                  <a:extLst>
                    <a:ext uri="{9D8B030D-6E8A-4147-A177-3AD203B41FA5}">
                      <a16:colId xmlns:a16="http://schemas.microsoft.com/office/drawing/2014/main" xmlns="" val="3229340678"/>
                    </a:ext>
                  </a:extLst>
                </a:gridCol>
                <a:gridCol w="3358341">
                  <a:extLst>
                    <a:ext uri="{9D8B030D-6E8A-4147-A177-3AD203B41FA5}">
                      <a16:colId xmlns:a16="http://schemas.microsoft.com/office/drawing/2014/main" xmlns="" val="2629000028"/>
                    </a:ext>
                  </a:extLst>
                </a:gridCol>
              </a:tblGrid>
              <a:tr h="49796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№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Оборудование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Количество из расчета на одну аудиторию 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1921446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Резиновые перчатки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19642088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Защитные очки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82263443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Спирт этиловый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20 мл на одну спиртовку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 (на 1 раз)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94903420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Бумага фильтровальная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1 на один раз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07729787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Times New Roman"/>
                        </a:rPr>
                        <a:t>21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Комплект(ы) реактивов (</a:t>
                      </a:r>
                      <a:r>
                        <a:rPr lang="ru-RU" sz="2400" dirty="0" smtClean="0">
                          <a:effectLst/>
                          <a:latin typeface="+mn-lt"/>
                          <a:ea typeface="Times New Roman"/>
                        </a:rPr>
                        <a:t>таблицы)</a:t>
                      </a:r>
                      <a:endParaRPr lang="ru-RU" sz="2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22563535"/>
                  </a:ext>
                </a:extLst>
              </a:tr>
            </a:tbl>
          </a:graphicData>
        </a:graphic>
      </p:graphicFrame>
      <p:pic>
        <p:nvPicPr>
          <p:cNvPr id="1026" name="Picture 2" descr="https://static8.depositphotos.com/1000647/933/i/950/depositphotos_9334867-stock-photo-test-tubes-with-colorful-liqui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990109"/>
            <a:ext cx="4114800" cy="28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182" y="4213908"/>
            <a:ext cx="76061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При проведении ОГЭ в 2022 г. задания, требующие проведение химических экспериментов с использованием участниками экзамена спиртовки и/или вытяжного шкафа, не будут включены в контрольные измерительные материалы.</a:t>
            </a:r>
          </a:p>
        </p:txBody>
      </p:sp>
    </p:spTree>
    <p:extLst>
      <p:ext uri="{BB962C8B-B14F-4D97-AF65-F5344CB8AC3E}">
        <p14:creationId xmlns:p14="http://schemas.microsoft.com/office/powerpoint/2010/main" val="1605294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770" t="16534"/>
          <a:stretch/>
        </p:blipFill>
        <p:spPr>
          <a:xfrm>
            <a:off x="199506" y="343680"/>
            <a:ext cx="11775612" cy="605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88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285" y="313843"/>
            <a:ext cx="11446624" cy="60016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1. Экзамен по химии проводится в кабинетах химии. При необходимости  можно использовать другие кабинеты, отвечающие требованиям СанПиН к кабинетам химии. </a:t>
            </a:r>
          </a:p>
          <a:p>
            <a:r>
              <a:rPr lang="ru-RU" sz="2400" dirty="0"/>
              <a:t>Аудитория, выделяемая для проведения экзамена, оснащается оборудованием для проведения лабораторных работ:</a:t>
            </a:r>
          </a:p>
          <a:p>
            <a:r>
              <a:rPr lang="ru-RU" sz="2400" dirty="0"/>
              <a:t>– в кабинете должно быть установлено не менее двух раковин с подводкой воды: одна - в аудитории, другая - в лаборантском помещении. Рядом с умывальными раковинами должны быть мыло и полотенце;</a:t>
            </a:r>
          </a:p>
          <a:p>
            <a:r>
              <a:rPr lang="ru-RU" sz="2400" dirty="0"/>
              <a:t>– аудитория и лаборантское помещение должны быть обеспечены средствами пожаротушения: огнетушитель, кошма, песок;</a:t>
            </a:r>
          </a:p>
          <a:p>
            <a:r>
              <a:rPr lang="ru-RU" sz="2400" dirty="0"/>
              <a:t>– лаборантское  помещение должно   иметь мебель для организации работы лица, ответственного за подготовку аудитории, к проведению   лабораторных работ (подготовки ученического эксперимента);</a:t>
            </a:r>
          </a:p>
          <a:p>
            <a:r>
              <a:rPr lang="ru-RU" sz="2400" dirty="0"/>
              <a:t>– лаборантское помещение должно быть обеспечено аптечкой скорой медицинской помощи, сейфом для хранения ядовитых веществ, шкафами для хранения реактивов и </a:t>
            </a:r>
            <a:r>
              <a:rPr lang="ru-RU" sz="2400" dirty="0" smtClean="0"/>
              <a:t>оборудования.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21856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553" t="9716" r="4340" b="18011"/>
          <a:stretch/>
        </p:blipFill>
        <p:spPr>
          <a:xfrm>
            <a:off x="171796" y="648392"/>
            <a:ext cx="11853950" cy="52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54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664" t="19489" r="12518" b="8239"/>
          <a:stretch/>
        </p:blipFill>
        <p:spPr>
          <a:xfrm>
            <a:off x="149628" y="299258"/>
            <a:ext cx="11780548" cy="615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7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431" t="11079" r="15713" b="13797"/>
          <a:stretch/>
        </p:blipFill>
        <p:spPr>
          <a:xfrm>
            <a:off x="249383" y="166254"/>
            <a:ext cx="11371810" cy="650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9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175" t="24488" r="14691" b="15739"/>
          <a:stretch/>
        </p:blipFill>
        <p:spPr>
          <a:xfrm>
            <a:off x="133003" y="581891"/>
            <a:ext cx="11820130" cy="52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22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05" y="189397"/>
            <a:ext cx="11671069" cy="656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44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170" t="3352" r="891" b="8693"/>
          <a:stretch/>
        </p:blipFill>
        <p:spPr>
          <a:xfrm>
            <a:off x="465513" y="451337"/>
            <a:ext cx="11438313" cy="59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72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003" t="11306" r="10729" b="8466"/>
          <a:stretch/>
        </p:blipFill>
        <p:spPr>
          <a:xfrm>
            <a:off x="249381" y="199504"/>
            <a:ext cx="11504815" cy="638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35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2283" b="4641"/>
          <a:stretch/>
        </p:blipFill>
        <p:spPr>
          <a:xfrm>
            <a:off x="241340" y="133004"/>
            <a:ext cx="11726852" cy="643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9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64" t="9261" r="4213" b="16875"/>
          <a:stretch/>
        </p:blipFill>
        <p:spPr>
          <a:xfrm>
            <a:off x="266006" y="598516"/>
            <a:ext cx="11804073" cy="540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04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321" t="11761" r="4340" b="13466"/>
          <a:stretch/>
        </p:blipFill>
        <p:spPr>
          <a:xfrm>
            <a:off x="149630" y="482136"/>
            <a:ext cx="11754196" cy="54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51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5657" y="1147155"/>
            <a:ext cx="6151418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2. Подготовку аудитории к экзамену по химии осуществляет специалист, владеющий  определенными умениями и навыками проведения лабораторных работ по химии (учитель химии или лаборант) (далее – ответственный за подготовку аудитории).</a:t>
            </a:r>
          </a:p>
          <a:p>
            <a:r>
              <a:rPr lang="ru-RU" sz="2400" dirty="0"/>
              <a:t>3. Ответственный за подготовку аудитории назначается руководителем образовательной организации, на базе которой организован ППЭ</a:t>
            </a:r>
            <a:r>
              <a:rPr lang="ru-RU" sz="2400" dirty="0" smtClean="0"/>
              <a:t>.</a:t>
            </a:r>
            <a:endParaRPr lang="ru-RU" dirty="0"/>
          </a:p>
        </p:txBody>
      </p:sp>
      <p:pic>
        <p:nvPicPr>
          <p:cNvPr id="1026" name="Picture 2" descr="https://novostipmr.com/sites/default/files/field/image/201901/20190115-img_77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10" y="1147155"/>
            <a:ext cx="5261959" cy="350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57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831" t="12671" r="1274" b="13238"/>
          <a:stretch/>
        </p:blipFill>
        <p:spPr>
          <a:xfrm>
            <a:off x="282634" y="681644"/>
            <a:ext cx="11671068" cy="523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01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84" y="230779"/>
            <a:ext cx="11255432" cy="632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56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8737" t="12898" b="9147"/>
          <a:stretch/>
        </p:blipFill>
        <p:spPr>
          <a:xfrm>
            <a:off x="216129" y="182879"/>
            <a:ext cx="11713829" cy="631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67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4189"/>
          <a:stretch/>
        </p:blipFill>
        <p:spPr>
          <a:xfrm>
            <a:off x="308002" y="315883"/>
            <a:ext cx="11612449" cy="625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9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87" t="2670" r="2297" b="27784"/>
          <a:stretch/>
        </p:blipFill>
        <p:spPr>
          <a:xfrm>
            <a:off x="315883" y="636072"/>
            <a:ext cx="11690141" cy="475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275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897" t="11989" r="15202" b="9375"/>
          <a:stretch/>
        </p:blipFill>
        <p:spPr>
          <a:xfrm>
            <a:off x="515388" y="232756"/>
            <a:ext cx="11122430" cy="647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02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92" t="3352" r="4341" b="3921"/>
          <a:stretch/>
        </p:blipFill>
        <p:spPr>
          <a:xfrm>
            <a:off x="263234" y="199504"/>
            <a:ext cx="11474337" cy="644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657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7760" y="548640"/>
            <a:ext cx="693281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Как правильно приготовить </a:t>
            </a:r>
            <a:r>
              <a:rPr lang="ru-RU" sz="2800" dirty="0" smtClean="0"/>
              <a:t>500 </a:t>
            </a:r>
            <a:r>
              <a:rPr lang="ru-RU" sz="2800" dirty="0"/>
              <a:t>мл 10% раствор гидроксида натрия?</a:t>
            </a:r>
          </a:p>
          <a:p>
            <a:r>
              <a:rPr lang="ru-RU" sz="2800" dirty="0" smtClean="0"/>
              <a:t>Способ 1. Мы </a:t>
            </a:r>
            <a:r>
              <a:rPr lang="ru-RU" sz="2800" dirty="0"/>
              <a:t>должны </a:t>
            </a:r>
            <a:r>
              <a:rPr lang="ru-RU" sz="2800" dirty="0" smtClean="0"/>
              <a:t>взвесить 50 </a:t>
            </a:r>
            <a:r>
              <a:rPr lang="ru-RU" sz="2800" dirty="0"/>
              <a:t>г гидроксида </a:t>
            </a:r>
            <a:r>
              <a:rPr lang="ru-RU" sz="2800" dirty="0" smtClean="0"/>
              <a:t>натрия и прилить 450 г </a:t>
            </a:r>
            <a:r>
              <a:rPr lang="ru-RU" sz="2800" dirty="0"/>
              <a:t>(мл) воды </a:t>
            </a:r>
            <a:endParaRPr lang="ru-RU" sz="2800" dirty="0" smtClean="0"/>
          </a:p>
          <a:p>
            <a:r>
              <a:rPr lang="ru-RU" sz="2800" dirty="0" smtClean="0"/>
              <a:t>Способ 2. 50 г </a:t>
            </a:r>
            <a:r>
              <a:rPr lang="ru-RU" sz="2800" dirty="0"/>
              <a:t>гидроксида натрия растворить в небольшом </a:t>
            </a:r>
            <a:r>
              <a:rPr lang="ru-RU" sz="2800" dirty="0" smtClean="0"/>
              <a:t>объёме </a:t>
            </a:r>
            <a:r>
              <a:rPr lang="ru-RU" sz="2800" dirty="0"/>
              <a:t>воды и довести объем до </a:t>
            </a:r>
            <a:r>
              <a:rPr lang="ru-RU" sz="2800" dirty="0" smtClean="0"/>
              <a:t>500 мл</a:t>
            </a:r>
          </a:p>
          <a:p>
            <a:r>
              <a:rPr lang="ru-RU" sz="2800" dirty="0" smtClean="0"/>
              <a:t>w </a:t>
            </a:r>
            <a:r>
              <a:rPr lang="ru-RU" sz="2800" dirty="0"/>
              <a:t>= масса вещества/массу раствора</a:t>
            </a:r>
          </a:p>
          <a:p>
            <a:r>
              <a:rPr lang="ru-RU" sz="2800" dirty="0"/>
              <a:t>0,1 = х / </a:t>
            </a:r>
            <a:r>
              <a:rPr lang="ru-RU" sz="2800" dirty="0" smtClean="0"/>
              <a:t>500 г</a:t>
            </a:r>
            <a:endParaRPr lang="ru-RU" sz="2800" dirty="0"/>
          </a:p>
          <a:p>
            <a:r>
              <a:rPr lang="ru-RU" sz="2800" dirty="0"/>
              <a:t>х = </a:t>
            </a:r>
            <a:r>
              <a:rPr lang="ru-RU" sz="2800" dirty="0" smtClean="0"/>
              <a:t>50 г </a:t>
            </a:r>
            <a:r>
              <a:rPr lang="ru-RU" sz="2800" dirty="0"/>
              <a:t>гидроксида натрия</a:t>
            </a:r>
          </a:p>
          <a:p>
            <a:r>
              <a:rPr lang="ru-RU" sz="2800" dirty="0"/>
              <a:t>масса раствора = </a:t>
            </a:r>
            <a:r>
              <a:rPr lang="ru-RU" sz="2800" dirty="0" smtClean="0"/>
              <a:t>500 г; масса вещества = 50 г; масса воды = 450 г</a:t>
            </a:r>
            <a:endParaRPr lang="ru-RU" sz="2400" dirty="0"/>
          </a:p>
        </p:txBody>
      </p:sp>
      <p:pic>
        <p:nvPicPr>
          <p:cNvPr id="1028" name="Picture 4" descr="https://nazya.com/anyimage/i.ebayimg.com/images/g/hrsAAOSw44BYJahA/s-l16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3" t="2448" r="15673" b="4386"/>
          <a:stretch/>
        </p:blipFill>
        <p:spPr bwMode="auto">
          <a:xfrm>
            <a:off x="341110" y="548640"/>
            <a:ext cx="4015503" cy="553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598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15.stpulscen.ru/images/product/228/199/077_b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51" b="9154"/>
          <a:stretch/>
        </p:blipFill>
        <p:spPr bwMode="auto">
          <a:xfrm>
            <a:off x="270229" y="415637"/>
            <a:ext cx="11644043" cy="565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5532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Весы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6147" t="16989" r="45358" b="25057"/>
          <a:stretch/>
        </p:blipFill>
        <p:spPr>
          <a:xfrm>
            <a:off x="349135" y="1690688"/>
            <a:ext cx="4206240" cy="4809828"/>
          </a:xfrm>
          <a:prstGeom prst="rect">
            <a:avLst/>
          </a:prstGeom>
        </p:spPr>
      </p:pic>
      <p:pic>
        <p:nvPicPr>
          <p:cNvPr id="3078" name="Picture 6" descr="https://i1.wp.com/vestech.su/wp-content/uploads/2020/12/dx-wp-1200-3000.jpg?fit=1012%2C1012&amp;amp;ssl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" t="13786" r="4601" b="12849"/>
          <a:stretch/>
        </p:blipFill>
        <p:spPr bwMode="auto">
          <a:xfrm>
            <a:off x="7328420" y="2915158"/>
            <a:ext cx="4592246" cy="367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ae04.alicdn.com/kf/HTB11Vn3PpXXXXX.XVXXq6xXFXXX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991" y="216132"/>
            <a:ext cx="3387316" cy="37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063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6291" y="335280"/>
            <a:ext cx="6716684" cy="60016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4. Ответственный за подготовку аудитории не позднее, чем  за день до проведения экзамена формирует комплекты лабораторного оборудования  и реактивов для выполнения лабораторной работы. </a:t>
            </a:r>
          </a:p>
          <a:p>
            <a:r>
              <a:rPr lang="ru-RU" sz="2400" dirty="0"/>
              <a:t>Не позднее чем за день до экзамена ответственный за подготовку аудитории получает перечень комплектов (список веществ), которые будут использоваться при проведении экзамена  (номера необходимых комплектов сообщаются руководителю ППЭ, </a:t>
            </a:r>
            <a:r>
              <a:rPr lang="ru-RU" sz="2400" dirty="0" smtClean="0"/>
              <a:t>который организован </a:t>
            </a:r>
            <a:r>
              <a:rPr lang="ru-RU" sz="2400" dirty="0"/>
              <a:t>базе </a:t>
            </a:r>
            <a:r>
              <a:rPr lang="ru-RU" sz="2400" dirty="0" smtClean="0"/>
              <a:t> данного ОУ, </a:t>
            </a:r>
            <a:r>
              <a:rPr lang="ru-RU" sz="2400" dirty="0"/>
              <a:t>за три дня до проведения экзамена. Информирование обеспечивает муниципальный орган управления образованием, осуществляющий управление в сфере образования).</a:t>
            </a:r>
          </a:p>
        </p:txBody>
      </p:sp>
      <p:pic>
        <p:nvPicPr>
          <p:cNvPr id="2050" name="Picture 2" descr="https://upload2.schoolrm.ru/resize_cache/960472/c3bed4c46e3bebf9034448fed65e7b8e/iblock/ffc/ffc4895f28e44bb702cba01f59dcab8f/f1b13849029e5f7baa257999868716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28" y="1097280"/>
            <a:ext cx="4854633" cy="364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6263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Приготовление раствора сульфата меди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(II)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из медного купороса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84423" y="2427316"/>
            <a:ext cx="56194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Медный купорос </a:t>
            </a:r>
            <a:r>
              <a:rPr lang="en-US" sz="2400" dirty="0" smtClean="0"/>
              <a:t>CuSO</a:t>
            </a:r>
            <a:r>
              <a:rPr lang="en-US" sz="2400" baseline="-25000" dirty="0" smtClean="0"/>
              <a:t>4</a:t>
            </a:r>
            <a:r>
              <a:rPr lang="ru-RU" sz="2400" baseline="-25000" dirty="0" smtClean="0"/>
              <a:t> </a:t>
            </a:r>
            <a:r>
              <a:rPr lang="en-US" sz="2400" dirty="0" smtClean="0"/>
              <a:t>∙</a:t>
            </a:r>
            <a:r>
              <a:rPr lang="ru-RU" sz="2400" dirty="0" smtClean="0"/>
              <a:t> </a:t>
            </a:r>
            <a:r>
              <a:rPr lang="en-US" sz="2400" dirty="0" smtClean="0"/>
              <a:t>5H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 </a:t>
            </a:r>
            <a:r>
              <a:rPr lang="ru-RU" sz="2400" dirty="0" smtClean="0"/>
              <a:t>содержит 64 % сульфата меди </a:t>
            </a:r>
            <a:r>
              <a:rPr lang="en-US" sz="2400" dirty="0" smtClean="0"/>
              <a:t>(II)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160 : 250</a:t>
            </a:r>
            <a:r>
              <a:rPr lang="en-US" sz="2400" dirty="0" smtClean="0"/>
              <a:t> ∙</a:t>
            </a:r>
            <a:r>
              <a:rPr lang="ru-RU" sz="2400" dirty="0" smtClean="0"/>
              <a:t> 100% = 64 %.</a:t>
            </a:r>
          </a:p>
          <a:p>
            <a:r>
              <a:rPr lang="ru-RU" sz="2400" dirty="0" smtClean="0"/>
              <a:t>Если требуется приготовить 100 г 5 %, т.е. взять 5 г сульфата меди </a:t>
            </a:r>
            <a:r>
              <a:rPr lang="en-US" sz="2400" dirty="0" smtClean="0"/>
              <a:t>(II)</a:t>
            </a:r>
            <a:r>
              <a:rPr lang="ru-RU" sz="2400" dirty="0" smtClean="0"/>
              <a:t> и 95 г воды, то медного купороса нужно взвесить </a:t>
            </a:r>
          </a:p>
          <a:p>
            <a:r>
              <a:rPr lang="ru-RU" sz="2400" dirty="0" smtClean="0"/>
              <a:t>5</a:t>
            </a:r>
            <a:r>
              <a:rPr lang="ru-RU" sz="2400" dirty="0" smtClean="0">
                <a:sym typeface="Wingdings" panose="05000000000000000000" pitchFamily="2" charset="2"/>
              </a:rPr>
              <a:t> : 0,64 = 7,8 г.</a:t>
            </a:r>
          </a:p>
          <a:p>
            <a:r>
              <a:rPr lang="ru-RU" sz="2400" dirty="0" smtClean="0">
                <a:sym typeface="Wingdings" panose="05000000000000000000" pitchFamily="2" charset="2"/>
              </a:rPr>
              <a:t>Такую массу медного купороса помещают в стакан на 150 или 200 мл и доводят водой до метки в 100 мл.</a:t>
            </a:r>
            <a:endParaRPr lang="ru-RU" sz="2400" dirty="0"/>
          </a:p>
        </p:txBody>
      </p:sp>
      <p:pic>
        <p:nvPicPr>
          <p:cNvPr id="10246" name="Picture 6" descr="Sino бренд заводская цена 98% мин медь сульфата.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 b="5478"/>
          <a:stretch/>
        </p:blipFill>
        <p:spPr bwMode="auto">
          <a:xfrm>
            <a:off x="349320" y="2111432"/>
            <a:ext cx="5541850" cy="427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6702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36613" y="1512570"/>
            <a:ext cx="107067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175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Приготовление водного раствора аммиака с массовой долей 10% из водного раствора с массовой долей аммиака 25 %.</a:t>
            </a:r>
          </a:p>
          <a:p>
            <a:pPr lvl="0" indent="3175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 мл водного раствора аммиака </a:t>
            </a:r>
            <a:r>
              <a:rPr lang="ru-RU" altLang="ru-RU" sz="28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массовой долей 25% и плотностью 0,907 </a:t>
            </a:r>
            <a:r>
              <a:rPr lang="ru-RU" altLang="ru-RU" sz="2800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г/см</a:t>
            </a:r>
            <a:r>
              <a:rPr lang="ru-RU" altLang="ru-RU" sz="2800" baseline="30000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altLang="ru-RU" sz="2800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разбавляют водой до </a:t>
            </a:r>
            <a:r>
              <a:rPr lang="ru-RU" altLang="ru-RU" sz="28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altLang="ru-RU" sz="2800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3175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Плотность полученного раствора аммиака с массовой долей 10% - 0,960 </a:t>
            </a:r>
            <a:r>
              <a:rPr lang="ru-RU" altLang="ru-RU" sz="2800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г/см</a:t>
            </a:r>
            <a:r>
              <a:rPr lang="ru-RU" altLang="ru-RU" sz="2800" baseline="30000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altLang="ru-RU" sz="2800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28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Раствор хранят в полиэтиленовой посуде.</a:t>
            </a:r>
          </a:p>
        </p:txBody>
      </p:sp>
      <p:sp>
        <p:nvSpPr>
          <p:cNvPr id="15" name="AutoShape 12" descr="data:image;base64,R0lGODlhCwAXAIABAAAAAP///yH5BAEAAAEALAAAAAALABcAAAIZjI+py20AFzizVWkv04onD0XOSJbmiaZKAQA7"/>
          <p:cNvSpPr>
            <a:spLocks noChangeAspect="1" noChangeArrowheads="1"/>
          </p:cNvSpPr>
          <p:nvPr/>
        </p:nvSpPr>
        <p:spPr bwMode="auto">
          <a:xfrm>
            <a:off x="836613" y="122238"/>
            <a:ext cx="1047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3" descr="data:image;base64,R0lGODlhCwAXAIABAAAAAP///yH5BAEAAAEALAAAAAALABcAAAIZjI+py20AFzizVWkv04onD0XOSJbmiaZKAQA7"/>
          <p:cNvSpPr>
            <a:spLocks noChangeAspect="1" noChangeArrowheads="1"/>
          </p:cNvSpPr>
          <p:nvPr/>
        </p:nvSpPr>
        <p:spPr bwMode="auto">
          <a:xfrm>
            <a:off x="5681663" y="122238"/>
            <a:ext cx="1047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4" descr="data:image;base64,R0lGODlhCwAXAIABAAAAAP///yH5BAEAAAEALAAAAAALABcAAAIZjI+py20AFzizVWkv04onD0XOSJbmiaZKAQA7"/>
          <p:cNvSpPr>
            <a:spLocks noChangeAspect="1" noChangeArrowheads="1"/>
          </p:cNvSpPr>
          <p:nvPr/>
        </p:nvSpPr>
        <p:spPr bwMode="auto">
          <a:xfrm>
            <a:off x="7791450" y="122238"/>
            <a:ext cx="1047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5" descr="data:image;base64,R0lGODlhCwAXAIABAAAAAP///yH5BAEAAAEALAAAAAALABcAAAIZjI+py20AFzizVWkv04onD0XOSJbmiaZKAQA7"/>
          <p:cNvSpPr>
            <a:spLocks noChangeAspect="1" noChangeArrowheads="1"/>
          </p:cNvSpPr>
          <p:nvPr/>
        </p:nvSpPr>
        <p:spPr bwMode="auto">
          <a:xfrm>
            <a:off x="5881688" y="671513"/>
            <a:ext cx="1047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21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https://apteka.lekafarm.ru/img/catalog/c639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8" t="2680" r="28711" b="2697"/>
          <a:stretch/>
        </p:blipFill>
        <p:spPr bwMode="auto">
          <a:xfrm>
            <a:off x="482138" y="199504"/>
            <a:ext cx="3125586" cy="662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1132" t="15625" r="49702" b="23012"/>
          <a:stretch/>
        </p:blipFill>
        <p:spPr>
          <a:xfrm>
            <a:off x="4206239" y="431856"/>
            <a:ext cx="3424843" cy="6164718"/>
          </a:xfrm>
          <a:prstGeom prst="rect">
            <a:avLst/>
          </a:prstGeom>
        </p:spPr>
      </p:pic>
      <p:pic>
        <p:nvPicPr>
          <p:cNvPr id="5122" name="Picture 2" descr="https://ozerki.ru/upload/iblock/6e4/6e4c144c84849815f64def0a8329a85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2" r="25782"/>
          <a:stretch/>
        </p:blipFill>
        <p:spPr bwMode="auto">
          <a:xfrm>
            <a:off x="8013960" y="157263"/>
            <a:ext cx="3191596" cy="658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4470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Приготовление растворов кислот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953682"/>
              </p:ext>
            </p:extLst>
          </p:nvPr>
        </p:nvGraphicFramePr>
        <p:xfrm>
          <a:off x="249754" y="1044526"/>
          <a:ext cx="11692492" cy="5680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6246">
                  <a:extLst>
                    <a:ext uri="{9D8B030D-6E8A-4147-A177-3AD203B41FA5}">
                      <a16:colId xmlns:a16="http://schemas.microsoft.com/office/drawing/2014/main" xmlns="" val="3799355455"/>
                    </a:ext>
                  </a:extLst>
                </a:gridCol>
                <a:gridCol w="5846246">
                  <a:extLst>
                    <a:ext uri="{9D8B030D-6E8A-4147-A177-3AD203B41FA5}">
                      <a16:colId xmlns:a16="http://schemas.microsoft.com/office/drawing/2014/main" xmlns="" val="1351642165"/>
                    </a:ext>
                  </a:extLst>
                </a:gridCol>
              </a:tblGrid>
              <a:tr h="833827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Серная кислота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Соляная кислота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48072585"/>
                  </a:ext>
                </a:extLst>
              </a:tr>
              <a:tr h="833827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Концентрированная кислота 96 %.</a:t>
                      </a:r>
                    </a:p>
                    <a:p>
                      <a:r>
                        <a:rPr lang="ru-RU" sz="2400" dirty="0" smtClean="0"/>
                        <a:t>Для приготовления разбавленного раствора – разбавить в 10 раз.</a:t>
                      </a:r>
                    </a:p>
                    <a:p>
                      <a:r>
                        <a:rPr lang="ru-RU" sz="2400" dirty="0" smtClean="0"/>
                        <a:t>Все работы производить в перчатках!</a:t>
                      </a:r>
                    </a:p>
                    <a:p>
                      <a:r>
                        <a:rPr lang="ru-RU" sz="2400" dirty="0" smtClean="0"/>
                        <a:t>Отмерить при помощи цилиндра  90 мл воды. При помощи другого цилиндра – 10 мл концентрированной серной кислоты.</a:t>
                      </a:r>
                    </a:p>
                    <a:p>
                      <a:r>
                        <a:rPr lang="ru-RU" sz="2400" dirty="0" smtClean="0"/>
                        <a:t>Перелить воду в химический (термостойкий) стакан на 200 мл. </a:t>
                      </a:r>
                    </a:p>
                    <a:p>
                      <a:r>
                        <a:rPr lang="ru-RU" sz="2400" dirty="0" smtClean="0"/>
                        <a:t>Прилить кислоту небольшими</a:t>
                      </a:r>
                      <a:r>
                        <a:rPr lang="ru-RU" sz="2400" baseline="0" dirty="0" smtClean="0"/>
                        <a:t> порциями, перемешивая стеклянной палочкой.</a:t>
                      </a:r>
                      <a:r>
                        <a:rPr lang="ru-RU" sz="2400" dirty="0" smtClean="0"/>
                        <a:t>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Концентрированная кислота примерно 36 %.</a:t>
                      </a:r>
                    </a:p>
                    <a:p>
                      <a:r>
                        <a:rPr lang="ru-RU" sz="2400" dirty="0" smtClean="0"/>
                        <a:t>Для приготовления разбавленного раствора – разбавить в 4 раза.</a:t>
                      </a:r>
                    </a:p>
                    <a:p>
                      <a:r>
                        <a:rPr lang="ru-RU" sz="2400" dirty="0" smtClean="0"/>
                        <a:t>Все работы производить в перчатках, в вытяжном шкафу!</a:t>
                      </a:r>
                    </a:p>
                    <a:p>
                      <a:r>
                        <a:rPr lang="ru-RU" sz="2400" dirty="0" smtClean="0"/>
                        <a:t>Отмерить при помощи цилиндра  50 мл соляной кислоты. При помощи другого цилиндра – 150 мл воды.</a:t>
                      </a:r>
                    </a:p>
                    <a:p>
                      <a:r>
                        <a:rPr lang="ru-RU" sz="2400" dirty="0" smtClean="0"/>
                        <a:t>Перелить воду в химический стакан на 400 мл. </a:t>
                      </a:r>
                    </a:p>
                    <a:p>
                      <a:r>
                        <a:rPr lang="ru-RU" sz="2400" dirty="0" smtClean="0"/>
                        <a:t>Прилить кислоту небольшими</a:t>
                      </a:r>
                      <a:r>
                        <a:rPr lang="ru-RU" sz="2400" baseline="0" dirty="0" smtClean="0"/>
                        <a:t> порциями, перемешивая стеклянной палочкой.</a:t>
                      </a:r>
                      <a:r>
                        <a:rPr lang="ru-RU" sz="2400" dirty="0" smtClean="0"/>
                        <a:t> 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3962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0119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4392" t="28579" r="28112" b="34830"/>
          <a:stretch/>
        </p:blipFill>
        <p:spPr>
          <a:xfrm>
            <a:off x="415635" y="831271"/>
            <a:ext cx="11476964" cy="410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350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s04.infourok.ru/uploads/ex/02e6/000ebc6d-76ebf4b8/1/img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1" t="60349" r="34678" b="3879"/>
          <a:stretch/>
        </p:blipFill>
        <p:spPr bwMode="auto">
          <a:xfrm>
            <a:off x="5969911" y="1012236"/>
            <a:ext cx="5747660" cy="485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mg3.festima.ru/1/8ztJ3tMxU0r23g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65" y="309498"/>
            <a:ext cx="5050749" cy="595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6694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520" t="21988" r="50597" b="41193"/>
          <a:stretch/>
        </p:blipFill>
        <p:spPr>
          <a:xfrm>
            <a:off x="698267" y="133002"/>
            <a:ext cx="10374285" cy="615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417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46967" y="1678691"/>
            <a:ext cx="37906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Концентрированная соляная кислота – это бесцветный раствор, сильно дымящий во влажном воздухе, с резким запахом.</a:t>
            </a:r>
          </a:p>
        </p:txBody>
      </p:sp>
      <p:pic>
        <p:nvPicPr>
          <p:cNvPr id="7170" name="Picture 2" descr="https://a.d-cd.net/GsAAAgCSbeA-96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 bwMode="auto">
          <a:xfrm>
            <a:off x="182402" y="133004"/>
            <a:ext cx="7599021" cy="656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314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393" t="16079" r="33218" b="25739"/>
          <a:stretch/>
        </p:blipFill>
        <p:spPr>
          <a:xfrm>
            <a:off x="149629" y="133003"/>
            <a:ext cx="6367549" cy="3975836"/>
          </a:xfrm>
          <a:prstGeom prst="rect">
            <a:avLst/>
          </a:prstGeom>
        </p:spPr>
      </p:pic>
      <p:pic>
        <p:nvPicPr>
          <p:cNvPr id="8196" name="Picture 4" descr="https://st44.stpulscen.ru/images/product/239/680/077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178" y="2988968"/>
            <a:ext cx="5674822" cy="381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82691" y="365760"/>
            <a:ext cx="47050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accent2">
                    <a:lumMod val="75000"/>
                  </a:schemeClr>
                </a:solidFill>
              </a:rPr>
              <a:t>Ареометры</a:t>
            </a:r>
            <a:endParaRPr lang="ru-RU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940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ambilive.ru/upload/000/u3/81/73/p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9" r="26078"/>
          <a:stretch/>
        </p:blipFill>
        <p:spPr bwMode="auto">
          <a:xfrm>
            <a:off x="155576" y="160337"/>
            <a:ext cx="3427370" cy="648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8018" y="160337"/>
            <a:ext cx="7889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Пероксид водорода – 3 %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AutoShape 4" descr="https://natyropat.ru/800/600/http/kff.farm/wp-content/uploads/2019/03/%D0%B2%D0%BE%D0%B4%D0%BE%D1%80%D0%BE%D0%B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natyropat.ru/800/600/http/kff.farm/wp-content/uploads/2019/03/%D0%B2%D0%BE%D0%B4%D0%BE%D1%80%D0%BE%D0%B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6020" t="17898" r="44335" b="25966"/>
          <a:stretch/>
        </p:blipFill>
        <p:spPr>
          <a:xfrm>
            <a:off x="6650183" y="941297"/>
            <a:ext cx="5353396" cy="569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32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65025" y="1044634"/>
            <a:ext cx="548640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5. Ответственный за подготовку аудитории должен подготовить </a:t>
            </a:r>
            <a:r>
              <a:rPr lang="ru-RU" sz="2400" dirty="0" smtClean="0"/>
              <a:t>:</a:t>
            </a:r>
            <a:endParaRPr lang="ru-RU" sz="2400" dirty="0"/>
          </a:p>
          <a:p>
            <a:r>
              <a:rPr lang="ru-RU" sz="2400" dirty="0"/>
              <a:t>– комплект лабораторного оборудования, выдаваемый экзаменуемому для выполнения заданий экспериментальной части (по количеству участников ГИА-9 в аудитории);</a:t>
            </a:r>
          </a:p>
          <a:p>
            <a:r>
              <a:rPr lang="ru-RU" sz="2400" dirty="0"/>
              <a:t>– комплект реактивов, используемых для выполнения экспериментального задания (по количеству вариантов).</a:t>
            </a:r>
          </a:p>
        </p:txBody>
      </p:sp>
      <p:pic>
        <p:nvPicPr>
          <p:cNvPr id="3074" name="Picture 2" descr="https://storage.myseldon.com/news_pict_D7/D78A0224E01C089EABCCD8BBD0F18B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113907"/>
            <a:ext cx="5654444" cy="353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760" y="4871258"/>
            <a:ext cx="5586153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mtClean="0">
                <a:solidFill>
                  <a:srgbClr val="002060"/>
                </a:solidFill>
              </a:rPr>
              <a:t>Кабинет </a:t>
            </a:r>
            <a:r>
              <a:rPr lang="ru-RU" b="1" smtClean="0">
                <a:solidFill>
                  <a:srgbClr val="002060"/>
                </a:solidFill>
              </a:rPr>
              <a:t>химии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4464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Независимо от того, получаете ли вы раствор из порошкового материала или ра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97" y="150580"/>
            <a:ext cx="3670279" cy="275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Промывалка (а) и ее использование (б)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41" y="333460"/>
            <a:ext cx="6777018" cy="417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images.satom.ru/i3/firms/28/30/30150/pic_971ed12d927e6c1_1024x30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t="6624" r="17118" b="10788"/>
          <a:stretch/>
        </p:blipFill>
        <p:spPr bwMode="auto">
          <a:xfrm>
            <a:off x="1398916" y="2901141"/>
            <a:ext cx="3674225" cy="395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9035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Переливание жидк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04" y="559667"/>
            <a:ext cx="10902783" cy="462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604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4870" t="24716" r="46507" b="25966"/>
          <a:stretch/>
        </p:blipFill>
        <p:spPr>
          <a:xfrm>
            <a:off x="565264" y="365759"/>
            <a:ext cx="6134793" cy="59430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3976" t="17191" r="43057" b="24829"/>
          <a:stretch/>
        </p:blipFill>
        <p:spPr>
          <a:xfrm>
            <a:off x="7099069" y="1670338"/>
            <a:ext cx="4691062" cy="463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8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5253" t="19932" r="33734" b="28465"/>
          <a:stretch/>
        </p:blipFill>
        <p:spPr>
          <a:xfrm>
            <a:off x="282632" y="315883"/>
            <a:ext cx="8728364" cy="617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088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youloveit.ru/uploads/posts/2015-04/1428501564_youloveit_ru_cvetnoi_pesok_v_banke_svoimi_rukami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21" y="133003"/>
            <a:ext cx="9747005" cy="650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2589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2175" y="911907"/>
            <a:ext cx="8246224" cy="1432283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Благодарю за внимание!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 descr="https://media.gettyimages.com/photos/chemistry-flasks-beakers-and-test-tubes-picture-id84485667?s=612x6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793" y="2819860"/>
            <a:ext cx="6057207" cy="403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46908" y="3350889"/>
            <a:ext cx="2842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hlinkClick r:id="rId3"/>
              </a:rPr>
              <a:t>eva.yar@mail.ru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Елена Викторовна Александрова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477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8146" y="798021"/>
            <a:ext cx="10740044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6. Для проведения экспериментальных заданий ответственный за подготовку аудитории  должен  подготовить  емкости-склянки объемом </a:t>
            </a:r>
            <a:r>
              <a:rPr lang="ru-RU" sz="2400" dirty="0" smtClean="0"/>
              <a:t>10-20 </a:t>
            </a:r>
            <a:r>
              <a:rPr lang="ru-RU" sz="2400" dirty="0"/>
              <a:t>мл с твердыми веществами или растворами веществ. </a:t>
            </a:r>
          </a:p>
          <a:p>
            <a:r>
              <a:rPr lang="ru-RU" sz="2400" dirty="0"/>
              <a:t>На склянках должны быть наклеены этикетки </a:t>
            </a:r>
            <a:r>
              <a:rPr lang="ru-RU" sz="2400" u="sng" dirty="0"/>
              <a:t>с формулами </a:t>
            </a:r>
            <a:r>
              <a:rPr lang="ru-RU" sz="2400" u="sng" dirty="0" smtClean="0"/>
              <a:t>веществ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dirty="0"/>
              <a:t>7. Каждый комплект оборудования и реактивов  должен быть помещён в отдельный лоток и подписан (указан № комплекта реактивов). </a:t>
            </a:r>
            <a:endParaRPr lang="ru-RU" sz="2400" dirty="0" smtClean="0"/>
          </a:p>
          <a:p>
            <a:r>
              <a:rPr lang="ru-RU" sz="2400" dirty="0" smtClean="0"/>
              <a:t>8</a:t>
            </a:r>
            <a:r>
              <a:rPr lang="ru-RU" sz="2400" dirty="0"/>
              <a:t>. Состав комплектов лабораторного оборудования и реактивов приведен в Перечне комплектов оборудования и реактивов, используемых для выполнения экспериментальных заданий, для проведения государственной итоговой аттестации по образовательным программам основного общего образования по химии (Приложение 1</a:t>
            </a:r>
            <a:r>
              <a:rPr lang="ru-RU" sz="2400" dirty="0" smtClean="0"/>
              <a:t>).</a:t>
            </a:r>
          </a:p>
          <a:p>
            <a:r>
              <a:rPr lang="ru-RU" sz="2400" dirty="0"/>
              <a:t>9. Подготовленные оборудование и реактивы располагаются в лаборантском помещении.</a:t>
            </a:r>
          </a:p>
        </p:txBody>
      </p:sp>
    </p:spTree>
    <p:extLst>
      <p:ext uri="{BB962C8B-B14F-4D97-AF65-F5344CB8AC3E}">
        <p14:creationId xmlns:p14="http://schemas.microsoft.com/office/powerpoint/2010/main" val="2843540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32815" y="1580811"/>
            <a:ext cx="4871256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Для выполнения химического эксперимента каждому участнику экзамена по химии предлагается индивидуальный комплект, состоящий из набора оборудования и реактивов.</a:t>
            </a:r>
          </a:p>
          <a:p>
            <a:r>
              <a:rPr lang="ru-RU" sz="2400" dirty="0"/>
              <a:t>Набор оборудования, входящего в индивидуальный комплект участника ОГЭ по химии, для всех участников одинаков.</a:t>
            </a:r>
          </a:p>
        </p:txBody>
      </p:sp>
      <p:pic>
        <p:nvPicPr>
          <p:cNvPr id="5122" name="Picture 2" descr="https://i.pinimg.com/originals/fc/d3/95/fcd3957ea04b883ba2015d36adfedf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5" y="1046994"/>
            <a:ext cx="6482473" cy="432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941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Комплект оборудования, выдаваемый экзаменуемому для выполнения заданий экспериментальной части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884844" y="2182706"/>
          <a:ext cx="10520217" cy="331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331">
                  <a:extLst>
                    <a:ext uri="{9D8B030D-6E8A-4147-A177-3AD203B41FA5}">
                      <a16:colId xmlns:a16="http://schemas.microsoft.com/office/drawing/2014/main" xmlns="" val="2152839914"/>
                    </a:ext>
                  </a:extLst>
                </a:gridCol>
                <a:gridCol w="6234545">
                  <a:extLst>
                    <a:ext uri="{9D8B030D-6E8A-4147-A177-3AD203B41FA5}">
                      <a16:colId xmlns:a16="http://schemas.microsoft.com/office/drawing/2014/main" xmlns="" val="3229340678"/>
                    </a:ext>
                  </a:extLst>
                </a:gridCol>
                <a:gridCol w="3358341">
                  <a:extLst>
                    <a:ext uri="{9D8B030D-6E8A-4147-A177-3AD203B41FA5}">
                      <a16:colId xmlns:a16="http://schemas.microsoft.com/office/drawing/2014/main" xmlns="" val="2629000028"/>
                    </a:ext>
                  </a:extLst>
                </a:gridCol>
              </a:tblGrid>
              <a:tr h="49796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№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Оборудование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Количество из расчёта на один комплект 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1921446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Пробирка малая (10 мл)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9642088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Штатив (подставка для пробирок) на 10 гнезд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2263443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Склянки для хранения реактивов  (10-50 мл)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6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94903420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Шпатель (ложечка для отбора сухих веществ)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07729787"/>
                  </a:ext>
                </a:extLst>
              </a:tr>
              <a:tr h="49796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5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Раздаточный лоток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2256353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7926" y="5670905"/>
            <a:ext cx="11457709" cy="80021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2300" dirty="0" smtClean="0"/>
              <a:t>Если в данном варианте предполагается использование индикатора, то он выдается в отдельной склянке № 7.</a:t>
            </a:r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1148684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Комплекты реактивов, используемых для выполнения экспериментальных заданий ОГЭ по химии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16130" y="1866822"/>
          <a:ext cx="11754196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8549">
                  <a:extLst>
                    <a:ext uri="{9D8B030D-6E8A-4147-A177-3AD203B41FA5}">
                      <a16:colId xmlns:a16="http://schemas.microsoft.com/office/drawing/2014/main" xmlns="" val="3211667271"/>
                    </a:ext>
                  </a:extLst>
                </a:gridCol>
                <a:gridCol w="2938549">
                  <a:extLst>
                    <a:ext uri="{9D8B030D-6E8A-4147-A177-3AD203B41FA5}">
                      <a16:colId xmlns:a16="http://schemas.microsoft.com/office/drawing/2014/main" xmlns="" val="338932228"/>
                    </a:ext>
                  </a:extLst>
                </a:gridCol>
                <a:gridCol w="2938549">
                  <a:extLst>
                    <a:ext uri="{9D8B030D-6E8A-4147-A177-3AD203B41FA5}">
                      <a16:colId xmlns:a16="http://schemas.microsoft.com/office/drawing/2014/main" xmlns="" val="1834288982"/>
                    </a:ext>
                  </a:extLst>
                </a:gridCol>
                <a:gridCol w="2938549">
                  <a:extLst>
                    <a:ext uri="{9D8B030D-6E8A-4147-A177-3AD203B41FA5}">
                      <a16:colId xmlns:a16="http://schemas.microsoft.com/office/drawing/2014/main" xmlns="" val="28502691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Комплект 1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Комплект 2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Комплект 3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Комплект 4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7095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Раствор аммиака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Соляная кислота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Серная кислота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Гидроксид натрия/калия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Хлорид алюминия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Хлорид аммония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 Хлорид магния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 Сульфат алюминия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 Сульфат цинка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 Фосфат калия/натрия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 Нитрат серебра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 Железо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 Индикаторы (фенолфталеин, метилоранж, лакмус)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Пероксид водорода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Соляная кислота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Серная кислота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Гидроксид натрия/калия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Хлорид бария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Хлорид алюминия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 Хлорид кальция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 Сульфат железа(II)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 Карбонат натрия/калия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 Нитрат серебра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 Оксид меди(II)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 Оксид алюминия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 Индикаторы (фенолфталеин, метилоранж, лакмус)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Соляная кислота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Серная кислота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Гидроксид натрия/калия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Хлорид бария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Нитрат кальция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Карбонат натрия/калия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 Фосфат натрия/калия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 Оксид кремния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 Оксид меди(II)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 Сульфат меди(II)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 Железо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 Медь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 Индикаторы (фенолфталеин, метилоранж, лакмус)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Соляная кислота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Серная кислота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Гидроксид натрия/калия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Карбонат натрия/калия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Нитрат серебра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Нитрат натрия/калия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 Хлорид кальция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 Хлорид бария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 Сульфат железа(II)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 Фосфат калия/натрия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 Хлорид железа(III)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 Пероксид водорода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 Индикаторы (фенолфталеин, метилоранж, лакмус)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1123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45562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1753</Words>
  <Application>Microsoft Office PowerPoint</Application>
  <PresentationFormat>Произвольный</PresentationFormat>
  <Paragraphs>406</Paragraphs>
  <Slides>55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Подготовка аудитории ППЭ при проведении государственной итоговой аттестации по образовательным программам основного общего образования по химии в форме ОГЭ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Комплект оборудования, выдаваемый экзаменуемому для выполнения заданий экспериментальной части </vt:lpstr>
      <vt:lpstr>Комплекты реактивов, используемых для выполнения экспериментальных заданий ОГЭ по химии </vt:lpstr>
      <vt:lpstr>Комплекты реактивов, используемых для выполнения экспериментальных заданий ОГЭ по химии </vt:lpstr>
      <vt:lpstr>Примечания</vt:lpstr>
      <vt:lpstr>Общий перечень веществ,  используемых для составления комплектов реактивов </vt:lpstr>
      <vt:lpstr>Презентация PowerPoint</vt:lpstr>
      <vt:lpstr>Презентация PowerPoint</vt:lpstr>
      <vt:lpstr>Презентация PowerPoint</vt:lpstr>
      <vt:lpstr>Минимальный набор оборудования в ППЭ, необходимый для подготовки комплектов реактивов, используемых при проведении химического эксперимента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Весы</vt:lpstr>
      <vt:lpstr>Приготовление раствора сульфата меди (II) из медного купороса</vt:lpstr>
      <vt:lpstr>Презентация PowerPoint</vt:lpstr>
      <vt:lpstr>Презентация PowerPoint</vt:lpstr>
      <vt:lpstr>Приготовление растворов кислот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Company>ЯГПУ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Александрова</dc:creator>
  <cp:lastModifiedBy>Сергей А. Ивановский</cp:lastModifiedBy>
  <cp:revision>78</cp:revision>
  <dcterms:created xsi:type="dcterms:W3CDTF">2022-04-17T11:39:55Z</dcterms:created>
  <dcterms:modified xsi:type="dcterms:W3CDTF">2023-05-16T07:12:26Z</dcterms:modified>
</cp:coreProperties>
</file>