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316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31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AB9AF-4DAE-41C9-90EA-B04EDE998903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EC21-1CC1-4AA7-9216-A572CBAD5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4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4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3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59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72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92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5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5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5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5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6DE61D-0C33-4981-9E74-BE1A61376589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28FB1D5-AAAD-4A32-A614-2C4E4ADA131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69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251" y="1770756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Инструкция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для специалиста по проведению инструктажа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и обеспечению лабораторных работ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 при проведении государственной итоговой аттестации по образовательным программам основного общего образования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 по химии в форме ОГЭ</a:t>
            </a:r>
          </a:p>
        </p:txBody>
      </p:sp>
      <p:pic>
        <p:nvPicPr>
          <p:cNvPr id="1026" name="Picture 2" descr="http://avante.biz/wp-content/uploads/Chemistry-Wallpaper/Chemistry-Wallpaper-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062" y="4332410"/>
            <a:ext cx="4489938" cy="252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51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1" y="562708"/>
            <a:ext cx="10058400" cy="92846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экзамена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370" y="2053944"/>
            <a:ext cx="1113106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2.2. Во время 2 части инструктажа организатор в аудитории  выдает каждому участнику экзамена индивидуальный комплект  ОГЭ (далее – </a:t>
            </a:r>
            <a:r>
              <a:rPr lang="ru-RU" sz="2400" dirty="0" smtClean="0"/>
              <a:t>ИК </a:t>
            </a:r>
            <a:r>
              <a:rPr lang="ru-RU" sz="2400" dirty="0"/>
              <a:t>ОГЭ).</a:t>
            </a:r>
          </a:p>
          <a:p>
            <a:r>
              <a:rPr lang="ru-RU" sz="2400" dirty="0" smtClean="0"/>
              <a:t>ИК </a:t>
            </a:r>
            <a:r>
              <a:rPr lang="ru-RU" sz="2400" dirty="0"/>
              <a:t>ОГЭ по химии состоит из:</a:t>
            </a:r>
          </a:p>
          <a:p>
            <a:r>
              <a:rPr lang="ru-RU" sz="2400" dirty="0"/>
              <a:t>- КИМ;</a:t>
            </a:r>
          </a:p>
          <a:p>
            <a:r>
              <a:rPr lang="ru-RU" sz="2400" dirty="0"/>
              <a:t>- бланк ответов № 1;</a:t>
            </a:r>
          </a:p>
          <a:p>
            <a:r>
              <a:rPr lang="ru-RU" sz="2400" dirty="0"/>
              <a:t>- бланк ответов № 2 лист 1;</a:t>
            </a:r>
          </a:p>
          <a:p>
            <a:r>
              <a:rPr lang="ru-RU" sz="2400" dirty="0"/>
              <a:t>- бланк ответов № 2 лист 2;</a:t>
            </a:r>
          </a:p>
          <a:p>
            <a:r>
              <a:rPr lang="ru-RU" sz="2400" dirty="0"/>
              <a:t>- бланк «Перечень комплектов оборудования, используемых при проведении экзамена» (далее – бланк «Перечень комплектов оборудования»);</a:t>
            </a:r>
          </a:p>
          <a:p>
            <a:r>
              <a:rPr lang="ru-RU" sz="2400" dirty="0"/>
              <a:t>- контрольный лист.</a:t>
            </a:r>
          </a:p>
        </p:txBody>
      </p:sp>
    </p:spTree>
    <p:extLst>
      <p:ext uri="{BB962C8B-B14F-4D97-AF65-F5344CB8AC3E}">
        <p14:creationId xmlns:p14="http://schemas.microsoft.com/office/powerpoint/2010/main" val="136619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1" y="562708"/>
            <a:ext cx="10058400" cy="92846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экзамена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5780" y="1652161"/>
            <a:ext cx="1113106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i="1" dirty="0"/>
              <a:t>Образец:</a:t>
            </a:r>
            <a:endParaRPr lang="ru-RU" sz="2400" dirty="0"/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Бланк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«Перечень комплектов оборудования, используемых при проведении экзамена»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18658"/>
              </p:ext>
            </p:extLst>
          </p:nvPr>
        </p:nvGraphicFramePr>
        <p:xfrm>
          <a:off x="525780" y="3221821"/>
          <a:ext cx="11131063" cy="14467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4866">
                  <a:extLst>
                    <a:ext uri="{9D8B030D-6E8A-4147-A177-3AD203B41FA5}">
                      <a16:colId xmlns:a16="http://schemas.microsoft.com/office/drawing/2014/main" val="2013766081"/>
                    </a:ext>
                  </a:extLst>
                </a:gridCol>
                <a:gridCol w="3499339">
                  <a:extLst>
                    <a:ext uri="{9D8B030D-6E8A-4147-A177-3AD203B41FA5}">
                      <a16:colId xmlns:a16="http://schemas.microsoft.com/office/drawing/2014/main" val="3566151722"/>
                    </a:ext>
                  </a:extLst>
                </a:gridCol>
                <a:gridCol w="3866858">
                  <a:extLst>
                    <a:ext uri="{9D8B030D-6E8A-4147-A177-3AD203B41FA5}">
                      <a16:colId xmlns:a16="http://schemas.microsoft.com/office/drawing/2014/main" val="3072893434"/>
                    </a:ext>
                  </a:extLst>
                </a:gridCol>
              </a:tblGrid>
              <a:tr h="623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</a:t>
                      </a:r>
                      <a:r>
                        <a:rPr lang="ru-RU" sz="2400" dirty="0" smtClean="0">
                          <a:effectLst/>
                        </a:rPr>
                        <a:t>КИМ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комплекта оборудования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места участника (заполняется </a:t>
                      </a:r>
                      <a:r>
                        <a:rPr lang="ru-RU" sz="2400" dirty="0" smtClean="0">
                          <a:effectLst/>
                        </a:rPr>
                        <a:t>вручную</a:t>
                      </a:r>
                      <a:r>
                        <a:rPr lang="ru-RU" sz="2400" dirty="0">
                          <a:effectLst/>
                        </a:rPr>
                        <a:t>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5322774"/>
                  </a:ext>
                </a:extLst>
              </a:tr>
              <a:tr h="715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000048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086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5780" y="4711190"/>
            <a:ext cx="1113106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В бланке «Перечень </a:t>
            </a:r>
            <a:r>
              <a:rPr lang="ru-RU" sz="2400" dirty="0" smtClean="0"/>
              <a:t>комплектов </a:t>
            </a:r>
            <a:r>
              <a:rPr lang="ru-RU" sz="2400" dirty="0"/>
              <a:t>оборудования» участник экзамена должен заполнить номер места. Организатор в аудитории собирает и передает бланк «Перечень </a:t>
            </a:r>
            <a:r>
              <a:rPr lang="ru-RU" sz="2400" dirty="0" smtClean="0"/>
              <a:t>комплектов </a:t>
            </a:r>
            <a:r>
              <a:rPr lang="ru-RU" sz="2400" dirty="0"/>
              <a:t>оборудования» специалисту по проведению инструктажа для подготовки оборудования для каждого участника экзамена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434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1" y="562708"/>
            <a:ext cx="10058400" cy="92846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экзамена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1" y="1693723"/>
            <a:ext cx="1156854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2.3. После выдачи участникам экзамена ИК ОГЭ, во время  общего инструктажа специалист по проведению инструктажа должен:</a:t>
            </a:r>
          </a:p>
          <a:p>
            <a:r>
              <a:rPr lang="ru-RU" sz="2400" dirty="0"/>
              <a:t>- провести инструктаж по технике безопасности при выполнении лабораторной работы (Приложение 1);</a:t>
            </a:r>
          </a:p>
          <a:p>
            <a:r>
              <a:rPr lang="ru-RU" sz="2400" dirty="0"/>
              <a:t>- собрать  подписи участников экзамена об ознакомлении с техникой безопасности, заполнив форму ППЭ-04-01-Х «Ведомость проведения инструктажа по технике безопасности».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Для опоздавших участников экзамена повторно инструктаж не проводится! Участник самостоятельно знакомится с инструкцией по технике безопасности, которая находится у него на рабочем месте.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/>
              <a:t>После этого специалист по проведению  инструктажа должен получить подпись участника экзамена  в форме ППЭ-04-01-Х «Ведомость проведения инструктажа по технике безопасности».</a:t>
            </a:r>
          </a:p>
        </p:txBody>
      </p:sp>
    </p:spTree>
    <p:extLst>
      <p:ext uri="{BB962C8B-B14F-4D97-AF65-F5344CB8AC3E}">
        <p14:creationId xmlns:p14="http://schemas.microsoft.com/office/powerpoint/2010/main" val="240695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1" y="562708"/>
            <a:ext cx="10058400" cy="6564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экзамена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6876" y="1325126"/>
            <a:ext cx="8034411" cy="5401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dirty="0"/>
              <a:t>2.4. Во время проведения экзамена специалист по проведению инструктажа по мере готовности участника экзамена к выполнению практического задания должен выдать ему лоток с оборудованием и реактивами в соответствии с бланком «Перечень комплектов оборудования».</a:t>
            </a:r>
          </a:p>
          <a:p>
            <a:r>
              <a:rPr lang="ru-RU" sz="2300" dirty="0"/>
              <a:t>2.5. Специалист по проведению инструктажа следит за соблюдением  участниками экзамена техники безопасности.</a:t>
            </a:r>
          </a:p>
          <a:p>
            <a:r>
              <a:rPr lang="ru-RU" sz="2300" dirty="0"/>
              <a:t> В случае нарушения участником экзамена техники безопасности при выполнении лабораторной работы специалист по проведению инструктажа имеет право остановить выполнение химического эксперимента</a:t>
            </a:r>
            <a:r>
              <a:rPr lang="ru-RU" sz="2300" dirty="0" smtClean="0"/>
              <a:t>.</a:t>
            </a:r>
          </a:p>
          <a:p>
            <a:r>
              <a:rPr lang="ru-RU" sz="2300" dirty="0"/>
              <a:t>При возникновении ситуации, когда разлит или рассыпан химический реактив, уборку реактива проводит специалист по проведению инструктажа.</a:t>
            </a:r>
          </a:p>
        </p:txBody>
      </p:sp>
      <p:pic>
        <p:nvPicPr>
          <p:cNvPr id="10242" name="Picture 2" descr="https://rotoscopers.com/wp-content/uploads/2013/11/cinderella-disneyscreencaps.com-2173-1024x7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59"/>
          <a:stretch/>
        </p:blipFill>
        <p:spPr bwMode="auto">
          <a:xfrm>
            <a:off x="204698" y="1748067"/>
            <a:ext cx="3702492" cy="45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1" y="562708"/>
            <a:ext cx="10058400" cy="92846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экзамена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579" y="1492219"/>
            <a:ext cx="770942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2.6. После окончания экзамена специалист по проведению инструктажа должен:</a:t>
            </a:r>
          </a:p>
          <a:p>
            <a:r>
              <a:rPr lang="ru-RU" sz="2400" dirty="0"/>
              <a:t>- передать ответственному организатору в аудитории бланк «Перечень комплектов оборудования» каждого участника. (Бланк «Перечень комплектов оборудования» упаковывается вмести с использованными КИМ);</a:t>
            </a:r>
          </a:p>
          <a:p>
            <a:r>
              <a:rPr lang="ru-RU" sz="2400" dirty="0"/>
              <a:t>- передать руководителю ППЭ форму ППЭ-04-01-Х «Ведомость проведения инструктажа по технике безопасности»;</a:t>
            </a:r>
          </a:p>
          <a:p>
            <a:r>
              <a:rPr lang="ru-RU" sz="2400" dirty="0"/>
              <a:t>­- убрать лабораторное оборудование, нейтрализовать полученные растворы и вылить в раковину.</a:t>
            </a:r>
          </a:p>
          <a:p>
            <a:r>
              <a:rPr lang="ru-RU" sz="2400" dirty="0"/>
              <a:t>2.7. Специалист по проведению инструктажа покидает ППЭ после передачи всех материалов и только по указанию руководителя ППЭ.</a:t>
            </a:r>
          </a:p>
        </p:txBody>
      </p:sp>
      <p:pic>
        <p:nvPicPr>
          <p:cNvPr id="12290" name="Picture 2" descr="http://images6.fanpop.com/image/photos/37800000/HD-Blu-Ray-Disney-Princess-Screencaps-Princess-Cinderella-disney-princess-37882888-2545-189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5" r="11724"/>
          <a:stretch/>
        </p:blipFill>
        <p:spPr bwMode="auto">
          <a:xfrm>
            <a:off x="169334" y="2204621"/>
            <a:ext cx="4182533" cy="310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23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Инструкция по технике безопасности при выполнении задания 24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076" y="1961804"/>
            <a:ext cx="1123880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Уважаемые участники экзамена!</a:t>
            </a:r>
          </a:p>
          <a:p>
            <a:r>
              <a:rPr lang="ru-RU" sz="2000" dirty="0"/>
              <a:t>Будьте внимательны и дисциплинированны, точно выполняйте указания специалиста по проведению инструктажа и обеспечению лабораторных работ по химии.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Не приступайте к выполнению работы без разрешения специалиста по проведению инструктажа и обеспечению лабораторных работ по химии.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Во время работы необходимо соблюдать чистоту, тишину и порядок.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Категорически запрещается в аудитории принимать пищу, пить воду и пробовать вещества на вкус.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Нельзя приступать к работе, пока не пройден инструктаж по технике безопасности.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При проведении работы можно пользоваться только теми склянками, банками и т.п., на которых имеются четкие надписи на этикетках.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000" dirty="0"/>
              <a:t>Склянки с веществами или растворами необходимо брать одной рукой за горлышко, а другой  – поддерживать снизу за дно.</a:t>
            </a:r>
          </a:p>
        </p:txBody>
      </p:sp>
    </p:spTree>
    <p:extLst>
      <p:ext uri="{BB962C8B-B14F-4D97-AF65-F5344CB8AC3E}">
        <p14:creationId xmlns:p14="http://schemas.microsoft.com/office/powerpoint/2010/main" val="332939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2" y="268776"/>
            <a:ext cx="11637818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При переливании реактивов не наклоняйтесь над сосудами во избежание попадания капель жидкостей на кожу, глаза или одежду.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Для переноса жидкости из одной ёмкости в другую  рекомендуется использовать склянки с пипеткой.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Сосуды с реактивами после использования необходимо закрывать пробками и ставить на соответствующее места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Смешивая растворы, необходимо стремиться, чтобы общий объём смеси не превышал ½ объёма пробирки (не более 3-4 мл).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Запрещается брать твердые вещества руками; используйте для этого шпатель/ложечку для  отбора сухих веществ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Для определения запаха вещества следует осторожно, не наклоняясь над сосудом и не вдыхая глубоко, лёгким движением руки направлять на себя выделяющийся газ (пары вещества</a:t>
            </a:r>
            <a:r>
              <a:rPr lang="ru-RU" sz="2000" dirty="0" smtClean="0"/>
              <a:t>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Перемешивая </a:t>
            </a:r>
            <a:r>
              <a:rPr lang="ru-RU" sz="2000" dirty="0"/>
              <a:t>содержимое пробирки, запрещается закрывать её отверстие  пальцем руки: используйте для этого пробку или перемешайте, слегка постукивая пальцем по нижней части пробирки.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В случае разлива жидкости или рассыпания твердого вещества сообщите об этом эксперту или специалисту по проведению инструктажа и обеспечению лабораторных работ по химии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В </a:t>
            </a:r>
            <a:r>
              <a:rPr lang="ru-RU" sz="2000" dirty="0"/>
              <a:t>случае ухудшения самочувствия сообщите об этом специалисту по проведению инструктажа и обеспечению лабораторных работ по химии или организатору в аудитории.  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По окончании </a:t>
            </a:r>
            <a:r>
              <a:rPr lang="ru-RU" sz="2000" dirty="0" smtClean="0"/>
              <a:t>эксперимента, прежде, чем продолжить выполнение экзаменационной работы, </a:t>
            </a:r>
            <a:r>
              <a:rPr lang="ru-RU" sz="2000" dirty="0"/>
              <a:t>не забудьте вымыть руки.</a:t>
            </a:r>
          </a:p>
        </p:txBody>
      </p:sp>
    </p:spTree>
    <p:extLst>
      <p:ext uri="{BB962C8B-B14F-4D97-AF65-F5344CB8AC3E}">
        <p14:creationId xmlns:p14="http://schemas.microsoft.com/office/powerpoint/2010/main" val="422004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8" y="679150"/>
            <a:ext cx="10440785" cy="256281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Благодарю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media.gettyimages.com/photos/chemistry-flasks-beakers-and-test-tubes-picture-id84485667?s=612x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47" y="3241964"/>
            <a:ext cx="5424053" cy="36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1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Общие положения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70517" y="1978429"/>
            <a:ext cx="6450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1.1. Специалисты по проведению инструктажа и обеспечению лабораторных работ (далее – специалисты по проведению инструктажа) назначаются приказом департамента образования Ярославской области .</a:t>
            </a:r>
          </a:p>
          <a:p>
            <a:r>
              <a:rPr lang="ru-RU" sz="2400" dirty="0"/>
              <a:t>1.2. Специалисты по проведению инструктажа назначаются из числа работников образовательных организаций, владеющих определенными умениями и навыками проведения лабораторных работ по химии (например – учитель химии или лаборант</a:t>
            </a:r>
            <a:r>
              <a:rPr lang="ru-RU" sz="2400" dirty="0" smtClean="0"/>
              <a:t>).</a:t>
            </a:r>
            <a:endParaRPr lang="ru-RU" dirty="0"/>
          </a:p>
        </p:txBody>
      </p:sp>
      <p:pic>
        <p:nvPicPr>
          <p:cNvPr id="1026" name="Picture 2" descr="http://media2.nis.ha.rs/upload/2015/Nov/ncbbnugo__mg_4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" y="2313629"/>
            <a:ext cx="4623482" cy="30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6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Общие положения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3607" y="1737359"/>
            <a:ext cx="6718284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1.3. Специалисты по проведению инструктажа не могут быть учителями обучающихся, сдающих экзамен в данном ППЭ, за исключением ППЭ, которые организованы в труднодоступных и отдаленных местностях, а также в образовательных организациях при исправительных учреждениях уголовно-исполнительной системы и отдельных образовательных организациях, осуществляющих образовательную деятельность по адаптированным основным образовательным программам основного общего образования.</a:t>
            </a:r>
          </a:p>
        </p:txBody>
      </p:sp>
      <p:pic>
        <p:nvPicPr>
          <p:cNvPr id="2050" name="Picture 2" descr="https://gardashlar.com/resources/assets/images/product_images/1573133205.1551439505.K%C4%B0MYA%20LABORATOR%C4%B0YA%20OTA%C4%9EI%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2" y="2396879"/>
            <a:ext cx="4794720" cy="31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5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Общие положения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3608" y="1934350"/>
            <a:ext cx="661117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1.4. Специалисты по проведению инструктажа должны пройти соответствующую подготовку и знать:</a:t>
            </a:r>
          </a:p>
          <a:p>
            <a:r>
              <a:rPr lang="ru-RU" sz="2400" dirty="0"/>
              <a:t>- нормативные правовые документы, регламентирующие порядок проведения государственной итоговой аттестации по образовательным программам основного общего образования (далее ГИА-9);</a:t>
            </a:r>
          </a:p>
          <a:p>
            <a:r>
              <a:rPr lang="ru-RU" sz="2400" dirty="0"/>
              <a:t>- инструкцию, определяющую порядок работы специалиста по проведению инструктажа и обеспечению лабораторных работ. </a:t>
            </a:r>
          </a:p>
        </p:txBody>
      </p:sp>
      <p:pic>
        <p:nvPicPr>
          <p:cNvPr id="3074" name="Picture 2" descr="https://ir74.ru/upload/resize_cache/iblock/b75/1024_678_1/%D0%9A%D0%B0%D0%B1%D0%B8%D0%BD%D0%B5%D1%82%20%D1%85%D0%B8%D0%BC%D0%B8%D0%B8%20%D0%A0%D0%B0%D0%B1%D0%BE%D1%87%D0%B5%D0%B5%20%D0%BC%D0%B5%D1%81%D1%82%D0%BE%20%D1%83%D1%87%D0%B8%D1%82%D0%B5%D0%BB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4" y="2678171"/>
            <a:ext cx="4679901" cy="26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Общие положения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6354" y="1987240"/>
            <a:ext cx="5961183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1.5. Работник, привлекаемый к проведению ГИА-9 в качестве специалиста по проведению инструктажа, под подпись информируется по месту работы о сроках, местах и порядке проведения ГИА-9, об основаниях для удаления из ППЭ, о применении мер дисциплинарного и административного воздействия в отношении лиц, привлекаемых к проведению экзаменов и нарушивших Порядок проведения ГИА-9.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284" t="14663" r="40495" b="30288"/>
          <a:stretch/>
        </p:blipFill>
        <p:spPr>
          <a:xfrm>
            <a:off x="281353" y="2145500"/>
            <a:ext cx="5488442" cy="367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2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Общие положения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123" y="1899316"/>
            <a:ext cx="11465167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1.6. В день проведения экзамена (в период с момента входа в ППЭ и до окончания экзамена) в ППЭ специалистам по проведению инструктажа </a:t>
            </a:r>
            <a:r>
              <a:rPr lang="ru-RU" sz="2400" b="1" dirty="0" smtClean="0">
                <a:solidFill>
                  <a:srgbClr val="002060"/>
                </a:solidFill>
              </a:rPr>
              <a:t>запрещается: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/>
              <a:t>- иметь при себе 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информации, художественную литературу и т.д.; </a:t>
            </a:r>
          </a:p>
          <a:p>
            <a:r>
              <a:rPr lang="ru-RU" sz="2400" dirty="0" smtClean="0"/>
              <a:t>- оказывать содействие участникам ГИА-9, в том числе передавать им средства связи, электронно-вычислительную технику, фото-, аудио- и видеоаппаратуру, справочные материалы, письменные заметки и иные средства хранения и передачи информации;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выносить из аудиторий и ППЭ экзаменационные материалы (далее – ЭМ) на бумажном или электронном носителях, фотографировать, переписывать ЭМ.</a:t>
            </a:r>
          </a:p>
          <a:p>
            <a:r>
              <a:rPr lang="ru-RU" sz="2400" dirty="0"/>
              <a:t>1.7. Специалистам по проведению инструктажа необходимо помнить, что экзамен проводится в спокойной и доброжелательной обстановке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1589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Общие положения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594" y="2189766"/>
            <a:ext cx="1080951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1.8</a:t>
            </a:r>
            <a:r>
              <a:rPr lang="ru-RU" sz="2400" dirty="0"/>
              <a:t>. В условиях распространения новой </a:t>
            </a:r>
            <a:r>
              <a:rPr lang="ru-RU" sz="2400" dirty="0" err="1"/>
              <a:t>коронавирусной</a:t>
            </a:r>
            <a:r>
              <a:rPr lang="ru-RU" sz="2400" dirty="0"/>
              <a:t> инфекции (COVID-19) при проведении ГИА-9 специалисты по проведению инструктажа должны присутствовать в ППЭ в средствах индивидуальной защиты органов дыхания (одноразовых </a:t>
            </a:r>
            <a:r>
              <a:rPr lang="ru-RU" sz="2400" dirty="0" smtClean="0"/>
              <a:t>масках </a:t>
            </a:r>
            <a:r>
              <a:rPr lang="ru-RU" sz="2400" dirty="0"/>
              <a:t>или многоразовых </a:t>
            </a:r>
            <a:r>
              <a:rPr lang="ru-RU" sz="2400" dirty="0" smtClean="0"/>
              <a:t>масках </a:t>
            </a:r>
            <a:r>
              <a:rPr lang="ru-RU" sz="2400" dirty="0"/>
              <a:t>со сменными фильтрами). При этом смена одноразовых масок должна производиться не реже 1 раза в 3 часа, фильтров – в соответствии с инструкцией по их применению.</a:t>
            </a:r>
          </a:p>
        </p:txBody>
      </p:sp>
    </p:spTree>
    <p:extLst>
      <p:ext uri="{BB962C8B-B14F-4D97-AF65-F5344CB8AC3E}">
        <p14:creationId xmlns:p14="http://schemas.microsoft.com/office/powerpoint/2010/main" val="235283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1" y="562708"/>
            <a:ext cx="10058400" cy="5318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экзамена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91" y="1297212"/>
            <a:ext cx="1166552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2.1. В день проведения экзамена специалист по проведению инструктажа должен:</a:t>
            </a:r>
          </a:p>
          <a:p>
            <a:r>
              <a:rPr lang="ru-RU" sz="2400" dirty="0"/>
              <a:t>- явиться в ППЭ не позднее </a:t>
            </a:r>
            <a:r>
              <a:rPr lang="ru-RU" sz="2400" b="1" dirty="0">
                <a:solidFill>
                  <a:srgbClr val="002060"/>
                </a:solidFill>
              </a:rPr>
              <a:t>08.00</a:t>
            </a:r>
            <a:r>
              <a:rPr lang="ru-RU" sz="2400" dirty="0"/>
              <a:t> по местному времени;</a:t>
            </a:r>
          </a:p>
          <a:p>
            <a:r>
              <a:rPr lang="ru-RU" sz="2400" dirty="0"/>
              <a:t>- оставить личные вещи в специально выделенном помещении до входа в ППЭ;</a:t>
            </a:r>
          </a:p>
          <a:p>
            <a:r>
              <a:rPr lang="ru-RU" sz="2400" dirty="0"/>
              <a:t>- зарегистрироваться у ответственного за регистрацию работников ППЭ (при себе иметь документ, удостоверяющий личность);</a:t>
            </a:r>
          </a:p>
          <a:p>
            <a:r>
              <a:rPr lang="ru-RU" sz="2400" dirty="0"/>
              <a:t>- пройти краткий инструктаж у руководителя ППЭ по процедуре проведения экзамена;</a:t>
            </a:r>
          </a:p>
          <a:p>
            <a:r>
              <a:rPr lang="ru-RU" sz="2400" dirty="0"/>
              <a:t>- получить у руководителя ППЭ информацию о распределении по аудиториям ППЭ;</a:t>
            </a:r>
          </a:p>
          <a:p>
            <a:r>
              <a:rPr lang="ru-RU" sz="2400" dirty="0"/>
              <a:t>- не позднее </a:t>
            </a:r>
            <a:r>
              <a:rPr lang="ru-RU" sz="2400" b="1" dirty="0">
                <a:solidFill>
                  <a:srgbClr val="002060"/>
                </a:solidFill>
              </a:rPr>
              <a:t>08.50</a:t>
            </a:r>
            <a:r>
              <a:rPr lang="ru-RU" sz="2400" dirty="0"/>
              <a:t> получить у руководителя ППЭ: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инструкцию для специалиста по проведению инструктажа и обеспечению лабораторных работ;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форму ППЭ-04-01-Х «Ведомость проведения инструктажа по технике безопасности»;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инструкцию по технике безопасности при выполнении лабораторной работы при проведении ОГЭ по химии (далее – инструкция по технике безопасности) (для каждого участника экзамена</a:t>
            </a:r>
            <a:r>
              <a:rPr lang="ru-RU" sz="2400" dirty="0" smtClean="0"/>
              <a:t>);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91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1" y="562708"/>
            <a:ext cx="10058400" cy="92846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Проведение экзамена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169" y="1527733"/>
            <a:ext cx="7389055" cy="5047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dirty="0"/>
              <a:t>- пройти в аудиторию в соответствии с распределением и приступить к выполнению своих обязанностей: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проверить обеспечение в аудитории условий для безопасного труда;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разложить на рабочие места участников экзамена инструкции по технике безопасности (на бумажном носителе);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проверить наличие необходимых комплектов оборудования и реактивов, подготовленных соответствующим образом: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300" dirty="0"/>
              <a:t>разместить на отдельных столах в аудитории проведения лотки с индивидуальными комплектами, состоящие из лабораторного оборудования и химических реактивов.</a:t>
            </a:r>
          </a:p>
        </p:txBody>
      </p:sp>
      <p:pic>
        <p:nvPicPr>
          <p:cNvPr id="4100" name="Picture 4" descr="https://silverscreenanalysis.com/wp-content/uploads/2019/06/Cinderella-Image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8" y="2083690"/>
            <a:ext cx="4363221" cy="323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391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</TotalTime>
  <Words>1480</Words>
  <Application>Microsoft Office PowerPoint</Application>
  <PresentationFormat>Широкоэкранный</PresentationFormat>
  <Paragraphs>93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Ретро</vt:lpstr>
      <vt:lpstr>Инструкция для специалиста по проведению инструктажа и обеспечению лабораторных работ  при проведении государственной итоговой аттестации по образовательным программам основного общего образования  по химии в форме ОГЭ</vt:lpstr>
      <vt:lpstr>Общие положения</vt:lpstr>
      <vt:lpstr>Общие положения</vt:lpstr>
      <vt:lpstr>Общие положения</vt:lpstr>
      <vt:lpstr>Общие положения</vt:lpstr>
      <vt:lpstr>Общие положения</vt:lpstr>
      <vt:lpstr>Общие положения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Проведение экзамена</vt:lpstr>
      <vt:lpstr>Инструкция по технике безопасности при выполнении задания 24 </vt:lpstr>
      <vt:lpstr>Презентация PowerPoint</vt:lpstr>
      <vt:lpstr>Благодарю за внимание!</vt:lpstr>
    </vt:vector>
  </TitlesOfParts>
  <Company>ЯГПУ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специалиста по проведению инструктажа и обеспечению лабораторных работ  при проведении государственной итоговой аттестации по образовательным программам основного общего образования  по химии в форме ОГЭ</dc:title>
  <dc:creator>Елена Александрова</dc:creator>
  <cp:lastModifiedBy>Елена Александрова</cp:lastModifiedBy>
  <cp:revision>130</cp:revision>
  <dcterms:created xsi:type="dcterms:W3CDTF">2020-03-05T04:28:50Z</dcterms:created>
  <dcterms:modified xsi:type="dcterms:W3CDTF">2022-04-27T04:07:54Z</dcterms:modified>
</cp:coreProperties>
</file>