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357" r:id="rId2"/>
    <p:sldId id="334" r:id="rId3"/>
    <p:sldId id="340" r:id="rId4"/>
    <p:sldId id="341" r:id="rId5"/>
    <p:sldId id="351" r:id="rId6"/>
    <p:sldId id="359" r:id="rId7"/>
    <p:sldId id="360" r:id="rId8"/>
    <p:sldId id="342" r:id="rId9"/>
    <p:sldId id="348" r:id="rId10"/>
    <p:sldId id="352" r:id="rId11"/>
    <p:sldId id="364" r:id="rId12"/>
    <p:sldId id="363" r:id="rId13"/>
    <p:sldId id="350" r:id="rId14"/>
    <p:sldId id="299" r:id="rId15"/>
    <p:sldId id="300" r:id="rId16"/>
    <p:sldId id="301" r:id="rId17"/>
    <p:sldId id="349" r:id="rId18"/>
    <p:sldId id="307" r:id="rId19"/>
    <p:sldId id="302" r:id="rId20"/>
    <p:sldId id="304" r:id="rId21"/>
    <p:sldId id="303" r:id="rId22"/>
    <p:sldId id="305" r:id="rId23"/>
    <p:sldId id="306" r:id="rId24"/>
    <p:sldId id="326" r:id="rId25"/>
    <p:sldId id="327" r:id="rId26"/>
    <p:sldId id="323" r:id="rId27"/>
    <p:sldId id="324" r:id="rId28"/>
    <p:sldId id="308" r:id="rId29"/>
    <p:sldId id="312" r:id="rId30"/>
    <p:sldId id="278" r:id="rId31"/>
    <p:sldId id="345" r:id="rId32"/>
    <p:sldId id="344" r:id="rId33"/>
    <p:sldId id="311" r:id="rId34"/>
    <p:sldId id="328" r:id="rId35"/>
    <p:sldId id="313" r:id="rId36"/>
    <p:sldId id="314" r:id="rId37"/>
    <p:sldId id="315" r:id="rId38"/>
    <p:sldId id="316" r:id="rId39"/>
    <p:sldId id="354" r:id="rId40"/>
    <p:sldId id="317" r:id="rId41"/>
    <p:sldId id="318" r:id="rId42"/>
    <p:sldId id="319" r:id="rId43"/>
    <p:sldId id="309" r:id="rId44"/>
    <p:sldId id="310" r:id="rId45"/>
    <p:sldId id="320" r:id="rId46"/>
    <p:sldId id="325" r:id="rId47"/>
    <p:sldId id="321" r:id="rId48"/>
    <p:sldId id="353" r:id="rId49"/>
    <p:sldId id="355" r:id="rId50"/>
    <p:sldId id="356" r:id="rId51"/>
    <p:sldId id="337" r:id="rId52"/>
    <p:sldId id="346" r:id="rId53"/>
    <p:sldId id="347" r:id="rId54"/>
    <p:sldId id="329" r:id="rId55"/>
    <p:sldId id="330" r:id="rId56"/>
    <p:sldId id="331" r:id="rId57"/>
    <p:sldId id="332" r:id="rId58"/>
    <p:sldId id="333" r:id="rId59"/>
    <p:sldId id="336" r:id="rId60"/>
    <p:sldId id="338" r:id="rId61"/>
    <p:sldId id="339" r:id="rId62"/>
    <p:sldId id="362" r:id="rId63"/>
    <p:sldId id="361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7" autoAdjust="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37A6D6D2-C3DD-4B93-A928-DBA2E8EE0798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5350F81D-F91D-4947-8B9E-47328E922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93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774311-3E93-4804-8CF1-1CB80799BB87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1DCA-288B-4C56-AFED-70F3F907803E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6E6C-A617-4AD8-937D-FC2BE3FA3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DD90D-1D71-4B09-A889-9CE18C776332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12FA-7944-4789-ABFF-A17500A5E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D3C7-C330-4B16-8F3F-CDDF80C2AB2A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B26F-D56A-4DE4-A23B-63114D7B4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B726-45EA-4FA3-BE3F-293B48EDB29B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E218-CE2A-4DA0-BC27-4AE44910B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607B-5077-4EEB-8A11-5305A33C9B09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A6C7-8ED7-4461-9E59-DB8F711CF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42263-85E1-4802-8AF8-9256F15F8655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9A27-658E-47C5-83B5-E1C77D621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01E71-F71E-475C-A18A-7874877F1A30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B88A7-9C9E-4764-9837-FB2731426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6F43-418E-4DBB-BFB1-C608C621A3BC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A494-DD6F-4529-BF5A-04116A16F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5384-BDBB-4300-887D-73DD75C43D61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8D46-E53E-46B5-A55E-A23E3563C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B735-34BE-4653-8220-5528E108CB35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D7FD-8DF6-40E3-9462-1324B7A5F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4856B-59B6-440C-BE6C-5F638C75892F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63AA-A995-4219-B959-8FE46B5C4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D7EE7-D12B-4A19-B3FA-CF9714483213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050377-D700-4224-A63E-2634025F8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aleksandrovaei@coikko.ru" TargetMode="External"/><Relationship Id="rId2" Type="http://schemas.openxmlformats.org/officeDocument/2006/relationships/hyperlink" Target="mailto:fedotova@coikko.ru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smtClean="0">
                <a:solidFill>
                  <a:srgbClr val="C00000"/>
                </a:solidFill>
                <a:latin typeface="Times New Roman" pitchFamily="18" charset="0"/>
              </a:rPr>
              <a:t>Организация работы членов ГЭК  в  период проведения ГИА-11 в 2023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</a:rPr>
              <a:t>Организация работы в ППЭ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До начала проведения экзамена: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п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роведение тех. подготовки 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к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онтроль технической готовности</a:t>
            </a:r>
          </a:p>
          <a:p>
            <a:pPr marL="0" indent="0"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Проверить отсутствие материалов тренировочных экзаменов в ППЭ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2. Организация работы в день проведения экзамена</a:t>
            </a:r>
          </a:p>
          <a:p>
            <a:pPr>
              <a:buFontTx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3. Окончание экзамена</a:t>
            </a:r>
          </a:p>
          <a:p>
            <a:pPr>
              <a:buFontTx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начала проведения экзаменов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назначаться на экзамен 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4-5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раз г. Ярославль, 3-4 раз МР.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не распределяться в школы-ППЭ, в которых работаете.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членов ГЭК в ППЭ </a:t>
            </a:r>
            <a:b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дому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84313"/>
            <a:ext cx="8280400" cy="504031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20713"/>
            <a:ext cx="8280400" cy="576103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работы члена ГЭК в ППЭ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ГЭК обеспечивает соблюдение требований Порядка.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взаимодействие с лицами, присутствующими в ППЭ, по обеспечению соблюдений требования Порядка.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Принимает решение об удалении с экзамена участников экзамена, а также иных лиц, находящихся в ППЭ, по согласованию с председателем ГЭК, принимает решение об остановке экзамена в ППЭ или отдельных аудиториях ППЭ.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ГЭК несет ответственность за: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Корректность выполнения настроек на основной и резервной станциях авторизации, на основной и резервной станции печати организатора, также на основной и резервной станции сканирования.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Целостность и сохранность ЭМ.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Качество сканирования ЭМ.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Своевременность проведения проверки фактов нарушения установленного Порядка проведения ГИА.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Соблюдение информационной безопасности.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ЧЛЕНА ГЭК  ВОЗЛАГАЕТСЯ ОБЯЗАННОСТЬ ПО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ФИКСИРОВАНИЮ ВСЕХ СЛУЧАЕВ НАРУШЕНИЯ ПОРЯДКА ПРОВЕДЕНИЯ ГИА в ППЭ.</a:t>
            </a:r>
          </a:p>
          <a:p>
            <a:pPr algn="just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Члену ГЭК запрещается: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день проведения экзамена оказывать содействие участникам экзамена, в то числе передавать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</a:r>
          </a:p>
          <a:p>
            <a:pPr algn="just" eaLnBrk="1" hangingPunct="1">
              <a:lnSpc>
                <a:spcPct val="80000"/>
              </a:lnSpc>
            </a:pP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Пользоваться средствами связи вне штаба ППЭ, а также использовать средства связи вне служебной необходимости</a:t>
            </a:r>
          </a:p>
          <a:p>
            <a:pPr algn="just" eaLnBrk="1" hangingPunct="1">
              <a:lnSpc>
                <a:spcPct val="80000"/>
              </a:lnSpc>
            </a:pP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1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ЧЛЕНУ ГЭК НЕОБХОДИМО ПОМНИТЬ, ЧТО ЭКЗАМЕН ПРОВОДИТСЯ В СПОКОЙНОЙ И ДОБРОЖЕЛАТЕЛЬНОЙ ОБСТАНОВКЕ</a:t>
            </a: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178300"/>
            <a:ext cx="23034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4978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Нештатные ситуации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невозможности допуска в ППЭ руководителя ППЭ в связи с наличием повышенной температуры и (или) признаков респираторных инфекций рекомендуется назначить для выполнения его обязанностей члена ГЭК или другого специалиста, присутствующего в ППЭ, по согласованию с председателем ГЭК.</a:t>
            </a:r>
          </a:p>
          <a:p>
            <a:pPr algn="just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невозможности допуска в ППЭ члена ГЭК в связи с наличием повышенной температуры и (или) признаков респираторных инфекций рекомендуется перераспределить свои обязанности между присутствующими в ППЭ членами ГЭК по согласованию с председателем ГЭК. </a:t>
            </a: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членов ГЭК на подготовительном этапе проведения экзамена: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приемку готовности ППЭ не позднее чем за две недели до начала экзаменов. (12.05.2023)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Подтвердить с помощью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токена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члена ГЭК соответствие настроек  данным ППЭ на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и резервной станциях авторизации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проверить работоспособность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криптосредств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личном кабинете ППЭ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Проверить наличие модема в ППЭ как резервное средство связи (всем выдано)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КТГ  ППЭ совместно с руководителем ППЭ и техническим специалистом не ранее чем за 2 рабочих дня, но не позднее 17.00 дня предшествующего дню  экзамена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Arial" charset="0"/>
              <a:buAutoNum type="arabicPeriod"/>
            </a:pPr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</a:rPr>
              <a:t>Обучение членов ГЭК на платформе ФЦТ</a:t>
            </a:r>
          </a:p>
          <a:p>
            <a:pPr marL="514350" indent="-514350" algn="ctr">
              <a:buFont typeface="Arial" charset="0"/>
              <a:buAutoNum type="arabicPeriod"/>
            </a:pPr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</a:rPr>
              <a:t>Работа членов ГЭК в ППЭ в период проведения ГИА</a:t>
            </a:r>
          </a:p>
          <a:p>
            <a:pPr marL="514350" indent="-514350" algn="ctr">
              <a:buFont typeface="Arial" charset="0"/>
              <a:buNone/>
            </a:pPr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</a:rPr>
              <a:t>3.   Организация выплаты компенсации за работу членов ГЭК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28775"/>
            <a:ext cx="7178675" cy="4525963"/>
          </a:xfrm>
          <a:ln>
            <a:solidFill>
              <a:schemeClr val="tx1"/>
            </a:solidFill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569325" cy="640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8280400" cy="59055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280400" cy="60483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основной и резервной станциях авторизации член ГЭК: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Проверяет: 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настройки станций;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соединений со специальным федеральным порталом по основному и резервному каналам доступа в сеть «Интернет»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соединения с сервером РЦОИ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подтверждения от РЦОИ по переданному при проведении тех. подготовки тестовому пакету сканирования (значение «подтвержден»)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соединение с личным кабинетом ППЭ по основному и резервному каналам доступа в сеть «Интернет»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Оценивает качество тестовой печати ДБО№ 2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Контролируют печать ДБО и их количество.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основной станции авторизации контролирует: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Скачивание пакета с сертификатами специалистов РЦОИ для загрузки на все станции печати организатора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ED2621"/>
                </a:solidFill>
                <a:latin typeface="Times New Roman" pitchFamily="18" charset="0"/>
              </a:rPr>
              <a:t>На каждой станции печати в каждой аудитории, включая резервные: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Проверяет: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Настройки станции;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Настройки экзамена по соответствующему предмету;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Качество печати калибровочного листа;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Подготовку бумаги для печати полных комплектов ЭМ;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Проверяет работоспособность средств криптозащиты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;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Контролирует: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Печать протокола технической готовности в аудитории (форма ППЭ-01-01)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Сохранение на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</a:rPr>
              <a:t>флеш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-накопитель электронного акта технической готовности для последующей передачи в систему мониторинга готовности ППЭ</a:t>
            </a:r>
          </a:p>
          <a:p>
            <a:pPr>
              <a:buFont typeface="Arial" charset="0"/>
              <a:buNone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ED2621"/>
                </a:solidFill>
                <a:latin typeface="Times New Roman" pitchFamily="18" charset="0"/>
              </a:rPr>
              <a:t>На основной и резервной станции сканирования, установленных в штабе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</a:rPr>
              <a:t>Проверяет: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Настройки станций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Настройки экзамена по каждому учебному предмету</a:t>
            </a:r>
          </a:p>
          <a:p>
            <a:pPr algn="just">
              <a:lnSpc>
                <a:spcPct val="90000"/>
              </a:lnSpc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</a:rPr>
              <a:t>Контролирует: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Выполнение тестового сканирования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Загрузку пакета с сертификатами специалистов РЦОИ</a:t>
            </a:r>
          </a:p>
          <a:p>
            <a:pPr algn="just">
              <a:lnSpc>
                <a:spcPct val="90000"/>
              </a:lnSpc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Сохранение на флеш-накопители протокола технической готовности Штаба ППЭ (флрмаППЭ-01-02) и электронного акта тех. Готовности для последующей передачи в систему мониторинга готовности ППЭ</a:t>
            </a:r>
          </a:p>
          <a:p>
            <a:pPr algn="just">
              <a:lnSpc>
                <a:spcPct val="90000"/>
              </a:lnSpc>
            </a:pPr>
            <a:endParaRPr lang="ru-RU" sz="200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b="1" smtClean="0">
                <a:solidFill>
                  <a:srgbClr val="ED2621"/>
                </a:solidFill>
                <a:latin typeface="Times New Roman" pitchFamily="18" charset="0"/>
              </a:rPr>
              <a:t>ПРОВЕРЯЕТ НАЛИЧИЕ ДОПОЛНИТЕЛЬНОГО (РЕЗЕРВНОГО) ОБОРУДОВАНИЯ,НЕОБХОДИМИОГО ДЛЯ ПРОВЕДЕНИЯ ЭКЗАМЕНА</a:t>
            </a:r>
          </a:p>
          <a:p>
            <a:pPr>
              <a:lnSpc>
                <a:spcPct val="90000"/>
              </a:lnSpc>
            </a:pPr>
            <a:endParaRPr lang="ru-RU" sz="2000" b="1" smtClean="0">
              <a:solidFill>
                <a:srgbClr val="ED262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b="1" smtClean="0">
              <a:solidFill>
                <a:srgbClr val="ED26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ED2621"/>
                </a:solidFill>
                <a:latin typeface="Times New Roman" pitchFamily="18" charset="0"/>
              </a:rPr>
              <a:t>Подписывает протоколы технической готовности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8496300" cy="537368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8280400" cy="59055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725487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члена ГЭК на этапе проведения экзамена:</a:t>
            </a:r>
            <a:b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распределение обязанностей между членами ГЭК в ППЭ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Присутствует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 распечатке пакета руководителя ППЭ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проведении руководителем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инструктажа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входа участников экзамена и осуществляет КОНТРОЛЬ за  выполнением требований о запрете иметь при себе средств связи как у участников экзамена, так и работников ППЭ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заполнении сопровождающей формы ППЭ-20 в случае отсутствия у участника ГИА документа, удостоверяющего личность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составлении руководителем ППЭ акта о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участника ЕГЭ в ППЭ (акт в двух экземплярах, один передается  председателю ГЭК, второй участнику ЕГЭ)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ринимает от участника экзамена апелляцию о нарушении установленного порядка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8280400" cy="612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</a:rPr>
              <a:t>Обучение членов ГЭК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. Участие в тренировочных мероприятиях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2. Обучение на платформе ФЦТ</a:t>
            </a:r>
          </a:p>
          <a:p>
            <a:endParaRPr lang="ru-RU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Получение паролей с 15.05.23 по 17.05.23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 с 17.05.23 по 25.05.23 пройти обучение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78300"/>
            <a:ext cx="9144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8400" y="5732463"/>
            <a:ext cx="5187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0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44036" name="Заголовок 3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10795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2565400"/>
            <a:ext cx="6400800" cy="2087563"/>
          </a:xfrm>
        </p:spPr>
        <p:txBody>
          <a:bodyPr/>
          <a:lstStyle/>
          <a:p>
            <a:pPr eaLnBrk="1" hangingPunct="1"/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96413" cy="685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</a:rPr>
              <a:t>Получение резервного ключа</a:t>
            </a:r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Использование резервной станции печати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Нехватка ЭМ в аудитории ППЭ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Аудирование на резервной станции печати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Использование резервной станции КЕГЭ</a:t>
            </a:r>
          </a:p>
          <a:p>
            <a:pPr marL="514350" indent="-514350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5. Ключ по паролю при отсутствии интернет-соединения в день экзамена</a:t>
            </a:r>
          </a:p>
          <a:p>
            <a:pPr marL="514350" indent="-514350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Член ГЭК совместно с техническим специалистом подключает  токен в ЛК , а для получения ключа к паролю - на станции авторизации.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80645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395288" y="63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76250"/>
            <a:ext cx="8569325" cy="597693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Обратить внимание:</a:t>
            </a:r>
            <a:b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наличие всех необходимых помещений для разных категорий участников экзамена;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технических средств для проведения экзамена;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Готовность аудиторий (наличие часов, станция печати организатора находится в зоне камер видеонаблюдения, места для ОН, закрыты стенды плакаты и др.)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распечатанных карт по географии в день проведения географии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(26.05.2023) и выдача их организаторам в день экзамена.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места для хранения личных вещей разных категорий участников экзамена, мест хранения средств связи в штабе ППЭ для категорий лиц, имеющих право использования средств связи по служебной необходимости 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продолжительность проведения экзаменов</a:t>
            </a:r>
          </a:p>
          <a:p>
            <a:pPr algn="just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60350"/>
            <a:ext cx="8928100" cy="6192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713788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532812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32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549275"/>
            <a:ext cx="8501063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ED2621"/>
                </a:solidFill>
                <a:latin typeface="Times New Roman" pitchFamily="18" charset="0"/>
              </a:rPr>
              <a:t>ВНИМАНИЕ</a:t>
            </a:r>
            <a:r>
              <a:rPr lang="ru-RU" smtClean="0"/>
              <a:t> </a:t>
            </a:r>
          </a:p>
        </p:txBody>
      </p:sp>
      <p:sp>
        <p:nvSpPr>
          <p:cNvPr id="5427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ru-RU" sz="2400" b="1" i="1" smtClean="0">
                <a:solidFill>
                  <a:schemeClr val="tx2"/>
                </a:solidFill>
                <a:latin typeface="Times New Roman" pitchFamily="18" charset="0"/>
              </a:rPr>
              <a:t>Вход участника экзамена в ППЭ только с ручкой и документом, удостоверяющим личность</a:t>
            </a:r>
          </a:p>
          <a:p>
            <a:r>
              <a:rPr lang="ru-RU" sz="2400" i="1" smtClean="0">
                <a:solidFill>
                  <a:schemeClr val="tx2"/>
                </a:solidFill>
                <a:latin typeface="Times New Roman" pitchFamily="18" charset="0"/>
              </a:rPr>
              <a:t>Если есть участник  ОВЗ с устройством  неинвазивного мониторинга (контроль сахара)</a:t>
            </a:r>
            <a:endParaRPr lang="ru-RU" sz="240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</a:rPr>
              <a:t>Возможность использовать мобильный телефон, на котором установлено устройство.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</a:rPr>
              <a:t>У участника экзамена: справка  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</a:rPr>
              <a:t>В ППЭ -  протокол ГЭК.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Участники с ОВЗ </a:t>
            </a: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</a:rPr>
              <a:t>– мед. справка, которая позволяет создать условия  в соответствии с рекомендациями ПМПК</a:t>
            </a:r>
          </a:p>
          <a:p>
            <a:pPr>
              <a:buFont typeface="Arial" charset="0"/>
              <a:buNone/>
            </a:pPr>
            <a:endParaRPr lang="ru-RU" sz="20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члена ГЭК на этапе печати ЭМ:</a:t>
            </a:r>
            <a:b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ополнительная печать ЭМ.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амена станции печати.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549275"/>
            <a:ext cx="8280400" cy="5975350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7920038" cy="59753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 члена ГЭК на этапе проведения экзамена:</a:t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Контролирует: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Порядка проведения ГИА в ППЭ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ередачу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техническим специалистом в систему мониторинга готовности ППЭ статусы «Экзамены успешно начались» в личном кабинете ППЭ после завершения печати ЭМ и успешном начале экзамена в аудиториях ППЭ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случае заполнения форм ППЭ-21 и (или) ППЭ-22 осуществляет контроль наличия соответствующих отметок, поставленных  ответственным организатором в аудитории, в бланках регистрации таких участников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нехватки ДБО № 2 в ППЭ контролирует их печать техническим специалистом в присутствии руководителя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 члена ГЭК на этапе проведения экзамена:</a:t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Принимает решение: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остановке экзамена  в ППЭ  или в отдельных аудиториях ППЭ по согласованию с председателем ГЭК в случае отсутствия средств видеонаблюдения, неисправного состояния или отключения указанных средств во время проведения экзамена, а также при форс-мажорных обстоятельствах с последующим составлением актов.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Завершение экзамена</a:t>
            </a: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338" y="1341438"/>
            <a:ext cx="8062912" cy="51117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20713"/>
            <a:ext cx="8280400" cy="576103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" y="390525"/>
            <a:ext cx="8686800" cy="61341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ED2621"/>
                </a:solidFill>
                <a:latin typeface="Times New Roman" pitchFamily="18" charset="0"/>
              </a:rPr>
              <a:t>Мониторинг ППЭ</a:t>
            </a: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8569325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Телефоны «горячей линии»</a:t>
            </a:r>
          </a:p>
        </p:txBody>
      </p:sp>
      <p:sp>
        <p:nvSpPr>
          <p:cNvPr id="645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sz="2400" u="sng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Консультационная и техническая поддержка ППЭ с 10.05. 2023 по 17.05.2023 (круглосуточно)</a:t>
            </a: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8-800-302-31-56</a:t>
            </a: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8-499-302-31-56</a:t>
            </a: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 help-ppe@rustest.ru </a:t>
            </a:r>
          </a:p>
          <a:p>
            <a:r>
              <a:rPr lang="ru-RU" sz="24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</a:p>
          <a:p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ЯО 40-08-66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7993063" cy="540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Телефоны «горячей линии»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поддержка для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Пасечников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Валерьевич	(4852) 288-498  </a:t>
            </a:r>
          </a:p>
          <a:p>
            <a:pPr>
              <a:defRPr/>
            </a:pP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ЕГЭ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Александровна	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4852)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280-883</a:t>
            </a:r>
          </a:p>
          <a:p>
            <a:pPr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связанные с работой членов ГЭК: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4852) 283-676,280-887,280-883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связанные с работой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видеонаблюдения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Кургузов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Львович	(4852) 280-899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</a:rPr>
              <a:t>Выплата компенсации за работу в ППЭ</a:t>
            </a:r>
            <a:r>
              <a:rPr lang="ru-RU" sz="32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562" name="Объект 2"/>
          <p:cNvSpPr>
            <a:spLocks noGrp="1"/>
          </p:cNvSpPr>
          <p:nvPr>
            <p:ph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1. Изменения в Постановлении правительства ЯО</a:t>
            </a:r>
          </a:p>
          <a:p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2. Изменения в приказе  департамента образования ЯО от 20.02.2019 № 62/01-04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4450" y="3860800"/>
            <a:ext cx="4894263" cy="283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60800"/>
            <a:ext cx="3422650" cy="283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оплаты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Ведомость (май) на период с 26.05.23 по 29.05.23</a:t>
            </a:r>
            <a:b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Ведомость (июнь) с 1.06.23 по 29.06.23</a:t>
            </a:r>
            <a:b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Ведомость (июль)  1.07.23</a:t>
            </a:r>
            <a:b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сдачи ведомостей : до 5 числа каждого месяца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7598"/>
            <a:ext cx="8352928" cy="39814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8424862" cy="59055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549275"/>
            <a:ext cx="8137525" cy="60483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06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479425"/>
            <a:ext cx="8840788" cy="5897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6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49300"/>
            <a:ext cx="8569325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27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349250"/>
            <a:ext cx="8456613" cy="626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836613"/>
            <a:ext cx="8207375" cy="56165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47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113"/>
            <a:ext cx="8208962" cy="640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5065712" cy="2620962"/>
          </a:xfrm>
          <a:prstGeom prst="rect">
            <a:avLst/>
          </a:prstGeom>
          <a:noFill/>
          <a:ln w="31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24525" y="3716338"/>
            <a:ext cx="3086100" cy="107791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68580" tIns="34290" rIns="68580" bIns="34290">
            <a:spAutoFit/>
          </a:bodyPr>
          <a:lstStyle/>
          <a:p>
            <a:pPr algn="just">
              <a:defRPr/>
            </a:pPr>
            <a:r>
              <a:rPr lang="ru-RU" sz="16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Методические рекомендации по подготовке и проведению ГИА-11</a:t>
            </a:r>
            <a:endParaRPr lang="ru-RU" sz="1600" b="0" dirty="0">
              <a:latin typeface="Cambria" pitchFamily="18" charset="0"/>
              <a:ea typeface="Cambria" pitchFamily="18" charset="0"/>
              <a:cs typeface="Tahoma" pitchFamily="34" charset="0"/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228600" y="152400"/>
            <a:ext cx="8736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2813"/>
            <a:r>
              <a:rPr lang="ru-RU" sz="2400">
                <a:solidFill>
                  <a:srgbClr val="0000CC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ОСНОВНЫЕ ДОКУМЕНТЫ ГИА-11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716338"/>
            <a:ext cx="2987675" cy="2976562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24525" y="5060950"/>
            <a:ext cx="3086100" cy="42068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68580" tIns="34290" rIns="68580" bIns="34290">
            <a:spAutoFit/>
          </a:bodyPr>
          <a:lstStyle/>
          <a:p>
            <a:pPr algn="just">
              <a:defRPr/>
            </a:pPr>
            <a:r>
              <a:rPr lang="ru-RU" sz="1600" spc="-1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ahoma" pitchFamily="34" charset="0"/>
              </a:rPr>
              <a:t>Инструкции</a:t>
            </a:r>
            <a:endParaRPr lang="ru-RU" sz="1600" b="0" dirty="0">
              <a:latin typeface="Cambria" pitchFamily="18" charset="0"/>
              <a:ea typeface="Cambria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8913"/>
            <a:ext cx="8424862" cy="576103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68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469900"/>
            <a:ext cx="8547100" cy="554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ED2621"/>
                </a:solidFill>
                <a:latin typeface="Times New Roman" pitchFamily="18" charset="0"/>
              </a:rPr>
              <a:t>Контакты:</a:t>
            </a:r>
          </a:p>
        </p:txBody>
      </p:sp>
      <p:sp>
        <p:nvSpPr>
          <p:cNvPr id="778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ru-RU" smtClean="0">
                <a:latin typeface="Times New Roman" pitchFamily="18" charset="0"/>
              </a:rPr>
              <a:t>. 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Федотова Арина Дмитриевна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r>
              <a:rPr lang="ru-RU" smtClean="0">
                <a:latin typeface="Times New Roman" pitchFamily="18" charset="0"/>
              </a:rPr>
              <a:t>(4852) 280-887  </a:t>
            </a:r>
            <a:r>
              <a:rPr lang="en-US" smtClean="0">
                <a:latin typeface="Times New Roman" pitchFamily="18" charset="0"/>
                <a:hlinkClick r:id="rId2"/>
              </a:rPr>
              <a:t>fedotova@coikko.ru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endParaRPr lang="ru-RU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2. Александрова Елена Ивановна</a:t>
            </a:r>
          </a:p>
          <a:p>
            <a:r>
              <a:rPr lang="ru-RU" smtClean="0">
                <a:latin typeface="Times New Roman" pitchFamily="18" charset="0"/>
              </a:rPr>
              <a:t>(4852) 283-676  </a:t>
            </a:r>
            <a:r>
              <a:rPr lang="en-US" smtClean="0">
                <a:latin typeface="Times New Roman" pitchFamily="18" charset="0"/>
                <a:hlinkClick r:id="rId3"/>
              </a:rPr>
              <a:t>aleksandrovaei@coikko.ru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ED2621"/>
                </a:solidFill>
                <a:latin typeface="Times New Roman" pitchFamily="18" charset="0"/>
              </a:rPr>
              <a:t>Спасибо за внимание.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ED2621"/>
                </a:solidFill>
                <a:latin typeface="Times New Roman" pitchFamily="18" charset="0"/>
                <a:cs typeface="Times New Roman" pitchFamily="18" charset="0"/>
              </a:rPr>
              <a:t>Изменения в инструкции члена ГЭК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3141663"/>
            <a:ext cx="8229600" cy="2984500"/>
          </a:xfrm>
        </p:spPr>
        <p:txBody>
          <a:bodyPr/>
          <a:lstStyle/>
          <a:p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Включена фраза: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«Проверяет в каждой аудитории ППЭ продолжительность экзамена по соответствующему предмету 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(время начала и окончания экзамена записано на доске)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Добавлена информация о продолжительности экзаменов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341438"/>
            <a:ext cx="4681538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353425" cy="6119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8353425" cy="57943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1385</Words>
  <Application>Microsoft Office PowerPoint</Application>
  <PresentationFormat>Экран (4:3)</PresentationFormat>
  <Paragraphs>169</Paragraphs>
  <Slides>63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1_Тема Office</vt:lpstr>
      <vt:lpstr>Презентация PowerPoint</vt:lpstr>
      <vt:lpstr> </vt:lpstr>
      <vt:lpstr>Обучение членов ГЭК</vt:lpstr>
      <vt:lpstr>Презентация PowerPoint</vt:lpstr>
      <vt:lpstr>Презентация PowerPoint</vt:lpstr>
      <vt:lpstr>Презентация PowerPoint</vt:lpstr>
      <vt:lpstr>Изменения в инструкции члена ГЭК</vt:lpstr>
      <vt:lpstr>Презентация PowerPoint</vt:lpstr>
      <vt:lpstr>Презентация PowerPoint</vt:lpstr>
      <vt:lpstr>Организация работы в ППЭ</vt:lpstr>
      <vt:lpstr>До начала проведения экзаменов</vt:lpstr>
      <vt:lpstr>Распределение членов ГЭК в ППЭ  на дому</vt:lpstr>
      <vt:lpstr>Презентация PowerPoint</vt:lpstr>
      <vt:lpstr>Организация работы члена ГЭК в ППЭ</vt:lpstr>
      <vt:lpstr>Член ГЭК несет ответственность за:</vt:lpstr>
      <vt:lpstr>Члену ГЭК запрещается: </vt:lpstr>
      <vt:lpstr>Презентация PowerPoint</vt:lpstr>
      <vt:lpstr>Нештатные ситуации</vt:lpstr>
      <vt:lpstr>Действия членов ГЭК на подготовительном этапе проведения экзамена:</vt:lpstr>
      <vt:lpstr>Презентация PowerPoint</vt:lpstr>
      <vt:lpstr>Презентация PowerPoint</vt:lpstr>
      <vt:lpstr>Презентация PowerPoint</vt:lpstr>
      <vt:lpstr>На основной и резервной станциях авторизации член ГЭК:</vt:lpstr>
      <vt:lpstr>На каждой станции печати в каждой аудитории, включая резервные:</vt:lpstr>
      <vt:lpstr>На основной и резервной станции сканирования, установленных в штабе</vt:lpstr>
      <vt:lpstr>Подписывает протоколы технической готовности</vt:lpstr>
      <vt:lpstr>Презентация PowerPoint</vt:lpstr>
      <vt:lpstr>Действия члена ГЭК на этапе проведения экзамена: </vt:lpstr>
      <vt:lpstr>Презентация PowerPoint</vt:lpstr>
      <vt:lpstr>Презентация PowerPoint</vt:lpstr>
      <vt:lpstr>Получение резервного ключа</vt:lpstr>
      <vt:lpstr>Презентация PowerPoint</vt:lpstr>
      <vt:lpstr>Презентация PowerPoint</vt:lpstr>
      <vt:lpstr>Обратить внимание: 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ВНИМАНИЕ </vt:lpstr>
      <vt:lpstr>Действия члена ГЭК на этапе печати ЭМ: </vt:lpstr>
      <vt:lpstr>Презентация PowerPoint</vt:lpstr>
      <vt:lpstr>Презентация PowerPoint</vt:lpstr>
      <vt:lpstr>Действия члена ГЭК на этапе проведения экзамена: </vt:lpstr>
      <vt:lpstr>Действия члена ГЭК на этапе проведения экзамена: </vt:lpstr>
      <vt:lpstr>Завершение экзамена</vt:lpstr>
      <vt:lpstr>Презентация PowerPoint</vt:lpstr>
      <vt:lpstr>Презентация PowerPoint</vt:lpstr>
      <vt:lpstr>Мониторинг ППЭ</vt:lpstr>
      <vt:lpstr>Телефоны «горячей линии»</vt:lpstr>
      <vt:lpstr>Телефоны «горячей линии»</vt:lpstr>
      <vt:lpstr>Выплата компенсации за работу в ППЭ </vt:lpstr>
      <vt:lpstr>Сроки оплаты: 1. Ведомость (май) на период с 26.05.23 по 29.05.23 2. Ведомость (июнь) с 1.06.23 по 29.06.23 3. Ведомость (июль)  1.07.23 Сроки сдачи ведомостей : до 5 числа каждого месяца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Контакты: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 – технологическая подготовка ППЭ к проведению РТМ ЕГЭ по обществознанию  30.03.2021</dc:title>
  <dc:creator>Александрова_ЕИ</dc:creator>
  <cp:lastModifiedBy>Windows User</cp:lastModifiedBy>
  <cp:revision>125</cp:revision>
  <dcterms:created xsi:type="dcterms:W3CDTF">2021-03-25T06:10:55Z</dcterms:created>
  <dcterms:modified xsi:type="dcterms:W3CDTF">2023-05-19T05:05:46Z</dcterms:modified>
</cp:coreProperties>
</file>