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75"/>
  </p:notesMasterIdLst>
  <p:sldIdLst>
    <p:sldId id="896" r:id="rId2"/>
    <p:sldId id="855" r:id="rId3"/>
    <p:sldId id="856" r:id="rId4"/>
    <p:sldId id="858" r:id="rId5"/>
    <p:sldId id="857" r:id="rId6"/>
    <p:sldId id="841" r:id="rId7"/>
    <p:sldId id="907" r:id="rId8"/>
    <p:sldId id="612" r:id="rId9"/>
    <p:sldId id="613" r:id="rId10"/>
    <p:sldId id="854" r:id="rId11"/>
    <p:sldId id="860" r:id="rId12"/>
    <p:sldId id="861" r:id="rId13"/>
    <p:sldId id="862" r:id="rId14"/>
    <p:sldId id="864" r:id="rId15"/>
    <p:sldId id="863" r:id="rId16"/>
    <p:sldId id="865" r:id="rId17"/>
    <p:sldId id="617" r:id="rId18"/>
    <p:sldId id="868" r:id="rId19"/>
    <p:sldId id="628" r:id="rId20"/>
    <p:sldId id="867" r:id="rId21"/>
    <p:sldId id="627" r:id="rId22"/>
    <p:sldId id="919" r:id="rId23"/>
    <p:sldId id="870" r:id="rId24"/>
    <p:sldId id="871" r:id="rId25"/>
    <p:sldId id="872" r:id="rId26"/>
    <p:sldId id="873" r:id="rId27"/>
    <p:sldId id="646" r:id="rId28"/>
    <p:sldId id="875" r:id="rId29"/>
    <p:sldId id="876" r:id="rId30"/>
    <p:sldId id="877" r:id="rId31"/>
    <p:sldId id="878" r:id="rId32"/>
    <p:sldId id="633" r:id="rId33"/>
    <p:sldId id="634" r:id="rId34"/>
    <p:sldId id="635" r:id="rId35"/>
    <p:sldId id="637" r:id="rId36"/>
    <p:sldId id="636" r:id="rId37"/>
    <p:sldId id="908" r:id="rId38"/>
    <p:sldId id="910" r:id="rId39"/>
    <p:sldId id="911" r:id="rId40"/>
    <p:sldId id="897" r:id="rId41"/>
    <p:sldId id="879" r:id="rId42"/>
    <p:sldId id="641" r:id="rId43"/>
    <p:sldId id="642" r:id="rId44"/>
    <p:sldId id="914" r:id="rId45"/>
    <p:sldId id="913" r:id="rId46"/>
    <p:sldId id="916" r:id="rId47"/>
    <p:sldId id="917" r:id="rId48"/>
    <p:sldId id="880" r:id="rId49"/>
    <p:sldId id="915" r:id="rId50"/>
    <p:sldId id="648" r:id="rId51"/>
    <p:sldId id="623" r:id="rId52"/>
    <p:sldId id="839" r:id="rId53"/>
    <p:sldId id="882" r:id="rId54"/>
    <p:sldId id="883" r:id="rId55"/>
    <p:sldId id="912" r:id="rId56"/>
    <p:sldId id="887" r:id="rId57"/>
    <p:sldId id="888" r:id="rId58"/>
    <p:sldId id="889" r:id="rId59"/>
    <p:sldId id="890" r:id="rId60"/>
    <p:sldId id="891" r:id="rId61"/>
    <p:sldId id="892" r:id="rId62"/>
    <p:sldId id="893" r:id="rId63"/>
    <p:sldId id="833" r:id="rId64"/>
    <p:sldId id="899" r:id="rId65"/>
    <p:sldId id="900" r:id="rId66"/>
    <p:sldId id="901" r:id="rId67"/>
    <p:sldId id="902" r:id="rId68"/>
    <p:sldId id="903" r:id="rId69"/>
    <p:sldId id="904" r:id="rId70"/>
    <p:sldId id="905" r:id="rId71"/>
    <p:sldId id="906" r:id="rId72"/>
    <p:sldId id="918" r:id="rId73"/>
    <p:sldId id="898" r:id="rId7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ovin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1306BA"/>
    <a:srgbClr val="99FFCC"/>
    <a:srgbClr val="99FF99"/>
    <a:srgbClr val="00FF99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6437" autoAdjust="0"/>
  </p:normalViewPr>
  <p:slideViewPr>
    <p:cSldViewPr>
      <p:cViewPr varScale="1">
        <p:scale>
          <a:sx n="96" d="100"/>
          <a:sy n="96" d="100"/>
        </p:scale>
        <p:origin x="-116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64" y="69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60187-44D9-441F-91E6-F563A8B0DB3C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19600-403F-4F03-B588-C51678700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35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36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37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38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42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43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46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47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49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50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52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C9211-A78B-485D-AD70-1A7BF5D3131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032950" y="508812"/>
            <a:ext cx="8131796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10B5E44-3ED5-4634-83AF-0761E78907C5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032951" y="508812"/>
            <a:ext cx="8128949" cy="258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218631" y="3257935"/>
            <a:ext cx="9714877" cy="3067129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572493" y="548681"/>
            <a:ext cx="10702131" cy="4800532"/>
          </a:xfrm>
        </p:spPr>
        <p:txBody>
          <a:bodyPr/>
          <a:lstStyle/>
          <a:p>
            <a:pPr>
              <a:tabLst>
                <a:tab pos="1884363" algn="l"/>
                <a:tab pos="2154238" algn="l"/>
                <a:tab pos="5200650" algn="l"/>
              </a:tabLst>
            </a:pPr>
            <a:r>
              <a:rPr lang="ru-RU" sz="3600" b="1" dirty="0" smtClean="0">
                <a:solidFill>
                  <a:srgbClr val="1306BA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1306BA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Подготовка лиц, </a:t>
            </a:r>
            <a:br>
              <a:rPr lang="ru-RU" sz="24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задействованных при проведении государственной итоговой аттестации по образовательным программам среднего общего образования в пункте проведения экзаменов</a:t>
            </a:r>
            <a:br>
              <a:rPr lang="ru-RU" sz="24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ППЭ, ЧЛЕНЫ ГЭК</a:t>
            </a:r>
            <a:endParaRPr lang="ru-RU" sz="2400" b="1" dirty="0" smtClean="0">
              <a:solidFill>
                <a:srgbClr val="3366CC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125200" cy="8842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Отсутствие  по объективным причинам у обучающегося (ВТГ)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документа, удостоверяющего личность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55372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Алгоритм действий:</a:t>
            </a:r>
          </a:p>
          <a:p>
            <a:pPr>
              <a:buNone/>
            </a:pPr>
            <a:endParaRPr lang="ru-RU" sz="24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Идентификация личности  участника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сопровождающим в присутствии члена ГЭК акта ППЭ-20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участника на экзамен с актом для предъявления на входе в аудиторию</a:t>
            </a:r>
          </a:p>
          <a:p>
            <a:pPr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Документы:</a:t>
            </a:r>
          </a:p>
          <a:p>
            <a:pPr marL="0" indent="0" algn="just">
              <a:buNone/>
            </a:pPr>
            <a:endParaRPr lang="ru-RU" alt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 об идентификации личности участника ГИА (форма ППЭ-20)</a:t>
            </a:r>
          </a:p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5638800" y="1066800"/>
            <a:ext cx="58674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Явка без документа, удостоверяющего личность,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ГИА</a:t>
            </a:r>
            <a:endParaRPr lang="ru-RU" altLang="ru-RU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0058400" y="2590800"/>
            <a:ext cx="1261533" cy="721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9800" y="3733800"/>
            <a:ext cx="51816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 на экзамен 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50292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действий:</a:t>
            </a:r>
          </a:p>
          <a:p>
            <a:pP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 </a:t>
            </a:r>
            <a:r>
              <a:rPr lang="ru-RU" altLang="ru-RU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 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ЕГЭ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 ППЭ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акта руководителем ППЭ в 2-х экземплярах (с подписью участника </a:t>
            </a:r>
            <a:r>
              <a:rPr lang="ru-RU" altLang="ru-RU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ЕГЭ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 в присутствии члена ГЭК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служебной записки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 о </a:t>
            </a:r>
            <a:r>
              <a:rPr lang="ru-RU" altLang="ru-RU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 </a:t>
            </a:r>
            <a:r>
              <a:rPr lang="ru-RU" altLang="ru-RU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ЕГЭ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 ППЭ (форма ППЭ-21-1)</a:t>
            </a:r>
          </a:p>
          <a:p>
            <a:pPr marL="514350" indent="-514350" algn="just">
              <a:buFont typeface="+mj-lt"/>
              <a:buAutoNum type="arabicPeriod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514350" indent="-514350" algn="just">
              <a:buFont typeface="+mj-lt"/>
              <a:buAutoNum type="arabicPeriod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 о проведении экзамена в ППЭ (форма ППЭ-10)</a:t>
            </a:r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1049000" cy="8842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Отсутствие  документа, удостоверяющего личность, у  участника ЕГЭ (выпускника прошлых лет, СПО)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457200" y="609600"/>
            <a:ext cx="5138468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Явка без документа, удостоверяющего личность, </a:t>
            </a:r>
            <a:r>
              <a:rPr lang="ru-RU" altLang="ru-RU" sz="2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ЕГЭ</a:t>
            </a:r>
            <a:endParaRPr lang="ru-RU" altLang="ru-RU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609600"/>
            <a:ext cx="51816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 на экзамен 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3276600" cy="433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2133600"/>
            <a:ext cx="3352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3352800" cy="433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867400" cy="5257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 </a:t>
            </a:r>
            <a:r>
              <a:rPr lang="ru-RU" altLang="ru-RU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 в ППЭ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акта руководителем ППЭ в 2-х экземплярах (с подписью участника) в присутствии члена ГЭК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Фиксация членом ГЭК данного факта для дальнейшего принятия решения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служебной записки</a:t>
            </a:r>
            <a:endParaRPr lang="ru-RU" altLang="ru-RU" sz="2400" dirty="0" smtClean="0">
              <a:solidFill>
                <a:srgbClr val="0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295400"/>
            <a:ext cx="5486400" cy="5257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1049000" cy="685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Отсутствие  участника экзамена в списках автоматизированного распределения в данный ППЭ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5599" y="1371600"/>
            <a:ext cx="4724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 о </a:t>
            </a:r>
            <a:r>
              <a:rPr lang="ru-RU" altLang="ru-RU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 в ППЭ (форма ППЭ-21-1)</a:t>
            </a:r>
          </a:p>
          <a:p>
            <a:pPr marL="457200" indent="-457200" algn="just">
              <a:buFont typeface="+mj-lt"/>
              <a:buAutoNum type="arabicPeriod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457200" indent="-457200" algn="just">
              <a:buFont typeface="+mj-lt"/>
              <a:buAutoNum type="arabicPeriod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 о проведении экзамена в ППЭ (форма ППЭ-10)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457200" y="685800"/>
            <a:ext cx="73914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Отсутствие в списках автоматизированного распределения участников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7200" y="685800"/>
            <a:ext cx="35052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 на экзамен 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47634"/>
            <a:ext cx="3276600" cy="42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057406"/>
            <a:ext cx="3352800" cy="416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48615"/>
            <a:ext cx="3276600" cy="419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5384800" cy="5334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действий:</a:t>
            </a:r>
          </a:p>
          <a:p>
            <a:pPr algn="just"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Предупреждение участника об отсутствии права продления времени экзамена в связи с опозданием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акта руководителем ППЭ в присутствии члена ГЭК (подпись участника, члена ГЭК)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служебной записки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участника на экзамен</a:t>
            </a:r>
          </a:p>
          <a:p>
            <a:pPr algn="just"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334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1049000" cy="685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Опоздание участника  на экзамен  в ППЭ (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09:50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4601" y="137160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 о допуске участника в ППЭ (форма ППЭ-21-2)</a:t>
            </a:r>
          </a:p>
          <a:p>
            <a:pPr marL="457200" indent="-457200" algn="just">
              <a:buFont typeface="+mj-lt"/>
              <a:buAutoNum type="arabicPeriod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410200" y="2133600"/>
            <a:ext cx="6629400" cy="2679837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время </a:t>
            </a:r>
            <a:r>
              <a:rPr lang="ru-RU" sz="2400" u="sng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окончания экзамена не продлевается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о чем сообщается участнику, </a:t>
            </a:r>
            <a:r>
              <a:rPr lang="ru-RU" sz="2400" u="sng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повторный общий инструктаж не </a:t>
            </a:r>
            <a:r>
              <a:rPr lang="ru-RU" sz="24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проводится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u="sng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предоставление информации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 заполнения регистрационных полей бланков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ЕГЭ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8195" name="Прямоугольник 10"/>
          <p:cNvSpPr>
            <a:spLocks noChangeArrowheads="1"/>
          </p:cNvSpPr>
          <p:nvPr/>
        </p:nvSpPr>
        <p:spPr bwMode="auto">
          <a:xfrm>
            <a:off x="5638800" y="457200"/>
            <a:ext cx="57912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Опоздание участника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 экзамен в ППЭ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457200"/>
            <a:ext cx="48006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bject 18"/>
          <p:cNvSpPr txBox="1"/>
          <p:nvPr/>
        </p:nvSpPr>
        <p:spPr>
          <a:xfrm>
            <a:off x="7239000" y="1371600"/>
            <a:ext cx="3174520" cy="6277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 ДОПУСКАЕТСЯ</a:t>
            </a:r>
          </a:p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АУДИТОРИЮ ППЭ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5410200" y="5029200"/>
            <a:ext cx="6629400" cy="16433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9705" marR="590550" indent="-114300" algn="just">
              <a:spcBef>
                <a:spcPts val="295"/>
              </a:spcBef>
              <a:buChar char="•"/>
              <a:tabLst>
                <a:tab pos="179388" algn="l"/>
              </a:tabLst>
            </a:pPr>
            <a:r>
              <a:rPr lang="ru-RU" sz="2000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пригласить</a:t>
            </a:r>
            <a:r>
              <a:rPr sz="2400" spc="-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члена</a:t>
            </a:r>
            <a:r>
              <a:rPr sz="2400" spc="-5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ГЭК </a:t>
            </a:r>
            <a:r>
              <a:rPr lang="ru-RU" sz="2400" spc="-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аудиторию </a:t>
            </a:r>
            <a:r>
              <a:rPr sz="240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2400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активации</a:t>
            </a:r>
            <a:r>
              <a:rPr lang="ru-RU" sz="2400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ru-RU" sz="2400" u="sng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ДОПОЛНИТЕЛЬНОЙ ПЕЧАТИ  ЭМ</a:t>
            </a:r>
            <a:endParaRPr sz="24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179705" indent="-114935" algn="just">
              <a:lnSpc>
                <a:spcPct val="100000"/>
              </a:lnSpc>
              <a:spcBef>
                <a:spcPts val="1030"/>
              </a:spcBef>
              <a:buChar char="•"/>
              <a:tabLst>
                <a:tab pos="180340" algn="l"/>
              </a:tabLst>
            </a:pPr>
            <a:r>
              <a:rPr lang="ru-RU" sz="2400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выдать</a:t>
            </a:r>
            <a:r>
              <a:rPr sz="2400" spc="-3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spc="-15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участнику</a:t>
            </a:r>
            <a:r>
              <a:rPr sz="2400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комплект </a:t>
            </a:r>
            <a:r>
              <a:rPr sz="2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ЭМ</a:t>
            </a:r>
            <a:endParaRPr sz="24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5386917" cy="1143000"/>
          </a:xfrm>
          <a:ln>
            <a:solidFill>
              <a:schemeClr val="accent1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Сработал </a:t>
            </a:r>
            <a:r>
              <a:rPr lang="ru-RU" altLang="ru-RU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металлодетектор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при входе участника </a:t>
            </a:r>
            <a:r>
              <a:rPr lang="ru-RU" altLang="ru-RU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</a:t>
            </a:r>
            <a:r>
              <a:rPr lang="ru-RU" altLang="ru-RU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ППЭ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981200"/>
            <a:ext cx="5334000" cy="41449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Предложить участнику предъявить предмет, на который сработал </a:t>
            </a:r>
            <a:r>
              <a:rPr lang="ru-RU" altLang="ru-RU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металлодетектор</a:t>
            </a:r>
            <a:endParaRPr lang="ru-RU" alt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случае отказа, пропустить участника в ППЭ, предупредив об ответственности за использование запрещённых средств на экзамене</a:t>
            </a:r>
          </a:p>
          <a:p>
            <a:pPr>
              <a:buNone/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>
              <a:buNone/>
            </a:pPr>
            <a:endParaRPr lang="ru-RU" alt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457200"/>
            <a:ext cx="5562600" cy="11080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участника </a:t>
            </a:r>
            <a:r>
              <a:rPr lang="ru-RU" altLang="ru-RU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сдать обнаруженное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металлодетектором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запрещённое средство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5" y="1981200"/>
            <a:ext cx="5389033" cy="414496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alt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Разъяснение п. 65 Порядка.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 </a:t>
            </a:r>
            <a:r>
              <a:rPr lang="ru-RU" altLang="ru-RU" sz="21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2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акта руководителем ППЭ в 2-х экземплярах (с подписью участника)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1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  <a:r>
              <a:rPr lang="ru-RU" altLang="ru-RU" sz="21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 в ППЭ</a:t>
            </a:r>
          </a:p>
          <a:p>
            <a:pPr marL="457200" indent="-457200" algn="just">
              <a:buFont typeface="+mj-lt"/>
              <a:buAutoNum type="arabicPeriod"/>
            </a:pPr>
            <a:endParaRPr lang="ru-RU" alt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alt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Документы: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 о </a:t>
            </a:r>
            <a:r>
              <a:rPr lang="ru-RU" altLang="ru-RU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участника, отказавшегося от сдачи запрещённого средства (форма ППЭ-21-1)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 о проведении экзамена в ППЭ (форма ППЭ-10)</a:t>
            </a:r>
          </a:p>
          <a:p>
            <a:pPr marL="0" indent="0" algn="just">
              <a:buNone/>
            </a:pPr>
            <a:endParaRPr lang="ru-RU" alt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533400" y="533400"/>
            <a:ext cx="483366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Отказ участника экзамена сдавать запрещенные средства</a:t>
            </a:r>
            <a:endParaRPr lang="ru-RU" sz="2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5600" y="533400"/>
            <a:ext cx="51816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 на экзамен 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352800" cy="46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828800"/>
            <a:ext cx="3492673" cy="461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1828800"/>
            <a:ext cx="3581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19667" y="1700214"/>
            <a:ext cx="1104265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Нарушения Порядка проведения ГИА-11</a:t>
            </a:r>
          </a:p>
          <a:p>
            <a:pPr algn="ctr" eaLnBrk="1" hangingPunct="1"/>
            <a:endParaRPr lang="ru-RU" altLang="ru-RU" sz="40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Нестандартные </a:t>
            </a:r>
            <a:r>
              <a:rPr lang="ru-RU" altLang="ru-RU" sz="4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ситуации, возникающие при проведении экзамена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Предложить участнику оставить </a:t>
            </a:r>
            <a:r>
              <a:rPr lang="ru-RU" altLang="ru-RU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смарт-часы</a:t>
            </a:r>
            <a:r>
              <a:rPr lang="ru-RU" alt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altLang="ru-RU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фитнес-трекеры</a:t>
            </a:r>
            <a:r>
              <a:rPr lang="ru-RU" alt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в месте хранения личных вещей </a:t>
            </a:r>
            <a:r>
              <a:rPr lang="ru-RU" altLang="ru-RU" sz="22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(Во время организации входа в ППЭ организаторы не располагают временем на экспертизу электронных устройств)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Смарт-часы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– иное средство хранения и передачи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информации. 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Разъяснение п. 65 Порядка.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образования</a:t>
            </a:r>
            <a:endParaRPr lang="ru-RU" alt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alt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33400" y="762000"/>
            <a:ext cx="70104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наличие «умных» часов у участника экзамена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17" y="609605"/>
            <a:ext cx="4262529" cy="580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33400" y="762000"/>
            <a:ext cx="53340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наличие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смарт-часов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фитнес-трекеров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 участника экзамена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6675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638800" y="609600"/>
            <a:ext cx="5410200" cy="99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наличие 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 участника экзамена</a:t>
            </a:r>
            <a:endParaRPr lang="ru-RU" altLang="ru-RU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микронаушников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638800" y="1752600"/>
            <a:ext cx="5715000" cy="480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Обращение по телефону на «горячую линию»  департамента образования/ГЭК (</a:t>
            </a:r>
            <a:r>
              <a:rPr lang="ru-RU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член ГЭК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Осуществление </a:t>
            </a:r>
            <a:r>
              <a:rPr lang="ru-RU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онлайн-наблюдения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штабе ППЭ с помощью приложения CCTV-решения (</a:t>
            </a:r>
            <a:r>
              <a:rPr lang="ru-RU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член ГЭК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Предупреждение организаторов вне аудитории о необходимости контроля за действиями данного участника экзамена  вне аудитории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Предупреждение организаторов в аудитории о дополнительном контроле за участником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Напоминание и информирование участника о наличии запрещенных средств (п.65 Порядка)</a:t>
            </a:r>
          </a:p>
          <a:p>
            <a:pPr marL="457200" indent="-457200" algn="just">
              <a:buFont typeface="+mj-lt"/>
              <a:buAutoNum type="arabicPeriod"/>
            </a:pPr>
            <a:endParaRPr lang="ru-RU" altLang="ru-RU" sz="20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  <a:endParaRPr lang="ru-RU" sz="2000" dirty="0" smtClean="0"/>
          </a:p>
          <a:p>
            <a:pPr marL="268288" indent="-268288" algn="just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268288" indent="-268288" algn="just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6351" y="522289"/>
            <a:ext cx="1166494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в аудиторию участников экзамена</a:t>
            </a:r>
          </a:p>
        </p:txBody>
      </p:sp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984250" y="1230314"/>
            <a:ext cx="9912349" cy="21224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случае выявления организатором в аудитории расхождения персональных данных </a:t>
            </a:r>
            <a:r>
              <a:rPr lang="ru-RU" altLang="ru-RU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</a:t>
            </a:r>
            <a:r>
              <a:rPr lang="ru-RU" altLang="ru-RU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 в документе, удостоверяющем личность, и в форме ППЭ-05-02, и </a:t>
            </a:r>
            <a:r>
              <a:rPr lang="ru-RU" altLang="ru-RU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данное </a:t>
            </a:r>
            <a:r>
              <a:rPr lang="ru-RU" altLang="ru-RU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расхождение не является опечаткой (т.е. произошла смена фамилии, имени, </a:t>
            </a:r>
            <a:r>
              <a:rPr lang="ru-RU" altLang="ru-RU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документа</a:t>
            </a:r>
            <a:r>
              <a:rPr lang="ru-RU" altLang="ru-RU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удостоверяющего личность)</a:t>
            </a:r>
          </a:p>
        </p:txBody>
      </p:sp>
      <p:sp>
        <p:nvSpPr>
          <p:cNvPr id="31748" name="Объект 2"/>
          <p:cNvSpPr txBox="1">
            <a:spLocks/>
          </p:cNvSpPr>
          <p:nvPr/>
        </p:nvSpPr>
        <p:spPr bwMode="auto">
          <a:xfrm>
            <a:off x="1524000" y="4114800"/>
            <a:ext cx="8991600" cy="2222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 форме ППЭ-12-02 необходимо приложить копии подтверждающих документов. 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 смене паспорта необходимо приложить копию страницы с данными ранее выданных паспортов. 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 копирования подтверждающих документов можно направить участника экзамена в Штаб ППЭ (в сопровождении организатора вне аудитории) либо по желанию участника передать документы организатору вне аудитории для копирования их в Штабе ППЭ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791200" y="3657600"/>
            <a:ext cx="287867" cy="2889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0972800" cy="381000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 за нарушение Порядка проведения ГИА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6553200" cy="56388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Алгоритм действий: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об удалении участника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Приглашение члена ГЭК 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Демонстрация нарушения на камеру (вещественное доказательство, по возможности)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Приглашение  участника из аудитории в штаб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Организация служебного расследования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Объяснительные работников ППЭ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Составление акта членом ГЭК (2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экз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). Подписи руководителя ППЭ, организатора и участника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Удаление участника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Информирование родителей участника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Контроль проставления соответствующих отметок в бланке регистрации участника и протоколе проведения ЕГЭ в аудитории ППЭ, а также подписи организатора в бланке регистрации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7239000" y="1066800"/>
            <a:ext cx="4648200" cy="5059369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0" indent="0" algn="just">
              <a:buNone/>
              <a:defRPr/>
            </a:pPr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Акт об удалении участника экзамена(форма ППЭ-21)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Объяснительные записки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Служебные записки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Вещественные доказательства (по возможности)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381000"/>
            <a:ext cx="5473701" cy="835025"/>
          </a:xfrm>
        </p:spPr>
        <p:txBody>
          <a:bodyPr rtlCol="0">
            <a:normAutofit/>
          </a:bodyPr>
          <a:lstStyle/>
          <a:p>
            <a:pPr defTabSz="685867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Удаление участника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7000" y="1143000"/>
            <a:ext cx="5029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Форма ППЭ-21 </a:t>
            </a:r>
          </a:p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Акт об удалении участника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1828800"/>
            <a:ext cx="4256616" cy="180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Акт составляется членом ГЭК совместно с ответственным организатором в аудитории и руководителем ППЭ в штабе ППЭ в зоне видимости камеры видеонаблюдения на любом этапе проведения экзамена +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объяснительные</a:t>
            </a:r>
            <a:endParaRPr lang="ru-RU"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10400" y="3810000"/>
            <a:ext cx="4256616" cy="18557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Член ГЭК осуществляет контроль наличия соответствующих отметок в бланках регистрации таких участников, протоколе проведения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1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pic>
        <p:nvPicPr>
          <p:cNvPr id="1946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1" y="228600"/>
            <a:ext cx="4766733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5755217" y="5665788"/>
            <a:ext cx="61954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В случае если участник экзамена явился в ППЭ, но был удалён до начала печати ЭМ, комплект ЭМ на него всё равно распечатывается для надлежащего оформления удаления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34000" y="0"/>
            <a:ext cx="6858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39184" y="1084263"/>
            <a:ext cx="11345333" cy="515937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Обратите внимание – отметка и подпись организатора!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219200" y="685800"/>
            <a:ext cx="10215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Удаление участника экзамена</a:t>
            </a:r>
            <a:endParaRPr lang="ru-RU" altLang="ru-RU" sz="24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5" y="3068639"/>
            <a:ext cx="11866033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926418" y="2560638"/>
            <a:ext cx="2457449" cy="119221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71734" y="2517776"/>
            <a:ext cx="2688167" cy="91122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648200"/>
            <a:ext cx="6779684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9448800" y="4724400"/>
            <a:ext cx="457200" cy="194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5600" y="1828800"/>
            <a:ext cx="5029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Подпись организатора при удалении участника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0564" y="914399"/>
            <a:ext cx="586196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Организаторы в аудитории                     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228600"/>
            <a:ext cx="419100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ПАКЕТ ДОКУМЕНТОВ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581400"/>
            <a:ext cx="528058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Протокол проведения экзамена в аудитории  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44" y="5137049"/>
            <a:ext cx="6122192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05600" y="1026543"/>
            <a:ext cx="12472" cy="58314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781800" y="1295400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48800" y="1295400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36875" y="4675235"/>
            <a:ext cx="158726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49549" y="388189"/>
            <a:ext cx="639504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Удаление участника экзамена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25" y="1436479"/>
            <a:ext cx="5555411" cy="11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37" y="2597629"/>
            <a:ext cx="5658931" cy="74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Прямоугольник 38"/>
          <p:cNvSpPr/>
          <p:nvPr/>
        </p:nvSpPr>
        <p:spPr>
          <a:xfrm>
            <a:off x="4175185" y="2735207"/>
            <a:ext cx="1909315" cy="36932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64" y="3933683"/>
            <a:ext cx="5250281" cy="108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4191000" y="4675517"/>
            <a:ext cx="533399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19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28800" y="2613371"/>
            <a:ext cx="718985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371600"/>
            <a:ext cx="1752600" cy="195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858000" y="3962400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10800" y="1371600"/>
            <a:ext cx="175978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648200"/>
            <a:ext cx="1886309" cy="184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9525000" y="3886200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63200" y="7620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b="1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20001" y="38100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algn="ctr">
              <a:spcBef>
                <a:spcPts val="61"/>
              </a:spcBef>
              <a:defRPr/>
            </a:pPr>
            <a:r>
              <a:rPr lang="ru-RU" sz="1600" b="1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Объяснительная  записка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34600" y="4572000"/>
            <a:ext cx="182468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Прямоугольник 39"/>
          <p:cNvSpPr/>
          <p:nvPr/>
        </p:nvSpPr>
        <p:spPr>
          <a:xfrm>
            <a:off x="10287000" y="3886200"/>
            <a:ext cx="1705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b="1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</a:t>
            </a: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01000" y="838200"/>
            <a:ext cx="59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b="1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763000" cy="5791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Алгоритм действий: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alt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Сообщение на горячую линию департамента образования о досрочном завершении экзамена участником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Организатор вне аудитории сопровождает участника в медицинский кабинет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Приглашается в медицинский кабинет член ГЭК 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 случае согласия участника экзамена досрочно завершить экзамен член ГЭК совместно с медицинским работником заполняет акт (2 экземпляра)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Контроль проставления соответствующих отметок в бланке регистрации участника и протоколе проведения ЕГЭ в аудитории ППЭ, а также подписи организатора в бланке регистрации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Контроль проставления подписей в акте руководителем ППЭ и ответственным организатором в аудитории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Заполнение журнала участников экзамена, обратившихся к медицинскому работнику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Член ГЭК приносит акт в Штаб ППЭ и на камеру зачитывает текст документа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Сканирование журнала в штабе ППЭ после окончания экзамена</a:t>
            </a:r>
            <a:endParaRPr lang="ru-RU" sz="19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991600" y="914400"/>
            <a:ext cx="2819400" cy="5791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268288" indent="-268288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Акт о досрочном завершении экзамена по объективным причинам (форма ППЭ-22)</a:t>
            </a:r>
          </a:p>
          <a:p>
            <a:pPr marL="268288" indent="-268288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Объяснительные записки</a:t>
            </a:r>
          </a:p>
          <a:p>
            <a:pPr marL="268288" indent="-268288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Служебные записки</a:t>
            </a:r>
          </a:p>
          <a:p>
            <a:pPr marL="268288" indent="-268288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Журнал учета участников  экзамена, обратившихся к медицинскому работнику во время проведения экзамена</a:t>
            </a:r>
          </a:p>
          <a:p>
            <a:pPr marL="0" indent="0">
              <a:buNone/>
              <a:defRPr/>
            </a:pPr>
            <a:endParaRPr lang="ru-RU" sz="2400" b="1" dirty="0" smtClean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430000" cy="304800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Досрочное завершение экзамена участником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 объективным причинам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" y="1084263"/>
            <a:ext cx="11952817" cy="1143000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Обратите внимание – отметка и подпись организатора!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914400" y="511176"/>
            <a:ext cx="10668001" cy="892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Досрочное завершение экзамена участником по объективным причинам</a:t>
            </a:r>
            <a:endParaRPr lang="ru-RU" altLang="ru-RU" sz="26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25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68639"/>
            <a:ext cx="11952818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6671734" y="2517776"/>
            <a:ext cx="1056217" cy="116046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71734" y="2517776"/>
            <a:ext cx="2688167" cy="91122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6779684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9753599" y="4724400"/>
            <a:ext cx="381001" cy="194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34200" y="1905000"/>
            <a:ext cx="5029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Подпись организатора при удалении участника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381000"/>
            <a:ext cx="1171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007534" y="1066801"/>
            <a:ext cx="108796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Нарушения, зафиксированные при проведении процедуры в 2022 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году</a:t>
            </a:r>
          </a:p>
          <a:p>
            <a:pPr marL="342900" indent="-342900">
              <a:buFontTx/>
              <a:buAutoNum type="arabicPeriod"/>
            </a:pPr>
            <a:endParaRPr lang="ru-RU" alt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Типичные нарушения и нестандартные ситуации, возникающие при проведении экзамена. </a:t>
            </a: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/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   Алгоритмы </a:t>
            </a: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действия в данных ситуациях и перечень 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документов</a:t>
            </a:r>
          </a:p>
          <a:p>
            <a:pPr marL="342900" indent="-342900"/>
            <a:endParaRPr lang="ru-RU" alt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Схема работы с нарушениями на портале </a:t>
            </a:r>
            <a:r>
              <a:rPr lang="en-US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smotriege.ru</a:t>
            </a: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3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en-US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P.S</a:t>
            </a:r>
            <a:r>
              <a:rPr lang="en-US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Коллекция изобретений участников </a:t>
            </a: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ЕГЭ</a:t>
            </a:r>
          </a:p>
          <a:p>
            <a:pPr marL="342900" indent="-342900">
              <a:buFontTx/>
              <a:buAutoNum type="arabicPeriod" startAt="3"/>
            </a:pPr>
            <a:endParaRPr lang="ru-RU" alt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Критерии качества и объективности проведения основного периода ЕГЭ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endParaRPr lang="ru-RU" alt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3"/>
            </a:pPr>
            <a:endParaRPr lang="ru-RU" altLang="ru-RU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3"/>
            </a:pPr>
            <a:endParaRPr lang="ru-RU" altLang="ru-RU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9915"/>
            <a:ext cx="11277600" cy="649286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Досрочное завершение экзамена участником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объективным причинам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81200"/>
            <a:ext cx="11772900" cy="43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Прямоугольник 9"/>
          <p:cNvSpPr>
            <a:spLocks noChangeArrowheads="1"/>
          </p:cNvSpPr>
          <p:nvPr/>
        </p:nvSpPr>
        <p:spPr bwMode="auto">
          <a:xfrm>
            <a:off x="533400" y="1447800"/>
            <a:ext cx="11423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Журнал учета участников экзамена, обратившихся к медицинскому работнику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01399" cy="533400"/>
          </a:xfrm>
        </p:spPr>
        <p:txBody>
          <a:bodyPr rtlCol="0">
            <a:noAutofit/>
          </a:bodyPr>
          <a:lstStyle/>
          <a:p>
            <a:pPr defTabSz="685867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Досрочное завершение экзамена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участником по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объективным причинам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" y="2557463"/>
            <a:ext cx="2904067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Форма ППЭ-22 </a:t>
            </a:r>
          </a:p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58200" y="1676400"/>
            <a:ext cx="3498851" cy="22733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составляется в 2-х экземплярах членом ГЭК и медицинским работником в медицинском кабинете.</a:t>
            </a:r>
          </a:p>
          <a:p>
            <a:pPr algn="ctr" defTabSz="972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в аудитории и руководитель ППЭ ставят свою подпись. </a:t>
            </a:r>
          </a:p>
        </p:txBody>
      </p:sp>
      <p:pic>
        <p:nvPicPr>
          <p:cNvPr id="2458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684" y="1103312"/>
            <a:ext cx="4944533" cy="552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8458200" y="4191000"/>
            <a:ext cx="34078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В случае если участник экзамена явился в ППЭ, но не завершил экзамен по уважительной причине до начала печати ЭМ, комплект ЭМ на него всё равно распечатывается для надлежащего оформления </a:t>
            </a:r>
            <a:r>
              <a:rPr lang="ru-RU" altLang="ru-RU" sz="1600" b="1" i="1" dirty="0" err="1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незавершения</a:t>
            </a:r>
            <a:r>
              <a:rPr lang="ru-RU" altLang="ru-RU" sz="1600" b="1" i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 экзамена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588" y="1104181"/>
            <a:ext cx="586196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Организаторы в аудитории                     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5665" y="621102"/>
            <a:ext cx="525636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ПАКЕТ ДОКУМЕНТОВ</a:t>
            </a:r>
            <a:endParaRPr lang="ru-RU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505200"/>
            <a:ext cx="528058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Протокол проведения экзамена в аудитории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44" y="5333999"/>
            <a:ext cx="6122192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51607" y="1026548"/>
            <a:ext cx="12472" cy="58314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960096" y="1316832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10400" y="2819400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2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545" y="1246641"/>
            <a:ext cx="2504715" cy="144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люс 27"/>
          <p:cNvSpPr/>
          <p:nvPr/>
        </p:nvSpPr>
        <p:spPr bwMode="auto">
          <a:xfrm>
            <a:off x="8288265" y="1177689"/>
            <a:ext cx="384043" cy="384043"/>
          </a:xfrm>
          <a:prstGeom prst="mathPlus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ot="0" spcFirstLastPara="0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uk-UA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00256" y="5873115"/>
            <a:ext cx="3072341" cy="861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СЛУЖЕБНЫЕ,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ОБЪЯСНИТЕЛЬНЫЕ  ЗАПИСКИ</a:t>
            </a:r>
            <a:endParaRPr lang="ru-RU" sz="1600" b="1" dirty="0">
              <a:ln w="1905"/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56109" y="5829333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3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36875" y="4675235"/>
            <a:ext cx="158726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49549" y="457199"/>
            <a:ext cx="639504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Досрочное завершение экзамена по объективным причинам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25" y="1436479"/>
            <a:ext cx="5555411" cy="11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37" y="2597629"/>
            <a:ext cx="5658931" cy="74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3581399" y="2630624"/>
            <a:ext cx="588151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75185" y="2735207"/>
            <a:ext cx="1909315" cy="36932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064" y="3933683"/>
            <a:ext cx="5250281" cy="108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4419599" y="4675517"/>
            <a:ext cx="491707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19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3276600"/>
            <a:ext cx="2434272" cy="249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15400" y="1143000"/>
            <a:ext cx="3124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Журнал учета участников  экзамена, обратившихся к медицинскому работнику во время проведения экзамена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77200" y="2895600"/>
            <a:ext cx="59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spcBef>
                <a:spcPts val="61"/>
              </a:spcBef>
              <a:defRPr/>
            </a:pPr>
            <a:r>
              <a:rPr lang="ru-RU" sz="1600" b="1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588" y="1104181"/>
            <a:ext cx="586196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Организаторы в аудитории                     </a:t>
            </a:r>
            <a:endParaRPr lang="ru-RU" sz="16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429000"/>
            <a:ext cx="528058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Протокол проведения экзамена в аудитории 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44" y="5137049"/>
            <a:ext cx="6122192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 контроль наличия соответствующих отметок, поставленных ответственным организатором в аудитории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51607" y="1026548"/>
            <a:ext cx="12472" cy="58314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960096" y="1316832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6600" y="4572000"/>
            <a:ext cx="672075" cy="5471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42748" y="4553274"/>
            <a:ext cx="3072341" cy="861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СЛУЖЕБНЫЕ,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ОБЪЯСНИТЕЛЬНЫЕ  ЗАПИСКИ</a:t>
            </a:r>
            <a:endParaRPr lang="ru-RU" sz="1600" b="1" dirty="0">
              <a:ln w="1905"/>
              <a:solidFill>
                <a:srgbClr val="0070C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10"/>
          <p:cNvSpPr>
            <a:spLocks noChangeArrowheads="1"/>
          </p:cNvSpPr>
          <p:nvPr/>
        </p:nvSpPr>
        <p:spPr bwMode="auto">
          <a:xfrm>
            <a:off x="149549" y="388189"/>
            <a:ext cx="639504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Досрочное завершение экзамена по объективным причинам (техническим)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25" y="1436479"/>
            <a:ext cx="5555411" cy="11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37" y="2597629"/>
            <a:ext cx="5658931" cy="74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3581400" y="2630624"/>
            <a:ext cx="60960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75185" y="2735207"/>
            <a:ext cx="1909315" cy="36932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64" y="3933683"/>
            <a:ext cx="5250281" cy="108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4370719" y="4675517"/>
            <a:ext cx="540588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X</a:t>
            </a:r>
            <a:endParaRPr lang="ru-RU" sz="19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2493" y="1208810"/>
            <a:ext cx="2940409" cy="301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935665" y="621102"/>
            <a:ext cx="525636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ПАКЕТ ДОКУМЕНТОВ</a:t>
            </a:r>
            <a:endParaRPr lang="ru-RU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1601" y="4675235"/>
            <a:ext cx="137160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ПОДПИСЬ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3" y="762013"/>
            <a:ext cx="513846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Пронос участником экзамена лекарственного средства</a:t>
            </a:r>
          </a:p>
          <a:p>
            <a:pPr indent="273050" algn="ctr" eaLnBrk="0" hangingPunct="0"/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indent="27305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Медицинская справка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3276600" cy="448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1" y="2286000"/>
            <a:ext cx="7774891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52400" y="533422"/>
            <a:ext cx="7162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 и экзамена с повышенной температурой тела или признаками респираторных заболеваний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1" y="1676400"/>
            <a:ext cx="3077131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8"/>
            <a:ext cx="3276600" cy="426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49530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52891"/>
            <a:ext cx="4953000" cy="275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924800" y="533400"/>
            <a:ext cx="3962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участника  в ППЭ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457200" y="609600"/>
            <a:ext cx="4833668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Участники экзамена с медицинскими устройствами постоянного ношения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09600"/>
            <a:ext cx="4262529" cy="580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2133600"/>
            <a:ext cx="3302507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Медицинская справка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457200"/>
            <a:ext cx="7239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Участник экзамена с устройством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неинвазивного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мониторинга глюкозы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2667000"/>
            <a:ext cx="285333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828800"/>
            <a:ext cx="3302507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Медицинская справка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95400"/>
            <a:ext cx="7239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рекомендациями ПМПК, выписка из протокола ГЭК </a:t>
            </a:r>
            <a:r>
              <a:rPr lang="ru-RU" dirty="0" smtClean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362200"/>
            <a:ext cx="7239000" cy="42780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Участник: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проходит в ППЭ с мобильным телефоном или иным электронным устройством в качестве сканера с приложением устройства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неинвазивного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мониторинга глюкозы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имеет доступ к устройствам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неинвазивного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мониторинга глюкозы в любое время, недопустимо, чтобы мобильный телефон находился в другом помещении. Частота использования  мобильного телефона в качестве сканера с приложением устройства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неинвазивного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 мониторинга глюкозы не регламентирована, определяется самочувствием ребенка и медицинскими показаниями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Мобильный телефон или иное электронное устройство в течение всего экзамена должно находиться на рабочем столе участника экзамена в зоне видимости средств видеонаблюдения и организаторов в аудитории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Член ГЭК или руководитель ППЭ до начала проведения экзамена в данной аудитории проговаривают на камеру видеонаблюдения о том, что в данную аудиторию распределен участник, использующий устройства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неинвазивного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мониторинга глюкозы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57200"/>
            <a:ext cx="181958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3788" y="457200"/>
            <a:ext cx="155774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52400" y="381022"/>
            <a:ext cx="8763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Участник экзамена допустил при переносе ответов из черновика </a:t>
            </a:r>
          </a:p>
          <a:p>
            <a:pPr marL="450850"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в  БО № 1 смещение ответов</a:t>
            </a:r>
          </a:p>
          <a:p>
            <a:pPr marL="450850"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ОБРАЩЕНИЕ НА ГОРЯЧУЮ ЛИНИЮ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0"/>
            <a:ext cx="3810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0"/>
            <a:ext cx="3810000" cy="490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16731"/>
            <a:ext cx="3661441" cy="499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5613400" cy="50593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ДОКУМЕНТАЛЬНОЕ ПОДТВЕРЖДЕНИЕ НЕЯВКИ</a:t>
            </a:r>
          </a:p>
          <a:p>
            <a:pPr marL="0" indent="0" algn="just"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образования/ГЭК 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 согласованию с председателем ГЭК (заместителем председателя ГЭК) член ГЭК принимает решение о завершении экзамена в данном ППЭ (аудитории) с оформлением соответствующих форм ППЭ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Для передачи форм ППЭ получить код доступа в РЦОИ</a:t>
            </a:r>
          </a:p>
          <a:p>
            <a:pPr algn="just">
              <a:buFont typeface="+mj-lt"/>
              <a:buAutoNum type="arabicPeriod"/>
              <a:defRPr/>
            </a:pPr>
            <a:endPara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13400" cy="50593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ОТСУТСТВИЕ ДОКУМЕНТАЛЬНОГО ПОДТВЕРЖДЕНИЯ НЕЯВКИ</a:t>
            </a:r>
          </a:p>
          <a:p>
            <a:pPr algn="just"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образования/ГЭК. Получение информации по </a:t>
            </a:r>
            <a:r>
              <a:rPr lang="ru-RU" altLang="ru-RU" sz="180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ожиданию участника</a:t>
            </a:r>
            <a:endParaRPr lang="ru-RU" alt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Фиксация времени начала (10:00) и окончания экзамена на доске и в форме 05-02</a:t>
            </a:r>
          </a:p>
          <a:p>
            <a:pPr algn="just"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Завершение экзамена с оформлением соответствующих форм ППЭ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Для передачи форм ППЭ получить код доступа в РЦОИ</a:t>
            </a:r>
          </a:p>
          <a:p>
            <a:pPr algn="just">
              <a:buFont typeface="+mj-lt"/>
              <a:buAutoNum type="arabicPeriod"/>
            </a:pPr>
            <a:endParaRPr lang="ru-RU" alt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457200" y="457200"/>
            <a:ext cx="112776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Неявка всех участников в ППЭ (аудиторию):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828800" y="4343400"/>
            <a:ext cx="270933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" y="4800600"/>
            <a:ext cx="2992967" cy="131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85800" y="50292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Выставление статуса «Экзамен не состоялся»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239000" y="4114800"/>
            <a:ext cx="270933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24600" y="4495800"/>
            <a:ext cx="3810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629400" y="4800600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случае неявки участников выставление статуса «Экзамен не состоялся» </a:t>
            </a:r>
            <a:endParaRPr lang="ru-RU" altLang="ru-RU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27051" y="0"/>
            <a:ext cx="11233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Нарушение установленного порядка проведения ГИА-11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4434" y="1295400"/>
            <a:ext cx="11523133" cy="536416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организаторам</a:t>
            </a:r>
            <a:r>
              <a:rPr lang="ru-RU" sz="5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ассистентам,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медицинским работникам, </a:t>
            </a:r>
            <a:r>
              <a:rPr lang="ru-RU" sz="5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техническим специалистам - </a:t>
            </a:r>
            <a:r>
              <a:rPr lang="ru-RU" sz="5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иметь при себе средства </a:t>
            </a:r>
            <a:r>
              <a:rPr lang="ru-RU" sz="5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связи</a:t>
            </a:r>
            <a:endParaRPr lang="ru-RU" sz="5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55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sz="5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ППЭ, лицам, имеющим право присутствовать в ППЭ - оказывать содействие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участникам экзамена, </a:t>
            </a:r>
            <a:r>
              <a:rPr lang="ru-RU" sz="5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информации</a:t>
            </a:r>
            <a:endParaRPr lang="ru-RU" sz="5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55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организаторам</a:t>
            </a:r>
            <a:r>
              <a:rPr lang="ru-RU" sz="5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ассистентам,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техническим </a:t>
            </a:r>
            <a:r>
              <a:rPr lang="ru-RU" sz="5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специалистам - выносить из аудиторий и ППЭ экзаменационные материалы на бумажном или электронном носителях, фотографировать или переписывать экзаменационные </a:t>
            </a:r>
            <a:r>
              <a:rPr lang="ru-RU" sz="5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Лица, допустившие нарушение установленного порядка проведения ГИА,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УДАЛЯЮТСЯ с экзамена</a:t>
            </a: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ru-RU" sz="55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1425767" cy="71913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день проведения экзамена (в период с момента входа в ППЭ и до окончания экзамена) работникам ППЭ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запрещается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12192000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УЧАСТНИКИ ЭКЗАМЕНА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457200" y="457200"/>
            <a:ext cx="483366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Неявка всех участников в ППЭ (аудиторию)</a:t>
            </a: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ОБРАЩЕНИЕ НА ГОРЯЧУЮ ЛИНИЮ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524000"/>
            <a:ext cx="56642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751729" cy="470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21633"/>
            <a:ext cx="3657600" cy="460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13"/>
          <p:cNvSpPr txBox="1"/>
          <p:nvPr/>
        </p:nvSpPr>
        <p:spPr>
          <a:xfrm>
            <a:off x="8229600" y="228600"/>
            <a:ext cx="3733800" cy="173060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9705" marR="590550" indent="-114300" algn="ctr">
              <a:spcBef>
                <a:spcPts val="295"/>
              </a:spcBef>
              <a:tabLst>
                <a:tab pos="179388" algn="l"/>
                <a:tab pos="4192588" algn="l"/>
              </a:tabLst>
            </a:pPr>
            <a:r>
              <a:rPr lang="ru-RU" sz="20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аудитории ППЭ: 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z="20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z="20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ППЭ-12-03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z="20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</a:p>
          <a:p>
            <a:pPr marL="179705" marR="590550" indent="-114300" algn="just">
              <a:spcBef>
                <a:spcPts val="295"/>
              </a:spcBef>
              <a:buFontTx/>
              <a:buChar char="-"/>
              <a:tabLst>
                <a:tab pos="179388" algn="l"/>
                <a:tab pos="4192588" algn="l"/>
              </a:tabLst>
            </a:pPr>
            <a:r>
              <a:rPr lang="ru-RU" sz="20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ППЭ-23</a:t>
            </a:r>
            <a:endParaRPr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152400"/>
            <a:ext cx="1196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в ППЭ работников ППЭ и прочих лиц</a:t>
            </a:r>
          </a:p>
        </p:txBody>
      </p:sp>
      <p:sp>
        <p:nvSpPr>
          <p:cNvPr id="27651" name="Объект 2"/>
          <p:cNvSpPr txBox="1">
            <a:spLocks/>
          </p:cNvSpPr>
          <p:nvPr/>
        </p:nvSpPr>
        <p:spPr bwMode="auto">
          <a:xfrm>
            <a:off x="533401" y="2133600"/>
            <a:ext cx="5867400" cy="4419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 </a:t>
            </a: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работника ППЭ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Замена специалиста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из списка работников ППЭ (форма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ППЭ-07) (руководитель ППЭ)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служебной записки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 </a:t>
            </a:r>
            <a:r>
              <a:rPr lang="ru-RU" altLang="ru-RU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работника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 (член ГЭК)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Контроль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заполнения формы «Контроль изменения состава работников в день экзамена» (форма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ППЭ-19)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Контроль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внесения нового работника в формы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вручную</a:t>
            </a:r>
            <a:endParaRPr lang="ru-RU" alt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Документы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Контроль изменения состава работников в день экзамена» (форма ППЭ-19)</a:t>
            </a:r>
            <a:endParaRPr lang="ru-RU" alt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90601" y="762000"/>
            <a:ext cx="3657599" cy="685800"/>
          </a:xfrm>
          <a:ln>
            <a:solidFill>
              <a:srgbClr val="0070C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Явка без паспорта работника ППЭ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Заголовок 1"/>
          <p:cNvSpPr txBox="1">
            <a:spLocks/>
          </p:cNvSpPr>
          <p:nvPr/>
        </p:nvSpPr>
        <p:spPr bwMode="auto">
          <a:xfrm>
            <a:off x="6400800" y="685800"/>
            <a:ext cx="5410200" cy="1143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Отсутствие работника ППЭ, общественного наблюдателя в списке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распределения</a:t>
            </a:r>
            <a:endParaRPr lang="ru-RU" alt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514600" y="1524000"/>
            <a:ext cx="518583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915400" y="1905000"/>
            <a:ext cx="4445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6" name="Объект 2"/>
          <p:cNvSpPr txBox="1">
            <a:spLocks/>
          </p:cNvSpPr>
          <p:nvPr/>
        </p:nvSpPr>
        <p:spPr bwMode="auto">
          <a:xfrm>
            <a:off x="6781800" y="2514600"/>
            <a:ext cx="4993217" cy="4038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 </a:t>
            </a: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недопуске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общественного наблюдателя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работника, общественного наблюдателя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</a:p>
          <a:p>
            <a:pPr algn="just">
              <a:spcBef>
                <a:spcPct val="20000"/>
              </a:spcBef>
            </a:pPr>
            <a:endParaRPr lang="ru-RU" alt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Документы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Контроль изменения состава работников в день экзамена» (форма ППЭ-19)</a:t>
            </a:r>
          </a:p>
          <a:p>
            <a:pPr marL="342900" indent="-342900" algn="just">
              <a:spcBef>
                <a:spcPct val="20000"/>
              </a:spcBef>
              <a:buAutoNum type="arabicPeriod"/>
            </a:pPr>
            <a:endParaRPr lang="ru-RU" alt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685800"/>
            <a:ext cx="544326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Явка в ППЭ работника ППЭ без документа, удостоверяющего личность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 работника в ППЭ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51868"/>
            <a:ext cx="3200400" cy="435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2400" y="162494"/>
            <a:ext cx="11406996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600" y="22860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667026"/>
            <a:ext cx="4876800" cy="359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3" y="609613"/>
            <a:ext cx="544326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Отсутствие работника ППЭ в списках распределения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НЕДОПУСК работника в ППЭ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51868"/>
            <a:ext cx="3200400" cy="435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600" y="22860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667026"/>
            <a:ext cx="4876800" cy="359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52400" y="162494"/>
            <a:ext cx="11406996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457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384800" cy="5059369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Алгоритм действий: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образования, сообщение об удалении работника ППЭ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Объяснительная записка работника ППЭ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Составление акта об удалении</a:t>
            </a:r>
          </a:p>
          <a:p>
            <a:pPr marL="357188" indent="-357188" algn="just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Удаление работника ППЭ</a:t>
            </a:r>
          </a:p>
          <a:p>
            <a:pPr algn="just"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служебной записки </a:t>
            </a:r>
          </a:p>
          <a:p>
            <a:pPr algn="just"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Контроль заполнения формы «Контроль изменения состава работников в день экзамена» (форма ППЭ-19)</a:t>
            </a:r>
          </a:p>
          <a:p>
            <a:pPr algn="just"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Контроль внесения нового работника в формы вручную</a:t>
            </a:r>
          </a:p>
          <a:p>
            <a:pPr marL="357188" indent="-357188" algn="just">
              <a:buFont typeface="+mj-lt"/>
              <a:buAutoNum type="arabicPeriod"/>
              <a:defRPr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57188" indent="-357188" algn="just">
              <a:buFont typeface="+mj-lt"/>
              <a:buAutoNum type="arabicPeriod"/>
              <a:defRPr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613400" cy="5059369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Документы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ru-RU" alt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68288" indent="-268288" algn="just"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«Акт об удалении лиц, нарушивших Порядок проведения экзамена в ППЭ» (ППЭ-21-3)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Объяснительная записка специалиста, допустившего нарушение Порядка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«Контроль изменения состава работников в день экзамена» (ППЭ-19)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Служебные записки (член ГЭК)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«Отчет члена ГЭК о проведении экзамена в ППЭ» (ППЭ-10)</a:t>
            </a:r>
          </a:p>
          <a:p>
            <a:endParaRPr lang="ru-RU" dirty="0"/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457200" y="457200"/>
            <a:ext cx="112776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нарушение требований Порядка работниками ППЭ или иными лицами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406996" cy="3547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333587" y="1456477"/>
            <a:ext cx="5624423" cy="51630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АКТ </a:t>
            </a:r>
            <a:r>
              <a:rPr kumimoji="0" lang="ru-RU" sz="1600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об удалении лиц, нарушивших Порядок проведения экзамена в ППЭ (форма ППЭ-21-3)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Объяснительная записка организатора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Замена организатора (ППЭ-19)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 о проведении экзамена в ППЭ (ППЭ-10)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72200" y="685800"/>
            <a:ext cx="38821" cy="582714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1313229" cy="71375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851004" cy="86897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638800"/>
            <a:ext cx="814191" cy="91416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057400"/>
            <a:ext cx="977661" cy="105188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7" name="object 2"/>
          <p:cNvSpPr txBox="1">
            <a:spLocks/>
          </p:cNvSpPr>
          <p:nvPr/>
        </p:nvSpPr>
        <p:spPr>
          <a:xfrm>
            <a:off x="6287730" y="1510489"/>
            <a:ext cx="5624423" cy="4644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701" rIns="0" bIns="0" rtlCol="0" anchor="ctr">
            <a:spAutoFit/>
          </a:bodyPr>
          <a:lstStyle/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АКТ </a:t>
            </a:r>
            <a:r>
              <a:rPr kumimoji="0" lang="ru-RU" sz="1600" i="0" u="none" strike="noStrike" kern="1200" cap="none" spc="-10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об удалении лиц, нарушивших Порядок проведения экзамена в ППЭ (форма ППЭ-21-3)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266700" marR="0" lvl="0" indent="-180975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Объяснительная записка технического    специалиста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spc="-106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Отчет члена ГЭК о проведении экзамена в ППЭ (ППЭ-10)</a:t>
            </a:r>
          </a:p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6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-10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9400" y="2133600"/>
            <a:ext cx="977661" cy="105188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191000"/>
            <a:ext cx="851004" cy="86897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9482" y="5647714"/>
            <a:ext cx="814191" cy="91416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52400" y="609600"/>
            <a:ext cx="3886200" cy="9371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Нарушение требований Порядка работниками ППЭ (организатора)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УДАЛЕНИЕ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77000" y="609600"/>
            <a:ext cx="5105400" cy="9371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Нарушение требований Порядка работниками  ППЭ (технического специалиста)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УДАЛЕНИЕ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533400"/>
            <a:ext cx="299205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533400"/>
            <a:ext cx="2895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14800"/>
            <a:ext cx="3429000" cy="252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286000"/>
            <a:ext cx="3352800" cy="4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28600" y="152400"/>
            <a:ext cx="11406996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609600"/>
            <a:ext cx="51054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 является учителем-предметником, учителем, обучающихся, сдающих экзамен в данном ППЭ</a:t>
            </a:r>
          </a:p>
          <a:p>
            <a:pPr marL="355600" algn="ctr" eaLnBrk="0" hangingPunct="0"/>
            <a:endParaRPr lang="ru-RU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 работника в ППЭ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1905000"/>
            <a:ext cx="3077131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4191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191000"/>
            <a:ext cx="4220308" cy="235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28600" y="152400"/>
            <a:ext cx="11406996" cy="354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609600"/>
            <a:ext cx="97536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 и лица, имеющие право присутствовать в ППЭ, с повышенной  температурой тела или признаками респираторных заболеваний</a:t>
            </a:r>
          </a:p>
          <a:p>
            <a:pPr marL="355600" algn="ctr" eaLnBrk="0" hangingPunct="0"/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 ППЭ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152400"/>
            <a:ext cx="11664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в ППЭ</a:t>
            </a:r>
          </a:p>
        </p:txBody>
      </p:sp>
      <p:sp>
        <p:nvSpPr>
          <p:cNvPr id="32772" name="Объект 2"/>
          <p:cNvSpPr txBox="1">
            <a:spLocks/>
          </p:cNvSpPr>
          <p:nvPr/>
        </p:nvSpPr>
        <p:spPr bwMode="auto">
          <a:xfrm>
            <a:off x="990600" y="1905000"/>
            <a:ext cx="7848600" cy="3352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Алгоритм действий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lang="en-US" alt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1. Удаление из 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2. Оформление объяснительной организатором вне аудитории (на входе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3. Составление акта членом 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Документы</a:t>
            </a:r>
            <a:r>
              <a:rPr lang="ru-RU" alt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1. Акт об удалении из 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2. Объяснительная организатора вне аудитории (на входе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277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971551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743200" y="914400"/>
            <a:ext cx="33528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Посторонние в ППЭ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3" y="609626"/>
            <a:ext cx="5443268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Посторонние лица в ППЭ</a:t>
            </a:r>
          </a:p>
          <a:p>
            <a:pPr marL="355600" algn="ctr" eaLnBrk="0" hangingPunct="0"/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НЕДОПУСК  в ППЭ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34901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1981200"/>
            <a:ext cx="3352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3352800" cy="4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52400"/>
            <a:ext cx="11664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1"/>
          <p:cNvSpPr>
            <a:spLocks noChangeArrowheads="1"/>
          </p:cNvSpPr>
          <p:nvPr/>
        </p:nvSpPr>
        <p:spPr bwMode="auto">
          <a:xfrm>
            <a:off x="2351618" y="106363"/>
            <a:ext cx="90551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71550" eaLnBrk="1" hangingPunct="1"/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 ГЭК имеет право: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27051" y="765176"/>
            <a:ext cx="1104053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ГЭК обеспечивает соблюдение требований Порядка, в том числе:</a:t>
            </a:r>
          </a:p>
          <a:p>
            <a:pPr algn="just" eaLnBrk="1" hangingPunct="1"/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 осуществляет взаимодействие с лицами, присутствующими в ППЭ, по обеспечению соблюдения требований Порядка</a:t>
            </a:r>
          </a:p>
          <a:p>
            <a:pPr algn="just" eaLnBrk="1" hangingPunct="1"/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 в случае выявления нарушений Порядка принимает решение об удалении с экзамена участников экзамена, а также иных лиц, находящихся в ППЭ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по</a:t>
            </a: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 согласованию с председателем ГЭК принимает решение об остановке экзамена в ППЭ или отдельных аудиториях ППЭ</a:t>
            </a:r>
          </a:p>
          <a:p>
            <a:pPr algn="just" eaLnBrk="1" hangingPunct="1">
              <a:buFontTx/>
              <a:buChar char="-"/>
            </a:pPr>
            <a:endParaRPr lang="ru-RU" alt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ГЭК: </a:t>
            </a:r>
          </a:p>
          <a:p>
            <a:pPr algn="just" eaLnBrk="1" hangingPunct="1"/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 несёт ответственность соблюдение информационной безопасности на всех этапах проведения ЕГЭ</a:t>
            </a:r>
          </a:p>
          <a:p>
            <a:pPr algn="just" eaLnBrk="1" hangingPunct="1"/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 обязан незамедлительно проинформировать председателя ГЭК о факте компрометации </a:t>
            </a:r>
            <a:r>
              <a:rPr lang="ru-RU" altLang="ru-RU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токена</a:t>
            </a:r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члена ГЭК </a:t>
            </a:r>
          </a:p>
          <a:p>
            <a:pPr algn="just" eaLnBrk="1" hangingPunct="1"/>
            <a:r>
              <a:rPr lang="ru-RU" altLang="ru-RU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 обязан фиксировать все случаи нарушения порядка проведения ГИА в ППЭ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8600"/>
            <a:ext cx="1171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Порядок проведения ГИА</a:t>
            </a:r>
            <a:endParaRPr lang="ru-RU" altLang="ru-RU" sz="28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228600" y="533413"/>
            <a:ext cx="90678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Использование лицами, которым разрешено иметь средства связи в ШТАБЕ ППЭ, данные средства связи ВНЕ ШТАБА ППЭ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УДАЛЕНИЕ 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35663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133600"/>
            <a:ext cx="3352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57400"/>
            <a:ext cx="3352800" cy="4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52400" y="152400"/>
            <a:ext cx="11406996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600" y="1"/>
            <a:ext cx="1196340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АПЕЛЛЯЦИЯ на процедуру Порядка в ППЭ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9352" y="1412806"/>
            <a:ext cx="5664629" cy="23698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9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Член ГЭК оформляет Протокол рассмотрения апелляции о нарушении  Порядка проведения ГИА (форма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ППЭ-03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Апелляция, служебные записки и протокол передаются в конфликтную комиссию в день проведения экзамена</a:t>
            </a:r>
          </a:p>
          <a:p>
            <a:pPr indent="601118" algn="just" eaLnBrk="0" hangingPunct="0">
              <a:tabLst>
                <a:tab pos="304792" algn="l"/>
                <a:tab pos="599002" algn="l"/>
              </a:tabLst>
            </a:pPr>
            <a:endParaRPr lang="ru-RU" sz="19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013" y="740701"/>
            <a:ext cx="528058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ПАКЕТ ДОКУМЕНТОВ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0204" y="5733257"/>
            <a:ext cx="3072341" cy="861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СЛУЖЕБНЫЕ,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ОБЪЯСНИТЕЛЬНЫЕ  ЗАПИСКИ</a:t>
            </a:r>
            <a:endParaRPr lang="ru-RU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013" y="1604801"/>
            <a:ext cx="2799587" cy="364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1" y="1600201"/>
            <a:ext cx="281103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096000" y="740703"/>
            <a:ext cx="0" cy="625858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4800" y="4231467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Приложение 15 «Порядок приема и отзыва апелляций о нарушении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порядка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проведения государственной итоговой аттестации по образовательным программам среднего общего образования в пункте проведения экзамена» к приказу от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1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7.03.202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№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64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/01-04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1524000" y="1143000"/>
            <a:ext cx="9067800" cy="44627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algn="ctr" eaLnBrk="0" hangingPunct="0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ИНЫЕ СИТУАЦИИ</a:t>
            </a:r>
          </a:p>
          <a:p>
            <a:pPr marL="355600" algn="ctr" eaLnBrk="0" hangingPunct="0"/>
            <a:endParaRPr lang="ru-RU" sz="2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Получение сообщения о минировании, </a:t>
            </a:r>
            <a:r>
              <a:rPr lang="ru-RU" sz="240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подозрительные предметы</a:t>
            </a:r>
            <a:r>
              <a:rPr lang="en-US" sz="240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 т.д.</a:t>
            </a:r>
          </a:p>
          <a:p>
            <a:pPr marL="355600" algn="ctr" eaLnBrk="0" hangingPunct="0"/>
            <a:endParaRPr 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Действие в соответствии с </a:t>
            </a:r>
          </a:p>
          <a:p>
            <a:pPr marL="355600" algn="ctr" eaLnBrk="0" hangingPunct="0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инструкциями  руководителя ОО</a:t>
            </a:r>
          </a:p>
          <a:p>
            <a:pPr marL="355600" algn="ctr" eaLnBrk="0" hangingPunct="0"/>
            <a:endParaRPr 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alt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Обращение на горячую линию департамента образования</a:t>
            </a:r>
          </a:p>
          <a:p>
            <a:pPr marL="355600" algn="ctr" eaLnBrk="0" hangingPunct="0"/>
            <a:endParaRPr lang="ru-RU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55600" algn="ctr" eaLnBrk="0" hangingPunct="0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Служебные записки</a:t>
            </a:r>
          </a:p>
          <a:p>
            <a:pPr marL="355600" algn="ctr" eaLnBrk="0" hangingPunct="0"/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52400" y="152400"/>
            <a:ext cx="11406996" cy="517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-17463"/>
            <a:ext cx="10972800" cy="4746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Прочие нарушения Порядка проведения ГИА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867" y="533400"/>
          <a:ext cx="11616267" cy="59149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5933"/>
                <a:gridCol w="4298245"/>
                <a:gridCol w="3872089"/>
              </a:tblGrid>
              <a:tr h="3516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Нарушение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Алгоритм действий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59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Подготовка ППЭ, аудиторий не соответствует требованиям Порядка проведения ГИА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Замечание руководителю ППЭ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Возможное устранение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Объяснительная руководителя ППЭ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Составление служебной записки членом ГЭК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Служебная записка о нарушении требований Порядка проведения ГИА в части подготовки ППЭ, аудиторий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Объяснительная руководителя ППЭ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663">
                <a:tc>
                  <a:txBody>
                    <a:bodyPr/>
                    <a:lstStyle/>
                    <a:p>
                      <a:pPr algn="just"/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Вынос организатором из аудитории экзаменационных материалов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 инструктаже обратить внимание на соблюдение требований Порядка проведения ГИА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Составление акта членом ГЭК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Удаление работника из ППЭ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Замена из организаторов вне аудитории или резервных организаторов аудиторий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Контроль заполнения формы «Контроль изменения состава работников в день экзамена» (форма ППЭ-19)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Контроль внесения нового работника в формы вручную</a:t>
                      </a: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Акт об удалении работника ППЭ</a:t>
                      </a:r>
                    </a:p>
                  </a:txBody>
                  <a:tcPr marL="121909" marR="121909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-17463"/>
            <a:ext cx="10972800" cy="5508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Типичные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замечания по работе организаторов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39185" y="808038"/>
            <a:ext cx="2976033" cy="5847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зачитывают на камеру данные протокола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407834" y="801689"/>
            <a:ext cx="2976033" cy="107721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проверяют комплектность оставленных на столе ЭМ при выходе участника из аудитории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6620934" y="809625"/>
            <a:ext cx="2976033" cy="8318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заклеивают ВДП с бланками участников и прочими материалами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9901767" y="808038"/>
            <a:ext cx="2017184" cy="132343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подписывают ВДП с бланками участников и прочими материалами</a:t>
            </a:r>
          </a:p>
        </p:txBody>
      </p: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239185" y="1754189"/>
            <a:ext cx="2976033" cy="181588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ставят отметки об удалении и не завершении экзамена по уважительной причине в бланках регистрации участников в случаях оформления соответствующих процедур </a:t>
            </a:r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3407834" y="2444750"/>
            <a:ext cx="2976033" cy="132343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Ошибочно ставят отметки об удалении и не завершении экзамена по уважительной причине в бланках регистрации участников</a:t>
            </a:r>
          </a:p>
        </p:txBody>
      </p:sp>
      <p:sp>
        <p:nvSpPr>
          <p:cNvPr id="35849" name="TextBox 11"/>
          <p:cNvSpPr txBox="1">
            <a:spLocks noChangeArrowheads="1"/>
          </p:cNvSpPr>
          <p:nvPr/>
        </p:nvSpPr>
        <p:spPr bwMode="auto">
          <a:xfrm>
            <a:off x="6646334" y="1754188"/>
            <a:ext cx="2976033" cy="156966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проставляют </a:t>
            </a:r>
            <a:r>
              <a:rPr lang="en-US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Z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конце работы участника, либо наоборот ставят </a:t>
            </a:r>
            <a:r>
              <a:rPr lang="en-US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Z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не только в конце работы, но и во всех пустых областях бланков ответов № 2</a:t>
            </a:r>
          </a:p>
        </p:txBody>
      </p:sp>
      <p:sp>
        <p:nvSpPr>
          <p:cNvPr id="35850" name="TextBox 12"/>
          <p:cNvSpPr txBox="1">
            <a:spLocks noChangeArrowheads="1"/>
          </p:cNvSpPr>
          <p:nvPr/>
        </p:nvSpPr>
        <p:spPr bwMode="auto">
          <a:xfrm>
            <a:off x="9918700" y="2757488"/>
            <a:ext cx="2015067" cy="132343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Допускают ошибки при подсчёте замен ошибочных ответов в бланках ответов № 1</a:t>
            </a:r>
          </a:p>
        </p:txBody>
      </p:sp>
      <p:sp>
        <p:nvSpPr>
          <p:cNvPr id="35851" name="TextBox 13"/>
          <p:cNvSpPr txBox="1">
            <a:spLocks noChangeArrowheads="1"/>
          </p:cNvSpPr>
          <p:nvPr/>
        </p:nvSpPr>
        <p:spPr bwMode="auto">
          <a:xfrm>
            <a:off x="283634" y="4427538"/>
            <a:ext cx="5907617" cy="584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Занимаются посторонними делами: разговоры, сон, чтение и прочее</a:t>
            </a:r>
          </a:p>
        </p:txBody>
      </p:sp>
      <p:sp>
        <p:nvSpPr>
          <p:cNvPr id="35852" name="TextBox 14"/>
          <p:cNvSpPr txBox="1">
            <a:spLocks noChangeArrowheads="1"/>
          </p:cNvSpPr>
          <p:nvPr/>
        </p:nvSpPr>
        <p:spPr bwMode="auto">
          <a:xfrm>
            <a:off x="6646334" y="3927476"/>
            <a:ext cx="2976033" cy="83099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Организаторы вне аудитории не сопровождают участников по ППЭ</a:t>
            </a:r>
          </a:p>
        </p:txBody>
      </p:sp>
      <p:sp>
        <p:nvSpPr>
          <p:cNvPr id="35853" name="TextBox 3"/>
          <p:cNvSpPr txBox="1">
            <a:spLocks noChangeArrowheads="1"/>
          </p:cNvSpPr>
          <p:nvPr/>
        </p:nvSpPr>
        <p:spPr bwMode="auto">
          <a:xfrm>
            <a:off x="334434" y="5305425"/>
            <a:ext cx="11628966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 выявлении – замечание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организатору</a:t>
            </a:r>
            <a:endParaRPr lang="ru-RU" alt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Исправление ситуации (по возможности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ru-RU" alt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Составление акта членом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ГЭК</a:t>
            </a:r>
            <a:endParaRPr lang="ru-RU" alt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Объяснительная с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организатора</a:t>
            </a:r>
            <a:endParaRPr lang="ru-RU" alt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7215" y="5225065"/>
            <a:ext cx="421216" cy="317499"/>
          </a:xfrm>
          <a:prstGeom prst="rect">
            <a:avLst/>
          </a:prstGeom>
        </p:spPr>
      </p:pic>
      <p:grpSp>
        <p:nvGrpSpPr>
          <p:cNvPr id="3" name="object 6"/>
          <p:cNvGrpSpPr/>
          <p:nvPr/>
        </p:nvGrpSpPr>
        <p:grpSpPr>
          <a:xfrm>
            <a:off x="699569" y="1284954"/>
            <a:ext cx="10793307" cy="612775"/>
            <a:chOff x="524675" y="1284922"/>
            <a:chExt cx="8094980" cy="612775"/>
          </a:xfrm>
        </p:grpSpPr>
        <p:sp>
          <p:nvSpPr>
            <p:cNvPr id="7" name="object 7"/>
            <p:cNvSpPr/>
            <p:nvPr/>
          </p:nvSpPr>
          <p:spPr>
            <a:xfrm>
              <a:off x="538962" y="1299210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7968767" y="0"/>
                  </a:moveTo>
                  <a:lnTo>
                    <a:pt x="97358" y="0"/>
                  </a:lnTo>
                  <a:lnTo>
                    <a:pt x="59461" y="7645"/>
                  </a:lnTo>
                  <a:lnTo>
                    <a:pt x="28514" y="28495"/>
                  </a:lnTo>
                  <a:lnTo>
                    <a:pt x="7650" y="59418"/>
                  </a:lnTo>
                  <a:lnTo>
                    <a:pt x="0" y="97281"/>
                  </a:lnTo>
                  <a:lnTo>
                    <a:pt x="0" y="486790"/>
                  </a:lnTo>
                  <a:lnTo>
                    <a:pt x="7650" y="524674"/>
                  </a:lnTo>
                  <a:lnTo>
                    <a:pt x="28514" y="555640"/>
                  </a:lnTo>
                  <a:lnTo>
                    <a:pt x="59461" y="576534"/>
                  </a:lnTo>
                  <a:lnTo>
                    <a:pt x="97358" y="584200"/>
                  </a:lnTo>
                  <a:lnTo>
                    <a:pt x="7968767" y="584200"/>
                  </a:lnTo>
                  <a:lnTo>
                    <a:pt x="8006631" y="576534"/>
                  </a:lnTo>
                  <a:lnTo>
                    <a:pt x="8037553" y="555640"/>
                  </a:lnTo>
                  <a:lnTo>
                    <a:pt x="8058403" y="524674"/>
                  </a:lnTo>
                  <a:lnTo>
                    <a:pt x="8066049" y="486790"/>
                  </a:lnTo>
                  <a:lnTo>
                    <a:pt x="8066049" y="97281"/>
                  </a:lnTo>
                  <a:lnTo>
                    <a:pt x="8058403" y="59418"/>
                  </a:lnTo>
                  <a:lnTo>
                    <a:pt x="8037553" y="28495"/>
                  </a:lnTo>
                  <a:lnTo>
                    <a:pt x="8006631" y="7645"/>
                  </a:lnTo>
                  <a:lnTo>
                    <a:pt x="796876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962" y="1299210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0" y="97281"/>
                  </a:moveTo>
                  <a:lnTo>
                    <a:pt x="7650" y="59418"/>
                  </a:lnTo>
                  <a:lnTo>
                    <a:pt x="28514" y="28495"/>
                  </a:lnTo>
                  <a:lnTo>
                    <a:pt x="59461" y="7645"/>
                  </a:lnTo>
                  <a:lnTo>
                    <a:pt x="97358" y="0"/>
                  </a:lnTo>
                  <a:lnTo>
                    <a:pt x="7968767" y="0"/>
                  </a:lnTo>
                  <a:lnTo>
                    <a:pt x="8006631" y="7645"/>
                  </a:lnTo>
                  <a:lnTo>
                    <a:pt x="8037553" y="28495"/>
                  </a:lnTo>
                  <a:lnTo>
                    <a:pt x="8058403" y="59418"/>
                  </a:lnTo>
                  <a:lnTo>
                    <a:pt x="8066049" y="97281"/>
                  </a:lnTo>
                  <a:lnTo>
                    <a:pt x="8066049" y="486790"/>
                  </a:lnTo>
                  <a:lnTo>
                    <a:pt x="8058403" y="524674"/>
                  </a:lnTo>
                  <a:lnTo>
                    <a:pt x="8037553" y="555640"/>
                  </a:lnTo>
                  <a:lnTo>
                    <a:pt x="8006631" y="576534"/>
                  </a:lnTo>
                  <a:lnTo>
                    <a:pt x="7968767" y="584200"/>
                  </a:lnTo>
                  <a:lnTo>
                    <a:pt x="97358" y="584200"/>
                  </a:lnTo>
                  <a:lnTo>
                    <a:pt x="59461" y="576534"/>
                  </a:lnTo>
                  <a:lnTo>
                    <a:pt x="28514" y="555640"/>
                  </a:lnTo>
                  <a:lnTo>
                    <a:pt x="7650" y="524674"/>
                  </a:lnTo>
                  <a:lnTo>
                    <a:pt x="0" y="486790"/>
                  </a:lnTo>
                  <a:lnTo>
                    <a:pt x="0" y="97281"/>
                  </a:lnTo>
                  <a:close/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09903" y="1452499"/>
            <a:ext cx="57717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ПОЛУЧЕНИЕ</a:t>
            </a:r>
            <a:r>
              <a:rPr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СООБЩЕНИЯ</a:t>
            </a:r>
            <a:r>
              <a:rPr sz="1600" b="1" spc="3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</a:t>
            </a:r>
            <a:r>
              <a:rPr sz="1600" b="1" spc="47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НАРУШЕНИИ</a:t>
            </a:r>
          </a:p>
        </p:txBody>
      </p:sp>
      <p:grpSp>
        <p:nvGrpSpPr>
          <p:cNvPr id="4" name="object 10"/>
          <p:cNvGrpSpPr/>
          <p:nvPr/>
        </p:nvGrpSpPr>
        <p:grpSpPr>
          <a:xfrm>
            <a:off x="699569" y="2398745"/>
            <a:ext cx="10793307" cy="612775"/>
            <a:chOff x="524675" y="2398712"/>
            <a:chExt cx="8094980" cy="612775"/>
          </a:xfrm>
        </p:grpSpPr>
        <p:sp>
          <p:nvSpPr>
            <p:cNvPr id="11" name="object 11"/>
            <p:cNvSpPr/>
            <p:nvPr/>
          </p:nvSpPr>
          <p:spPr>
            <a:xfrm>
              <a:off x="538962" y="2413000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7968767" y="0"/>
                  </a:moveTo>
                  <a:lnTo>
                    <a:pt x="97358" y="0"/>
                  </a:lnTo>
                  <a:lnTo>
                    <a:pt x="59461" y="7665"/>
                  </a:lnTo>
                  <a:lnTo>
                    <a:pt x="28514" y="28559"/>
                  </a:lnTo>
                  <a:lnTo>
                    <a:pt x="7650" y="59525"/>
                  </a:lnTo>
                  <a:lnTo>
                    <a:pt x="0" y="97409"/>
                  </a:lnTo>
                  <a:lnTo>
                    <a:pt x="0" y="486917"/>
                  </a:lnTo>
                  <a:lnTo>
                    <a:pt x="7650" y="524781"/>
                  </a:lnTo>
                  <a:lnTo>
                    <a:pt x="28514" y="555704"/>
                  </a:lnTo>
                  <a:lnTo>
                    <a:pt x="59461" y="576554"/>
                  </a:lnTo>
                  <a:lnTo>
                    <a:pt x="97358" y="584200"/>
                  </a:lnTo>
                  <a:lnTo>
                    <a:pt x="7968767" y="584200"/>
                  </a:lnTo>
                  <a:lnTo>
                    <a:pt x="8006631" y="576554"/>
                  </a:lnTo>
                  <a:lnTo>
                    <a:pt x="8037553" y="555704"/>
                  </a:lnTo>
                  <a:lnTo>
                    <a:pt x="8058403" y="524781"/>
                  </a:lnTo>
                  <a:lnTo>
                    <a:pt x="8066049" y="486917"/>
                  </a:lnTo>
                  <a:lnTo>
                    <a:pt x="8066049" y="97409"/>
                  </a:lnTo>
                  <a:lnTo>
                    <a:pt x="8058403" y="59525"/>
                  </a:lnTo>
                  <a:lnTo>
                    <a:pt x="8037553" y="28559"/>
                  </a:lnTo>
                  <a:lnTo>
                    <a:pt x="8006631" y="7665"/>
                  </a:lnTo>
                  <a:lnTo>
                    <a:pt x="796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8962" y="2413000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0" y="97409"/>
                  </a:moveTo>
                  <a:lnTo>
                    <a:pt x="7650" y="59525"/>
                  </a:lnTo>
                  <a:lnTo>
                    <a:pt x="28514" y="28559"/>
                  </a:lnTo>
                  <a:lnTo>
                    <a:pt x="59461" y="7665"/>
                  </a:lnTo>
                  <a:lnTo>
                    <a:pt x="97358" y="0"/>
                  </a:lnTo>
                  <a:lnTo>
                    <a:pt x="7968767" y="0"/>
                  </a:lnTo>
                  <a:lnTo>
                    <a:pt x="8006631" y="7665"/>
                  </a:lnTo>
                  <a:lnTo>
                    <a:pt x="8037553" y="28559"/>
                  </a:lnTo>
                  <a:lnTo>
                    <a:pt x="8058403" y="59525"/>
                  </a:lnTo>
                  <a:lnTo>
                    <a:pt x="8066049" y="97409"/>
                  </a:lnTo>
                  <a:lnTo>
                    <a:pt x="8066049" y="486917"/>
                  </a:lnTo>
                  <a:lnTo>
                    <a:pt x="8058403" y="524781"/>
                  </a:lnTo>
                  <a:lnTo>
                    <a:pt x="8037553" y="555704"/>
                  </a:lnTo>
                  <a:lnTo>
                    <a:pt x="8006631" y="576554"/>
                  </a:lnTo>
                  <a:lnTo>
                    <a:pt x="7968767" y="584200"/>
                  </a:lnTo>
                  <a:lnTo>
                    <a:pt x="97358" y="584200"/>
                  </a:lnTo>
                  <a:lnTo>
                    <a:pt x="59461" y="576554"/>
                  </a:lnTo>
                  <a:lnTo>
                    <a:pt x="28514" y="555704"/>
                  </a:lnTo>
                  <a:lnTo>
                    <a:pt x="7650" y="524781"/>
                  </a:lnTo>
                  <a:lnTo>
                    <a:pt x="0" y="486917"/>
                  </a:lnTo>
                  <a:lnTo>
                    <a:pt x="0" y="97409"/>
                  </a:lnTo>
                  <a:close/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57935" y="2444624"/>
            <a:ext cx="627464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1" algn="ctr">
              <a:spcBef>
                <a:spcPts val="95"/>
              </a:spcBef>
            </a:pPr>
            <a:r>
              <a:rPr sz="16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ПРОСМОТР</a:t>
            </a:r>
            <a:r>
              <a:rPr sz="1600" b="1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3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ВИДЕОЗАПИСИ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(подтверждение/не</a:t>
            </a:r>
            <a:r>
              <a:rPr sz="1600" b="1" spc="6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подтверждение</a:t>
            </a:r>
            <a:r>
              <a:rPr sz="1600" b="1" spc="6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информации)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grpSp>
        <p:nvGrpSpPr>
          <p:cNvPr id="5" name="object 14"/>
          <p:cNvGrpSpPr/>
          <p:nvPr/>
        </p:nvGrpSpPr>
        <p:grpSpPr>
          <a:xfrm>
            <a:off x="699569" y="3512632"/>
            <a:ext cx="10793307" cy="612775"/>
            <a:chOff x="524675" y="3512629"/>
            <a:chExt cx="8094980" cy="612775"/>
          </a:xfrm>
        </p:grpSpPr>
        <p:sp>
          <p:nvSpPr>
            <p:cNvPr id="15" name="object 15"/>
            <p:cNvSpPr/>
            <p:nvPr/>
          </p:nvSpPr>
          <p:spPr>
            <a:xfrm>
              <a:off x="538962" y="3526916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7968767" y="0"/>
                  </a:moveTo>
                  <a:lnTo>
                    <a:pt x="97358" y="0"/>
                  </a:lnTo>
                  <a:lnTo>
                    <a:pt x="59461" y="7647"/>
                  </a:lnTo>
                  <a:lnTo>
                    <a:pt x="28514" y="28511"/>
                  </a:lnTo>
                  <a:lnTo>
                    <a:pt x="7650" y="59471"/>
                  </a:lnTo>
                  <a:lnTo>
                    <a:pt x="0" y="97409"/>
                  </a:lnTo>
                  <a:lnTo>
                    <a:pt x="0" y="486918"/>
                  </a:lnTo>
                  <a:lnTo>
                    <a:pt x="7650" y="524781"/>
                  </a:lnTo>
                  <a:lnTo>
                    <a:pt x="28514" y="555704"/>
                  </a:lnTo>
                  <a:lnTo>
                    <a:pt x="59461" y="576554"/>
                  </a:lnTo>
                  <a:lnTo>
                    <a:pt x="97358" y="584200"/>
                  </a:lnTo>
                  <a:lnTo>
                    <a:pt x="7968767" y="584200"/>
                  </a:lnTo>
                  <a:lnTo>
                    <a:pt x="8006631" y="576554"/>
                  </a:lnTo>
                  <a:lnTo>
                    <a:pt x="8037553" y="555704"/>
                  </a:lnTo>
                  <a:lnTo>
                    <a:pt x="8058403" y="524781"/>
                  </a:lnTo>
                  <a:lnTo>
                    <a:pt x="8066049" y="486918"/>
                  </a:lnTo>
                  <a:lnTo>
                    <a:pt x="8066049" y="97409"/>
                  </a:lnTo>
                  <a:lnTo>
                    <a:pt x="8058403" y="59471"/>
                  </a:lnTo>
                  <a:lnTo>
                    <a:pt x="8037553" y="28511"/>
                  </a:lnTo>
                  <a:lnTo>
                    <a:pt x="8006631" y="7647"/>
                  </a:lnTo>
                  <a:lnTo>
                    <a:pt x="796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962" y="3526916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0" y="97409"/>
                  </a:moveTo>
                  <a:lnTo>
                    <a:pt x="7650" y="59471"/>
                  </a:lnTo>
                  <a:lnTo>
                    <a:pt x="28514" y="28511"/>
                  </a:lnTo>
                  <a:lnTo>
                    <a:pt x="59461" y="7647"/>
                  </a:lnTo>
                  <a:lnTo>
                    <a:pt x="97358" y="0"/>
                  </a:lnTo>
                  <a:lnTo>
                    <a:pt x="7968767" y="0"/>
                  </a:lnTo>
                  <a:lnTo>
                    <a:pt x="8006631" y="7647"/>
                  </a:lnTo>
                  <a:lnTo>
                    <a:pt x="8037553" y="28511"/>
                  </a:lnTo>
                  <a:lnTo>
                    <a:pt x="8058403" y="59471"/>
                  </a:lnTo>
                  <a:lnTo>
                    <a:pt x="8066049" y="97409"/>
                  </a:lnTo>
                  <a:lnTo>
                    <a:pt x="8066049" y="486918"/>
                  </a:lnTo>
                  <a:lnTo>
                    <a:pt x="8058403" y="524781"/>
                  </a:lnTo>
                  <a:lnTo>
                    <a:pt x="8037553" y="555704"/>
                  </a:lnTo>
                  <a:lnTo>
                    <a:pt x="8006631" y="576554"/>
                  </a:lnTo>
                  <a:lnTo>
                    <a:pt x="7968767" y="584200"/>
                  </a:lnTo>
                  <a:lnTo>
                    <a:pt x="97358" y="584200"/>
                  </a:lnTo>
                  <a:lnTo>
                    <a:pt x="59461" y="576554"/>
                  </a:lnTo>
                  <a:lnTo>
                    <a:pt x="28514" y="555704"/>
                  </a:lnTo>
                  <a:lnTo>
                    <a:pt x="7650" y="524781"/>
                  </a:lnTo>
                  <a:lnTo>
                    <a:pt x="0" y="486918"/>
                  </a:lnTo>
                  <a:lnTo>
                    <a:pt x="0" y="97409"/>
                  </a:lnTo>
                  <a:close/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47800" y="3558617"/>
            <a:ext cx="9601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ПРИНЯТИЕ</a:t>
            </a:r>
            <a:r>
              <a:rPr sz="1600" b="1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МЕР</a:t>
            </a:r>
            <a:r>
              <a:rPr sz="1600" b="1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</a:t>
            </a:r>
            <a:r>
              <a:rPr sz="1600" b="1" spc="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ПРЕСЕЧЕНИЮ</a:t>
            </a: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НАРУШЕНИЯ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(оформление соответствующей документации)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(предупреждение</a:t>
            </a:r>
            <a:r>
              <a:rPr sz="1600" b="1" spc="6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участника</a:t>
            </a:r>
            <a:r>
              <a:rPr sz="1600" b="1" spc="6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3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экзамена,</a:t>
            </a:r>
            <a:r>
              <a:rPr sz="1600" b="1" spc="6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работника</a:t>
            </a:r>
            <a:r>
              <a:rPr sz="1600" b="1" spc="5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ППЭ)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grpSp>
        <p:nvGrpSpPr>
          <p:cNvPr id="6" name="object 18"/>
          <p:cNvGrpSpPr/>
          <p:nvPr/>
        </p:nvGrpSpPr>
        <p:grpSpPr>
          <a:xfrm>
            <a:off x="699569" y="4626578"/>
            <a:ext cx="10793307" cy="612775"/>
            <a:chOff x="524675" y="4626546"/>
            <a:chExt cx="8094980" cy="612775"/>
          </a:xfrm>
        </p:grpSpPr>
        <p:sp>
          <p:nvSpPr>
            <p:cNvPr id="19" name="object 19"/>
            <p:cNvSpPr/>
            <p:nvPr/>
          </p:nvSpPr>
          <p:spPr>
            <a:xfrm>
              <a:off x="538962" y="4640834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7968767" y="0"/>
                  </a:moveTo>
                  <a:lnTo>
                    <a:pt x="97358" y="0"/>
                  </a:lnTo>
                  <a:lnTo>
                    <a:pt x="59461" y="7647"/>
                  </a:lnTo>
                  <a:lnTo>
                    <a:pt x="28514" y="28511"/>
                  </a:lnTo>
                  <a:lnTo>
                    <a:pt x="7650" y="59471"/>
                  </a:lnTo>
                  <a:lnTo>
                    <a:pt x="0" y="97409"/>
                  </a:lnTo>
                  <a:lnTo>
                    <a:pt x="0" y="486791"/>
                  </a:lnTo>
                  <a:lnTo>
                    <a:pt x="7650" y="524728"/>
                  </a:lnTo>
                  <a:lnTo>
                    <a:pt x="28514" y="555688"/>
                  </a:lnTo>
                  <a:lnTo>
                    <a:pt x="59461" y="576552"/>
                  </a:lnTo>
                  <a:lnTo>
                    <a:pt x="97358" y="584200"/>
                  </a:lnTo>
                  <a:lnTo>
                    <a:pt x="7968767" y="584200"/>
                  </a:lnTo>
                  <a:lnTo>
                    <a:pt x="8006631" y="576552"/>
                  </a:lnTo>
                  <a:lnTo>
                    <a:pt x="8037553" y="555688"/>
                  </a:lnTo>
                  <a:lnTo>
                    <a:pt x="8058403" y="524728"/>
                  </a:lnTo>
                  <a:lnTo>
                    <a:pt x="8066049" y="486791"/>
                  </a:lnTo>
                  <a:lnTo>
                    <a:pt x="8066049" y="97409"/>
                  </a:lnTo>
                  <a:lnTo>
                    <a:pt x="8058403" y="59471"/>
                  </a:lnTo>
                  <a:lnTo>
                    <a:pt x="8037553" y="28511"/>
                  </a:lnTo>
                  <a:lnTo>
                    <a:pt x="8006631" y="7647"/>
                  </a:lnTo>
                  <a:lnTo>
                    <a:pt x="796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962" y="4640834"/>
              <a:ext cx="8066405" cy="584200"/>
            </a:xfrm>
            <a:custGeom>
              <a:avLst/>
              <a:gdLst/>
              <a:ahLst/>
              <a:cxnLst/>
              <a:rect l="l" t="t" r="r" b="b"/>
              <a:pathLst>
                <a:path w="8066405" h="584200">
                  <a:moveTo>
                    <a:pt x="0" y="97409"/>
                  </a:moveTo>
                  <a:lnTo>
                    <a:pt x="7650" y="59471"/>
                  </a:lnTo>
                  <a:lnTo>
                    <a:pt x="28514" y="28511"/>
                  </a:lnTo>
                  <a:lnTo>
                    <a:pt x="59461" y="7647"/>
                  </a:lnTo>
                  <a:lnTo>
                    <a:pt x="97358" y="0"/>
                  </a:lnTo>
                  <a:lnTo>
                    <a:pt x="7968767" y="0"/>
                  </a:lnTo>
                  <a:lnTo>
                    <a:pt x="8006631" y="7647"/>
                  </a:lnTo>
                  <a:lnTo>
                    <a:pt x="8037553" y="28511"/>
                  </a:lnTo>
                  <a:lnTo>
                    <a:pt x="8058403" y="59471"/>
                  </a:lnTo>
                  <a:lnTo>
                    <a:pt x="8066049" y="97409"/>
                  </a:lnTo>
                  <a:lnTo>
                    <a:pt x="8066049" y="486791"/>
                  </a:lnTo>
                  <a:lnTo>
                    <a:pt x="8058403" y="524728"/>
                  </a:lnTo>
                  <a:lnTo>
                    <a:pt x="8037553" y="555688"/>
                  </a:lnTo>
                  <a:lnTo>
                    <a:pt x="8006631" y="576552"/>
                  </a:lnTo>
                  <a:lnTo>
                    <a:pt x="7968767" y="584200"/>
                  </a:lnTo>
                  <a:lnTo>
                    <a:pt x="97358" y="584200"/>
                  </a:lnTo>
                  <a:lnTo>
                    <a:pt x="59461" y="576552"/>
                  </a:lnTo>
                  <a:lnTo>
                    <a:pt x="28514" y="555688"/>
                  </a:lnTo>
                  <a:lnTo>
                    <a:pt x="7650" y="524728"/>
                  </a:lnTo>
                  <a:lnTo>
                    <a:pt x="0" y="486791"/>
                  </a:lnTo>
                  <a:lnTo>
                    <a:pt x="0" y="97409"/>
                  </a:lnTo>
                  <a:close/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21"/>
          <p:cNvGrpSpPr/>
          <p:nvPr/>
        </p:nvGrpSpPr>
        <p:grpSpPr>
          <a:xfrm>
            <a:off x="9294305" y="5546280"/>
            <a:ext cx="2307167" cy="613411"/>
            <a:chOff x="6970712" y="5546280"/>
            <a:chExt cx="1730375" cy="613410"/>
          </a:xfrm>
        </p:grpSpPr>
        <p:sp>
          <p:nvSpPr>
            <p:cNvPr id="22" name="object 22"/>
            <p:cNvSpPr/>
            <p:nvPr/>
          </p:nvSpPr>
          <p:spPr>
            <a:xfrm>
              <a:off x="6985000" y="5560567"/>
              <a:ext cx="1701800" cy="584835"/>
            </a:xfrm>
            <a:custGeom>
              <a:avLst/>
              <a:gdLst/>
              <a:ahLst/>
              <a:cxnLst/>
              <a:rect l="l" t="t" r="r" b="b"/>
              <a:pathLst>
                <a:path w="1701800" h="584835">
                  <a:moveTo>
                    <a:pt x="1604391" y="0"/>
                  </a:moveTo>
                  <a:lnTo>
                    <a:pt x="97408" y="0"/>
                  </a:lnTo>
                  <a:lnTo>
                    <a:pt x="59471" y="7658"/>
                  </a:lnTo>
                  <a:lnTo>
                    <a:pt x="28511" y="28540"/>
                  </a:lnTo>
                  <a:lnTo>
                    <a:pt x="7647" y="59503"/>
                  </a:lnTo>
                  <a:lnTo>
                    <a:pt x="0" y="97408"/>
                  </a:lnTo>
                  <a:lnTo>
                    <a:pt x="0" y="486867"/>
                  </a:lnTo>
                  <a:lnTo>
                    <a:pt x="7647" y="524771"/>
                  </a:lnTo>
                  <a:lnTo>
                    <a:pt x="28511" y="555721"/>
                  </a:lnTo>
                  <a:lnTo>
                    <a:pt x="59471" y="576587"/>
                  </a:lnTo>
                  <a:lnTo>
                    <a:pt x="97408" y="584238"/>
                  </a:lnTo>
                  <a:lnTo>
                    <a:pt x="1604391" y="584238"/>
                  </a:lnTo>
                  <a:lnTo>
                    <a:pt x="1642328" y="576587"/>
                  </a:lnTo>
                  <a:lnTo>
                    <a:pt x="1673288" y="555721"/>
                  </a:lnTo>
                  <a:lnTo>
                    <a:pt x="1694152" y="524771"/>
                  </a:lnTo>
                  <a:lnTo>
                    <a:pt x="1701800" y="486867"/>
                  </a:lnTo>
                  <a:lnTo>
                    <a:pt x="1701800" y="97408"/>
                  </a:lnTo>
                  <a:lnTo>
                    <a:pt x="1694152" y="59503"/>
                  </a:lnTo>
                  <a:lnTo>
                    <a:pt x="1673288" y="28540"/>
                  </a:lnTo>
                  <a:lnTo>
                    <a:pt x="1642328" y="7658"/>
                  </a:lnTo>
                  <a:lnTo>
                    <a:pt x="1604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85000" y="5560567"/>
              <a:ext cx="1701800" cy="584835"/>
            </a:xfrm>
            <a:custGeom>
              <a:avLst/>
              <a:gdLst/>
              <a:ahLst/>
              <a:cxnLst/>
              <a:rect l="l" t="t" r="r" b="b"/>
              <a:pathLst>
                <a:path w="1701800" h="584835">
                  <a:moveTo>
                    <a:pt x="0" y="97408"/>
                  </a:moveTo>
                  <a:lnTo>
                    <a:pt x="7647" y="59503"/>
                  </a:lnTo>
                  <a:lnTo>
                    <a:pt x="28511" y="28540"/>
                  </a:lnTo>
                  <a:lnTo>
                    <a:pt x="59471" y="7658"/>
                  </a:lnTo>
                  <a:lnTo>
                    <a:pt x="97408" y="0"/>
                  </a:lnTo>
                  <a:lnTo>
                    <a:pt x="1604391" y="0"/>
                  </a:lnTo>
                  <a:lnTo>
                    <a:pt x="1642328" y="7658"/>
                  </a:lnTo>
                  <a:lnTo>
                    <a:pt x="1673288" y="28540"/>
                  </a:lnTo>
                  <a:lnTo>
                    <a:pt x="1694152" y="59503"/>
                  </a:lnTo>
                  <a:lnTo>
                    <a:pt x="1701800" y="97408"/>
                  </a:lnTo>
                  <a:lnTo>
                    <a:pt x="1701800" y="486867"/>
                  </a:lnTo>
                  <a:lnTo>
                    <a:pt x="1694152" y="524771"/>
                  </a:lnTo>
                  <a:lnTo>
                    <a:pt x="1673288" y="555721"/>
                  </a:lnTo>
                  <a:lnTo>
                    <a:pt x="1642328" y="576587"/>
                  </a:lnTo>
                  <a:lnTo>
                    <a:pt x="1604391" y="584238"/>
                  </a:lnTo>
                  <a:lnTo>
                    <a:pt x="97408" y="584238"/>
                  </a:lnTo>
                  <a:lnTo>
                    <a:pt x="59471" y="576587"/>
                  </a:lnTo>
                  <a:lnTo>
                    <a:pt x="28511" y="555721"/>
                  </a:lnTo>
                  <a:lnTo>
                    <a:pt x="7647" y="524771"/>
                  </a:lnTo>
                  <a:lnTo>
                    <a:pt x="0" y="486867"/>
                  </a:lnTo>
                  <a:lnTo>
                    <a:pt x="0" y="97408"/>
                  </a:lnTo>
                  <a:close/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45722" y="4672966"/>
            <a:ext cx="9302327" cy="1351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ВНЕСЕНИЕ</a:t>
            </a: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ИНФОРМАЦИИ</a:t>
            </a:r>
            <a:r>
              <a:rPr sz="1600" b="1" spc="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sz="1600" b="1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ИНТЕРФЕЙС: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</a:t>
            </a:r>
            <a:r>
              <a:rPr sz="1600" b="1" spc="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подтвердилось;</a:t>
            </a:r>
            <a:r>
              <a:rPr sz="1600" b="1" spc="5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участник</a:t>
            </a:r>
            <a:r>
              <a:rPr sz="1600" b="1" spc="7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предупреждён;</a:t>
            </a:r>
            <a:r>
              <a:rPr sz="1600" b="1" spc="8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участник</a:t>
            </a:r>
            <a:r>
              <a:rPr sz="1600" b="1" spc="7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удалён;</a:t>
            </a:r>
            <a:r>
              <a:rPr sz="1600" b="1" spc="5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устранено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 dirty="0">
              <a:latin typeface="Microsoft Sans Serif"/>
              <a:cs typeface="Microsoft Sans Serif"/>
            </a:endParaRPr>
          </a:p>
          <a:p>
            <a:pPr>
              <a:spcBef>
                <a:spcPts val="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R="78103" algn="r"/>
            <a:r>
              <a:rPr sz="1600" b="1" spc="-8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ОК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04984" y="29905"/>
            <a:ext cx="12087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Схема работы с нарушениями, выставленными на Портале </a:t>
            </a:r>
            <a:r>
              <a:rPr lang="en-US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smotriege.ru</a:t>
            </a:r>
            <a:endParaRPr sz="2400" b="1" spc="-5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228600" y="533400"/>
            <a:ext cx="11506200" cy="687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square" lIns="0" tIns="40639" rIns="0" bIns="0" rtlCol="0">
            <a:spAutoFit/>
          </a:bodyPr>
          <a:lstStyle/>
          <a:p>
            <a:pPr marL="45719" algn="just">
              <a:spcBef>
                <a:spcPts val="320"/>
              </a:spcBef>
            </a:pPr>
            <a:r>
              <a:rPr lang="ru-RU" sz="2100" spc="-15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Регулярно проводить мониторинг поступающей информации о  нарушениях, зафиксированных в ППЭ</a:t>
            </a:r>
            <a:endParaRPr sz="21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15414" y="5541235"/>
            <a:ext cx="8256917" cy="104900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square" lIns="0" tIns="40639" rIns="0" bIns="0" rtlCol="0">
            <a:spAutoFit/>
          </a:bodyPr>
          <a:lstStyle/>
          <a:p>
            <a:pPr marL="45719" algn="ctr">
              <a:spcBef>
                <a:spcPts val="320"/>
              </a:spcBef>
            </a:pPr>
            <a:r>
              <a:rPr lang="ru-RU" sz="2100" i="1" spc="-1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Общее количество времени, затраченное на процесс отработки нарушений  в дни проведения экзаменов, не должно превышать </a:t>
            </a:r>
          </a:p>
          <a:p>
            <a:pPr marL="45719" algn="ctr">
              <a:spcBef>
                <a:spcPts val="320"/>
              </a:spcBef>
            </a:pPr>
            <a:r>
              <a:rPr lang="ru-RU" sz="2100" b="1" i="1" spc="-1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20 минут</a:t>
            </a:r>
            <a:endParaRPr sz="21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9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1"/>
            <a:ext cx="114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823914"/>
            <a:ext cx="89154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944534" y="115889"/>
            <a:ext cx="470323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4000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P. S.</a:t>
            </a:r>
            <a:endParaRPr lang="ru-RU" altLang="ru-RU" sz="4000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1678518" y="5645150"/>
            <a:ext cx="88349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Ежегодно участники ЕГЭ нас удивляют находчивостью и изобретательностью на экзаменах. </a:t>
            </a:r>
            <a:endParaRPr lang="ru-RU" alt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 </a:t>
            </a:r>
            <a:r>
              <a:rPr lang="ru-RU" alt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несколько лет собралась целая коллекция «хитростей».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1270000" y="1"/>
            <a:ext cx="1031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Калейдоскоп изобретений: письменные заметки</a:t>
            </a:r>
          </a:p>
        </p:txBody>
      </p:sp>
      <p:pic>
        <p:nvPicPr>
          <p:cNvPr id="4096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18" y="1265238"/>
            <a:ext cx="191558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067" y="3144838"/>
            <a:ext cx="255693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3001" y="2852739"/>
            <a:ext cx="1714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933" y="4149726"/>
            <a:ext cx="2565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4351" y="4262439"/>
            <a:ext cx="2618316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785" y="1470025"/>
            <a:ext cx="2211916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304800" y="0"/>
            <a:ext cx="1188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Калейдоскоп изобретений: справочные </a:t>
            </a:r>
            <a:r>
              <a:rPr lang="ru-RU" altLang="ru-RU" sz="28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материалы</a:t>
            </a:r>
            <a:endParaRPr lang="ru-RU" altLang="ru-RU" sz="2800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198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33" y="1139825"/>
            <a:ext cx="2347384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352" y="4483101"/>
            <a:ext cx="340783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0952" y="1196975"/>
            <a:ext cx="497204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0100" y="3668713"/>
            <a:ext cx="2660651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651" y="3668713"/>
            <a:ext cx="2032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7084" y="2492375"/>
            <a:ext cx="1945216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6500" y="1268414"/>
            <a:ext cx="2463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304800" y="44451"/>
            <a:ext cx="11734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Калейдоскоп изобретений: мобильные </a:t>
            </a:r>
            <a:r>
              <a:rPr lang="ru-RU" altLang="ru-RU" sz="28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телефоны</a:t>
            </a:r>
            <a:endParaRPr lang="ru-RU" altLang="ru-RU" sz="2800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301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1449388"/>
            <a:ext cx="177376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617" y="2357439"/>
            <a:ext cx="198966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967" y="1557339"/>
            <a:ext cx="208491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2418" y="1133476"/>
            <a:ext cx="160443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6284" y="4508500"/>
            <a:ext cx="151553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6018" y="4598988"/>
            <a:ext cx="110278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718" y="4619625"/>
            <a:ext cx="1797049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1984" y="1312864"/>
            <a:ext cx="1987549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0767" y="4221164"/>
            <a:ext cx="210608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609599"/>
          <a:ext cx="11658600" cy="526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5054"/>
                <a:gridCol w="4633546"/>
              </a:tblGrid>
              <a:tr h="32561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Категория специалистов ППЭ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32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ПРАВИЛА печати  ДБО № 2 на станции авторизации в штабе ППЭ</a:t>
                      </a:r>
                      <a:endParaRPr lang="ru-RU" sz="1400" dirty="0" smtClean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/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технический специалист, 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799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Порядок действий при 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НЕШТАТНЫХ СИТУАЦИЯХ 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при проведении экзамена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2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РЕГЛАМЕНТНЫЕ СРОКИ осуществления этапов подготовки и проведения экзамена в ППЭ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технический специалист, 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32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Кодировка учебных предметов.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Продолжительность выполнения экзаменационной работы. 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ГЭК, организаторы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2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ПЕРЕЧЕНЬ  средств обучения и воспитания, используемых при проведении ЕГЭ в 2023 году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ГЭК, организаторы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799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Сопроводительный бланк к материалам ЕГЭ (форма ППЭ-11-1)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7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Перечень форм ППЭ на сканирование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технический специалист, 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799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ПРАВИЛА  выдачи и заполнения регистрационных полей ДБО № 2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организаторы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92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ПРАВИЛА заполнения  БЛАНКА ОТВЕТОВ № 1 по завершении экзамена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организаторы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3223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Правила заполнения  БЛАНКОВ ОТВЕТОВ № 2  по завершении экзамена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организаторы в аудитории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3223"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Упаковка экзаменационных материалов по завершении экзамена в Штабе ППЭ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0"/>
            <a:ext cx="1203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ПАМЯТКИ  для работы 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1" y="1033463"/>
            <a:ext cx="2211916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217" y="1033464"/>
            <a:ext cx="198966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3000" y="4508501"/>
            <a:ext cx="1610784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034" y="1011239"/>
            <a:ext cx="149013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1" y="1035050"/>
            <a:ext cx="292946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785" y="3022600"/>
            <a:ext cx="2609849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2017" y="3070225"/>
            <a:ext cx="238548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7485" y="1093789"/>
            <a:ext cx="1339849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033" y="2713038"/>
            <a:ext cx="1797051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1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152" y="4946650"/>
            <a:ext cx="1187449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Рисунок 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3334" y="4851401"/>
            <a:ext cx="2639484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Рисунок 1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96885" y="4694238"/>
            <a:ext cx="134196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Рисунок 1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33584" y="5000625"/>
            <a:ext cx="31326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Рисунок 1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8351" y="2765425"/>
            <a:ext cx="173566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Рисунок 17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837333" y="2652713"/>
            <a:ext cx="11027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TextBox 18"/>
          <p:cNvSpPr txBox="1">
            <a:spLocks noChangeArrowheads="1"/>
          </p:cNvSpPr>
          <p:nvPr/>
        </p:nvSpPr>
        <p:spPr bwMode="auto">
          <a:xfrm>
            <a:off x="279400" y="2533650"/>
            <a:ext cx="141393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РУКИ</a:t>
            </a:r>
          </a:p>
        </p:txBody>
      </p:sp>
      <p:sp>
        <p:nvSpPr>
          <p:cNvPr id="44050" name="TextBox 20"/>
          <p:cNvSpPr txBox="1">
            <a:spLocks noChangeArrowheads="1"/>
          </p:cNvSpPr>
          <p:nvPr/>
        </p:nvSpPr>
        <p:spPr bwMode="auto">
          <a:xfrm>
            <a:off x="10991851" y="2163764"/>
            <a:ext cx="141393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НОГИ</a:t>
            </a:r>
          </a:p>
        </p:txBody>
      </p:sp>
      <p:sp>
        <p:nvSpPr>
          <p:cNvPr id="44051" name="TextBox 21"/>
          <p:cNvSpPr txBox="1">
            <a:spLocks noChangeArrowheads="1"/>
          </p:cNvSpPr>
          <p:nvPr/>
        </p:nvSpPr>
        <p:spPr bwMode="auto">
          <a:xfrm>
            <a:off x="9601199" y="4740276"/>
            <a:ext cx="4741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405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Калейдоскоп изобретений: письменные заметки на </a:t>
            </a:r>
            <a:r>
              <a:rPr lang="ru-RU" altLang="ru-RU" sz="2800" b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теле</a:t>
            </a:r>
            <a:endParaRPr lang="ru-RU" altLang="ru-RU" sz="2800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152400" y="90489"/>
            <a:ext cx="1188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Калейдоскоп изобретений: новшества</a:t>
            </a:r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21352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5734"/>
            <a:ext cx="2057400" cy="20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300" y="3933826"/>
            <a:ext cx="3744384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1066800" y="685800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Видеокамеры на лацкане пиджака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8401051" y="6140451"/>
            <a:ext cx="31453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Пандемия дала новые возможности…</a:t>
            </a:r>
          </a:p>
        </p:txBody>
      </p:sp>
      <p:pic>
        <p:nvPicPr>
          <p:cNvPr id="45064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371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91000"/>
            <a:ext cx="23320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Box 6"/>
          <p:cNvSpPr txBox="1">
            <a:spLocks noChangeArrowheads="1"/>
          </p:cNvSpPr>
          <p:nvPr/>
        </p:nvSpPr>
        <p:spPr bwMode="auto">
          <a:xfrm>
            <a:off x="143933" y="3662363"/>
            <a:ext cx="24976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Смарт-часы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5067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0533" y="4478338"/>
            <a:ext cx="384386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Box 6"/>
          <p:cNvSpPr txBox="1">
            <a:spLocks noChangeArrowheads="1"/>
          </p:cNvSpPr>
          <p:nvPr/>
        </p:nvSpPr>
        <p:spPr bwMode="auto">
          <a:xfrm>
            <a:off x="3962400" y="3733800"/>
            <a:ext cx="24976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Комбинирование средств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5400" y="1295400"/>
            <a:ext cx="25893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991600" y="7620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Микронаушники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1775885" y="115889"/>
            <a:ext cx="934931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Всё это было бы смешно,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Когда бы не было так грустно...</a:t>
            </a:r>
          </a:p>
        </p:txBody>
      </p:sp>
      <p:pic>
        <p:nvPicPr>
          <p:cNvPr id="4608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184" y="2554288"/>
            <a:ext cx="3892549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09600"/>
            <a:ext cx="11582400" cy="60597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Работники ППЭ заполняют корректно формы ППЭ, ведомости, медицинский журнал черной </a:t>
            </a:r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гелевой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ручкой, без исправлений и ошибок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400" b="1" dirty="0" smtClean="0"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6353908" cy="327660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  <a:softEdge rad="1016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2005" y="140680"/>
            <a:ext cx="6888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РАБОТА С ФОРМАМИ ППЭ</a:t>
            </a:r>
            <a:endParaRPr lang="ru-RU" sz="28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1400" y="2743200"/>
            <a:ext cx="3727940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формах ППЭ, ведомости, медицинском журнале 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знак </a:t>
            </a: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Z</a:t>
            </a: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 проставляем</a:t>
            </a:r>
            <a:endParaRPr lang="ru-RU" sz="2400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889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53" y="1380420"/>
            <a:ext cx="2282879" cy="22406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180444" y="533857"/>
            <a:ext cx="309245" cy="321243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8537" y="202820"/>
            <a:ext cx="108020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1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lang="ru-RU" sz="3200" b="1" spc="-1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БЕСПЕЧЕНИЕ СОБЛЮДЕНИЯ ПОРЯДКА</a:t>
            </a:r>
            <a:endParaRPr sz="32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101" y="454947"/>
            <a:ext cx="8929371" cy="927178"/>
          </a:xfrm>
          <a:prstGeom prst="rect">
            <a:avLst/>
          </a:prstGeom>
        </p:spPr>
        <p:txBody>
          <a:bodyPr vert="horz" wrap="square" lIns="0" tIns="3811" rIns="0" bIns="0" rtlCol="0">
            <a:spAutoFit/>
          </a:bodyPr>
          <a:lstStyle/>
          <a:p>
            <a:pPr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КАМЕРЫ</a:t>
            </a:r>
            <a:r>
              <a:rPr sz="2000" b="1" spc="-2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ВИДЕОНАБЛЮДЕНИЯ</a:t>
            </a:r>
            <a:r>
              <a:rPr sz="2000" b="1" spc="-4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spc="-5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РАБОТАЮТ</a:t>
            </a:r>
            <a:endParaRPr sz="20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КАК</a:t>
            </a:r>
            <a:r>
              <a:rPr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ДО</a:t>
            </a:r>
            <a:r>
              <a:rPr sz="2000" b="1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spc="-4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НАЧАЛА,</a:t>
            </a:r>
            <a:r>
              <a:rPr sz="2000" b="1" spc="-4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ТАК</a:t>
            </a:r>
            <a:r>
              <a:rPr sz="2000" b="1" spc="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2000" b="1" spc="-2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ПОСЛЕ</a:t>
            </a:r>
            <a:r>
              <a:rPr sz="2000" b="1" spc="-2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ЗАВЕРШЕНИЯ</a:t>
            </a:r>
            <a:r>
              <a:rPr sz="2000" b="1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ЭКЗАМЕНА</a:t>
            </a:r>
            <a:endParaRPr sz="20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890" y="1479871"/>
            <a:ext cx="8358409" cy="253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0" marR="2068143" indent="-182875" algn="just">
              <a:lnSpc>
                <a:spcPct val="150000"/>
              </a:lnSpc>
              <a:spcBef>
                <a:spcPts val="95"/>
              </a:spcBef>
              <a:buFont typeface="Wingdings"/>
              <a:buChar char=""/>
              <a:tabLst>
                <a:tab pos="195575" algn="l"/>
              </a:tabLst>
            </a:pP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 </a:t>
            </a:r>
            <a:r>
              <a:rPr sz="15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ОБОРУДУЮТСЯ 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СРЕДСТВАМИ 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ВИДЕОНАБЛЮДЕНИЯ, 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ПОЗВОЛЯЮЩИМИ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ОСУЩЕСТВЛЯТЬ</a:t>
            </a:r>
            <a:r>
              <a:rPr sz="1500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ВИДЕОЗАПИСЬ</a:t>
            </a:r>
            <a:r>
              <a:rPr sz="1500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1500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5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ТРАНСЛЯЦИЮ</a:t>
            </a:r>
            <a:r>
              <a:rPr sz="15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ПРОВЕДЕНИЯ</a:t>
            </a:r>
            <a:r>
              <a:rPr sz="1500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ЭКЗАМЕНОВ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</a:t>
            </a:r>
            <a:r>
              <a:rPr sz="1500" spc="-28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СЕТИ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5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«ИНТЕРНЕТ»</a:t>
            </a:r>
            <a:endParaRPr lang="ru-RU" sz="1500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194940" marR="2068143" indent="-182875" algn="just">
              <a:lnSpc>
                <a:spcPct val="150000"/>
              </a:lnSpc>
              <a:spcBef>
                <a:spcPts val="95"/>
              </a:spcBef>
              <a:buFont typeface="Wingdings"/>
              <a:buChar char=""/>
              <a:tabLst>
                <a:tab pos="195575" algn="l"/>
              </a:tabLst>
            </a:pPr>
            <a:endParaRPr sz="15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195575" indent="-182875" algn="just">
              <a:lnSpc>
                <a:spcPct val="150000"/>
              </a:lnSpc>
              <a:spcBef>
                <a:spcPts val="720"/>
              </a:spcBef>
              <a:buFont typeface="Wingdings"/>
              <a:buChar char=""/>
              <a:tabLst>
                <a:tab pos="194728" algn="l"/>
                <a:tab pos="8369091" algn="l"/>
              </a:tabLst>
            </a:pP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 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МАРТА </a:t>
            </a:r>
            <a:r>
              <a:rPr sz="15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ГОДА,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СЛЕДУЮЩЕГО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ГОДОМ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ПРОВЕДЕНИЯ </a:t>
            </a:r>
            <a:r>
              <a:rPr sz="15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ЭКЗАМЕНА,</a:t>
            </a:r>
            <a:r>
              <a:rPr lang="ru-RU" sz="15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ВИДЕОЗАПИСИ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 МОГУТ БЫТЬ </a:t>
            </a:r>
            <a:r>
              <a:rPr sz="15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ИСПОЛЬЗОВАНЫ </a:t>
            </a:r>
            <a:r>
              <a:rPr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РОСОБРНАДЗОРОМ</a:t>
            </a:r>
            <a:r>
              <a:rPr sz="15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 </a:t>
            </a:r>
            <a:r>
              <a:rPr sz="15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ЦЕЛЬЮ</a:t>
            </a:r>
            <a:r>
              <a:rPr sz="15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ВЫЯВЛЕНИЯ</a:t>
            </a:r>
            <a:r>
              <a:rPr sz="1500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ФАКТОВ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НАРУШЕНИЯ</a:t>
            </a:r>
            <a:r>
              <a:rPr sz="15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ПОРЯДКА</a:t>
            </a:r>
            <a:r>
              <a:rPr sz="1500" spc="-3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ПРОВЕДЕНИЯ </a:t>
            </a:r>
            <a:r>
              <a:rPr sz="15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ГИА</a:t>
            </a:r>
            <a:endParaRPr sz="15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6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1477" y="4101075"/>
            <a:ext cx="9217024" cy="25440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71531" y="4293096"/>
            <a:ext cx="8160907" cy="17851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spc="-2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ВАЖНО!</a:t>
            </a:r>
            <a:endParaRPr lang="ru-RU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b="1" spc="-1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Корректное</a:t>
            </a:r>
            <a:r>
              <a:rPr lang="ru-RU" b="1" spc="-2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профессиональное</a:t>
            </a:r>
            <a:r>
              <a:rPr lang="ru-RU" b="1" spc="-2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поведение</a:t>
            </a:r>
          </a:p>
          <a:p>
            <a:pPr algn="ctr"/>
            <a:endParaRPr lang="ru-RU" b="1" spc="-1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>
              <a:spcBef>
                <a:spcPts val="5"/>
              </a:spcBef>
            </a:pPr>
            <a:r>
              <a:rPr lang="ru-RU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Добросовестное</a:t>
            </a:r>
            <a:r>
              <a:rPr lang="ru-RU" b="1" spc="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исполнение</a:t>
            </a:r>
            <a:r>
              <a:rPr lang="ru-RU" b="1" spc="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д</a:t>
            </a:r>
            <a:r>
              <a:rPr lang="ru-RU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олжностных </a:t>
            </a:r>
          </a:p>
          <a:p>
            <a:pPr algn="ctr">
              <a:spcBef>
                <a:spcPts val="5"/>
              </a:spcBef>
            </a:pPr>
            <a:r>
              <a:rPr lang="ru-RU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обязанностей,</a:t>
            </a:r>
            <a:r>
              <a:rPr lang="ru-RU" b="1" spc="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возложенных</a:t>
            </a:r>
            <a:r>
              <a:rPr lang="ru-RU" b="1" spc="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работника</a:t>
            </a:r>
            <a:endParaRPr lang="ru-RU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b="1" spc="-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lang="ru-RU" b="1" spc="-2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период</a:t>
            </a:r>
            <a:r>
              <a:rPr lang="ru-RU" b="1" spc="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проведения</a:t>
            </a:r>
            <a:r>
              <a:rPr lang="ru-RU" b="1" spc="-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экзаменационной</a:t>
            </a:r>
            <a:r>
              <a:rPr lang="ru-RU" b="1" spc="-1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кампании</a:t>
            </a:r>
            <a:endParaRPr lang="ru-RU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572493" y="761999"/>
            <a:ext cx="10702131" cy="4587213"/>
          </a:xfrm>
        </p:spPr>
        <p:txBody>
          <a:bodyPr>
            <a:normAutofit fontScale="90000"/>
          </a:bodyPr>
          <a:lstStyle/>
          <a:p>
            <a:pPr>
              <a:tabLst>
                <a:tab pos="1884363" algn="l"/>
                <a:tab pos="2154238" algn="l"/>
                <a:tab pos="5200650" algn="l"/>
              </a:tabLst>
            </a:pPr>
            <a:r>
              <a:rPr lang="ru-RU" sz="4800" b="1" dirty="0" smtClean="0">
                <a:solidFill>
                  <a:srgbClr val="1306BA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1306BA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Критерии качества и объективности проведения основного периода ЕГЭ</a:t>
            </a:r>
            <a:br>
              <a:rPr lang="ru-RU" sz="4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ru-RU" altLang="ru-RU" sz="4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altLang="ru-RU" sz="4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Эффективность </a:t>
            </a:r>
            <a:br>
              <a:rPr lang="ru-RU" sz="31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организационно-технологического </a:t>
            </a:r>
            <a:br>
              <a:rPr lang="ru-RU" sz="31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проведения ЕГЭ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</a:br>
            <a:endParaRPr lang="ru-RU" sz="4800" b="1" dirty="0" smtClean="0">
              <a:solidFill>
                <a:srgbClr val="3366CC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Организационно-технологическое обеспечение 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990601"/>
          <a:ext cx="1173479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514600"/>
                <a:gridCol w="1600200"/>
                <a:gridCol w="2057400"/>
                <a:gridCol w="3276599"/>
              </a:tblGrid>
              <a:tr h="3047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Этап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Статус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Сроки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Отображение в мониторинге ППЭ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599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Не ранее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Не позднее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91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Контроль готовности ППЭ к ЕГЭ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Контроль технической готовности завершен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2 рабочих дня до даты экзамена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17:00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за день до экзамена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КТГ  ЗАВЕРШЕН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269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Авторизация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2 рабочих дня до даты экзамена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17:00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за день до экзамена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АВТОРИЗОВАЛИСЬ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(количество авторизовавшихся членов ГЭК)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269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Передача актов готовности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2 рабочих дня до даты экзамена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17:00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за день до экзамена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АКТЫ ПЕРЕДАНЫ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(количество переданных актов)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" y="533400"/>
            <a:ext cx="447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Мониторинг готовности ППЭ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76400" y="6477000"/>
            <a:ext cx="99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5334000" y="5257800"/>
            <a:ext cx="2438400" cy="7620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848600" y="5105400"/>
            <a:ext cx="762000" cy="1447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839200" y="5334000"/>
            <a:ext cx="2743200" cy="68788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 17:00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 ДЕНЬ ДО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115824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Организационно-технологическое обеспечение 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62000"/>
            <a:ext cx="79248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Своевременное начало выполнения экзаменационной работы участниками ЕГЭ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828800"/>
          <a:ext cx="115824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9"/>
                <a:gridCol w="2590800"/>
                <a:gridCol w="2286000"/>
                <a:gridCol w="2209800"/>
                <a:gridCol w="3048001"/>
              </a:tblGrid>
              <a:tr h="250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Этап 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Статус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Отображение в мониторинге ППЭ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64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Не ранее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Не позднее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1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Начало экзаменов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Экзамены успешно начались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10:05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в день экзамена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в день экзамена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ЭКЗАМЕНЫ НАЧАЛИСЬ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19600" y="4495800"/>
            <a:ext cx="4724400" cy="193899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Выполнение экзаменационной работы в каждый день проведения экзамена в каждой аудитории и в каждом ППЭ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НАЧАТО не позднее 11:00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248400" y="1828800"/>
            <a:ext cx="838200" cy="4191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11582400" cy="609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Организационно-технологическое нарушения 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" y="457200"/>
            <a:ext cx="2057400" cy="3048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МИНУС !!!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838200"/>
            <a:ext cx="11887200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участники ЕГЭ, которые сдавали экзамены в аудиториях НЕ В СООТВЕТСТВИИ С АВТОМАТИЗИРОВАННЫМ РАСПРЕДЕЛЕНИЕМ ПО АУДИТОРИЯМ ППЭ</a:t>
            </a:r>
          </a:p>
          <a:p>
            <a:pPr marL="457200" lvl="0" indent="-457200" algn="just">
              <a:spcBef>
                <a:spcPct val="0"/>
              </a:spcBef>
              <a:buFontTx/>
              <a:buAutoNum type="arabicPeriod"/>
              <a:defRPr/>
            </a:pPr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КАК не допустить нарушения?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РЕШЕНИЕ: </a:t>
            </a:r>
          </a:p>
          <a:p>
            <a:pPr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ВХОД УЧАСТНИКОВ В АУДИТОРИЮ: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сверить данные документа, удостоверяющего личность участника экзамена, с данными в форме ППЭ-05-02 «Протокол проведения экзамена в аудитории»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сообщить участнику ЕГЭ номера его места в аудитории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проследить, чтобы участники занимали рабочие места согласно распределению и не менялись местами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ОРГАНИЗАТОРЫ В АУДИТОРИИ</a:t>
            </a:r>
            <a:endParaRPr lang="ru-RU" b="1" i="1" dirty="0">
              <a:solidFill>
                <a:srgbClr val="13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038600"/>
            <a:ext cx="118872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2. Использование АПРОБАЦИОННЫХ или ПРОШЛОГОДНИХ ДБО № 2</a:t>
            </a:r>
          </a:p>
          <a:p>
            <a:pPr lvl="0" algn="just">
              <a:spcBef>
                <a:spcPct val="0"/>
              </a:spcBef>
              <a:defRPr/>
            </a:pPr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457200" lvl="0" indent="-457200"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РЕШЕНИЕ: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1. по завершении апробации ДБО №2 упаковываются вместе с  тренировочными экзаменационными материалами. 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2.  по окончании проведения всех запланированных в ППЭ экзаменов неиспользованные ДБО № 2 направляются в РЦОИ вместе с другими неиспользованными ЭМ (упаковываются в сейф-пакет вместе с другими ЭМ).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3. убедится, что  ДБО №2 (</a:t>
            </a:r>
            <a:r>
              <a:rPr lang="ru-RU" i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апробационные</a:t>
            </a: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и прошлогодние)  все упакованы и переданы в РЦОИ</a:t>
            </a:r>
          </a:p>
          <a:p>
            <a:pPr algn="ctr"/>
            <a:r>
              <a:rPr lang="ru-RU" b="1" i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РУКОВОДИТЕЛЬ ППЭ </a:t>
            </a:r>
            <a:endParaRPr lang="ru-RU" b="1" dirty="0">
              <a:solidFill>
                <a:srgbClr val="13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582400" cy="609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Организационно-технологическое нарушения 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609600"/>
            <a:ext cx="11734800" cy="27084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3. Ошибочные метки  организаторов в БЛАНКАХ РЕГИСТРАЦИИ «Не завершил экзамен» и/или «Удален с экзамена»</a:t>
            </a:r>
          </a:p>
          <a:p>
            <a:pPr lvl="0" algn="just">
              <a:spcBef>
                <a:spcPct val="0"/>
              </a:spcBef>
              <a:defRPr/>
            </a:pPr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РЕШЕНИЕ:</a:t>
            </a:r>
          </a:p>
          <a:p>
            <a:pPr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 инструктаже обратить внимание организаторов на правила заполнения бланков ЕГЭ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Нижняя часть бланка регистрации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поле «Заполняется ответственным организатором в аудитории»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Заполняется организатором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ТОЛЬКО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удаления участника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участник не закончил экзамен по уважительной причине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2133600" cy="281714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9296400" cy="16002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48000" y="5562600"/>
            <a:ext cx="8382000" cy="103412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ВНИМАНИЕ!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ЛИШНИХ МЕТОК на БЛАНКЕ РЕГИСТРАЦИИ быть не должно,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кроме перечисленных выше случаев!!!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609600"/>
          <a:ext cx="11430000" cy="308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308"/>
                <a:gridCol w="4542692"/>
              </a:tblGrid>
              <a:tr h="25262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Категория специалистов ППЭ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347"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Упаковка экзаменационных материалов  по завершении экзамена в АУДИТОРИИ (кроме экзамена по иностранным языкам (раздел «Говорение», КЕГЭ)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организаторы в аудитории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347"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Упаковка экзаменационных материалов  </a:t>
                      </a:r>
                      <a:r>
                        <a:rPr lang="ru-RU" sz="1600" b="0" u="sng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КЕГЭ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 завершении экзамена в АУДИТОРИИ 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организаторы в аудитории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3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Перечень форм </a:t>
                      </a:r>
                      <a:r>
                        <a:rPr lang="ru-RU" sz="1600" b="0" u="sng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КЕГЭ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на сканирование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технический специалист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347"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Упаковка экзаменационных материалов </a:t>
                      </a:r>
                      <a:r>
                        <a:rPr lang="ru-RU" sz="1600" b="0" u="sng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КЕГЭ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 завершении экзамена в Штабе ППЭ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Сборник региональных форм, актов для ППЭ 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руководитель ППЭ, член ГЭК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ПАМЯТКИ  для работы в ППЭ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09999"/>
            <a:ext cx="2133600" cy="287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2800" y="5791200"/>
            <a:ext cx="6108853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Памятка  действительна при проведении ГИА-2023 г.</a:t>
            </a:r>
            <a:endParaRPr lang="ru-RU" sz="28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86000" y="61722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582400" cy="609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Организационно-технологическое нарушения 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33400"/>
            <a:ext cx="1150620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4. ПЕРЕПУТАНЫ бланки участников ЕГЭ </a:t>
            </a:r>
          </a:p>
          <a:p>
            <a:pPr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ветром перепутаны бланки участников</a:t>
            </a: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(2 комплекта) (30.05.2022, русский язык) (2  участника)</a:t>
            </a:r>
          </a:p>
          <a:p>
            <a:pPr>
              <a:buFont typeface="Arial" charset="0"/>
              <a:buNone/>
              <a:defRPr/>
            </a:pPr>
            <a:endParaRPr lang="ru-RU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РЕШЕНИЕ: </a:t>
            </a:r>
          </a:p>
          <a:p>
            <a:pPr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предупредить участников экзамена о проветривании аудитории, не допустить сквозняков</a:t>
            </a:r>
          </a:p>
          <a:p>
            <a:pPr>
              <a:defRPr/>
            </a:pPr>
            <a:endParaRPr lang="ru-RU" b="1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ОРГАНИЗАТОРЫ В АУДИТОРИИ</a:t>
            </a:r>
            <a:endParaRPr lang="ru-RU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2667000"/>
            <a:ext cx="11506200" cy="313932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5. НЕОБОСНОВАННОЕ увеличение/сокращение продолжительности экзамена</a:t>
            </a:r>
          </a:p>
          <a:p>
            <a:pPr algn="just">
              <a:spcBef>
                <a:spcPct val="0"/>
              </a:spcBef>
              <a:defRPr/>
            </a:pPr>
            <a:endParaRPr lang="ru-RU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РЕШЕНИЕ: </a:t>
            </a:r>
          </a:p>
          <a:p>
            <a:pPr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 инструктаже обратить внимание организаторов на продолжительность экзамена</a:t>
            </a:r>
            <a:endParaRPr lang="ru-RU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объявление о продолжительности экзамена</a:t>
            </a:r>
          </a:p>
          <a:p>
            <a:pPr algn="just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указание начала и окончания экзамена на доске в соответствии с продолжительностью ЕГЭ 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предупреждение участников за 30 и 5 минут о завершении экзамена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сбор экзаменационных материалов после завершения экзамена всеми участниками в соответствии с указанным на доске временем окончания</a:t>
            </a:r>
          </a:p>
          <a:p>
            <a:pPr algn="ctr">
              <a:spcBef>
                <a:spcPct val="0"/>
              </a:spcBef>
              <a:defRPr/>
            </a:pPr>
            <a:endParaRPr lang="ru-RU" b="1" i="1" dirty="0" smtClean="0">
              <a:solidFill>
                <a:srgbClr val="1306BA"/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</a:rPr>
              <a:t>ОРГАНИЗАТОРЫ В АУДИТОРИИ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943600"/>
            <a:ext cx="11506200" cy="36933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Нарушение информационной безопасности ЭМ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582400" cy="609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Организационно-технологическое нарушения 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143000"/>
            <a:ext cx="115062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Незавершение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участниками КЕГЭ и ЕГЭ по иностранным языкам (раздел «Говорение») экзамена по причине организационно-технологических сбоев</a:t>
            </a:r>
            <a:endParaRPr lang="ru-RU" sz="2000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209800"/>
            <a:ext cx="115062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Несвоевременное информирование о чрезвычайных ситуациях (не в день проведения экзамена)</a:t>
            </a:r>
            <a:endParaRPr lang="ru-RU" sz="2000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124200"/>
            <a:ext cx="115062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Прочие организационно-технологические нарушения</a:t>
            </a:r>
            <a:endParaRPr lang="ru-RU" sz="2000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9677400" cy="618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90800" y="3657600"/>
            <a:ext cx="502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90800" y="4191000"/>
            <a:ext cx="579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38200" y="3352800"/>
            <a:ext cx="1295400" cy="34163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ВАЖНО!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3886200"/>
            <a:ext cx="1905000" cy="34163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ВНИМАНИЕ!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044" y="740702"/>
            <a:ext cx="5181601" cy="5048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3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3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800" b="1" dirty="0" smtClean="0">
                <a:solidFill>
                  <a:srgbClr val="0000FF"/>
                </a:solidFill>
                <a:latin typeface="Cambria" pitchFamily="18" charset="0"/>
              </a:rPr>
              <a:t>Контакты</a:t>
            </a:r>
            <a:r>
              <a:rPr lang="ru-RU" sz="4800" b="1" dirty="0">
                <a:solidFill>
                  <a:srgbClr val="0000FF"/>
                </a:solidFill>
                <a:latin typeface="Cambria" pitchFamily="18" charset="0"/>
              </a:rPr>
              <a:t/>
            </a:r>
            <a:br>
              <a:rPr lang="ru-RU" sz="4800" b="1" dirty="0">
                <a:solidFill>
                  <a:srgbClr val="0000FF"/>
                </a:solidFill>
                <a:latin typeface="Cambria" pitchFamily="18" charset="0"/>
              </a:rPr>
            </a:br>
            <a:endParaRPr lang="ru-RU" sz="4800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979" y="1988841"/>
            <a:ext cx="6048672" cy="3649961"/>
          </a:xfrm>
        </p:spPr>
        <p:txBody>
          <a:bodyPr rtlCol="0"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25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25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74" y="1124745"/>
            <a:ext cx="1461516" cy="2644140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239349" y="5541235"/>
            <a:ext cx="6045219" cy="443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800" b="1" spc="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800" b="1" spc="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8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549" y="128212"/>
            <a:ext cx="115866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3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Технические ситуации</a:t>
            </a:r>
            <a:endParaRPr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46375" y="762000"/>
            <a:ext cx="2774942" cy="1771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rgbClr val="FF000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08776" y="762000"/>
            <a:ext cx="2640627" cy="1771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rgbClr val="FF000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82019" y="3581400"/>
            <a:ext cx="2928752" cy="1771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 smtClean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8776" y="3581400"/>
            <a:ext cx="2640627" cy="1771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rgbClr val="FF000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3400" y="914400"/>
            <a:ext cx="3581400" cy="18835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Использование резервных ИК на задействованной станции печати ЭМ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  <a:endParaRPr lang="ru-RU" sz="24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4400" y="990600"/>
            <a:ext cx="2667000" cy="22159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Использование резервной станции печати ЭМ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  <a:endParaRPr lang="ru-RU" sz="24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63000" y="914400"/>
            <a:ext cx="2286000" cy="18835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Замена принтера в аудитории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  <a:endParaRPr lang="ru-RU" sz="24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8200" y="3962400"/>
            <a:ext cx="3124200" cy="15511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Использование резервной станции КЕГЭ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Служебная записка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24400" y="3962400"/>
            <a:ext cx="2971800" cy="12187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Замятие бумаги на станции печати ЭМ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458200" y="4038600"/>
            <a:ext cx="2895600" cy="8863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ИНЫЕ СИТУАЦИИ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Служебная записка</a:t>
            </a:r>
            <a:endParaRPr lang="ru-RU" sz="24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57400"/>
            <a:ext cx="9982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70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ОРГАНИЗАЦИОННЫЕ </a:t>
            </a:r>
            <a:br>
              <a:rPr lang="ru-RU" sz="4000" b="1" spc="-70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4000" b="1" spc="-70" dirty="0" smtClean="0">
                <a:solidFill>
                  <a:srgbClr val="1306BA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СИТУАЦИИ</a:t>
            </a:r>
            <a:endParaRPr sz="4000" b="1" dirty="0">
              <a:solidFill>
                <a:srgbClr val="1306BA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3883</Words>
  <Application>Microsoft Office PowerPoint</Application>
  <PresentationFormat>Произвольный</PresentationFormat>
  <Paragraphs>746</Paragraphs>
  <Slides>73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 Подготовка лиц,  задействованных при проведении государственной итоговой аттестации по образовательным программам среднего общего образования в пункте проведения экзаменов   РУКОВОДИТЕЛЬ ППЭ, ЧЛЕНЫ ГЭК</vt:lpstr>
      <vt:lpstr>Слайд 2</vt:lpstr>
      <vt:lpstr>Слайд 3</vt:lpstr>
      <vt:lpstr>В день проведения экзамена (в период с момента входа в ППЭ и до окончания экзамена) работникам ППЭ запрещается: </vt:lpstr>
      <vt:lpstr>Слайд 5</vt:lpstr>
      <vt:lpstr>Слайд 6</vt:lpstr>
      <vt:lpstr>Слайд 7</vt:lpstr>
      <vt:lpstr>Технические ситуации</vt:lpstr>
      <vt:lpstr>ОРГАНИЗАЦИОННЫЕ  СИТУАЦИИ</vt:lpstr>
      <vt:lpstr>Отсутствие  по объективным причинам у обучающегося (ВТГ)  документа, удостоверяющего личность</vt:lpstr>
      <vt:lpstr>Слайд 11</vt:lpstr>
      <vt:lpstr>Отсутствие  документа, удостоверяющего личность, у  участника ЕГЭ (выпускника прошлых лет, СПО)</vt:lpstr>
      <vt:lpstr>Слайд 13</vt:lpstr>
      <vt:lpstr>Отсутствие  участника экзамена в списках автоматизированного распределения в данный ППЭ</vt:lpstr>
      <vt:lpstr>Слайд 15</vt:lpstr>
      <vt:lpstr>Опоздание участника  на экзамен  в ППЭ (09:50)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Удаление участника за нарушение Порядка проведения ГИА</vt:lpstr>
      <vt:lpstr>Удаление участника экзамена</vt:lpstr>
      <vt:lpstr>Обратите внимание – отметка и подпись организатора!</vt:lpstr>
      <vt:lpstr>Слайд 27</vt:lpstr>
      <vt:lpstr>Досрочное завершение экзамена участником  по объективным причинам</vt:lpstr>
      <vt:lpstr>Обратите внимание – отметка и подпись организатора!</vt:lpstr>
      <vt:lpstr>Досрочное завершение экзамена участником по объективным причинам</vt:lpstr>
      <vt:lpstr>Досрочное завершение экзамена участником по объективным причинам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Явка без паспорта работника ППЭ</vt:lpstr>
      <vt:lpstr>Слайд 42</vt:lpstr>
      <vt:lpstr>Слайд 43</vt:lpstr>
      <vt:lpstr>РАБОТНИКИ ППЭ</vt:lpstr>
      <vt:lpstr>РАБОТНИКИ ППЭ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Прочие нарушения Порядка проведения ГИА</vt:lpstr>
      <vt:lpstr>Типичные замечания по работе организаторов</vt:lpstr>
      <vt:lpstr>Схема работы с нарушениями, выставленными на Портале smotriege.ru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ОБЕСПЕЧЕНИЕ СОБЛЮДЕНИЯ ПОРЯДКА</vt:lpstr>
      <vt:lpstr> Критерии качества и объективности проведения основного периода ЕГЭ  Эффективность  организационно-технологического  проведения ЕГЭ  </vt:lpstr>
      <vt:lpstr>Организационно-технологическое обеспечение </vt:lpstr>
      <vt:lpstr>Организационно-технологическое обеспечение </vt:lpstr>
      <vt:lpstr>Организационно-технологическое нарушения </vt:lpstr>
      <vt:lpstr>Организационно-технологическое нарушения </vt:lpstr>
      <vt:lpstr>Организационно-технологическое нарушения </vt:lpstr>
      <vt:lpstr>Организационно-технологическое нарушения </vt:lpstr>
      <vt:lpstr>Слайд 72</vt:lpstr>
      <vt:lpstr>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USER</cp:lastModifiedBy>
  <cp:revision>762</cp:revision>
  <dcterms:created xsi:type="dcterms:W3CDTF">2021-05-19T06:38:17Z</dcterms:created>
  <dcterms:modified xsi:type="dcterms:W3CDTF">2023-05-23T10:33:51Z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2021-05-19T00:00:00Z</vt:filetime>
  </property>
</Properties>
</file>