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67" r:id="rId3"/>
    <p:sldId id="286" r:id="rId4"/>
    <p:sldId id="269" r:id="rId5"/>
    <p:sldId id="270" r:id="rId6"/>
    <p:sldId id="272" r:id="rId7"/>
    <p:sldId id="273" r:id="rId8"/>
    <p:sldId id="287" r:id="rId9"/>
    <p:sldId id="277" r:id="rId10"/>
    <p:sldId id="275" r:id="rId11"/>
    <p:sldId id="285" r:id="rId12"/>
    <p:sldId id="278" r:id="rId13"/>
    <p:sldId id="283" r:id="rId14"/>
    <p:sldId id="284" r:id="rId15"/>
    <p:sldId id="291" r:id="rId16"/>
    <p:sldId id="276" r:id="rId17"/>
    <p:sldId id="266" r:id="rId18"/>
    <p:sldId id="268" r:id="rId19"/>
    <p:sldId id="260" r:id="rId20"/>
    <p:sldId id="282" r:id="rId21"/>
    <p:sldId id="261" r:id="rId22"/>
    <p:sldId id="288" r:id="rId23"/>
    <p:sldId id="289" r:id="rId24"/>
    <p:sldId id="290" r:id="rId25"/>
    <p:sldId id="279" r:id="rId26"/>
    <p:sldId id="280" r:id="rId27"/>
    <p:sldId id="281" r:id="rId28"/>
    <p:sldId id="262" r:id="rId29"/>
    <p:sldId id="264" r:id="rId30"/>
    <p:sldId id="26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7DF72-47F7-45C9-98B5-94C4830D248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A26DD0-14C3-45B6-801F-9635119C1730}">
      <dgm:prSet phldrT="[Текст]"/>
      <dgm:spPr/>
      <dgm:t>
        <a:bodyPr/>
        <a:lstStyle/>
        <a:p>
          <a:r>
            <a:rPr lang="ru-RU" dirty="0" smtClean="0"/>
            <a:t>Методология и критерии оценки качества общего образования</a:t>
          </a:r>
          <a:endParaRPr lang="ru-RU" dirty="0"/>
        </a:p>
      </dgm:t>
    </dgm:pt>
    <dgm:pt modelId="{7104937A-C5E6-4BF5-8F26-3FBB8CAC779B}" type="parTrans" cxnId="{C0FC068C-05A7-41D8-8277-68E4091778BB}">
      <dgm:prSet/>
      <dgm:spPr/>
      <dgm:t>
        <a:bodyPr/>
        <a:lstStyle/>
        <a:p>
          <a:endParaRPr lang="ru-RU"/>
        </a:p>
      </dgm:t>
    </dgm:pt>
    <dgm:pt modelId="{11254C2B-2BF8-47FF-8E76-D76DCBC4E61C}" type="sibTrans" cxnId="{C0FC068C-05A7-41D8-8277-68E4091778BB}">
      <dgm:prSet/>
      <dgm:spPr/>
      <dgm:t>
        <a:bodyPr/>
        <a:lstStyle/>
        <a:p>
          <a:endParaRPr lang="ru-RU"/>
        </a:p>
      </dgm:t>
    </dgm:pt>
    <dgm:pt modelId="{A440352C-CE9D-49C4-8916-458C1201B2A1}">
      <dgm:prSet phldrT="[Текст]"/>
      <dgm:spPr/>
      <dgm:t>
        <a:bodyPr/>
        <a:lstStyle/>
        <a:p>
          <a:r>
            <a:rPr lang="ru-RU" dirty="0" smtClean="0"/>
            <a:t>Региональная оценка по модели </a:t>
          </a:r>
          <a:r>
            <a:rPr lang="en-US" dirty="0" smtClean="0"/>
            <a:t>PISA</a:t>
          </a:r>
          <a:r>
            <a:rPr lang="ru-RU" dirty="0" smtClean="0"/>
            <a:t> </a:t>
          </a:r>
        </a:p>
        <a:p>
          <a:r>
            <a:rPr lang="ru-RU" b="1" dirty="0" smtClean="0">
              <a:solidFill>
                <a:srgbClr val="FF0000"/>
              </a:solidFill>
            </a:rPr>
            <a:t>ЯО в 2023 г.</a:t>
          </a:r>
          <a:endParaRPr lang="ru-RU" b="1" dirty="0">
            <a:solidFill>
              <a:srgbClr val="FF0000"/>
            </a:solidFill>
          </a:endParaRPr>
        </a:p>
      </dgm:t>
    </dgm:pt>
    <dgm:pt modelId="{C7329ED9-B3A0-4EED-9611-39A6401BC7A4}" type="parTrans" cxnId="{7E76F35E-E6D7-4D2A-BE76-9F9200C3A3D9}">
      <dgm:prSet/>
      <dgm:spPr/>
      <dgm:t>
        <a:bodyPr/>
        <a:lstStyle/>
        <a:p>
          <a:endParaRPr lang="ru-RU"/>
        </a:p>
      </dgm:t>
    </dgm:pt>
    <dgm:pt modelId="{77A38296-BDF4-4394-B93D-6834A81733A7}" type="sibTrans" cxnId="{7E76F35E-E6D7-4D2A-BE76-9F9200C3A3D9}">
      <dgm:prSet/>
      <dgm:spPr/>
      <dgm:t>
        <a:bodyPr/>
        <a:lstStyle/>
        <a:p>
          <a:endParaRPr lang="ru-RU"/>
        </a:p>
      </dgm:t>
    </dgm:pt>
    <dgm:pt modelId="{0289640A-ED00-4BF2-AE0D-008A0237F48B}">
      <dgm:prSet phldrT="[Текст]"/>
      <dgm:spPr/>
      <dgm:t>
        <a:bodyPr/>
        <a:lstStyle/>
        <a:p>
          <a:r>
            <a:rPr lang="ru-RU" dirty="0" smtClean="0"/>
            <a:t>Общероссийская оценка по модели </a:t>
          </a:r>
          <a:r>
            <a:rPr lang="en-US" dirty="0" smtClean="0"/>
            <a:t>PISA </a:t>
          </a:r>
          <a:endParaRPr lang="ru-RU" dirty="0" smtClean="0"/>
        </a:p>
        <a:p>
          <a:r>
            <a:rPr lang="ru-RU" b="1" dirty="0" smtClean="0">
              <a:solidFill>
                <a:srgbClr val="FF0000"/>
              </a:solidFill>
            </a:rPr>
            <a:t>ЯО 2019-2024 гг.</a:t>
          </a:r>
          <a:endParaRPr lang="ru-RU" b="1" dirty="0">
            <a:solidFill>
              <a:srgbClr val="FF0000"/>
            </a:solidFill>
          </a:endParaRPr>
        </a:p>
      </dgm:t>
    </dgm:pt>
    <dgm:pt modelId="{7266C5D4-3488-459B-A6C0-BD9DB6B3217C}" type="parTrans" cxnId="{DE54D25B-CDDE-4878-93AB-733556D89EE4}">
      <dgm:prSet/>
      <dgm:spPr/>
      <dgm:t>
        <a:bodyPr/>
        <a:lstStyle/>
        <a:p>
          <a:endParaRPr lang="ru-RU"/>
        </a:p>
      </dgm:t>
    </dgm:pt>
    <dgm:pt modelId="{8C65FB77-5FA3-452F-BE62-341A2C284951}" type="sibTrans" cxnId="{DE54D25B-CDDE-4878-93AB-733556D89EE4}">
      <dgm:prSet/>
      <dgm:spPr/>
      <dgm:t>
        <a:bodyPr/>
        <a:lstStyle/>
        <a:p>
          <a:endParaRPr lang="ru-RU"/>
        </a:p>
      </dgm:t>
    </dgm:pt>
    <dgm:pt modelId="{7C8E9153-374D-4868-B187-F24322F076AB}">
      <dgm:prSet phldrT="[Текст]" phldr="1"/>
      <dgm:spPr/>
      <dgm:t>
        <a:bodyPr/>
        <a:lstStyle/>
        <a:p>
          <a:endParaRPr lang="ru-RU"/>
        </a:p>
      </dgm:t>
    </dgm:pt>
    <dgm:pt modelId="{74B06DCA-18AB-4A99-B53C-24F959C52C3A}" type="parTrans" cxnId="{795C0176-0013-4587-88D9-CA49AE4B79F1}">
      <dgm:prSet/>
      <dgm:spPr/>
      <dgm:t>
        <a:bodyPr/>
        <a:lstStyle/>
        <a:p>
          <a:endParaRPr lang="ru-RU"/>
        </a:p>
      </dgm:t>
    </dgm:pt>
    <dgm:pt modelId="{670166CF-B5B4-489C-96B7-F4A913FA2299}" type="sibTrans" cxnId="{795C0176-0013-4587-88D9-CA49AE4B79F1}">
      <dgm:prSet/>
      <dgm:spPr/>
      <dgm:t>
        <a:bodyPr/>
        <a:lstStyle/>
        <a:p>
          <a:endParaRPr lang="ru-RU"/>
        </a:p>
      </dgm:t>
    </dgm:pt>
    <dgm:pt modelId="{715FD9B3-B0D3-4F93-9102-147A9AFC01C9}">
      <dgm:prSet phldrT="[Текст]" phldr="1"/>
      <dgm:spPr/>
      <dgm:t>
        <a:bodyPr/>
        <a:lstStyle/>
        <a:p>
          <a:endParaRPr lang="ru-RU"/>
        </a:p>
      </dgm:t>
    </dgm:pt>
    <dgm:pt modelId="{4BA8988D-BCB2-4993-98DE-B3146BF8D53C}" type="parTrans" cxnId="{1DA5DDEC-1CA1-4A07-AFE0-6267FD75754C}">
      <dgm:prSet/>
      <dgm:spPr/>
      <dgm:t>
        <a:bodyPr/>
        <a:lstStyle/>
        <a:p>
          <a:endParaRPr lang="ru-RU"/>
        </a:p>
      </dgm:t>
    </dgm:pt>
    <dgm:pt modelId="{E90BFC0E-2306-4C4D-922B-3780F35E3AA4}" type="sibTrans" cxnId="{1DA5DDEC-1CA1-4A07-AFE0-6267FD75754C}">
      <dgm:prSet/>
      <dgm:spPr/>
      <dgm:t>
        <a:bodyPr/>
        <a:lstStyle/>
        <a:p>
          <a:endParaRPr lang="ru-RU"/>
        </a:p>
      </dgm:t>
    </dgm:pt>
    <dgm:pt modelId="{A869EB9F-26EB-4E4D-ACA4-9729F0EE7F7E}">
      <dgm:prSet phldrT="[Текст]" phldr="1"/>
      <dgm:spPr/>
      <dgm:t>
        <a:bodyPr/>
        <a:lstStyle/>
        <a:p>
          <a:endParaRPr lang="ru-RU"/>
        </a:p>
      </dgm:t>
    </dgm:pt>
    <dgm:pt modelId="{7911D7DC-88DE-4567-9DFF-474E4E2F0F57}" type="parTrans" cxnId="{192068F4-C4D2-4FEA-9382-E11B462E1467}">
      <dgm:prSet/>
      <dgm:spPr/>
      <dgm:t>
        <a:bodyPr/>
        <a:lstStyle/>
        <a:p>
          <a:endParaRPr lang="ru-RU"/>
        </a:p>
      </dgm:t>
    </dgm:pt>
    <dgm:pt modelId="{5BF32A76-1905-43EC-B846-FF31EF9F76F3}" type="sibTrans" cxnId="{192068F4-C4D2-4FEA-9382-E11B462E1467}">
      <dgm:prSet/>
      <dgm:spPr/>
      <dgm:t>
        <a:bodyPr/>
        <a:lstStyle/>
        <a:p>
          <a:endParaRPr lang="ru-RU"/>
        </a:p>
      </dgm:t>
    </dgm:pt>
    <dgm:pt modelId="{17BD9FB8-4B58-4418-B233-817C33EA5E97}">
      <dgm:prSet phldrT="[Текст]" phldr="1"/>
      <dgm:spPr/>
      <dgm:t>
        <a:bodyPr/>
        <a:lstStyle/>
        <a:p>
          <a:endParaRPr lang="ru-RU"/>
        </a:p>
      </dgm:t>
    </dgm:pt>
    <dgm:pt modelId="{824D6D7E-24E5-4A4D-8E01-35FE5D98BF18}" type="parTrans" cxnId="{30B02170-48EC-4AE2-A63F-23408CEF4B5A}">
      <dgm:prSet/>
      <dgm:spPr/>
      <dgm:t>
        <a:bodyPr/>
        <a:lstStyle/>
        <a:p>
          <a:endParaRPr lang="ru-RU"/>
        </a:p>
      </dgm:t>
    </dgm:pt>
    <dgm:pt modelId="{DBBC3F3D-6CB2-4464-80E2-4A3C11E7E18D}" type="sibTrans" cxnId="{30B02170-48EC-4AE2-A63F-23408CEF4B5A}">
      <dgm:prSet/>
      <dgm:spPr/>
      <dgm:t>
        <a:bodyPr/>
        <a:lstStyle/>
        <a:p>
          <a:endParaRPr lang="ru-RU"/>
        </a:p>
      </dgm:t>
    </dgm:pt>
    <dgm:pt modelId="{BED9377D-1859-461A-B2DE-451CAD0DF0BE}">
      <dgm:prSet phldrT="[Текст]" phldr="1"/>
      <dgm:spPr/>
      <dgm:t>
        <a:bodyPr/>
        <a:lstStyle/>
        <a:p>
          <a:endParaRPr lang="ru-RU"/>
        </a:p>
      </dgm:t>
    </dgm:pt>
    <dgm:pt modelId="{C1FCB01E-258C-434B-9941-0217DB5DAC7B}" type="parTrans" cxnId="{BB976DB1-1CCA-46E2-880B-D8078D98399D}">
      <dgm:prSet/>
      <dgm:spPr/>
      <dgm:t>
        <a:bodyPr/>
        <a:lstStyle/>
        <a:p>
          <a:endParaRPr lang="ru-RU"/>
        </a:p>
      </dgm:t>
    </dgm:pt>
    <dgm:pt modelId="{90082B1D-C3D6-4357-A702-38460B086711}" type="sibTrans" cxnId="{BB976DB1-1CCA-46E2-880B-D8078D98399D}">
      <dgm:prSet/>
      <dgm:spPr/>
      <dgm:t>
        <a:bodyPr/>
        <a:lstStyle/>
        <a:p>
          <a:endParaRPr lang="ru-RU"/>
        </a:p>
      </dgm:t>
    </dgm:pt>
    <dgm:pt modelId="{3C3933A8-C6A2-4AE1-B1B0-566E70C7378B}">
      <dgm:prSet phldrT="[Текст]" phldr="1"/>
      <dgm:spPr/>
      <dgm:t>
        <a:bodyPr/>
        <a:lstStyle/>
        <a:p>
          <a:endParaRPr lang="ru-RU"/>
        </a:p>
      </dgm:t>
    </dgm:pt>
    <dgm:pt modelId="{E100AF46-3E69-4388-9888-115C9B1D4F4C}" type="parTrans" cxnId="{E6933630-45A9-4094-B1BC-A852ABC9E531}">
      <dgm:prSet/>
      <dgm:spPr/>
      <dgm:t>
        <a:bodyPr/>
        <a:lstStyle/>
        <a:p>
          <a:endParaRPr lang="ru-RU"/>
        </a:p>
      </dgm:t>
    </dgm:pt>
    <dgm:pt modelId="{37AB59FB-9176-45BF-BEA9-8CBEFB97548A}" type="sibTrans" cxnId="{E6933630-45A9-4094-B1BC-A852ABC9E531}">
      <dgm:prSet/>
      <dgm:spPr/>
      <dgm:t>
        <a:bodyPr/>
        <a:lstStyle/>
        <a:p>
          <a:endParaRPr lang="ru-RU"/>
        </a:p>
      </dgm:t>
    </dgm:pt>
    <dgm:pt modelId="{CAFB4458-A226-44C9-8AD3-125EF67BA6EC}" type="pres">
      <dgm:prSet presAssocID="{CED7DF72-47F7-45C9-98B5-94C4830D24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3C58F-98F5-4F05-9C81-4FA9DB005E6F}" type="pres">
      <dgm:prSet presAssocID="{C0A26DD0-14C3-45B6-801F-9635119C1730}" presName="centerShape" presStyleLbl="node0" presStyleIdx="0" presStyleCnt="1"/>
      <dgm:spPr/>
      <dgm:t>
        <a:bodyPr/>
        <a:lstStyle/>
        <a:p>
          <a:endParaRPr lang="ru-RU"/>
        </a:p>
      </dgm:t>
    </dgm:pt>
    <dgm:pt modelId="{05C66D9B-8156-4C61-84AA-4E75D6B0BA04}" type="pres">
      <dgm:prSet presAssocID="{C7329ED9-B3A0-4EED-9611-39A6401BC7A4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71F39E4D-DB17-4DD3-B868-9CBEC02569B9}" type="pres">
      <dgm:prSet presAssocID="{A440352C-CE9D-49C4-8916-458C1201B2A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FD32B-39EE-43F3-96D3-C8289AF42BF8}" type="pres">
      <dgm:prSet presAssocID="{7266C5D4-3488-459B-A6C0-BD9DB6B3217C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00C83A73-B8E6-4536-B1DF-62868F17F835}" type="pres">
      <dgm:prSet presAssocID="{0289640A-ED00-4BF2-AE0D-008A0237F48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02170-48EC-4AE2-A63F-23408CEF4B5A}" srcId="{CED7DF72-47F7-45C9-98B5-94C4830D2482}" destId="{17BD9FB8-4B58-4418-B233-817C33EA5E97}" srcOrd="2" destOrd="0" parTransId="{824D6D7E-24E5-4A4D-8E01-35FE5D98BF18}" sibTransId="{DBBC3F3D-6CB2-4464-80E2-4A3C11E7E18D}"/>
    <dgm:cxn modelId="{A1A76D6E-AEA3-4858-BB04-AE6923CD4177}" type="presOf" srcId="{7266C5D4-3488-459B-A6C0-BD9DB6B3217C}" destId="{E23FD32B-39EE-43F3-96D3-C8289AF42BF8}" srcOrd="0" destOrd="0" presId="urn:microsoft.com/office/officeart/2005/8/layout/radial4"/>
    <dgm:cxn modelId="{A55E30DC-B91D-4119-AA8E-1A5A596CDAB5}" type="presOf" srcId="{CED7DF72-47F7-45C9-98B5-94C4830D2482}" destId="{CAFB4458-A226-44C9-8AD3-125EF67BA6EC}" srcOrd="0" destOrd="0" presId="urn:microsoft.com/office/officeart/2005/8/layout/radial4"/>
    <dgm:cxn modelId="{1DA5DDEC-1CA1-4A07-AFE0-6267FD75754C}" srcId="{7C8E9153-374D-4868-B187-F24322F076AB}" destId="{715FD9B3-B0D3-4F93-9102-147A9AFC01C9}" srcOrd="0" destOrd="0" parTransId="{4BA8988D-BCB2-4993-98DE-B3146BF8D53C}" sibTransId="{E90BFC0E-2306-4C4D-922B-3780F35E3AA4}"/>
    <dgm:cxn modelId="{192068F4-C4D2-4FEA-9382-E11B462E1467}" srcId="{7C8E9153-374D-4868-B187-F24322F076AB}" destId="{A869EB9F-26EB-4E4D-ACA4-9729F0EE7F7E}" srcOrd="1" destOrd="0" parTransId="{7911D7DC-88DE-4567-9DFF-474E4E2F0F57}" sibTransId="{5BF32A76-1905-43EC-B846-FF31EF9F76F3}"/>
    <dgm:cxn modelId="{BB976DB1-1CCA-46E2-880B-D8078D98399D}" srcId="{17BD9FB8-4B58-4418-B233-817C33EA5E97}" destId="{BED9377D-1859-461A-B2DE-451CAD0DF0BE}" srcOrd="0" destOrd="0" parTransId="{C1FCB01E-258C-434B-9941-0217DB5DAC7B}" sibTransId="{90082B1D-C3D6-4357-A702-38460B086711}"/>
    <dgm:cxn modelId="{C0FC068C-05A7-41D8-8277-68E4091778BB}" srcId="{CED7DF72-47F7-45C9-98B5-94C4830D2482}" destId="{C0A26DD0-14C3-45B6-801F-9635119C1730}" srcOrd="0" destOrd="0" parTransId="{7104937A-C5E6-4BF5-8F26-3FBB8CAC779B}" sibTransId="{11254C2B-2BF8-47FF-8E76-D76DCBC4E61C}"/>
    <dgm:cxn modelId="{DE54D25B-CDDE-4878-93AB-733556D89EE4}" srcId="{C0A26DD0-14C3-45B6-801F-9635119C1730}" destId="{0289640A-ED00-4BF2-AE0D-008A0237F48B}" srcOrd="1" destOrd="0" parTransId="{7266C5D4-3488-459B-A6C0-BD9DB6B3217C}" sibTransId="{8C65FB77-5FA3-452F-BE62-341A2C284951}"/>
    <dgm:cxn modelId="{795C0176-0013-4587-88D9-CA49AE4B79F1}" srcId="{CED7DF72-47F7-45C9-98B5-94C4830D2482}" destId="{7C8E9153-374D-4868-B187-F24322F076AB}" srcOrd="1" destOrd="0" parTransId="{74B06DCA-18AB-4A99-B53C-24F959C52C3A}" sibTransId="{670166CF-B5B4-489C-96B7-F4A913FA2299}"/>
    <dgm:cxn modelId="{A9E96A0F-FFAD-4E44-94A0-58119370E813}" type="presOf" srcId="{A440352C-CE9D-49C4-8916-458C1201B2A1}" destId="{71F39E4D-DB17-4DD3-B868-9CBEC02569B9}" srcOrd="0" destOrd="0" presId="urn:microsoft.com/office/officeart/2005/8/layout/radial4"/>
    <dgm:cxn modelId="{E6933630-45A9-4094-B1BC-A852ABC9E531}" srcId="{17BD9FB8-4B58-4418-B233-817C33EA5E97}" destId="{3C3933A8-C6A2-4AE1-B1B0-566E70C7378B}" srcOrd="1" destOrd="0" parTransId="{E100AF46-3E69-4388-9888-115C9B1D4F4C}" sibTransId="{37AB59FB-9176-45BF-BEA9-8CBEFB97548A}"/>
    <dgm:cxn modelId="{56F9F3FC-2929-4B0F-86DD-B2C7A1A8C98F}" type="presOf" srcId="{C0A26DD0-14C3-45B6-801F-9635119C1730}" destId="{3A73C58F-98F5-4F05-9C81-4FA9DB005E6F}" srcOrd="0" destOrd="0" presId="urn:microsoft.com/office/officeart/2005/8/layout/radial4"/>
    <dgm:cxn modelId="{AFF5E904-765B-4CCF-A93E-1E84D92A2855}" type="presOf" srcId="{C7329ED9-B3A0-4EED-9611-39A6401BC7A4}" destId="{05C66D9B-8156-4C61-84AA-4E75D6B0BA04}" srcOrd="0" destOrd="0" presId="urn:microsoft.com/office/officeart/2005/8/layout/radial4"/>
    <dgm:cxn modelId="{45FA81EA-7798-454E-8860-F0C786BECB26}" type="presOf" srcId="{0289640A-ED00-4BF2-AE0D-008A0237F48B}" destId="{00C83A73-B8E6-4536-B1DF-62868F17F835}" srcOrd="0" destOrd="0" presId="urn:microsoft.com/office/officeart/2005/8/layout/radial4"/>
    <dgm:cxn modelId="{7E76F35E-E6D7-4D2A-BE76-9F9200C3A3D9}" srcId="{C0A26DD0-14C3-45B6-801F-9635119C1730}" destId="{A440352C-CE9D-49C4-8916-458C1201B2A1}" srcOrd="0" destOrd="0" parTransId="{C7329ED9-B3A0-4EED-9611-39A6401BC7A4}" sibTransId="{77A38296-BDF4-4394-B93D-6834A81733A7}"/>
    <dgm:cxn modelId="{AA776D32-4E1B-417A-9DFD-F76C6D109C46}" type="presParOf" srcId="{CAFB4458-A226-44C9-8AD3-125EF67BA6EC}" destId="{3A73C58F-98F5-4F05-9C81-4FA9DB005E6F}" srcOrd="0" destOrd="0" presId="urn:microsoft.com/office/officeart/2005/8/layout/radial4"/>
    <dgm:cxn modelId="{7F2FF557-3517-4671-B55C-BDFD7BD6D758}" type="presParOf" srcId="{CAFB4458-A226-44C9-8AD3-125EF67BA6EC}" destId="{05C66D9B-8156-4C61-84AA-4E75D6B0BA04}" srcOrd="1" destOrd="0" presId="urn:microsoft.com/office/officeart/2005/8/layout/radial4"/>
    <dgm:cxn modelId="{60ACA420-B60E-41BD-B7BF-98917EC1408D}" type="presParOf" srcId="{CAFB4458-A226-44C9-8AD3-125EF67BA6EC}" destId="{71F39E4D-DB17-4DD3-B868-9CBEC02569B9}" srcOrd="2" destOrd="0" presId="urn:microsoft.com/office/officeart/2005/8/layout/radial4"/>
    <dgm:cxn modelId="{1FE99AF8-1252-4796-8430-EE92A6BFD8DF}" type="presParOf" srcId="{CAFB4458-A226-44C9-8AD3-125EF67BA6EC}" destId="{E23FD32B-39EE-43F3-96D3-C8289AF42BF8}" srcOrd="3" destOrd="0" presId="urn:microsoft.com/office/officeart/2005/8/layout/radial4"/>
    <dgm:cxn modelId="{87EE5024-6AB3-46EE-8F94-1E1C3506CABE}" type="presParOf" srcId="{CAFB4458-A226-44C9-8AD3-125EF67BA6EC}" destId="{00C83A73-B8E6-4536-B1DF-62868F17F83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3E5E4-47A1-4933-8B76-4E3026C2D61C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FCF25AD-8CC7-437A-82BF-E9B6BD34A8EB}">
      <dgm:prSet phldrT="[Текст]"/>
      <dgm:spPr/>
      <dgm:t>
        <a:bodyPr/>
        <a:lstStyle/>
        <a:p>
          <a:r>
            <a:rPr lang="ru-RU" dirty="0" smtClean="0"/>
            <a:t>Координатор ОО</a:t>
          </a:r>
          <a:endParaRPr lang="ru-RU" dirty="0"/>
        </a:p>
      </dgm:t>
    </dgm:pt>
    <dgm:pt modelId="{3C808F0F-CC99-45C8-80B7-8A6E2C95B684}" type="parTrans" cxnId="{C2D8CB7C-E926-4C21-84CE-FF527F567EDD}">
      <dgm:prSet/>
      <dgm:spPr/>
      <dgm:t>
        <a:bodyPr/>
        <a:lstStyle/>
        <a:p>
          <a:endParaRPr lang="ru-RU"/>
        </a:p>
      </dgm:t>
    </dgm:pt>
    <dgm:pt modelId="{EF231747-7FF1-49E7-B5F2-C435BA534386}" type="sibTrans" cxnId="{C2D8CB7C-E926-4C21-84CE-FF527F567EDD}">
      <dgm:prSet/>
      <dgm:spPr/>
      <dgm:t>
        <a:bodyPr/>
        <a:lstStyle/>
        <a:p>
          <a:endParaRPr lang="ru-RU"/>
        </a:p>
      </dgm:t>
    </dgm:pt>
    <dgm:pt modelId="{CEBE9F70-0669-4EE8-932F-79C223CF783C}">
      <dgm:prSet phldrT="[Текст]"/>
      <dgm:spPr/>
      <dgm:t>
        <a:bodyPr/>
        <a:lstStyle/>
        <a:p>
          <a:r>
            <a:rPr lang="ru-RU" dirty="0" smtClean="0"/>
            <a:t>Муниципальный координатор</a:t>
          </a:r>
          <a:endParaRPr lang="ru-RU" dirty="0"/>
        </a:p>
      </dgm:t>
    </dgm:pt>
    <dgm:pt modelId="{B28A8516-BDC0-48E4-8EE1-744AA5A9C2CE}" type="parTrans" cxnId="{568A5E52-39C4-495B-8804-DA814C91D0AB}">
      <dgm:prSet/>
      <dgm:spPr/>
      <dgm:t>
        <a:bodyPr/>
        <a:lstStyle/>
        <a:p>
          <a:endParaRPr lang="ru-RU"/>
        </a:p>
      </dgm:t>
    </dgm:pt>
    <dgm:pt modelId="{4703B020-2F5F-4727-8B62-0FF043D12FAA}" type="sibTrans" cxnId="{568A5E52-39C4-495B-8804-DA814C91D0AB}">
      <dgm:prSet/>
      <dgm:spPr/>
      <dgm:t>
        <a:bodyPr/>
        <a:lstStyle/>
        <a:p>
          <a:endParaRPr lang="ru-RU"/>
        </a:p>
      </dgm:t>
    </dgm:pt>
    <dgm:pt modelId="{A5AFC9D0-BF3D-431D-879D-E70C43CDE36D}">
      <dgm:prSet phldrT="[Текст]"/>
      <dgm:spPr/>
      <dgm:t>
        <a:bodyPr/>
        <a:lstStyle/>
        <a:p>
          <a:r>
            <a:rPr lang="ru-RU" dirty="0" smtClean="0"/>
            <a:t>Региональный координатор</a:t>
          </a:r>
          <a:endParaRPr lang="ru-RU" dirty="0"/>
        </a:p>
      </dgm:t>
    </dgm:pt>
    <dgm:pt modelId="{7619FF4E-C27D-40E5-930A-27523749980C}" type="parTrans" cxnId="{FFC18445-5084-40B7-95AE-0365EB67D348}">
      <dgm:prSet/>
      <dgm:spPr/>
      <dgm:t>
        <a:bodyPr/>
        <a:lstStyle/>
        <a:p>
          <a:endParaRPr lang="ru-RU"/>
        </a:p>
      </dgm:t>
    </dgm:pt>
    <dgm:pt modelId="{D12361B2-3C15-4FC4-8C08-B751A60EB1CC}" type="sibTrans" cxnId="{FFC18445-5084-40B7-95AE-0365EB67D348}">
      <dgm:prSet/>
      <dgm:spPr/>
      <dgm:t>
        <a:bodyPr/>
        <a:lstStyle/>
        <a:p>
          <a:endParaRPr lang="ru-RU"/>
        </a:p>
      </dgm:t>
    </dgm:pt>
    <dgm:pt modelId="{1632DFF0-3061-4655-98AA-20628A7B42A1}">
      <dgm:prSet phldrT="[Текст]"/>
      <dgm:spPr/>
      <dgm:t>
        <a:bodyPr/>
        <a:lstStyle/>
        <a:p>
          <a:r>
            <a:rPr lang="ru-RU" dirty="0" smtClean="0"/>
            <a:t>Федеральный организатор</a:t>
          </a:r>
          <a:endParaRPr lang="ru-RU" dirty="0"/>
        </a:p>
      </dgm:t>
    </dgm:pt>
    <dgm:pt modelId="{206F0034-1AF3-4CB0-B32D-673240D35B48}" type="parTrans" cxnId="{21E0CCEC-93B0-4EB5-9147-4B62175E7EAE}">
      <dgm:prSet/>
      <dgm:spPr/>
      <dgm:t>
        <a:bodyPr/>
        <a:lstStyle/>
        <a:p>
          <a:endParaRPr lang="ru-RU"/>
        </a:p>
      </dgm:t>
    </dgm:pt>
    <dgm:pt modelId="{A7E40503-E561-4F91-ADFD-E4EED3A0BAC6}" type="sibTrans" cxnId="{21E0CCEC-93B0-4EB5-9147-4B62175E7EAE}">
      <dgm:prSet/>
      <dgm:spPr/>
      <dgm:t>
        <a:bodyPr/>
        <a:lstStyle/>
        <a:p>
          <a:endParaRPr lang="ru-RU"/>
        </a:p>
      </dgm:t>
    </dgm:pt>
    <dgm:pt modelId="{964EA018-02EB-4BBA-A31E-55A3B656EC18}" type="pres">
      <dgm:prSet presAssocID="{0553E5E4-47A1-4933-8B76-4E3026C2D61C}" presName="CompostProcess" presStyleCnt="0">
        <dgm:presLayoutVars>
          <dgm:dir/>
          <dgm:resizeHandles val="exact"/>
        </dgm:presLayoutVars>
      </dgm:prSet>
      <dgm:spPr/>
    </dgm:pt>
    <dgm:pt modelId="{4F627A8A-9200-48CA-9E30-8B2CA1CE5B89}" type="pres">
      <dgm:prSet presAssocID="{0553E5E4-47A1-4933-8B76-4E3026C2D61C}" presName="arrow" presStyleLbl="bgShp" presStyleIdx="0" presStyleCnt="1"/>
      <dgm:spPr/>
    </dgm:pt>
    <dgm:pt modelId="{309CD0CC-F45E-41A7-B888-E0CF421CF465}" type="pres">
      <dgm:prSet presAssocID="{0553E5E4-47A1-4933-8B76-4E3026C2D61C}" presName="linearProcess" presStyleCnt="0"/>
      <dgm:spPr/>
    </dgm:pt>
    <dgm:pt modelId="{0A733D3B-0D14-4A01-B716-575FF18F20E8}" type="pres">
      <dgm:prSet presAssocID="{1FCF25AD-8CC7-437A-82BF-E9B6BD34A8E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F08CE-F938-4C84-840D-D9DD692AAD63}" type="pres">
      <dgm:prSet presAssocID="{EF231747-7FF1-49E7-B5F2-C435BA534386}" presName="sibTrans" presStyleCnt="0"/>
      <dgm:spPr/>
    </dgm:pt>
    <dgm:pt modelId="{187FAE17-CC64-4DBE-B5EB-EBF64D8CF58C}" type="pres">
      <dgm:prSet presAssocID="{CEBE9F70-0669-4EE8-932F-79C223CF783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9CAFE-AE86-436B-BB3E-22CDB1DF10E1}" type="pres">
      <dgm:prSet presAssocID="{4703B020-2F5F-4727-8B62-0FF043D12FAA}" presName="sibTrans" presStyleCnt="0"/>
      <dgm:spPr/>
    </dgm:pt>
    <dgm:pt modelId="{42E2D41D-CF08-4BD1-9829-0BF83899EF6C}" type="pres">
      <dgm:prSet presAssocID="{A5AFC9D0-BF3D-431D-879D-E70C43CDE36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00924-038B-4D30-AC0C-00A372FC7152}" type="pres">
      <dgm:prSet presAssocID="{D12361B2-3C15-4FC4-8C08-B751A60EB1CC}" presName="sibTrans" presStyleCnt="0"/>
      <dgm:spPr/>
    </dgm:pt>
    <dgm:pt modelId="{E2ABFB56-D412-44B2-9AEE-45B713DB7ECB}" type="pres">
      <dgm:prSet presAssocID="{1632DFF0-3061-4655-98AA-20628A7B42A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37F3C-2218-4A00-AA01-3A727757B3B3}" type="presOf" srcId="{1632DFF0-3061-4655-98AA-20628A7B42A1}" destId="{E2ABFB56-D412-44B2-9AEE-45B713DB7ECB}" srcOrd="0" destOrd="0" presId="urn:microsoft.com/office/officeart/2005/8/layout/hProcess9"/>
    <dgm:cxn modelId="{B88F2D11-0714-4633-B5A1-D28BBEABBB7D}" type="presOf" srcId="{0553E5E4-47A1-4933-8B76-4E3026C2D61C}" destId="{964EA018-02EB-4BBA-A31E-55A3B656EC18}" srcOrd="0" destOrd="0" presId="urn:microsoft.com/office/officeart/2005/8/layout/hProcess9"/>
    <dgm:cxn modelId="{568A5E52-39C4-495B-8804-DA814C91D0AB}" srcId="{0553E5E4-47A1-4933-8B76-4E3026C2D61C}" destId="{CEBE9F70-0669-4EE8-932F-79C223CF783C}" srcOrd="1" destOrd="0" parTransId="{B28A8516-BDC0-48E4-8EE1-744AA5A9C2CE}" sibTransId="{4703B020-2F5F-4727-8B62-0FF043D12FAA}"/>
    <dgm:cxn modelId="{C2D8CB7C-E926-4C21-84CE-FF527F567EDD}" srcId="{0553E5E4-47A1-4933-8B76-4E3026C2D61C}" destId="{1FCF25AD-8CC7-437A-82BF-E9B6BD34A8EB}" srcOrd="0" destOrd="0" parTransId="{3C808F0F-CC99-45C8-80B7-8A6E2C95B684}" sibTransId="{EF231747-7FF1-49E7-B5F2-C435BA534386}"/>
    <dgm:cxn modelId="{92B27445-F2AC-4E4F-994B-73B84E17CDA0}" type="presOf" srcId="{A5AFC9D0-BF3D-431D-879D-E70C43CDE36D}" destId="{42E2D41D-CF08-4BD1-9829-0BF83899EF6C}" srcOrd="0" destOrd="0" presId="urn:microsoft.com/office/officeart/2005/8/layout/hProcess9"/>
    <dgm:cxn modelId="{21E0CCEC-93B0-4EB5-9147-4B62175E7EAE}" srcId="{0553E5E4-47A1-4933-8B76-4E3026C2D61C}" destId="{1632DFF0-3061-4655-98AA-20628A7B42A1}" srcOrd="3" destOrd="0" parTransId="{206F0034-1AF3-4CB0-B32D-673240D35B48}" sibTransId="{A7E40503-E561-4F91-ADFD-E4EED3A0BAC6}"/>
    <dgm:cxn modelId="{FDE6D918-649E-4E8C-845D-BDF2189F3F02}" type="presOf" srcId="{CEBE9F70-0669-4EE8-932F-79C223CF783C}" destId="{187FAE17-CC64-4DBE-B5EB-EBF64D8CF58C}" srcOrd="0" destOrd="0" presId="urn:microsoft.com/office/officeart/2005/8/layout/hProcess9"/>
    <dgm:cxn modelId="{75A4A932-0F93-447B-A8AD-E23351C2740F}" type="presOf" srcId="{1FCF25AD-8CC7-437A-82BF-E9B6BD34A8EB}" destId="{0A733D3B-0D14-4A01-B716-575FF18F20E8}" srcOrd="0" destOrd="0" presId="urn:microsoft.com/office/officeart/2005/8/layout/hProcess9"/>
    <dgm:cxn modelId="{FFC18445-5084-40B7-95AE-0365EB67D348}" srcId="{0553E5E4-47A1-4933-8B76-4E3026C2D61C}" destId="{A5AFC9D0-BF3D-431D-879D-E70C43CDE36D}" srcOrd="2" destOrd="0" parTransId="{7619FF4E-C27D-40E5-930A-27523749980C}" sibTransId="{D12361B2-3C15-4FC4-8C08-B751A60EB1CC}"/>
    <dgm:cxn modelId="{F0F71745-97B3-4455-BB0B-1E7C0BB36711}" type="presParOf" srcId="{964EA018-02EB-4BBA-A31E-55A3B656EC18}" destId="{4F627A8A-9200-48CA-9E30-8B2CA1CE5B89}" srcOrd="0" destOrd="0" presId="urn:microsoft.com/office/officeart/2005/8/layout/hProcess9"/>
    <dgm:cxn modelId="{85169EEB-90F6-4AF5-9CE1-9A073FE620A2}" type="presParOf" srcId="{964EA018-02EB-4BBA-A31E-55A3B656EC18}" destId="{309CD0CC-F45E-41A7-B888-E0CF421CF465}" srcOrd="1" destOrd="0" presId="urn:microsoft.com/office/officeart/2005/8/layout/hProcess9"/>
    <dgm:cxn modelId="{0EEFD981-5233-4DF1-8041-7737B2B1B27F}" type="presParOf" srcId="{309CD0CC-F45E-41A7-B888-E0CF421CF465}" destId="{0A733D3B-0D14-4A01-B716-575FF18F20E8}" srcOrd="0" destOrd="0" presId="urn:microsoft.com/office/officeart/2005/8/layout/hProcess9"/>
    <dgm:cxn modelId="{CC81C9A0-7C87-467C-A83E-0433A2FDFC16}" type="presParOf" srcId="{309CD0CC-F45E-41A7-B888-E0CF421CF465}" destId="{8A2F08CE-F938-4C84-840D-D9DD692AAD63}" srcOrd="1" destOrd="0" presId="urn:microsoft.com/office/officeart/2005/8/layout/hProcess9"/>
    <dgm:cxn modelId="{B00709A9-DCFB-4756-82FF-3BC4121E5E01}" type="presParOf" srcId="{309CD0CC-F45E-41A7-B888-E0CF421CF465}" destId="{187FAE17-CC64-4DBE-B5EB-EBF64D8CF58C}" srcOrd="2" destOrd="0" presId="urn:microsoft.com/office/officeart/2005/8/layout/hProcess9"/>
    <dgm:cxn modelId="{D191E65F-0E23-42E7-A44C-00BFF40DEF72}" type="presParOf" srcId="{309CD0CC-F45E-41A7-B888-E0CF421CF465}" destId="{5C09CAFE-AE86-436B-BB3E-22CDB1DF10E1}" srcOrd="3" destOrd="0" presId="urn:microsoft.com/office/officeart/2005/8/layout/hProcess9"/>
    <dgm:cxn modelId="{FECB185C-AD4F-4C2B-A24A-AEB3C7748B5F}" type="presParOf" srcId="{309CD0CC-F45E-41A7-B888-E0CF421CF465}" destId="{42E2D41D-CF08-4BD1-9829-0BF83899EF6C}" srcOrd="4" destOrd="0" presId="urn:microsoft.com/office/officeart/2005/8/layout/hProcess9"/>
    <dgm:cxn modelId="{7DB72CC3-46ED-41E4-B3A3-6533D1672673}" type="presParOf" srcId="{309CD0CC-F45E-41A7-B888-E0CF421CF465}" destId="{E8A00924-038B-4D30-AC0C-00A372FC7152}" srcOrd="5" destOrd="0" presId="urn:microsoft.com/office/officeart/2005/8/layout/hProcess9"/>
    <dgm:cxn modelId="{2B033BFA-9FC9-4187-AB91-64473828C261}" type="presParOf" srcId="{309CD0CC-F45E-41A7-B888-E0CF421CF465}" destId="{E2ABFB56-D412-44B2-9AEE-45B713DB7EC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DB545-8849-4028-B4EE-CF614B4D091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C0334C90-24AF-4C50-92E3-9FCE175C3061}">
      <dgm:prSet phldrT="[Текст]"/>
      <dgm:spPr/>
      <dgm:t>
        <a:bodyPr/>
        <a:lstStyle/>
        <a:p>
          <a:r>
            <a:rPr lang="ru-RU" dirty="0" smtClean="0"/>
            <a:t>ОО готовы к проведению тестирования</a:t>
          </a:r>
          <a:endParaRPr lang="ru-RU" dirty="0"/>
        </a:p>
      </dgm:t>
    </dgm:pt>
    <dgm:pt modelId="{86BAFF19-801F-44E3-AD8C-D95B83FFCC35}" type="parTrans" cxnId="{D498E110-2490-4F01-B4E8-137D19538CE9}">
      <dgm:prSet/>
      <dgm:spPr/>
      <dgm:t>
        <a:bodyPr/>
        <a:lstStyle/>
        <a:p>
          <a:endParaRPr lang="ru-RU"/>
        </a:p>
      </dgm:t>
    </dgm:pt>
    <dgm:pt modelId="{5B7B5794-8E62-45A8-8408-42301639F11B}" type="sibTrans" cxnId="{D498E110-2490-4F01-B4E8-137D19538CE9}">
      <dgm:prSet/>
      <dgm:spPr/>
      <dgm:t>
        <a:bodyPr/>
        <a:lstStyle/>
        <a:p>
          <a:endParaRPr lang="ru-RU"/>
        </a:p>
      </dgm:t>
    </dgm:pt>
    <dgm:pt modelId="{AA6A7F21-517A-42EC-B345-8E067DED97B1}" type="pres">
      <dgm:prSet presAssocID="{858DB545-8849-4028-B4EE-CF614B4D0917}" presName="CompostProcess" presStyleCnt="0">
        <dgm:presLayoutVars>
          <dgm:dir/>
          <dgm:resizeHandles val="exact"/>
        </dgm:presLayoutVars>
      </dgm:prSet>
      <dgm:spPr/>
    </dgm:pt>
    <dgm:pt modelId="{613BECA1-E809-4662-BFB1-68C40E4603F5}" type="pres">
      <dgm:prSet presAssocID="{858DB545-8849-4028-B4EE-CF614B4D0917}" presName="arrow" presStyleLbl="bgShp" presStyleIdx="0" presStyleCnt="1"/>
      <dgm:spPr/>
    </dgm:pt>
    <dgm:pt modelId="{CA011A1B-1762-4993-AC84-1680FD07F152}" type="pres">
      <dgm:prSet presAssocID="{858DB545-8849-4028-B4EE-CF614B4D0917}" presName="linearProcess" presStyleCnt="0"/>
      <dgm:spPr/>
    </dgm:pt>
    <dgm:pt modelId="{230DA2ED-B869-49FA-9B48-52899DF9E70E}" type="pres">
      <dgm:prSet presAssocID="{C0334C90-24AF-4C50-92E3-9FCE175C306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9252-4779-4CCF-912A-343339BD47DA}" type="presOf" srcId="{C0334C90-24AF-4C50-92E3-9FCE175C3061}" destId="{230DA2ED-B869-49FA-9B48-52899DF9E70E}" srcOrd="0" destOrd="0" presId="urn:microsoft.com/office/officeart/2005/8/layout/hProcess9"/>
    <dgm:cxn modelId="{D498E110-2490-4F01-B4E8-137D19538CE9}" srcId="{858DB545-8849-4028-B4EE-CF614B4D0917}" destId="{C0334C90-24AF-4C50-92E3-9FCE175C3061}" srcOrd="0" destOrd="0" parTransId="{86BAFF19-801F-44E3-AD8C-D95B83FFCC35}" sibTransId="{5B7B5794-8E62-45A8-8408-42301639F11B}"/>
    <dgm:cxn modelId="{2EA7CC54-5827-4A07-9C7E-B542E19D9DD4}" type="presOf" srcId="{858DB545-8849-4028-B4EE-CF614B4D0917}" destId="{AA6A7F21-517A-42EC-B345-8E067DED97B1}" srcOrd="0" destOrd="0" presId="urn:microsoft.com/office/officeart/2005/8/layout/hProcess9"/>
    <dgm:cxn modelId="{683277B6-74AB-4B10-AC5A-B642A0BBA489}" type="presParOf" srcId="{AA6A7F21-517A-42EC-B345-8E067DED97B1}" destId="{613BECA1-E809-4662-BFB1-68C40E4603F5}" srcOrd="0" destOrd="0" presId="urn:microsoft.com/office/officeart/2005/8/layout/hProcess9"/>
    <dgm:cxn modelId="{D078904B-FB41-4303-8DA4-E16FEF0C2B7D}" type="presParOf" srcId="{AA6A7F21-517A-42EC-B345-8E067DED97B1}" destId="{CA011A1B-1762-4993-AC84-1680FD07F152}" srcOrd="1" destOrd="0" presId="urn:microsoft.com/office/officeart/2005/8/layout/hProcess9"/>
    <dgm:cxn modelId="{FFFA0142-916A-4E07-80AA-CA5185D61E36}" type="presParOf" srcId="{CA011A1B-1762-4993-AC84-1680FD07F152}" destId="{230DA2ED-B869-49FA-9B48-52899DF9E70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C58F-98F5-4F05-9C81-4FA9DB005E6F}">
      <dsp:nvSpPr>
        <dsp:cNvPr id="0" name=""/>
        <dsp:cNvSpPr/>
      </dsp:nvSpPr>
      <dsp:spPr>
        <a:xfrm>
          <a:off x="3128962" y="2117474"/>
          <a:ext cx="2886075" cy="28860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Методология и критерии оценки качества общего образования</a:t>
          </a:r>
          <a:endParaRPr lang="ru-RU" sz="2400" kern="1200" dirty="0"/>
        </a:p>
      </dsp:txBody>
      <dsp:txXfrm>
        <a:off x="3551618" y="2540130"/>
        <a:ext cx="2040763" cy="2040763"/>
      </dsp:txXfrm>
    </dsp:sp>
    <dsp:sp modelId="{05C66D9B-8156-4C61-84AA-4E75D6B0BA04}">
      <dsp:nvSpPr>
        <dsp:cNvPr id="0" name=""/>
        <dsp:cNvSpPr/>
      </dsp:nvSpPr>
      <dsp:spPr>
        <a:xfrm rot="12900000">
          <a:off x="1165459" y="1577536"/>
          <a:ext cx="2323813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39E4D-DB17-4DD3-B868-9CBEC02569B9}">
      <dsp:nvSpPr>
        <dsp:cNvPr id="0" name=""/>
        <dsp:cNvSpPr/>
      </dsp:nvSpPr>
      <dsp:spPr>
        <a:xfrm>
          <a:off x="4701" y="225650"/>
          <a:ext cx="2741771" cy="2193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Региональная оценка по модели </a:t>
          </a:r>
          <a:r>
            <a:rPr lang="en-US" sz="2700" kern="1200" dirty="0" smtClean="0"/>
            <a:t>PISA</a:t>
          </a:r>
          <a:r>
            <a:rPr lang="ru-RU" sz="2700" kern="1200" dirty="0" smtClean="0"/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ЯО в 2023 г.</a:t>
          </a:r>
          <a:endParaRPr lang="ru-RU" sz="2700" b="1" kern="1200" dirty="0">
            <a:solidFill>
              <a:srgbClr val="FF0000"/>
            </a:solidFill>
          </a:endParaRPr>
        </a:p>
      </dsp:txBody>
      <dsp:txXfrm>
        <a:off x="68944" y="289893"/>
        <a:ext cx="2613285" cy="2064931"/>
      </dsp:txXfrm>
    </dsp:sp>
    <dsp:sp modelId="{E23FD32B-39EE-43F3-96D3-C8289AF42BF8}">
      <dsp:nvSpPr>
        <dsp:cNvPr id="0" name=""/>
        <dsp:cNvSpPr/>
      </dsp:nvSpPr>
      <dsp:spPr>
        <a:xfrm rot="19500000">
          <a:off x="5654727" y="1577536"/>
          <a:ext cx="2323813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83A73-B8E6-4536-B1DF-62868F17F835}">
      <dsp:nvSpPr>
        <dsp:cNvPr id="0" name=""/>
        <dsp:cNvSpPr/>
      </dsp:nvSpPr>
      <dsp:spPr>
        <a:xfrm>
          <a:off x="6397526" y="225650"/>
          <a:ext cx="2741771" cy="219341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Общероссийская оценка по модели </a:t>
          </a:r>
          <a:r>
            <a:rPr lang="en-US" sz="2700" kern="1200" dirty="0" smtClean="0"/>
            <a:t>PISA </a:t>
          </a: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ЯО 2019-2024 гг.</a:t>
          </a:r>
          <a:endParaRPr lang="ru-RU" sz="2700" b="1" kern="1200" dirty="0">
            <a:solidFill>
              <a:srgbClr val="FF0000"/>
            </a:solidFill>
          </a:endParaRPr>
        </a:p>
      </dsp:txBody>
      <dsp:txXfrm>
        <a:off x="6461769" y="289893"/>
        <a:ext cx="2613285" cy="2064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7A8A-9200-48CA-9E30-8B2CA1CE5B89}">
      <dsp:nvSpPr>
        <dsp:cNvPr id="0" name=""/>
        <dsp:cNvSpPr/>
      </dsp:nvSpPr>
      <dsp:spPr>
        <a:xfrm>
          <a:off x="685799" y="0"/>
          <a:ext cx="7772400" cy="544036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33D3B-0D14-4A01-B716-575FF18F20E8}">
      <dsp:nvSpPr>
        <dsp:cNvPr id="0" name=""/>
        <dsp:cNvSpPr/>
      </dsp:nvSpPr>
      <dsp:spPr>
        <a:xfrm>
          <a:off x="4576" y="1632108"/>
          <a:ext cx="2201167" cy="2176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Координатор ОО</a:t>
          </a:r>
          <a:endParaRPr lang="ru-RU" sz="2000" kern="1200" dirty="0"/>
        </a:p>
      </dsp:txBody>
      <dsp:txXfrm>
        <a:off x="110807" y="1738339"/>
        <a:ext cx="1988705" cy="1963682"/>
      </dsp:txXfrm>
    </dsp:sp>
    <dsp:sp modelId="{187FAE17-CC64-4DBE-B5EB-EBF64D8CF58C}">
      <dsp:nvSpPr>
        <dsp:cNvPr id="0" name=""/>
        <dsp:cNvSpPr/>
      </dsp:nvSpPr>
      <dsp:spPr>
        <a:xfrm>
          <a:off x="2315802" y="1632108"/>
          <a:ext cx="2201167" cy="217614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Муниципальный координатор</a:t>
          </a:r>
          <a:endParaRPr lang="ru-RU" sz="2000" kern="1200" dirty="0"/>
        </a:p>
      </dsp:txBody>
      <dsp:txXfrm>
        <a:off x="2422033" y="1738339"/>
        <a:ext cx="1988705" cy="1963682"/>
      </dsp:txXfrm>
    </dsp:sp>
    <dsp:sp modelId="{42E2D41D-CF08-4BD1-9829-0BF83899EF6C}">
      <dsp:nvSpPr>
        <dsp:cNvPr id="0" name=""/>
        <dsp:cNvSpPr/>
      </dsp:nvSpPr>
      <dsp:spPr>
        <a:xfrm>
          <a:off x="4627029" y="1632108"/>
          <a:ext cx="2201167" cy="217614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Региональный координатор</a:t>
          </a:r>
          <a:endParaRPr lang="ru-RU" sz="2000" kern="1200" dirty="0"/>
        </a:p>
      </dsp:txBody>
      <dsp:txXfrm>
        <a:off x="4733260" y="1738339"/>
        <a:ext cx="1988705" cy="1963682"/>
      </dsp:txXfrm>
    </dsp:sp>
    <dsp:sp modelId="{E2ABFB56-D412-44B2-9AEE-45B713DB7ECB}">
      <dsp:nvSpPr>
        <dsp:cNvPr id="0" name=""/>
        <dsp:cNvSpPr/>
      </dsp:nvSpPr>
      <dsp:spPr>
        <a:xfrm>
          <a:off x="6938255" y="1632108"/>
          <a:ext cx="2201167" cy="217614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Федеральный организатор</a:t>
          </a:r>
          <a:endParaRPr lang="ru-RU" sz="2000" kern="1200" dirty="0"/>
        </a:p>
      </dsp:txBody>
      <dsp:txXfrm>
        <a:off x="7044486" y="1738339"/>
        <a:ext cx="1988705" cy="196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BECA1-E809-4662-BFB1-68C40E4603F5}">
      <dsp:nvSpPr>
        <dsp:cNvPr id="0" name=""/>
        <dsp:cNvSpPr/>
      </dsp:nvSpPr>
      <dsp:spPr>
        <a:xfrm>
          <a:off x="178995" y="0"/>
          <a:ext cx="2028616" cy="456937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DA2ED-B869-49FA-9B48-52899DF9E70E}">
      <dsp:nvSpPr>
        <dsp:cNvPr id="0" name=""/>
        <dsp:cNvSpPr/>
      </dsp:nvSpPr>
      <dsp:spPr>
        <a:xfrm>
          <a:off x="0" y="1370811"/>
          <a:ext cx="2386608" cy="18277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ОО готовы к проведению тестирования</a:t>
          </a:r>
          <a:endParaRPr lang="ru-RU" sz="2700" kern="1200" dirty="0"/>
        </a:p>
      </dsp:txBody>
      <dsp:txXfrm>
        <a:off x="89223" y="1460034"/>
        <a:ext cx="2208162" cy="1649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AAB3-D9EB-4AF3-883E-496E135676E4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7C5C8-599C-47C1-A4EA-27FCEABBD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9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58BC83-C8A1-48C6-A1C1-468FCB1F8B9A}" type="slidenum">
              <a:rPr lang="ru-RU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7ABB-9D81-43CE-8874-8C98B03DE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4E6A-7721-4854-99F4-C70F295E82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D164-B4AA-4CC5-9BFC-44F1DDC43E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55CE-6A19-4F55-8309-88CBB124B4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582B-7757-4525-A324-E380B5660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0DE2-67F4-457E-BCC5-64395A901A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E6B8-1FC3-4FE9-AB43-9F2B2D927B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D50F-915E-449C-8970-0BB9B82E2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0ACB-AEF6-4F1E-A6A0-4238CE818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5AEC-2367-48CE-95D0-CD6F210D7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32B9-BE4D-4502-8E64-835E661648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2027-5919-4CA9-9907-C86ED5EF5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114A-A789-4DAF-A0FF-A3B7D4A74F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6A32-7AFB-41EC-B816-5937C94102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4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1E5E-78CF-462E-AF96-957911897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6AD3-69BE-4D1B-B951-BEAD24BF83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4EDE-B68C-4264-98F5-8DA0DC3E72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AC08-D50D-4E1E-B2DA-F1CC15979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5D22-7E7C-4392-AEBA-8166493138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8CC6-B884-4F9F-9995-5FA6DEAEE0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41F0-B6B6-4B9C-A57D-C29A5200B2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A2B6-33AE-4E06-AC68-4715CBA9B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0FFC7-9348-422E-B755-30BEB1DB0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EF894-C5CE-4A74-8B34-76D9576D66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pisa-for-schools" TargetMode="External"/><Relationship Id="rId2" Type="http://schemas.openxmlformats.org/officeDocument/2006/relationships/hyperlink" Target="https://fioco.ru/met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po-fisoko.obrnadzor.gov.ru/lk/publications/otsenka-po-modeli-pisa/otsenka-po-modeli-pisa-2023-rukovodstvo-po-prove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vpetrova19@yandex.ru" TargetMode="External"/><Relationship Id="rId2" Type="http://schemas.openxmlformats.org/officeDocument/2006/relationships/hyperlink" Target="mailto:petrovanv@coikko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Организация </a:t>
            </a:r>
            <a:r>
              <a:rPr lang="ru-RU" sz="3600" dirty="0"/>
              <a:t>и </a:t>
            </a:r>
            <a:r>
              <a:rPr lang="ru-RU" sz="3600" dirty="0" smtClean="0"/>
              <a:t>проведение </a:t>
            </a:r>
            <a:r>
              <a:rPr lang="ru-RU" sz="3600" dirty="0"/>
              <a:t>оценки по модели </a:t>
            </a:r>
            <a:r>
              <a:rPr lang="en-US" sz="3600" dirty="0"/>
              <a:t>PISA </a:t>
            </a:r>
            <a:r>
              <a:rPr lang="ru-RU" sz="3600" dirty="0"/>
              <a:t>в Ярославской области в 2023 </a:t>
            </a:r>
            <a:r>
              <a:rPr lang="ru-RU" sz="3600" dirty="0" smtClean="0"/>
              <a:t>году. Обеспечение </a:t>
            </a:r>
            <a:r>
              <a:rPr lang="ru-RU" sz="3600" dirty="0"/>
              <a:t>объективности </a:t>
            </a:r>
            <a:r>
              <a:rPr lang="ru-RU" sz="3600" dirty="0" smtClean="0"/>
              <a:t>исследования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6977" y="4766598"/>
            <a:ext cx="4752528" cy="1345704"/>
          </a:xfrm>
        </p:spPr>
        <p:txBody>
          <a:bodyPr/>
          <a:lstStyle/>
          <a:p>
            <a:pPr algn="l"/>
            <a:r>
              <a:rPr lang="ru-RU" sz="1600" dirty="0" smtClean="0"/>
              <a:t>Петрова Надежда Владимировна</a:t>
            </a:r>
          </a:p>
          <a:p>
            <a:pPr algn="l"/>
            <a:r>
              <a:rPr lang="ru-RU" sz="1600" dirty="0" smtClean="0"/>
              <a:t>Региональный координатор Оценки по модели </a:t>
            </a:r>
            <a:r>
              <a:rPr lang="en-US" sz="1600" dirty="0" smtClean="0"/>
              <a:t>PISA</a:t>
            </a:r>
            <a:r>
              <a:rPr lang="ru-RU" sz="1600" dirty="0" smtClean="0"/>
              <a:t>,</a:t>
            </a:r>
          </a:p>
          <a:p>
            <a:pPr algn="l"/>
            <a:r>
              <a:rPr lang="ru-RU" sz="1600" dirty="0" smtClean="0"/>
              <a:t>Заместитель начальника отдела сопровождения оценочных процедур,</a:t>
            </a:r>
            <a:r>
              <a:rPr lang="en-US" sz="1600" dirty="0" smtClean="0"/>
              <a:t> </a:t>
            </a:r>
            <a:r>
              <a:rPr lang="ru-RU" sz="1600" dirty="0" smtClean="0"/>
              <a:t>ГУ ЯО </a:t>
            </a:r>
            <a:r>
              <a:rPr lang="ru-RU" sz="1600" dirty="0" err="1" smtClean="0"/>
              <a:t>ЦОиККО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5365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dirty="0" smtClean="0"/>
              <a:t>Участие ЯО в региональной оценке по модели </a:t>
            </a:r>
            <a:r>
              <a:rPr lang="en-US" dirty="0" smtClean="0"/>
              <a:t>PISA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4824"/>
            <a:ext cx="9074486" cy="4067873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4725144"/>
            <a:ext cx="5544616" cy="3600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1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dirty="0" smtClean="0"/>
              <a:t>Объективная </a:t>
            </a:r>
            <a:r>
              <a:rPr lang="ru-RU" dirty="0"/>
              <a:t>и</a:t>
            </a:r>
            <a:r>
              <a:rPr lang="ru-RU" dirty="0" smtClean="0"/>
              <a:t>нформация для развития системы образования региона;</a:t>
            </a:r>
          </a:p>
          <a:p>
            <a:r>
              <a:rPr lang="ru-RU" dirty="0" smtClean="0"/>
              <a:t>Объективная информация для развития каждой ОО;</a:t>
            </a:r>
          </a:p>
          <a:p>
            <a:r>
              <a:rPr lang="ru-RU" dirty="0" smtClean="0"/>
              <a:t>Информация об уровне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ФГ </a:t>
            </a:r>
            <a:r>
              <a:rPr lang="ru-RU" b="1" dirty="0" smtClean="0"/>
              <a:t>по отношению к результатам РФ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Информация о влиянии контекстных факторов на систему образования региона и каждой конкретной ОО.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7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dirty="0"/>
              <a:t>Отличия от других </a:t>
            </a:r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Мониторинг ИСРО РАО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Проводят разные организации с разными целями;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 основных вида ФГ, </a:t>
            </a:r>
            <a:r>
              <a:rPr lang="en-US" dirty="0" smtClean="0"/>
              <a:t>(</a:t>
            </a:r>
            <a:r>
              <a:rPr lang="ru-RU" dirty="0"/>
              <a:t>Мониторинг ИСРО </a:t>
            </a:r>
            <a:r>
              <a:rPr lang="ru-RU" dirty="0" smtClean="0"/>
              <a:t>РАО</a:t>
            </a:r>
            <a:r>
              <a:rPr lang="en-US" dirty="0" smtClean="0"/>
              <a:t> –</a:t>
            </a:r>
            <a:r>
              <a:rPr lang="ru-RU" dirty="0" smtClean="0"/>
              <a:t> 6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Тестирование проходит 1 раз (нет стартового и повторного</a:t>
            </a:r>
            <a:r>
              <a:rPr lang="en-US" dirty="0" smtClean="0"/>
              <a:t> </a:t>
            </a:r>
            <a:r>
              <a:rPr lang="ru-RU" dirty="0" smtClean="0"/>
              <a:t>этапов).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674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грамотности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135"/>
            <a:ext cx="9130937" cy="4751910"/>
          </a:xfrm>
        </p:spPr>
      </p:pic>
    </p:spTree>
    <p:extLst>
      <p:ext uri="{BB962C8B-B14F-4D97-AF65-F5344CB8AC3E}">
        <p14:creationId xmlns:p14="http://schemas.microsoft.com/office/powerpoint/2010/main" val="106095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ФГ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1" y="1484784"/>
            <a:ext cx="9148151" cy="5373216"/>
          </a:xfrm>
        </p:spPr>
      </p:pic>
    </p:spTree>
    <p:extLst>
      <p:ext uri="{BB962C8B-B14F-4D97-AF65-F5344CB8AC3E}">
        <p14:creationId xmlns:p14="http://schemas.microsoft.com/office/powerpoint/2010/main" val="310501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 smtClean="0"/>
              <a:t>Организация оценки </a:t>
            </a:r>
            <a:r>
              <a:rPr lang="ru-RU" dirty="0"/>
              <a:t>по модели </a:t>
            </a:r>
            <a:r>
              <a:rPr lang="en-US" dirty="0"/>
              <a:t>PISA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9" y="1700808"/>
            <a:ext cx="9160467" cy="5157192"/>
          </a:xfrm>
        </p:spPr>
      </p:pic>
    </p:spTree>
    <p:extLst>
      <p:ext uri="{BB962C8B-B14F-4D97-AF65-F5344CB8AC3E}">
        <p14:creationId xmlns:p14="http://schemas.microsoft.com/office/powerpoint/2010/main" val="216911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 smtClean="0"/>
              <a:t>Оценка по модели </a:t>
            </a:r>
            <a:r>
              <a:rPr lang="en-US" dirty="0" smtClean="0"/>
              <a:t>PISA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" y="1556792"/>
            <a:ext cx="903096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600" dirty="0" smtClean="0"/>
              <a:t>Об исследовании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30336"/>
            <a:ext cx="8640960" cy="4878984"/>
          </a:xfrm>
        </p:spPr>
        <p:txBody>
          <a:bodyPr/>
          <a:lstStyle/>
          <a:p>
            <a:r>
              <a:rPr lang="ru-RU" dirty="0" smtClean="0"/>
              <a:t>Даты проведения: </a:t>
            </a:r>
            <a:r>
              <a:rPr lang="ru-RU" b="1" dirty="0" smtClean="0"/>
              <a:t>09 – 27 октября 2023 года</a:t>
            </a:r>
            <a:r>
              <a:rPr lang="ru-RU" dirty="0" smtClean="0"/>
              <a:t>; </a:t>
            </a:r>
          </a:p>
          <a:p>
            <a:r>
              <a:rPr lang="ru-RU" b="1" dirty="0" smtClean="0"/>
              <a:t>Основной этап: </a:t>
            </a:r>
            <a:r>
              <a:rPr lang="ru-RU" b="1" dirty="0" smtClean="0">
                <a:solidFill>
                  <a:srgbClr val="FF0000"/>
                </a:solidFill>
              </a:rPr>
              <a:t>09 – 20 октября</a:t>
            </a:r>
            <a:r>
              <a:rPr lang="ru-RU" b="1" dirty="0" smtClean="0"/>
              <a:t>, дополнительные сессии – 23 – 27 октября;</a:t>
            </a:r>
          </a:p>
          <a:p>
            <a:r>
              <a:rPr lang="ru-RU" dirty="0" smtClean="0"/>
              <a:t>Целевая </a:t>
            </a:r>
            <a:r>
              <a:rPr lang="ru-RU" dirty="0"/>
              <a:t>дата рождения обучающихся: с </a:t>
            </a:r>
            <a:r>
              <a:rPr lang="ru-RU" b="1" dirty="0"/>
              <a:t>09.08.2007 по </a:t>
            </a:r>
            <a:r>
              <a:rPr lang="ru-RU" b="1" dirty="0" smtClean="0"/>
              <a:t>27.07.2008</a:t>
            </a:r>
            <a:r>
              <a:rPr lang="ru-RU" dirty="0" smtClean="0"/>
              <a:t> (начиная с 7 класса);</a:t>
            </a:r>
          </a:p>
          <a:p>
            <a:r>
              <a:rPr lang="ru-RU" dirty="0" smtClean="0"/>
              <a:t>Максимум 55 человек в ОО;</a:t>
            </a:r>
          </a:p>
          <a:p>
            <a:r>
              <a:rPr lang="ru-RU" dirty="0" smtClean="0"/>
              <a:t>Не ОВЗ (нарушения когнитивной сферы);</a:t>
            </a:r>
          </a:p>
          <a:p>
            <a:r>
              <a:rPr lang="ru-RU" dirty="0" smtClean="0"/>
              <a:t>Коэффициент участия – </a:t>
            </a:r>
            <a:r>
              <a:rPr lang="ru-RU" b="1" dirty="0" smtClean="0">
                <a:solidFill>
                  <a:srgbClr val="FF0000"/>
                </a:solidFill>
              </a:rPr>
              <a:t>85%;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600" dirty="0" smtClean="0"/>
              <a:t>Организация исследования в ЯО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76359"/>
              </p:ext>
            </p:extLst>
          </p:nvPr>
        </p:nvGraphicFramePr>
        <p:xfrm>
          <a:off x="0" y="1417638"/>
          <a:ext cx="9144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23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600" dirty="0"/>
              <a:t>Что нужно сделать </a:t>
            </a:r>
            <a:r>
              <a:rPr lang="ru-RU" sz="3600" dirty="0">
                <a:solidFill>
                  <a:srgbClr val="FF0000"/>
                </a:solidFill>
              </a:rPr>
              <a:t>прежде всего</a:t>
            </a:r>
            <a:r>
              <a:rPr lang="ru-RU" sz="3600" dirty="0"/>
              <a:t>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79597"/>
              </p:ext>
            </p:extLst>
          </p:nvPr>
        </p:nvGraphicFramePr>
        <p:xfrm>
          <a:off x="0" y="1556792"/>
          <a:ext cx="9144000" cy="530120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40595371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846425600"/>
                    </a:ext>
                  </a:extLst>
                </a:gridCol>
              </a:tblGrid>
              <a:tr h="3922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427932"/>
                  </a:ext>
                </a:extLst>
              </a:tr>
              <a:tr h="39772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Назначение школьных</a:t>
                      </a:r>
                      <a:r>
                        <a:rPr lang="ru-RU" baseline="0" dirty="0" smtClean="0"/>
                        <a:t> координаторов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05.09.2023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62992"/>
                  </a:ext>
                </a:extLst>
              </a:tr>
              <a:tr h="686487">
                <a:tc>
                  <a:txBody>
                    <a:bodyPr/>
                    <a:lstStyle/>
                    <a:p>
                      <a:r>
                        <a:rPr lang="ru-RU" dirty="0" smtClean="0"/>
                        <a:t>Занесение сведений о школьных координаторах в ЛК ФИСОКО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11.09.2023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84092"/>
                  </a:ext>
                </a:extLst>
              </a:tr>
              <a:tr h="980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Направление сведений о школьных</a:t>
                      </a:r>
                      <a:r>
                        <a:rPr lang="ru-RU" baseline="0" dirty="0" smtClean="0"/>
                        <a:t> координаторах в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адрес регионального координатора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10.09.2023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64703"/>
                  </a:ext>
                </a:extLst>
              </a:tr>
              <a:tr h="127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Предоставление информации о технической готовности образовательных организаций к проведению исследования в компьютерном формате в режиме онлайн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11.09.2023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08538"/>
                  </a:ext>
                </a:extLst>
              </a:tr>
              <a:tr h="156911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Предоставление образовательными организациями списочного состава всех обучающихся, соответствующих критериям отбора для участия в оценке по модели PISA-2023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11.09.2023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3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50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dirty="0" smtClean="0"/>
              <a:t>Общие сведения об исследовании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853136"/>
          </a:xfrm>
        </p:spPr>
        <p:txBody>
          <a:bodyPr/>
          <a:lstStyle/>
          <a:p>
            <a:r>
              <a:rPr lang="ru-RU" sz="2400" dirty="0" smtClean="0"/>
              <a:t>Проводится в соответствии с Методологией и критериями качества общего образования (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fioco.ru/metod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2019 по 2024 год в каждом субъекте РФ пройдет «Оценка по модели PISA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r>
              <a:rPr lang="ru-RU" sz="2400" dirty="0" smtClean="0"/>
              <a:t>Информация </a:t>
            </a:r>
            <a:r>
              <a:rPr lang="ru-RU" sz="2400" dirty="0"/>
              <a:t>и отчеты по предыдущим циклам: </a:t>
            </a:r>
            <a:r>
              <a:rPr lang="ru-RU" sz="2400" dirty="0">
                <a:hlinkClick r:id="rId3"/>
              </a:rPr>
              <a:t>https://</a:t>
            </a:r>
            <a:r>
              <a:rPr lang="ru-RU" sz="2400" dirty="0" smtClean="0">
                <a:hlinkClick r:id="rId3"/>
              </a:rPr>
              <a:t>fioco.ru/pisa-for-schools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504112" cy="30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6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/>
              <a:t>Технические требования к компьютерам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" y="1772816"/>
            <a:ext cx="9120673" cy="2232248"/>
          </a:xfrm>
        </p:spPr>
      </p:pic>
      <p:sp>
        <p:nvSpPr>
          <p:cNvPr id="7" name="Прямоугольник 6"/>
          <p:cNvSpPr/>
          <p:nvPr/>
        </p:nvSpPr>
        <p:spPr>
          <a:xfrm>
            <a:off x="477888" y="436024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все вопросы Инструкции открываются, осуществляется переход между вопросами, удается ответить на все типы вопросов и завершить </a:t>
            </a:r>
            <a:r>
              <a:rPr lang="ru-RU" dirty="0" err="1"/>
              <a:t>демотест</a:t>
            </a:r>
            <a:r>
              <a:rPr lang="ru-RU" dirty="0"/>
              <a:t>, можно считать, что характеристики используемых компьютеров, а также пропускная возможность сети Интернет в ОО для проведения на этих устройствах тестирования и анкетирования обучающихся достаточны.</a:t>
            </a:r>
          </a:p>
        </p:txBody>
      </p:sp>
    </p:spTree>
    <p:extLst>
      <p:ext uri="{BB962C8B-B14F-4D97-AF65-F5344CB8AC3E}">
        <p14:creationId xmlns:p14="http://schemas.microsoft.com/office/powerpoint/2010/main" val="33014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600" dirty="0" smtClean="0"/>
              <a:t>Готовность ОО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347379"/>
              </p:ext>
            </p:extLst>
          </p:nvPr>
        </p:nvGraphicFramePr>
        <p:xfrm>
          <a:off x="6300192" y="1700808"/>
          <a:ext cx="238660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1601500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Назначены школьные координаторы;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Отобраны </a:t>
            </a:r>
            <a:r>
              <a:rPr lang="ru-RU" sz="2400" dirty="0"/>
              <a:t>учащиеся </a:t>
            </a:r>
            <a:r>
              <a:rPr lang="ru-RU" sz="2400" dirty="0" smtClean="0"/>
              <a:t>(Форма участия);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Назначены </a:t>
            </a:r>
            <a:r>
              <a:rPr lang="ru-RU" sz="2400" dirty="0"/>
              <a:t>организаторы в аудитории и технические специалисты в </a:t>
            </a:r>
            <a:r>
              <a:rPr lang="ru-RU" sz="2400" dirty="0" smtClean="0"/>
              <a:t>ОО;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Продиагностированы компьютеры;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Составлено </a:t>
            </a:r>
            <a:r>
              <a:rPr lang="ru-RU" sz="2400" dirty="0">
                <a:solidFill>
                  <a:srgbClr val="FF0000"/>
                </a:solidFill>
              </a:rPr>
              <a:t>расписание проведения сессий тестирования и анкетирования </a:t>
            </a:r>
            <a:r>
              <a:rPr lang="ru-RU" sz="2400" dirty="0" smtClean="0">
                <a:solidFill>
                  <a:srgbClr val="FF0000"/>
                </a:solidFill>
              </a:rPr>
              <a:t>учащихся - 18.09 – 29.09.2023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8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(проект)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7776864" cy="5307560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4005064"/>
            <a:ext cx="64807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861048"/>
            <a:ext cx="648072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6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dirty="0" smtClean="0"/>
              <a:t>Распределение времени на тестирование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4819"/>
            <a:ext cx="7235567" cy="5168263"/>
          </a:xfrm>
        </p:spPr>
      </p:pic>
    </p:spTree>
    <p:extLst>
      <p:ext uri="{BB962C8B-B14F-4D97-AF65-F5344CB8AC3E}">
        <p14:creationId xmlns:p14="http://schemas.microsoft.com/office/powerpoint/2010/main" val="303859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600" dirty="0" smtClean="0"/>
              <a:t>Региональные наблюдатели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6984776" cy="4525963"/>
          </a:xfrm>
        </p:spPr>
        <p:txBody>
          <a:bodyPr/>
          <a:lstStyle/>
          <a:p>
            <a:pPr marL="0" indent="0">
              <a:buNone/>
            </a:pPr>
            <a:r>
              <a:rPr lang="ru-RU" b="0" i="1" dirty="0" smtClean="0"/>
              <a:t>Особенно актуально для: </a:t>
            </a:r>
          </a:p>
          <a:p>
            <a:r>
              <a:rPr lang="ru-RU" b="0" i="1" dirty="0" smtClean="0"/>
              <a:t>г. </a:t>
            </a:r>
            <a:r>
              <a:rPr lang="ru-RU" i="1" dirty="0" smtClean="0"/>
              <a:t>Ярославля</a:t>
            </a:r>
            <a:r>
              <a:rPr lang="ru-RU" b="0" i="1" dirty="0" smtClean="0"/>
              <a:t> и </a:t>
            </a:r>
          </a:p>
          <a:p>
            <a:r>
              <a:rPr lang="ru-RU" b="0" i="1" dirty="0" smtClean="0"/>
              <a:t>г. Рыбинска</a:t>
            </a:r>
          </a:p>
          <a:p>
            <a:pPr marL="0" indent="0">
              <a:buNone/>
            </a:pPr>
            <a:endParaRPr lang="ru-RU" b="0" i="1" dirty="0" smtClean="0"/>
          </a:p>
          <a:p>
            <a:pPr marL="0" indent="0">
              <a:buNone/>
            </a:pPr>
            <a:r>
              <a:rPr lang="ru-RU" b="0" i="1" dirty="0" smtClean="0"/>
              <a:t>Кол-во наблюдателей = </a:t>
            </a:r>
            <a:r>
              <a:rPr lang="ru-RU" b="0" i="1" dirty="0" smtClean="0">
                <a:solidFill>
                  <a:schemeClr val="accent6">
                    <a:lumMod val="75000"/>
                  </a:schemeClr>
                </a:solidFill>
              </a:rPr>
              <a:t>Кол-во ОО</a:t>
            </a:r>
            <a:r>
              <a:rPr lang="ru-RU" b="0" i="1" dirty="0" smtClean="0"/>
              <a:t> * </a:t>
            </a:r>
            <a:r>
              <a:rPr lang="ru-RU" b="0" i="1" dirty="0" smtClean="0">
                <a:solidFill>
                  <a:srgbClr val="00B0F0"/>
                </a:solidFill>
              </a:rPr>
              <a:t>Кол-во аудиторий</a:t>
            </a:r>
            <a:r>
              <a:rPr lang="ru-RU" b="0" i="1" dirty="0" smtClean="0"/>
              <a:t> * </a:t>
            </a:r>
            <a:r>
              <a:rPr lang="ru-RU" b="0" i="1" dirty="0" smtClean="0">
                <a:solidFill>
                  <a:srgbClr val="00B050"/>
                </a:solidFill>
              </a:rPr>
              <a:t>Кол-во сессий</a:t>
            </a:r>
          </a:p>
        </p:txBody>
      </p:sp>
    </p:spTree>
    <p:extLst>
      <p:ext uri="{BB962C8B-B14F-4D97-AF65-F5344CB8AC3E}">
        <p14:creationId xmlns:p14="http://schemas.microsoft.com/office/powerpoint/2010/main" val="393604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524" y="274638"/>
            <a:ext cx="7067128" cy="1143000"/>
          </a:xfrm>
        </p:spPr>
        <p:txBody>
          <a:bodyPr/>
          <a:lstStyle/>
          <a:p>
            <a:r>
              <a:rPr lang="ru-RU" dirty="0" smtClean="0"/>
              <a:t>Руководство по проведению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2692896"/>
          </a:xfrm>
        </p:spPr>
        <p:txBody>
          <a:bodyPr/>
          <a:lstStyle/>
          <a:p>
            <a:r>
              <a:rPr lang="ru-RU" sz="2800" dirty="0"/>
              <a:t>Исчерпывающие инструкции для ШК по всем этапам проведения исследования </a:t>
            </a:r>
            <a:endParaRPr lang="ru-RU" sz="2800" dirty="0" smtClean="0"/>
          </a:p>
          <a:p>
            <a:r>
              <a:rPr lang="ru-RU" sz="2800" dirty="0" smtClean="0"/>
              <a:t>Опубликовано 5 </a:t>
            </a:r>
            <a:r>
              <a:rPr lang="ru-RU" sz="2800" dirty="0"/>
              <a:t>сентября в </a:t>
            </a:r>
            <a:r>
              <a:rPr lang="ru-RU" sz="2800" dirty="0">
                <a:hlinkClick r:id="rId2"/>
              </a:rPr>
              <a:t>ФИС ОКО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5364088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54" y="1417638"/>
            <a:ext cx="375764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1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1143000"/>
          </a:xfrm>
        </p:spPr>
        <p:txBody>
          <a:bodyPr/>
          <a:lstStyle/>
          <a:p>
            <a:r>
              <a:rPr lang="ru-RU" sz="3600" dirty="0" smtClean="0"/>
              <a:t>Что предстоит сделать дальше?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Провести информационную работу с обучающимися и родителями;</a:t>
            </a:r>
          </a:p>
          <a:p>
            <a:r>
              <a:rPr lang="ru-RU" sz="2400" dirty="0" smtClean="0"/>
              <a:t>Получить </a:t>
            </a:r>
            <a:r>
              <a:rPr lang="ru-RU" sz="2400" dirty="0"/>
              <a:t>логины и пароли </a:t>
            </a:r>
            <a:r>
              <a:rPr lang="ru-RU" sz="2400" dirty="0" smtClean="0"/>
              <a:t>учащихся;</a:t>
            </a:r>
          </a:p>
          <a:p>
            <a:r>
              <a:rPr lang="ru-RU" sz="2400" dirty="0" smtClean="0"/>
              <a:t>Провести </a:t>
            </a:r>
            <a:r>
              <a:rPr lang="ru-RU" sz="2400" dirty="0"/>
              <a:t>сессии тестирования и анкетирования </a:t>
            </a:r>
            <a:r>
              <a:rPr lang="ru-RU" sz="2400" dirty="0" smtClean="0"/>
              <a:t>учащихся;</a:t>
            </a:r>
          </a:p>
          <a:p>
            <a:r>
              <a:rPr lang="ru-RU" sz="2400" dirty="0" smtClean="0"/>
              <a:t>Убедиться </a:t>
            </a:r>
            <a:r>
              <a:rPr lang="ru-RU" sz="2400" dirty="0"/>
              <a:t>в загрузке ответов учащихся в Систему </a:t>
            </a:r>
            <a:r>
              <a:rPr lang="ru-RU" sz="2400" dirty="0" smtClean="0"/>
              <a:t>тестирования;</a:t>
            </a:r>
          </a:p>
          <a:p>
            <a:r>
              <a:rPr lang="ru-RU" sz="2400" dirty="0" smtClean="0"/>
              <a:t>Запланировать </a:t>
            </a:r>
            <a:r>
              <a:rPr lang="ru-RU" sz="2400" dirty="0"/>
              <a:t>и провести дополнительную сессию при </a:t>
            </a:r>
            <a:r>
              <a:rPr lang="ru-RU" sz="2400" dirty="0" smtClean="0"/>
              <a:t>необходимости;</a:t>
            </a:r>
          </a:p>
          <a:p>
            <a:r>
              <a:rPr lang="ru-RU" sz="2400" dirty="0" smtClean="0"/>
              <a:t>Заполнить </a:t>
            </a:r>
            <a:r>
              <a:rPr lang="ru-RU" sz="2400" dirty="0"/>
              <a:t>«бумажные формы» и электронный протокол проведения </a:t>
            </a:r>
            <a:r>
              <a:rPr lang="ru-RU" sz="2400" dirty="0" smtClean="0"/>
              <a:t>исследования;</a:t>
            </a:r>
          </a:p>
          <a:p>
            <a:r>
              <a:rPr lang="ru-RU" sz="2400" dirty="0" smtClean="0"/>
              <a:t>Загрузить </a:t>
            </a:r>
            <a:r>
              <a:rPr lang="ru-RU" sz="2400" dirty="0"/>
              <a:t>электронные протоколы </a:t>
            </a:r>
            <a:r>
              <a:rPr lang="ru-RU" sz="2400" dirty="0" smtClean="0"/>
              <a:t>наблюдателей;</a:t>
            </a:r>
          </a:p>
          <a:p>
            <a:r>
              <a:rPr lang="ru-RU" sz="2400" dirty="0" smtClean="0"/>
              <a:t>Провести </a:t>
            </a:r>
            <a:r>
              <a:rPr lang="ru-RU" sz="2400" dirty="0"/>
              <a:t>анкетирование </a:t>
            </a:r>
            <a:r>
              <a:rPr lang="ru-RU" sz="2400" dirty="0" smtClean="0"/>
              <a:t>администрации.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434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600" dirty="0" smtClean="0"/>
              <a:t>Обеспечение конфиденциальности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7639"/>
            <a:ext cx="3682752" cy="2731442"/>
          </a:xfrm>
        </p:spPr>
        <p:txBody>
          <a:bodyPr/>
          <a:lstStyle/>
          <a:p>
            <a:r>
              <a:rPr lang="ru-RU" sz="2000" dirty="0"/>
              <a:t>Все </a:t>
            </a:r>
            <a:r>
              <a:rPr lang="ru-RU" sz="2000" dirty="0" smtClean="0"/>
              <a:t>задействованные специалисты </a:t>
            </a:r>
            <a:r>
              <a:rPr lang="ru-RU" sz="2000" dirty="0"/>
              <a:t>в ОО должны подписать </a:t>
            </a:r>
            <a:r>
              <a:rPr lang="ru-RU" sz="2000" b="1" dirty="0"/>
              <a:t>соглашение о </a:t>
            </a:r>
            <a:r>
              <a:rPr lang="ru-RU" sz="2000" b="1" dirty="0" smtClean="0"/>
              <a:t>неразглашении</a:t>
            </a:r>
          </a:p>
          <a:p>
            <a:r>
              <a:rPr lang="ru-RU" sz="2000" dirty="0"/>
              <a:t>Все материалы исследования (задания тестов, анкеты, формы для заполнения, учетные данные,) </a:t>
            </a:r>
            <a:r>
              <a:rPr lang="ru-RU" sz="2000" b="1" dirty="0"/>
              <a:t>строго конфиденциальны</a:t>
            </a:r>
            <a:r>
              <a:rPr lang="ru-RU" sz="2000" dirty="0"/>
              <a:t>. Все формы и материалы должны храниться в надежном месте и быть уничтоженными, когда федеральный организатор попросит об этом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5" y="1556792"/>
            <a:ext cx="479534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Федеральные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приказ </a:t>
            </a:r>
            <a:r>
              <a:rPr lang="ru-RU" sz="2000" dirty="0"/>
              <a:t>Министерства просвещения Российской Федерации и Федеральной службы по надзору в сфере образования и науки от 06.05.2019 № 590/219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  <a:r>
              <a:rPr lang="ru-RU" sz="2000" dirty="0" smtClean="0"/>
              <a:t>» (</a:t>
            </a:r>
            <a:r>
              <a:rPr lang="ru-RU" sz="2000" dirty="0"/>
              <a:t>с изменениями от 11.05.2022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письмо </a:t>
            </a:r>
            <a:r>
              <a:rPr lang="ru-RU" sz="2000" dirty="0"/>
              <a:t>Федерального государственного бюджетного учреждения «Федеральный институт оценки качества образования» от 18.08.2023 № 02-23/818 «О проведении общероссийской и региональной оценки по модели </a:t>
            </a:r>
            <a:r>
              <a:rPr lang="en-US" sz="2000" dirty="0"/>
              <a:t>PISA </a:t>
            </a:r>
            <a:r>
              <a:rPr lang="ru-RU" sz="2000" dirty="0"/>
              <a:t>в 2023 году</a:t>
            </a:r>
            <a:r>
              <a:rPr lang="ru-RU" sz="2000" dirty="0" smtClean="0"/>
              <a:t>»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/>
              <a:t>письмо Федерального государственного бюджетного учреждения «Федеральный институт оценки качества образования» от 18.08.2023 № 02-23/818 «О </a:t>
            </a:r>
            <a:r>
              <a:rPr lang="ru-RU" sz="2000" dirty="0" smtClean="0"/>
              <a:t>предоставлении информации для проведения оценки по модели </a:t>
            </a:r>
            <a:r>
              <a:rPr lang="en-US" sz="2000" dirty="0" smtClean="0"/>
              <a:t>PISA</a:t>
            </a:r>
            <a:r>
              <a:rPr lang="ru-RU" sz="2000" dirty="0" smtClean="0"/>
              <a:t>».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1652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dirty="0" smtClean="0"/>
              <a:t>Региональные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ru-RU" dirty="0" smtClean="0"/>
              <a:t>Письмо министерства образования Ярославской области от 05.09.2023 года «О подготовке к проведению общероссийской и региональной оценки по модели </a:t>
            </a:r>
            <a:r>
              <a:rPr lang="en-US" dirty="0" smtClean="0"/>
              <a:t>PISA </a:t>
            </a:r>
            <a:r>
              <a:rPr lang="ru-RU" dirty="0" smtClean="0"/>
              <a:t>в 2023 году»</a:t>
            </a:r>
          </a:p>
          <a:p>
            <a:r>
              <a:rPr lang="ru-RU" dirty="0" smtClean="0"/>
              <a:t>Проект приказа министерства образования Ярославской области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Документы в ЛК ФИСОКО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2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464496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dirty="0" smtClean="0"/>
              <a:t>Общие сведения об исследовании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74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Контакты регионального координатора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ГУ ЯО </a:t>
            </a:r>
            <a:r>
              <a:rPr lang="ru-RU" dirty="0" err="1" smtClean="0"/>
              <a:t>ЦОиККО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Петрова Надежда Владимировна</a:t>
            </a:r>
          </a:p>
          <a:p>
            <a:pPr marL="0" indent="0" algn="ctr">
              <a:buNone/>
            </a:pPr>
            <a:r>
              <a:rPr lang="ru-RU" dirty="0" smtClean="0"/>
              <a:t>Тел.: 8 (4852) 289-066</a:t>
            </a:r>
          </a:p>
          <a:p>
            <a:pPr marL="0" indent="0" algn="ctr">
              <a:buNone/>
            </a:pPr>
            <a:r>
              <a:rPr lang="ru-RU" dirty="0" smtClean="0"/>
              <a:t>Тел.: 8 (4852</a:t>
            </a:r>
            <a:r>
              <a:rPr lang="ru-RU" dirty="0"/>
              <a:t>) </a:t>
            </a:r>
            <a:r>
              <a:rPr lang="ru-RU" dirty="0" smtClean="0"/>
              <a:t>287-298</a:t>
            </a:r>
          </a:p>
          <a:p>
            <a:pPr marL="0" indent="0" algn="ctr">
              <a:buNone/>
            </a:pPr>
            <a:r>
              <a:rPr lang="ru-RU" dirty="0" smtClean="0"/>
              <a:t>Тел.: +7 901 174 08 02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petrovanv@coikko.ru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nvpetrova19@yandex.ru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32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83152" cy="1143000"/>
          </a:xfrm>
        </p:spPr>
        <p:txBody>
          <a:bodyPr/>
          <a:lstStyle/>
          <a:p>
            <a:r>
              <a:rPr lang="ru-RU" sz="2800" dirty="0" smtClean="0"/>
              <a:t>Методология и критерии оценки качества общего образования в ОО на основе практики МСИ качества подготовки обучающихся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691448"/>
            <a:ext cx="3480765" cy="49504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2" y="1726122"/>
            <a:ext cx="3361101" cy="49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Методологии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/>
          <a:lstStyle/>
          <a:p>
            <a:r>
              <a:rPr lang="ru-RU" sz="2400" dirty="0" smtClean="0"/>
              <a:t>содействие </a:t>
            </a:r>
            <a:r>
              <a:rPr lang="ru-RU" sz="2400" dirty="0"/>
              <a:t>выполнению указа Президента России от 07.05.2018 № 204 (ред. от 19.07.2018) «О национальных целях и стратегических задачах развития Российской Федерации на период до 2024 года»; </a:t>
            </a:r>
          </a:p>
          <a:p>
            <a:r>
              <a:rPr lang="ru-RU" sz="2400" dirty="0" smtClean="0"/>
              <a:t>повышение </a:t>
            </a:r>
            <a:r>
              <a:rPr lang="ru-RU" sz="2400" dirty="0"/>
              <a:t>качества общего образования в Российской Федерации; </a:t>
            </a:r>
          </a:p>
          <a:p>
            <a:r>
              <a:rPr lang="ru-RU" sz="2400" dirty="0" smtClean="0"/>
              <a:t>повышение </a:t>
            </a:r>
            <a:r>
              <a:rPr lang="ru-RU" sz="2400" dirty="0"/>
              <a:t>эффективности управления качеством образования в Российской Федерации; </a:t>
            </a:r>
          </a:p>
          <a:p>
            <a:r>
              <a:rPr lang="ru-RU" sz="2400" dirty="0" smtClean="0"/>
              <a:t>эффективная </a:t>
            </a:r>
            <a:r>
              <a:rPr lang="ru-RU" sz="2400" dirty="0"/>
              <a:t>реализация мероприятий национального проекта «Образование</a:t>
            </a:r>
            <a:r>
              <a:rPr lang="ru-RU" sz="2400" dirty="0" smtClean="0"/>
              <a:t>» </a:t>
            </a:r>
            <a:r>
              <a:rPr lang="ru-RU" sz="2400" dirty="0"/>
              <a:t>и федеральных проектов в его составе. </a:t>
            </a:r>
          </a:p>
        </p:txBody>
      </p:sp>
    </p:spTree>
    <p:extLst>
      <p:ext uri="{BB962C8B-B14F-4D97-AF65-F5344CB8AC3E}">
        <p14:creationId xmlns:p14="http://schemas.microsoft.com/office/powerpoint/2010/main" val="337828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sz="2000" b="1" dirty="0"/>
              <a:t>исследования на основе практики международных исследований качества подготовки обучающихся (TIMSS, PIRLS, PISA</a:t>
            </a:r>
            <a:r>
              <a:rPr lang="ru-RU" sz="2000" b="1" dirty="0" smtClean="0"/>
              <a:t>);</a:t>
            </a:r>
          </a:p>
          <a:p>
            <a:r>
              <a:rPr lang="ru-RU" sz="2000" dirty="0"/>
              <a:t>национальные исследования качества образования (НИКО, мониторинг формирования функциональной грамотности </a:t>
            </a:r>
            <a:r>
              <a:rPr lang="ru-RU" sz="2000" dirty="0" smtClean="0"/>
              <a:t>обучающихся); </a:t>
            </a:r>
          </a:p>
          <a:p>
            <a:r>
              <a:rPr lang="ru-RU" sz="2000" dirty="0" smtClean="0"/>
              <a:t>всероссийские </a:t>
            </a:r>
            <a:r>
              <a:rPr lang="ru-RU" sz="2000" dirty="0"/>
              <a:t>проверочные работы (ВПР); </a:t>
            </a:r>
            <a:endParaRPr lang="ru-RU" sz="2000" dirty="0" smtClean="0"/>
          </a:p>
          <a:p>
            <a:r>
              <a:rPr lang="ru-RU" sz="2000" dirty="0" smtClean="0"/>
              <a:t>основной </a:t>
            </a:r>
            <a:r>
              <a:rPr lang="ru-RU" sz="2000" dirty="0"/>
              <a:t>государственный экзамен (ОГЭ); </a:t>
            </a:r>
            <a:endParaRPr lang="ru-RU" sz="2000" dirty="0" smtClean="0"/>
          </a:p>
          <a:p>
            <a:r>
              <a:rPr lang="ru-RU" sz="2000" dirty="0" smtClean="0"/>
              <a:t>региональные </a:t>
            </a:r>
            <a:r>
              <a:rPr lang="ru-RU" sz="2000" dirty="0"/>
              <a:t>мониторинговые исследования; </a:t>
            </a:r>
            <a:endParaRPr lang="ru-RU" sz="2000" dirty="0" smtClean="0"/>
          </a:p>
          <a:p>
            <a:r>
              <a:rPr lang="ru-RU" sz="2000" dirty="0" smtClean="0"/>
              <a:t>процедуры </a:t>
            </a:r>
            <a:r>
              <a:rPr lang="ru-RU" sz="2000" dirty="0"/>
              <a:t>оценки качества подготовки обучающихся, связанные с развитием современных инструментов оценки качества образования и проводимые в период действия национального проекта «Образование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а </a:t>
            </a:r>
            <a:r>
              <a:rPr lang="ru-RU" sz="2000" dirty="0"/>
              <a:t>также </a:t>
            </a:r>
            <a:r>
              <a:rPr lang="ru-RU" sz="2000" dirty="0" smtClean="0"/>
              <a:t>данные </a:t>
            </a:r>
            <a:r>
              <a:rPr lang="ru-RU" sz="2000" dirty="0"/>
              <a:t>о качестве образования из открытых и ведомственных </a:t>
            </a:r>
            <a:r>
              <a:rPr lang="ru-RU" sz="2000" dirty="0" smtClean="0"/>
              <a:t>источников.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258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3600" dirty="0" smtClean="0"/>
              <a:t>В Методологии предусмотрено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Ежегодный мониторинг динамики показателей </a:t>
            </a:r>
            <a:r>
              <a:rPr lang="ru-RU" sz="2800" dirty="0" smtClean="0"/>
              <a:t>в исследовании по модели PISA</a:t>
            </a:r>
            <a:r>
              <a:rPr lang="en-US" sz="2800" dirty="0" smtClean="0"/>
              <a:t> </a:t>
            </a:r>
            <a:r>
              <a:rPr lang="ru-RU" sz="2800" dirty="0" smtClean="0"/>
              <a:t>на представительной выборке для РФ – </a:t>
            </a:r>
            <a:r>
              <a:rPr lang="ru-RU" sz="2800" b="1" dirty="0" smtClean="0"/>
              <a:t>Общероссийская оценка по модели </a:t>
            </a:r>
            <a:r>
              <a:rPr lang="en-US" sz="2800" b="1" dirty="0" smtClean="0"/>
              <a:t>PISA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dirty="0" smtClean="0"/>
              <a:t>Однократное </a:t>
            </a:r>
            <a:r>
              <a:rPr lang="ru-RU" sz="2800" dirty="0"/>
              <a:t>участие каждого региона в проведении исследования по модели PISA на представительной выборке данного </a:t>
            </a:r>
            <a:r>
              <a:rPr lang="ru-RU" sz="2800" dirty="0" smtClean="0"/>
              <a:t>региона – </a:t>
            </a:r>
            <a:r>
              <a:rPr lang="ru-RU" sz="2800" b="1" dirty="0" smtClean="0"/>
              <a:t>Региональная оценка по модели </a:t>
            </a:r>
            <a:r>
              <a:rPr lang="en-US" sz="2800" b="1" dirty="0" smtClean="0"/>
              <a:t>PISA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820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/>
              <a:t>Отношения </a:t>
            </a:r>
            <a:r>
              <a:rPr lang="ru-RU" dirty="0" smtClean="0"/>
              <a:t>процедур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2" y="1600200"/>
            <a:ext cx="8287604" cy="4637112"/>
          </a:xfrm>
        </p:spPr>
      </p:pic>
      <p:sp>
        <p:nvSpPr>
          <p:cNvPr id="9" name="Прямоугольник 8"/>
          <p:cNvSpPr/>
          <p:nvPr/>
        </p:nvSpPr>
        <p:spPr>
          <a:xfrm>
            <a:off x="395536" y="1340768"/>
            <a:ext cx="50405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2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Отношения процедур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5092925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18717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1003</Words>
  <Application>Microsoft Office PowerPoint</Application>
  <PresentationFormat>Экран (4:3)</PresentationFormat>
  <Paragraphs>126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1_Тема Office</vt:lpstr>
      <vt:lpstr>Организация и проведение оценки по модели PISA в Ярославской области в 2023 году. Обеспечение объективности исследования</vt:lpstr>
      <vt:lpstr>Общие сведения об исследовании</vt:lpstr>
      <vt:lpstr>Общие сведения об исследовании</vt:lpstr>
      <vt:lpstr>Методология и критерии оценки качества общего образования в ОО на основе практики МСИ качества подготовки обучающихся</vt:lpstr>
      <vt:lpstr>Цели Методологии</vt:lpstr>
      <vt:lpstr>Источники данных</vt:lpstr>
      <vt:lpstr>В Методологии предусмотрено</vt:lpstr>
      <vt:lpstr>Отношения процедур</vt:lpstr>
      <vt:lpstr>Отношения процедур</vt:lpstr>
      <vt:lpstr>Участие ЯО в региональной оценке по модели PISA</vt:lpstr>
      <vt:lpstr>Важность проекта</vt:lpstr>
      <vt:lpstr>Отличия от других проектов</vt:lpstr>
      <vt:lpstr>Виды грамотности</vt:lpstr>
      <vt:lpstr>Содержание ФГ</vt:lpstr>
      <vt:lpstr>Организация оценки по модели PISA</vt:lpstr>
      <vt:lpstr>Оценка по модели PISA</vt:lpstr>
      <vt:lpstr>Об исследовании</vt:lpstr>
      <vt:lpstr>Организация исследования в ЯО</vt:lpstr>
      <vt:lpstr>Что нужно сделать прежде всего?</vt:lpstr>
      <vt:lpstr>Технические требования к компьютерам</vt:lpstr>
      <vt:lpstr>Готовность ОО</vt:lpstr>
      <vt:lpstr>Расписание (проект)</vt:lpstr>
      <vt:lpstr>Распределение времени на тестирование</vt:lpstr>
      <vt:lpstr>Региональные наблюдатели</vt:lpstr>
      <vt:lpstr>Руководство по проведению</vt:lpstr>
      <vt:lpstr>Что предстоит сделать дальше?</vt:lpstr>
      <vt:lpstr>Обеспечение конфиденциальности</vt:lpstr>
      <vt:lpstr>Федеральные документы</vt:lpstr>
      <vt:lpstr>Региональные документы</vt:lpstr>
      <vt:lpstr>Контакты регионального координатора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 – технологическая подготовка ППЭ к проведению РТМ ЕГЭ по обществознанию  30.03.2021</dc:title>
  <dc:creator>Александрова_ЕИ</dc:creator>
  <cp:lastModifiedBy>USER</cp:lastModifiedBy>
  <cp:revision>49</cp:revision>
  <dcterms:created xsi:type="dcterms:W3CDTF">2021-03-25T06:10:55Z</dcterms:created>
  <dcterms:modified xsi:type="dcterms:W3CDTF">2023-09-08T06:21:00Z</dcterms:modified>
</cp:coreProperties>
</file>