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8" r:id="rId2"/>
    <p:sldId id="289" r:id="rId3"/>
    <p:sldId id="291" r:id="rId4"/>
    <p:sldId id="290" r:id="rId5"/>
    <p:sldId id="302" r:id="rId6"/>
    <p:sldId id="292" r:id="rId7"/>
    <p:sldId id="304" r:id="rId8"/>
    <p:sldId id="308" r:id="rId9"/>
    <p:sldId id="309" r:id="rId10"/>
    <p:sldId id="295" r:id="rId11"/>
    <p:sldId id="313" r:id="rId12"/>
    <p:sldId id="306" r:id="rId13"/>
    <p:sldId id="310" r:id="rId14"/>
    <p:sldId id="311" r:id="rId15"/>
    <p:sldId id="312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05" r:id="rId39"/>
    <p:sldId id="297" r:id="rId40"/>
    <p:sldId id="298" r:id="rId41"/>
    <p:sldId id="299" r:id="rId42"/>
    <p:sldId id="30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1AAB3-D9EB-4AF3-883E-496E135676E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7C5C8-599C-47C1-A4EA-27FCEABBD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9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258BC83-C8A1-48C6-A1C1-468FCB1F8B9A}" type="slidenum">
              <a:rPr lang="ru-RU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C5C8-599C-47C1-A4EA-27FCEABBD00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8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7ABB-9D81-43CE-8874-8C98B03DE2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4E6A-7721-4854-99F4-C70F295E82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4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D164-B4AA-4CC5-9BFC-44F1DDC43E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555CE-6A19-4F55-8309-88CBB124B4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2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582B-7757-4525-A324-E380B56601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C0DE2-67F4-457E-BCC5-64395A901A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E6B8-1FC3-4FE9-AB43-9F2B2D927B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D50F-915E-449C-8970-0BB9B82E22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0ACB-AEF6-4F1E-A6A0-4238CE8183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95AEC-2367-48CE-95D0-CD6F210D7F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25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A32B9-BE4D-4502-8E64-835E661648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D2027-5919-4CA9-9907-C86ED5EF5D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0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114A-A789-4DAF-A0FF-A3B7D4A74F4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46A32-7AFB-41EC-B816-5937C94102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4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51E5E-78CF-462E-AF96-9579118975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6AD3-69BE-4D1B-B951-BEAD24BF836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6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4EDE-B68C-4264-98F5-8DA0DC3E72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AC08-D50D-4E1E-B2DA-F1CC15979E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7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5D22-7E7C-4392-AEBA-8166493138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8CC6-B884-4F9F-9995-5FA6DEAEE0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1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41F0-B6B6-4B9C-A57D-C29A5200B2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A2B6-33AE-4E06-AC68-4715CBA9BB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7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A0FFC7-9348-422E-B755-30BEB1DB0BA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EF894-C5CE-4A74-8B34-76D9576D66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2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petrovanv@coikko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7904" y="5733256"/>
            <a:ext cx="518795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000" kern="0" dirty="0">
              <a:solidFill>
                <a:srgbClr val="0000CC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7412360" cy="1470025"/>
          </a:xfrm>
        </p:spPr>
        <p:txBody>
          <a:bodyPr/>
          <a:lstStyle/>
          <a:p>
            <a:r>
              <a:rPr lang="ru-RU" sz="3200" dirty="0" smtClean="0"/>
              <a:t>Организация оценки по модели </a:t>
            </a:r>
            <a:r>
              <a:rPr lang="en-US" sz="3200" dirty="0" smtClean="0"/>
              <a:t>PISA </a:t>
            </a:r>
            <a:r>
              <a:rPr lang="ru-RU" sz="3200" dirty="0" smtClean="0"/>
              <a:t>в Ярославской области для </a:t>
            </a:r>
            <a:r>
              <a:rPr lang="ru-RU" sz="3200" dirty="0" smtClean="0"/>
              <a:t>школьных координаторов, организаторов в аудитории и технических специалистов. </a:t>
            </a:r>
            <a:r>
              <a:rPr lang="ru-RU" sz="3200" dirty="0" smtClean="0"/>
              <a:t>Обеспечение объективности исследования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4934" y="4869160"/>
            <a:ext cx="4135323" cy="1345704"/>
          </a:xfrm>
        </p:spPr>
        <p:txBody>
          <a:bodyPr/>
          <a:lstStyle/>
          <a:p>
            <a:pPr algn="l"/>
            <a:r>
              <a:rPr lang="ru-RU" sz="1600" dirty="0"/>
              <a:t>Петрова Надежда Владимировна</a:t>
            </a:r>
          </a:p>
          <a:p>
            <a:pPr algn="l"/>
            <a:r>
              <a:rPr lang="ru-RU" sz="1600" dirty="0"/>
              <a:t>Региональный координатор Оценки по модели </a:t>
            </a:r>
            <a:r>
              <a:rPr lang="en-US" sz="1600" dirty="0"/>
              <a:t>PISA</a:t>
            </a:r>
            <a:r>
              <a:rPr lang="ru-RU" sz="1600" dirty="0"/>
              <a:t>,</a:t>
            </a:r>
          </a:p>
          <a:p>
            <a:pPr algn="l"/>
            <a:r>
              <a:rPr lang="ru-RU" sz="1600" dirty="0"/>
              <a:t>Заместитель начальника отдела сопровождения оценочных процедур</a:t>
            </a:r>
            <a:r>
              <a:rPr lang="en-US" sz="1600" dirty="0"/>
              <a:t> </a:t>
            </a:r>
            <a:r>
              <a:rPr lang="ru-RU" sz="1600" dirty="0"/>
              <a:t>ГУ ЯО </a:t>
            </a:r>
            <a:r>
              <a:rPr lang="ru-RU" sz="1600" dirty="0" err="1"/>
              <a:t>ЦОиККО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35365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Распределение времени на тестирование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1844823"/>
            <a:ext cx="3394720" cy="4104457"/>
          </a:xfrm>
        </p:spPr>
        <p:txBody>
          <a:bodyPr/>
          <a:lstStyle/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В зависимости от кол-ва обучающихся, технической возможности возможно проведение 2-х сессий в день (от 1-3-х дней):</a:t>
            </a:r>
          </a:p>
          <a:p>
            <a:pPr marL="0" indent="0">
              <a:buNone/>
            </a:pPr>
            <a:r>
              <a:rPr lang="ru-RU" sz="1600" dirty="0" smtClean="0"/>
              <a:t>	</a:t>
            </a:r>
            <a:r>
              <a:rPr lang="ru-RU" sz="1600" dirty="0" smtClean="0">
                <a:solidFill>
                  <a:srgbClr val="FF0000"/>
                </a:solidFill>
              </a:rPr>
              <a:t>9.00 – 12.30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	13.30-17.00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752528" cy="4104456"/>
          </a:xfrm>
        </p:spPr>
      </p:pic>
    </p:spTree>
    <p:extLst>
      <p:ext uri="{BB962C8B-B14F-4D97-AF65-F5344CB8AC3E}">
        <p14:creationId xmlns:p14="http://schemas.microsoft.com/office/powerpoint/2010/main" val="4003564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3200" dirty="0" smtClean="0"/>
              <a:t>Распределение обучающихся по сессиям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Одной сессией считается тестирование и анкетирование в одно время в одной </a:t>
            </a:r>
            <a:r>
              <a:rPr lang="ru-RU" sz="2400" dirty="0" smtClean="0"/>
              <a:t>аудитории;</a:t>
            </a:r>
          </a:p>
          <a:p>
            <a:r>
              <a:rPr lang="ru-RU" sz="2400" dirty="0"/>
              <a:t>Для каждой отдельной сессии необходимо использовать отдельную бумажную копию «Формы участия» и «Протокола организатора</a:t>
            </a:r>
            <a:r>
              <a:rPr lang="ru-RU" sz="2400" dirty="0" smtClean="0"/>
              <a:t>»;</a:t>
            </a:r>
          </a:p>
          <a:p>
            <a:r>
              <a:rPr lang="ru-RU" sz="2400" dirty="0"/>
              <a:t>Количество бумажных «Форм участия» и «Протоколов организаторов» должно совпадать с количеством сессий в ОО (если потребуется дополнительная сессия, то плюс 1 форма и плюс 1 протокол</a:t>
            </a:r>
            <a:r>
              <a:rPr lang="ru-RU" sz="2400" dirty="0" smtClean="0"/>
              <a:t>);</a:t>
            </a:r>
          </a:p>
          <a:p>
            <a:r>
              <a:rPr lang="ru-RU" sz="2400" dirty="0"/>
              <a:t>Распределение обучающихся по аудиториям происходит </a:t>
            </a:r>
            <a:r>
              <a:rPr lang="ru-RU" sz="2400" dirty="0" smtClean="0"/>
              <a:t>заранее;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0582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22114"/>
          </a:xfrm>
        </p:spPr>
        <p:txBody>
          <a:bodyPr/>
          <a:lstStyle/>
          <a:p>
            <a:r>
              <a:rPr lang="ru-RU" sz="3600" dirty="0" smtClean="0"/>
              <a:t>Роли сотрудников ОО – участников исследования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638"/>
            <a:ext cx="8856984" cy="5251722"/>
          </a:xfrm>
        </p:spPr>
        <p:txBody>
          <a:bodyPr/>
          <a:lstStyle/>
          <a:p>
            <a:pPr marL="0" indent="0">
              <a:buNone/>
            </a:pPr>
            <a:r>
              <a:rPr lang="ru-RU" sz="1900" b="1" dirty="0" smtClean="0"/>
              <a:t>Школьный координатор </a:t>
            </a:r>
            <a:r>
              <a:rPr lang="ru-RU" sz="1900" dirty="0" smtClean="0"/>
              <a:t>– специалист ОО, отвечающий за организацию и проведение исследования в ОО: </a:t>
            </a:r>
          </a:p>
          <a:p>
            <a:pPr marL="0" indent="0">
              <a:buNone/>
            </a:pPr>
            <a:r>
              <a:rPr lang="ru-RU" sz="1900" dirty="0" smtClean="0"/>
              <a:t>1) за получение и обработку всех материалов исследования и передачу результирующих материалов федеральному организатору; </a:t>
            </a:r>
          </a:p>
          <a:p>
            <a:pPr marL="0" indent="0">
              <a:buNone/>
            </a:pPr>
            <a:r>
              <a:rPr lang="ru-RU" sz="1900" dirty="0" smtClean="0"/>
              <a:t>2) контактное лицо для регионального координатора и федерального организатора; </a:t>
            </a:r>
          </a:p>
          <a:p>
            <a:pPr marL="0" indent="0">
              <a:buNone/>
            </a:pPr>
            <a:r>
              <a:rPr lang="ru-RU" sz="1900" dirty="0" smtClean="0"/>
              <a:t>3) сотрудник контролирующий работу организатора в аудитории и технического специалиста ОО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Организатор в аудитории</a:t>
            </a:r>
            <a:r>
              <a:rPr lang="ru-RU" sz="2000" dirty="0" smtClean="0"/>
              <a:t> – специалист, проводящий тестирование и анкетирование обучающихся в назначенный день в назначенной аудитории по предоставленному сценарию.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Технический специалист </a:t>
            </a:r>
            <a:r>
              <a:rPr lang="ru-RU" sz="2000" dirty="0" smtClean="0"/>
              <a:t>– сотрудник ОО, отвечающий за бесперебойную работу компьютерной техники и программного обеспечения во время проведения тестирования и анкетирования обучающихся.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088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sz="3200" dirty="0"/>
              <a:t>Материалы, необходимые для проведения исследования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185319"/>
              </p:ext>
            </p:extLst>
          </p:nvPr>
        </p:nvGraphicFramePr>
        <p:xfrm>
          <a:off x="0" y="1417636"/>
          <a:ext cx="9144000" cy="585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3122">
                  <a:extLst>
                    <a:ext uri="{9D8B030D-6E8A-4147-A177-3AD203B41FA5}">
                      <a16:colId xmlns:a16="http://schemas.microsoft.com/office/drawing/2014/main" val="4015124351"/>
                    </a:ext>
                  </a:extLst>
                </a:gridCol>
                <a:gridCol w="4980878">
                  <a:extLst>
                    <a:ext uri="{9D8B030D-6E8A-4147-A177-3AD203B41FA5}">
                      <a16:colId xmlns:a16="http://schemas.microsoft.com/office/drawing/2014/main" val="583323005"/>
                    </a:ext>
                  </a:extLst>
                </a:gridCol>
              </a:tblGrid>
              <a:tr h="35132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Материалы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Назначение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2028"/>
                  </a:ext>
                </a:extLst>
              </a:tr>
              <a:tr h="4391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Соглашение о неразглашении данных (необходимо распечатать)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конфиденциальности данных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08483"/>
                  </a:ext>
                </a:extLst>
              </a:tr>
              <a:tr h="614821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Форма «Список обучающихся» (заполнили</a:t>
                      </a:r>
                      <a:r>
                        <a:rPr lang="ru-RU" sz="1200" baseline="0" dirty="0" smtClean="0"/>
                        <a:t> в ФИС ОКО)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Материалы Диагностика компьютерной техники для проведения тестирования и анкетирования обучающихся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56466"/>
                  </a:ext>
                </a:extLst>
              </a:tr>
              <a:tr h="61482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Формирование списка обучающихся ОО, соответствующих критериям участия в исследовании, для дальнейшего формирования </a:t>
                      </a:r>
                      <a:r>
                        <a:rPr lang="ru-RU" sz="1200" dirty="0" err="1" smtClean="0"/>
                        <a:t>внутришкольной</a:t>
                      </a:r>
                      <a:r>
                        <a:rPr lang="ru-RU" sz="1200" dirty="0" smtClean="0"/>
                        <a:t> выборки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815985"/>
                  </a:ext>
                </a:extLst>
              </a:tr>
              <a:tr h="4391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участия в исследовании «Оценка по модели PISA» (необходимо распечатать)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Формирование </a:t>
                      </a:r>
                      <a:r>
                        <a:rPr lang="ru-RU" sz="1200" dirty="0" err="1" smtClean="0"/>
                        <a:t>внутришкольной</a:t>
                      </a:r>
                      <a:r>
                        <a:rPr lang="ru-RU" sz="1200" dirty="0" smtClean="0"/>
                        <a:t> выборки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287391"/>
                  </a:ext>
                </a:extLst>
              </a:tr>
              <a:tr h="4391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«Логины и пароли для обучающихся» (необходимо распечатать)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обучающихся реквизитами доступа к Системе тестирования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86024"/>
                  </a:ext>
                </a:extLst>
              </a:tr>
              <a:tr h="6148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Форма «Логины и пароли для администрации ОО» (необходимо распечатать)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Обеспечение администрации ОО реквизитами доступа к Системе тестирования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1750"/>
                  </a:ext>
                </a:extLst>
              </a:tr>
              <a:tr h="61482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Протокол организатора (необходимо распечатать)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Фиксирование времени начала и окончания тестирования и анкетирования, перерывов, количества участников исследования, нарушений или их отсутствие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099782"/>
                  </a:ext>
                </a:extLst>
              </a:tr>
              <a:tr h="3494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Бумажный протокол наблюдателя (необходимо распечатать)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Фиксирование результатов наблюдения за ходом исследования, нарушений или их отсутствие 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652846"/>
                  </a:ext>
                </a:extLst>
              </a:tr>
              <a:tr h="43080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Электронный протокол наблюдателя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362202"/>
                  </a:ext>
                </a:extLst>
              </a:tr>
              <a:tr h="77545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Электронный протокол проведения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Формирование свода данных из Форм участия и Протоколов организатора в аудитории для передачи информации федеральному организатору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306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54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sz="3200" dirty="0" smtClean="0"/>
              <a:t>Обязанности школьного координатора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9520"/>
            <a:ext cx="8229600" cy="4007323"/>
          </a:xfrm>
        </p:spPr>
      </p:pic>
    </p:spTree>
    <p:extLst>
      <p:ext uri="{BB962C8B-B14F-4D97-AF65-F5344CB8AC3E}">
        <p14:creationId xmlns:p14="http://schemas.microsoft.com/office/powerpoint/2010/main" val="355620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8400"/>
            <a:ext cx="8229600" cy="4369562"/>
          </a:xfrm>
        </p:spPr>
      </p:pic>
    </p:spTree>
    <p:extLst>
      <p:ext uri="{BB962C8B-B14F-4D97-AF65-F5344CB8AC3E}">
        <p14:creationId xmlns:p14="http://schemas.microsoft.com/office/powerpoint/2010/main" val="275134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Составление расписания сессий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37446"/>
            <a:ext cx="8229600" cy="4525963"/>
          </a:xfrm>
        </p:spPr>
        <p:txBody>
          <a:bodyPr/>
          <a:lstStyle/>
          <a:p>
            <a:r>
              <a:rPr lang="ru-RU" sz="2400" dirty="0"/>
              <a:t>Даты проведения основных сессий: с 9 по 20 октября 2023 </a:t>
            </a:r>
            <a:r>
              <a:rPr lang="ru-RU" sz="2400" dirty="0" smtClean="0"/>
              <a:t>года;</a:t>
            </a:r>
          </a:p>
          <a:p>
            <a:r>
              <a:rPr lang="ru-RU" sz="2400" dirty="0" smtClean="0"/>
              <a:t>Время </a:t>
            </a:r>
            <a:r>
              <a:rPr lang="ru-RU" sz="2400" dirty="0"/>
              <a:t>проведения сессий: 9:00 — 12:30 13:30 — </a:t>
            </a:r>
            <a:r>
              <a:rPr lang="ru-RU" sz="2400" dirty="0" smtClean="0"/>
              <a:t>17:00;</a:t>
            </a:r>
          </a:p>
          <a:p>
            <a:r>
              <a:rPr lang="ru-RU" sz="2400" dirty="0" smtClean="0"/>
              <a:t>Проведение </a:t>
            </a:r>
            <a:r>
              <a:rPr lang="ru-RU" sz="2400" dirty="0"/>
              <a:t>тестирования и анкетирования возможно в течение нескольких дней </a:t>
            </a:r>
            <a:r>
              <a:rPr lang="ru-RU" sz="2400" dirty="0" smtClean="0"/>
              <a:t>подряд;</a:t>
            </a:r>
          </a:p>
          <a:p>
            <a:r>
              <a:rPr lang="ru-RU" sz="2400" dirty="0" smtClean="0"/>
              <a:t>Форма </a:t>
            </a:r>
            <a:r>
              <a:rPr lang="ru-RU" sz="2400" dirty="0"/>
              <a:t>с расписанием публикуется в личном кабинете ОО; заполняется и загружается в ФИС ОКО школьным координатором; мониторинг загрузки осуществляет региональный </a:t>
            </a:r>
            <a:r>
              <a:rPr lang="ru-RU" sz="2400" dirty="0" smtClean="0"/>
              <a:t>координатор;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572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235"/>
            <a:ext cx="7787208" cy="850106"/>
          </a:xfrm>
        </p:spPr>
        <p:txBody>
          <a:bodyPr/>
          <a:lstStyle/>
          <a:p>
            <a:r>
              <a:rPr lang="ru-RU" sz="3200" dirty="0" smtClean="0"/>
              <a:t>Составление расписание сессий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" y="4317245"/>
            <a:ext cx="9144000" cy="1027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" y="5589240"/>
            <a:ext cx="9108504" cy="10399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689" y="6118023"/>
            <a:ext cx="22322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64777"/>
            <a:ext cx="6120680" cy="351243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923928" y="2924944"/>
            <a:ext cx="30243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871828" y="4437112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8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Коэффициент участия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Если в исследовании приняли участие менее 85% обучающихся, отобранных федеральным организатором (из Формы участия), необходимо запланировать проведение дополнительных </a:t>
            </a:r>
            <a:r>
              <a:rPr lang="ru-RU" sz="2400" dirty="0" smtClean="0"/>
              <a:t>сессий;</a:t>
            </a:r>
          </a:p>
          <a:p>
            <a:r>
              <a:rPr lang="ru-RU" sz="2400" dirty="0" smtClean="0"/>
              <a:t>Форма </a:t>
            </a:r>
            <a:r>
              <a:rPr lang="ru-RU" sz="2400" dirty="0"/>
              <a:t>для внесения расписания дополнительных сессий будет опубликована в ФИС ОКО дополнительно и только для ОО, в которых запланированы дополнительные </a:t>
            </a:r>
            <a:r>
              <a:rPr lang="ru-RU" sz="2400" dirty="0" smtClean="0"/>
              <a:t>сессии;</a:t>
            </a:r>
          </a:p>
          <a:p>
            <a:r>
              <a:rPr lang="ru-RU" sz="2400" dirty="0" smtClean="0"/>
              <a:t>Даты </a:t>
            </a:r>
            <a:r>
              <a:rPr lang="ru-RU" sz="2400" dirty="0"/>
              <a:t>проведения дополнительных сессий: с 23 по 27 октября 2023 года </a:t>
            </a:r>
          </a:p>
        </p:txBody>
      </p:sp>
    </p:spTree>
    <p:extLst>
      <p:ext uri="{BB962C8B-B14F-4D97-AF65-F5344CB8AC3E}">
        <p14:creationId xmlns:p14="http://schemas.microsoft.com/office/powerpoint/2010/main" val="616480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Подготовка материалов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638"/>
            <a:ext cx="8856984" cy="503569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Все материалы, необходимые для проведения исследования, размещаются в личном кабинете ОО в ФИС ОКО в разделе «Оценка по модели PISA»: </a:t>
            </a:r>
            <a:endParaRPr lang="ru-RU" sz="1800" dirty="0" smtClean="0"/>
          </a:p>
          <a:p>
            <a:r>
              <a:rPr lang="ru-RU" sz="1800" dirty="0" smtClean="0"/>
              <a:t>Руководство </a:t>
            </a:r>
            <a:r>
              <a:rPr lang="ru-RU" sz="1800" dirty="0"/>
              <a:t>по проведению </a:t>
            </a:r>
            <a:r>
              <a:rPr lang="ru-RU" sz="1800" dirty="0" smtClean="0"/>
              <a:t>исследования;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Сценарий </a:t>
            </a:r>
            <a:r>
              <a:rPr lang="ru-RU" sz="1800" dirty="0" smtClean="0"/>
              <a:t>проведения;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Форма «Список обучающихся</a:t>
            </a:r>
            <a:r>
              <a:rPr lang="ru-RU" sz="1800" dirty="0" smtClean="0"/>
              <a:t>»;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Форма участия со списком отобранных </a:t>
            </a:r>
            <a:r>
              <a:rPr lang="ru-RU" sz="1800" dirty="0" smtClean="0"/>
              <a:t>обучающихся;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Логины и пароли обучающихся и ссылка для входа в Систему тестирования (в 07.00 по местному времени в день проведения первой сессии в ОО</a:t>
            </a:r>
            <a:r>
              <a:rPr lang="ru-RU" sz="1800" dirty="0" smtClean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/>
              <a:t>Необходимо </a:t>
            </a:r>
            <a:r>
              <a:rPr lang="ru-RU" sz="1400" dirty="0"/>
              <a:t>внести ФИО, распечатать файл и разрезать на отдельные бланки для каждого </a:t>
            </a:r>
            <a:r>
              <a:rPr lang="ru-RU" sz="1400" dirty="0" smtClean="0"/>
              <a:t>обучающегося;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rgbClr val="FF0000"/>
                </a:solidFill>
              </a:rPr>
              <a:t>ВНИМАНИЕ</a:t>
            </a:r>
            <a:r>
              <a:rPr lang="ru-RU" sz="1400" dirty="0">
                <a:solidFill>
                  <a:srgbClr val="FF0000"/>
                </a:solidFill>
              </a:rPr>
              <a:t>! Каждая учетная запись обучающегося (логин и пароль) может быть использована только один </a:t>
            </a:r>
            <a:r>
              <a:rPr lang="ru-RU" sz="1400" dirty="0" smtClean="0">
                <a:solidFill>
                  <a:srgbClr val="FF0000"/>
                </a:solidFill>
              </a:rPr>
              <a:t>раз.</a:t>
            </a:r>
          </a:p>
          <a:p>
            <a:r>
              <a:rPr lang="ru-RU" sz="1800" dirty="0" smtClean="0"/>
              <a:t>Протокол организатора;</a:t>
            </a:r>
          </a:p>
          <a:p>
            <a:r>
              <a:rPr lang="ru-RU" sz="1800" dirty="0" smtClean="0"/>
              <a:t>Протокол наблюдателя;</a:t>
            </a:r>
          </a:p>
          <a:p>
            <a:r>
              <a:rPr lang="ru-RU" sz="1800" dirty="0" smtClean="0"/>
              <a:t>Реквизиты </a:t>
            </a:r>
            <a:r>
              <a:rPr lang="ru-RU" sz="1800" dirty="0"/>
              <a:t>доступа в систему тестирования для администрации ОО для прохождения </a:t>
            </a:r>
            <a:r>
              <a:rPr lang="ru-RU" sz="1800" dirty="0" smtClean="0"/>
              <a:t>анкетирования;</a:t>
            </a:r>
          </a:p>
          <a:p>
            <a:r>
              <a:rPr lang="ru-RU" sz="1800" dirty="0" smtClean="0"/>
              <a:t>Соглашение </a:t>
            </a:r>
            <a:r>
              <a:rPr lang="ru-RU" sz="1800" dirty="0"/>
              <a:t>о неразглашении </a:t>
            </a:r>
            <a:r>
              <a:rPr lang="ru-RU" sz="1800" dirty="0" smtClean="0"/>
              <a:t>данных.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9527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6971144" cy="1143000"/>
          </a:xfrm>
        </p:spPr>
        <p:txBody>
          <a:bodyPr/>
          <a:lstStyle/>
          <a:p>
            <a:r>
              <a:rPr lang="ru-RU" sz="3200" dirty="0" smtClean="0"/>
              <a:t>Организация оценки по модели </a:t>
            </a:r>
            <a:r>
              <a:rPr lang="en-US" sz="3200" dirty="0" smtClean="0"/>
              <a:t>PISA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807334" cy="4846246"/>
          </a:xfrm>
        </p:spPr>
      </p:pic>
      <p:sp>
        <p:nvSpPr>
          <p:cNvPr id="3" name="Овал 2"/>
          <p:cNvSpPr/>
          <p:nvPr/>
        </p:nvSpPr>
        <p:spPr>
          <a:xfrm>
            <a:off x="5940152" y="2852936"/>
            <a:ext cx="201622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940152" y="4005064"/>
            <a:ext cx="2232248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835696" y="2852936"/>
            <a:ext cx="2088232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76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ru-RU" sz="3600" dirty="0" smtClean="0"/>
              <a:t>Для организатора в аудитории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3816423"/>
          </a:xfrm>
        </p:spPr>
      </p:pic>
    </p:spTree>
    <p:extLst>
      <p:ext uri="{BB962C8B-B14F-4D97-AF65-F5344CB8AC3E}">
        <p14:creationId xmlns:p14="http://schemas.microsoft.com/office/powerpoint/2010/main" val="3627143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Для внешних наблюдателей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9" y="1628800"/>
            <a:ext cx="8697901" cy="3693820"/>
          </a:xfrm>
        </p:spPr>
      </p:pic>
    </p:spTree>
    <p:extLst>
      <p:ext uri="{BB962C8B-B14F-4D97-AF65-F5344CB8AC3E}">
        <p14:creationId xmlns:p14="http://schemas.microsoft.com/office/powerpoint/2010/main" val="57336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600" dirty="0" smtClean="0"/>
              <a:t>Обеспечение конфиденциальности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Все специалисты в ОО должны </a:t>
            </a:r>
            <a:r>
              <a:rPr lang="ru-RU" sz="2400" b="1" dirty="0"/>
              <a:t>подписать соглашение о неразглашении данных и обеспечить конфиденциальность материалов </a:t>
            </a:r>
            <a:r>
              <a:rPr lang="ru-RU" sz="2400" b="1" dirty="0" smtClean="0"/>
              <a:t>исследования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Задания </a:t>
            </a:r>
            <a:r>
              <a:rPr lang="ru-RU" sz="2400" dirty="0"/>
              <a:t>тестов и вопросы анкет нельзя копировать. НЕ допускается осуществлять </a:t>
            </a:r>
            <a:r>
              <a:rPr lang="ru-RU" sz="2400" dirty="0" smtClean="0"/>
              <a:t>фото- или </a:t>
            </a:r>
            <a:r>
              <a:rPr lang="ru-RU" sz="2400" dirty="0"/>
              <a:t>видеосъемку во время </a:t>
            </a:r>
            <a:r>
              <a:rPr lang="ru-RU" sz="2400" dirty="0" smtClean="0"/>
              <a:t>тестирования;</a:t>
            </a:r>
          </a:p>
          <a:p>
            <a:r>
              <a:rPr lang="ru-RU" sz="2400" dirty="0" smtClean="0"/>
              <a:t>Во </a:t>
            </a:r>
            <a:r>
              <a:rPr lang="ru-RU" sz="2400" dirty="0"/>
              <a:t>время проведения тестирования и анкетирования обучающихся в аудитории могут находиться только организатор, технический специалист, школьный координатор (при </a:t>
            </a:r>
            <a:r>
              <a:rPr lang="ru-RU" sz="2400" dirty="0" smtClean="0"/>
              <a:t>необходимости);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аудитории необходимо присутствие внешнего наблюдателя, назначенного региональным </a:t>
            </a:r>
            <a:r>
              <a:rPr lang="ru-RU" sz="2400" dirty="0" smtClean="0"/>
              <a:t>координатором.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32015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sz="2800" dirty="0" smtClean="0"/>
              <a:t>Организация и проведение тестирования и анкетирования обучающихся в системе тестирования ФИС ОКО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Во </a:t>
            </a:r>
            <a:r>
              <a:rPr lang="ru-RU" sz="2400" dirty="0"/>
              <a:t>время проведения сессии школьный координатор может находиться в аудитории, где проходит сессия (если имеется такая </a:t>
            </a:r>
            <a:r>
              <a:rPr lang="ru-RU" sz="2400" dirty="0" smtClean="0"/>
              <a:t>необходимость);</a:t>
            </a:r>
          </a:p>
          <a:p>
            <a:r>
              <a:rPr lang="ru-RU" sz="2400" dirty="0" smtClean="0"/>
              <a:t>Контролирует </a:t>
            </a:r>
            <a:r>
              <a:rPr lang="ru-RU" sz="2400" dirty="0"/>
              <a:t>и обеспечивает порядок проведения </a:t>
            </a:r>
            <a:r>
              <a:rPr lang="ru-RU" sz="2400" dirty="0" smtClean="0"/>
              <a:t>оценочной процедуры;</a:t>
            </a:r>
          </a:p>
          <a:p>
            <a:r>
              <a:rPr lang="ru-RU" sz="2400" dirty="0" smtClean="0"/>
              <a:t> Принимает </a:t>
            </a:r>
            <a:r>
              <a:rPr lang="ru-RU" sz="2400" dirty="0"/>
              <a:t>решения по внештатным ситуациям; при необходимости обращается к региональному координатору (или к федеральному организатору – если не удалось решить вопрос с региональным </a:t>
            </a:r>
            <a:r>
              <a:rPr lang="ru-RU" sz="2400" dirty="0" smtClean="0"/>
              <a:t>координатором);</a:t>
            </a:r>
          </a:p>
          <a:p>
            <a:r>
              <a:rPr lang="ru-RU" sz="2400" dirty="0" smtClean="0"/>
              <a:t>Контролирует </a:t>
            </a:r>
            <a:r>
              <a:rPr lang="ru-RU" sz="2400" dirty="0"/>
              <a:t>прибытие внешних наблюдателей.</a:t>
            </a:r>
          </a:p>
        </p:txBody>
      </p:sp>
    </p:spTree>
    <p:extLst>
      <p:ext uri="{BB962C8B-B14F-4D97-AF65-F5344CB8AC3E}">
        <p14:creationId xmlns:p14="http://schemas.microsoft.com/office/powerpoint/2010/main" val="3906120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3600" dirty="0" smtClean="0"/>
              <a:t>После завершения оценочной процедуры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Предоставляет </a:t>
            </a:r>
            <a:r>
              <a:rPr lang="ru-RU" sz="2800" dirty="0" smtClean="0"/>
              <a:t>внешнему наблюдателю компьютер </a:t>
            </a:r>
            <a:r>
              <a:rPr lang="ru-RU" sz="2800" dirty="0"/>
              <a:t>для заполнения ими «</a:t>
            </a:r>
            <a:r>
              <a:rPr lang="ru-RU" sz="2800" dirty="0" smtClean="0"/>
              <a:t>Электронного протокола наблюдателя»;</a:t>
            </a:r>
          </a:p>
          <a:p>
            <a:r>
              <a:rPr lang="ru-RU" sz="2800" dirty="0" smtClean="0"/>
              <a:t>Заполняет </a:t>
            </a:r>
            <a:r>
              <a:rPr lang="ru-RU" sz="2800" dirty="0"/>
              <a:t>Электронный протокол проведения (на основании заполненного бумажного Протокола организатора</a:t>
            </a:r>
            <a:r>
              <a:rPr lang="ru-RU" sz="2800" dirty="0" smtClean="0"/>
              <a:t>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4449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600" dirty="0" smtClean="0"/>
              <a:t>Организация и проведение анкетирования администрации ОО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Анкетирование администрации ОО проводится в Системе </a:t>
            </a:r>
            <a:r>
              <a:rPr lang="ru-RU" sz="2400" dirty="0" smtClean="0"/>
              <a:t>тестирования;</a:t>
            </a:r>
          </a:p>
          <a:p>
            <a:r>
              <a:rPr lang="ru-RU" sz="2400" dirty="0" smtClean="0"/>
              <a:t>Логины </a:t>
            </a:r>
            <a:r>
              <a:rPr lang="ru-RU" sz="2400" dirty="0"/>
              <a:t>и пароли для администрации публикуются в личном кабинете ОО в ФИС </a:t>
            </a:r>
            <a:r>
              <a:rPr lang="ru-RU" sz="2400" dirty="0" smtClean="0"/>
              <a:t>ОКО;</a:t>
            </a:r>
          </a:p>
          <a:p>
            <a:r>
              <a:rPr lang="ru-RU" sz="2400" dirty="0" smtClean="0"/>
              <a:t>Анкета </a:t>
            </a:r>
            <a:r>
              <a:rPr lang="ru-RU" sz="2400" dirty="0"/>
              <a:t>заполняется </a:t>
            </a:r>
            <a:r>
              <a:rPr lang="ru-RU" sz="2400" b="1" dirty="0"/>
              <a:t>директором или заместителем директора ОО в период с 9 по 27 октября 2023 </a:t>
            </a:r>
            <a:r>
              <a:rPr lang="ru-RU" sz="2400" b="1" dirty="0" smtClean="0"/>
              <a:t>г</a:t>
            </a:r>
            <a:r>
              <a:rPr lang="ru-RU" sz="2400" dirty="0" smtClean="0"/>
              <a:t>.;</a:t>
            </a:r>
          </a:p>
          <a:p>
            <a:r>
              <a:rPr lang="ru-RU" sz="2400" dirty="0" smtClean="0"/>
              <a:t>При </a:t>
            </a:r>
            <a:r>
              <a:rPr lang="ru-RU" sz="2400" dirty="0"/>
              <a:t>заполнении анкеты предусмотрена возможность вернуться по кнопке «Назад» к предыдущим вопросам и изменить свой </a:t>
            </a:r>
            <a:r>
              <a:rPr lang="ru-RU" sz="2400" dirty="0" smtClean="0"/>
              <a:t>ответ;</a:t>
            </a:r>
          </a:p>
          <a:p>
            <a:r>
              <a:rPr lang="ru-RU" sz="2400" b="1" dirty="0" smtClean="0"/>
              <a:t>После </a:t>
            </a:r>
            <a:r>
              <a:rPr lang="ru-RU" sz="2400" b="1" dirty="0"/>
              <a:t>нажатия на кнопку «Завершить тест» открыть анкету для редактирования </a:t>
            </a:r>
            <a:r>
              <a:rPr lang="ru-RU" sz="2400" b="1" dirty="0">
                <a:solidFill>
                  <a:srgbClr val="FF0000"/>
                </a:solidFill>
              </a:rPr>
              <a:t>невозможно</a:t>
            </a:r>
          </a:p>
        </p:txBody>
      </p:sp>
    </p:spTree>
    <p:extLst>
      <p:ext uri="{BB962C8B-B14F-4D97-AF65-F5344CB8AC3E}">
        <p14:creationId xmlns:p14="http://schemas.microsoft.com/office/powerpoint/2010/main" val="3643380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Интерфейс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21993"/>
            <a:ext cx="8229600" cy="2282377"/>
          </a:xfrm>
        </p:spPr>
      </p:pic>
    </p:spTree>
    <p:extLst>
      <p:ext uri="{BB962C8B-B14F-4D97-AF65-F5344CB8AC3E}">
        <p14:creationId xmlns:p14="http://schemas.microsoft.com/office/powerpoint/2010/main" val="1709671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сохранения результатов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229600" cy="2188444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4365104"/>
            <a:ext cx="7725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СТАТУСЫ:</a:t>
            </a:r>
          </a:p>
          <a:p>
            <a:r>
              <a:rPr lang="ru-RU" b="1" dirty="0" smtClean="0"/>
              <a:t>Новый</a:t>
            </a:r>
            <a:r>
              <a:rPr lang="ru-RU" b="1" dirty="0"/>
              <a:t>:</a:t>
            </a:r>
            <a:r>
              <a:rPr lang="ru-RU" dirty="0"/>
              <a:t> обучающийся вошел в тест/анкету, но не выполнил ни одного задания </a:t>
            </a:r>
            <a:endParaRPr lang="ru-RU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работе:</a:t>
            </a:r>
            <a:r>
              <a:rPr lang="ru-RU" dirty="0"/>
              <a:t> обучающийся находится в процессе выполнения теста/анкеты (не нажата кнопка «Завершить тест») </a:t>
            </a:r>
            <a:endParaRPr lang="ru-RU" dirty="0" smtClean="0"/>
          </a:p>
          <a:p>
            <a:r>
              <a:rPr lang="ru-RU" b="1" dirty="0" smtClean="0"/>
              <a:t>Завершен</a:t>
            </a:r>
            <a:r>
              <a:rPr lang="ru-RU" b="1" dirty="0"/>
              <a:t>:</a:t>
            </a:r>
            <a:r>
              <a:rPr lang="ru-RU" dirty="0"/>
              <a:t> обучающийся завершил тест/анкету, результат сохранен в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86711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протокол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2" y="1628800"/>
            <a:ext cx="8229600" cy="3011506"/>
          </a:xfrm>
        </p:spPr>
      </p:pic>
    </p:spTree>
    <p:extLst>
      <p:ext uri="{BB962C8B-B14F-4D97-AF65-F5344CB8AC3E}">
        <p14:creationId xmlns:p14="http://schemas.microsoft.com/office/powerpoint/2010/main" val="1094118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3600" dirty="0" smtClean="0"/>
              <a:t>Бумажные формы участия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/>
          <a:lstStyle/>
          <a:p>
            <a:r>
              <a:rPr lang="ru-RU" sz="2000" dirty="0"/>
              <a:t>Необходимо распечатать в соответствии с количеством запланированных </a:t>
            </a:r>
            <a:r>
              <a:rPr lang="ru-RU" sz="2000" dirty="0" smtClean="0"/>
              <a:t>сессий;</a:t>
            </a:r>
          </a:p>
          <a:p>
            <a:r>
              <a:rPr lang="ru-RU" sz="2000" dirty="0" smtClean="0"/>
              <a:t>Заполняется </a:t>
            </a:r>
            <a:r>
              <a:rPr lang="ru-RU" sz="2000" dirty="0"/>
              <a:t>организатором в </a:t>
            </a:r>
            <a:r>
              <a:rPr lang="ru-RU" sz="2000" dirty="0" smtClean="0"/>
              <a:t>аудитории;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столбец (4) необходимо внести фамилию, имя, отчество обучающихся </a:t>
            </a:r>
            <a:r>
              <a:rPr lang="ru-RU" sz="2000" dirty="0" smtClean="0"/>
              <a:t>ПОЛНОСТЬЮ;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столбцах (8) и (9) ставится отметка об участии - 1 или отсутствии – 0 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столбце (10) вносится комментарий, если обучающийся отсутствовал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658" y="1268760"/>
            <a:ext cx="754794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1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28045" t="10511" r="30769" b="4043"/>
          <a:stretch/>
        </p:blipFill>
        <p:spPr bwMode="auto">
          <a:xfrm>
            <a:off x="450693" y="1628800"/>
            <a:ext cx="3878344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60848"/>
            <a:ext cx="4600536" cy="26393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0020" y="2852936"/>
            <a:ext cx="4108444" cy="792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0020" y="4039625"/>
            <a:ext cx="4108444" cy="660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65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ru-RU" dirty="0" smtClean="0"/>
              <a:t>Организатор в аудитории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42" y="1556792"/>
            <a:ext cx="8229600" cy="3894132"/>
          </a:xfrm>
        </p:spPr>
      </p:pic>
    </p:spTree>
    <p:extLst>
      <p:ext uri="{BB962C8B-B14F-4D97-AF65-F5344CB8AC3E}">
        <p14:creationId xmlns:p14="http://schemas.microsoft.com/office/powerpoint/2010/main" val="3388644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ru-RU" dirty="0" smtClean="0"/>
              <a:t>Организатор в аудитории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3821"/>
            <a:ext cx="8229600" cy="3978720"/>
          </a:xfrm>
        </p:spPr>
      </p:pic>
    </p:spTree>
    <p:extLst>
      <p:ext uri="{BB962C8B-B14F-4D97-AF65-F5344CB8AC3E}">
        <p14:creationId xmlns:p14="http://schemas.microsoft.com/office/powerpoint/2010/main" val="2116514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600" dirty="0" smtClean="0"/>
              <a:t>Правила проведения исследования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ru-RU" sz="2000" dirty="0"/>
              <a:t>Если организатор в аудитории уже приступил к зачитыванию Сценария проведения, </a:t>
            </a:r>
            <a:r>
              <a:rPr lang="ru-RU" sz="2000" dirty="0">
                <a:solidFill>
                  <a:srgbClr val="FF0000"/>
                </a:solidFill>
              </a:rPr>
              <a:t>опоздавшие о</a:t>
            </a:r>
            <a:r>
              <a:rPr lang="ru-RU" sz="2000" dirty="0"/>
              <a:t>бучающиеся </a:t>
            </a:r>
            <a:r>
              <a:rPr lang="ru-RU" sz="2000" dirty="0">
                <a:solidFill>
                  <a:srgbClr val="FF0000"/>
                </a:solidFill>
              </a:rPr>
              <a:t>в аудиторию НЕ </a:t>
            </a:r>
            <a:r>
              <a:rPr lang="ru-RU" sz="2000" dirty="0" smtClean="0">
                <a:solidFill>
                  <a:srgbClr val="FF0000"/>
                </a:solidFill>
              </a:rPr>
              <a:t>ДОПУСКАЮТСЯ;</a:t>
            </a:r>
          </a:p>
          <a:p>
            <a:r>
              <a:rPr lang="ru-RU" sz="2000" dirty="0" smtClean="0"/>
              <a:t>Обучающимся </a:t>
            </a:r>
            <a:r>
              <a:rPr lang="ru-RU" sz="2000" dirty="0"/>
              <a:t>запрещено покидать аудиторию без крайней </a:t>
            </a:r>
            <a:r>
              <a:rPr lang="ru-RU" sz="2000" dirty="0" smtClean="0"/>
              <a:t>необходимости;</a:t>
            </a:r>
          </a:p>
          <a:p>
            <a:r>
              <a:rPr lang="ru-RU" sz="2000" dirty="0" smtClean="0"/>
              <a:t>Если </a:t>
            </a:r>
            <a:r>
              <a:rPr lang="ru-RU" sz="2000" dirty="0"/>
              <a:t>обучающийся не может завершить тестирование/анкетирование (например, по причине плохого самочувствия) или должен покинуть аудиторию на какое-то время, организатор в аудитории должен собрать предоставленные ему материалы (бланк с учетными данными, ручку, черновики и т. д</a:t>
            </a:r>
            <a:r>
              <a:rPr lang="ru-RU" sz="2000" dirty="0" smtClean="0"/>
              <a:t>.);</a:t>
            </a:r>
          </a:p>
          <a:p>
            <a:r>
              <a:rPr lang="ru-RU" sz="2000" dirty="0" smtClean="0"/>
              <a:t>Обучающимся </a:t>
            </a:r>
            <a:r>
              <a:rPr lang="ru-RU" sz="2000" dirty="0"/>
              <a:t>запрещено приносить с собой в аудиторию какие-либо материалы, включая книги или </a:t>
            </a:r>
            <a:r>
              <a:rPr lang="ru-RU" sz="2000" dirty="0" smtClean="0"/>
              <a:t>калькуляторы;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В случае необходимости организатор в аудитории может предоставить обучающимся черновики. Запрещено выносить черновики из аудитории. После завершения сессии организатор в аудитории должен собрать черновики и утилизировать </a:t>
            </a:r>
            <a:r>
              <a:rPr lang="ru-RU" sz="2000" dirty="0" smtClean="0"/>
              <a:t>их.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16903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00800" cy="1143000"/>
          </a:xfrm>
        </p:spPr>
        <p:txBody>
          <a:bodyPr/>
          <a:lstStyle/>
          <a:p>
            <a:r>
              <a:rPr lang="ru-RU" sz="3600" dirty="0" smtClean="0"/>
              <a:t>Правила проведения исследования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ru-RU" sz="2000" dirty="0"/>
              <a:t>Организатор в аудитории </a:t>
            </a:r>
            <a:r>
              <a:rPr lang="ru-RU" sz="2000" b="1" dirty="0">
                <a:solidFill>
                  <a:srgbClr val="FF0000"/>
                </a:solidFill>
              </a:rPr>
              <a:t>не может оказывать обучающимся какую-либо помощь при тестировании</a:t>
            </a:r>
            <a:r>
              <a:rPr lang="ru-RU" sz="2000" dirty="0"/>
              <a:t>, но может отвечать на вопросы обучающихся, связанные с </a:t>
            </a:r>
            <a:r>
              <a:rPr lang="ru-RU" sz="2000" dirty="0" smtClean="0"/>
              <a:t>анкетированием;</a:t>
            </a:r>
          </a:p>
          <a:p>
            <a:r>
              <a:rPr lang="ru-RU" sz="2000" dirty="0" smtClean="0"/>
              <a:t>Если </a:t>
            </a:r>
            <a:r>
              <a:rPr lang="ru-RU" sz="2000" dirty="0"/>
              <a:t>обучающиеся завершили тест раньше времени, организатор в аудитории должен попросить их перепроверить свои ответы/ подождать остальных. По решению ОО возможно организовать отдельную аудиторию для обучающихся, закончивших тестирование раньше других во избежание нарушения тишины и </a:t>
            </a:r>
            <a:r>
              <a:rPr lang="ru-RU" sz="2000" dirty="0" smtClean="0"/>
              <a:t>порядка;</a:t>
            </a:r>
          </a:p>
          <a:p>
            <a:r>
              <a:rPr lang="ru-RU" sz="2000" dirty="0" smtClean="0"/>
              <a:t>Во </a:t>
            </a:r>
            <a:r>
              <a:rPr lang="ru-RU" sz="2000" dirty="0"/>
              <a:t>время проведения сессии в аудитории могут находиться организатор в аудитории, внешние наблюдатели, технический специалист (при необходимости), школьный координатор (при </a:t>
            </a:r>
            <a:r>
              <a:rPr lang="ru-RU" sz="2000" dirty="0" smtClean="0"/>
              <a:t>необходимости);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целях обеспечения конфиденциальности запрещается копирование, фотографирование или видеосъемка материалов </a:t>
            </a:r>
            <a:r>
              <a:rPr lang="ru-RU" sz="2000" dirty="0" smtClean="0"/>
              <a:t>исследования!</a:t>
            </a:r>
          </a:p>
          <a:p>
            <a:r>
              <a:rPr lang="ru-RU" sz="2000" dirty="0" smtClean="0"/>
              <a:t>Завершает </a:t>
            </a:r>
            <a:r>
              <a:rPr lang="ru-RU" sz="2000" dirty="0"/>
              <a:t>заполнение бумажной Формы </a:t>
            </a:r>
            <a:r>
              <a:rPr lang="ru-RU" sz="2000" dirty="0" smtClean="0"/>
              <a:t>участия;</a:t>
            </a:r>
          </a:p>
          <a:p>
            <a:r>
              <a:rPr lang="ru-RU" sz="2000" dirty="0" smtClean="0"/>
              <a:t>Заполняет </a:t>
            </a:r>
            <a:r>
              <a:rPr lang="ru-RU" sz="2000" dirty="0"/>
              <a:t>бумажный Протокол организатора</a:t>
            </a:r>
          </a:p>
        </p:txBody>
      </p:sp>
    </p:spTree>
    <p:extLst>
      <p:ext uri="{BB962C8B-B14F-4D97-AF65-F5344CB8AC3E}">
        <p14:creationId xmlns:p14="http://schemas.microsoft.com/office/powerpoint/2010/main" val="2024892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Необходимо проверить у </a:t>
            </a:r>
            <a:r>
              <a:rPr lang="ru-RU" dirty="0"/>
              <a:t>каждого обучающегося, завершен ли тест (нажата ли кнопка «Завершить тест»). В случае если тест не закрыт обучающимся (кнопка «Завершить тест» не нажата), это делает организатор в аудитории (с помощью технического специалиста, при необходимости) </a:t>
            </a:r>
          </a:p>
        </p:txBody>
      </p:sp>
    </p:spTree>
    <p:extLst>
      <p:ext uri="{BB962C8B-B14F-4D97-AF65-F5344CB8AC3E}">
        <p14:creationId xmlns:p14="http://schemas.microsoft.com/office/powerpoint/2010/main" val="1149357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Технический специалист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5835"/>
            <a:ext cx="8229600" cy="3814693"/>
          </a:xfrm>
        </p:spPr>
      </p:pic>
    </p:spTree>
    <p:extLst>
      <p:ext uri="{BB962C8B-B14F-4D97-AF65-F5344CB8AC3E}">
        <p14:creationId xmlns:p14="http://schemas.microsoft.com/office/powerpoint/2010/main" val="3669759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наблюдатель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229600" cy="3931920"/>
          </a:xfrm>
        </p:spPr>
      </p:pic>
    </p:spTree>
    <p:extLst>
      <p:ext uri="{BB962C8B-B14F-4D97-AF65-F5344CB8AC3E}">
        <p14:creationId xmlns:p14="http://schemas.microsoft.com/office/powerpoint/2010/main" val="557050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8229600" cy="3033346"/>
          </a:xfrm>
        </p:spPr>
      </p:pic>
    </p:spTree>
    <p:extLst>
      <p:ext uri="{BB962C8B-B14F-4D97-AF65-F5344CB8AC3E}">
        <p14:creationId xmlns:p14="http://schemas.microsoft.com/office/powerpoint/2010/main" val="609553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моменты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522" y="1484784"/>
            <a:ext cx="8229600" cy="4752528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Будет обучающее видео для координаторов ОО по заполнению электронного протокола;</a:t>
            </a:r>
          </a:p>
          <a:p>
            <a:r>
              <a:rPr lang="ru-RU" sz="2000" dirty="0" smtClean="0"/>
              <a:t>До окончания основных сессий необходимо будет предоставить федеральному организатору сведения о назначенных дополнительных </a:t>
            </a:r>
            <a:r>
              <a:rPr lang="ru-RU" sz="2000" dirty="0" smtClean="0"/>
              <a:t>сессиях (если возникнет необходимость);</a:t>
            </a:r>
            <a:endParaRPr lang="ru-RU" sz="2000" dirty="0" smtClean="0"/>
          </a:p>
          <a:p>
            <a:r>
              <a:rPr lang="ru-RU" sz="2000" dirty="0" smtClean="0"/>
              <a:t>Не забывать учитывать в распределении +1 резервный компьютер;</a:t>
            </a:r>
          </a:p>
          <a:p>
            <a:r>
              <a:rPr lang="ru-RU" sz="2000" dirty="0" smtClean="0"/>
              <a:t>Если адреса проведения сессий отличаются (их несколько) необходимо сообщить региональному координатору и через него федеральному организатору;</a:t>
            </a:r>
          </a:p>
          <a:p>
            <a:r>
              <a:rPr lang="ru-RU" sz="2000" dirty="0" smtClean="0"/>
              <a:t>Возможно увеличение количества ПК;</a:t>
            </a:r>
          </a:p>
          <a:p>
            <a:r>
              <a:rPr lang="ru-RU" sz="2000" dirty="0" smtClean="0"/>
              <a:t>Планируется проведение социологического опроса среди родителей и педагогов ОО – участников исследования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3734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600" dirty="0" smtClean="0"/>
              <a:t>Обеспечение конфиденциальности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417639"/>
            <a:ext cx="3682752" cy="2731442"/>
          </a:xfrm>
        </p:spPr>
        <p:txBody>
          <a:bodyPr/>
          <a:lstStyle/>
          <a:p>
            <a:r>
              <a:rPr lang="ru-RU" sz="2000" dirty="0"/>
              <a:t>Все </a:t>
            </a:r>
            <a:r>
              <a:rPr lang="ru-RU" sz="2000" dirty="0" smtClean="0"/>
              <a:t>задействованные специалисты </a:t>
            </a:r>
            <a:r>
              <a:rPr lang="ru-RU" sz="2000" dirty="0"/>
              <a:t>в ОО должны подписать </a:t>
            </a:r>
            <a:r>
              <a:rPr lang="ru-RU" sz="2000" b="1" dirty="0"/>
              <a:t>соглашение о </a:t>
            </a:r>
            <a:r>
              <a:rPr lang="ru-RU" sz="2000" b="1" dirty="0" smtClean="0"/>
              <a:t>неразглашении</a:t>
            </a:r>
          </a:p>
          <a:p>
            <a:r>
              <a:rPr lang="ru-RU" sz="2000" dirty="0"/>
              <a:t>Все материалы исследования (задания тестов, анкеты, формы для заполнения, учетные данные,) </a:t>
            </a:r>
            <a:r>
              <a:rPr lang="ru-RU" sz="2000" b="1" dirty="0"/>
              <a:t>строго конфиденциальны</a:t>
            </a:r>
            <a:r>
              <a:rPr lang="ru-RU" sz="2000" dirty="0"/>
              <a:t>. Все формы и материалы должны храниться в надежном месте и быть уничтоженными, когда федеральный организатор попросит об этом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5" y="1556792"/>
            <a:ext cx="4795347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8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dirty="0" smtClean="0"/>
              <a:t>Оценка по модели </a:t>
            </a:r>
            <a:r>
              <a:rPr lang="en-US" dirty="0" smtClean="0"/>
              <a:t>PISA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6932"/>
            <a:ext cx="8229600" cy="3932498"/>
          </a:xfrm>
        </p:spPr>
      </p:pic>
      <p:sp>
        <p:nvSpPr>
          <p:cNvPr id="7" name="Прямоугольник 6"/>
          <p:cNvSpPr/>
          <p:nvPr/>
        </p:nvSpPr>
        <p:spPr>
          <a:xfrm>
            <a:off x="1259632" y="4869160"/>
            <a:ext cx="1440160" cy="2880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40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Бумажный протокол </a:t>
            </a:r>
            <a:br>
              <a:rPr lang="ru-RU" sz="4000" dirty="0" smtClean="0"/>
            </a:br>
            <a:r>
              <a:rPr lang="ru-RU" sz="4000" dirty="0" smtClean="0"/>
              <a:t>наблюдателя</a:t>
            </a:r>
            <a:endParaRPr lang="ru-RU" sz="4000" dirty="0"/>
          </a:p>
        </p:txBody>
      </p:sp>
      <p:pic>
        <p:nvPicPr>
          <p:cNvPr id="7" name="Объект 6"/>
          <p:cNvPicPr>
            <a:picLocks noGrp="1"/>
          </p:cNvPicPr>
          <p:nvPr>
            <p:ph sz="quarter" idx="4"/>
          </p:nvPr>
        </p:nvPicPr>
        <p:blipFill rotWithShape="1">
          <a:blip r:embed="rId2"/>
          <a:srcRect l="27885" t="10541" r="30769" b="3417"/>
          <a:stretch/>
        </p:blipFill>
        <p:spPr bwMode="auto">
          <a:xfrm>
            <a:off x="4978159" y="1628800"/>
            <a:ext cx="3375507" cy="4497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4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28045" t="10541" r="31731" b="3988"/>
          <a:stretch/>
        </p:blipFill>
        <p:spPr bwMode="auto">
          <a:xfrm>
            <a:off x="824371" y="1556792"/>
            <a:ext cx="3305845" cy="4569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85249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протокол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7725" t="9402" r="30609" b="5412"/>
          <a:stretch/>
        </p:blipFill>
        <p:spPr bwMode="auto">
          <a:xfrm>
            <a:off x="2123728" y="1628800"/>
            <a:ext cx="4464496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2789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dirty="0" smtClean="0"/>
              <a:t>Контакты регионального координатора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ГУ ЯО </a:t>
            </a:r>
            <a:r>
              <a:rPr lang="ru-RU" dirty="0" err="1" smtClean="0"/>
              <a:t>ЦОиККО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Петрова Надежда Владимировна</a:t>
            </a:r>
          </a:p>
          <a:p>
            <a:pPr marL="0" indent="0" algn="ctr">
              <a:buNone/>
            </a:pPr>
            <a:r>
              <a:rPr lang="ru-RU" dirty="0" smtClean="0"/>
              <a:t>Тел.: 8 (4852) 289-066</a:t>
            </a:r>
          </a:p>
          <a:p>
            <a:pPr marL="0" indent="0" algn="ctr">
              <a:buNone/>
            </a:pPr>
            <a:r>
              <a:rPr lang="ru-RU" dirty="0" smtClean="0"/>
              <a:t>Тел.: 8 (4852</a:t>
            </a:r>
            <a:r>
              <a:rPr lang="ru-RU" dirty="0"/>
              <a:t>) </a:t>
            </a:r>
            <a:r>
              <a:rPr lang="ru-RU" dirty="0" smtClean="0"/>
              <a:t>287-298</a:t>
            </a:r>
          </a:p>
          <a:p>
            <a:pPr marL="0" indent="0" algn="ctr">
              <a:buNone/>
            </a:pPr>
            <a:r>
              <a:rPr lang="ru-RU" dirty="0" smtClean="0"/>
              <a:t>Тел.: +7 901 174 08 02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petrovanv@coikko.ru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793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4000" dirty="0" smtClean="0"/>
              <a:t>Взаимодействие специалисто</a:t>
            </a:r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6" y="1417638"/>
            <a:ext cx="8229600" cy="4077392"/>
          </a:xfrm>
        </p:spPr>
      </p:pic>
    </p:spTree>
    <p:extLst>
      <p:ext uri="{BB962C8B-B14F-4D97-AF65-F5344CB8AC3E}">
        <p14:creationId xmlns:p14="http://schemas.microsoft.com/office/powerpoint/2010/main" val="83140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3600" dirty="0" smtClean="0"/>
              <a:t>Сроки проведения тестирования и анкетирования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8229600" cy="3923968"/>
          </a:xfrm>
        </p:spPr>
      </p:pic>
    </p:spTree>
    <p:extLst>
      <p:ext uri="{BB962C8B-B14F-4D97-AF65-F5344CB8AC3E}">
        <p14:creationId xmlns:p14="http://schemas.microsoft.com/office/powerpoint/2010/main" val="342474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sz="3600" dirty="0" smtClean="0"/>
              <a:t>Мероприятия по федеральному плану-графику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3" y="1556792"/>
            <a:ext cx="8229600" cy="3891235"/>
          </a:xfrm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323528" y="5448026"/>
            <a:ext cx="8640960" cy="86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Даты согласования расписания с муниципальным координатором до 27 сентября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200" dirty="0" smtClean="0"/>
              <a:t>Система тестирования ФИС ОКО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8127"/>
            <a:ext cx="8229600" cy="399010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3568" y="5373216"/>
            <a:ext cx="76328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8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6501464" cy="4525963"/>
          </a:xfrm>
        </p:spPr>
      </p:pic>
    </p:spTree>
    <p:extLst>
      <p:ext uri="{BB962C8B-B14F-4D97-AF65-F5344CB8AC3E}">
        <p14:creationId xmlns:p14="http://schemas.microsoft.com/office/powerpoint/2010/main" val="168392265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1543</Words>
  <Application>Microsoft Office PowerPoint</Application>
  <PresentationFormat>Экран (4:3)</PresentationFormat>
  <Paragraphs>152</Paragraphs>
  <Slides>42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Cambria</vt:lpstr>
      <vt:lpstr>Times New Roman</vt:lpstr>
      <vt:lpstr>Wingdings</vt:lpstr>
      <vt:lpstr>1_Тема Office</vt:lpstr>
      <vt:lpstr>Организация оценки по модели PISA в Ярославской области для школьных координаторов, организаторов в аудитории и технических специалистов. Обеспечение объективности исследования</vt:lpstr>
      <vt:lpstr>Организация оценки по модели PISA</vt:lpstr>
      <vt:lpstr>Презентация PowerPoint</vt:lpstr>
      <vt:lpstr>Оценка по модели PISA</vt:lpstr>
      <vt:lpstr>Взаимодействие специалистов</vt:lpstr>
      <vt:lpstr>Сроки проведения тестирования и анкетирования</vt:lpstr>
      <vt:lpstr>Мероприятия по федеральному плану-графику</vt:lpstr>
      <vt:lpstr>Система тестирования ФИС ОКО</vt:lpstr>
      <vt:lpstr>Презентация PowerPoint</vt:lpstr>
      <vt:lpstr>Распределение времени на тестирование</vt:lpstr>
      <vt:lpstr>Распределение обучающихся по сессиям</vt:lpstr>
      <vt:lpstr>Роли сотрудников ОО – участников исследования</vt:lpstr>
      <vt:lpstr>Материалы, необходимые для проведения исследования</vt:lpstr>
      <vt:lpstr>Обязанности школьного координатора</vt:lpstr>
      <vt:lpstr>Презентация PowerPoint</vt:lpstr>
      <vt:lpstr>Составление расписания сессий</vt:lpstr>
      <vt:lpstr>Составление расписание сессий</vt:lpstr>
      <vt:lpstr>Коэффициент участия</vt:lpstr>
      <vt:lpstr>Подготовка материалов</vt:lpstr>
      <vt:lpstr>Для организатора в аудитории</vt:lpstr>
      <vt:lpstr>Для внешних наблюдателей</vt:lpstr>
      <vt:lpstr>Обеспечение конфиденциальности</vt:lpstr>
      <vt:lpstr>Организация и проведение тестирования и анкетирования обучающихся в системе тестирования ФИС ОКО</vt:lpstr>
      <vt:lpstr>После завершения оценочной процедуры</vt:lpstr>
      <vt:lpstr>Организация и проведение анкетирования администрации ОО</vt:lpstr>
      <vt:lpstr>Интерфейс</vt:lpstr>
      <vt:lpstr>Мониторинг сохранения результатов</vt:lpstr>
      <vt:lpstr>Электронный протокол</vt:lpstr>
      <vt:lpstr>Бумажные формы участия</vt:lpstr>
      <vt:lpstr>Организатор в аудитории</vt:lpstr>
      <vt:lpstr>Организатор в аудитории</vt:lpstr>
      <vt:lpstr>Правила проведения исследования</vt:lpstr>
      <vt:lpstr>Правила проведения исследования</vt:lpstr>
      <vt:lpstr>ВАЖНО!</vt:lpstr>
      <vt:lpstr>Технический специалист</vt:lpstr>
      <vt:lpstr>Внешний наблюдатель</vt:lpstr>
      <vt:lpstr>Помощь</vt:lpstr>
      <vt:lpstr>Важные моменты</vt:lpstr>
      <vt:lpstr>Обеспечение конфиденциальности</vt:lpstr>
      <vt:lpstr>Бумажный протокол  наблюдателя</vt:lpstr>
      <vt:lpstr>Электронный протокол</vt:lpstr>
      <vt:lpstr>Контакты регионального координатора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 – технологическая подготовка ППЭ к проведению РТМ ЕГЭ по обществознанию  30.03.2021</dc:title>
  <dc:creator>Александрова_ЕИ</dc:creator>
  <cp:lastModifiedBy>USER</cp:lastModifiedBy>
  <cp:revision>85</cp:revision>
  <dcterms:created xsi:type="dcterms:W3CDTF">2021-03-25T06:10:55Z</dcterms:created>
  <dcterms:modified xsi:type="dcterms:W3CDTF">2023-09-25T11:46:13Z</dcterms:modified>
</cp:coreProperties>
</file>