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74" r:id="rId12"/>
    <p:sldId id="270" r:id="rId13"/>
    <p:sldId id="271" r:id="rId14"/>
    <p:sldId id="272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6" autoAdjust="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Оценивание итогового сочинения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Шустина</a:t>
            </a:r>
            <a:r>
              <a:rPr lang="ru-RU" dirty="0" smtClean="0">
                <a:solidFill>
                  <a:schemeClr val="tx1"/>
                </a:solidFill>
              </a:rPr>
              <a:t> Ирина Викторовна, председатель региональной предметной комиссии ЕГЭ по русскому языку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2 «Аргументация. Привлечение литературного материала»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нацеливает на проверку умения строить рассуждение, доказывать свою позицию, формулируя аргументы и подкрепляя их примерами из литературного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привлекать  художественные произведения, дневники, мемуары, публицистику, произведения устного народного творчества (за исключением малых жанров), другие источники отечественной или мировой литературы (достаточно опоры на  один текст).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Незачет» ставится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условии,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сочинение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содержит аргументации,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написано без опоры на литературный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материал, или в нем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 искажено содержание выбранного текста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литературный материал лишь упоминается в работе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(аргументы примерами не подкрепляются).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остальных случаях выставляется «зачет». </a:t>
            </a:r>
          </a:p>
        </p:txBody>
      </p:sp>
    </p:spTree>
    <p:extLst>
      <p:ext uri="{BB962C8B-B14F-4D97-AF65-F5344CB8AC3E}">
        <p14:creationId xmlns:p14="http://schemas.microsoft.com/office/powerpoint/2010/main" val="12215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2 «Аргументация. Привлечение литературного материала»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итоговом сочинении осуществлена опора на фрагмент текста из пособий для подготовки к ЕГЭ по русскому языку (произведение не называется, а лишь передается содержание фрагмента), то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такой литературный аргумент не засчитывается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учитывать, что участники итогового сочинения могут ориентироваться на требования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школьных критериев, но и вузовских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могут существенно отличаться от школьных критериев.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вуз может требовать привлечения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нескольких литературных аргументов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опоры не только на литературный аргумент, но и на произведения других видов искусства или на исторические факты.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образом, в итоговом сочинении,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литературного аргумента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могут быть аргументы, связанные с театром, кино, живописью, историческими документами (их нужно рассматривать как органическую часть сочинения).</a:t>
            </a:r>
          </a:p>
        </p:txBody>
      </p:sp>
    </p:spTree>
    <p:extLst>
      <p:ext uri="{BB962C8B-B14F-4D97-AF65-F5344CB8AC3E}">
        <p14:creationId xmlns:p14="http://schemas.microsoft.com/office/powerpoint/2010/main" val="25304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3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Композиция и логика рассуждения»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нацеливает на проверку умения логично выстраивать рассуждение на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предложенную тему. Участник должен выдерживать соотношение между тезисом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доказательствами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Незачет»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ставится при условии, если грубые логические нарушения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мешают пониманию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смысла сказанного или отсутствует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тезисно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-доказательная часть. Во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остальных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случаях выставляется «зачет».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4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письменной речи»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нацеливает на проверку речевого оформления текста сочинения.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должен точно выражать мысли, используя разнообразную лексику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различные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грамматические конструкции, при необходимости уместно употреблять термины.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«Незачет»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ставится при условии, если низкое качество речи (в том числе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ошибки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существенно затрудняет понимание смысла сочинения. Во всех остальных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случаях выставляется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«зачет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5 «Грамотность»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критерий позволяет оценить грамотность выпускника.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«Незачет»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ставится при условии, если на 100 слов в среднем приходится в сумме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пяти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ошибок: грамматических,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орфографических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пунктуационных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5 «Грамотность»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100 слов приходится в сумме более пяти ошибок, то на 20 слов – одна ошибка.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слов в конкретном сочинении делится на 20. Полученное число округляется.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работе 370 слов. При делении на 20 получается 18,5. Округляем до 19.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итогового сочинения (изложения) может получить «зачет» по Критерию № 5 при 19 ошибках.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ошибках выставляется «незачет». 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соотнесении количества ошибок и количества слов в итоговом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сочинении (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изложении) берутся конечные числа, полученные при подсчете по итогам проверки всего итогового сочинения (изложения) в целом. 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4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учитываем ошибки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слитном и дефисном написании сложных прилагательных, написание которых противоречит школьному правилу, например (слова даны в неискаженном написании): глухонемой, нефтегазовый, военно-исторический, гражданско-правовой, </a:t>
            </a:r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литературно-художественный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индоевропейский, </a:t>
            </a:r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научно-исследовательский; </a:t>
            </a:r>
          </a:p>
          <a:p>
            <a:pPr algn="just"/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трудных случаях разграничения сложного прилагательного, образованного сращением наречия и прилагательного, и прилагательного с зависимым наречием, например: (</a:t>
            </a:r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активно)действующий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(сильно)действующий, (болезненно)тоскливый; </a:t>
            </a:r>
            <a:endParaRPr lang="ru-RU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необоснованном написании прилагательных на -</a:t>
            </a:r>
            <a:r>
              <a:rPr lang="ru-RU" sz="4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ский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прописной буквы, например, Шекспировские трагедии; шекспировские стихи; </a:t>
            </a:r>
            <a:endParaRPr lang="ru-RU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случаях, когда вместо одного знака препинания поставлен другой (кроме постановки запятой между подлежащим и сказуемым);  </a:t>
            </a:r>
            <a:endParaRPr lang="ru-RU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пропуске одного из сочетающихся знаков препинания или в нарушении их последовательности.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791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Повторяемость 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однотипность ошибок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одном непроверяемом слове допущены две и более ошибки, то все они считаются за одну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низм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– 1 ошибка).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одном слове допущено несколько ошибок на разные правила, то каждая ошибка считается отдельно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кающая сила – 2 ошибки).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Каждая ошибка учитывается отдельно (однотипных нет).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Ошибка, допущенная в одном слове несколько раз, - 1 ошибка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лемика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слово написано в тексте и правильно, и неправильно, то неправильный вариант считаем как ошибку.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однотипных ошибках не распространяется на пунктуационные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об однотипных ошибках не распространяется на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грамматические ошибки, кроме тех случаев, когда повторяется одна и та же словоформа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Грамматические </a:t>
            </a:r>
            <a:r>
              <a:rPr lang="ru-RU" alt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ошибки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285605"/>
              </p:ext>
            </p:extLst>
          </p:nvPr>
        </p:nvGraphicFramePr>
        <p:xfrm>
          <a:off x="467544" y="1268762"/>
          <a:ext cx="8340580" cy="511640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32048"/>
                <a:gridCol w="2744630"/>
                <a:gridCol w="5163902"/>
              </a:tblGrid>
              <a:tr h="457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ошибки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1" marR="45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Примеры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51" marR="45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словообразование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Трудолю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бим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ый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над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смехаться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образование формы существительного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Многие чуд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техники, не хватает врем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образование формы прилагательного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Более интереснее,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красивше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образование формы числительного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пятистами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рублями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образование формы местоимения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Ихнего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пафоса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ихи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дети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Ошибочное образование формы глагола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Они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ездиют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хочут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пиша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 жизни природы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согласования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Я знаком с группой ребят, серьезно увлекающ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имися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джазом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управления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Нужно сделать свою природу более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красивую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Повествует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читателей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9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/>
          <a:lstStyle/>
          <a:p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Грамматические ошибки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941819"/>
              </p:ext>
            </p:extLst>
          </p:nvPr>
        </p:nvGraphicFramePr>
        <p:xfrm>
          <a:off x="395536" y="908720"/>
          <a:ext cx="8280920" cy="556674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04056"/>
                <a:gridCol w="3600400"/>
                <a:gridCol w="4176464"/>
              </a:tblGrid>
              <a:tr h="526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связи между подлежащим и сказуемым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Большинство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возражали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против такой оценки его творчества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способа выражения сказуемого в отдельных конструкциях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Он написал книгу, которая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эпопея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Все были рады, счастливы и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веселые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Ошибки в построении предложения с однородными членами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4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Страна </a:t>
                      </a:r>
                      <a:r>
                        <a:rPr lang="ru-RU" sz="1600" b="1" spc="-4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любила</a:t>
                      </a:r>
                      <a:r>
                        <a:rPr lang="ru-RU" sz="1600" spc="-4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b="1" spc="-4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гордилась</a:t>
                      </a:r>
                      <a:r>
                        <a:rPr lang="ru-RU" sz="1600" spc="-4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поэтом.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сочинении я хотел сказать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 значении спорта и почему я его люблю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2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Ошибки в построении предложения с деепричастным оборотом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Читая текст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возникает такое чувство…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Ошибки в построении предложения с причастным оборотом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Узкая дорожка была покрыта </a:t>
                      </a:r>
                      <a:r>
                        <a:rPr lang="ru-RU" sz="1600" b="1" spc="-2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проваливающимся</a:t>
                      </a:r>
                      <a:r>
                        <a:rPr lang="ru-RU" sz="1600" spc="-2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снегом </a:t>
                      </a:r>
                      <a:r>
                        <a:rPr lang="ru-RU" sz="1600" b="1" spc="-2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под ногами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Ошибки в построении сложного предложения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Эта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книга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научила меня ценить и уважать друзей,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которую я прочитал еще в детстве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Человеку показалось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что это сон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Смешение прямой и косвенной речи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Автор сказал,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что 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не согласен с мнением рецензента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границ предложения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Когда герой опомнился. Было уже поздно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видовременной соотнесенности глагольных форм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Замирает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мгновение сердце и вдруг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застучит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вновь</a:t>
                      </a:r>
                    </a:p>
                  </a:txBody>
                  <a:tcPr marL="45751" marR="4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9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проверки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еред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осуществлением проверки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итогового сочинения (изложения) по критериям оценивания, разработанным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Рособрнадзором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эксперты проверяют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участниками итогового сочинения (изложения) требований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сочинения (изложения)» и «Самостоятельность написания итогового сочинения (изложения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)».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732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ошибки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941961"/>
              </p:ext>
            </p:extLst>
          </p:nvPr>
        </p:nvGraphicFramePr>
        <p:xfrm>
          <a:off x="755577" y="1340767"/>
          <a:ext cx="7704856" cy="52976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70485"/>
                <a:gridCol w="3068074"/>
                <a:gridCol w="3866297"/>
              </a:tblGrid>
              <a:tr h="326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928" marR="4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Вид ошибки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928" marR="4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Примеры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928" marR="4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Употребление слова в несвойственном ему значении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Мы были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шокированы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прекрасной игрой актеров.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Мысль развивается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продолжении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всего текста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Неразличение оттенков значения, вносимых в слово приставкой и суффиксом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Мое отношение к этой проблеме не</a:t>
                      </a:r>
                      <a:r>
                        <a:rPr lang="x-none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поменялось</a:t>
                      </a:r>
                      <a:r>
                        <a:rPr lang="x-none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Были приняты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эффектные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меры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Неразличение синонимичных слов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конечном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предложении автор применяет градацию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Употребление слов иной стилевой окраски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Автор, обращаясь к этой проблеме, пытается направить людей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немного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другую колею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Неуместное употребление эмоционально-окрашенных слов и фразеологизмов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Астафьев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то и дело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прибегает к употреблению метафор и олицетворений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Неоправданное употребление просторечных слов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Таким людям всегда удается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объегорить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других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0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80" cy="720080"/>
          </a:xfrm>
        </p:spPr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ошибки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256319"/>
              </p:ext>
            </p:extLst>
          </p:nvPr>
        </p:nvGraphicFramePr>
        <p:xfrm>
          <a:off x="683568" y="1124746"/>
          <a:ext cx="7920881" cy="550673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76064"/>
                <a:gridCol w="3168352"/>
                <a:gridCol w="4176465"/>
              </a:tblGrid>
              <a:tr h="792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Нарушение лексической сочетаемости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Автор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увеличивает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впечатление.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Автор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использует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художественные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особенности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(вместо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средства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Употребление лишних слов, в том числе плеоназм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Красоту пейзажа автор передает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нам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 помощью художественных приемов.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Молодой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юноша,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очень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прекрасный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Употребление однокоренных слов в близком контексте (тавтология)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этом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рассказе рассказывается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о реальных событиях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Неоправданное повторение слова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Герой </a:t>
                      </a:r>
                      <a:r>
                        <a:rPr lang="ru-RU" sz="1600" spc="-3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рассказа не задумывается над своим поступком. </a:t>
                      </a:r>
                      <a:r>
                        <a:rPr lang="ru-RU" sz="1600" b="1" spc="-3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Герой</a:t>
                      </a:r>
                      <a:r>
                        <a:rPr lang="ru-RU" sz="1600" spc="-3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даже не понимает всей глубины содеянного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Бедность и однообразие синтаксических конструкций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Когда писатель пришел в редакцию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его принял главный редактор.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Когда они поговорили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писатель отправился в гостиницу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Неудачное употребление местоимений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Данный текст написал В. Белов.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Он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относится к художественному стилю.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 меня сразу же возникла картина в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своем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воображении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Речевая недостаточность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Привлечь &lt;…&gt; читателей к данной проблеме</a:t>
                      </a: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5 «Грамотность»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подготовке к итоговому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сочинению,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подготовке к итоговому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изложению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Методические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материалы для председателей и членов предметных комиссий субъектов Российской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Федерации по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проверке выполнения заданий с развернутым ответом экзаменационных работ ЕГЭ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года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опубликованы на сайте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://www.fipi.ru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/)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1256"/>
            <a:ext cx="8229600" cy="1339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№ 1.  «Объем итогового сочинения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Рекомендуемое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слов – от 350. 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слов в сочинении не устанавливается.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сочинении менее 250 слов (в подсчет включаются все слова, в том числе и служебные), то выставляется «незачет» за невыполнение требования № 1 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«незачет» за работу в целом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(такое итоговое сочинение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проверяется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требованию № 2 «Самостоятельность написания итогового сочинения (изложения)» и критериям оценивания). </a:t>
            </a:r>
          </a:p>
        </p:txBody>
      </p:sp>
    </p:spTree>
    <p:extLst>
      <p:ext uri="{BB962C8B-B14F-4D97-AF65-F5344CB8AC3E}">
        <p14:creationId xmlns:p14="http://schemas.microsoft.com/office/powerpoint/2010/main" val="20382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подсчёта слов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подсчёте слов в сочинении (изложении) учитываются как самостоятельные, так и служебные части речи.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Подсчитывается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любая последовательность слов, написанных без пробела (например, «всё-таки» – одно слово, «всё же» – два слова).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Инициалы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фамилией считаются одним словом (например, «М.Ю. Лермонтов» – одно слово).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символы, в частности цифры, при подсчёте не учитываются (например, «5 лет» – одно слово, «пять лет» – два слова).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подсчёта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подсчете слов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учитывать авторскую орфографию.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конкретных примерах показаны принципы подсчета слов: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Белогорская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крепость» – 2 слова;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Александр  Сергеевич Пушкин» – 3 слова; 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 Пушкин» – 1 слово;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 чтобы» – 3 слова;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возрасте двадцати двух лет» – 5 слов;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возрасте 22 лет» – 3 слова;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влесу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(ошибочное слитное написание)» – 1 слово;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 белый (ошибочное раздельное написание)» – 2 слова. </a:t>
            </a:r>
          </a:p>
        </p:txBody>
      </p:sp>
    </p:spTree>
    <p:extLst>
      <p:ext uri="{BB962C8B-B14F-4D97-AF65-F5344CB8AC3E}">
        <p14:creationId xmlns:p14="http://schemas.microsoft.com/office/powerpoint/2010/main" val="32268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№ 2.  «Самостоятельность написания итогового сочинения»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 выполняется самостоятельно.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прямое или косвенное цитирование с обязательной ссылкой на источник (ссылка дается в свободной форме).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цитирования не должен превышать объем собственного текста участника.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 признано несамостоятельным, то выставляется «незачет» за невыполнение требования № 2 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«незачет» за работу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(такое сочинение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проверяется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критериям оценивания).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«Соответствие теме»;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«Аргументация. Привлечение литературного материала»;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«Композиция и логика рассуждения»;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«Качество письменной речи»;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«Грамотность». </a:t>
            </a:r>
          </a:p>
        </p:txBody>
      </p:sp>
    </p:spTree>
    <p:extLst>
      <p:ext uri="{BB962C8B-B14F-4D97-AF65-F5344CB8AC3E}">
        <p14:creationId xmlns:p14="http://schemas.microsoft.com/office/powerpoint/2010/main" val="19882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№ 1 и № 2 являются основными.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 </a:t>
            </a:r>
          </a:p>
        </p:txBody>
      </p:sp>
    </p:spTree>
    <p:extLst>
      <p:ext uri="{BB962C8B-B14F-4D97-AF65-F5344CB8AC3E}">
        <p14:creationId xmlns:p14="http://schemas.microsoft.com/office/powerpoint/2010/main" val="12020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№ 1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теме»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нацеливает на проверку содержания сочинения.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Незачет» ставится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в случае, если сочинение не соответствует теме,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нем нет ответа на вопрос, поставленный в теме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или в сочинении не прослеживается конкретной цели высказывания.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остальных случаях выставляется «зачет»</a:t>
            </a:r>
          </a:p>
        </p:txBody>
      </p:sp>
    </p:spTree>
    <p:extLst>
      <p:ext uri="{BB962C8B-B14F-4D97-AF65-F5344CB8AC3E}">
        <p14:creationId xmlns:p14="http://schemas.microsoft.com/office/powerpoint/2010/main" val="21802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115</TotalTime>
  <Words>1957</Words>
  <Application>Microsoft Office PowerPoint</Application>
  <PresentationFormat>Экран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Исполнительная</vt:lpstr>
      <vt:lpstr>Оценивание итогового сочинения</vt:lpstr>
      <vt:lpstr>Порядок проверки</vt:lpstr>
      <vt:lpstr>Требование № 1.  «Объем итогового сочинения» </vt:lpstr>
      <vt:lpstr>Правила подсчёта слов</vt:lpstr>
      <vt:lpstr>Правила подсчёта слов</vt:lpstr>
      <vt:lpstr>Требование № 2.  «Самостоятельность написания итогового сочинения» </vt:lpstr>
      <vt:lpstr>Критерии оценивания</vt:lpstr>
      <vt:lpstr>Критерии оценивания</vt:lpstr>
      <vt:lpstr>Критерий № 1  «Соответствие теме» </vt:lpstr>
      <vt:lpstr>Критерий № 2 «Аргументация. Привлечение литературного материала» </vt:lpstr>
      <vt:lpstr>Критерий № 2 «Аргументация. Привлечение литературного материала» </vt:lpstr>
      <vt:lpstr>Критерий № 3  «Композиция и логика рассуждения» </vt:lpstr>
      <vt:lpstr>Критерий № 4  «Качество письменной речи» </vt:lpstr>
      <vt:lpstr>Критерий № 5 «Грамотность»</vt:lpstr>
      <vt:lpstr>Критерий № 5 «Грамотность»</vt:lpstr>
      <vt:lpstr>Не учитываем ошибки</vt:lpstr>
      <vt:lpstr>Повторяемость и однотипность ошибок</vt:lpstr>
      <vt:lpstr>Грамматические ошибки</vt:lpstr>
      <vt:lpstr>Грамматические ошибки</vt:lpstr>
      <vt:lpstr>Речевые ошибки</vt:lpstr>
      <vt:lpstr>Речевые ошибки</vt:lpstr>
      <vt:lpstr>Критерий № 5 «Грамотность»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итогового сочинения</dc:title>
  <dc:creator>Ирина</dc:creator>
  <cp:lastModifiedBy>Ирина</cp:lastModifiedBy>
  <cp:revision>14</cp:revision>
  <dcterms:created xsi:type="dcterms:W3CDTF">2019-11-10T17:09:11Z</dcterms:created>
  <dcterms:modified xsi:type="dcterms:W3CDTF">2023-11-20T09:18:18Z</dcterms:modified>
</cp:coreProperties>
</file>