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3" r:id="rId3"/>
    <p:sldId id="306" r:id="rId4"/>
    <p:sldId id="284" r:id="rId5"/>
    <p:sldId id="307" r:id="rId6"/>
    <p:sldId id="304" r:id="rId7"/>
    <p:sldId id="257" r:id="rId8"/>
    <p:sldId id="258" r:id="rId9"/>
    <p:sldId id="260" r:id="rId10"/>
    <p:sldId id="259" r:id="rId11"/>
    <p:sldId id="267" r:id="rId12"/>
    <p:sldId id="268" r:id="rId13"/>
    <p:sldId id="263" r:id="rId14"/>
    <p:sldId id="269" r:id="rId15"/>
    <p:sldId id="270" r:id="rId16"/>
    <p:sldId id="271" r:id="rId17"/>
    <p:sldId id="264" r:id="rId18"/>
    <p:sldId id="266" r:id="rId19"/>
    <p:sldId id="301" r:id="rId20"/>
    <p:sldId id="302" r:id="rId21"/>
    <p:sldId id="305" r:id="rId22"/>
    <p:sldId id="303"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41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E7D618EC-E970-44EA-A276-55FEB3CC4352}" type="datetimeFigureOut">
              <a:rPr lang="ru-RU" smtClean="0"/>
              <a:t>12.11.2023</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0AB08DC-D7D6-4AD4-B14E-E7931CEFC47A}" type="slidenum">
              <a:rPr lang="ru-RU" smtClean="0"/>
              <a:t>‹#›</a:t>
            </a:fld>
            <a:endParaRPr lang="ru-RU"/>
          </a:p>
        </p:txBody>
      </p:sp>
    </p:spTree>
    <p:extLst>
      <p:ext uri="{BB962C8B-B14F-4D97-AF65-F5344CB8AC3E}">
        <p14:creationId xmlns:p14="http://schemas.microsoft.com/office/powerpoint/2010/main" val="128854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7D618EC-E970-44EA-A276-55FEB3CC4352}" type="datetimeFigureOut">
              <a:rPr lang="ru-RU" smtClean="0"/>
              <a:t>12.11.2023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0AB08DC-D7D6-4AD4-B14E-E7931CEFC47A}" type="slidenum">
              <a:rPr lang="ru-RU" smtClean="0"/>
              <a:t>‹#›</a:t>
            </a:fld>
            <a:endParaRPr lang="ru-RU"/>
          </a:p>
        </p:txBody>
      </p:sp>
    </p:spTree>
    <p:extLst>
      <p:ext uri="{BB962C8B-B14F-4D97-AF65-F5344CB8AC3E}">
        <p14:creationId xmlns:p14="http://schemas.microsoft.com/office/powerpoint/2010/main" val="610109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7D618EC-E970-44EA-A276-55FEB3CC4352}" type="datetimeFigureOut">
              <a:rPr lang="ru-RU" smtClean="0"/>
              <a:t>12.11.2023</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0AB08DC-D7D6-4AD4-B14E-E7931CEFC47A}"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364401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E7D618EC-E970-44EA-A276-55FEB3CC4352}" type="datetimeFigureOut">
              <a:rPr lang="ru-RU" smtClean="0"/>
              <a:t>12.11.2023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AB08DC-D7D6-4AD4-B14E-E7931CEFC47A}" type="slidenum">
              <a:rPr lang="ru-RU" smtClean="0"/>
              <a:t>‹#›</a:t>
            </a:fld>
            <a:endParaRPr lang="ru-RU"/>
          </a:p>
        </p:txBody>
      </p:sp>
    </p:spTree>
    <p:extLst>
      <p:ext uri="{BB962C8B-B14F-4D97-AF65-F5344CB8AC3E}">
        <p14:creationId xmlns:p14="http://schemas.microsoft.com/office/powerpoint/2010/main" val="3002614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E7D618EC-E970-44EA-A276-55FEB3CC4352}" type="datetimeFigureOut">
              <a:rPr lang="ru-RU" smtClean="0"/>
              <a:t>12.11.2023</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AB08DC-D7D6-4AD4-B14E-E7931CEFC47A}"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170908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E7D618EC-E970-44EA-A276-55FEB3CC4352}" type="datetimeFigureOut">
              <a:rPr lang="ru-RU" smtClean="0"/>
              <a:t>12.11.2023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AB08DC-D7D6-4AD4-B14E-E7931CEFC47A}" type="slidenum">
              <a:rPr lang="ru-RU" smtClean="0"/>
              <a:t>‹#›</a:t>
            </a:fld>
            <a:endParaRPr lang="ru-RU"/>
          </a:p>
        </p:txBody>
      </p:sp>
    </p:spTree>
    <p:extLst>
      <p:ext uri="{BB962C8B-B14F-4D97-AF65-F5344CB8AC3E}">
        <p14:creationId xmlns:p14="http://schemas.microsoft.com/office/powerpoint/2010/main" val="18723093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7D618EC-E970-44EA-A276-55FEB3CC4352}" type="datetimeFigureOut">
              <a:rPr lang="ru-RU" smtClean="0"/>
              <a:t>12.11.2023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0AB08DC-D7D6-4AD4-B14E-E7931CEFC47A}" type="slidenum">
              <a:rPr lang="ru-RU" smtClean="0"/>
              <a:t>‹#›</a:t>
            </a:fld>
            <a:endParaRPr lang="ru-RU"/>
          </a:p>
        </p:txBody>
      </p:sp>
    </p:spTree>
    <p:extLst>
      <p:ext uri="{BB962C8B-B14F-4D97-AF65-F5344CB8AC3E}">
        <p14:creationId xmlns:p14="http://schemas.microsoft.com/office/powerpoint/2010/main" val="40335961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7D618EC-E970-44EA-A276-55FEB3CC4352}" type="datetimeFigureOut">
              <a:rPr lang="ru-RU" smtClean="0"/>
              <a:t>12.11.2023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0AB08DC-D7D6-4AD4-B14E-E7931CEFC47A}" type="slidenum">
              <a:rPr lang="ru-RU" smtClean="0"/>
              <a:t>‹#›</a:t>
            </a:fld>
            <a:endParaRPr lang="ru-RU"/>
          </a:p>
        </p:txBody>
      </p:sp>
    </p:spTree>
    <p:extLst>
      <p:ext uri="{BB962C8B-B14F-4D97-AF65-F5344CB8AC3E}">
        <p14:creationId xmlns:p14="http://schemas.microsoft.com/office/powerpoint/2010/main" val="431161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7D618EC-E970-44EA-A276-55FEB3CC4352}" type="datetimeFigureOut">
              <a:rPr lang="ru-RU" smtClean="0"/>
              <a:t>12.11.2023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0AB08DC-D7D6-4AD4-B14E-E7931CEFC47A}" type="slidenum">
              <a:rPr lang="ru-RU" smtClean="0"/>
              <a:t>‹#›</a:t>
            </a:fld>
            <a:endParaRPr lang="ru-RU"/>
          </a:p>
        </p:txBody>
      </p:sp>
    </p:spTree>
    <p:extLst>
      <p:ext uri="{BB962C8B-B14F-4D97-AF65-F5344CB8AC3E}">
        <p14:creationId xmlns:p14="http://schemas.microsoft.com/office/powerpoint/2010/main" val="1074243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7D618EC-E970-44EA-A276-55FEB3CC4352}" type="datetimeFigureOut">
              <a:rPr lang="ru-RU" smtClean="0"/>
              <a:t>12.11.2023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0AB08DC-D7D6-4AD4-B14E-E7931CEFC47A}" type="slidenum">
              <a:rPr lang="ru-RU" smtClean="0"/>
              <a:t>‹#›</a:t>
            </a:fld>
            <a:endParaRPr lang="ru-RU"/>
          </a:p>
        </p:txBody>
      </p:sp>
    </p:spTree>
    <p:extLst>
      <p:ext uri="{BB962C8B-B14F-4D97-AF65-F5344CB8AC3E}">
        <p14:creationId xmlns:p14="http://schemas.microsoft.com/office/powerpoint/2010/main" val="3502333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7D618EC-E970-44EA-A276-55FEB3CC4352}" type="datetimeFigureOut">
              <a:rPr lang="ru-RU" smtClean="0"/>
              <a:t>12.11.2023</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0AB08DC-D7D6-4AD4-B14E-E7931CEFC47A}" type="slidenum">
              <a:rPr lang="ru-RU" smtClean="0"/>
              <a:t>‹#›</a:t>
            </a:fld>
            <a:endParaRPr lang="ru-RU"/>
          </a:p>
        </p:txBody>
      </p:sp>
    </p:spTree>
    <p:extLst>
      <p:ext uri="{BB962C8B-B14F-4D97-AF65-F5344CB8AC3E}">
        <p14:creationId xmlns:p14="http://schemas.microsoft.com/office/powerpoint/2010/main" val="2478992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E7D618EC-E970-44EA-A276-55FEB3CC4352}" type="datetimeFigureOut">
              <a:rPr lang="ru-RU" smtClean="0"/>
              <a:t>12.11.2023</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0AB08DC-D7D6-4AD4-B14E-E7931CEFC47A}" type="slidenum">
              <a:rPr lang="ru-RU" smtClean="0"/>
              <a:t>‹#›</a:t>
            </a:fld>
            <a:endParaRPr lang="ru-RU"/>
          </a:p>
        </p:txBody>
      </p:sp>
    </p:spTree>
    <p:extLst>
      <p:ext uri="{BB962C8B-B14F-4D97-AF65-F5344CB8AC3E}">
        <p14:creationId xmlns:p14="http://schemas.microsoft.com/office/powerpoint/2010/main" val="392296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E7D618EC-E970-44EA-A276-55FEB3CC4352}" type="datetimeFigureOut">
              <a:rPr lang="ru-RU" smtClean="0"/>
              <a:t>12.11.2023</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0AB08DC-D7D6-4AD4-B14E-E7931CEFC47A}" type="slidenum">
              <a:rPr lang="ru-RU" smtClean="0"/>
              <a:t>‹#›</a:t>
            </a:fld>
            <a:endParaRPr lang="ru-RU"/>
          </a:p>
        </p:txBody>
      </p:sp>
    </p:spTree>
    <p:extLst>
      <p:ext uri="{BB962C8B-B14F-4D97-AF65-F5344CB8AC3E}">
        <p14:creationId xmlns:p14="http://schemas.microsoft.com/office/powerpoint/2010/main" val="3056815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D618EC-E970-44EA-A276-55FEB3CC4352}" type="datetimeFigureOut">
              <a:rPr lang="ru-RU" smtClean="0"/>
              <a:t>12.11.2023</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0AB08DC-D7D6-4AD4-B14E-E7931CEFC47A}" type="slidenum">
              <a:rPr lang="ru-RU" smtClean="0"/>
              <a:t>‹#›</a:t>
            </a:fld>
            <a:endParaRPr lang="ru-RU"/>
          </a:p>
        </p:txBody>
      </p:sp>
    </p:spTree>
    <p:extLst>
      <p:ext uri="{BB962C8B-B14F-4D97-AF65-F5344CB8AC3E}">
        <p14:creationId xmlns:p14="http://schemas.microsoft.com/office/powerpoint/2010/main" val="3445186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E7D618EC-E970-44EA-A276-55FEB3CC4352}" type="datetimeFigureOut">
              <a:rPr lang="ru-RU" smtClean="0"/>
              <a:t>12.11.2023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0AB08DC-D7D6-4AD4-B14E-E7931CEFC47A}" type="slidenum">
              <a:rPr lang="ru-RU" smtClean="0"/>
              <a:t>‹#›</a:t>
            </a:fld>
            <a:endParaRPr lang="ru-RU"/>
          </a:p>
        </p:txBody>
      </p:sp>
    </p:spTree>
    <p:extLst>
      <p:ext uri="{BB962C8B-B14F-4D97-AF65-F5344CB8AC3E}">
        <p14:creationId xmlns:p14="http://schemas.microsoft.com/office/powerpoint/2010/main" val="4087684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E7D618EC-E970-44EA-A276-55FEB3CC4352}" type="datetimeFigureOut">
              <a:rPr lang="ru-RU" smtClean="0"/>
              <a:t>12.11.2023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AB08DC-D7D6-4AD4-B14E-E7931CEFC47A}" type="slidenum">
              <a:rPr lang="ru-RU" smtClean="0"/>
              <a:t>‹#›</a:t>
            </a:fld>
            <a:endParaRPr lang="ru-RU"/>
          </a:p>
        </p:txBody>
      </p:sp>
    </p:spTree>
    <p:extLst>
      <p:ext uri="{BB962C8B-B14F-4D97-AF65-F5344CB8AC3E}">
        <p14:creationId xmlns:p14="http://schemas.microsoft.com/office/powerpoint/2010/main" val="1051358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7D618EC-E970-44EA-A276-55FEB3CC4352}" type="datetimeFigureOut">
              <a:rPr lang="ru-RU" smtClean="0"/>
              <a:t>12.11.2023</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0AB08DC-D7D6-4AD4-B14E-E7931CEFC47A}" type="slidenum">
              <a:rPr lang="ru-RU" smtClean="0"/>
              <a:t>‹#›</a:t>
            </a:fld>
            <a:endParaRPr lang="ru-RU"/>
          </a:p>
        </p:txBody>
      </p:sp>
    </p:spTree>
    <p:extLst>
      <p:ext uri="{BB962C8B-B14F-4D97-AF65-F5344CB8AC3E}">
        <p14:creationId xmlns:p14="http://schemas.microsoft.com/office/powerpoint/2010/main" val="42437208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C3F697-F9ED-404A-B053-8E269C69C048}"/>
              </a:ext>
            </a:extLst>
          </p:cNvPr>
          <p:cNvSpPr>
            <a:spLocks noGrp="1"/>
          </p:cNvSpPr>
          <p:nvPr>
            <p:ph type="ctrTitle"/>
          </p:nvPr>
        </p:nvSpPr>
        <p:spPr>
          <a:xfrm>
            <a:off x="2589213" y="1672046"/>
            <a:ext cx="8915399" cy="3105335"/>
          </a:xfrm>
        </p:spPr>
        <p:txBody>
          <a:bodyPr>
            <a:normAutofit/>
          </a:bodyPr>
          <a:lstStyle/>
          <a:p>
            <a:pPr algn="just"/>
            <a:r>
              <a:rPr lang="ru-RU" dirty="0">
                <a:solidFill>
                  <a:schemeClr val="tx1"/>
                </a:solidFill>
                <a:latin typeface="Times New Roman" panose="02020603050405020304" pitchFamily="18" charset="0"/>
                <a:cs typeface="Times New Roman" panose="02020603050405020304" pitchFamily="18" charset="0"/>
              </a:rPr>
              <a:t>Подготовка к итоговому сочинению. 2023 – 2024 учебный  год</a:t>
            </a:r>
          </a:p>
        </p:txBody>
      </p:sp>
      <p:sp>
        <p:nvSpPr>
          <p:cNvPr id="3" name="Подзаголовок 2">
            <a:extLst>
              <a:ext uri="{FF2B5EF4-FFF2-40B4-BE49-F238E27FC236}">
                <a16:creationId xmlns:a16="http://schemas.microsoft.com/office/drawing/2014/main" id="{A9360FE5-4A14-4D01-8287-8CE0BFC7A545}"/>
              </a:ext>
            </a:extLst>
          </p:cNvPr>
          <p:cNvSpPr>
            <a:spLocks noGrp="1"/>
          </p:cNvSpPr>
          <p:nvPr>
            <p:ph type="subTitle" idx="1"/>
          </p:nvPr>
        </p:nvSpPr>
        <p:spPr/>
        <p:txBody>
          <a:bodyPr/>
          <a:lstStyle/>
          <a:p>
            <a:r>
              <a:rPr lang="ru-RU" dirty="0">
                <a:solidFill>
                  <a:schemeClr val="tx1"/>
                </a:solidFill>
                <a:latin typeface="Times New Roman" panose="02020603050405020304" pitchFamily="18" charset="0"/>
                <a:cs typeface="Times New Roman" panose="02020603050405020304" pitchFamily="18" charset="0"/>
              </a:rPr>
              <a:t>Н.В. Лукьянчикова, к.ф.н., доцент кафедры русской литературы ЯГПУ им. К.Д. Ушинского, доцент кафедры общего образования ГАУ ДПО ЯО «Институт развития образования»</a:t>
            </a:r>
          </a:p>
        </p:txBody>
      </p:sp>
    </p:spTree>
    <p:extLst>
      <p:ext uri="{BB962C8B-B14F-4D97-AF65-F5344CB8AC3E}">
        <p14:creationId xmlns:p14="http://schemas.microsoft.com/office/powerpoint/2010/main" val="34267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AB940C9-16E6-466E-B907-448D6D10645B}"/>
              </a:ext>
            </a:extLst>
          </p:cNvPr>
          <p:cNvSpPr>
            <a:spLocks noGrp="1"/>
          </p:cNvSpPr>
          <p:nvPr>
            <p:ph type="title"/>
          </p:nvPr>
        </p:nvSpPr>
        <p:spPr>
          <a:xfrm>
            <a:off x="2272937" y="624110"/>
            <a:ext cx="9231675" cy="1509490"/>
          </a:xfrm>
        </p:spPr>
        <p:txBody>
          <a:bodyPr>
            <a:normAutofit/>
          </a:bodyPr>
          <a:lstStyle/>
          <a:p>
            <a:pPr algn="ctr"/>
            <a:r>
              <a:rPr lang="ru-RU" dirty="0">
                <a:solidFill>
                  <a:schemeClr val="tx1"/>
                </a:solidFill>
                <a:latin typeface="Times New Roman" panose="02020603050405020304" pitchFamily="18" charset="0"/>
                <a:cs typeface="Times New Roman" panose="02020603050405020304" pitchFamily="18" charset="0"/>
              </a:rPr>
              <a:t>Требование № 2. Самостоятельность написания итогового сочинения (изложения)</a:t>
            </a:r>
          </a:p>
        </p:txBody>
      </p:sp>
      <p:sp>
        <p:nvSpPr>
          <p:cNvPr id="3" name="Объект 2">
            <a:extLst>
              <a:ext uri="{FF2B5EF4-FFF2-40B4-BE49-F238E27FC236}">
                <a16:creationId xmlns:a16="http://schemas.microsoft.com/office/drawing/2014/main" id="{036E736D-FCAC-4E6E-8B2F-9D2878F13CCD}"/>
              </a:ext>
            </a:extLst>
          </p:cNvPr>
          <p:cNvSpPr>
            <a:spLocks noGrp="1"/>
          </p:cNvSpPr>
          <p:nvPr>
            <p:ph idx="1"/>
          </p:nvPr>
        </p:nvSpPr>
        <p:spPr>
          <a:xfrm>
            <a:off x="2024743" y="2133599"/>
            <a:ext cx="9679577" cy="4254137"/>
          </a:xfrm>
        </p:spPr>
        <p:txBody>
          <a:bodyPr>
            <a:noAutofit/>
          </a:bodyPr>
          <a:lstStyle/>
          <a:p>
            <a:pPr algn="just"/>
            <a:r>
              <a:rPr lang="ru-RU" sz="2400" dirty="0">
                <a:solidFill>
                  <a:schemeClr val="tx1"/>
                </a:solidFill>
                <a:latin typeface="Times New Roman" panose="02020603050405020304" pitchFamily="18" charset="0"/>
                <a:cs typeface="Times New Roman" panose="02020603050405020304" pitchFamily="18" charset="0"/>
              </a:rPr>
              <a:t>Итоговое сочинение выполняется самостоятельно. </a:t>
            </a:r>
            <a:r>
              <a:rPr lang="ru-RU" sz="2400" b="1" dirty="0">
                <a:solidFill>
                  <a:schemeClr val="tx1"/>
                </a:solidFill>
                <a:latin typeface="Times New Roman" panose="02020603050405020304" pitchFamily="18" charset="0"/>
                <a:cs typeface="Times New Roman" panose="02020603050405020304" pitchFamily="18" charset="0"/>
              </a:rPr>
              <a:t>Не допускается списывание сочинения (фрагментов сочинения) из какого-либо источника или воспроизведение по памяти чужого текста (работа другого участника, текст, опубликованный в бумажном и (или) электронном виде, и др.).</a:t>
            </a:r>
            <a:r>
              <a:rPr lang="ru-RU" sz="2400" dirty="0">
                <a:solidFill>
                  <a:schemeClr val="tx1"/>
                </a:solidFill>
                <a:latin typeface="Times New Roman" panose="02020603050405020304" pitchFamily="18" charset="0"/>
                <a:cs typeface="Times New Roman" panose="02020603050405020304" pitchFamily="18" charset="0"/>
              </a:rPr>
              <a:t> Допускается прямое или косвенное цитирование с обязательной ссылкой на источник (ссылка дается в свободной форме). Объем цитирования не должен превышать объем собственного текста участника. Если сочинение признано несамостоятельным, то выставляется «незачет» за невыполнение требования № 2 и «незачет» за работу в целом (такое сочинение не проверяется по критериям оценивания).</a:t>
            </a:r>
          </a:p>
        </p:txBody>
      </p:sp>
    </p:spTree>
    <p:extLst>
      <p:ext uri="{BB962C8B-B14F-4D97-AF65-F5344CB8AC3E}">
        <p14:creationId xmlns:p14="http://schemas.microsoft.com/office/powerpoint/2010/main" val="1530045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E348AB-161D-4396-A41E-F581E1110A38}"/>
              </a:ext>
            </a:extLst>
          </p:cNvPr>
          <p:cNvSpPr>
            <a:spLocks noGrp="1"/>
          </p:cNvSpPr>
          <p:nvPr>
            <p:ph type="title"/>
          </p:nvPr>
        </p:nvSpPr>
        <p:spPr>
          <a:xfrm>
            <a:off x="2592925" y="418011"/>
            <a:ext cx="8911687" cy="1018903"/>
          </a:xfrm>
        </p:spPr>
        <p:txBody>
          <a:bodyPr/>
          <a:lstStyle/>
          <a:p>
            <a:pPr algn="ctr"/>
            <a:r>
              <a:rPr lang="ru-RU" dirty="0">
                <a:solidFill>
                  <a:schemeClr val="tx1"/>
                </a:solidFill>
                <a:latin typeface="Times New Roman" panose="02020603050405020304" pitchFamily="18" charset="0"/>
                <a:cs typeface="Times New Roman" panose="02020603050405020304" pitchFamily="18" charset="0"/>
              </a:rPr>
              <a:t>Критерий № 1 Соответствие теме</a:t>
            </a:r>
          </a:p>
        </p:txBody>
      </p:sp>
      <p:sp>
        <p:nvSpPr>
          <p:cNvPr id="3" name="Объект 2">
            <a:extLst>
              <a:ext uri="{FF2B5EF4-FFF2-40B4-BE49-F238E27FC236}">
                <a16:creationId xmlns:a16="http://schemas.microsoft.com/office/drawing/2014/main" id="{3D55C0BF-1CD0-4844-9CBA-83EFAB49AC99}"/>
              </a:ext>
            </a:extLst>
          </p:cNvPr>
          <p:cNvSpPr>
            <a:spLocks noGrp="1"/>
          </p:cNvSpPr>
          <p:nvPr>
            <p:ph idx="1"/>
          </p:nvPr>
        </p:nvSpPr>
        <p:spPr>
          <a:xfrm>
            <a:off x="1672046" y="940526"/>
            <a:ext cx="10058399" cy="4970696"/>
          </a:xfrm>
        </p:spPr>
        <p:txBody>
          <a:bodyPr>
            <a:noAutofit/>
          </a:bodyPr>
          <a:lstStyle/>
          <a:p>
            <a:pPr algn="just"/>
            <a:r>
              <a:rPr lang="ru-RU" sz="2800" dirty="0">
                <a:solidFill>
                  <a:schemeClr val="tx1"/>
                </a:solidFill>
                <a:latin typeface="Times New Roman" panose="02020603050405020304" pitchFamily="18" charset="0"/>
                <a:cs typeface="Times New Roman" panose="02020603050405020304" pitchFamily="18" charset="0"/>
              </a:rPr>
              <a:t>Данный критерий нацеливает на проверку содержания сочинения. Участник должен рассуждать на предложенную тему, выбрав путь ее раскрытия (например, отвечает на вопрос, поставленный в теме, или размышляет над предложенной проблемой и т.п.). </a:t>
            </a:r>
          </a:p>
          <a:p>
            <a:pPr algn="just"/>
            <a:r>
              <a:rPr lang="ru-RU" sz="2800" dirty="0">
                <a:solidFill>
                  <a:schemeClr val="tx1"/>
                </a:solidFill>
                <a:latin typeface="Times New Roman" panose="02020603050405020304" pitchFamily="18" charset="0"/>
                <a:cs typeface="Times New Roman" panose="02020603050405020304" pitchFamily="18" charset="0"/>
              </a:rPr>
              <a:t>«Незачет» ставится только в случае, если сочинение не соответствует теме, в нем нет ответа на вопрос, поставленный в теме, или в сочинении не прослеживается конкретной цели высказывания. Во всех остальных случаях выставляется «зачет»</a:t>
            </a:r>
          </a:p>
          <a:p>
            <a:pPr algn="just"/>
            <a:r>
              <a:rPr lang="ru-RU" sz="2800" dirty="0">
                <a:solidFill>
                  <a:prstClr val="black"/>
                </a:solidFill>
                <a:latin typeface="Times New Roman" panose="02020603050405020304" pitchFamily="18" charset="0"/>
                <a:cs typeface="Times New Roman" panose="02020603050405020304" pitchFamily="18" charset="0"/>
              </a:rPr>
              <a:t>Нужно учитывать, что участник итогового сочинения вправе выбрать оригинальный путь ее раскрытия.</a:t>
            </a:r>
            <a:endParaRPr lang="ru-RU"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7798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B39D14F-E548-4168-916E-BFF2CF4CFC09}"/>
              </a:ext>
            </a:extLst>
          </p:cNvPr>
          <p:cNvSpPr>
            <a:spLocks noGrp="1"/>
          </p:cNvSpPr>
          <p:nvPr>
            <p:ph type="title"/>
          </p:nvPr>
        </p:nvSpPr>
        <p:spPr>
          <a:xfrm>
            <a:off x="2592925" y="378824"/>
            <a:ext cx="8911687" cy="1045027"/>
          </a:xfrm>
        </p:spPr>
        <p:txBody>
          <a:bodyPr>
            <a:normAutofit fontScale="90000"/>
          </a:bodyPr>
          <a:lstStyle/>
          <a:p>
            <a:pPr algn="ctr"/>
            <a:r>
              <a:rPr lang="ru-RU" dirty="0">
                <a:solidFill>
                  <a:schemeClr val="tx1"/>
                </a:solidFill>
                <a:latin typeface="Times New Roman" panose="02020603050405020304" pitchFamily="18" charset="0"/>
                <a:cs typeface="Times New Roman" panose="02020603050405020304" pitchFamily="18" charset="0"/>
              </a:rPr>
              <a:t>Критерий № 2 Аргументация. Привлечение литературного материала</a:t>
            </a:r>
          </a:p>
        </p:txBody>
      </p:sp>
      <p:sp>
        <p:nvSpPr>
          <p:cNvPr id="3" name="Объект 2">
            <a:extLst>
              <a:ext uri="{FF2B5EF4-FFF2-40B4-BE49-F238E27FC236}">
                <a16:creationId xmlns:a16="http://schemas.microsoft.com/office/drawing/2014/main" id="{95740986-0693-4291-8AEB-59AC97FF9695}"/>
              </a:ext>
            </a:extLst>
          </p:cNvPr>
          <p:cNvSpPr>
            <a:spLocks noGrp="1"/>
          </p:cNvSpPr>
          <p:nvPr>
            <p:ph idx="1"/>
          </p:nvPr>
        </p:nvSpPr>
        <p:spPr>
          <a:xfrm>
            <a:off x="2116183" y="1423851"/>
            <a:ext cx="9388429" cy="5055325"/>
          </a:xfrm>
        </p:spPr>
        <p:txBody>
          <a:bodyPr>
            <a:noAutofit/>
          </a:bodyPr>
          <a:lstStyle/>
          <a:p>
            <a:pPr algn="just"/>
            <a:r>
              <a:rPr lang="ru-RU" sz="2400" dirty="0">
                <a:solidFill>
                  <a:schemeClr val="tx1"/>
                </a:solidFill>
                <a:latin typeface="Times New Roman" panose="02020603050405020304" pitchFamily="18" charset="0"/>
                <a:cs typeface="Times New Roman" panose="02020603050405020304" pitchFamily="18" charset="0"/>
              </a:rPr>
              <a:t>Данный критерий нацеливает на проверку умения строить рассуждение, доказывать свою позицию, формулируя аргументы и подкрепляя их примерами из литературного материала. Можно привлекать художественные произведения, дневники, мемуары, публицистику, произведения устного народного творчества (за исключением малых жанров), другие источники отечественной или мировой литературы (достаточно опоры на один текст). </a:t>
            </a:r>
          </a:p>
          <a:p>
            <a:pPr algn="just"/>
            <a:r>
              <a:rPr lang="ru-RU" sz="2400" dirty="0">
                <a:solidFill>
                  <a:schemeClr val="tx1"/>
                </a:solidFill>
                <a:latin typeface="Times New Roman" panose="02020603050405020304" pitchFamily="18" charset="0"/>
                <a:cs typeface="Times New Roman" panose="02020603050405020304" pitchFamily="18" charset="0"/>
              </a:rPr>
              <a:t>«Незачет» ставится при условии, если сочинение не содержит аргументации, написано без опоры на литературный материал, или в нем существенно искажено содержание выбранного текста, или литературный материал лишь упоминается в работе (аргументы примерами не подкрепляются). Во всех остальных случаях выставляется «зачет».</a:t>
            </a:r>
          </a:p>
        </p:txBody>
      </p:sp>
    </p:spTree>
    <p:extLst>
      <p:ext uri="{BB962C8B-B14F-4D97-AF65-F5344CB8AC3E}">
        <p14:creationId xmlns:p14="http://schemas.microsoft.com/office/powerpoint/2010/main" val="1160744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782239C-7BE6-4249-88C8-88FE8C295E0E}"/>
              </a:ext>
            </a:extLst>
          </p:cNvPr>
          <p:cNvSpPr>
            <a:spLocks noGrp="1"/>
          </p:cNvSpPr>
          <p:nvPr>
            <p:ph type="title"/>
          </p:nvPr>
        </p:nvSpPr>
        <p:spPr>
          <a:xfrm>
            <a:off x="2592925" y="339634"/>
            <a:ext cx="8911687" cy="836023"/>
          </a:xfrm>
        </p:spPr>
        <p:txBody>
          <a:bodyPr/>
          <a:lstStyle/>
          <a:p>
            <a:pPr algn="ctr"/>
            <a:r>
              <a:rPr lang="ru-RU" dirty="0">
                <a:solidFill>
                  <a:schemeClr val="tx1"/>
                </a:solidFill>
                <a:latin typeface="Times New Roman" panose="02020603050405020304" pitchFamily="18" charset="0"/>
                <a:cs typeface="Times New Roman" panose="02020603050405020304" pitchFamily="18" charset="0"/>
              </a:rPr>
              <a:t>Продолжение </a:t>
            </a:r>
          </a:p>
        </p:txBody>
      </p:sp>
      <p:sp>
        <p:nvSpPr>
          <p:cNvPr id="3" name="Объект 2">
            <a:extLst>
              <a:ext uri="{FF2B5EF4-FFF2-40B4-BE49-F238E27FC236}">
                <a16:creationId xmlns:a16="http://schemas.microsoft.com/office/drawing/2014/main" id="{0E168288-C2FC-4D96-B347-41AA4CAE30BE}"/>
              </a:ext>
            </a:extLst>
          </p:cNvPr>
          <p:cNvSpPr>
            <a:spLocks noGrp="1"/>
          </p:cNvSpPr>
          <p:nvPr>
            <p:ph idx="1"/>
          </p:nvPr>
        </p:nvSpPr>
        <p:spPr>
          <a:xfrm>
            <a:off x="1258957" y="1175657"/>
            <a:ext cx="10245655" cy="5058233"/>
          </a:xfrm>
        </p:spPr>
        <p:txBody>
          <a:bodyPr>
            <a:noAutofit/>
          </a:bodyPr>
          <a:lstStyle/>
          <a:p>
            <a:pPr algn="just"/>
            <a:r>
              <a:rPr lang="ru-RU" sz="2800" dirty="0">
                <a:solidFill>
                  <a:schemeClr val="tx1"/>
                </a:solidFill>
                <a:latin typeface="Times New Roman" panose="02020603050405020304" pitchFamily="18" charset="0"/>
                <a:cs typeface="Times New Roman" panose="02020603050405020304" pitchFamily="18" charset="0"/>
              </a:rPr>
              <a:t>Также необходимо учитывать, что участники итогового сочинения могут ориентироваться на требования не только школьных критериев, но и вузовских, которые могут существенно отличаться от школьных критериев. Например, вуз может требовать привлечения нескольких литературных аргументов или опоры не только на литературный аргумент, но и на произведения других видов искусства или на исторические факты. Таким образом, в итоговом сочинении, </a:t>
            </a:r>
            <a:r>
              <a:rPr lang="ru-RU" sz="2800" b="1" dirty="0">
                <a:solidFill>
                  <a:schemeClr val="tx1"/>
                </a:solidFill>
                <a:latin typeface="Times New Roman" panose="02020603050405020304" pitchFamily="18" charset="0"/>
                <a:cs typeface="Times New Roman" panose="02020603050405020304" pitchFamily="18" charset="0"/>
              </a:rPr>
              <a:t>кроме</a:t>
            </a:r>
            <a:r>
              <a:rPr lang="ru-RU" sz="2800" dirty="0">
                <a:solidFill>
                  <a:schemeClr val="tx1"/>
                </a:solidFill>
                <a:latin typeface="Times New Roman" panose="02020603050405020304" pitchFamily="18" charset="0"/>
                <a:cs typeface="Times New Roman" panose="02020603050405020304" pitchFamily="18" charset="0"/>
              </a:rPr>
              <a:t> литературного аргумента, могут быть аргументы, связанные с театром, кино, живописью, историческими документами (их нужно рассматривать как органическую часть сочинения). </a:t>
            </a:r>
          </a:p>
        </p:txBody>
      </p:sp>
    </p:spTree>
    <p:extLst>
      <p:ext uri="{BB962C8B-B14F-4D97-AF65-F5344CB8AC3E}">
        <p14:creationId xmlns:p14="http://schemas.microsoft.com/office/powerpoint/2010/main" val="3491263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FA4CA59-0096-4252-9BAA-795B8C46DEE5}"/>
              </a:ext>
            </a:extLst>
          </p:cNvPr>
          <p:cNvSpPr>
            <a:spLocks noGrp="1"/>
          </p:cNvSpPr>
          <p:nvPr>
            <p:ph type="title"/>
          </p:nvPr>
        </p:nvSpPr>
        <p:spPr/>
        <p:txBody>
          <a:bodyPr/>
          <a:lstStyle/>
          <a:p>
            <a:pPr algn="ctr"/>
            <a:r>
              <a:rPr lang="ru-RU" dirty="0">
                <a:solidFill>
                  <a:schemeClr val="tx1"/>
                </a:solidFill>
                <a:latin typeface="Times New Roman" panose="02020603050405020304" pitchFamily="18" charset="0"/>
                <a:cs typeface="Times New Roman" panose="02020603050405020304" pitchFamily="18" charset="0"/>
              </a:rPr>
              <a:t>Критерий № 3 Композиция и логика рассуждения</a:t>
            </a:r>
          </a:p>
        </p:txBody>
      </p:sp>
      <p:sp>
        <p:nvSpPr>
          <p:cNvPr id="3" name="Объект 2">
            <a:extLst>
              <a:ext uri="{FF2B5EF4-FFF2-40B4-BE49-F238E27FC236}">
                <a16:creationId xmlns:a16="http://schemas.microsoft.com/office/drawing/2014/main" id="{DC5C1BBD-2E54-40DF-A677-443543969C03}"/>
              </a:ext>
            </a:extLst>
          </p:cNvPr>
          <p:cNvSpPr>
            <a:spLocks noGrp="1"/>
          </p:cNvSpPr>
          <p:nvPr>
            <p:ph idx="1"/>
          </p:nvPr>
        </p:nvSpPr>
        <p:spPr>
          <a:xfrm>
            <a:off x="1736035" y="2133600"/>
            <a:ext cx="9768577" cy="3777622"/>
          </a:xfrm>
        </p:spPr>
        <p:txBody>
          <a:bodyPr>
            <a:normAutofit/>
          </a:bodyPr>
          <a:lstStyle/>
          <a:p>
            <a:pPr algn="just"/>
            <a:r>
              <a:rPr lang="ru-RU" sz="2800" dirty="0">
                <a:solidFill>
                  <a:schemeClr val="tx1"/>
                </a:solidFill>
                <a:latin typeface="Times New Roman" panose="02020603050405020304" pitchFamily="18" charset="0"/>
                <a:cs typeface="Times New Roman" panose="02020603050405020304" pitchFamily="18" charset="0"/>
              </a:rPr>
              <a:t>Данный критерий нацеливает на проверку умения логично выстраивать рассуждение на предложенную тему. Участник должен выдерживать соотношение между тезисом и доказательствами. </a:t>
            </a:r>
          </a:p>
          <a:p>
            <a:pPr algn="just"/>
            <a:r>
              <a:rPr lang="ru-RU" sz="2800" dirty="0">
                <a:solidFill>
                  <a:schemeClr val="tx1"/>
                </a:solidFill>
                <a:latin typeface="Times New Roman" panose="02020603050405020304" pitchFamily="18" charset="0"/>
                <a:cs typeface="Times New Roman" panose="02020603050405020304" pitchFamily="18" charset="0"/>
              </a:rPr>
              <a:t>«Незачет» ставится при условии, если грубые логические нарушения мешают пониманию смысла сказанного или отсутствует тезисно-доказательная часть. Во всех остальных случаях выставляется «зачет». </a:t>
            </a:r>
          </a:p>
        </p:txBody>
      </p:sp>
    </p:spTree>
    <p:extLst>
      <p:ext uri="{BB962C8B-B14F-4D97-AF65-F5344CB8AC3E}">
        <p14:creationId xmlns:p14="http://schemas.microsoft.com/office/powerpoint/2010/main" val="35468513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EC7E58D-5217-4CFA-A072-CA3FC3B5D123}"/>
              </a:ext>
            </a:extLst>
          </p:cNvPr>
          <p:cNvSpPr>
            <a:spLocks noGrp="1"/>
          </p:cNvSpPr>
          <p:nvPr>
            <p:ph type="title"/>
          </p:nvPr>
        </p:nvSpPr>
        <p:spPr>
          <a:xfrm>
            <a:off x="2592925" y="624110"/>
            <a:ext cx="8911687" cy="930370"/>
          </a:xfrm>
        </p:spPr>
        <p:txBody>
          <a:bodyPr/>
          <a:lstStyle/>
          <a:p>
            <a:pPr algn="ctr"/>
            <a:r>
              <a:rPr lang="ru-RU" dirty="0">
                <a:solidFill>
                  <a:schemeClr val="tx1"/>
                </a:solidFill>
                <a:latin typeface="Times New Roman" panose="02020603050405020304" pitchFamily="18" charset="0"/>
                <a:cs typeface="Times New Roman" panose="02020603050405020304" pitchFamily="18" charset="0"/>
              </a:rPr>
              <a:t>Критерий № 4 Качество письменной речи </a:t>
            </a:r>
          </a:p>
        </p:txBody>
      </p:sp>
      <p:sp>
        <p:nvSpPr>
          <p:cNvPr id="3" name="Объект 2">
            <a:extLst>
              <a:ext uri="{FF2B5EF4-FFF2-40B4-BE49-F238E27FC236}">
                <a16:creationId xmlns:a16="http://schemas.microsoft.com/office/drawing/2014/main" id="{45BE2F4E-4CF1-4601-980A-66594C034CB4}"/>
              </a:ext>
            </a:extLst>
          </p:cNvPr>
          <p:cNvSpPr>
            <a:spLocks noGrp="1"/>
          </p:cNvSpPr>
          <p:nvPr>
            <p:ph idx="1"/>
          </p:nvPr>
        </p:nvSpPr>
        <p:spPr>
          <a:xfrm>
            <a:off x="2589212" y="1397725"/>
            <a:ext cx="8915400" cy="4836165"/>
          </a:xfrm>
        </p:spPr>
        <p:txBody>
          <a:bodyPr>
            <a:normAutofit/>
          </a:bodyPr>
          <a:lstStyle/>
          <a:p>
            <a:pPr algn="just"/>
            <a:r>
              <a:rPr lang="ru-RU" sz="2800" dirty="0">
                <a:solidFill>
                  <a:schemeClr val="tx1"/>
                </a:solidFill>
                <a:latin typeface="Times New Roman" panose="02020603050405020304" pitchFamily="18" charset="0"/>
                <a:cs typeface="Times New Roman" panose="02020603050405020304" pitchFamily="18" charset="0"/>
              </a:rPr>
              <a:t>Данный критерий нацеливает на проверку речевого оформления текста сочинения. Участник должен точно выражать мысли, используя разнообразную лексику и различные грамматические конструкции, при необходимости уместно употреблять термины. </a:t>
            </a:r>
          </a:p>
          <a:p>
            <a:pPr algn="just"/>
            <a:r>
              <a:rPr lang="ru-RU" sz="2800" dirty="0">
                <a:solidFill>
                  <a:schemeClr val="tx1"/>
                </a:solidFill>
                <a:latin typeface="Times New Roman" panose="02020603050405020304" pitchFamily="18" charset="0"/>
                <a:cs typeface="Times New Roman" panose="02020603050405020304" pitchFamily="18" charset="0"/>
              </a:rPr>
              <a:t>«Незачет» ставится при условии, если низкое качество речи (в том числе речевые ошибки) существенно затрудняет понимание смысла сочинения. Во всех остальных случаях выставляется «зачет».</a:t>
            </a:r>
          </a:p>
        </p:txBody>
      </p:sp>
    </p:spTree>
    <p:extLst>
      <p:ext uri="{BB962C8B-B14F-4D97-AF65-F5344CB8AC3E}">
        <p14:creationId xmlns:p14="http://schemas.microsoft.com/office/powerpoint/2010/main" val="5832010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D5D2FEC-A8F9-478B-86E0-746B5A60E72C}"/>
              </a:ext>
            </a:extLst>
          </p:cNvPr>
          <p:cNvSpPr>
            <a:spLocks noGrp="1"/>
          </p:cNvSpPr>
          <p:nvPr>
            <p:ph type="title"/>
          </p:nvPr>
        </p:nvSpPr>
        <p:spPr/>
        <p:txBody>
          <a:bodyPr/>
          <a:lstStyle/>
          <a:p>
            <a:pPr algn="ctr"/>
            <a:r>
              <a:rPr lang="ru-RU" dirty="0">
                <a:solidFill>
                  <a:schemeClr val="tx1"/>
                </a:solidFill>
                <a:latin typeface="Times New Roman" panose="02020603050405020304" pitchFamily="18" charset="0"/>
                <a:cs typeface="Times New Roman" panose="02020603050405020304" pitchFamily="18" charset="0"/>
              </a:rPr>
              <a:t>Критерий № 5 Грамотность</a:t>
            </a:r>
          </a:p>
        </p:txBody>
      </p:sp>
      <p:sp>
        <p:nvSpPr>
          <p:cNvPr id="3" name="Объект 2">
            <a:extLst>
              <a:ext uri="{FF2B5EF4-FFF2-40B4-BE49-F238E27FC236}">
                <a16:creationId xmlns:a16="http://schemas.microsoft.com/office/drawing/2014/main" id="{28973EC3-76DF-48EA-8EC1-2B37925A4B26}"/>
              </a:ext>
            </a:extLst>
          </p:cNvPr>
          <p:cNvSpPr>
            <a:spLocks noGrp="1"/>
          </p:cNvSpPr>
          <p:nvPr>
            <p:ph idx="1"/>
          </p:nvPr>
        </p:nvSpPr>
        <p:spPr>
          <a:xfrm>
            <a:off x="1736035" y="2133600"/>
            <a:ext cx="9768577" cy="3777622"/>
          </a:xfrm>
        </p:spPr>
        <p:txBody>
          <a:bodyPr>
            <a:normAutofit/>
          </a:bodyPr>
          <a:lstStyle/>
          <a:p>
            <a:pPr algn="just"/>
            <a:r>
              <a:rPr lang="ru-RU" sz="2800" dirty="0">
                <a:solidFill>
                  <a:schemeClr val="tx1"/>
                </a:solidFill>
                <a:latin typeface="Times New Roman" panose="02020603050405020304" pitchFamily="18" charset="0"/>
                <a:cs typeface="Times New Roman" panose="02020603050405020304" pitchFamily="18" charset="0"/>
              </a:rPr>
              <a:t>Данный критерий позволяет оценить грамотность выпускника. «Незачет» ставится при условии, если на 100 слов в среднем приходится в сумме более пяти ошибок: грамматических, орфографических, пунктуационных</a:t>
            </a:r>
          </a:p>
        </p:txBody>
      </p:sp>
    </p:spTree>
    <p:extLst>
      <p:ext uri="{BB962C8B-B14F-4D97-AF65-F5344CB8AC3E}">
        <p14:creationId xmlns:p14="http://schemas.microsoft.com/office/powerpoint/2010/main" val="3202925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904544-4903-4EA1-AA31-A25C548063DC}"/>
              </a:ext>
            </a:extLst>
          </p:cNvPr>
          <p:cNvSpPr>
            <a:spLocks noGrp="1"/>
          </p:cNvSpPr>
          <p:nvPr>
            <p:ph type="title"/>
          </p:nvPr>
        </p:nvSpPr>
        <p:spPr>
          <a:xfrm>
            <a:off x="2592925" y="209006"/>
            <a:ext cx="8911687" cy="470263"/>
          </a:xfrm>
        </p:spPr>
        <p:txBody>
          <a:bodyPr>
            <a:normAutofit fontScale="90000"/>
          </a:bodyPr>
          <a:lstStyle/>
          <a:p>
            <a:pPr algn="ctr"/>
            <a:r>
              <a:rPr lang="ru-RU" dirty="0">
                <a:solidFill>
                  <a:schemeClr val="tx1"/>
                </a:solidFill>
                <a:latin typeface="Times New Roman" panose="02020603050405020304" pitchFamily="18" charset="0"/>
                <a:cs typeface="Times New Roman" panose="02020603050405020304" pitchFamily="18" charset="0"/>
              </a:rPr>
              <a:t>Продолжение </a:t>
            </a:r>
          </a:p>
        </p:txBody>
      </p:sp>
      <p:sp>
        <p:nvSpPr>
          <p:cNvPr id="3" name="Объект 2">
            <a:extLst>
              <a:ext uri="{FF2B5EF4-FFF2-40B4-BE49-F238E27FC236}">
                <a16:creationId xmlns:a16="http://schemas.microsoft.com/office/drawing/2014/main" id="{69CF48B4-08C0-4554-BDF6-8EF2A3F455B8}"/>
              </a:ext>
            </a:extLst>
          </p:cNvPr>
          <p:cNvSpPr>
            <a:spLocks noGrp="1"/>
          </p:cNvSpPr>
          <p:nvPr>
            <p:ph idx="1"/>
          </p:nvPr>
        </p:nvSpPr>
        <p:spPr>
          <a:xfrm>
            <a:off x="1593669" y="679269"/>
            <a:ext cx="10071462" cy="5231953"/>
          </a:xfrm>
        </p:spPr>
        <p:txBody>
          <a:bodyPr>
            <a:noAutofit/>
          </a:bodyPr>
          <a:lstStyle/>
          <a:p>
            <a:pPr algn="just"/>
            <a:r>
              <a:rPr lang="ru-RU" sz="2400" dirty="0">
                <a:solidFill>
                  <a:schemeClr val="tx1"/>
                </a:solidFill>
                <a:latin typeface="Times New Roman" panose="02020603050405020304" pitchFamily="18" charset="0"/>
                <a:cs typeface="Times New Roman" panose="02020603050405020304" pitchFamily="18" charset="0"/>
              </a:rPr>
              <a:t>Следует обратить внимание на то, что в критерии не указано, как должны локализоваться ошибки в работе выпускника. Так, если подавляющее большинство ошибок располагается в какой-то одной части работы, в расчет берется общее количество слов, написанных участником итогового сочинения (изложения). При проверке сочинения (изложения) рекомендуется традиционным способом отметить все ошибки на полях копий бланков, учесть однотипные и негрубые ошибки и, произведя после этого подсчет, соотнести полученную цифру с количеством слов в работе (речевые ошибки в данном критерии не учитываются). Если на 100 слов приходится в сумме более пяти ошибок, то на 20 слов – одна ошибка. Общее количество слов в конкретном сочинении делится на 20. Полученное число округляется. Например, в работе 370 слов. При делении на 20 получается 18,5. Округляем до 19. Участник итогового сочинения (изложения) может получить «зачет» по Критерию № 5 при 19 ошибках. При 20 ошибках выставляется «незачет». </a:t>
            </a:r>
          </a:p>
        </p:txBody>
      </p:sp>
    </p:spTree>
    <p:extLst>
      <p:ext uri="{BB962C8B-B14F-4D97-AF65-F5344CB8AC3E}">
        <p14:creationId xmlns:p14="http://schemas.microsoft.com/office/powerpoint/2010/main" val="6724228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AA2AA3B-F66B-417F-B65E-24B8981B8377}"/>
              </a:ext>
            </a:extLst>
          </p:cNvPr>
          <p:cNvSpPr>
            <a:spLocks noGrp="1"/>
          </p:cNvSpPr>
          <p:nvPr>
            <p:ph type="title"/>
          </p:nvPr>
        </p:nvSpPr>
        <p:spPr>
          <a:xfrm>
            <a:off x="2592925" y="624110"/>
            <a:ext cx="8911687" cy="734427"/>
          </a:xfrm>
        </p:spPr>
        <p:txBody>
          <a:bodyPr>
            <a:normAutofit fontScale="90000"/>
          </a:bodyPr>
          <a:lstStyle/>
          <a:p>
            <a:pPr algn="ctr"/>
            <a:r>
              <a:rPr lang="ru-RU" dirty="0">
                <a:solidFill>
                  <a:schemeClr val="tx1"/>
                </a:solidFill>
                <a:latin typeface="Times New Roman" panose="02020603050405020304" pitchFamily="18" charset="0"/>
                <a:cs typeface="Times New Roman" panose="02020603050405020304" pitchFamily="18" charset="0"/>
              </a:rPr>
              <a:t>Продолжение</a:t>
            </a:r>
            <a:br>
              <a:rPr lang="ru-RU" dirty="0">
                <a:solidFill>
                  <a:schemeClr val="tx1"/>
                </a:solidFill>
                <a:latin typeface="Times New Roman" panose="02020603050405020304" pitchFamily="18" charset="0"/>
                <a:cs typeface="Times New Roman" panose="02020603050405020304" pitchFamily="18" charset="0"/>
              </a:rPr>
            </a:br>
            <a:endParaRPr lang="ru-RU" dirty="0">
              <a:solidFill>
                <a:schemeClr val="tx1"/>
              </a:solidFill>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B1BD1D96-F836-43F3-88D3-45BC91C2B6A3}"/>
              </a:ext>
            </a:extLst>
          </p:cNvPr>
          <p:cNvSpPr>
            <a:spLocks noGrp="1"/>
          </p:cNvSpPr>
          <p:nvPr>
            <p:ph idx="1"/>
          </p:nvPr>
        </p:nvSpPr>
        <p:spPr>
          <a:xfrm>
            <a:off x="1045029" y="1449977"/>
            <a:ext cx="10459583" cy="5120640"/>
          </a:xfrm>
        </p:spPr>
        <p:txBody>
          <a:bodyPr>
            <a:noAutofit/>
          </a:bodyPr>
          <a:lstStyle/>
          <a:p>
            <a:pPr algn="just"/>
            <a:r>
              <a:rPr lang="ru-RU" sz="2400" dirty="0">
                <a:solidFill>
                  <a:schemeClr val="tx1"/>
                </a:solidFill>
                <a:latin typeface="Times New Roman" panose="02020603050405020304" pitchFamily="18" charset="0"/>
                <a:cs typeface="Times New Roman" panose="02020603050405020304" pitchFamily="18" charset="0"/>
              </a:rPr>
              <a:t>Необходимо учитывать также повторяемость и однотипность ошибок. Если ошибка повторяется в одном и том же слове или в корне однокоренных слов, то она считается за одну ошибку. Однотипными считаются ошибки на одно правило, если условия выбора правильного написания заключены в грамматических (в армии, в роще; колют, борются) и фонетических (пирожок, сверчок) особенностях данного слова. Не считаются однотипными ошибки на такое правило, в котором для выяснения правильного написания одного слова требуется подобрать другое (опорное) слово или его форму (вода – воды; грустный – грустить; резкий – резок). Первые три однотипные ошибки считаются за одну ошибку, каждая следующая подобная ошибка учитывается как самостоятельная. Если в одном непроверяемом слове допущены две и более ошибки, то все они считаются за одну ошибку. Понятие об однотипных ошибках не распространяется на пунктуационные ошибки. </a:t>
            </a:r>
          </a:p>
        </p:txBody>
      </p:sp>
    </p:spTree>
    <p:extLst>
      <p:ext uri="{BB962C8B-B14F-4D97-AF65-F5344CB8AC3E}">
        <p14:creationId xmlns:p14="http://schemas.microsoft.com/office/powerpoint/2010/main" val="24189443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6B15573-92AE-4634-9698-ED0940B8D90F}"/>
              </a:ext>
            </a:extLst>
          </p:cNvPr>
          <p:cNvSpPr>
            <a:spLocks noGrp="1"/>
          </p:cNvSpPr>
          <p:nvPr>
            <p:ph type="title"/>
          </p:nvPr>
        </p:nvSpPr>
        <p:spPr>
          <a:xfrm>
            <a:off x="2592925" y="624110"/>
            <a:ext cx="8911687" cy="917307"/>
          </a:xfrm>
        </p:spPr>
        <p:txBody>
          <a:bodyPr/>
          <a:lstStyle/>
          <a:p>
            <a:pPr algn="ctr"/>
            <a:r>
              <a:rPr lang="ru-RU" dirty="0">
                <a:latin typeface="Times New Roman" panose="02020603050405020304" pitchFamily="18" charset="0"/>
                <a:cs typeface="Times New Roman" panose="02020603050405020304" pitchFamily="18" charset="0"/>
              </a:rPr>
              <a:t>Ресурсы в помощь</a:t>
            </a:r>
          </a:p>
        </p:txBody>
      </p:sp>
      <p:sp>
        <p:nvSpPr>
          <p:cNvPr id="3" name="Объект 2">
            <a:extLst>
              <a:ext uri="{FF2B5EF4-FFF2-40B4-BE49-F238E27FC236}">
                <a16:creationId xmlns:a16="http://schemas.microsoft.com/office/drawing/2014/main" id="{5EEE0765-8829-4DFF-8BF0-33982B44024C}"/>
              </a:ext>
            </a:extLst>
          </p:cNvPr>
          <p:cNvSpPr>
            <a:spLocks noGrp="1"/>
          </p:cNvSpPr>
          <p:nvPr>
            <p:ph idx="1"/>
          </p:nvPr>
        </p:nvSpPr>
        <p:spPr>
          <a:xfrm>
            <a:off x="1515291" y="1632857"/>
            <a:ext cx="9989321" cy="4601033"/>
          </a:xfrm>
        </p:spPr>
        <p:txBody>
          <a:bodyPr>
            <a:normAutofit/>
          </a:bodyPr>
          <a:lstStyle/>
          <a:p>
            <a:pPr algn="just"/>
            <a:r>
              <a:rPr lang="en-US" sz="2800" dirty="0">
                <a:solidFill>
                  <a:schemeClr val="tx1"/>
                </a:solidFill>
                <a:latin typeface="Times New Roman" panose="02020603050405020304" pitchFamily="18" charset="0"/>
                <a:cs typeface="Times New Roman" panose="02020603050405020304" pitchFamily="18" charset="0"/>
              </a:rPr>
              <a:t>fipi.ru </a:t>
            </a:r>
            <a:r>
              <a:rPr lang="ru-RU" sz="2800" dirty="0">
                <a:solidFill>
                  <a:schemeClr val="tx1"/>
                </a:solidFill>
                <a:latin typeface="Times New Roman" panose="02020603050405020304" pitchFamily="18" charset="0"/>
                <a:cs typeface="Times New Roman" panose="02020603050405020304" pitchFamily="18" charset="0"/>
              </a:rPr>
              <a:t>(сайт Федерального института педагогических измерений)</a:t>
            </a:r>
          </a:p>
          <a:p>
            <a:pPr algn="just"/>
            <a:r>
              <a:rPr lang="ru-RU" sz="2800" dirty="0">
                <a:solidFill>
                  <a:schemeClr val="tx1"/>
                </a:solidFill>
                <a:latin typeface="Times New Roman" panose="02020603050405020304" pitchFamily="18" charset="0"/>
                <a:cs typeface="Times New Roman" panose="02020603050405020304" pitchFamily="18" charset="0"/>
              </a:rPr>
              <a:t>сочинение11.рф (документы, новости, материалы прошлых лет и главное:</a:t>
            </a:r>
            <a:r>
              <a:rPr lang="ru-RU" sz="2800" b="1" dirty="0">
                <a:solidFill>
                  <a:schemeClr val="tx1"/>
                </a:solidFill>
                <a:latin typeface="Times New Roman" panose="02020603050405020304" pitchFamily="18" charset="0"/>
                <a:cs typeface="Times New Roman" panose="02020603050405020304" pitchFamily="18" charset="0"/>
              </a:rPr>
              <a:t> </a:t>
            </a:r>
            <a:r>
              <a:rPr lang="ru-RU" sz="2800" dirty="0">
                <a:solidFill>
                  <a:schemeClr val="tx1"/>
                </a:solidFill>
                <a:latin typeface="Times New Roman" panose="02020603050405020304" pitchFamily="18" charset="0"/>
                <a:cs typeface="Times New Roman" panose="02020603050405020304" pitchFamily="18" charset="0"/>
              </a:rPr>
              <a:t>каждый год появляются актуальные материалы для подготовки по направлениям этого года)</a:t>
            </a:r>
          </a:p>
          <a:p>
            <a:pPr algn="just"/>
            <a:r>
              <a:rPr lang="ru-RU" sz="2800" dirty="0">
                <a:solidFill>
                  <a:schemeClr val="tx1"/>
                </a:solidFill>
                <a:latin typeface="Times New Roman" panose="02020603050405020304" pitchFamily="18" charset="0"/>
                <a:cs typeface="Times New Roman" panose="02020603050405020304" pitchFamily="18" charset="0"/>
              </a:rPr>
              <a:t>4</a:t>
            </a:r>
            <a:r>
              <a:rPr lang="en-US" sz="2800" dirty="0">
                <a:solidFill>
                  <a:schemeClr val="tx1"/>
                </a:solidFill>
                <a:latin typeface="Times New Roman" panose="02020603050405020304" pitchFamily="18" charset="0"/>
                <a:cs typeface="Times New Roman" panose="02020603050405020304" pitchFamily="18" charset="0"/>
              </a:rPr>
              <a:t>ege.ru </a:t>
            </a:r>
            <a:r>
              <a:rPr lang="ru-RU" sz="2800" dirty="0">
                <a:solidFill>
                  <a:schemeClr val="tx1"/>
                </a:solidFill>
                <a:latin typeface="Times New Roman" panose="02020603050405020304" pitchFamily="18" charset="0"/>
                <a:cs typeface="Times New Roman" panose="02020603050405020304" pitchFamily="18" charset="0"/>
              </a:rPr>
              <a:t>(новости, материалы для подготовки, примеры сочинений по направлениям этого года)</a:t>
            </a:r>
          </a:p>
          <a:p>
            <a:pPr algn="just"/>
            <a:r>
              <a:rPr lang="en-US" sz="2800" dirty="0">
                <a:solidFill>
                  <a:schemeClr val="tx1"/>
                </a:solidFill>
                <a:latin typeface="Times New Roman" panose="02020603050405020304" pitchFamily="18" charset="0"/>
                <a:cs typeface="Times New Roman" panose="02020603050405020304" pitchFamily="18" charset="0"/>
              </a:rPr>
              <a:t>rustutors.ru (</a:t>
            </a:r>
            <a:r>
              <a:rPr lang="ru-RU" sz="2800" dirty="0">
                <a:solidFill>
                  <a:schemeClr val="tx1"/>
                </a:solidFill>
                <a:latin typeface="Times New Roman" panose="02020603050405020304" pitchFamily="18" charset="0"/>
                <a:cs typeface="Times New Roman" panose="02020603050405020304" pitchFamily="18" charset="0"/>
              </a:rPr>
              <a:t>Итоговое сочинение: списки, примеры сочинений)</a:t>
            </a:r>
          </a:p>
          <a:p>
            <a:pPr algn="just"/>
            <a:endParaRPr lang="ru-RU" sz="2800" dirty="0">
              <a:solidFill>
                <a:schemeClr val="tx1"/>
              </a:solidFill>
              <a:latin typeface="Times New Roman" panose="02020603050405020304" pitchFamily="18" charset="0"/>
              <a:cs typeface="Times New Roman" panose="02020603050405020304" pitchFamily="18" charset="0"/>
            </a:endParaRPr>
          </a:p>
          <a:p>
            <a:pPr algn="just"/>
            <a:endParaRPr lang="ru-RU"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8167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77E77D2-C7F9-4D5E-A2F2-7512AAE1A157}"/>
              </a:ext>
            </a:extLst>
          </p:cNvPr>
          <p:cNvSpPr>
            <a:spLocks noGrp="1"/>
          </p:cNvSpPr>
          <p:nvPr>
            <p:ph type="title"/>
          </p:nvPr>
        </p:nvSpPr>
        <p:spPr>
          <a:xfrm>
            <a:off x="1619795" y="624110"/>
            <a:ext cx="9884818" cy="1280890"/>
          </a:xfrm>
        </p:spPr>
        <p:txBody>
          <a:bodyPr>
            <a:normAutofit/>
          </a:bodyPr>
          <a:lstStyle/>
          <a:p>
            <a:pPr algn="ctr"/>
            <a:r>
              <a:rPr lang="ru-RU" sz="4000" dirty="0">
                <a:solidFill>
                  <a:schemeClr val="tx1"/>
                </a:solidFill>
                <a:latin typeface="Times New Roman" panose="02020603050405020304" pitchFamily="18" charset="0"/>
                <a:cs typeface="Times New Roman" panose="02020603050405020304" pitchFamily="18" charset="0"/>
              </a:rPr>
              <a:t>Итоговое сочинение в 2023 – 2024 году</a:t>
            </a:r>
          </a:p>
        </p:txBody>
      </p:sp>
      <p:sp>
        <p:nvSpPr>
          <p:cNvPr id="3" name="Объект 2">
            <a:extLst>
              <a:ext uri="{FF2B5EF4-FFF2-40B4-BE49-F238E27FC236}">
                <a16:creationId xmlns:a16="http://schemas.microsoft.com/office/drawing/2014/main" id="{95896065-E7D5-4315-A109-F001E795A54F}"/>
              </a:ext>
            </a:extLst>
          </p:cNvPr>
          <p:cNvSpPr>
            <a:spLocks noGrp="1"/>
          </p:cNvSpPr>
          <p:nvPr>
            <p:ph idx="1"/>
          </p:nvPr>
        </p:nvSpPr>
        <p:spPr>
          <a:xfrm>
            <a:off x="687387" y="1232452"/>
            <a:ext cx="10817225" cy="5327373"/>
          </a:xfrm>
        </p:spPr>
        <p:txBody>
          <a:bodyPr>
            <a:normAutofit fontScale="92500" lnSpcReduction="10000"/>
          </a:bodyPr>
          <a:lstStyle/>
          <a:p>
            <a:pPr algn="just" fontAlgn="base"/>
            <a:r>
              <a:rPr lang="ru-RU" sz="3200" b="0" i="0" dirty="0">
                <a:solidFill>
                  <a:schemeClr val="tx1"/>
                </a:solidFill>
                <a:effectLst/>
                <a:latin typeface="Times New Roman" panose="02020603050405020304" pitchFamily="18" charset="0"/>
              </a:rPr>
              <a:t>Основной срок написания итогового сочинения в новом учебном году – 6 декабря 2023 года. </a:t>
            </a:r>
          </a:p>
          <a:p>
            <a:pPr algn="just" fontAlgn="base"/>
            <a:r>
              <a:rPr lang="ru-RU" sz="3200" b="0" i="0" dirty="0">
                <a:solidFill>
                  <a:schemeClr val="tx1"/>
                </a:solidFill>
                <a:effectLst/>
                <a:latin typeface="Times New Roman" panose="02020603050405020304" pitchFamily="18" charset="0"/>
              </a:rPr>
              <a:t>Дополнительные сроки – 7 февраля и 10 апреля 2024 года. </a:t>
            </a:r>
          </a:p>
          <a:p>
            <a:pPr algn="just" fontAlgn="base"/>
            <a:r>
              <a:rPr lang="ru-RU" sz="3200" b="0" i="0" dirty="0">
                <a:solidFill>
                  <a:schemeClr val="tx1"/>
                </a:solidFill>
                <a:effectLst/>
                <a:latin typeface="Times New Roman" panose="02020603050405020304" pitchFamily="18" charset="0"/>
              </a:rPr>
              <a:t>Успешное написание итогового сочинения является для выпускников 11 классов допуском к государственной итоговой аттестации. Оценивается по системе «зачёт» / «незачёт». </a:t>
            </a:r>
          </a:p>
          <a:p>
            <a:pPr algn="just" fontAlgn="base"/>
            <a:r>
              <a:rPr lang="ru-RU" sz="3200" dirty="0">
                <a:solidFill>
                  <a:schemeClr val="tx1"/>
                </a:solidFill>
                <a:latin typeface="Times New Roman" panose="02020603050405020304" pitchFamily="18" charset="0"/>
              </a:rPr>
              <a:t>Продолжительность</a:t>
            </a:r>
            <a:r>
              <a:rPr lang="ru-RU" sz="3200" b="0" i="0" dirty="0">
                <a:solidFill>
                  <a:schemeClr val="tx1"/>
                </a:solidFill>
                <a:effectLst/>
                <a:latin typeface="Times New Roman" panose="02020603050405020304" pitchFamily="18" charset="0"/>
              </a:rPr>
              <a:t> написания – 3 ч. 55 мин. (без учета времени подготовительных мероприятий)</a:t>
            </a:r>
          </a:p>
          <a:p>
            <a:pPr algn="just" fontAlgn="base"/>
            <a:r>
              <a:rPr lang="ru-RU" sz="3200" b="0" i="0" dirty="0">
                <a:solidFill>
                  <a:schemeClr val="tx1"/>
                </a:solidFill>
                <a:effectLst/>
                <a:latin typeface="Times New Roman" panose="02020603050405020304" pitchFamily="18" charset="0"/>
              </a:rPr>
              <a:t>Обучающиеся с ограниченными возможностями здоровья вместо итогового сочинения вправе выбрать написание изложения.</a:t>
            </a:r>
            <a:endParaRPr lang="ru-RU"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07522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277D7C4-70AE-4DB0-8456-3BC634EF8123}"/>
              </a:ext>
            </a:extLst>
          </p:cNvPr>
          <p:cNvSpPr>
            <a:spLocks noGrp="1"/>
          </p:cNvSpPr>
          <p:nvPr>
            <p:ph type="title"/>
          </p:nvPr>
        </p:nvSpPr>
        <p:spPr>
          <a:xfrm>
            <a:off x="1913207" y="624110"/>
            <a:ext cx="9591406" cy="838930"/>
          </a:xfrm>
        </p:spPr>
        <p:txBody>
          <a:bodyPr/>
          <a:lstStyle/>
          <a:p>
            <a:pPr algn="ctr"/>
            <a:r>
              <a:rPr lang="ru-RU" dirty="0">
                <a:latin typeface="Times New Roman" panose="02020603050405020304" pitchFamily="18" charset="0"/>
                <a:cs typeface="Times New Roman" panose="02020603050405020304" pitchFamily="18" charset="0"/>
              </a:rPr>
              <a:t>Возможная структура сочинения</a:t>
            </a:r>
          </a:p>
        </p:txBody>
      </p:sp>
      <p:sp>
        <p:nvSpPr>
          <p:cNvPr id="3" name="Объект 2">
            <a:extLst>
              <a:ext uri="{FF2B5EF4-FFF2-40B4-BE49-F238E27FC236}">
                <a16:creationId xmlns:a16="http://schemas.microsoft.com/office/drawing/2014/main" id="{6BCA3E3B-5BC2-4C18-AC33-8EF9C3975F9B}"/>
              </a:ext>
            </a:extLst>
          </p:cNvPr>
          <p:cNvSpPr>
            <a:spLocks noGrp="1"/>
          </p:cNvSpPr>
          <p:nvPr>
            <p:ph idx="1"/>
          </p:nvPr>
        </p:nvSpPr>
        <p:spPr>
          <a:xfrm>
            <a:off x="914400" y="1463040"/>
            <a:ext cx="10590212" cy="4448182"/>
          </a:xfrm>
        </p:spPr>
        <p:txBody>
          <a:bodyPr>
            <a:normAutofit lnSpcReduction="10000"/>
          </a:bodyPr>
          <a:lstStyle/>
          <a:p>
            <a:pPr algn="just"/>
            <a:r>
              <a:rPr lang="ru-RU" sz="2800" dirty="0">
                <a:solidFill>
                  <a:schemeClr val="tx1"/>
                </a:solidFill>
                <a:latin typeface="Times New Roman" panose="02020603050405020304" pitchFamily="18" charset="0"/>
                <a:cs typeface="Times New Roman" panose="02020603050405020304" pitchFamily="18" charset="0"/>
              </a:rPr>
              <a:t>Вступление (факультативная часть) – может включать в себя размышления о ключевом понятии темы</a:t>
            </a:r>
          </a:p>
          <a:p>
            <a:pPr algn="just"/>
            <a:r>
              <a:rPr lang="ru-RU" sz="2800" dirty="0">
                <a:solidFill>
                  <a:schemeClr val="tx1"/>
                </a:solidFill>
                <a:latin typeface="Times New Roman" panose="02020603050405020304" pitchFamily="18" charset="0"/>
                <a:cs typeface="Times New Roman" panose="02020603050405020304" pitchFamily="18" charset="0"/>
              </a:rPr>
              <a:t>Тезис (основная мысль, ответ на вопрос темы)</a:t>
            </a:r>
          </a:p>
          <a:p>
            <a:pPr algn="just"/>
            <a:r>
              <a:rPr lang="ru-RU" sz="2800" dirty="0">
                <a:solidFill>
                  <a:schemeClr val="tx1"/>
                </a:solidFill>
                <a:latin typeface="Times New Roman" panose="02020603050405020304" pitchFamily="18" charset="0"/>
                <a:cs typeface="Times New Roman" panose="02020603050405020304" pitchFamily="18" charset="0"/>
              </a:rPr>
              <a:t>Аргумент + развернутый литературный пример</a:t>
            </a:r>
          </a:p>
          <a:p>
            <a:pPr algn="just"/>
            <a:r>
              <a:rPr lang="ru-RU" sz="2800" dirty="0">
                <a:solidFill>
                  <a:schemeClr val="tx1"/>
                </a:solidFill>
                <a:latin typeface="Times New Roman" panose="02020603050405020304" pitchFamily="18" charset="0"/>
                <a:cs typeface="Times New Roman" panose="02020603050405020304" pitchFamily="18" charset="0"/>
              </a:rPr>
              <a:t>Аргумент + развернутый литературный пример (этой части может не быть вообще, так как второй аргумент не обязателен. Это может быть аргумент с примером из другого произведения. Это может быть аргумент с другим примером из уже разобранного произведения)</a:t>
            </a:r>
          </a:p>
          <a:p>
            <a:pPr algn="just"/>
            <a:r>
              <a:rPr lang="ru-RU" sz="2800" dirty="0">
                <a:solidFill>
                  <a:schemeClr val="tx1"/>
                </a:solidFill>
                <a:latin typeface="Times New Roman" panose="02020603050405020304" pitchFamily="18" charset="0"/>
                <a:cs typeface="Times New Roman" panose="02020603050405020304" pitchFamily="18" charset="0"/>
              </a:rPr>
              <a:t>Вывод</a:t>
            </a:r>
          </a:p>
          <a:p>
            <a:pPr algn="just"/>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07307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8CC713C-2802-4C64-9403-D5FBAACFD7F4}"/>
              </a:ext>
            </a:extLst>
          </p:cNvPr>
          <p:cNvSpPr>
            <a:spLocks noGrp="1"/>
          </p:cNvSpPr>
          <p:nvPr>
            <p:ph type="title"/>
          </p:nvPr>
        </p:nvSpPr>
        <p:spPr>
          <a:xfrm>
            <a:off x="1908313" y="624110"/>
            <a:ext cx="9596299" cy="727612"/>
          </a:xfrm>
        </p:spPr>
        <p:txBody>
          <a:bodyPr/>
          <a:lstStyle/>
          <a:p>
            <a:pPr algn="ctr"/>
            <a:r>
              <a:rPr lang="ru-RU" dirty="0">
                <a:latin typeface="Times New Roman" panose="02020603050405020304" pitchFamily="18" charset="0"/>
                <a:cs typeface="Times New Roman" panose="02020603050405020304" pitchFamily="18" charset="0"/>
              </a:rPr>
              <a:t>Паустовский К.Г. Акварельные краски</a:t>
            </a:r>
          </a:p>
        </p:txBody>
      </p:sp>
      <p:sp>
        <p:nvSpPr>
          <p:cNvPr id="3" name="Объект 2">
            <a:extLst>
              <a:ext uri="{FF2B5EF4-FFF2-40B4-BE49-F238E27FC236}">
                <a16:creationId xmlns:a16="http://schemas.microsoft.com/office/drawing/2014/main" id="{FD9A5746-F792-4A0A-A60A-231DBD6D87DF}"/>
              </a:ext>
            </a:extLst>
          </p:cNvPr>
          <p:cNvSpPr>
            <a:spLocks noGrp="1"/>
          </p:cNvSpPr>
          <p:nvPr>
            <p:ph idx="1"/>
          </p:nvPr>
        </p:nvSpPr>
        <p:spPr>
          <a:xfrm>
            <a:off x="1378227" y="1139687"/>
            <a:ext cx="10270434" cy="5486400"/>
          </a:xfrm>
        </p:spPr>
        <p:txBody>
          <a:bodyPr>
            <a:normAutofit fontScale="85000" lnSpcReduction="20000"/>
          </a:bodyPr>
          <a:lstStyle/>
          <a:p>
            <a:pPr>
              <a:lnSpc>
                <a:spcPct val="110000"/>
              </a:lnSpc>
              <a:spcBef>
                <a:spcPts val="0"/>
              </a:spcBef>
            </a:pPr>
            <a:r>
              <a:rPr kumimoji="0" lang="ru-RU" altLang="ru-RU"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1.3. </a:t>
            </a:r>
            <a:r>
              <a:rPr kumimoji="0" lang="ru-RU" altLang="ru-RU"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Познание человеком самого себя</a:t>
            </a:r>
            <a:r>
              <a:rPr kumimoji="0" lang="ru-RU" altLang="ru-RU"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(«Берг впервые почувствовал глупую обиду, - журавли показались ему предателями. Они бросали без сожаления этот пустынный, лесной и торжественный край, полный безымянных озер, непролазных зарослей, сухой листвы, мерного гула сосен и воздуха, пахнущего смолой и болотными мхами. - Чудаки! - замечал Берг, и чувство обиды за пустеющие с каждым днем леса уже не казалось ему смешным и ребяческим»).</a:t>
            </a:r>
            <a:endParaRPr lang="ru-RU" sz="2400" dirty="0">
              <a:solidFill>
                <a:srgbClr val="000000"/>
              </a:solidFill>
              <a:latin typeface="Times New Roman" panose="02020603050405020304" pitchFamily="18" charset="0"/>
              <a:cs typeface="Times New Roman" panose="02020603050405020304" pitchFamily="18" charset="0"/>
            </a:endParaRPr>
          </a:p>
          <a:p>
            <a:pPr>
              <a:lnSpc>
                <a:spcPct val="110000"/>
              </a:lnSpc>
              <a:spcBef>
                <a:spcPts val="0"/>
              </a:spcBef>
            </a:pPr>
            <a:r>
              <a:rPr kumimoji="0" lang="ru-RU" altLang="ru-RU"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2.3. </a:t>
            </a:r>
            <a:r>
              <a:rPr kumimoji="0" lang="ru-RU" altLang="ru-RU"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Родина, государство, гражданская позиция человека </a:t>
            </a:r>
            <a:r>
              <a:rPr kumimoji="0" lang="ru-RU" altLang="ru-RU"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(«Берг знал, что теперь он связан со своей страной не только разумом, не только своей преданностью революции, но и всем сердцем, как художник, и что любовь к родине сделала его умную, но сухую жизнь теплой, веселой и во сто крат более прекрасной, чем раньше»).</a:t>
            </a:r>
            <a:endParaRPr lang="ru-RU" altLang="ru-RU" sz="2400" dirty="0">
              <a:solidFill>
                <a:srgbClr val="000000"/>
              </a:solidFill>
              <a:latin typeface="Times New Roman" panose="02020603050405020304" pitchFamily="18" charset="0"/>
              <a:cs typeface="Times New Roman" panose="02020603050405020304" pitchFamily="18" charset="0"/>
            </a:endParaRPr>
          </a:p>
          <a:p>
            <a:pPr algn="just">
              <a:lnSpc>
                <a:spcPct val="110000"/>
              </a:lnSpc>
              <a:spcBef>
                <a:spcPts val="0"/>
              </a:spcBef>
            </a:pPr>
            <a:r>
              <a:rPr lang="ru-RU" altLang="ru-RU" sz="2400" dirty="0">
                <a:solidFill>
                  <a:srgbClr val="000000"/>
                </a:solidFill>
                <a:latin typeface="Times New Roman" panose="02020603050405020304" pitchFamily="18" charset="0"/>
                <a:cs typeface="Times New Roman" panose="02020603050405020304" pitchFamily="18" charset="0"/>
              </a:rPr>
              <a:t>3.1</a:t>
            </a:r>
            <a:r>
              <a:rPr lang="ru-RU" altLang="ru-RU" sz="2400" b="1" dirty="0">
                <a:solidFill>
                  <a:srgbClr val="000000"/>
                </a:solidFill>
                <a:latin typeface="Times New Roman" panose="02020603050405020304" pitchFamily="18" charset="0"/>
                <a:cs typeface="Times New Roman" panose="02020603050405020304" pitchFamily="18" charset="0"/>
              </a:rPr>
              <a:t>. Природа и человек </a:t>
            </a:r>
            <a:r>
              <a:rPr lang="ru-RU" altLang="ru-RU" sz="2400" dirty="0">
                <a:solidFill>
                  <a:srgbClr val="000000"/>
                </a:solidFill>
                <a:latin typeface="Times New Roman" panose="02020603050405020304" pitchFamily="18" charset="0"/>
                <a:cs typeface="Times New Roman" panose="02020603050405020304" pitchFamily="18" charset="0"/>
              </a:rPr>
              <a:t>(«Дождя не было. Легкие тени ветвей дрожали на чистом полу, а за дверью сияла тихая синева. Слово "сияние" Берг встречал только в книгах поэтов, считал его выспренним и лишенным ясного смысла. Но теперь он понял, как точно это слово передает тот особый свет, какой исходит от сентябрьского неба и солнца. Паутина летала над озером, каждый желтый лист на траве горел от света, как бронзовый слиток. Ветер нес запахи лесной горечи и вянущих трав»).</a:t>
            </a:r>
            <a:endParaRPr lang="ru-RU" sz="2400" dirty="0">
              <a:solidFill>
                <a:srgbClr val="000000"/>
              </a:solidFill>
              <a:latin typeface="Times New Roman" panose="02020603050405020304" pitchFamily="18" charset="0"/>
              <a:cs typeface="Times New Roman" panose="02020603050405020304" pitchFamily="18" charset="0"/>
            </a:endParaRPr>
          </a:p>
          <a:p>
            <a:pPr algn="just">
              <a:lnSpc>
                <a:spcPct val="110000"/>
              </a:lnSpc>
              <a:spcBef>
                <a:spcPts val="0"/>
              </a:spcBef>
            </a:pPr>
            <a:r>
              <a:rPr lang="ru-RU" sz="2400" dirty="0">
                <a:solidFill>
                  <a:srgbClr val="000000"/>
                </a:solidFill>
                <a:latin typeface="Times New Roman" panose="02020603050405020304" pitchFamily="18" charset="0"/>
                <a:cs typeface="Times New Roman" panose="02020603050405020304" pitchFamily="18" charset="0"/>
              </a:rPr>
              <a:t>3.3. </a:t>
            </a:r>
            <a:r>
              <a:rPr lang="ru-RU" sz="2400" b="1" dirty="0">
                <a:solidFill>
                  <a:srgbClr val="000000"/>
                </a:solidFill>
                <a:latin typeface="Times New Roman" panose="02020603050405020304" pitchFamily="18" charset="0"/>
                <a:cs typeface="Times New Roman" panose="02020603050405020304" pitchFamily="18" charset="0"/>
              </a:rPr>
              <a:t>Искусство и человек («</a:t>
            </a:r>
            <a:r>
              <a:rPr lang="ru-RU" sz="2400" dirty="0">
                <a:solidFill>
                  <a:srgbClr val="000000"/>
                </a:solidFill>
                <a:latin typeface="Times New Roman" panose="02020603050405020304" pitchFamily="18" charset="0"/>
                <a:cs typeface="Times New Roman" panose="02020603050405020304" pitchFamily="18" charset="0"/>
              </a:rPr>
              <a:t>Может быть, поэтому Бергу и не удавались пейзажи. Он предпочитал портрет, жанр и, наконец, плакат. Он старался найти стиль своего времени, но эти попытки были полны неудач и неясностей»).</a:t>
            </a:r>
            <a:endParaRPr lang="ru-RU" dirty="0"/>
          </a:p>
        </p:txBody>
      </p:sp>
    </p:spTree>
    <p:extLst>
      <p:ext uri="{BB962C8B-B14F-4D97-AF65-F5344CB8AC3E}">
        <p14:creationId xmlns:p14="http://schemas.microsoft.com/office/powerpoint/2010/main" val="36194607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9D83087-45CB-4324-8DA0-2034B6763A8E}"/>
              </a:ext>
            </a:extLst>
          </p:cNvPr>
          <p:cNvSpPr>
            <a:spLocks noGrp="1"/>
          </p:cNvSpPr>
          <p:nvPr>
            <p:ph type="title"/>
          </p:nvPr>
        </p:nvSpPr>
        <p:spPr/>
        <p:txBody>
          <a:bodyPr/>
          <a:lstStyle/>
          <a:p>
            <a:pPr algn="ctr"/>
            <a:r>
              <a:rPr lang="ru-RU" dirty="0">
                <a:solidFill>
                  <a:schemeClr val="tx1"/>
                </a:solidFill>
                <a:latin typeface="Times New Roman" panose="02020603050405020304" pitchFamily="18" charset="0"/>
                <a:cs typeface="Times New Roman" panose="02020603050405020304" pitchFamily="18" charset="0"/>
              </a:rPr>
              <a:t>Спасибо за внимание, коллеги!</a:t>
            </a:r>
          </a:p>
        </p:txBody>
      </p:sp>
      <p:sp>
        <p:nvSpPr>
          <p:cNvPr id="3" name="Текст 2">
            <a:extLst>
              <a:ext uri="{FF2B5EF4-FFF2-40B4-BE49-F238E27FC236}">
                <a16:creationId xmlns:a16="http://schemas.microsoft.com/office/drawing/2014/main" id="{3326E2D1-EE42-4AE4-AB55-A5FD9D4D2886}"/>
              </a:ext>
            </a:extLst>
          </p:cNvPr>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659039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B7CC04E-56B6-45CC-865B-36568F9B6519}"/>
              </a:ext>
            </a:extLst>
          </p:cNvPr>
          <p:cNvSpPr>
            <a:spLocks noGrp="1"/>
          </p:cNvSpPr>
          <p:nvPr>
            <p:ph type="title"/>
          </p:nvPr>
        </p:nvSpPr>
        <p:spPr>
          <a:xfrm>
            <a:off x="1815549" y="624110"/>
            <a:ext cx="9689064" cy="899890"/>
          </a:xfrm>
        </p:spPr>
        <p:txBody>
          <a:bodyPr/>
          <a:lstStyle/>
          <a:p>
            <a:r>
              <a:rPr kumimoji="0" lang="ru-RU" sz="4000" b="0"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Итоговое сочинение в 2023 – 2024 году</a:t>
            </a:r>
            <a:endParaRPr lang="ru-RU" dirty="0"/>
          </a:p>
        </p:txBody>
      </p:sp>
      <p:sp>
        <p:nvSpPr>
          <p:cNvPr id="3" name="Объект 2">
            <a:extLst>
              <a:ext uri="{FF2B5EF4-FFF2-40B4-BE49-F238E27FC236}">
                <a16:creationId xmlns:a16="http://schemas.microsoft.com/office/drawing/2014/main" id="{9B5069E7-7250-438E-B40F-396CC72072A9}"/>
              </a:ext>
            </a:extLst>
          </p:cNvPr>
          <p:cNvSpPr>
            <a:spLocks noGrp="1"/>
          </p:cNvSpPr>
          <p:nvPr>
            <p:ph idx="1"/>
          </p:nvPr>
        </p:nvSpPr>
        <p:spPr>
          <a:xfrm>
            <a:off x="1139687" y="1417983"/>
            <a:ext cx="10364925" cy="4493239"/>
          </a:xfrm>
        </p:spPr>
        <p:txBody>
          <a:bodyPr>
            <a:normAutofit/>
          </a:bodyPr>
          <a:lstStyle/>
          <a:p>
            <a:pPr algn="just"/>
            <a:r>
              <a:rPr lang="ru-RU" sz="3200" dirty="0">
                <a:solidFill>
                  <a:schemeClr val="tx1"/>
                </a:solidFill>
                <a:latin typeface="Times New Roman" panose="02020603050405020304" pitchFamily="18" charset="0"/>
                <a:cs typeface="Times New Roman" panose="02020603050405020304" pitchFamily="18" charset="0"/>
              </a:rPr>
              <a:t>Проверка и обработка результатов ИС, написанных в основную дату (6 декабря) и в первую среду февраля, осуществляется не позднее чем через двенадцать календарных дней со дня написания.</a:t>
            </a:r>
          </a:p>
          <a:p>
            <a:pPr algn="just"/>
            <a:r>
              <a:rPr kumimoji="0" lang="ru-RU" sz="3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Проверка и обработка результатов ИС, написанных во вторую среду апреля, осуществляется не позднее чем через восемь календарных дней со дня написания.</a:t>
            </a:r>
            <a:endParaRPr lang="ru-RU"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3098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C44965-59F0-4E49-9F01-7F01824DC671}"/>
              </a:ext>
            </a:extLst>
          </p:cNvPr>
          <p:cNvSpPr>
            <a:spLocks noGrp="1"/>
          </p:cNvSpPr>
          <p:nvPr>
            <p:ph type="title"/>
          </p:nvPr>
        </p:nvSpPr>
        <p:spPr>
          <a:xfrm>
            <a:off x="1828801" y="548640"/>
            <a:ext cx="9675812" cy="862149"/>
          </a:xfrm>
        </p:spPr>
        <p:txBody>
          <a:bodyPr>
            <a:normAutofit fontScale="90000"/>
          </a:bodyPr>
          <a:lstStyle/>
          <a:p>
            <a:pPr algn="ctr"/>
            <a:r>
              <a:rPr lang="ru-RU" dirty="0">
                <a:latin typeface="Times New Roman" panose="02020603050405020304" pitchFamily="18" charset="0"/>
                <a:cs typeface="Times New Roman" panose="02020603050405020304" pitchFamily="18" charset="0"/>
              </a:rPr>
              <a:t>Разделы для итогового сочинения 2023 – 2024 уч. г.</a:t>
            </a:r>
          </a:p>
        </p:txBody>
      </p:sp>
      <p:sp>
        <p:nvSpPr>
          <p:cNvPr id="3" name="Объект 2">
            <a:extLst>
              <a:ext uri="{FF2B5EF4-FFF2-40B4-BE49-F238E27FC236}">
                <a16:creationId xmlns:a16="http://schemas.microsoft.com/office/drawing/2014/main" id="{89D8B50A-09B7-4D82-8A57-D4867561C986}"/>
              </a:ext>
            </a:extLst>
          </p:cNvPr>
          <p:cNvSpPr>
            <a:spLocks noGrp="1"/>
          </p:cNvSpPr>
          <p:nvPr>
            <p:ph idx="1"/>
          </p:nvPr>
        </p:nvSpPr>
        <p:spPr>
          <a:xfrm>
            <a:off x="477078" y="1188721"/>
            <a:ext cx="11027534" cy="5290456"/>
          </a:xfrm>
        </p:spPr>
        <p:txBody>
          <a:bodyPr>
            <a:normAutofit/>
          </a:bodyPr>
          <a:lstStyle/>
          <a:p>
            <a:pPr marL="942975" marR="0" lvl="1" indent="-742950" algn="just" defTabSz="914400" rtl="0" eaLnBrk="1" fontAlgn="base" latinLnBrk="0" hangingPunct="1">
              <a:lnSpc>
                <a:spcPct val="90000"/>
              </a:lnSpc>
              <a:spcBef>
                <a:spcPts val="0"/>
              </a:spcBef>
              <a:buClr>
                <a:srgbClr val="E48312"/>
              </a:buClr>
              <a:buSzTx/>
              <a:buFont typeface="Calibri" panose="020F0502020204030204" pitchFamily="34" charset="0"/>
              <a:buAutoNum type="arabicPeriod"/>
              <a:tabLst/>
              <a:defRPr/>
            </a:pPr>
            <a:r>
              <a:rPr kumimoji="0" lang="ru-RU" altLang="ru-RU" sz="2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Духовно-нравственные ориентиры в жизни человека </a:t>
            </a:r>
            <a:r>
              <a:rPr kumimoji="0" lang="ru-RU" altLang="ru-RU" sz="24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(1.1. Внутренний мир человека и его личностные качества. 1.2. Отношение человека к другому человеку (окружению), нравственные идеалы и выбор между добром и злом. 1.3. Познание человеком самого себя. 1.4. Свобода человека и ее ограничения). </a:t>
            </a:r>
          </a:p>
          <a:p>
            <a:pPr marL="942975" marR="0" lvl="1" indent="-742950" algn="just" defTabSz="914400" rtl="0" eaLnBrk="1" fontAlgn="base" latinLnBrk="0" hangingPunct="1">
              <a:lnSpc>
                <a:spcPct val="90000"/>
              </a:lnSpc>
              <a:spcBef>
                <a:spcPts val="0"/>
              </a:spcBef>
              <a:buClr>
                <a:srgbClr val="E48312"/>
              </a:buClr>
              <a:buSzTx/>
              <a:buFont typeface="Calibri" panose="020F0502020204030204" pitchFamily="34" charset="0"/>
              <a:buAutoNum type="arabicPeriod"/>
              <a:tabLst/>
              <a:defRPr/>
            </a:pPr>
            <a:r>
              <a:rPr kumimoji="0" lang="ru-RU" altLang="ru-RU" sz="24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Семья, общество, Отечество в жизни человека (2.1. Семья, род; семейные ценности и традиции. 2.2. Человек и общество. 2.3. Родина, государство, гражданская позиция человека)</a:t>
            </a:r>
          </a:p>
          <a:p>
            <a:pPr marL="942975" marR="0" lvl="1" indent="-742950" algn="just" defTabSz="914400" rtl="0" eaLnBrk="1" fontAlgn="base" latinLnBrk="0" hangingPunct="1">
              <a:lnSpc>
                <a:spcPct val="90000"/>
              </a:lnSpc>
              <a:spcBef>
                <a:spcPts val="0"/>
              </a:spcBef>
              <a:buClr>
                <a:srgbClr val="E48312"/>
              </a:buClr>
              <a:buSzTx/>
              <a:buFont typeface="Calibri" panose="020F0502020204030204" pitchFamily="34" charset="0"/>
              <a:buAutoNum type="arabicPeriod"/>
              <a:tabLst/>
              <a:defRPr/>
            </a:pPr>
            <a:r>
              <a:rPr kumimoji="0" lang="ru-RU" altLang="ru-RU" sz="24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Природа и культура в жизни человека (3.1. Природа и человек. 3.2. Наука и человек. 3.3. Искусство и человек 3.4. Язык и </a:t>
            </a:r>
          </a:p>
          <a:p>
            <a:pPr marL="200025" marR="0" lvl="1" indent="0" algn="just" defTabSz="914400" rtl="0" eaLnBrk="1" fontAlgn="base" latinLnBrk="0" hangingPunct="1">
              <a:lnSpc>
                <a:spcPct val="90000"/>
              </a:lnSpc>
              <a:spcBef>
                <a:spcPts val="0"/>
              </a:spcBef>
              <a:buClr>
                <a:srgbClr val="E48312"/>
              </a:buClr>
              <a:buSzTx/>
              <a:buNone/>
              <a:tabLst/>
              <a:defRPr/>
            </a:pPr>
            <a:r>
              <a:rPr lang="ru-RU" altLang="ru-RU" sz="2400" dirty="0">
                <a:solidFill>
                  <a:srgbClr val="000000"/>
                </a:solidFill>
                <a:latin typeface="Times New Roman" panose="02020603050405020304" pitchFamily="18" charset="0"/>
                <a:cs typeface="Times New Roman" panose="02020603050405020304" pitchFamily="18" charset="0"/>
              </a:rPr>
              <a:t>	языковая личность</a:t>
            </a:r>
            <a:r>
              <a:rPr kumimoji="0" lang="ru-RU" altLang="ru-RU" sz="24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t>
            </a:r>
            <a:endParaRPr lang="ru-RU" sz="2400" dirty="0">
              <a:solidFill>
                <a:schemeClr val="tx1"/>
              </a:solidFill>
              <a:latin typeface="Times New Roman" panose="02020603050405020304" pitchFamily="18" charset="0"/>
              <a:cs typeface="Times New Roman" panose="02020603050405020304" pitchFamily="18" charset="0"/>
            </a:endParaRPr>
          </a:p>
        </p:txBody>
      </p:sp>
      <p:pic>
        <p:nvPicPr>
          <p:cNvPr id="6" name="Рисунок 5">
            <a:extLst>
              <a:ext uri="{FF2B5EF4-FFF2-40B4-BE49-F238E27FC236}">
                <a16:creationId xmlns:a16="http://schemas.microsoft.com/office/drawing/2014/main" id="{3475BD4D-C999-4D17-9CA3-114F022A5A23}"/>
              </a:ext>
            </a:extLst>
          </p:cNvPr>
          <p:cNvPicPr>
            <a:picLocks noChangeAspect="1"/>
          </p:cNvPicPr>
          <p:nvPr/>
        </p:nvPicPr>
        <p:blipFill>
          <a:blip r:embed="rId2"/>
          <a:stretch>
            <a:fillRect/>
          </a:stretch>
        </p:blipFill>
        <p:spPr>
          <a:xfrm>
            <a:off x="8068011" y="4373217"/>
            <a:ext cx="3550479" cy="2218394"/>
          </a:xfrm>
          <a:prstGeom prst="rect">
            <a:avLst/>
          </a:prstGeom>
        </p:spPr>
      </p:pic>
    </p:spTree>
    <p:extLst>
      <p:ext uri="{BB962C8B-B14F-4D97-AF65-F5344CB8AC3E}">
        <p14:creationId xmlns:p14="http://schemas.microsoft.com/office/powerpoint/2010/main" val="481740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FAA7F9-A6A8-47C0-BB14-FF4A737C9E40}"/>
              </a:ext>
            </a:extLst>
          </p:cNvPr>
          <p:cNvSpPr>
            <a:spLocks noGrp="1"/>
          </p:cNvSpPr>
          <p:nvPr>
            <p:ph type="title"/>
          </p:nvPr>
        </p:nvSpPr>
        <p:spPr>
          <a:xfrm>
            <a:off x="1683027" y="624110"/>
            <a:ext cx="9821586" cy="899890"/>
          </a:xfrm>
        </p:spPr>
        <p:txBody>
          <a:bodyPr>
            <a:normAutofit fontScale="90000"/>
          </a:bodyPr>
          <a:lstStyle/>
          <a:p>
            <a:pPr algn="ctr"/>
            <a:r>
              <a:rPr lang="ru-RU" b="1" dirty="0">
                <a:latin typeface="Times New Roman" panose="02020603050405020304" pitchFamily="18" charset="0"/>
                <a:cs typeface="Times New Roman" panose="02020603050405020304" pitchFamily="18" charset="0"/>
              </a:rPr>
              <a:t>Примерный комплект тем итогового сочинения</a:t>
            </a:r>
          </a:p>
        </p:txBody>
      </p:sp>
      <p:sp>
        <p:nvSpPr>
          <p:cNvPr id="3" name="Объект 2">
            <a:extLst>
              <a:ext uri="{FF2B5EF4-FFF2-40B4-BE49-F238E27FC236}">
                <a16:creationId xmlns:a16="http://schemas.microsoft.com/office/drawing/2014/main" id="{252F6B3F-8668-4C90-84C4-CF9AEB39D975}"/>
              </a:ext>
            </a:extLst>
          </p:cNvPr>
          <p:cNvSpPr>
            <a:spLocks noGrp="1"/>
          </p:cNvSpPr>
          <p:nvPr>
            <p:ph idx="1"/>
          </p:nvPr>
        </p:nvSpPr>
        <p:spPr>
          <a:xfrm>
            <a:off x="1086678" y="1524000"/>
            <a:ext cx="10417934" cy="4709890"/>
          </a:xfrm>
        </p:spPr>
        <p:txBody>
          <a:bodyPr>
            <a:normAutofit/>
          </a:bodyPr>
          <a:lstStyle/>
          <a:p>
            <a:pPr marL="0" indent="0" algn="just">
              <a:buNone/>
            </a:pPr>
            <a:r>
              <a:rPr lang="ru-RU" sz="2800" dirty="0">
                <a:solidFill>
                  <a:schemeClr val="tx1"/>
                </a:solidFill>
                <a:latin typeface="Times New Roman" panose="02020603050405020304" pitchFamily="18" charset="0"/>
                <a:cs typeface="Times New Roman" panose="02020603050405020304" pitchFamily="18" charset="0"/>
              </a:rPr>
              <a:t>111. Какую жизненную цель можно назвать благородной?</a:t>
            </a:r>
          </a:p>
          <a:p>
            <a:pPr marL="0" indent="0" algn="just">
              <a:spcBef>
                <a:spcPts val="0"/>
              </a:spcBef>
              <a:buNone/>
            </a:pPr>
            <a:r>
              <a:rPr lang="ru-RU" sz="2800" dirty="0">
                <a:solidFill>
                  <a:schemeClr val="tx1"/>
                </a:solidFill>
                <a:latin typeface="Times New Roman" panose="02020603050405020304" pitchFamily="18" charset="0"/>
                <a:cs typeface="Times New Roman" panose="02020603050405020304" pitchFamily="18" charset="0"/>
              </a:rPr>
              <a:t>201. Могут ли юношеские мечты повлиять на дальнейшую жизнь человека?</a:t>
            </a:r>
          </a:p>
          <a:p>
            <a:pPr marL="0" indent="0" algn="just">
              <a:spcBef>
                <a:spcPts val="0"/>
              </a:spcBef>
              <a:buNone/>
            </a:pPr>
            <a:r>
              <a:rPr lang="ru-RU" sz="2800" dirty="0">
                <a:solidFill>
                  <a:schemeClr val="tx1"/>
                </a:solidFill>
                <a:latin typeface="Times New Roman" panose="02020603050405020304" pitchFamily="18" charset="0"/>
                <a:cs typeface="Times New Roman" panose="02020603050405020304" pitchFamily="18" charset="0"/>
              </a:rPr>
              <a:t>304. Как становятся героями на войне?</a:t>
            </a:r>
          </a:p>
          <a:p>
            <a:pPr marL="0" indent="0" algn="just">
              <a:spcBef>
                <a:spcPts val="0"/>
              </a:spcBef>
              <a:buNone/>
            </a:pPr>
            <a:r>
              <a:rPr lang="ru-RU" sz="2800" dirty="0">
                <a:solidFill>
                  <a:schemeClr val="tx1"/>
                </a:solidFill>
                <a:latin typeface="Times New Roman" panose="02020603050405020304" pitchFamily="18" charset="0"/>
                <a:cs typeface="Times New Roman" panose="02020603050405020304" pitchFamily="18" charset="0"/>
              </a:rPr>
              <a:t>405. Чем важен для современного человека опыт предыдущих поколений?</a:t>
            </a:r>
          </a:p>
          <a:p>
            <a:pPr marL="0" indent="0" algn="just">
              <a:spcBef>
                <a:spcPts val="0"/>
              </a:spcBef>
              <a:buNone/>
            </a:pPr>
            <a:r>
              <a:rPr lang="ru-RU" sz="2800" dirty="0">
                <a:solidFill>
                  <a:schemeClr val="tx1"/>
                </a:solidFill>
                <a:latin typeface="Times New Roman" panose="02020603050405020304" pitchFamily="18" charset="0"/>
                <a:cs typeface="Times New Roman" panose="02020603050405020304" pitchFamily="18" charset="0"/>
              </a:rPr>
              <a:t>509. Почему достижения прогресса, дающие человеку удобства и комфорт, могут быть опасны для человечества?</a:t>
            </a:r>
          </a:p>
          <a:p>
            <a:pPr marL="0" indent="0" algn="just">
              <a:spcBef>
                <a:spcPts val="0"/>
              </a:spcBef>
              <a:buNone/>
            </a:pPr>
            <a:r>
              <a:rPr lang="ru-RU" sz="2800" dirty="0">
                <a:solidFill>
                  <a:schemeClr val="tx1"/>
                </a:solidFill>
                <a:latin typeface="Times New Roman" panose="02020603050405020304" pitchFamily="18" charset="0"/>
                <a:cs typeface="Times New Roman" panose="02020603050405020304" pitchFamily="18" charset="0"/>
              </a:rPr>
              <a:t>602. Реальное и виртуальное общение: в чем преимущества каждого из них?</a:t>
            </a:r>
          </a:p>
        </p:txBody>
      </p:sp>
    </p:spTree>
    <p:extLst>
      <p:ext uri="{BB962C8B-B14F-4D97-AF65-F5344CB8AC3E}">
        <p14:creationId xmlns:p14="http://schemas.microsoft.com/office/powerpoint/2010/main" val="2514700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A9E7AA-8C89-49CE-A0A2-E0956C21FFCA}"/>
              </a:ext>
            </a:extLst>
          </p:cNvPr>
          <p:cNvSpPr>
            <a:spLocks noGrp="1"/>
          </p:cNvSpPr>
          <p:nvPr>
            <p:ph type="title"/>
          </p:nvPr>
        </p:nvSpPr>
        <p:spPr>
          <a:xfrm>
            <a:off x="2592925" y="624110"/>
            <a:ext cx="8911687" cy="747490"/>
          </a:xfrm>
        </p:spPr>
        <p:txBody>
          <a:bodyPr/>
          <a:lstStyle/>
          <a:p>
            <a:pPr algn="ctr"/>
            <a:r>
              <a:rPr lang="ru-RU" dirty="0">
                <a:latin typeface="Times New Roman" panose="02020603050405020304" pitchFamily="18" charset="0"/>
                <a:cs typeface="Times New Roman" panose="02020603050405020304" pitchFamily="18" charset="0"/>
              </a:rPr>
              <a:t>Критерии оценивания</a:t>
            </a:r>
          </a:p>
        </p:txBody>
      </p:sp>
      <p:sp>
        <p:nvSpPr>
          <p:cNvPr id="3" name="Объект 2">
            <a:extLst>
              <a:ext uri="{FF2B5EF4-FFF2-40B4-BE49-F238E27FC236}">
                <a16:creationId xmlns:a16="http://schemas.microsoft.com/office/drawing/2014/main" id="{E5ADCE25-B4DA-4E72-9023-2C8B7031900B}"/>
              </a:ext>
            </a:extLst>
          </p:cNvPr>
          <p:cNvSpPr>
            <a:spLocks noGrp="1"/>
          </p:cNvSpPr>
          <p:nvPr>
            <p:ph idx="1"/>
          </p:nvPr>
        </p:nvSpPr>
        <p:spPr>
          <a:xfrm>
            <a:off x="1463040" y="1371600"/>
            <a:ext cx="10041572" cy="4539622"/>
          </a:xfrm>
        </p:spPr>
        <p:txBody>
          <a:bodyPr>
            <a:normAutofit/>
          </a:bodyPr>
          <a:lstStyle/>
          <a:p>
            <a:pPr algn="just" fontAlgn="base"/>
            <a:r>
              <a:rPr lang="ru-RU" sz="2400" b="0" i="0" dirty="0">
                <a:solidFill>
                  <a:schemeClr val="tx1"/>
                </a:solidFill>
                <a:effectLst/>
                <a:latin typeface="Times New Roman" panose="02020603050405020304" pitchFamily="18" charset="0"/>
              </a:rPr>
              <a:t>Требование № 1. Объем итогового сочинения </a:t>
            </a:r>
          </a:p>
          <a:p>
            <a:pPr algn="just" fontAlgn="base"/>
            <a:r>
              <a:rPr lang="ru-RU" sz="2400" b="0" i="0" dirty="0">
                <a:solidFill>
                  <a:schemeClr val="tx1"/>
                </a:solidFill>
                <a:effectLst/>
                <a:latin typeface="Times New Roman" panose="02020603050405020304" pitchFamily="18" charset="0"/>
              </a:rPr>
              <a:t>Требование № 2. Самостоятельность написания итогового сочинения</a:t>
            </a:r>
          </a:p>
          <a:p>
            <a:pPr algn="just" fontAlgn="base"/>
            <a:r>
              <a:rPr lang="ru-RU" sz="2400" b="0" i="0" dirty="0">
                <a:solidFill>
                  <a:schemeClr val="tx1"/>
                </a:solidFill>
                <a:effectLst/>
                <a:latin typeface="Times New Roman" panose="02020603050405020304" pitchFamily="18" charset="0"/>
              </a:rPr>
              <a:t>Итоговое сочинение, соответствующее установленным требованиям, оценивается по критериям: </a:t>
            </a:r>
          </a:p>
          <a:p>
            <a:pPr marL="0" indent="0" algn="just" fontAlgn="base">
              <a:buNone/>
            </a:pPr>
            <a:r>
              <a:rPr lang="ru-RU" sz="2400" b="0" i="0" dirty="0">
                <a:solidFill>
                  <a:schemeClr val="tx1"/>
                </a:solidFill>
                <a:effectLst/>
                <a:latin typeface="Times New Roman" panose="02020603050405020304" pitchFamily="18" charset="0"/>
              </a:rPr>
              <a:t>1. Соответствие теме; </a:t>
            </a:r>
          </a:p>
          <a:p>
            <a:pPr marL="0" indent="0" algn="just" fontAlgn="base">
              <a:buNone/>
            </a:pPr>
            <a:r>
              <a:rPr lang="ru-RU" sz="2400" b="0" i="0" dirty="0">
                <a:solidFill>
                  <a:schemeClr val="tx1"/>
                </a:solidFill>
                <a:effectLst/>
                <a:latin typeface="Times New Roman" panose="02020603050405020304" pitchFamily="18" charset="0"/>
              </a:rPr>
              <a:t>2. Аргументация. Привлечение литературного материала; </a:t>
            </a:r>
          </a:p>
          <a:p>
            <a:pPr marL="0" indent="0" algn="just" fontAlgn="base">
              <a:buNone/>
            </a:pPr>
            <a:r>
              <a:rPr lang="ru-RU" sz="2400" b="0" i="0" dirty="0">
                <a:solidFill>
                  <a:schemeClr val="tx1"/>
                </a:solidFill>
                <a:effectLst/>
                <a:latin typeface="Times New Roman" panose="02020603050405020304" pitchFamily="18" charset="0"/>
              </a:rPr>
              <a:t>3. Композиция и логика рассуждения; </a:t>
            </a:r>
          </a:p>
          <a:p>
            <a:pPr marL="0" indent="0" algn="just" fontAlgn="base">
              <a:buNone/>
            </a:pPr>
            <a:r>
              <a:rPr lang="ru-RU" sz="2400" b="0" i="0" dirty="0">
                <a:solidFill>
                  <a:schemeClr val="tx1"/>
                </a:solidFill>
                <a:effectLst/>
                <a:latin typeface="Times New Roman" panose="02020603050405020304" pitchFamily="18" charset="0"/>
              </a:rPr>
              <a:t>4. Качество письменной речи; </a:t>
            </a:r>
          </a:p>
          <a:p>
            <a:pPr marL="0" indent="0" algn="just" fontAlgn="base">
              <a:buNone/>
            </a:pPr>
            <a:r>
              <a:rPr lang="ru-RU" sz="2400" b="0" i="0" dirty="0">
                <a:solidFill>
                  <a:schemeClr val="tx1"/>
                </a:solidFill>
                <a:effectLst/>
                <a:latin typeface="Times New Roman" panose="02020603050405020304" pitchFamily="18" charset="0"/>
              </a:rPr>
              <a:t>5. Грамотность.</a:t>
            </a:r>
            <a:endParaRPr lang="ru-RU" sz="2400" dirty="0">
              <a:solidFill>
                <a:schemeClr val="tx1"/>
              </a:solidFill>
            </a:endParaRPr>
          </a:p>
        </p:txBody>
      </p:sp>
    </p:spTree>
    <p:extLst>
      <p:ext uri="{BB962C8B-B14F-4D97-AF65-F5344CB8AC3E}">
        <p14:creationId xmlns:p14="http://schemas.microsoft.com/office/powerpoint/2010/main" val="2822810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B1BD745-BA04-48B7-AF90-96F4A3B930C6}"/>
              </a:ext>
            </a:extLst>
          </p:cNvPr>
          <p:cNvSpPr>
            <a:spLocks noGrp="1"/>
          </p:cNvSpPr>
          <p:nvPr>
            <p:ph type="title"/>
          </p:nvPr>
        </p:nvSpPr>
        <p:spPr/>
        <p:txBody>
          <a:bodyPr/>
          <a:lstStyle/>
          <a:p>
            <a:pPr algn="just"/>
            <a:r>
              <a:rPr lang="ru-RU" dirty="0">
                <a:solidFill>
                  <a:schemeClr val="tx1"/>
                </a:solidFill>
                <a:latin typeface="Times New Roman" panose="02020603050405020304" pitchFamily="18" charset="0"/>
                <a:cs typeface="Times New Roman" panose="02020603050405020304" pitchFamily="18" charset="0"/>
              </a:rPr>
              <a:t>Требование № 1. Объем итогового сочинения (изложения)</a:t>
            </a:r>
          </a:p>
        </p:txBody>
      </p:sp>
      <p:sp>
        <p:nvSpPr>
          <p:cNvPr id="3" name="Объект 2">
            <a:extLst>
              <a:ext uri="{FF2B5EF4-FFF2-40B4-BE49-F238E27FC236}">
                <a16:creationId xmlns:a16="http://schemas.microsoft.com/office/drawing/2014/main" id="{F8F45CA3-9A37-4899-BA30-BA05753E39A4}"/>
              </a:ext>
            </a:extLst>
          </p:cNvPr>
          <p:cNvSpPr>
            <a:spLocks noGrp="1"/>
          </p:cNvSpPr>
          <p:nvPr>
            <p:ph idx="1"/>
          </p:nvPr>
        </p:nvSpPr>
        <p:spPr>
          <a:xfrm>
            <a:off x="1998617" y="1905000"/>
            <a:ext cx="9505995" cy="4006222"/>
          </a:xfrm>
        </p:spPr>
        <p:txBody>
          <a:bodyPr>
            <a:normAutofit/>
          </a:bodyPr>
          <a:lstStyle/>
          <a:p>
            <a:pPr algn="just"/>
            <a:r>
              <a:rPr lang="ru-RU" sz="3200" dirty="0">
                <a:solidFill>
                  <a:schemeClr val="tx1"/>
                </a:solidFill>
                <a:latin typeface="Times New Roman" panose="02020603050405020304" pitchFamily="18" charset="0"/>
                <a:cs typeface="Times New Roman" panose="02020603050405020304" pitchFamily="18" charset="0"/>
              </a:rPr>
              <a:t>Рекомендуемое количество слов – от 350. Максимальное количество слов в сочинении не устанавливается. Если в сочинении менее 250 слов (в подсчёт включаются все слова, в том числе и служебные), то выставляется «незачет» за невыполнение требования № 1 и «незачет» за работу в целом </a:t>
            </a:r>
          </a:p>
        </p:txBody>
      </p:sp>
    </p:spTree>
    <p:extLst>
      <p:ext uri="{BB962C8B-B14F-4D97-AF65-F5344CB8AC3E}">
        <p14:creationId xmlns:p14="http://schemas.microsoft.com/office/powerpoint/2010/main" val="3987729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E9388E0-391F-4F5C-AFF6-CBFAAD36D008}"/>
              </a:ext>
            </a:extLst>
          </p:cNvPr>
          <p:cNvSpPr>
            <a:spLocks noGrp="1"/>
          </p:cNvSpPr>
          <p:nvPr>
            <p:ph type="title"/>
          </p:nvPr>
        </p:nvSpPr>
        <p:spPr>
          <a:xfrm>
            <a:off x="2011681" y="624110"/>
            <a:ext cx="9492932" cy="1280890"/>
          </a:xfrm>
        </p:spPr>
        <p:txBody>
          <a:bodyPr>
            <a:noAutofit/>
          </a:bodyPr>
          <a:lstStyle/>
          <a:p>
            <a:pPr algn="just"/>
            <a:r>
              <a:rPr lang="ru-RU" sz="2400" b="1" dirty="0">
                <a:solidFill>
                  <a:schemeClr val="tx1"/>
                </a:solidFill>
                <a:latin typeface="Times New Roman" panose="02020603050405020304" pitchFamily="18" charset="0"/>
                <a:cs typeface="Times New Roman" panose="02020603050405020304" pitchFamily="18" charset="0"/>
              </a:rPr>
              <a:t>Следует учитывать правила подсчёта слов, которые совпадают с правилами подсчета слов при проверке сочинений, написанных в рамках ЕГЭ и ОГЭ по русскому языку и литературе.</a:t>
            </a:r>
          </a:p>
        </p:txBody>
      </p:sp>
      <p:sp>
        <p:nvSpPr>
          <p:cNvPr id="3" name="Объект 2">
            <a:extLst>
              <a:ext uri="{FF2B5EF4-FFF2-40B4-BE49-F238E27FC236}">
                <a16:creationId xmlns:a16="http://schemas.microsoft.com/office/drawing/2014/main" id="{641E868A-D64F-437C-ADF6-BCBBDFCF8C50}"/>
              </a:ext>
            </a:extLst>
          </p:cNvPr>
          <p:cNvSpPr>
            <a:spLocks noGrp="1"/>
          </p:cNvSpPr>
          <p:nvPr>
            <p:ph idx="1"/>
          </p:nvPr>
        </p:nvSpPr>
        <p:spPr>
          <a:xfrm>
            <a:off x="1789611" y="1905000"/>
            <a:ext cx="9980023" cy="4469674"/>
          </a:xfrm>
        </p:spPr>
        <p:txBody>
          <a:bodyPr>
            <a:normAutofit/>
          </a:bodyPr>
          <a:lstStyle/>
          <a:p>
            <a:pPr algn="just"/>
            <a:r>
              <a:rPr lang="ru-RU" sz="2800" dirty="0">
                <a:solidFill>
                  <a:schemeClr val="tx1"/>
                </a:solidFill>
                <a:latin typeface="Times New Roman" panose="02020603050405020304" pitchFamily="18" charset="0"/>
                <a:cs typeface="Times New Roman" panose="02020603050405020304" pitchFamily="18" charset="0"/>
              </a:rPr>
              <a:t>При подсчёте слов в сочинении (изложении) учитываются как самостоятельные, так и служебные части речи. Подсчитывается любая последовательность слов, написанных без пробела (например, «всё-таки» – одно слово, «всё же» – два слова). Инициалы с фамилией считаются одним словом (например, «М.Ю. Лермонтов» – одно слово). Любые другие символы, в частности цифры, при подсчёте не учитываются (например, «5 лет» – одно слово, «пять лет» – два слова). </a:t>
            </a:r>
          </a:p>
        </p:txBody>
      </p:sp>
    </p:spTree>
    <p:extLst>
      <p:ext uri="{BB962C8B-B14F-4D97-AF65-F5344CB8AC3E}">
        <p14:creationId xmlns:p14="http://schemas.microsoft.com/office/powerpoint/2010/main" val="2465285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56F9916-85B0-4154-AAAA-3856EBA0CE7D}"/>
              </a:ext>
            </a:extLst>
          </p:cNvPr>
          <p:cNvSpPr>
            <a:spLocks noGrp="1"/>
          </p:cNvSpPr>
          <p:nvPr>
            <p:ph type="title"/>
          </p:nvPr>
        </p:nvSpPr>
        <p:spPr>
          <a:xfrm>
            <a:off x="2592925" y="624110"/>
            <a:ext cx="8911687" cy="734427"/>
          </a:xfrm>
        </p:spPr>
        <p:txBody>
          <a:bodyPr>
            <a:normAutofit/>
          </a:bodyPr>
          <a:lstStyle/>
          <a:p>
            <a:pPr algn="ctr"/>
            <a:r>
              <a:rPr lang="ru-RU" sz="3200" dirty="0">
                <a:solidFill>
                  <a:schemeClr val="tx1"/>
                </a:solidFill>
                <a:latin typeface="Times New Roman" panose="02020603050405020304" pitchFamily="18" charset="0"/>
                <a:cs typeface="Times New Roman" panose="02020603050405020304" pitchFamily="18" charset="0"/>
              </a:rPr>
              <a:t>Продолжение</a:t>
            </a:r>
          </a:p>
        </p:txBody>
      </p:sp>
      <p:sp>
        <p:nvSpPr>
          <p:cNvPr id="3" name="Объект 2">
            <a:extLst>
              <a:ext uri="{FF2B5EF4-FFF2-40B4-BE49-F238E27FC236}">
                <a16:creationId xmlns:a16="http://schemas.microsoft.com/office/drawing/2014/main" id="{C661A18D-5048-4A3D-8D92-D201B6B532DB}"/>
              </a:ext>
            </a:extLst>
          </p:cNvPr>
          <p:cNvSpPr>
            <a:spLocks noGrp="1"/>
          </p:cNvSpPr>
          <p:nvPr>
            <p:ph idx="1"/>
          </p:nvPr>
        </p:nvSpPr>
        <p:spPr>
          <a:xfrm>
            <a:off x="2589212" y="1358537"/>
            <a:ext cx="8915400" cy="4976949"/>
          </a:xfrm>
        </p:spPr>
        <p:txBody>
          <a:bodyPr>
            <a:normAutofit/>
          </a:bodyPr>
          <a:lstStyle/>
          <a:p>
            <a:pPr algn="just"/>
            <a:r>
              <a:rPr lang="ru-RU" sz="2800" dirty="0">
                <a:solidFill>
                  <a:schemeClr val="tx1"/>
                </a:solidFill>
                <a:latin typeface="Times New Roman" panose="02020603050405020304" pitchFamily="18" charset="0"/>
                <a:cs typeface="Times New Roman" panose="02020603050405020304" pitchFamily="18" charset="0"/>
              </a:rPr>
              <a:t>«Белогорская крепость» – 2 слова; </a:t>
            </a:r>
          </a:p>
          <a:p>
            <a:pPr algn="just"/>
            <a:r>
              <a:rPr lang="ru-RU" sz="2800" dirty="0">
                <a:solidFill>
                  <a:schemeClr val="tx1"/>
                </a:solidFill>
                <a:latin typeface="Times New Roman" panose="02020603050405020304" pitchFamily="18" charset="0"/>
                <a:cs typeface="Times New Roman" panose="02020603050405020304" pitchFamily="18" charset="0"/>
              </a:rPr>
              <a:t>«Александр Сергеевич Пушкин» – 3 слова; </a:t>
            </a:r>
          </a:p>
          <a:p>
            <a:pPr algn="just"/>
            <a:r>
              <a:rPr lang="ru-RU" sz="2800" dirty="0">
                <a:solidFill>
                  <a:schemeClr val="tx1"/>
                </a:solidFill>
                <a:latin typeface="Times New Roman" panose="02020603050405020304" pitchFamily="18" charset="0"/>
                <a:cs typeface="Times New Roman" panose="02020603050405020304" pitchFamily="18" charset="0"/>
              </a:rPr>
              <a:t>«А.С. Пушкин» – 1 слово; </a:t>
            </a:r>
          </a:p>
          <a:p>
            <a:pPr algn="just"/>
            <a:r>
              <a:rPr lang="ru-RU" sz="2800" dirty="0">
                <a:solidFill>
                  <a:schemeClr val="tx1"/>
                </a:solidFill>
                <a:latin typeface="Times New Roman" panose="02020603050405020304" pitchFamily="18" charset="0"/>
                <a:cs typeface="Times New Roman" panose="02020603050405020304" pitchFamily="18" charset="0"/>
              </a:rPr>
              <a:t>«для того чтобы» – 3 слова; </a:t>
            </a:r>
          </a:p>
          <a:p>
            <a:pPr algn="just"/>
            <a:r>
              <a:rPr lang="ru-RU" sz="2800" dirty="0">
                <a:solidFill>
                  <a:schemeClr val="tx1"/>
                </a:solidFill>
                <a:latin typeface="Times New Roman" panose="02020603050405020304" pitchFamily="18" charset="0"/>
                <a:cs typeface="Times New Roman" panose="02020603050405020304" pitchFamily="18" charset="0"/>
              </a:rPr>
              <a:t>«в возрасте двадцати двух лет» – 5 слов; </a:t>
            </a:r>
          </a:p>
          <a:p>
            <a:pPr algn="just"/>
            <a:r>
              <a:rPr lang="ru-RU" sz="2800" dirty="0">
                <a:solidFill>
                  <a:schemeClr val="tx1"/>
                </a:solidFill>
                <a:latin typeface="Times New Roman" panose="02020603050405020304" pitchFamily="18" charset="0"/>
                <a:cs typeface="Times New Roman" panose="02020603050405020304" pitchFamily="18" charset="0"/>
              </a:rPr>
              <a:t>«в возрасте 22 лет» – 3 слова; </a:t>
            </a:r>
          </a:p>
          <a:p>
            <a:pPr algn="just"/>
            <a:r>
              <a:rPr lang="ru-RU" sz="2800" dirty="0">
                <a:solidFill>
                  <a:schemeClr val="tx1"/>
                </a:solidFill>
                <a:latin typeface="Times New Roman" panose="02020603050405020304" pitchFamily="18" charset="0"/>
                <a:cs typeface="Times New Roman" panose="02020603050405020304" pitchFamily="18" charset="0"/>
              </a:rPr>
              <a:t>«</a:t>
            </a:r>
            <a:r>
              <a:rPr lang="ru-RU" sz="2800" dirty="0" err="1">
                <a:solidFill>
                  <a:schemeClr val="tx1"/>
                </a:solidFill>
                <a:latin typeface="Times New Roman" panose="02020603050405020304" pitchFamily="18" charset="0"/>
                <a:cs typeface="Times New Roman" panose="02020603050405020304" pitchFamily="18" charset="0"/>
              </a:rPr>
              <a:t>влесу</a:t>
            </a:r>
            <a:r>
              <a:rPr lang="ru-RU" sz="2800" dirty="0">
                <a:solidFill>
                  <a:schemeClr val="tx1"/>
                </a:solidFill>
                <a:latin typeface="Times New Roman" panose="02020603050405020304" pitchFamily="18" charset="0"/>
                <a:cs typeface="Times New Roman" panose="02020603050405020304" pitchFamily="18" charset="0"/>
              </a:rPr>
              <a:t> (ошибочное слитное написание)» – 1 слово; </a:t>
            </a:r>
          </a:p>
          <a:p>
            <a:pPr algn="just"/>
            <a:r>
              <a:rPr lang="ru-RU" sz="2800" dirty="0">
                <a:solidFill>
                  <a:schemeClr val="tx1"/>
                </a:solidFill>
                <a:latin typeface="Times New Roman" panose="02020603050405020304" pitchFamily="18" charset="0"/>
                <a:cs typeface="Times New Roman" panose="02020603050405020304" pitchFamily="18" charset="0"/>
              </a:rPr>
              <a:t>«черно белый (ошибочное раздельное написание)» – 2 слова.</a:t>
            </a:r>
          </a:p>
        </p:txBody>
      </p:sp>
    </p:spTree>
    <p:extLst>
      <p:ext uri="{BB962C8B-B14F-4D97-AF65-F5344CB8AC3E}">
        <p14:creationId xmlns:p14="http://schemas.microsoft.com/office/powerpoint/2010/main" val="1698812888"/>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1066</TotalTime>
  <Words>2069</Words>
  <Application>Microsoft Office PowerPoint</Application>
  <PresentationFormat>Широкоэкранный</PresentationFormat>
  <Paragraphs>85</Paragraphs>
  <Slides>22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22</vt:i4>
      </vt:variant>
    </vt:vector>
  </HeadingPairs>
  <TitlesOfParts>
    <vt:vector size="28" baseType="lpstr">
      <vt:lpstr>Arial</vt:lpstr>
      <vt:lpstr>Calibri</vt:lpstr>
      <vt:lpstr>Century Gothic</vt:lpstr>
      <vt:lpstr>Times New Roman</vt:lpstr>
      <vt:lpstr>Wingdings 3</vt:lpstr>
      <vt:lpstr>Легкий дым</vt:lpstr>
      <vt:lpstr>Подготовка к итоговому сочинению. 2023 – 2024 учебный  год</vt:lpstr>
      <vt:lpstr>Итоговое сочинение в 2023 – 2024 году</vt:lpstr>
      <vt:lpstr>Итоговое сочинение в 2023 – 2024 году</vt:lpstr>
      <vt:lpstr>Разделы для итогового сочинения 2023 – 2024 уч. г.</vt:lpstr>
      <vt:lpstr>Примерный комплект тем итогового сочинения</vt:lpstr>
      <vt:lpstr>Критерии оценивания</vt:lpstr>
      <vt:lpstr>Требование № 1. Объем итогового сочинения (изложения)</vt:lpstr>
      <vt:lpstr>Следует учитывать правила подсчёта слов, которые совпадают с правилами подсчета слов при проверке сочинений, написанных в рамках ЕГЭ и ОГЭ по русскому языку и литературе.</vt:lpstr>
      <vt:lpstr>Продолжение</vt:lpstr>
      <vt:lpstr>Требование № 2. Самостоятельность написания итогового сочинения (изложения)</vt:lpstr>
      <vt:lpstr>Критерий № 1 Соответствие теме</vt:lpstr>
      <vt:lpstr>Критерий № 2 Аргументация. Привлечение литературного материала</vt:lpstr>
      <vt:lpstr>Продолжение </vt:lpstr>
      <vt:lpstr>Критерий № 3 Композиция и логика рассуждения</vt:lpstr>
      <vt:lpstr>Критерий № 4 Качество письменной речи </vt:lpstr>
      <vt:lpstr>Критерий № 5 Грамотность</vt:lpstr>
      <vt:lpstr>Продолжение </vt:lpstr>
      <vt:lpstr>Продолжение </vt:lpstr>
      <vt:lpstr>Ресурсы в помощь</vt:lpstr>
      <vt:lpstr>Возможная структура сочинения</vt:lpstr>
      <vt:lpstr>Паустовский К.Г. Акварельные краски</vt:lpstr>
      <vt:lpstr>Спасибо за внимание, коллеги!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dc:creator>
  <cp:lastModifiedBy>1</cp:lastModifiedBy>
  <cp:revision>68</cp:revision>
  <dcterms:created xsi:type="dcterms:W3CDTF">2020-01-29T07:46:12Z</dcterms:created>
  <dcterms:modified xsi:type="dcterms:W3CDTF">2023-11-12T18:06:47Z</dcterms:modified>
</cp:coreProperties>
</file>