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diagrams/colors11.xml" ContentType="application/vnd.openxmlformats-officedocument.drawingml.diagramColors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quickStyle12.xml" ContentType="application/vnd.openxmlformats-officedocument.drawingml.diagramStyle+xml"/>
  <Override PartName="/ppt/slides/slide98.xml" ContentType="application/vnd.openxmlformats-officedocument.presentationml.slid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946" r:id="rId2"/>
    <p:sldId id="1137" r:id="rId3"/>
    <p:sldId id="948" r:id="rId4"/>
    <p:sldId id="1140" r:id="rId5"/>
    <p:sldId id="1139" r:id="rId6"/>
    <p:sldId id="1156" r:id="rId7"/>
    <p:sldId id="1136" r:id="rId8"/>
    <p:sldId id="1085" r:id="rId9"/>
    <p:sldId id="1089" r:id="rId10"/>
    <p:sldId id="993" r:id="rId11"/>
    <p:sldId id="1090" r:id="rId12"/>
    <p:sldId id="1094" r:id="rId13"/>
    <p:sldId id="1102" r:id="rId14"/>
    <p:sldId id="861" r:id="rId15"/>
    <p:sldId id="1095" r:id="rId16"/>
    <p:sldId id="917" r:id="rId17"/>
    <p:sldId id="919" r:id="rId18"/>
    <p:sldId id="1096" r:id="rId19"/>
    <p:sldId id="829" r:id="rId20"/>
    <p:sldId id="828" r:id="rId21"/>
    <p:sldId id="785" r:id="rId22"/>
    <p:sldId id="786" r:id="rId23"/>
    <p:sldId id="747" r:id="rId24"/>
    <p:sldId id="782" r:id="rId25"/>
    <p:sldId id="748" r:id="rId26"/>
    <p:sldId id="986" r:id="rId27"/>
    <p:sldId id="912" r:id="rId28"/>
    <p:sldId id="751" r:id="rId29"/>
    <p:sldId id="914" r:id="rId30"/>
    <p:sldId id="753" r:id="rId31"/>
    <p:sldId id="754" r:id="rId32"/>
    <p:sldId id="755" r:id="rId33"/>
    <p:sldId id="756" r:id="rId34"/>
    <p:sldId id="760" r:id="rId35"/>
    <p:sldId id="759" r:id="rId36"/>
    <p:sldId id="758" r:id="rId37"/>
    <p:sldId id="1104" r:id="rId38"/>
    <p:sldId id="834" r:id="rId39"/>
    <p:sldId id="1107" r:id="rId40"/>
    <p:sldId id="1108" r:id="rId41"/>
    <p:sldId id="1109" r:id="rId42"/>
    <p:sldId id="837" r:id="rId43"/>
    <p:sldId id="1105" r:id="rId44"/>
    <p:sldId id="988" r:id="rId45"/>
    <p:sldId id="864" r:id="rId46"/>
    <p:sldId id="939" r:id="rId47"/>
    <p:sldId id="1110" r:id="rId48"/>
    <p:sldId id="1100" r:id="rId49"/>
    <p:sldId id="863" r:id="rId50"/>
    <p:sldId id="1101" r:id="rId51"/>
    <p:sldId id="843" r:id="rId52"/>
    <p:sldId id="1112" r:id="rId53"/>
    <p:sldId id="1030" r:id="rId54"/>
    <p:sldId id="1024" r:id="rId55"/>
    <p:sldId id="1025" r:id="rId56"/>
    <p:sldId id="1157" r:id="rId57"/>
    <p:sldId id="1114" r:id="rId58"/>
    <p:sldId id="1032" r:id="rId59"/>
    <p:sldId id="1117" r:id="rId60"/>
    <p:sldId id="1119" r:id="rId61"/>
    <p:sldId id="1115" r:id="rId62"/>
    <p:sldId id="1027" r:id="rId63"/>
    <p:sldId id="1028" r:id="rId64"/>
    <p:sldId id="1033" r:id="rId65"/>
    <p:sldId id="1121" r:id="rId66"/>
    <p:sldId id="1120" r:id="rId67"/>
    <p:sldId id="1036" r:id="rId68"/>
    <p:sldId id="1034" r:id="rId69"/>
    <p:sldId id="1038" r:id="rId70"/>
    <p:sldId id="982" r:id="rId71"/>
    <p:sldId id="1122" r:id="rId72"/>
    <p:sldId id="798" r:id="rId73"/>
    <p:sldId id="1123" r:id="rId74"/>
    <p:sldId id="1124" r:id="rId75"/>
    <p:sldId id="1134" r:id="rId76"/>
    <p:sldId id="1046" r:id="rId77"/>
    <p:sldId id="1049" r:id="rId78"/>
    <p:sldId id="1058" r:id="rId79"/>
    <p:sldId id="1125" r:id="rId80"/>
    <p:sldId id="1048" r:id="rId81"/>
    <p:sldId id="1129" r:id="rId82"/>
    <p:sldId id="1052" r:id="rId83"/>
    <p:sldId id="1054" r:id="rId84"/>
    <p:sldId id="1059" r:id="rId85"/>
    <p:sldId id="1060" r:id="rId86"/>
    <p:sldId id="1113" r:id="rId87"/>
    <p:sldId id="1133" r:id="rId88"/>
    <p:sldId id="1135" r:id="rId89"/>
    <p:sldId id="1061" r:id="rId90"/>
    <p:sldId id="1131" r:id="rId91"/>
    <p:sldId id="1071" r:id="rId92"/>
    <p:sldId id="1072" r:id="rId93"/>
    <p:sldId id="1073" r:id="rId94"/>
    <p:sldId id="1074" r:id="rId95"/>
    <p:sldId id="1075" r:id="rId96"/>
    <p:sldId id="1076" r:id="rId97"/>
    <p:sldId id="1077" r:id="rId98"/>
    <p:sldId id="1147" r:id="rId99"/>
    <p:sldId id="1078" r:id="rId100"/>
    <p:sldId id="1079" r:id="rId101"/>
    <p:sldId id="1149" r:id="rId102"/>
    <p:sldId id="1080" r:id="rId103"/>
    <p:sldId id="1144" r:id="rId104"/>
    <p:sldId id="1021" r:id="rId105"/>
    <p:sldId id="1145" r:id="rId106"/>
    <p:sldId id="1066" r:id="rId107"/>
    <p:sldId id="1069" r:id="rId108"/>
    <p:sldId id="1083" r:id="rId109"/>
    <p:sldId id="1067" r:id="rId110"/>
    <p:sldId id="1154" r:id="rId111"/>
    <p:sldId id="1150" r:id="rId112"/>
    <p:sldId id="394" r:id="rId11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E46D0A"/>
    <a:srgbClr val="008000"/>
    <a:srgbClr val="0000FF"/>
    <a:srgbClr val="ECF1F8"/>
    <a:srgbClr val="122C80"/>
    <a:srgbClr val="0033CC"/>
    <a:srgbClr val="003399"/>
    <a:srgbClr val="0606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34138" autoAdjust="0"/>
  </p:normalViewPr>
  <p:slideViewPr>
    <p:cSldViewPr>
      <p:cViewPr>
        <p:scale>
          <a:sx n="110" d="100"/>
          <a:sy n="110" d="100"/>
        </p:scale>
        <p:origin x="-189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ikko.ru/" TargetMode="External"/><Relationship Id="rId2" Type="http://schemas.openxmlformats.org/officeDocument/2006/relationships/hyperlink" Target="https://portal.yarregion.ru/depts-dobr/" TargetMode="External"/><Relationship Id="rId1" Type="http://schemas.openxmlformats.org/officeDocument/2006/relationships/hyperlink" Target="http://rustest.ru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ikko.ru/" TargetMode="External"/><Relationship Id="rId2" Type="http://schemas.openxmlformats.org/officeDocument/2006/relationships/hyperlink" Target="https://portal.yarregion.ru/depts-dobr/" TargetMode="External"/><Relationship Id="rId1" Type="http://schemas.openxmlformats.org/officeDocument/2006/relationships/hyperlink" Target="http://rustest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0E9EE-DE11-43C8-B34B-66100A6AED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121351-3D47-4E27-8A0E-728A7E679EB7}">
      <dgm:prSet phldrT="[Текст]"/>
      <dgm:spPr>
        <a:solidFill>
          <a:schemeClr val="bg1"/>
        </a:solidFill>
        <a:ln w="3175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Введен запрет на пользование текстами произведений  и собственными словарями    (п. 28)</a:t>
          </a:r>
          <a:endParaRPr lang="ru-RU" dirty="0">
            <a:solidFill>
              <a:srgbClr val="002060"/>
            </a:solidFill>
          </a:endParaRPr>
        </a:p>
      </dgm:t>
    </dgm:pt>
    <dgm:pt modelId="{8708F12C-D14E-4C63-B555-E6709D9852ED}" type="parTrans" cxnId="{76855526-AD68-499B-BD2B-209FCF8B5F07}">
      <dgm:prSet/>
      <dgm:spPr/>
      <dgm:t>
        <a:bodyPr/>
        <a:lstStyle/>
        <a:p>
          <a:endParaRPr lang="ru-RU"/>
        </a:p>
      </dgm:t>
    </dgm:pt>
    <dgm:pt modelId="{FC95758E-71E0-427A-9A4A-A5E908E33794}" type="sibTrans" cxnId="{76855526-AD68-499B-BD2B-209FCF8B5F07}">
      <dgm:prSet/>
      <dgm:spPr/>
      <dgm:t>
        <a:bodyPr/>
        <a:lstStyle/>
        <a:p>
          <a:endParaRPr lang="ru-RU"/>
        </a:p>
      </dgm:t>
    </dgm:pt>
    <dgm:pt modelId="{DD27758D-DC10-41DC-B342-5CB9BDC4E34F}">
      <dgm:prSet phldrT="[Текст]"/>
      <dgm:spPr>
        <a:solidFill>
          <a:schemeClr val="bg1"/>
        </a:solidFill>
        <a:ln w="3175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Введен термин «</a:t>
          </a:r>
          <a:r>
            <a:rPr lang="ru-RU" b="1" dirty="0" smtClean="0">
              <a:solidFill>
                <a:srgbClr val="C00000"/>
              </a:solidFill>
            </a:rPr>
            <a:t>основная дата проведения ИС(И)</a:t>
          </a:r>
          <a:r>
            <a:rPr lang="ru-RU" dirty="0" smtClean="0">
              <a:solidFill>
                <a:srgbClr val="002060"/>
              </a:solidFill>
            </a:rPr>
            <a:t>»</a:t>
          </a:r>
          <a:r>
            <a:rPr lang="ru-RU" dirty="0" smtClean="0">
              <a:solidFill>
                <a:srgbClr val="C00000"/>
              </a:solidFill>
            </a:rPr>
            <a:t>  </a:t>
          </a:r>
        </a:p>
        <a:p>
          <a:r>
            <a:rPr lang="ru-RU" dirty="0" smtClean="0">
              <a:solidFill>
                <a:srgbClr val="002060"/>
              </a:solidFill>
            </a:rPr>
            <a:t>(п. 29)</a:t>
          </a:r>
          <a:endParaRPr lang="ru-RU" dirty="0">
            <a:solidFill>
              <a:srgbClr val="002060"/>
            </a:solidFill>
          </a:endParaRPr>
        </a:p>
      </dgm:t>
    </dgm:pt>
    <dgm:pt modelId="{33CFD26C-9239-41E1-8FCB-19983F490766}" type="parTrans" cxnId="{1FBD1967-7673-4A74-AEBF-CE03E43DBBA9}">
      <dgm:prSet/>
      <dgm:spPr/>
      <dgm:t>
        <a:bodyPr/>
        <a:lstStyle/>
        <a:p>
          <a:endParaRPr lang="ru-RU"/>
        </a:p>
      </dgm:t>
    </dgm:pt>
    <dgm:pt modelId="{15DCD3F8-5536-4CFA-92D1-8FFB4111114A}" type="sibTrans" cxnId="{1FBD1967-7673-4A74-AEBF-CE03E43DBBA9}">
      <dgm:prSet/>
      <dgm:spPr/>
      <dgm:t>
        <a:bodyPr/>
        <a:lstStyle/>
        <a:p>
          <a:endParaRPr lang="ru-RU"/>
        </a:p>
      </dgm:t>
    </dgm:pt>
    <dgm:pt modelId="{32E527E1-5270-414E-8383-3FA7E70AFBE3}">
      <dgm:prSet phldrT="[Текст]"/>
      <dgm:spPr>
        <a:solidFill>
          <a:schemeClr val="bg1"/>
        </a:solidFill>
        <a:ln w="3175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spc="5" dirty="0" smtClean="0">
              <a:solidFill>
                <a:srgbClr val="C00000"/>
              </a:solidFill>
              <a:latin typeface="+mn-lt"/>
              <a:cs typeface="Tahoma"/>
            </a:rPr>
            <a:t>Комиссии по проведению и </a:t>
          </a:r>
          <a:r>
            <a:rPr lang="ru-RU" dirty="0" smtClean="0">
              <a:solidFill>
                <a:srgbClr val="C00000"/>
              </a:solidFill>
            </a:rPr>
            <a:t>проверке</a:t>
          </a:r>
          <a:r>
            <a:rPr lang="ru-RU" b="1" spc="5" dirty="0" smtClean="0">
              <a:solidFill>
                <a:srgbClr val="C00000"/>
              </a:solidFill>
              <a:latin typeface="+mn-lt"/>
              <a:cs typeface="Tahoma"/>
            </a:rPr>
            <a:t> ИС(И) создаются ОО </a:t>
          </a:r>
          <a:r>
            <a:rPr lang="ru-RU" b="1" spc="190" dirty="0" smtClean="0">
              <a:solidFill>
                <a:srgbClr val="C00000"/>
              </a:solidFill>
              <a:latin typeface="+mn-lt"/>
              <a:cs typeface="Tahoma"/>
            </a:rPr>
            <a:t>и(или)ОИВ </a:t>
          </a:r>
          <a:r>
            <a:rPr lang="ru-RU" b="0" spc="-95" dirty="0" smtClean="0">
              <a:solidFill>
                <a:srgbClr val="002060"/>
              </a:solidFill>
              <a:latin typeface="+mn-lt"/>
              <a:cs typeface="Verdana"/>
            </a:rPr>
            <a:t>(п. 25</a:t>
          </a:r>
          <a:r>
            <a:rPr lang="ru-RU" b="0" spc="190" dirty="0" smtClean="0">
              <a:solidFill>
                <a:srgbClr val="002060"/>
              </a:solidFill>
              <a:latin typeface="+mn-lt"/>
              <a:cs typeface="Tahoma"/>
            </a:rPr>
            <a:t>)</a:t>
          </a:r>
          <a:endParaRPr lang="ru-RU" b="0" dirty="0">
            <a:solidFill>
              <a:srgbClr val="002060"/>
            </a:solidFill>
            <a:latin typeface="+mn-lt"/>
          </a:endParaRPr>
        </a:p>
      </dgm:t>
    </dgm:pt>
    <dgm:pt modelId="{920A23E3-5D55-449B-9052-021A0719E1CF}" type="parTrans" cxnId="{99FEDEE9-85BB-40F5-8224-050164B1957C}">
      <dgm:prSet/>
      <dgm:spPr/>
      <dgm:t>
        <a:bodyPr/>
        <a:lstStyle/>
        <a:p>
          <a:endParaRPr lang="ru-RU"/>
        </a:p>
      </dgm:t>
    </dgm:pt>
    <dgm:pt modelId="{39FD7CF7-29BC-436A-BED7-B3922FE725BC}" type="sibTrans" cxnId="{99FEDEE9-85BB-40F5-8224-050164B1957C}">
      <dgm:prSet/>
      <dgm:spPr/>
      <dgm:t>
        <a:bodyPr/>
        <a:lstStyle/>
        <a:p>
          <a:endParaRPr lang="ru-RU"/>
        </a:p>
      </dgm:t>
    </dgm:pt>
    <dgm:pt modelId="{1C8680F7-EE42-4E44-B9E2-5AFDC056C771}" type="pres">
      <dgm:prSet presAssocID="{B220E9EE-DE11-43C8-B34B-66100A6AED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255C4-65CB-4B77-BF92-5E294B1CFB36}" type="pres">
      <dgm:prSet presAssocID="{51121351-3D47-4E27-8A0E-728A7E679E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5B653-5C84-4258-8A5A-B386C22E8BDC}" type="pres">
      <dgm:prSet presAssocID="{FC95758E-71E0-427A-9A4A-A5E908E33794}" presName="sibTrans" presStyleCnt="0"/>
      <dgm:spPr/>
    </dgm:pt>
    <dgm:pt modelId="{C4186239-788B-495D-8762-7736CC858D9C}" type="pres">
      <dgm:prSet presAssocID="{DD27758D-DC10-41DC-B342-5CB9BDC4E3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2E232-5736-4FC1-8750-0388D10B9D27}" type="pres">
      <dgm:prSet presAssocID="{15DCD3F8-5536-4CFA-92D1-8FFB4111114A}" presName="sibTrans" presStyleCnt="0"/>
      <dgm:spPr/>
    </dgm:pt>
    <dgm:pt modelId="{32EE81CA-331F-4A19-9F90-F820EC77C03A}" type="pres">
      <dgm:prSet presAssocID="{32E527E1-5270-414E-8383-3FA7E70AFB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D1967-7673-4A74-AEBF-CE03E43DBBA9}" srcId="{B220E9EE-DE11-43C8-B34B-66100A6AED91}" destId="{DD27758D-DC10-41DC-B342-5CB9BDC4E34F}" srcOrd="1" destOrd="0" parTransId="{33CFD26C-9239-41E1-8FCB-19983F490766}" sibTransId="{15DCD3F8-5536-4CFA-92D1-8FFB4111114A}"/>
    <dgm:cxn modelId="{99FEDEE9-85BB-40F5-8224-050164B1957C}" srcId="{B220E9EE-DE11-43C8-B34B-66100A6AED91}" destId="{32E527E1-5270-414E-8383-3FA7E70AFBE3}" srcOrd="2" destOrd="0" parTransId="{920A23E3-5D55-449B-9052-021A0719E1CF}" sibTransId="{39FD7CF7-29BC-436A-BED7-B3922FE725BC}"/>
    <dgm:cxn modelId="{76855526-AD68-499B-BD2B-209FCF8B5F07}" srcId="{B220E9EE-DE11-43C8-B34B-66100A6AED91}" destId="{51121351-3D47-4E27-8A0E-728A7E679EB7}" srcOrd="0" destOrd="0" parTransId="{8708F12C-D14E-4C63-B555-E6709D9852ED}" sibTransId="{FC95758E-71E0-427A-9A4A-A5E908E33794}"/>
    <dgm:cxn modelId="{21855AE4-C2BB-4F19-95C3-6055D0A11D79}" type="presOf" srcId="{B220E9EE-DE11-43C8-B34B-66100A6AED91}" destId="{1C8680F7-EE42-4E44-B9E2-5AFDC056C771}" srcOrd="0" destOrd="0" presId="urn:microsoft.com/office/officeart/2005/8/layout/default"/>
    <dgm:cxn modelId="{EE1A9D52-FE11-46F0-9CFF-2BB8875D6B8E}" type="presOf" srcId="{51121351-3D47-4E27-8A0E-728A7E679EB7}" destId="{FCF255C4-65CB-4B77-BF92-5E294B1CFB36}" srcOrd="0" destOrd="0" presId="urn:microsoft.com/office/officeart/2005/8/layout/default"/>
    <dgm:cxn modelId="{9FA8FBAD-3746-4127-9012-C5B7768FACE5}" type="presOf" srcId="{32E527E1-5270-414E-8383-3FA7E70AFBE3}" destId="{32EE81CA-331F-4A19-9F90-F820EC77C03A}" srcOrd="0" destOrd="0" presId="urn:microsoft.com/office/officeart/2005/8/layout/default"/>
    <dgm:cxn modelId="{6251B103-388C-4FFF-8CE6-A88CC0A700FD}" type="presOf" srcId="{DD27758D-DC10-41DC-B342-5CB9BDC4E34F}" destId="{C4186239-788B-495D-8762-7736CC858D9C}" srcOrd="0" destOrd="0" presId="urn:microsoft.com/office/officeart/2005/8/layout/default"/>
    <dgm:cxn modelId="{81E16A00-51E1-4183-B8B7-3C0FD2CF8877}" type="presParOf" srcId="{1C8680F7-EE42-4E44-B9E2-5AFDC056C771}" destId="{FCF255C4-65CB-4B77-BF92-5E294B1CFB36}" srcOrd="0" destOrd="0" presId="urn:microsoft.com/office/officeart/2005/8/layout/default"/>
    <dgm:cxn modelId="{97D94CE4-D0B7-428C-B044-40FF438DEBB5}" type="presParOf" srcId="{1C8680F7-EE42-4E44-B9E2-5AFDC056C771}" destId="{6415B653-5C84-4258-8A5A-B386C22E8BDC}" srcOrd="1" destOrd="0" presId="urn:microsoft.com/office/officeart/2005/8/layout/default"/>
    <dgm:cxn modelId="{ACD91230-6F9F-4CA2-AAF2-A5FBD9288879}" type="presParOf" srcId="{1C8680F7-EE42-4E44-B9E2-5AFDC056C771}" destId="{C4186239-788B-495D-8762-7736CC858D9C}" srcOrd="2" destOrd="0" presId="urn:microsoft.com/office/officeart/2005/8/layout/default"/>
    <dgm:cxn modelId="{AF6465C6-2389-4DB8-9182-215566481C46}" type="presParOf" srcId="{1C8680F7-EE42-4E44-B9E2-5AFDC056C771}" destId="{E002E232-5736-4FC1-8750-0388D10B9D27}" srcOrd="3" destOrd="0" presId="urn:microsoft.com/office/officeart/2005/8/layout/default"/>
    <dgm:cxn modelId="{A5EA9ACA-2B6A-431B-B627-098732EFA12F}" type="presParOf" srcId="{1C8680F7-EE42-4E44-B9E2-5AFDC056C771}" destId="{32EE81CA-331F-4A19-9F90-F820EC77C03A}" srcOrd="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E77CB3-43EE-4FFE-A927-1C66185CD3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4FD5C7-600B-4933-B12C-4861AB003C37}">
      <dgm:prSet phldrT="[Текст]" custT="1"/>
      <dgm:spPr>
        <a:solidFill>
          <a:schemeClr val="bg1"/>
        </a:solidFill>
        <a:ln w="3175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составляет Акт об удалении участника ИС(И) (ИС-09)</a:t>
          </a:r>
          <a:endParaRPr lang="ru-RU" sz="1800" b="0" dirty="0"/>
        </a:p>
      </dgm:t>
    </dgm:pt>
    <dgm:pt modelId="{E61F3CE1-E154-4B5F-9EAB-F553AE9CB30F}" type="parTrans" cxnId="{1CB4FA36-24B7-4F66-87CA-49BB945AC471}">
      <dgm:prSet/>
      <dgm:spPr/>
      <dgm:t>
        <a:bodyPr/>
        <a:lstStyle/>
        <a:p>
          <a:endParaRPr lang="ru-RU"/>
        </a:p>
      </dgm:t>
    </dgm:pt>
    <dgm:pt modelId="{DF409758-E49D-4757-BE30-D84BE3228F23}" type="sibTrans" cxnId="{1CB4FA36-24B7-4F66-87CA-49BB945AC471}">
      <dgm:prSet/>
      <dgm:spPr/>
      <dgm:t>
        <a:bodyPr/>
        <a:lstStyle/>
        <a:p>
          <a:endParaRPr lang="ru-RU"/>
        </a:p>
      </dgm:t>
    </dgm:pt>
    <dgm:pt modelId="{5D23E547-FF8D-4590-852C-291ADF739E7D}">
      <dgm:prSet phldrT="[Текст]" custT="1"/>
      <dgm:spPr>
        <a:solidFill>
          <a:schemeClr val="bg1"/>
        </a:solidFill>
        <a:ln w="3175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вносит метку  «Х» в «Ведомость проведения ИС(И) в учебном кабинете ОО (месте проведения ) </a:t>
          </a:r>
        </a:p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(ИС-05)</a:t>
          </a:r>
          <a:endParaRPr lang="ru-RU" sz="1800" b="0" dirty="0">
            <a:latin typeface="+mn-lt"/>
          </a:endParaRPr>
        </a:p>
      </dgm:t>
    </dgm:pt>
    <dgm:pt modelId="{D3D30481-620C-4B3A-A5DB-1E39A9A42CDC}" type="parTrans" cxnId="{3799CA9B-EC1E-470D-A6A0-BE1479FA25DC}">
      <dgm:prSet/>
      <dgm:spPr/>
      <dgm:t>
        <a:bodyPr/>
        <a:lstStyle/>
        <a:p>
          <a:endParaRPr lang="ru-RU"/>
        </a:p>
      </dgm:t>
    </dgm:pt>
    <dgm:pt modelId="{EBA4F273-37B4-4CF5-9959-F915B43E26EF}" type="sibTrans" cxnId="{3799CA9B-EC1E-470D-A6A0-BE1479FA25DC}">
      <dgm:prSet/>
      <dgm:spPr/>
      <dgm:t>
        <a:bodyPr/>
        <a:lstStyle/>
        <a:p>
          <a:endParaRPr lang="ru-RU"/>
        </a:p>
      </dgm:t>
    </dgm:pt>
    <dgm:pt modelId="{2456A5F8-B1C1-42F1-8041-FF470095B272}">
      <dgm:prSet phldrT="[Текст]" custT="1"/>
      <dgm:spPr>
        <a:solidFill>
          <a:schemeClr val="bg1"/>
        </a:solidFill>
        <a:ln w="3175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участник ИС(И) ставит подпись в форме ИС-05</a:t>
          </a:r>
          <a:endParaRPr lang="ru-RU" sz="1800" b="0" dirty="0">
            <a:latin typeface="+mn-lt"/>
          </a:endParaRPr>
        </a:p>
      </dgm:t>
    </dgm:pt>
    <dgm:pt modelId="{C33F3952-8CFF-4377-9BCA-23CBC75DB5D1}" type="parTrans" cxnId="{F40C6774-4EE1-48F2-BF33-C6B364D12EA2}">
      <dgm:prSet/>
      <dgm:spPr/>
      <dgm:t>
        <a:bodyPr/>
        <a:lstStyle/>
        <a:p>
          <a:endParaRPr lang="ru-RU"/>
        </a:p>
      </dgm:t>
    </dgm:pt>
    <dgm:pt modelId="{21F65D6C-469A-4786-B68B-FB96575FEEE6}" type="sibTrans" cxnId="{F40C6774-4EE1-48F2-BF33-C6B364D12EA2}">
      <dgm:prSet/>
      <dgm:spPr/>
      <dgm:t>
        <a:bodyPr/>
        <a:lstStyle/>
        <a:p>
          <a:endParaRPr lang="ru-RU"/>
        </a:p>
      </dgm:t>
    </dgm:pt>
    <dgm:pt modelId="{D80DA71D-E0DB-4C96-AB61-A15A5986E42D}">
      <dgm:prSet phldrT="[Текст]" custT="1"/>
      <dgm:spPr>
        <a:solidFill>
          <a:schemeClr val="bg1"/>
        </a:solidFill>
        <a:ln w="3175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вносит метку «Х» в поле «Удален» бланка регистрации</a:t>
          </a:r>
          <a:endParaRPr lang="ru-RU" sz="1800" b="0" dirty="0">
            <a:latin typeface="+mn-lt"/>
          </a:endParaRPr>
        </a:p>
      </dgm:t>
    </dgm:pt>
    <dgm:pt modelId="{C4DD2854-85C9-4C49-85F1-7B1FA44B08E2}" type="parTrans" cxnId="{39BE9367-E26D-4367-817F-170D98BF3E52}">
      <dgm:prSet/>
      <dgm:spPr/>
      <dgm:t>
        <a:bodyPr/>
        <a:lstStyle/>
        <a:p>
          <a:endParaRPr lang="ru-RU"/>
        </a:p>
      </dgm:t>
    </dgm:pt>
    <dgm:pt modelId="{4799666D-8131-41D0-AC19-E249B0E30991}" type="sibTrans" cxnId="{39BE9367-E26D-4367-817F-170D98BF3E52}">
      <dgm:prSet/>
      <dgm:spPr/>
      <dgm:t>
        <a:bodyPr/>
        <a:lstStyle/>
        <a:p>
          <a:endParaRPr lang="ru-RU"/>
        </a:p>
      </dgm:t>
    </dgm:pt>
    <dgm:pt modelId="{EDBA1FAF-CF17-4E8F-9C2A-8B797DEC9075}">
      <dgm:prSet phldrT="[Текст]" custT="1"/>
      <dgm:spPr>
        <a:solidFill>
          <a:schemeClr val="bg1"/>
        </a:solidFill>
        <a:ln w="3175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ставит подпись в бланке регистрации</a:t>
          </a:r>
          <a:endParaRPr lang="ru-RU" sz="1800" b="0" dirty="0">
            <a:latin typeface="+mn-lt"/>
          </a:endParaRPr>
        </a:p>
      </dgm:t>
    </dgm:pt>
    <dgm:pt modelId="{C8F85DC9-BA33-42EE-ACD3-A43C934AFF8C}" type="parTrans" cxnId="{0F5530A9-1B49-4680-94E5-2DFBFE6D6039}">
      <dgm:prSet/>
      <dgm:spPr/>
      <dgm:t>
        <a:bodyPr/>
        <a:lstStyle/>
        <a:p>
          <a:endParaRPr lang="ru-RU"/>
        </a:p>
      </dgm:t>
    </dgm:pt>
    <dgm:pt modelId="{80754635-38CE-43BC-8979-2B2AEA019889}" type="sibTrans" cxnId="{0F5530A9-1B49-4680-94E5-2DFBFE6D6039}">
      <dgm:prSet/>
      <dgm:spPr/>
      <dgm:t>
        <a:bodyPr/>
        <a:lstStyle/>
        <a:p>
          <a:endParaRPr lang="ru-RU"/>
        </a:p>
      </dgm:t>
    </dgm:pt>
    <dgm:pt modelId="{0D3D0D4B-8DF0-4956-940C-EBFAF2445F3A}" type="pres">
      <dgm:prSet presAssocID="{4EE77CB3-43EE-4FFE-A927-1C66185CD3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93C2B-575B-4647-8B0F-3E47434449E0}" type="pres">
      <dgm:prSet presAssocID="{724FD5C7-600B-4933-B12C-4861AB003C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80F04-ED03-48E2-9DF4-A72FE55FCBE7}" type="pres">
      <dgm:prSet presAssocID="{DF409758-E49D-4757-BE30-D84BE3228F23}" presName="sibTrans" presStyleCnt="0"/>
      <dgm:spPr/>
    </dgm:pt>
    <dgm:pt modelId="{C9B614D6-B5D9-48CF-AE2C-998B24EE612A}" type="pres">
      <dgm:prSet presAssocID="{5D23E547-FF8D-4590-852C-291ADF739E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19C72-A23D-46AB-8785-13C6FC8EE9B4}" type="pres">
      <dgm:prSet presAssocID="{EBA4F273-37B4-4CF5-9959-F915B43E26EF}" presName="sibTrans" presStyleCnt="0"/>
      <dgm:spPr/>
    </dgm:pt>
    <dgm:pt modelId="{A63ED338-6D28-4F9B-81F4-7BF3F8ED4B4C}" type="pres">
      <dgm:prSet presAssocID="{2456A5F8-B1C1-42F1-8041-FF470095B2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8901C-3935-4A45-970D-74469225077A}" type="pres">
      <dgm:prSet presAssocID="{21F65D6C-469A-4786-B68B-FB96575FEEE6}" presName="sibTrans" presStyleCnt="0"/>
      <dgm:spPr/>
    </dgm:pt>
    <dgm:pt modelId="{A9F4F802-E77C-4EEF-A66C-4903EA9DD527}" type="pres">
      <dgm:prSet presAssocID="{D80DA71D-E0DB-4C96-AB61-A15A5986E4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339C3-56DC-4F3D-BB1D-4282791AA03F}" type="pres">
      <dgm:prSet presAssocID="{4799666D-8131-41D0-AC19-E249B0E30991}" presName="sibTrans" presStyleCnt="0"/>
      <dgm:spPr/>
    </dgm:pt>
    <dgm:pt modelId="{91BF2F80-9498-4DDC-9752-994662DD80F2}" type="pres">
      <dgm:prSet presAssocID="{EDBA1FAF-CF17-4E8F-9C2A-8B797DEC907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AEFEA-BAEF-4F80-863F-F066B314DE43}" type="presOf" srcId="{D80DA71D-E0DB-4C96-AB61-A15A5986E42D}" destId="{A9F4F802-E77C-4EEF-A66C-4903EA9DD527}" srcOrd="0" destOrd="0" presId="urn:microsoft.com/office/officeart/2005/8/layout/default"/>
    <dgm:cxn modelId="{C7EEEF78-AFA4-4DC6-9E93-ABA1D478AAFC}" type="presOf" srcId="{5D23E547-FF8D-4590-852C-291ADF739E7D}" destId="{C9B614D6-B5D9-48CF-AE2C-998B24EE612A}" srcOrd="0" destOrd="0" presId="urn:microsoft.com/office/officeart/2005/8/layout/default"/>
    <dgm:cxn modelId="{3E6DF836-B4EC-4377-9186-258113A460C7}" type="presOf" srcId="{EDBA1FAF-CF17-4E8F-9C2A-8B797DEC9075}" destId="{91BF2F80-9498-4DDC-9752-994662DD80F2}" srcOrd="0" destOrd="0" presId="urn:microsoft.com/office/officeart/2005/8/layout/default"/>
    <dgm:cxn modelId="{1CB4FA36-24B7-4F66-87CA-49BB945AC471}" srcId="{4EE77CB3-43EE-4FFE-A927-1C66185CD337}" destId="{724FD5C7-600B-4933-B12C-4861AB003C37}" srcOrd="0" destOrd="0" parTransId="{E61F3CE1-E154-4B5F-9EAB-F553AE9CB30F}" sibTransId="{DF409758-E49D-4757-BE30-D84BE3228F23}"/>
    <dgm:cxn modelId="{0F5530A9-1B49-4680-94E5-2DFBFE6D6039}" srcId="{4EE77CB3-43EE-4FFE-A927-1C66185CD337}" destId="{EDBA1FAF-CF17-4E8F-9C2A-8B797DEC9075}" srcOrd="4" destOrd="0" parTransId="{C8F85DC9-BA33-42EE-ACD3-A43C934AFF8C}" sibTransId="{80754635-38CE-43BC-8979-2B2AEA019889}"/>
    <dgm:cxn modelId="{3799CA9B-EC1E-470D-A6A0-BE1479FA25DC}" srcId="{4EE77CB3-43EE-4FFE-A927-1C66185CD337}" destId="{5D23E547-FF8D-4590-852C-291ADF739E7D}" srcOrd="1" destOrd="0" parTransId="{D3D30481-620C-4B3A-A5DB-1E39A9A42CDC}" sibTransId="{EBA4F273-37B4-4CF5-9959-F915B43E26EF}"/>
    <dgm:cxn modelId="{F40C6774-4EE1-48F2-BF33-C6B364D12EA2}" srcId="{4EE77CB3-43EE-4FFE-A927-1C66185CD337}" destId="{2456A5F8-B1C1-42F1-8041-FF470095B272}" srcOrd="2" destOrd="0" parTransId="{C33F3952-8CFF-4377-9BCA-23CBC75DB5D1}" sibTransId="{21F65D6C-469A-4786-B68B-FB96575FEEE6}"/>
    <dgm:cxn modelId="{D4CEE227-855A-4727-8E10-253DAC248D0F}" type="presOf" srcId="{4EE77CB3-43EE-4FFE-A927-1C66185CD337}" destId="{0D3D0D4B-8DF0-4956-940C-EBFAF2445F3A}" srcOrd="0" destOrd="0" presId="urn:microsoft.com/office/officeart/2005/8/layout/default"/>
    <dgm:cxn modelId="{846FDD52-135F-4653-90AC-A38825176DE8}" type="presOf" srcId="{2456A5F8-B1C1-42F1-8041-FF470095B272}" destId="{A63ED338-6D28-4F9B-81F4-7BF3F8ED4B4C}" srcOrd="0" destOrd="0" presId="urn:microsoft.com/office/officeart/2005/8/layout/default"/>
    <dgm:cxn modelId="{F5987832-9F98-4689-A351-EBF7E6D597C8}" type="presOf" srcId="{724FD5C7-600B-4933-B12C-4861AB003C37}" destId="{39A93C2B-575B-4647-8B0F-3E47434449E0}" srcOrd="0" destOrd="0" presId="urn:microsoft.com/office/officeart/2005/8/layout/default"/>
    <dgm:cxn modelId="{39BE9367-E26D-4367-817F-170D98BF3E52}" srcId="{4EE77CB3-43EE-4FFE-A927-1C66185CD337}" destId="{D80DA71D-E0DB-4C96-AB61-A15A5986E42D}" srcOrd="3" destOrd="0" parTransId="{C4DD2854-85C9-4C49-85F1-7B1FA44B08E2}" sibTransId="{4799666D-8131-41D0-AC19-E249B0E30991}"/>
    <dgm:cxn modelId="{701EC1CE-30ED-49F5-9B09-F4F217020642}" type="presParOf" srcId="{0D3D0D4B-8DF0-4956-940C-EBFAF2445F3A}" destId="{39A93C2B-575B-4647-8B0F-3E47434449E0}" srcOrd="0" destOrd="0" presId="urn:microsoft.com/office/officeart/2005/8/layout/default"/>
    <dgm:cxn modelId="{F50B7AA1-A2F1-4B29-99B3-EF389DD8D5B8}" type="presParOf" srcId="{0D3D0D4B-8DF0-4956-940C-EBFAF2445F3A}" destId="{53E80F04-ED03-48E2-9DF4-A72FE55FCBE7}" srcOrd="1" destOrd="0" presId="urn:microsoft.com/office/officeart/2005/8/layout/default"/>
    <dgm:cxn modelId="{378FC80E-4EF1-43BA-BEE4-2A06B3F349D2}" type="presParOf" srcId="{0D3D0D4B-8DF0-4956-940C-EBFAF2445F3A}" destId="{C9B614D6-B5D9-48CF-AE2C-998B24EE612A}" srcOrd="2" destOrd="0" presId="urn:microsoft.com/office/officeart/2005/8/layout/default"/>
    <dgm:cxn modelId="{673E7110-7886-41DD-8D4A-DF2BB605CBCA}" type="presParOf" srcId="{0D3D0D4B-8DF0-4956-940C-EBFAF2445F3A}" destId="{47C19C72-A23D-46AB-8785-13C6FC8EE9B4}" srcOrd="3" destOrd="0" presId="urn:microsoft.com/office/officeart/2005/8/layout/default"/>
    <dgm:cxn modelId="{39AC2154-1869-4A18-8834-43ED2EFC8567}" type="presParOf" srcId="{0D3D0D4B-8DF0-4956-940C-EBFAF2445F3A}" destId="{A63ED338-6D28-4F9B-81F4-7BF3F8ED4B4C}" srcOrd="4" destOrd="0" presId="urn:microsoft.com/office/officeart/2005/8/layout/default"/>
    <dgm:cxn modelId="{C9A94AF9-EAA3-4C17-97A0-75B7067467A1}" type="presParOf" srcId="{0D3D0D4B-8DF0-4956-940C-EBFAF2445F3A}" destId="{16D8901C-3935-4A45-970D-74469225077A}" srcOrd="5" destOrd="0" presId="urn:microsoft.com/office/officeart/2005/8/layout/default"/>
    <dgm:cxn modelId="{508646AE-4A5A-474B-8EF4-5A8DBECB60AB}" type="presParOf" srcId="{0D3D0D4B-8DF0-4956-940C-EBFAF2445F3A}" destId="{A9F4F802-E77C-4EEF-A66C-4903EA9DD527}" srcOrd="6" destOrd="0" presId="urn:microsoft.com/office/officeart/2005/8/layout/default"/>
    <dgm:cxn modelId="{E1A92B91-24C7-4877-AEBA-1C9950FBC293}" type="presParOf" srcId="{0D3D0D4B-8DF0-4956-940C-EBFAF2445F3A}" destId="{9BA339C3-56DC-4F3D-BB1D-4282791AA03F}" srcOrd="7" destOrd="0" presId="urn:microsoft.com/office/officeart/2005/8/layout/default"/>
    <dgm:cxn modelId="{16B3BD7A-99FC-4249-9513-D26631D65BC0}" type="presParOf" srcId="{0D3D0D4B-8DF0-4956-940C-EBFAF2445F3A}" destId="{91BF2F80-9498-4DDC-9752-994662DD80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3AFF8C-EC3E-42B1-B376-370233BAD4E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1A4BAA-5C00-45E4-AAD5-96CB082EA8FE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  <a:ea typeface="Cambria" pitchFamily="18" charset="0"/>
            </a:rPr>
            <a:t>Технический специалист</a:t>
          </a:r>
          <a:endParaRPr lang="ru-RU" sz="1200" b="1" dirty="0">
            <a:latin typeface="+mn-lt"/>
            <a:ea typeface="Cambria" pitchFamily="18" charset="0"/>
          </a:endParaRPr>
        </a:p>
      </dgm:t>
    </dgm:pt>
    <dgm:pt modelId="{A7E8A7B4-44B8-4982-944C-EEB37385C069}" type="parTrans" cxnId="{5D663BFE-48B7-46DC-BDD6-54F96C5500E9}">
      <dgm:prSet/>
      <dgm:spPr/>
      <dgm:t>
        <a:bodyPr/>
        <a:lstStyle/>
        <a:p>
          <a:endParaRPr lang="ru-RU"/>
        </a:p>
      </dgm:t>
    </dgm:pt>
    <dgm:pt modelId="{D8260A51-C047-4330-AD7C-0706FF5A2C67}" type="sibTrans" cxnId="{5D663BFE-48B7-46DC-BDD6-54F96C5500E9}">
      <dgm:prSet/>
      <dgm:spPr/>
      <dgm:t>
        <a:bodyPr/>
        <a:lstStyle/>
        <a:p>
          <a:endParaRPr lang="ru-RU"/>
        </a:p>
      </dgm:t>
    </dgm:pt>
    <dgm:pt modelId="{715BD511-856E-4414-BF01-F4D93F941359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  <a:ea typeface="Cambria" pitchFamily="18" charset="0"/>
            </a:rPr>
            <a:t>Эксперты</a:t>
          </a:r>
          <a:endParaRPr lang="ru-RU" sz="1200" b="1" dirty="0">
            <a:latin typeface="+mn-lt"/>
            <a:ea typeface="Cambria" pitchFamily="18" charset="0"/>
          </a:endParaRPr>
        </a:p>
      </dgm:t>
    </dgm:pt>
    <dgm:pt modelId="{DA63DDF5-6537-413E-9CA4-EB267669C8A7}" type="parTrans" cxnId="{8CE95D57-FC06-4FC7-8AC6-6D9C561F4FD2}">
      <dgm:prSet/>
      <dgm:spPr/>
      <dgm:t>
        <a:bodyPr/>
        <a:lstStyle/>
        <a:p>
          <a:endParaRPr lang="ru-RU"/>
        </a:p>
      </dgm:t>
    </dgm:pt>
    <dgm:pt modelId="{5505CD0E-8714-4741-A06E-32BD95EAD037}" type="sibTrans" cxnId="{8CE95D57-FC06-4FC7-8AC6-6D9C561F4FD2}">
      <dgm:prSet/>
      <dgm:spPr/>
      <dgm:t>
        <a:bodyPr/>
        <a:lstStyle/>
        <a:p>
          <a:endParaRPr lang="ru-RU"/>
        </a:p>
      </dgm:t>
    </dgm:pt>
    <dgm:pt modelId="{33F4F95A-E244-4F4A-894C-682425D22D03}">
      <dgm:prSet phldrT="[Текст]" custT="1"/>
      <dgm:spPr/>
      <dgm:t>
        <a:bodyPr/>
        <a:lstStyle/>
        <a:p>
          <a:endParaRPr lang="ru-RU" sz="1200" dirty="0">
            <a:solidFill>
              <a:srgbClr val="002060"/>
            </a:solidFill>
          </a:endParaRPr>
        </a:p>
      </dgm:t>
    </dgm:pt>
    <dgm:pt modelId="{ADDC53CE-CD3B-4503-92FC-28FDE77B3E8E}" type="parTrans" cxnId="{B6336D62-39C1-40E7-8BE3-550114D8DC18}">
      <dgm:prSet/>
      <dgm:spPr/>
      <dgm:t>
        <a:bodyPr/>
        <a:lstStyle/>
        <a:p>
          <a:endParaRPr lang="ru-RU"/>
        </a:p>
      </dgm:t>
    </dgm:pt>
    <dgm:pt modelId="{E78E6534-EBC6-4181-AD3A-F904815F39DC}" type="sibTrans" cxnId="{B6336D62-39C1-40E7-8BE3-550114D8DC18}">
      <dgm:prSet/>
      <dgm:spPr/>
      <dgm:t>
        <a:bodyPr/>
        <a:lstStyle/>
        <a:p>
          <a:endParaRPr lang="ru-RU"/>
        </a:p>
      </dgm:t>
    </dgm:pt>
    <dgm:pt modelId="{E0FD2283-E332-426F-BBED-8C01AEADCE57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  <a:ea typeface="Cambria" pitchFamily="18" charset="0"/>
            </a:rPr>
            <a:t>Руководитель ОО</a:t>
          </a:r>
          <a:endParaRPr lang="ru-RU" sz="1200" b="1" dirty="0">
            <a:latin typeface="+mn-lt"/>
            <a:ea typeface="Cambria" pitchFamily="18" charset="0"/>
          </a:endParaRPr>
        </a:p>
      </dgm:t>
    </dgm:pt>
    <dgm:pt modelId="{564180C5-33D7-49AC-8DAB-A466AA122AD6}" type="sibTrans" cxnId="{70373B9C-B403-4FF2-BD9F-1867A4DE8E1B}">
      <dgm:prSet/>
      <dgm:spPr/>
      <dgm:t>
        <a:bodyPr/>
        <a:lstStyle/>
        <a:p>
          <a:endParaRPr lang="ru-RU"/>
        </a:p>
      </dgm:t>
    </dgm:pt>
    <dgm:pt modelId="{458C5ACD-9C03-4323-B74C-4BD9A315FF1B}" type="parTrans" cxnId="{70373B9C-B403-4FF2-BD9F-1867A4DE8E1B}">
      <dgm:prSet/>
      <dgm:spPr/>
      <dgm:t>
        <a:bodyPr/>
        <a:lstStyle/>
        <a:p>
          <a:endParaRPr lang="ru-RU"/>
        </a:p>
      </dgm:t>
    </dgm:pt>
    <dgm:pt modelId="{2A1C1067-1557-42BA-BBE7-999A559E5CCD}" type="pres">
      <dgm:prSet presAssocID="{513AFF8C-EC3E-42B1-B376-370233BAD4E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C7351-7D34-49A6-8326-F0FEE508EC5A}" type="pres">
      <dgm:prSet presAssocID="{071A4BAA-5C00-45E4-AAD5-96CB082EA8FE}" presName="compNode" presStyleCnt="0"/>
      <dgm:spPr/>
    </dgm:pt>
    <dgm:pt modelId="{0E031A4B-046A-4CD8-A537-F7C4EFD03741}" type="pres">
      <dgm:prSet presAssocID="{071A4BAA-5C00-45E4-AAD5-96CB082EA8FE}" presName="noGeometry" presStyleCnt="0"/>
      <dgm:spPr/>
    </dgm:pt>
    <dgm:pt modelId="{68F0EC46-ADCC-4AB5-A22E-2DA4EBE0BDB8}" type="pres">
      <dgm:prSet presAssocID="{071A4BAA-5C00-45E4-AAD5-96CB082EA8FE}" presName="childTextVisible" presStyleLbl="bgAccFollowNode1" presStyleIdx="0" presStyleCnt="3" custScaleX="122718" custLinFactNeighborX="-9832" custLinFactNeighborY="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5680F-CFE1-4BCD-A8F8-543653B55212}" type="pres">
      <dgm:prSet presAssocID="{071A4BAA-5C00-45E4-AAD5-96CB082EA8FE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31AD138-1675-42AD-B513-725E8E574B71}" type="pres">
      <dgm:prSet presAssocID="{071A4BAA-5C00-45E4-AAD5-96CB082EA8FE}" presName="parentText" presStyleLbl="node1" presStyleIdx="0" presStyleCnt="3" custScaleX="151887" custLinFactNeighborX="-8022" custLinFactNeighborY="-69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F7F5F-0CE0-439B-8B24-07978891572E}" type="pres">
      <dgm:prSet presAssocID="{071A4BAA-5C00-45E4-AAD5-96CB082EA8FE}" presName="aSpace" presStyleCnt="0"/>
      <dgm:spPr/>
    </dgm:pt>
    <dgm:pt modelId="{F0EA6342-3A5F-4E0E-8EB6-99E5FF014FE7}" type="pres">
      <dgm:prSet presAssocID="{E0FD2283-E332-426F-BBED-8C01AEADCE57}" presName="compNode" presStyleCnt="0"/>
      <dgm:spPr/>
    </dgm:pt>
    <dgm:pt modelId="{C709CAD6-0104-4385-96C6-1826DB443B52}" type="pres">
      <dgm:prSet presAssocID="{E0FD2283-E332-426F-BBED-8C01AEADCE57}" presName="noGeometry" presStyleCnt="0"/>
      <dgm:spPr/>
    </dgm:pt>
    <dgm:pt modelId="{C9D93D5D-6F2D-4ADA-B48E-5CD518EC5AAC}" type="pres">
      <dgm:prSet presAssocID="{E0FD2283-E332-426F-BBED-8C01AEADCE57}" presName="childTextVisible" presStyleLbl="bgAccFollowNode1" presStyleIdx="1" presStyleCnt="3" custScaleX="134586" custLinFactNeighborX="-17815" custLinFactNeighborY="8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10D45-516C-4BE8-8ACD-DAB4CE7144F3}" type="pres">
      <dgm:prSet presAssocID="{E0FD2283-E332-426F-BBED-8C01AEADCE57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D5728959-D1F7-49F2-80D4-5E378F69B21C}" type="pres">
      <dgm:prSet presAssocID="{E0FD2283-E332-426F-BBED-8C01AEADCE57}" presName="parentText" presStyleLbl="node1" presStyleIdx="1" presStyleCnt="3" custScaleX="161246" custLinFactNeighborX="-81585" custLinFactNeighborY="-68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14774-07AB-439A-99B2-997C22263656}" type="pres">
      <dgm:prSet presAssocID="{E0FD2283-E332-426F-BBED-8C01AEADCE57}" presName="aSpace" presStyleCnt="0"/>
      <dgm:spPr/>
    </dgm:pt>
    <dgm:pt modelId="{C7CEA7CD-D1E0-42CA-83E9-EF2979F7AAAE}" type="pres">
      <dgm:prSet presAssocID="{715BD511-856E-4414-BF01-F4D93F941359}" presName="compNode" presStyleCnt="0"/>
      <dgm:spPr/>
    </dgm:pt>
    <dgm:pt modelId="{D8A8093A-C0E8-4DC6-BE94-F8E0AA2C3196}" type="pres">
      <dgm:prSet presAssocID="{715BD511-856E-4414-BF01-F4D93F941359}" presName="noGeometry" presStyleCnt="0"/>
      <dgm:spPr/>
    </dgm:pt>
    <dgm:pt modelId="{47DA9114-F54D-40F7-8B7A-9B6BA056B949}" type="pres">
      <dgm:prSet presAssocID="{715BD511-856E-4414-BF01-F4D93F941359}" presName="childTextVisible" presStyleLbl="bgAccFollowNode1" presStyleIdx="2" presStyleCnt="3" custScaleX="145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EC2EB-3875-4843-9D01-C604F0F0A7EC}" type="pres">
      <dgm:prSet presAssocID="{715BD511-856E-4414-BF01-F4D93F941359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56EF7C9-D911-440D-83DD-ECABE237EA16}" type="pres">
      <dgm:prSet presAssocID="{715BD511-856E-4414-BF01-F4D93F941359}" presName="parentText" presStyleLbl="node1" presStyleIdx="2" presStyleCnt="3" custScaleX="115012" custLinFactNeighborX="-98289" custLinFactNeighborY="-514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373B9C-B403-4FF2-BD9F-1867A4DE8E1B}" srcId="{513AFF8C-EC3E-42B1-B376-370233BAD4EE}" destId="{E0FD2283-E332-426F-BBED-8C01AEADCE57}" srcOrd="1" destOrd="0" parTransId="{458C5ACD-9C03-4323-B74C-4BD9A315FF1B}" sibTransId="{564180C5-33D7-49AC-8DAB-A466AA122AD6}"/>
    <dgm:cxn modelId="{9CB012C7-15F3-4DC5-892E-D15770311053}" type="presOf" srcId="{715BD511-856E-4414-BF01-F4D93F941359}" destId="{F56EF7C9-D911-440D-83DD-ECABE237EA16}" srcOrd="0" destOrd="0" presId="urn:microsoft.com/office/officeart/2005/8/layout/hProcess6"/>
    <dgm:cxn modelId="{B6336D62-39C1-40E7-8BE3-550114D8DC18}" srcId="{715BD511-856E-4414-BF01-F4D93F941359}" destId="{33F4F95A-E244-4F4A-894C-682425D22D03}" srcOrd="0" destOrd="0" parTransId="{ADDC53CE-CD3B-4503-92FC-28FDE77B3E8E}" sibTransId="{E78E6534-EBC6-4181-AD3A-F904815F39DC}"/>
    <dgm:cxn modelId="{503C5F6E-EB68-4199-8917-1EBAA6AF3EAB}" type="presOf" srcId="{513AFF8C-EC3E-42B1-B376-370233BAD4EE}" destId="{2A1C1067-1557-42BA-BBE7-999A559E5CCD}" srcOrd="0" destOrd="0" presId="urn:microsoft.com/office/officeart/2005/8/layout/hProcess6"/>
    <dgm:cxn modelId="{94E930C4-6129-4181-B9D1-7B2B344D7E4B}" type="presOf" srcId="{33F4F95A-E244-4F4A-894C-682425D22D03}" destId="{47DA9114-F54D-40F7-8B7A-9B6BA056B949}" srcOrd="0" destOrd="0" presId="urn:microsoft.com/office/officeart/2005/8/layout/hProcess6"/>
    <dgm:cxn modelId="{5D663BFE-48B7-46DC-BDD6-54F96C5500E9}" srcId="{513AFF8C-EC3E-42B1-B376-370233BAD4EE}" destId="{071A4BAA-5C00-45E4-AAD5-96CB082EA8FE}" srcOrd="0" destOrd="0" parTransId="{A7E8A7B4-44B8-4982-944C-EEB37385C069}" sibTransId="{D8260A51-C047-4330-AD7C-0706FF5A2C67}"/>
    <dgm:cxn modelId="{8CE95D57-FC06-4FC7-8AC6-6D9C561F4FD2}" srcId="{513AFF8C-EC3E-42B1-B376-370233BAD4EE}" destId="{715BD511-856E-4414-BF01-F4D93F941359}" srcOrd="2" destOrd="0" parTransId="{DA63DDF5-6537-413E-9CA4-EB267669C8A7}" sibTransId="{5505CD0E-8714-4741-A06E-32BD95EAD037}"/>
    <dgm:cxn modelId="{23C5F73C-E345-4EDB-8D60-72156765A35E}" type="presOf" srcId="{E0FD2283-E332-426F-BBED-8C01AEADCE57}" destId="{D5728959-D1F7-49F2-80D4-5E378F69B21C}" srcOrd="0" destOrd="0" presId="urn:microsoft.com/office/officeart/2005/8/layout/hProcess6"/>
    <dgm:cxn modelId="{532C12C5-68F9-4D09-BC80-4AF8C6B75185}" type="presOf" srcId="{33F4F95A-E244-4F4A-894C-682425D22D03}" destId="{DF7EC2EB-3875-4843-9D01-C604F0F0A7EC}" srcOrd="1" destOrd="0" presId="urn:microsoft.com/office/officeart/2005/8/layout/hProcess6"/>
    <dgm:cxn modelId="{8144247B-80C5-41AE-89A6-179CD74BEAF4}" type="presOf" srcId="{071A4BAA-5C00-45E4-AAD5-96CB082EA8FE}" destId="{B31AD138-1675-42AD-B513-725E8E574B71}" srcOrd="0" destOrd="0" presId="urn:microsoft.com/office/officeart/2005/8/layout/hProcess6"/>
    <dgm:cxn modelId="{DED16E52-55EB-4EE4-9811-2F3B628B9A49}" type="presParOf" srcId="{2A1C1067-1557-42BA-BBE7-999A559E5CCD}" destId="{E88C7351-7D34-49A6-8326-F0FEE508EC5A}" srcOrd="0" destOrd="0" presId="urn:microsoft.com/office/officeart/2005/8/layout/hProcess6"/>
    <dgm:cxn modelId="{6FFF3DF6-928A-40AE-B17B-9F89A003C406}" type="presParOf" srcId="{E88C7351-7D34-49A6-8326-F0FEE508EC5A}" destId="{0E031A4B-046A-4CD8-A537-F7C4EFD03741}" srcOrd="0" destOrd="0" presId="urn:microsoft.com/office/officeart/2005/8/layout/hProcess6"/>
    <dgm:cxn modelId="{51E9FB2E-6DC3-48D8-9544-F37D9B2A3FE7}" type="presParOf" srcId="{E88C7351-7D34-49A6-8326-F0FEE508EC5A}" destId="{68F0EC46-ADCC-4AB5-A22E-2DA4EBE0BDB8}" srcOrd="1" destOrd="0" presId="urn:microsoft.com/office/officeart/2005/8/layout/hProcess6"/>
    <dgm:cxn modelId="{CEEBB939-8C8E-4AAA-9C82-3EBAD4D26F66}" type="presParOf" srcId="{E88C7351-7D34-49A6-8326-F0FEE508EC5A}" destId="{F915680F-CFE1-4BCD-A8F8-543653B55212}" srcOrd="2" destOrd="0" presId="urn:microsoft.com/office/officeart/2005/8/layout/hProcess6"/>
    <dgm:cxn modelId="{31710BA2-3B08-4AEA-9919-46532C5B27BD}" type="presParOf" srcId="{E88C7351-7D34-49A6-8326-F0FEE508EC5A}" destId="{B31AD138-1675-42AD-B513-725E8E574B71}" srcOrd="3" destOrd="0" presId="urn:microsoft.com/office/officeart/2005/8/layout/hProcess6"/>
    <dgm:cxn modelId="{E9805507-AAED-40FB-A872-3727C9541C40}" type="presParOf" srcId="{2A1C1067-1557-42BA-BBE7-999A559E5CCD}" destId="{6FEF7F5F-0CE0-439B-8B24-07978891572E}" srcOrd="1" destOrd="0" presId="urn:microsoft.com/office/officeart/2005/8/layout/hProcess6"/>
    <dgm:cxn modelId="{82BFC5F1-CA1A-471B-9C73-D292E3948367}" type="presParOf" srcId="{2A1C1067-1557-42BA-BBE7-999A559E5CCD}" destId="{F0EA6342-3A5F-4E0E-8EB6-99E5FF014FE7}" srcOrd="2" destOrd="0" presId="urn:microsoft.com/office/officeart/2005/8/layout/hProcess6"/>
    <dgm:cxn modelId="{E424B9D4-D7D7-4776-9312-00ED9AC47D63}" type="presParOf" srcId="{F0EA6342-3A5F-4E0E-8EB6-99E5FF014FE7}" destId="{C709CAD6-0104-4385-96C6-1826DB443B52}" srcOrd="0" destOrd="0" presId="urn:microsoft.com/office/officeart/2005/8/layout/hProcess6"/>
    <dgm:cxn modelId="{4C711151-403A-4681-9A29-E760BE66B176}" type="presParOf" srcId="{F0EA6342-3A5F-4E0E-8EB6-99E5FF014FE7}" destId="{C9D93D5D-6F2D-4ADA-B48E-5CD518EC5AAC}" srcOrd="1" destOrd="0" presId="urn:microsoft.com/office/officeart/2005/8/layout/hProcess6"/>
    <dgm:cxn modelId="{D84F93CA-7D20-47FE-BF63-CF46248DB465}" type="presParOf" srcId="{F0EA6342-3A5F-4E0E-8EB6-99E5FF014FE7}" destId="{B3D10D45-516C-4BE8-8ACD-DAB4CE7144F3}" srcOrd="2" destOrd="0" presId="urn:microsoft.com/office/officeart/2005/8/layout/hProcess6"/>
    <dgm:cxn modelId="{8386647A-932D-4912-B114-0A1927B4DB6F}" type="presParOf" srcId="{F0EA6342-3A5F-4E0E-8EB6-99E5FF014FE7}" destId="{D5728959-D1F7-49F2-80D4-5E378F69B21C}" srcOrd="3" destOrd="0" presId="urn:microsoft.com/office/officeart/2005/8/layout/hProcess6"/>
    <dgm:cxn modelId="{E512D79F-781A-4774-A7FA-2C0353AFA05A}" type="presParOf" srcId="{2A1C1067-1557-42BA-BBE7-999A559E5CCD}" destId="{E6814774-07AB-439A-99B2-997C22263656}" srcOrd="3" destOrd="0" presId="urn:microsoft.com/office/officeart/2005/8/layout/hProcess6"/>
    <dgm:cxn modelId="{DA6F3660-B5CF-4991-928F-8859DE33F221}" type="presParOf" srcId="{2A1C1067-1557-42BA-BBE7-999A559E5CCD}" destId="{C7CEA7CD-D1E0-42CA-83E9-EF2979F7AAAE}" srcOrd="4" destOrd="0" presId="urn:microsoft.com/office/officeart/2005/8/layout/hProcess6"/>
    <dgm:cxn modelId="{812F4ECC-18F7-49E5-9570-96367142F9EF}" type="presParOf" srcId="{C7CEA7CD-D1E0-42CA-83E9-EF2979F7AAAE}" destId="{D8A8093A-C0E8-4DC6-BE94-F8E0AA2C3196}" srcOrd="0" destOrd="0" presId="urn:microsoft.com/office/officeart/2005/8/layout/hProcess6"/>
    <dgm:cxn modelId="{952D38E9-833C-4207-A7FF-3944ABC0FB04}" type="presParOf" srcId="{C7CEA7CD-D1E0-42CA-83E9-EF2979F7AAAE}" destId="{47DA9114-F54D-40F7-8B7A-9B6BA056B949}" srcOrd="1" destOrd="0" presId="urn:microsoft.com/office/officeart/2005/8/layout/hProcess6"/>
    <dgm:cxn modelId="{94ED73B4-6D9A-4CC6-A311-502DC6AD9E2D}" type="presParOf" srcId="{C7CEA7CD-D1E0-42CA-83E9-EF2979F7AAAE}" destId="{DF7EC2EB-3875-4843-9D01-C604F0F0A7EC}" srcOrd="2" destOrd="0" presId="urn:microsoft.com/office/officeart/2005/8/layout/hProcess6"/>
    <dgm:cxn modelId="{F8466D84-D468-41D1-B34F-2F4DCFA9D72C}" type="presParOf" srcId="{C7CEA7CD-D1E0-42CA-83E9-EF2979F7AAAE}" destId="{F56EF7C9-D911-440D-83DD-ECABE237EA1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D329F7-6FB2-4B4E-AA20-531EC144B2F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0C39E-CADD-4131-BD80-1A7F8D86FD23}">
      <dgm:prSet phldrT="[Текст]" custT="1"/>
      <dgm:spPr/>
      <dgm:t>
        <a:bodyPr/>
        <a:lstStyle/>
        <a:p>
          <a:endParaRPr lang="ru-RU" sz="1200" dirty="0">
            <a:solidFill>
              <a:srgbClr val="002060"/>
            </a:solidFill>
          </a:endParaRPr>
        </a:p>
      </dgm:t>
    </dgm:pt>
    <dgm:pt modelId="{CC8CBACF-A926-4A03-858C-7C320892094D}" type="parTrans" cxnId="{592886F3-22CD-4E78-95E8-1F97C74FAD2A}">
      <dgm:prSet/>
      <dgm:spPr/>
      <dgm:t>
        <a:bodyPr/>
        <a:lstStyle/>
        <a:p>
          <a:endParaRPr lang="ru-RU"/>
        </a:p>
      </dgm:t>
    </dgm:pt>
    <dgm:pt modelId="{2B99DF60-BA8D-489E-B39B-EC6BFA24C927}" type="sibTrans" cxnId="{592886F3-22CD-4E78-95E8-1F97C74FAD2A}">
      <dgm:prSet/>
      <dgm:spPr/>
      <dgm:t>
        <a:bodyPr/>
        <a:lstStyle/>
        <a:p>
          <a:endParaRPr lang="ru-RU"/>
        </a:p>
      </dgm:t>
    </dgm:pt>
    <dgm:pt modelId="{AC39B811-ABEB-4402-85D8-90928ACBD9AE}">
      <dgm:prSet custT="1"/>
      <dgm:spPr/>
      <dgm:t>
        <a:bodyPr/>
        <a:lstStyle/>
        <a:p>
          <a:r>
            <a:rPr lang="ru-RU" sz="1200" b="1" dirty="0" smtClean="0">
              <a:latin typeface="+mn-lt"/>
              <a:ea typeface="Cambria" pitchFamily="18" charset="0"/>
            </a:rPr>
            <a:t>Эксперты</a:t>
          </a:r>
          <a:endParaRPr lang="ru-RU" sz="1200" b="1" dirty="0">
            <a:latin typeface="+mn-lt"/>
            <a:ea typeface="Cambria" pitchFamily="18" charset="0"/>
          </a:endParaRPr>
        </a:p>
      </dgm:t>
    </dgm:pt>
    <dgm:pt modelId="{910166E0-C392-4C79-8428-C2E3F0BD07E0}" type="parTrans" cxnId="{E3C2E021-52D7-4465-906B-5686221679F4}">
      <dgm:prSet/>
      <dgm:spPr/>
      <dgm:t>
        <a:bodyPr/>
        <a:lstStyle/>
        <a:p>
          <a:endParaRPr lang="ru-RU"/>
        </a:p>
      </dgm:t>
    </dgm:pt>
    <dgm:pt modelId="{1A3A05B3-FA03-4330-9137-E31F6A9AB537}" type="sibTrans" cxnId="{E3C2E021-52D7-4465-906B-5686221679F4}">
      <dgm:prSet/>
      <dgm:spPr/>
      <dgm:t>
        <a:bodyPr/>
        <a:lstStyle/>
        <a:p>
          <a:endParaRPr lang="ru-RU"/>
        </a:p>
      </dgm:t>
    </dgm:pt>
    <dgm:pt modelId="{076226E7-9A96-4369-9643-4C30642DE21C}">
      <dgm:prSet custT="1"/>
      <dgm:spPr/>
      <dgm:t>
        <a:bodyPr/>
        <a:lstStyle/>
        <a:p>
          <a:endParaRPr lang="ru-RU" sz="1200" dirty="0">
            <a:solidFill>
              <a:srgbClr val="002060"/>
            </a:solidFill>
          </a:endParaRPr>
        </a:p>
      </dgm:t>
    </dgm:pt>
    <dgm:pt modelId="{A488DF4B-B40F-4B4E-8AD0-2BEC1EB93DA9}" type="parTrans" cxnId="{126E4E32-4DA0-470D-80B5-B7AA0E27E699}">
      <dgm:prSet/>
      <dgm:spPr/>
      <dgm:t>
        <a:bodyPr/>
        <a:lstStyle/>
        <a:p>
          <a:endParaRPr lang="ru-RU"/>
        </a:p>
      </dgm:t>
    </dgm:pt>
    <dgm:pt modelId="{6D983EB2-1073-409F-8906-B6B88B4A2A98}" type="sibTrans" cxnId="{126E4E32-4DA0-470D-80B5-B7AA0E27E699}">
      <dgm:prSet/>
      <dgm:spPr/>
      <dgm:t>
        <a:bodyPr/>
        <a:lstStyle/>
        <a:p>
          <a:endParaRPr lang="ru-RU"/>
        </a:p>
      </dgm:t>
    </dgm:pt>
    <dgm:pt modelId="{DB1CB454-16A0-4D07-8BCC-3B326221D4F0}">
      <dgm:prSet custT="1"/>
      <dgm:spPr/>
      <dgm:t>
        <a:bodyPr/>
        <a:lstStyle/>
        <a:p>
          <a:r>
            <a:rPr lang="ru-RU" sz="1200" b="1" dirty="0" smtClean="0">
              <a:latin typeface="+mn-lt"/>
              <a:ea typeface="Cambria" pitchFamily="18" charset="0"/>
            </a:rPr>
            <a:t>Эксперты</a:t>
          </a:r>
          <a:endParaRPr lang="ru-RU" sz="1200" b="1" dirty="0">
            <a:latin typeface="+mn-lt"/>
            <a:ea typeface="Cambria" pitchFamily="18" charset="0"/>
          </a:endParaRPr>
        </a:p>
      </dgm:t>
    </dgm:pt>
    <dgm:pt modelId="{2B734F7F-7BDD-4B7F-886F-BDD021B752D1}" type="parTrans" cxnId="{701272A8-5AB5-4F51-8B5E-84157E638722}">
      <dgm:prSet/>
      <dgm:spPr/>
      <dgm:t>
        <a:bodyPr/>
        <a:lstStyle/>
        <a:p>
          <a:endParaRPr lang="ru-RU"/>
        </a:p>
      </dgm:t>
    </dgm:pt>
    <dgm:pt modelId="{A11ABD89-F953-4F71-B7F6-4D9E0D7685A1}" type="sibTrans" cxnId="{701272A8-5AB5-4F51-8B5E-84157E638722}">
      <dgm:prSet/>
      <dgm:spPr/>
      <dgm:t>
        <a:bodyPr/>
        <a:lstStyle/>
        <a:p>
          <a:endParaRPr lang="ru-RU"/>
        </a:p>
      </dgm:t>
    </dgm:pt>
    <dgm:pt modelId="{A1B3EEC3-E35B-49B0-B1DA-7A1FB70C649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n-lt"/>
              <a:ea typeface="Cambria" pitchFamily="18" charset="0"/>
            </a:rPr>
            <a:t>Технический специалист </a:t>
          </a:r>
          <a:endParaRPr lang="ru-RU" sz="1200" b="1" dirty="0">
            <a:solidFill>
              <a:schemeClr val="bg1"/>
            </a:solidFill>
            <a:latin typeface="+mn-lt"/>
            <a:ea typeface="Cambria" pitchFamily="18" charset="0"/>
          </a:endParaRPr>
        </a:p>
      </dgm:t>
    </dgm:pt>
    <dgm:pt modelId="{7A7BC9AC-F8DA-47C5-B589-7F38B181EA27}" type="sibTrans" cxnId="{19E09E21-8CA9-4A8B-A284-1888797685DB}">
      <dgm:prSet/>
      <dgm:spPr/>
      <dgm:t>
        <a:bodyPr/>
        <a:lstStyle/>
        <a:p>
          <a:endParaRPr lang="ru-RU"/>
        </a:p>
      </dgm:t>
    </dgm:pt>
    <dgm:pt modelId="{9AD7ECA6-CE62-4107-8A2A-6002F522877A}" type="parTrans" cxnId="{19E09E21-8CA9-4A8B-A284-1888797685DB}">
      <dgm:prSet/>
      <dgm:spPr/>
      <dgm:t>
        <a:bodyPr/>
        <a:lstStyle/>
        <a:p>
          <a:endParaRPr lang="ru-RU"/>
        </a:p>
      </dgm:t>
    </dgm:pt>
    <dgm:pt modelId="{6B5FAEE6-BF57-432C-87D0-926CEEBC3040}" type="pres">
      <dgm:prSet presAssocID="{67D329F7-6FB2-4B4E-AA20-531EC144B2F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20A90-521E-4FCD-9634-DED5C22B7CCF}" type="pres">
      <dgm:prSet presAssocID="{AC39B811-ABEB-4402-85D8-90928ACBD9AE}" presName="compNode" presStyleCnt="0"/>
      <dgm:spPr/>
    </dgm:pt>
    <dgm:pt modelId="{4F6CE64F-FC96-4B93-A64A-8A3D0357B53F}" type="pres">
      <dgm:prSet presAssocID="{AC39B811-ABEB-4402-85D8-90928ACBD9AE}" presName="noGeometry" presStyleCnt="0"/>
      <dgm:spPr/>
    </dgm:pt>
    <dgm:pt modelId="{CF183E48-F3C6-456F-B370-369712FD78F3}" type="pres">
      <dgm:prSet presAssocID="{AC39B811-ABEB-4402-85D8-90928ACBD9AE}" presName="childTextVisible" presStyleLbl="bgAccFollowNode1" presStyleIdx="0" presStyleCnt="3" custLinFactNeighborX="-73779" custLinFactNeighborY="12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BB4FF-719F-4FE3-9279-0563116A7571}" type="pres">
      <dgm:prSet presAssocID="{AC39B811-ABEB-4402-85D8-90928ACBD9AE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99BF36C6-27AD-4DD7-BE75-006D85CF11FB}" type="pres">
      <dgm:prSet presAssocID="{AC39B811-ABEB-4402-85D8-90928ACBD9AE}" presName="parentText" presStyleLbl="node1" presStyleIdx="0" presStyleCnt="3" custScaleX="149087" custLinFactX="-100000" custLinFactNeighborX="-114540" custLinFactNeighborY="-457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B29B8-9A57-400D-AD36-E3049342134F}" type="pres">
      <dgm:prSet presAssocID="{AC39B811-ABEB-4402-85D8-90928ACBD9AE}" presName="aSpace" presStyleCnt="0"/>
      <dgm:spPr/>
    </dgm:pt>
    <dgm:pt modelId="{CB895C04-C346-494B-9930-AE73B31827AA}" type="pres">
      <dgm:prSet presAssocID="{A1B3EEC3-E35B-49B0-B1DA-7A1FB70C649C}" presName="compNode" presStyleCnt="0"/>
      <dgm:spPr/>
    </dgm:pt>
    <dgm:pt modelId="{5C3DAA18-5F0A-4177-AC1E-AA0AD89C1AB9}" type="pres">
      <dgm:prSet presAssocID="{A1B3EEC3-E35B-49B0-B1DA-7A1FB70C649C}" presName="noGeometry" presStyleCnt="0"/>
      <dgm:spPr/>
    </dgm:pt>
    <dgm:pt modelId="{0DFD9DBB-A182-4CC4-B26F-383E581CBA33}" type="pres">
      <dgm:prSet presAssocID="{A1B3EEC3-E35B-49B0-B1DA-7A1FB70C649C}" presName="childTextVisible" presStyleLbl="bgAccFollowNode1" presStyleIdx="1" presStyleCnt="3" custLinFactX="44077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5BFC1-C916-44F3-B662-AE17E6BA8FD5}" type="pres">
      <dgm:prSet presAssocID="{A1B3EEC3-E35B-49B0-B1DA-7A1FB70C649C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8C7C29C1-E86D-4351-82B8-2553A6063B79}" type="pres">
      <dgm:prSet presAssocID="{A1B3EEC3-E35B-49B0-B1DA-7A1FB70C649C}" presName="parentText" presStyleLbl="node1" presStyleIdx="1" presStyleCnt="3" custScaleX="163139" custLinFactX="100000" custLinFactNeighborX="111547" custLinFactNeighborY="-37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305B-734A-4FDE-958C-01631A0D7195}" type="pres">
      <dgm:prSet presAssocID="{A1B3EEC3-E35B-49B0-B1DA-7A1FB70C649C}" presName="aSpace" presStyleCnt="0"/>
      <dgm:spPr/>
    </dgm:pt>
    <dgm:pt modelId="{AAA6F54F-EB83-46C7-8FDB-3951C0CD092C}" type="pres">
      <dgm:prSet presAssocID="{DB1CB454-16A0-4D07-8BCC-3B326221D4F0}" presName="compNode" presStyleCnt="0"/>
      <dgm:spPr/>
    </dgm:pt>
    <dgm:pt modelId="{5902901C-6423-4E8F-8B0D-587615FA0C93}" type="pres">
      <dgm:prSet presAssocID="{DB1CB454-16A0-4D07-8BCC-3B326221D4F0}" presName="noGeometry" presStyleCnt="0"/>
      <dgm:spPr/>
    </dgm:pt>
    <dgm:pt modelId="{001F2533-0ADE-4EF5-ABCD-774DD2FEB234}" type="pres">
      <dgm:prSet presAssocID="{DB1CB454-16A0-4D07-8BCC-3B326221D4F0}" presName="childTextVisible" presStyleLbl="bgAccFollowNode1" presStyleIdx="2" presStyleCnt="3" custLinFactX="-67049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4120-75A8-4567-BDDD-3C30D1DC2DA8}" type="pres">
      <dgm:prSet presAssocID="{DB1CB454-16A0-4D07-8BCC-3B326221D4F0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068BF36B-FC62-4EE1-907C-331AEFE40A42}" type="pres">
      <dgm:prSet presAssocID="{DB1CB454-16A0-4D07-8BCC-3B326221D4F0}" presName="parentText" presStyleLbl="node1" presStyleIdx="2" presStyleCnt="3" custScaleX="149087" custLinFactX="-167779" custLinFactNeighborX="-200000" custLinFactNeighborY="-457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C0DDD-25E6-4EF0-83B6-CE6C044B30CE}" type="presOf" srcId="{67D329F7-6FB2-4B4E-AA20-531EC144B2F3}" destId="{6B5FAEE6-BF57-432C-87D0-926CEEBC3040}" srcOrd="0" destOrd="0" presId="urn:microsoft.com/office/officeart/2005/8/layout/hProcess6"/>
    <dgm:cxn modelId="{E3C2E021-52D7-4465-906B-5686221679F4}" srcId="{67D329F7-6FB2-4B4E-AA20-531EC144B2F3}" destId="{AC39B811-ABEB-4402-85D8-90928ACBD9AE}" srcOrd="0" destOrd="0" parTransId="{910166E0-C392-4C79-8428-C2E3F0BD07E0}" sibTransId="{1A3A05B3-FA03-4330-9137-E31F6A9AB537}"/>
    <dgm:cxn modelId="{B85A2080-5795-4DF4-96C2-376788758838}" type="presOf" srcId="{D020C39E-CADD-4131-BD80-1A7F8D86FD23}" destId="{0DFD9DBB-A182-4CC4-B26F-383E581CBA33}" srcOrd="0" destOrd="0" presId="urn:microsoft.com/office/officeart/2005/8/layout/hProcess6"/>
    <dgm:cxn modelId="{97299959-9DBC-4A44-A8A5-25141EA1EFE3}" type="presOf" srcId="{AC39B811-ABEB-4402-85D8-90928ACBD9AE}" destId="{99BF36C6-27AD-4DD7-BE75-006D85CF11FB}" srcOrd="0" destOrd="0" presId="urn:microsoft.com/office/officeart/2005/8/layout/hProcess6"/>
    <dgm:cxn modelId="{19E09E21-8CA9-4A8B-A284-1888797685DB}" srcId="{67D329F7-6FB2-4B4E-AA20-531EC144B2F3}" destId="{A1B3EEC3-E35B-49B0-B1DA-7A1FB70C649C}" srcOrd="1" destOrd="0" parTransId="{9AD7ECA6-CE62-4107-8A2A-6002F522877A}" sibTransId="{7A7BC9AC-F8DA-47C5-B589-7F38B181EA27}"/>
    <dgm:cxn modelId="{701272A8-5AB5-4F51-8B5E-84157E638722}" srcId="{67D329F7-6FB2-4B4E-AA20-531EC144B2F3}" destId="{DB1CB454-16A0-4D07-8BCC-3B326221D4F0}" srcOrd="2" destOrd="0" parTransId="{2B734F7F-7BDD-4B7F-886F-BDD021B752D1}" sibTransId="{A11ABD89-F953-4F71-B7F6-4D9E0D7685A1}"/>
    <dgm:cxn modelId="{CE9256D1-E6DA-4E71-BC05-1E7F0C1D9E7E}" type="presOf" srcId="{DB1CB454-16A0-4D07-8BCC-3B326221D4F0}" destId="{068BF36B-FC62-4EE1-907C-331AEFE40A42}" srcOrd="0" destOrd="0" presId="urn:microsoft.com/office/officeart/2005/8/layout/hProcess6"/>
    <dgm:cxn modelId="{126E4E32-4DA0-470D-80B5-B7AA0E27E699}" srcId="{AC39B811-ABEB-4402-85D8-90928ACBD9AE}" destId="{076226E7-9A96-4369-9643-4C30642DE21C}" srcOrd="0" destOrd="0" parTransId="{A488DF4B-B40F-4B4E-8AD0-2BEC1EB93DA9}" sibTransId="{6D983EB2-1073-409F-8906-B6B88B4A2A98}"/>
    <dgm:cxn modelId="{B83C2D6C-C2ED-4A65-8EC4-576EF269510B}" type="presOf" srcId="{D020C39E-CADD-4131-BD80-1A7F8D86FD23}" destId="{3EF5BFC1-C916-44F3-B662-AE17E6BA8FD5}" srcOrd="1" destOrd="0" presId="urn:microsoft.com/office/officeart/2005/8/layout/hProcess6"/>
    <dgm:cxn modelId="{E6CF9760-73A1-4533-87C5-18F33FA1D0B3}" type="presOf" srcId="{076226E7-9A96-4369-9643-4C30642DE21C}" destId="{CF183E48-F3C6-456F-B370-369712FD78F3}" srcOrd="0" destOrd="0" presId="urn:microsoft.com/office/officeart/2005/8/layout/hProcess6"/>
    <dgm:cxn modelId="{B4576DEE-B7D9-4C9D-B74D-1C75DD2B3166}" type="presOf" srcId="{076226E7-9A96-4369-9643-4C30642DE21C}" destId="{604BB4FF-719F-4FE3-9279-0563116A7571}" srcOrd="1" destOrd="0" presId="urn:microsoft.com/office/officeart/2005/8/layout/hProcess6"/>
    <dgm:cxn modelId="{592886F3-22CD-4E78-95E8-1F97C74FAD2A}" srcId="{A1B3EEC3-E35B-49B0-B1DA-7A1FB70C649C}" destId="{D020C39E-CADD-4131-BD80-1A7F8D86FD23}" srcOrd="0" destOrd="0" parTransId="{CC8CBACF-A926-4A03-858C-7C320892094D}" sibTransId="{2B99DF60-BA8D-489E-B39B-EC6BFA24C927}"/>
    <dgm:cxn modelId="{BE6E58F9-74DB-42C6-9ECF-EFBFE137281E}" type="presOf" srcId="{A1B3EEC3-E35B-49B0-B1DA-7A1FB70C649C}" destId="{8C7C29C1-E86D-4351-82B8-2553A6063B79}" srcOrd="0" destOrd="0" presId="urn:microsoft.com/office/officeart/2005/8/layout/hProcess6"/>
    <dgm:cxn modelId="{18417C57-4E10-4791-9F27-40397131F313}" type="presParOf" srcId="{6B5FAEE6-BF57-432C-87D0-926CEEBC3040}" destId="{62420A90-521E-4FCD-9634-DED5C22B7CCF}" srcOrd="0" destOrd="0" presId="urn:microsoft.com/office/officeart/2005/8/layout/hProcess6"/>
    <dgm:cxn modelId="{06AAF27C-216F-46E6-A682-DC08E5C825DE}" type="presParOf" srcId="{62420A90-521E-4FCD-9634-DED5C22B7CCF}" destId="{4F6CE64F-FC96-4B93-A64A-8A3D0357B53F}" srcOrd="0" destOrd="0" presId="urn:microsoft.com/office/officeart/2005/8/layout/hProcess6"/>
    <dgm:cxn modelId="{CB806FE1-9028-466A-B07A-6FF70C9B422D}" type="presParOf" srcId="{62420A90-521E-4FCD-9634-DED5C22B7CCF}" destId="{CF183E48-F3C6-456F-B370-369712FD78F3}" srcOrd="1" destOrd="0" presId="urn:microsoft.com/office/officeart/2005/8/layout/hProcess6"/>
    <dgm:cxn modelId="{AC908970-C58E-47E1-9264-CC235CFECAFA}" type="presParOf" srcId="{62420A90-521E-4FCD-9634-DED5C22B7CCF}" destId="{604BB4FF-719F-4FE3-9279-0563116A7571}" srcOrd="2" destOrd="0" presId="urn:microsoft.com/office/officeart/2005/8/layout/hProcess6"/>
    <dgm:cxn modelId="{9CF27536-88E8-436C-A334-AF5CEBAF7E1D}" type="presParOf" srcId="{62420A90-521E-4FCD-9634-DED5C22B7CCF}" destId="{99BF36C6-27AD-4DD7-BE75-006D85CF11FB}" srcOrd="3" destOrd="0" presId="urn:microsoft.com/office/officeart/2005/8/layout/hProcess6"/>
    <dgm:cxn modelId="{7141D1BB-A165-4339-BBA2-F0D681EFCF01}" type="presParOf" srcId="{6B5FAEE6-BF57-432C-87D0-926CEEBC3040}" destId="{633B29B8-9A57-400D-AD36-E3049342134F}" srcOrd="1" destOrd="0" presId="urn:microsoft.com/office/officeart/2005/8/layout/hProcess6"/>
    <dgm:cxn modelId="{9AF487E9-56F1-4424-A5DC-B16868ABD586}" type="presParOf" srcId="{6B5FAEE6-BF57-432C-87D0-926CEEBC3040}" destId="{CB895C04-C346-494B-9930-AE73B31827AA}" srcOrd="2" destOrd="0" presId="urn:microsoft.com/office/officeart/2005/8/layout/hProcess6"/>
    <dgm:cxn modelId="{D035F842-158E-4584-8842-5D53D4EBADCF}" type="presParOf" srcId="{CB895C04-C346-494B-9930-AE73B31827AA}" destId="{5C3DAA18-5F0A-4177-AC1E-AA0AD89C1AB9}" srcOrd="0" destOrd="0" presId="urn:microsoft.com/office/officeart/2005/8/layout/hProcess6"/>
    <dgm:cxn modelId="{9895C1DA-192C-4A00-93C8-E8892E063295}" type="presParOf" srcId="{CB895C04-C346-494B-9930-AE73B31827AA}" destId="{0DFD9DBB-A182-4CC4-B26F-383E581CBA33}" srcOrd="1" destOrd="0" presId="urn:microsoft.com/office/officeart/2005/8/layout/hProcess6"/>
    <dgm:cxn modelId="{02B3AD91-583E-4244-B076-0BAA4671861C}" type="presParOf" srcId="{CB895C04-C346-494B-9930-AE73B31827AA}" destId="{3EF5BFC1-C916-44F3-B662-AE17E6BA8FD5}" srcOrd="2" destOrd="0" presId="urn:microsoft.com/office/officeart/2005/8/layout/hProcess6"/>
    <dgm:cxn modelId="{0832C603-FC83-4AD6-B656-FAE4272294D5}" type="presParOf" srcId="{CB895C04-C346-494B-9930-AE73B31827AA}" destId="{8C7C29C1-E86D-4351-82B8-2553A6063B79}" srcOrd="3" destOrd="0" presId="urn:microsoft.com/office/officeart/2005/8/layout/hProcess6"/>
    <dgm:cxn modelId="{3F40E0D9-39ED-4819-85C8-842C8B9F0C00}" type="presParOf" srcId="{6B5FAEE6-BF57-432C-87D0-926CEEBC3040}" destId="{FD40305B-734A-4FDE-958C-01631A0D7195}" srcOrd="3" destOrd="0" presId="urn:microsoft.com/office/officeart/2005/8/layout/hProcess6"/>
    <dgm:cxn modelId="{4B38E56D-0990-4EFA-9CDE-83B978B39862}" type="presParOf" srcId="{6B5FAEE6-BF57-432C-87D0-926CEEBC3040}" destId="{AAA6F54F-EB83-46C7-8FDB-3951C0CD092C}" srcOrd="4" destOrd="0" presId="urn:microsoft.com/office/officeart/2005/8/layout/hProcess6"/>
    <dgm:cxn modelId="{8C3FA1AA-5654-4541-B6FB-29810665726C}" type="presParOf" srcId="{AAA6F54F-EB83-46C7-8FDB-3951C0CD092C}" destId="{5902901C-6423-4E8F-8B0D-587615FA0C93}" srcOrd="0" destOrd="0" presId="urn:microsoft.com/office/officeart/2005/8/layout/hProcess6"/>
    <dgm:cxn modelId="{02BFFE7E-C4A1-4EE7-99F5-EFC07A7B7C66}" type="presParOf" srcId="{AAA6F54F-EB83-46C7-8FDB-3951C0CD092C}" destId="{001F2533-0ADE-4EF5-ABCD-774DD2FEB234}" srcOrd="1" destOrd="0" presId="urn:microsoft.com/office/officeart/2005/8/layout/hProcess6"/>
    <dgm:cxn modelId="{1D66EFAA-F2B2-49A0-B6DD-6538352B962A}" type="presParOf" srcId="{AAA6F54F-EB83-46C7-8FDB-3951C0CD092C}" destId="{91194120-75A8-4567-BDDD-3C30D1DC2DA8}" srcOrd="2" destOrd="0" presId="urn:microsoft.com/office/officeart/2005/8/layout/hProcess6"/>
    <dgm:cxn modelId="{3F23F7FD-3EF8-4F00-9C6C-E756BBC3F6EF}" type="presParOf" srcId="{AAA6F54F-EB83-46C7-8FDB-3951C0CD092C}" destId="{068BF36B-FC62-4EE1-907C-331AEFE40A4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570F9-1859-4D97-B801-F6C8362E7A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4B9B6D-B7A5-4BFA-A3BE-E3E98A98A0FD}">
      <dgm:prSet phldrT="[Текст]" custT="1"/>
      <dgm:spPr>
        <a:solidFill>
          <a:schemeClr val="bg1"/>
        </a:solidFill>
        <a:ln w="3175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+mn-lt"/>
            </a:rPr>
            <a:t>О проведении ГИА-9, ГИА-11, ИС, ИС(И) в Ярославской области в 2024 году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от 26.10.2023 № 229/01-04</a:t>
          </a:r>
          <a:endParaRPr lang="ru-RU" sz="1400" i="1" dirty="0">
            <a:solidFill>
              <a:srgbClr val="0000FF"/>
            </a:solidFill>
            <a:latin typeface="+mn-lt"/>
          </a:endParaRPr>
        </a:p>
      </dgm:t>
    </dgm:pt>
    <dgm:pt modelId="{AE1D8522-B707-486E-B70D-B0F28338E3B4}" type="parTrans" cxnId="{75DAFC7B-D902-48D6-9D5E-D96B53F018A6}">
      <dgm:prSet/>
      <dgm:spPr/>
      <dgm:t>
        <a:bodyPr/>
        <a:lstStyle/>
        <a:p>
          <a:endParaRPr lang="ru-RU"/>
        </a:p>
      </dgm:t>
    </dgm:pt>
    <dgm:pt modelId="{8070F503-6020-4D4A-9E21-E0BE161AFAC2}" type="sibTrans" cxnId="{75DAFC7B-D902-48D6-9D5E-D96B53F018A6}">
      <dgm:prSet/>
      <dgm:spPr/>
      <dgm:t>
        <a:bodyPr/>
        <a:lstStyle/>
        <a:p>
          <a:endParaRPr lang="ru-RU"/>
        </a:p>
      </dgm:t>
    </dgm:pt>
    <dgm:pt modelId="{42F46A88-EECF-42DA-B369-C1D5FEA5F76F}">
      <dgm:prSet phldrT="[Текст]" custT="1"/>
      <dgm:spPr>
        <a:solidFill>
          <a:schemeClr val="bg1"/>
        </a:solidFill>
        <a:ln w="3175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Порядок проведения итогового  сочинения (изложения) на территории Ярославской области 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от 24.10.2023 № 227/01-04</a:t>
          </a:r>
          <a:endParaRPr lang="ru-RU" sz="1400" dirty="0">
            <a:solidFill>
              <a:srgbClr val="002060"/>
            </a:solidFill>
          </a:endParaRPr>
        </a:p>
      </dgm:t>
    </dgm:pt>
    <dgm:pt modelId="{9E13EA8A-5F18-45BE-A7BC-5B5E1F41AC2F}" type="parTrans" cxnId="{059A590F-5F3B-4D80-ADC2-3193399FE2BA}">
      <dgm:prSet/>
      <dgm:spPr/>
      <dgm:t>
        <a:bodyPr/>
        <a:lstStyle/>
        <a:p>
          <a:endParaRPr lang="ru-RU"/>
        </a:p>
      </dgm:t>
    </dgm:pt>
    <dgm:pt modelId="{C273BAE1-D77A-4CC0-B4E1-A077BBFD2A5B}" type="sibTrans" cxnId="{059A590F-5F3B-4D80-ADC2-3193399FE2BA}">
      <dgm:prSet/>
      <dgm:spPr/>
      <dgm:t>
        <a:bodyPr/>
        <a:lstStyle/>
        <a:p>
          <a:endParaRPr lang="ru-RU"/>
        </a:p>
      </dgm:t>
    </dgm:pt>
    <dgm:pt modelId="{46556109-2816-45B5-A4F5-24BBECB6ED47}">
      <dgm:prSet phldrT="[Текст]" custT="1"/>
      <dgm:spPr>
        <a:solidFill>
          <a:schemeClr val="bg1"/>
        </a:solidFill>
        <a:ln w="3175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Правила заполнения бланков итогового сочинения (изложения) в 2023/2024  учебном году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от 24.10.2023 № 228/01-04</a:t>
          </a:r>
          <a:r>
            <a:rPr lang="ru-RU" sz="1400" dirty="0" smtClean="0">
              <a:solidFill>
                <a:srgbClr val="002060"/>
              </a:solidFill>
            </a:rPr>
            <a:t> </a:t>
          </a:r>
          <a:endParaRPr lang="ru-RU" sz="1400" dirty="0">
            <a:solidFill>
              <a:srgbClr val="002060"/>
            </a:solidFill>
          </a:endParaRPr>
        </a:p>
      </dgm:t>
    </dgm:pt>
    <dgm:pt modelId="{AE3C1D48-63BB-4D39-BF99-DB489FCE27F5}" type="parTrans" cxnId="{1597F48A-19C8-47C4-9E87-6F0F41989133}">
      <dgm:prSet/>
      <dgm:spPr/>
      <dgm:t>
        <a:bodyPr/>
        <a:lstStyle/>
        <a:p>
          <a:endParaRPr lang="ru-RU"/>
        </a:p>
      </dgm:t>
    </dgm:pt>
    <dgm:pt modelId="{CA17BC6A-6E05-48EC-AFAA-5F80ABD32F75}" type="sibTrans" cxnId="{1597F48A-19C8-47C4-9E87-6F0F41989133}">
      <dgm:prSet/>
      <dgm:spPr/>
      <dgm:t>
        <a:bodyPr/>
        <a:lstStyle/>
        <a:p>
          <a:endParaRPr lang="ru-RU"/>
        </a:p>
      </dgm:t>
    </dgm:pt>
    <dgm:pt modelId="{5AAFB6B9-DC61-46C4-AC81-7A2C6530E696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+mn-lt"/>
            </a:rPr>
            <a:t>Памятка </a:t>
          </a:r>
          <a:r>
            <a:rPr lang="ru-RU" sz="1400" dirty="0">
              <a:solidFill>
                <a:srgbClr val="002060"/>
              </a:solidFill>
              <a:latin typeface="+mn-lt"/>
            </a:rPr>
            <a:t>о </a:t>
          </a:r>
          <a:r>
            <a:rPr lang="ru-RU" sz="1400" dirty="0" smtClean="0">
              <a:solidFill>
                <a:srgbClr val="002060"/>
              </a:solidFill>
              <a:latin typeface="+mn-lt"/>
            </a:rPr>
            <a:t>порядке проведения ИС(И)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от 30.10.2023 № 232/01-04</a:t>
          </a:r>
          <a:endParaRPr lang="ru-RU" sz="1400" dirty="0">
            <a:solidFill>
              <a:srgbClr val="002060"/>
            </a:solidFill>
            <a:latin typeface="+mn-lt"/>
          </a:endParaRPr>
        </a:p>
      </dgm:t>
    </dgm:pt>
    <dgm:pt modelId="{A596291C-4668-4E98-AFB4-39139321CA7D}" type="parTrans" cxnId="{6405937A-B644-455A-818F-92B2F635A7EA}">
      <dgm:prSet/>
      <dgm:spPr/>
      <dgm:t>
        <a:bodyPr/>
        <a:lstStyle/>
        <a:p>
          <a:endParaRPr lang="ru-RU"/>
        </a:p>
      </dgm:t>
    </dgm:pt>
    <dgm:pt modelId="{31DB85C5-0444-4564-AD75-1565A5DDBE3B}" type="sibTrans" cxnId="{6405937A-B644-455A-818F-92B2F635A7EA}">
      <dgm:prSet/>
      <dgm:spPr/>
      <dgm:t>
        <a:bodyPr/>
        <a:lstStyle/>
        <a:p>
          <a:endParaRPr lang="ru-RU"/>
        </a:p>
      </dgm:t>
    </dgm:pt>
    <dgm:pt modelId="{4A9DA941-7E24-46B1-8DBA-61492E47EE89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Перечень мест проведения ИС(И) для выпускников прошлых лет … 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от 2о.11.2023 № 240/01-04</a:t>
          </a:r>
          <a:endParaRPr lang="ru-RU" sz="1400" dirty="0"/>
        </a:p>
      </dgm:t>
    </dgm:pt>
    <dgm:pt modelId="{401C22ED-4624-4900-AADD-780B094BF117}" type="parTrans" cxnId="{7E7DDF9D-7B8D-4F06-8D80-C1FD59F3B1E6}">
      <dgm:prSet/>
      <dgm:spPr/>
      <dgm:t>
        <a:bodyPr/>
        <a:lstStyle/>
        <a:p>
          <a:endParaRPr lang="ru-RU"/>
        </a:p>
      </dgm:t>
    </dgm:pt>
    <dgm:pt modelId="{8E7472C9-FC1F-40E0-8C89-F4F6ABC35911}" type="sibTrans" cxnId="{7E7DDF9D-7B8D-4F06-8D80-C1FD59F3B1E6}">
      <dgm:prSet/>
      <dgm:spPr/>
      <dgm:t>
        <a:bodyPr/>
        <a:lstStyle/>
        <a:p>
          <a:endParaRPr lang="ru-RU"/>
        </a:p>
      </dgm:t>
    </dgm:pt>
    <dgm:pt modelId="{6289AA13-C437-48D8-97E3-377C501135BE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Инструктивные материалы            по подготовке и проведению ИС(И) в 2023/2024 году 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приказ министерства образования Ярославской области</a:t>
          </a:r>
        </a:p>
        <a:p>
          <a:r>
            <a:rPr lang="ru-RU" sz="1400" i="1" dirty="0" smtClean="0">
              <a:solidFill>
                <a:srgbClr val="0000FF"/>
              </a:solidFill>
              <a:latin typeface="+mn-lt"/>
            </a:rPr>
            <a:t>от 23.11.2023 № 243/01-04</a:t>
          </a:r>
          <a:endParaRPr lang="ru-RU" sz="1400" dirty="0"/>
        </a:p>
      </dgm:t>
    </dgm:pt>
    <dgm:pt modelId="{6E6459A3-F093-421C-B798-A16D5510EADF}" type="parTrans" cxnId="{3EEE41B0-52D4-437D-A494-DCC724FA379C}">
      <dgm:prSet/>
      <dgm:spPr/>
    </dgm:pt>
    <dgm:pt modelId="{EB347E05-37AD-475E-B450-B294F78A7B68}" type="sibTrans" cxnId="{3EEE41B0-52D4-437D-A494-DCC724FA379C}">
      <dgm:prSet/>
      <dgm:spPr/>
    </dgm:pt>
    <dgm:pt modelId="{63516B54-46C1-4D22-A82E-33F76469DA03}" type="pres">
      <dgm:prSet presAssocID="{D85570F9-1859-4D97-B801-F6C8362E7A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AC2BD-19B5-407B-A3AA-62E239C2262E}" type="pres">
      <dgm:prSet presAssocID="{2D4B9B6D-B7A5-4BFA-A3BE-E3E98A98A0FD}" presName="node" presStyleLbl="node1" presStyleIdx="0" presStyleCnt="6" custScaleY="115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E7601-3382-4484-8D80-41C77DCAC73E}" type="pres">
      <dgm:prSet presAssocID="{8070F503-6020-4D4A-9E21-E0BE161AFAC2}" presName="sibTrans" presStyleCnt="0"/>
      <dgm:spPr/>
    </dgm:pt>
    <dgm:pt modelId="{3714A2DA-C94B-4554-AC8F-8F3300EC4A1B}" type="pres">
      <dgm:prSet presAssocID="{42F46A88-EECF-42DA-B369-C1D5FEA5F76F}" presName="node" presStyleLbl="node1" presStyleIdx="1" presStyleCnt="6" custScaleY="114991" custLinFactNeighborX="-2459" custLinFactNeighborY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41643-2942-4521-8B84-FA574EE0DE04}" type="pres">
      <dgm:prSet presAssocID="{C273BAE1-D77A-4CC0-B4E1-A077BBFD2A5B}" presName="sibTrans" presStyleCnt="0"/>
      <dgm:spPr/>
    </dgm:pt>
    <dgm:pt modelId="{59CE2147-663F-4E05-9CBB-C975E5BFFCA5}" type="pres">
      <dgm:prSet presAssocID="{46556109-2816-45B5-A4F5-24BBECB6ED47}" presName="node" presStyleLbl="node1" presStyleIdx="2" presStyleCnt="6" custScaleY="115027" custLinFactNeighborX="-49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DE5A2-9231-43E4-9C8A-F67534F46E69}" type="pres">
      <dgm:prSet presAssocID="{CA17BC6A-6E05-48EC-AFAA-5F80ABD32F75}" presName="sibTrans" presStyleCnt="0"/>
      <dgm:spPr/>
    </dgm:pt>
    <dgm:pt modelId="{2837D41A-0445-4D28-9934-D23005646D23}" type="pres">
      <dgm:prSet presAssocID="{5AAFB6B9-DC61-46C4-AC81-7A2C6530E69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5265C-49FB-4F34-93C3-7E9D8585225B}" type="pres">
      <dgm:prSet presAssocID="{31DB85C5-0444-4564-AD75-1565A5DDBE3B}" presName="sibTrans" presStyleCnt="0"/>
      <dgm:spPr/>
    </dgm:pt>
    <dgm:pt modelId="{65E3EDFE-AA07-42F1-A36A-58FE86577567}" type="pres">
      <dgm:prSet presAssocID="{4A9DA941-7E24-46B1-8DBA-61492E47EE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AABB2-3179-4BF2-89A7-D9FA941BB6E6}" type="pres">
      <dgm:prSet presAssocID="{8E7472C9-FC1F-40E0-8C89-F4F6ABC35911}" presName="sibTrans" presStyleCnt="0"/>
      <dgm:spPr/>
    </dgm:pt>
    <dgm:pt modelId="{EF34FE22-9DDD-4A1A-A06D-7DB438B4E917}" type="pres">
      <dgm:prSet presAssocID="{6289AA13-C437-48D8-97E3-377C501135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A78B4-9168-4E0E-8C12-53DF62E1ED33}" type="presOf" srcId="{2D4B9B6D-B7A5-4BFA-A3BE-E3E98A98A0FD}" destId="{F20AC2BD-19B5-407B-A3AA-62E239C2262E}" srcOrd="0" destOrd="0" presId="urn:microsoft.com/office/officeart/2005/8/layout/default"/>
    <dgm:cxn modelId="{3EEE41B0-52D4-437D-A494-DCC724FA379C}" srcId="{D85570F9-1859-4D97-B801-F6C8362E7A56}" destId="{6289AA13-C437-48D8-97E3-377C501135BE}" srcOrd="5" destOrd="0" parTransId="{6E6459A3-F093-421C-B798-A16D5510EADF}" sibTransId="{EB347E05-37AD-475E-B450-B294F78A7B68}"/>
    <dgm:cxn modelId="{E181685A-67D3-4BDD-B110-6FD568F5E73F}" type="presOf" srcId="{42F46A88-EECF-42DA-B369-C1D5FEA5F76F}" destId="{3714A2DA-C94B-4554-AC8F-8F3300EC4A1B}" srcOrd="0" destOrd="0" presId="urn:microsoft.com/office/officeart/2005/8/layout/default"/>
    <dgm:cxn modelId="{258B7C8F-6177-4930-8DD2-B4015DF56963}" type="presOf" srcId="{5AAFB6B9-DC61-46C4-AC81-7A2C6530E696}" destId="{2837D41A-0445-4D28-9934-D23005646D23}" srcOrd="0" destOrd="0" presId="urn:microsoft.com/office/officeart/2005/8/layout/default"/>
    <dgm:cxn modelId="{2768DF3F-8818-4610-B736-DEED7F802866}" type="presOf" srcId="{4A9DA941-7E24-46B1-8DBA-61492E47EE89}" destId="{65E3EDFE-AA07-42F1-A36A-58FE86577567}" srcOrd="0" destOrd="0" presId="urn:microsoft.com/office/officeart/2005/8/layout/default"/>
    <dgm:cxn modelId="{059A590F-5F3B-4D80-ADC2-3193399FE2BA}" srcId="{D85570F9-1859-4D97-B801-F6C8362E7A56}" destId="{42F46A88-EECF-42DA-B369-C1D5FEA5F76F}" srcOrd="1" destOrd="0" parTransId="{9E13EA8A-5F18-45BE-A7BC-5B5E1F41AC2F}" sibTransId="{C273BAE1-D77A-4CC0-B4E1-A077BBFD2A5B}"/>
    <dgm:cxn modelId="{1597F48A-19C8-47C4-9E87-6F0F41989133}" srcId="{D85570F9-1859-4D97-B801-F6C8362E7A56}" destId="{46556109-2816-45B5-A4F5-24BBECB6ED47}" srcOrd="2" destOrd="0" parTransId="{AE3C1D48-63BB-4D39-BF99-DB489FCE27F5}" sibTransId="{CA17BC6A-6E05-48EC-AFAA-5F80ABD32F75}"/>
    <dgm:cxn modelId="{49BE27DB-9260-4F11-B9BC-DF55D4A583FD}" type="presOf" srcId="{D85570F9-1859-4D97-B801-F6C8362E7A56}" destId="{63516B54-46C1-4D22-A82E-33F76469DA03}" srcOrd="0" destOrd="0" presId="urn:microsoft.com/office/officeart/2005/8/layout/default"/>
    <dgm:cxn modelId="{7E7DDF9D-7B8D-4F06-8D80-C1FD59F3B1E6}" srcId="{D85570F9-1859-4D97-B801-F6C8362E7A56}" destId="{4A9DA941-7E24-46B1-8DBA-61492E47EE89}" srcOrd="4" destOrd="0" parTransId="{401C22ED-4624-4900-AADD-780B094BF117}" sibTransId="{8E7472C9-FC1F-40E0-8C89-F4F6ABC35911}"/>
    <dgm:cxn modelId="{6405937A-B644-455A-818F-92B2F635A7EA}" srcId="{D85570F9-1859-4D97-B801-F6C8362E7A56}" destId="{5AAFB6B9-DC61-46C4-AC81-7A2C6530E696}" srcOrd="3" destOrd="0" parTransId="{A596291C-4668-4E98-AFB4-39139321CA7D}" sibTransId="{31DB85C5-0444-4564-AD75-1565A5DDBE3B}"/>
    <dgm:cxn modelId="{68E3A7BB-6ED6-48D2-921B-FAD07F77FFB2}" type="presOf" srcId="{6289AA13-C437-48D8-97E3-377C501135BE}" destId="{EF34FE22-9DDD-4A1A-A06D-7DB438B4E917}" srcOrd="0" destOrd="0" presId="urn:microsoft.com/office/officeart/2005/8/layout/default"/>
    <dgm:cxn modelId="{75DAFC7B-D902-48D6-9D5E-D96B53F018A6}" srcId="{D85570F9-1859-4D97-B801-F6C8362E7A56}" destId="{2D4B9B6D-B7A5-4BFA-A3BE-E3E98A98A0FD}" srcOrd="0" destOrd="0" parTransId="{AE1D8522-B707-486E-B70D-B0F28338E3B4}" sibTransId="{8070F503-6020-4D4A-9E21-E0BE161AFAC2}"/>
    <dgm:cxn modelId="{7F1595BD-37E3-4DE4-A462-712CEE9DA242}" type="presOf" srcId="{46556109-2816-45B5-A4F5-24BBECB6ED47}" destId="{59CE2147-663F-4E05-9CBB-C975E5BFFCA5}" srcOrd="0" destOrd="0" presId="urn:microsoft.com/office/officeart/2005/8/layout/default"/>
    <dgm:cxn modelId="{0CF4D5FF-37FE-4C49-B602-D843DEEF6EF3}" type="presParOf" srcId="{63516B54-46C1-4D22-A82E-33F76469DA03}" destId="{F20AC2BD-19B5-407B-A3AA-62E239C2262E}" srcOrd="0" destOrd="0" presId="urn:microsoft.com/office/officeart/2005/8/layout/default"/>
    <dgm:cxn modelId="{626A9F40-0357-47F7-9310-AF748D6C40B5}" type="presParOf" srcId="{63516B54-46C1-4D22-A82E-33F76469DA03}" destId="{258E7601-3382-4484-8D80-41C77DCAC73E}" srcOrd="1" destOrd="0" presId="urn:microsoft.com/office/officeart/2005/8/layout/default"/>
    <dgm:cxn modelId="{5FE1CAC6-66AE-428A-AE45-AE0C7C1C818E}" type="presParOf" srcId="{63516B54-46C1-4D22-A82E-33F76469DA03}" destId="{3714A2DA-C94B-4554-AC8F-8F3300EC4A1B}" srcOrd="2" destOrd="0" presId="urn:microsoft.com/office/officeart/2005/8/layout/default"/>
    <dgm:cxn modelId="{B8F8ECE3-A7D2-44CB-971B-81E25EA479BF}" type="presParOf" srcId="{63516B54-46C1-4D22-A82E-33F76469DA03}" destId="{81D41643-2942-4521-8B84-FA574EE0DE04}" srcOrd="3" destOrd="0" presId="urn:microsoft.com/office/officeart/2005/8/layout/default"/>
    <dgm:cxn modelId="{CE831AAA-50E0-47C0-BBE1-D81C4257B521}" type="presParOf" srcId="{63516B54-46C1-4D22-A82E-33F76469DA03}" destId="{59CE2147-663F-4E05-9CBB-C975E5BFFCA5}" srcOrd="4" destOrd="0" presId="urn:microsoft.com/office/officeart/2005/8/layout/default"/>
    <dgm:cxn modelId="{922E2070-26CE-4945-8BD1-FF5B3803C3C1}" type="presParOf" srcId="{63516B54-46C1-4D22-A82E-33F76469DA03}" destId="{65FDE5A2-9231-43E4-9C8A-F67534F46E69}" srcOrd="5" destOrd="0" presId="urn:microsoft.com/office/officeart/2005/8/layout/default"/>
    <dgm:cxn modelId="{A2A6E371-B8D4-41CD-AFBB-1FF26D1AB927}" type="presParOf" srcId="{63516B54-46C1-4D22-A82E-33F76469DA03}" destId="{2837D41A-0445-4D28-9934-D23005646D23}" srcOrd="6" destOrd="0" presId="urn:microsoft.com/office/officeart/2005/8/layout/default"/>
    <dgm:cxn modelId="{B49CAFA3-C0DA-4F99-AAA1-BC881F780CF5}" type="presParOf" srcId="{63516B54-46C1-4D22-A82E-33F76469DA03}" destId="{54C5265C-49FB-4F34-93C3-7E9D8585225B}" srcOrd="7" destOrd="0" presId="urn:microsoft.com/office/officeart/2005/8/layout/default"/>
    <dgm:cxn modelId="{8F95CF9B-84F4-4F14-BDDC-A17C10BD497E}" type="presParOf" srcId="{63516B54-46C1-4D22-A82E-33F76469DA03}" destId="{65E3EDFE-AA07-42F1-A36A-58FE86577567}" srcOrd="8" destOrd="0" presId="urn:microsoft.com/office/officeart/2005/8/layout/default"/>
    <dgm:cxn modelId="{64F18965-0B4E-48B6-9FF8-2FA16BAEE59F}" type="presParOf" srcId="{63516B54-46C1-4D22-A82E-33F76469DA03}" destId="{B37AABB2-3179-4BF2-89A7-D9FA941BB6E6}" srcOrd="9" destOrd="0" presId="urn:microsoft.com/office/officeart/2005/8/layout/default"/>
    <dgm:cxn modelId="{E2A9A8B7-1086-48C4-BBEF-9CC5A3364067}" type="presParOf" srcId="{63516B54-46C1-4D22-A82E-33F76469DA03}" destId="{EF34FE22-9DDD-4A1A-A06D-7DB438B4E917}" srcOrd="1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F3F75-E653-4A33-9C2F-DFD3428D84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C24F7B-1BB5-4D4B-A7AF-4D4BA6B51D8F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+mn-lt"/>
              <a:ea typeface="Cambria" pitchFamily="18" charset="0"/>
            </a:rPr>
            <a:t>Комплекты тем ИС  </a:t>
          </a:r>
          <a:endParaRPr lang="ru-RU" sz="2400" b="1" dirty="0"/>
        </a:p>
      </dgm:t>
    </dgm:pt>
    <dgm:pt modelId="{A7DC91BE-A82A-4A35-9FEF-DC20AD5DA251}" type="parTrans" cxnId="{8C74D7E6-9CEF-4FE7-AD41-89D9B02C6A0A}">
      <dgm:prSet/>
      <dgm:spPr/>
      <dgm:t>
        <a:bodyPr/>
        <a:lstStyle/>
        <a:p>
          <a:endParaRPr lang="ru-RU"/>
        </a:p>
      </dgm:t>
    </dgm:pt>
    <dgm:pt modelId="{FF398DB4-9DE5-4C76-9895-A49D39090177}" type="sibTrans" cxnId="{8C74D7E6-9CEF-4FE7-AD41-89D9B02C6A0A}">
      <dgm:prSet/>
      <dgm:spPr/>
      <dgm:t>
        <a:bodyPr/>
        <a:lstStyle/>
        <a:p>
          <a:endParaRPr lang="ru-RU"/>
        </a:p>
      </dgm:t>
    </dgm:pt>
    <dgm:pt modelId="{281AD64B-B8AC-4671-B3E3-3E05199A2F32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u="sng" dirty="0" err="1" smtClean="0">
              <a:solidFill>
                <a:srgbClr val="0000FF"/>
              </a:solidFill>
            </a:rPr>
            <a:t>topic.rustest.ru</a:t>
          </a:r>
          <a:r>
            <a:rPr lang="ru-RU" sz="2000" u="sng" dirty="0" smtClean="0">
              <a:solidFill>
                <a:srgbClr val="0000FF"/>
              </a:solidFill>
            </a:rPr>
            <a:t>  </a:t>
          </a:r>
          <a:r>
            <a:rPr lang="ru-RU" sz="2000" dirty="0" smtClean="0"/>
            <a:t>  </a:t>
          </a:r>
          <a:r>
            <a:rPr lang="ru-RU" sz="2000" u="sng" dirty="0" smtClean="0">
              <a:solidFill>
                <a:srgbClr val="0070C0"/>
              </a:solidFill>
              <a:latin typeface="+mn-lt"/>
              <a:ea typeface="Cambria" pitchFamily="18" charset="0"/>
            </a:rPr>
            <a:t>             </a:t>
          </a:r>
          <a:r>
            <a:rPr lang="en-US" sz="2000" u="none" dirty="0" smtClean="0">
              <a:solidFill>
                <a:srgbClr val="0070C0"/>
              </a:solidFill>
              <a:latin typeface="+mn-lt"/>
              <a:ea typeface="Cambria" pitchFamily="18" charset="0"/>
            </a:rPr>
            <a:t> </a:t>
          </a:r>
          <a:endParaRPr lang="ru-RU" sz="2000" u="none" dirty="0">
            <a:latin typeface="+mn-lt"/>
          </a:endParaRPr>
        </a:p>
      </dgm:t>
    </dgm:pt>
    <dgm:pt modelId="{8E6C7633-7BBC-44BD-9AE6-CC99000EBB46}" type="parTrans" cxnId="{23FDB858-D9DC-4191-B41A-D4FD66AD71DB}">
      <dgm:prSet/>
      <dgm:spPr/>
      <dgm:t>
        <a:bodyPr/>
        <a:lstStyle/>
        <a:p>
          <a:endParaRPr lang="ru-RU"/>
        </a:p>
      </dgm:t>
    </dgm:pt>
    <dgm:pt modelId="{07798336-C1A4-4530-B9DA-BB93C4CE1A09}" type="sibTrans" cxnId="{23FDB858-D9DC-4191-B41A-D4FD66AD71DB}">
      <dgm:prSet/>
      <dgm:spPr/>
      <dgm:t>
        <a:bodyPr/>
        <a:lstStyle/>
        <a:p>
          <a:endParaRPr lang="ru-RU"/>
        </a:p>
      </dgm:t>
    </dgm:pt>
    <dgm:pt modelId="{FBD6A4DE-87A5-413F-8316-A4C2A5700C37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u="none" dirty="0" smtClean="0">
              <a:solidFill>
                <a:srgbClr val="0070C0"/>
              </a:solidFill>
              <a:latin typeface="+mn-lt"/>
              <a:ea typeface="Cambria" pitchFamily="18" charset="0"/>
              <a:hlinkClick xmlns:r="http://schemas.openxmlformats.org/officeDocument/2006/relationships" r:id="rId1"/>
            </a:rPr>
            <a:t>http</a:t>
          </a:r>
          <a:r>
            <a:rPr lang="ru-RU" sz="2000" u="none" dirty="0" smtClean="0">
              <a:solidFill>
                <a:srgbClr val="0070C0"/>
              </a:solidFill>
              <a:latin typeface="+mn-lt"/>
              <a:ea typeface="Cambria" pitchFamily="18" charset="0"/>
              <a:hlinkClick xmlns:r="http://schemas.openxmlformats.org/officeDocument/2006/relationships" r:id="rId1"/>
            </a:rPr>
            <a:t>://</a:t>
          </a:r>
          <a:r>
            <a:rPr lang="en-US" sz="2000" u="none" dirty="0" smtClean="0">
              <a:solidFill>
                <a:srgbClr val="0070C0"/>
              </a:solidFill>
              <a:latin typeface="+mn-lt"/>
              <a:ea typeface="Cambria" pitchFamily="18" charset="0"/>
              <a:hlinkClick xmlns:r="http://schemas.openxmlformats.org/officeDocument/2006/relationships" r:id="rId1"/>
            </a:rPr>
            <a:t>rustest.ru</a:t>
          </a:r>
          <a:r>
            <a:rPr lang="ru-RU" sz="2000" u="none" dirty="0" smtClean="0">
              <a:solidFill>
                <a:srgbClr val="0070C0"/>
              </a:solidFill>
              <a:latin typeface="+mn-lt"/>
              <a:ea typeface="Cambria" pitchFamily="18" charset="0"/>
            </a:rPr>
            <a:t>  </a:t>
          </a:r>
          <a:endParaRPr lang="ru-RU" sz="2000" u="none" dirty="0">
            <a:latin typeface="+mn-lt"/>
          </a:endParaRPr>
        </a:p>
      </dgm:t>
    </dgm:pt>
    <dgm:pt modelId="{46EB3038-49B4-42D9-AB7F-D2098A1053A7}" type="parTrans" cxnId="{5449F71C-6A3E-41A5-8D3D-44B1D9B35EA0}">
      <dgm:prSet/>
      <dgm:spPr/>
      <dgm:t>
        <a:bodyPr/>
        <a:lstStyle/>
        <a:p>
          <a:endParaRPr lang="ru-RU"/>
        </a:p>
      </dgm:t>
    </dgm:pt>
    <dgm:pt modelId="{975A4C17-BBBF-4E36-B418-FADDD473D3B5}" type="sibTrans" cxnId="{5449F71C-6A3E-41A5-8D3D-44B1D9B35EA0}">
      <dgm:prSet/>
      <dgm:spPr/>
      <dgm:t>
        <a:bodyPr/>
        <a:lstStyle/>
        <a:p>
          <a:endParaRPr lang="ru-RU"/>
        </a:p>
      </dgm:t>
    </dgm:pt>
    <dgm:pt modelId="{F34FD459-EB40-45B8-9273-73C669C364DA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Тексты ИИ</a:t>
          </a:r>
          <a:endParaRPr lang="ru-RU" sz="2400" b="1" dirty="0">
            <a:solidFill>
              <a:srgbClr val="0070C0"/>
            </a:solidFill>
          </a:endParaRPr>
        </a:p>
      </dgm:t>
    </dgm:pt>
    <dgm:pt modelId="{63AF8053-C4FD-43AA-8810-96D46BD43A6E}" type="parTrans" cxnId="{CD599C99-9390-4F4C-8D67-81203C8FC9BE}">
      <dgm:prSet/>
      <dgm:spPr/>
      <dgm:t>
        <a:bodyPr/>
        <a:lstStyle/>
        <a:p>
          <a:endParaRPr lang="ru-RU"/>
        </a:p>
      </dgm:t>
    </dgm:pt>
    <dgm:pt modelId="{38880E88-5B47-4CF1-8CF5-AB5DC628CB72}" type="sibTrans" cxnId="{CD599C99-9390-4F4C-8D67-81203C8FC9BE}">
      <dgm:prSet/>
      <dgm:spPr/>
      <dgm:t>
        <a:bodyPr/>
        <a:lstStyle/>
        <a:p>
          <a:endParaRPr lang="ru-RU"/>
        </a:p>
      </dgm:t>
    </dgm:pt>
    <dgm:pt modelId="{F96EBCC6-215D-4638-A23F-75D295D7AD30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виртуальный кабинет ОО</a:t>
          </a:r>
          <a:endParaRPr lang="ru-RU" sz="2000" b="1" dirty="0">
            <a:solidFill>
              <a:srgbClr val="002060"/>
            </a:solidFill>
          </a:endParaRPr>
        </a:p>
      </dgm:t>
    </dgm:pt>
    <dgm:pt modelId="{515A055C-CDB7-4EFE-B0FA-170523D0E3A5}" type="parTrans" cxnId="{FEB37443-E2D5-4986-90B0-B0356F51B4DE}">
      <dgm:prSet/>
      <dgm:spPr/>
      <dgm:t>
        <a:bodyPr/>
        <a:lstStyle/>
        <a:p>
          <a:endParaRPr lang="ru-RU"/>
        </a:p>
      </dgm:t>
    </dgm:pt>
    <dgm:pt modelId="{5045ED5F-C607-4DA3-8215-AFF2EC2F718A}" type="sibTrans" cxnId="{FEB37443-E2D5-4986-90B0-B0356F51B4DE}">
      <dgm:prSet/>
      <dgm:spPr/>
      <dgm:t>
        <a:bodyPr/>
        <a:lstStyle/>
        <a:p>
          <a:endParaRPr lang="ru-RU"/>
        </a:p>
      </dgm:t>
    </dgm:pt>
    <dgm:pt modelId="{5199D5AD-7C20-4B55-B07A-684B263EB371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rgbClr val="0000FF"/>
              </a:solidFill>
              <a:latin typeface="+mn-lt"/>
              <a:hlinkClick xmlns:r="http://schemas.openxmlformats.org/officeDocument/2006/relationships" r:id="rId2"/>
            </a:rPr>
            <a:t>https://portal.yarregion.ru/depts-dobr/</a:t>
          </a:r>
          <a:r>
            <a:rPr lang="ru-RU" sz="2000" dirty="0" smtClean="0">
              <a:solidFill>
                <a:srgbClr val="0000FF"/>
              </a:solidFill>
              <a:latin typeface="+mn-lt"/>
            </a:rPr>
            <a:t> </a:t>
          </a:r>
          <a:endParaRPr lang="ru-RU" sz="2000" dirty="0">
            <a:solidFill>
              <a:srgbClr val="0000FF"/>
            </a:solidFill>
            <a:latin typeface="+mn-lt"/>
          </a:endParaRPr>
        </a:p>
      </dgm:t>
    </dgm:pt>
    <dgm:pt modelId="{DAF5064A-186F-4083-8278-9DB0666FAEB7}" type="parTrans" cxnId="{04DBAEA6-1D4D-4575-AA0F-032AE7E74386}">
      <dgm:prSet/>
      <dgm:spPr/>
      <dgm:t>
        <a:bodyPr/>
        <a:lstStyle/>
        <a:p>
          <a:endParaRPr lang="ru-RU"/>
        </a:p>
      </dgm:t>
    </dgm:pt>
    <dgm:pt modelId="{19E43AA0-B8C7-410D-A327-C1AF26F75B72}" type="sibTrans" cxnId="{04DBAEA6-1D4D-4575-AA0F-032AE7E74386}">
      <dgm:prSet/>
      <dgm:spPr/>
      <dgm:t>
        <a:bodyPr/>
        <a:lstStyle/>
        <a:p>
          <a:endParaRPr lang="ru-RU"/>
        </a:p>
      </dgm:t>
    </dgm:pt>
    <dgm:pt modelId="{9C184C55-072B-40B9-AAD9-7A8BC2BE5FAA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1200" dirty="0">
            <a:latin typeface="+mn-lt"/>
          </a:endParaRPr>
        </a:p>
      </dgm:t>
    </dgm:pt>
    <dgm:pt modelId="{F873D3E4-5255-4585-BF8E-2C33D4BD47A5}" type="parTrans" cxnId="{A07115BB-37CB-4A9E-98D0-4A38DCA9525B}">
      <dgm:prSet/>
      <dgm:spPr/>
      <dgm:t>
        <a:bodyPr/>
        <a:lstStyle/>
        <a:p>
          <a:endParaRPr lang="ru-RU"/>
        </a:p>
      </dgm:t>
    </dgm:pt>
    <dgm:pt modelId="{96F5C338-F6A0-49AB-B803-29DA0845999E}" type="sibTrans" cxnId="{A07115BB-37CB-4A9E-98D0-4A38DCA9525B}">
      <dgm:prSet/>
      <dgm:spPr/>
      <dgm:t>
        <a:bodyPr/>
        <a:lstStyle/>
        <a:p>
          <a:endParaRPr lang="ru-RU"/>
        </a:p>
      </dgm:t>
    </dgm:pt>
    <dgm:pt modelId="{B5098282-CCD9-432E-A9F6-045B577739DD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1200" dirty="0">
            <a:latin typeface="+mn-lt"/>
          </a:endParaRPr>
        </a:p>
      </dgm:t>
    </dgm:pt>
    <dgm:pt modelId="{8E02BFA1-0A18-4169-AEF8-2D5934B8C0B7}" type="parTrans" cxnId="{547AB9C4-2ABB-4D00-82E7-5E89872769E7}">
      <dgm:prSet/>
      <dgm:spPr/>
      <dgm:t>
        <a:bodyPr/>
        <a:lstStyle/>
        <a:p>
          <a:endParaRPr lang="ru-RU"/>
        </a:p>
      </dgm:t>
    </dgm:pt>
    <dgm:pt modelId="{E20D4D52-7E43-4E7C-928D-DCE4A5E65A31}" type="sibTrans" cxnId="{547AB9C4-2ABB-4D00-82E7-5E89872769E7}">
      <dgm:prSet/>
      <dgm:spPr/>
      <dgm:t>
        <a:bodyPr/>
        <a:lstStyle/>
        <a:p>
          <a:endParaRPr lang="ru-RU"/>
        </a:p>
      </dgm:t>
    </dgm:pt>
    <dgm:pt modelId="{24B3A9EF-1A1F-4BA7-92D5-7BAC914EBBBA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b="1" dirty="0" smtClean="0">
              <a:solidFill>
                <a:srgbClr val="002060"/>
              </a:solidFill>
            </a:rPr>
            <a:t>электронная почта ОО в РИС</a:t>
          </a:r>
          <a:endParaRPr lang="ru-RU" sz="2000" b="1" dirty="0">
            <a:solidFill>
              <a:srgbClr val="002060"/>
            </a:solidFill>
          </a:endParaRPr>
        </a:p>
      </dgm:t>
    </dgm:pt>
    <dgm:pt modelId="{F5A3C0E3-DE1A-4ACD-9164-22D35D81F99C}" type="parTrans" cxnId="{D200796A-604A-4A08-95B9-7EB3A93D35AD}">
      <dgm:prSet/>
      <dgm:spPr/>
      <dgm:t>
        <a:bodyPr/>
        <a:lstStyle/>
        <a:p>
          <a:endParaRPr lang="ru-RU"/>
        </a:p>
      </dgm:t>
    </dgm:pt>
    <dgm:pt modelId="{B528848E-6A3F-40D8-ABB0-9F39BDA8D350}" type="sibTrans" cxnId="{D200796A-604A-4A08-95B9-7EB3A93D35AD}">
      <dgm:prSet/>
      <dgm:spPr/>
      <dgm:t>
        <a:bodyPr/>
        <a:lstStyle/>
        <a:p>
          <a:endParaRPr lang="ru-RU"/>
        </a:p>
      </dgm:t>
    </dgm:pt>
    <dgm:pt modelId="{7321C284-ED26-49D0-9AA5-133000A117A1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2000" dirty="0">
            <a:solidFill>
              <a:srgbClr val="002060"/>
            </a:solidFill>
          </a:endParaRPr>
        </a:p>
      </dgm:t>
    </dgm:pt>
    <dgm:pt modelId="{2E737146-AC25-439E-BF83-F13E0E448EAE}" type="parTrans" cxnId="{12D70AB8-AB35-4537-9A44-258955B384F6}">
      <dgm:prSet/>
      <dgm:spPr/>
      <dgm:t>
        <a:bodyPr/>
        <a:lstStyle/>
        <a:p>
          <a:endParaRPr lang="ru-RU"/>
        </a:p>
      </dgm:t>
    </dgm:pt>
    <dgm:pt modelId="{F8FD5C86-9999-4960-BA67-8C12848B16C3}" type="sibTrans" cxnId="{12D70AB8-AB35-4537-9A44-258955B384F6}">
      <dgm:prSet/>
      <dgm:spPr/>
      <dgm:t>
        <a:bodyPr/>
        <a:lstStyle/>
        <a:p>
          <a:endParaRPr lang="ru-RU"/>
        </a:p>
      </dgm:t>
    </dgm:pt>
    <dgm:pt modelId="{4AC77EC2-48F8-4216-9950-12C79DC34A97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u="none" dirty="0" smtClean="0">
              <a:solidFill>
                <a:srgbClr val="0000FF"/>
              </a:solidFill>
              <a:latin typeface="+mn-lt"/>
              <a:ea typeface="Cambria" pitchFamily="18" charset="0"/>
              <a:hlinkClick xmlns:r="http://schemas.openxmlformats.org/officeDocument/2006/relationships" r:id="rId3"/>
            </a:rPr>
            <a:t>http://www.</a:t>
          </a:r>
          <a:r>
            <a:rPr lang="en-US" sz="2000" u="none" dirty="0" err="1" smtClean="0">
              <a:solidFill>
                <a:srgbClr val="0000FF"/>
              </a:solidFill>
              <a:latin typeface="+mn-lt"/>
              <a:ea typeface="Cambria" pitchFamily="18" charset="0"/>
              <a:hlinkClick xmlns:r="http://schemas.openxmlformats.org/officeDocument/2006/relationships" r:id="rId3"/>
            </a:rPr>
            <a:t>coikko</a:t>
          </a:r>
          <a:r>
            <a:rPr lang="ru-RU" sz="2000" u="none" dirty="0" smtClean="0">
              <a:solidFill>
                <a:srgbClr val="0000FF"/>
              </a:solidFill>
              <a:latin typeface="+mn-lt"/>
              <a:ea typeface="Cambria" pitchFamily="18" charset="0"/>
              <a:hlinkClick xmlns:r="http://schemas.openxmlformats.org/officeDocument/2006/relationships" r:id="rId3"/>
            </a:rPr>
            <a:t>.</a:t>
          </a:r>
          <a:r>
            <a:rPr lang="en-US" sz="2000" u="none" dirty="0" err="1" smtClean="0">
              <a:solidFill>
                <a:srgbClr val="0000FF"/>
              </a:solidFill>
              <a:latin typeface="+mn-lt"/>
              <a:ea typeface="Cambria" pitchFamily="18" charset="0"/>
              <a:hlinkClick xmlns:r="http://schemas.openxmlformats.org/officeDocument/2006/relationships" r:id="rId3"/>
            </a:rPr>
            <a:t>ru</a:t>
          </a:r>
          <a:r>
            <a:rPr lang="ru-RU" sz="2000" u="none" dirty="0" smtClean="0">
              <a:solidFill>
                <a:srgbClr val="0000FF"/>
              </a:solidFill>
              <a:latin typeface="+mn-lt"/>
              <a:ea typeface="Cambria" pitchFamily="18" charset="0"/>
            </a:rPr>
            <a:t>  </a:t>
          </a:r>
          <a:endParaRPr lang="ru-RU" sz="2000" u="none" dirty="0">
            <a:solidFill>
              <a:srgbClr val="0000FF"/>
            </a:solidFill>
            <a:latin typeface="+mn-lt"/>
          </a:endParaRPr>
        </a:p>
      </dgm:t>
    </dgm:pt>
    <dgm:pt modelId="{15FF70D9-F85C-4CD9-B5A9-FA75A951E8FB}" type="sibTrans" cxnId="{B38644CF-0D38-49A8-8E97-65503790A59E}">
      <dgm:prSet/>
      <dgm:spPr/>
      <dgm:t>
        <a:bodyPr/>
        <a:lstStyle/>
        <a:p>
          <a:endParaRPr lang="ru-RU"/>
        </a:p>
      </dgm:t>
    </dgm:pt>
    <dgm:pt modelId="{27321FBE-1CC0-48AF-B5B9-92F83EDDFA30}" type="parTrans" cxnId="{B38644CF-0D38-49A8-8E97-65503790A59E}">
      <dgm:prSet/>
      <dgm:spPr/>
      <dgm:t>
        <a:bodyPr/>
        <a:lstStyle/>
        <a:p>
          <a:endParaRPr lang="ru-RU"/>
        </a:p>
      </dgm:t>
    </dgm:pt>
    <dgm:pt modelId="{07E4C04E-5BBF-41DD-A2B0-BE78CF25EE8C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1200" u="none" dirty="0">
            <a:solidFill>
              <a:srgbClr val="0000FF"/>
            </a:solidFill>
            <a:latin typeface="+mn-lt"/>
          </a:endParaRPr>
        </a:p>
      </dgm:t>
    </dgm:pt>
    <dgm:pt modelId="{C98B4814-1AFE-4EF2-B4C3-3C3D1889768E}" type="parTrans" cxnId="{B57232B7-AE18-4876-BA45-2D24E48F3E0C}">
      <dgm:prSet/>
      <dgm:spPr/>
      <dgm:t>
        <a:bodyPr/>
        <a:lstStyle/>
        <a:p>
          <a:endParaRPr lang="ru-RU"/>
        </a:p>
      </dgm:t>
    </dgm:pt>
    <dgm:pt modelId="{211F5B9C-F3F6-49EC-9FB5-D7CF6D56F159}" type="sibTrans" cxnId="{B57232B7-AE18-4876-BA45-2D24E48F3E0C}">
      <dgm:prSet/>
      <dgm:spPr/>
      <dgm:t>
        <a:bodyPr/>
        <a:lstStyle/>
        <a:p>
          <a:endParaRPr lang="ru-RU"/>
        </a:p>
      </dgm:t>
    </dgm:pt>
    <dgm:pt modelId="{16A76222-BB75-424F-8280-FCFD8389F147}">
      <dgm:prSet phldrT="[Текст]" custT="1"/>
      <dgm:spPr>
        <a:solidFill>
          <a:schemeClr val="bg1">
            <a:alpha val="90000"/>
          </a:schemeClr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2000" b="1" dirty="0">
            <a:solidFill>
              <a:srgbClr val="002060"/>
            </a:solidFill>
          </a:endParaRPr>
        </a:p>
      </dgm:t>
    </dgm:pt>
    <dgm:pt modelId="{211C017B-C043-4787-A25C-DAF5BA355601}" type="parTrans" cxnId="{27556147-1FD7-415B-8AF6-F8D073171128}">
      <dgm:prSet/>
      <dgm:spPr/>
      <dgm:t>
        <a:bodyPr/>
        <a:lstStyle/>
        <a:p>
          <a:endParaRPr lang="ru-RU"/>
        </a:p>
      </dgm:t>
    </dgm:pt>
    <dgm:pt modelId="{7250A5FC-3876-4A0D-B202-08EC2B50671E}" type="sibTrans" cxnId="{27556147-1FD7-415B-8AF6-F8D073171128}">
      <dgm:prSet/>
      <dgm:spPr/>
      <dgm:t>
        <a:bodyPr/>
        <a:lstStyle/>
        <a:p>
          <a:endParaRPr lang="ru-RU"/>
        </a:p>
      </dgm:t>
    </dgm:pt>
    <dgm:pt modelId="{DC16864E-ACAE-4C6B-8DF9-6FD6D7FE04A2}" type="pres">
      <dgm:prSet presAssocID="{D77F3F75-E653-4A33-9C2F-DFD3428D84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03DC6-DFF6-4807-B027-C6B8C9E4C1BC}" type="pres">
      <dgm:prSet presAssocID="{E5C24F7B-1BB5-4D4B-A7AF-4D4BA6B51D8F}" presName="composite" presStyleCnt="0"/>
      <dgm:spPr/>
    </dgm:pt>
    <dgm:pt modelId="{8DBCC88F-9AB1-4B13-9A1F-70C99D29A9E3}" type="pres">
      <dgm:prSet presAssocID="{E5C24F7B-1BB5-4D4B-A7AF-4D4BA6B51D8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7DE3-A5E1-4ABD-B727-5581D8C5E827}" type="pres">
      <dgm:prSet presAssocID="{E5C24F7B-1BB5-4D4B-A7AF-4D4BA6B51D8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2B636-874E-4379-9A82-D363F2730EB2}" type="pres">
      <dgm:prSet presAssocID="{FF398DB4-9DE5-4C76-9895-A49D39090177}" presName="space" presStyleCnt="0"/>
      <dgm:spPr/>
    </dgm:pt>
    <dgm:pt modelId="{C12C124D-ADEF-4F25-A55E-4456E7D9E21A}" type="pres">
      <dgm:prSet presAssocID="{F34FD459-EB40-45B8-9273-73C669C364DA}" presName="composite" presStyleCnt="0"/>
      <dgm:spPr/>
    </dgm:pt>
    <dgm:pt modelId="{73BCDF87-C2B1-4F00-A19E-BB432F4D4E39}" type="pres">
      <dgm:prSet presAssocID="{F34FD459-EB40-45B8-9273-73C669C364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A687F-4492-4957-9D09-E40A318502B7}" type="pres">
      <dgm:prSet presAssocID="{F34FD459-EB40-45B8-9273-73C669C364D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00796A-604A-4A08-95B9-7EB3A93D35AD}" srcId="{F34FD459-EB40-45B8-9273-73C669C364DA}" destId="{24B3A9EF-1A1F-4BA7-92D5-7BAC914EBBBA}" srcOrd="2" destOrd="0" parTransId="{F5A3C0E3-DE1A-4ACD-9164-22D35D81F99C}" sibTransId="{B528848E-6A3F-40D8-ABB0-9F39BDA8D350}"/>
    <dgm:cxn modelId="{04DBAEA6-1D4D-4575-AA0F-032AE7E74386}" srcId="{E5C24F7B-1BB5-4D4B-A7AF-4D4BA6B51D8F}" destId="{5199D5AD-7C20-4B55-B07A-684B263EB371}" srcOrd="4" destOrd="0" parTransId="{DAF5064A-186F-4083-8278-9DB0666FAEB7}" sibTransId="{19E43AA0-B8C7-410D-A327-C1AF26F75B72}"/>
    <dgm:cxn modelId="{547AB9C4-2ABB-4D00-82E7-5E89872769E7}" srcId="{E5C24F7B-1BB5-4D4B-A7AF-4D4BA6B51D8F}" destId="{B5098282-CCD9-432E-A9F6-045B577739DD}" srcOrd="3" destOrd="0" parTransId="{8E02BFA1-0A18-4169-AEF8-2D5934B8C0B7}" sibTransId="{E20D4D52-7E43-4E7C-928D-DCE4A5E65A31}"/>
    <dgm:cxn modelId="{B38644CF-0D38-49A8-8E97-65503790A59E}" srcId="{E5C24F7B-1BB5-4D4B-A7AF-4D4BA6B51D8F}" destId="{4AC77EC2-48F8-4216-9950-12C79DC34A97}" srcOrd="6" destOrd="0" parTransId="{27321FBE-1CC0-48AF-B5B9-92F83EDDFA30}" sibTransId="{15FF70D9-F85C-4CD9-B5A9-FA75A951E8FB}"/>
    <dgm:cxn modelId="{12D70AB8-AB35-4537-9A44-258955B384F6}" srcId="{F34FD459-EB40-45B8-9273-73C669C364DA}" destId="{7321C284-ED26-49D0-9AA5-133000A117A1}" srcOrd="1" destOrd="0" parTransId="{2E737146-AC25-439E-BF83-F13E0E448EAE}" sibTransId="{F8FD5C86-9999-4960-BA67-8C12848B16C3}"/>
    <dgm:cxn modelId="{B57232B7-AE18-4876-BA45-2D24E48F3E0C}" srcId="{E5C24F7B-1BB5-4D4B-A7AF-4D4BA6B51D8F}" destId="{07E4C04E-5BBF-41DD-A2B0-BE78CF25EE8C}" srcOrd="5" destOrd="0" parTransId="{C98B4814-1AFE-4EF2-B4C3-3C3D1889768E}" sibTransId="{211F5B9C-F3F6-49EC-9FB5-D7CF6D56F159}"/>
    <dgm:cxn modelId="{369A8FC7-01E8-4929-A2BC-A38726500058}" type="presOf" srcId="{D77F3F75-E653-4A33-9C2F-DFD3428D848C}" destId="{DC16864E-ACAE-4C6B-8DF9-6FD6D7FE04A2}" srcOrd="0" destOrd="0" presId="urn:microsoft.com/office/officeart/2005/8/layout/hList1"/>
    <dgm:cxn modelId="{1E91A47E-2312-4047-9C4E-D65D4BC3A38E}" type="presOf" srcId="{4AC77EC2-48F8-4216-9950-12C79DC34A97}" destId="{72457DE3-A5E1-4ABD-B727-5581D8C5E827}" srcOrd="0" destOrd="6" presId="urn:microsoft.com/office/officeart/2005/8/layout/hList1"/>
    <dgm:cxn modelId="{87EFA477-F926-4C42-8DE0-BDF6BB5FF40D}" type="presOf" srcId="{FBD6A4DE-87A5-413F-8316-A4C2A5700C37}" destId="{72457DE3-A5E1-4ABD-B727-5581D8C5E827}" srcOrd="0" destOrd="2" presId="urn:microsoft.com/office/officeart/2005/8/layout/hList1"/>
    <dgm:cxn modelId="{0BA62AA8-4E67-4C37-B938-EA80C196A933}" type="presOf" srcId="{07E4C04E-5BBF-41DD-A2B0-BE78CF25EE8C}" destId="{72457DE3-A5E1-4ABD-B727-5581D8C5E827}" srcOrd="0" destOrd="5" presId="urn:microsoft.com/office/officeart/2005/8/layout/hList1"/>
    <dgm:cxn modelId="{6BDA53EF-2A94-4E9D-9174-8E9A4D158ECF}" type="presOf" srcId="{7321C284-ED26-49D0-9AA5-133000A117A1}" destId="{B83A687F-4492-4957-9D09-E40A318502B7}" srcOrd="0" destOrd="1" presId="urn:microsoft.com/office/officeart/2005/8/layout/hList1"/>
    <dgm:cxn modelId="{FE4D7F1C-4183-4840-8FB0-BD8A2B80216C}" type="presOf" srcId="{9C184C55-072B-40B9-AAD9-7A8BC2BE5FAA}" destId="{72457DE3-A5E1-4ABD-B727-5581D8C5E827}" srcOrd="0" destOrd="1" presId="urn:microsoft.com/office/officeart/2005/8/layout/hList1"/>
    <dgm:cxn modelId="{8C74D7E6-9CEF-4FE7-AD41-89D9B02C6A0A}" srcId="{D77F3F75-E653-4A33-9C2F-DFD3428D848C}" destId="{E5C24F7B-1BB5-4D4B-A7AF-4D4BA6B51D8F}" srcOrd="0" destOrd="0" parTransId="{A7DC91BE-A82A-4A35-9FEF-DC20AD5DA251}" sibTransId="{FF398DB4-9DE5-4C76-9895-A49D39090177}"/>
    <dgm:cxn modelId="{FEB37443-E2D5-4986-90B0-B0356F51B4DE}" srcId="{F34FD459-EB40-45B8-9273-73C669C364DA}" destId="{F96EBCC6-215D-4638-A23F-75D295D7AD30}" srcOrd="0" destOrd="0" parTransId="{515A055C-CDB7-4EFE-B0FA-170523D0E3A5}" sibTransId="{5045ED5F-C607-4DA3-8215-AFF2EC2F718A}"/>
    <dgm:cxn modelId="{B36C5D6E-4B4D-4A0F-AF17-41C9FD2C1679}" type="presOf" srcId="{E5C24F7B-1BB5-4D4B-A7AF-4D4BA6B51D8F}" destId="{8DBCC88F-9AB1-4B13-9A1F-70C99D29A9E3}" srcOrd="0" destOrd="0" presId="urn:microsoft.com/office/officeart/2005/8/layout/hList1"/>
    <dgm:cxn modelId="{31DF1B80-6D2D-4BF9-9D38-AFA7133AF6BC}" type="presOf" srcId="{16A76222-BB75-424F-8280-FCFD8389F147}" destId="{B83A687F-4492-4957-9D09-E40A318502B7}" srcOrd="0" destOrd="3" presId="urn:microsoft.com/office/officeart/2005/8/layout/hList1"/>
    <dgm:cxn modelId="{A07115BB-37CB-4A9E-98D0-4A38DCA9525B}" srcId="{E5C24F7B-1BB5-4D4B-A7AF-4D4BA6B51D8F}" destId="{9C184C55-072B-40B9-AAD9-7A8BC2BE5FAA}" srcOrd="1" destOrd="0" parTransId="{F873D3E4-5255-4585-BF8E-2C33D4BD47A5}" sibTransId="{96F5C338-F6A0-49AB-B803-29DA0845999E}"/>
    <dgm:cxn modelId="{5449F71C-6A3E-41A5-8D3D-44B1D9B35EA0}" srcId="{E5C24F7B-1BB5-4D4B-A7AF-4D4BA6B51D8F}" destId="{FBD6A4DE-87A5-413F-8316-A4C2A5700C37}" srcOrd="2" destOrd="0" parTransId="{46EB3038-49B4-42D9-AB7F-D2098A1053A7}" sibTransId="{975A4C17-BBBF-4E36-B418-FADDD473D3B5}"/>
    <dgm:cxn modelId="{23FDB858-D9DC-4191-B41A-D4FD66AD71DB}" srcId="{E5C24F7B-1BB5-4D4B-A7AF-4D4BA6B51D8F}" destId="{281AD64B-B8AC-4671-B3E3-3E05199A2F32}" srcOrd="0" destOrd="0" parTransId="{8E6C7633-7BBC-44BD-9AE6-CC99000EBB46}" sibTransId="{07798336-C1A4-4530-B9DA-BB93C4CE1A09}"/>
    <dgm:cxn modelId="{13339CF3-284C-4798-A6ED-6F8E4F2C145D}" type="presOf" srcId="{5199D5AD-7C20-4B55-B07A-684B263EB371}" destId="{72457DE3-A5E1-4ABD-B727-5581D8C5E827}" srcOrd="0" destOrd="4" presId="urn:microsoft.com/office/officeart/2005/8/layout/hList1"/>
    <dgm:cxn modelId="{ADBDDB27-3931-476D-84D4-5C4C274AB100}" type="presOf" srcId="{F96EBCC6-215D-4638-A23F-75D295D7AD30}" destId="{B83A687F-4492-4957-9D09-E40A318502B7}" srcOrd="0" destOrd="0" presId="urn:microsoft.com/office/officeart/2005/8/layout/hList1"/>
    <dgm:cxn modelId="{CD599C99-9390-4F4C-8D67-81203C8FC9BE}" srcId="{D77F3F75-E653-4A33-9C2F-DFD3428D848C}" destId="{F34FD459-EB40-45B8-9273-73C669C364DA}" srcOrd="1" destOrd="0" parTransId="{63AF8053-C4FD-43AA-8810-96D46BD43A6E}" sibTransId="{38880E88-5B47-4CF1-8CF5-AB5DC628CB72}"/>
    <dgm:cxn modelId="{4112482B-FD72-4C5C-9F96-D1D3E8B9F0F8}" type="presOf" srcId="{281AD64B-B8AC-4671-B3E3-3E05199A2F32}" destId="{72457DE3-A5E1-4ABD-B727-5581D8C5E827}" srcOrd="0" destOrd="0" presId="urn:microsoft.com/office/officeart/2005/8/layout/hList1"/>
    <dgm:cxn modelId="{27556147-1FD7-415B-8AF6-F8D073171128}" srcId="{F34FD459-EB40-45B8-9273-73C669C364DA}" destId="{16A76222-BB75-424F-8280-FCFD8389F147}" srcOrd="3" destOrd="0" parTransId="{211C017B-C043-4787-A25C-DAF5BA355601}" sibTransId="{7250A5FC-3876-4A0D-B202-08EC2B50671E}"/>
    <dgm:cxn modelId="{8B4269D1-1E18-4DDF-8961-71A55029A364}" type="presOf" srcId="{B5098282-CCD9-432E-A9F6-045B577739DD}" destId="{72457DE3-A5E1-4ABD-B727-5581D8C5E827}" srcOrd="0" destOrd="3" presId="urn:microsoft.com/office/officeart/2005/8/layout/hList1"/>
    <dgm:cxn modelId="{B4970650-7D4E-48D7-BE49-547B8E051F95}" type="presOf" srcId="{24B3A9EF-1A1F-4BA7-92D5-7BAC914EBBBA}" destId="{B83A687F-4492-4957-9D09-E40A318502B7}" srcOrd="0" destOrd="2" presId="urn:microsoft.com/office/officeart/2005/8/layout/hList1"/>
    <dgm:cxn modelId="{B37C4F3A-35EE-480A-A0E4-03515BCCCFEC}" type="presOf" srcId="{F34FD459-EB40-45B8-9273-73C669C364DA}" destId="{73BCDF87-C2B1-4F00-A19E-BB432F4D4E39}" srcOrd="0" destOrd="0" presId="urn:microsoft.com/office/officeart/2005/8/layout/hList1"/>
    <dgm:cxn modelId="{888F3CA0-B065-469A-B827-B96DA0D503E0}" type="presParOf" srcId="{DC16864E-ACAE-4C6B-8DF9-6FD6D7FE04A2}" destId="{D7203DC6-DFF6-4807-B027-C6B8C9E4C1BC}" srcOrd="0" destOrd="0" presId="urn:microsoft.com/office/officeart/2005/8/layout/hList1"/>
    <dgm:cxn modelId="{7263F284-2EF8-4E05-BC21-2C44C7F4E2A8}" type="presParOf" srcId="{D7203DC6-DFF6-4807-B027-C6B8C9E4C1BC}" destId="{8DBCC88F-9AB1-4B13-9A1F-70C99D29A9E3}" srcOrd="0" destOrd="0" presId="urn:microsoft.com/office/officeart/2005/8/layout/hList1"/>
    <dgm:cxn modelId="{9810FC1B-0F52-41C5-A1E3-52FC3699BFF3}" type="presParOf" srcId="{D7203DC6-DFF6-4807-B027-C6B8C9E4C1BC}" destId="{72457DE3-A5E1-4ABD-B727-5581D8C5E827}" srcOrd="1" destOrd="0" presId="urn:microsoft.com/office/officeart/2005/8/layout/hList1"/>
    <dgm:cxn modelId="{28D00FC2-33E7-482C-A65B-EAD9B2B10EC7}" type="presParOf" srcId="{DC16864E-ACAE-4C6B-8DF9-6FD6D7FE04A2}" destId="{FEF2B636-874E-4379-9A82-D363F2730EB2}" srcOrd="1" destOrd="0" presId="urn:microsoft.com/office/officeart/2005/8/layout/hList1"/>
    <dgm:cxn modelId="{9332A527-9DC3-43A3-800F-07DA2417EE0E}" type="presParOf" srcId="{DC16864E-ACAE-4C6B-8DF9-6FD6D7FE04A2}" destId="{C12C124D-ADEF-4F25-A55E-4456E7D9E21A}" srcOrd="2" destOrd="0" presId="urn:microsoft.com/office/officeart/2005/8/layout/hList1"/>
    <dgm:cxn modelId="{EC432603-F8F9-4092-9993-379B5DB38B74}" type="presParOf" srcId="{C12C124D-ADEF-4F25-A55E-4456E7D9E21A}" destId="{73BCDF87-C2B1-4F00-A19E-BB432F4D4E39}" srcOrd="0" destOrd="0" presId="urn:microsoft.com/office/officeart/2005/8/layout/hList1"/>
    <dgm:cxn modelId="{5951CDEB-7776-4C6B-8EEA-A6EDABE47542}" type="presParOf" srcId="{C12C124D-ADEF-4F25-A55E-4456E7D9E21A}" destId="{B83A687F-4492-4957-9D09-E40A318502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8F2008-3638-433A-967D-D7BC2EDC21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0D63F-8710-4B52-93BC-DC2CFAE50884}">
      <dgm:prSet phldrT="[Текст]"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порядком проведения ИС(И)</a:t>
          </a:r>
          <a:endParaRPr lang="ru-RU" sz="1800" dirty="0"/>
        </a:p>
      </dgm:t>
    </dgm:pt>
    <dgm:pt modelId="{2B31256F-0AFC-4C1F-8232-8E312A22002F}" type="parTrans" cxnId="{422FF207-987A-447F-BED5-B09D4CDAAE38}">
      <dgm:prSet/>
      <dgm:spPr/>
      <dgm:t>
        <a:bodyPr/>
        <a:lstStyle/>
        <a:p>
          <a:endParaRPr lang="ru-RU"/>
        </a:p>
      </dgm:t>
    </dgm:pt>
    <dgm:pt modelId="{0CE8CE77-6499-4B4D-B30B-B81A81F4E526}" type="sibTrans" cxnId="{422FF207-987A-447F-BED5-B09D4CDAAE38}">
      <dgm:prSet/>
      <dgm:spPr/>
      <dgm:t>
        <a:bodyPr/>
        <a:lstStyle/>
        <a:p>
          <a:endParaRPr lang="ru-RU"/>
        </a:p>
      </dgm:t>
    </dgm:pt>
    <dgm:pt modelId="{36F59C67-2F52-40B4-90C9-ADF4B8EC7965}">
      <dgm:prSet phldrT="[Текст]"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правилами заполнения бланков ИС(И)</a:t>
          </a:r>
          <a:endParaRPr lang="ru-RU" sz="1800" dirty="0"/>
        </a:p>
      </dgm:t>
    </dgm:pt>
    <dgm:pt modelId="{08D910DE-1A9B-4EEE-A26C-EF796C6189DA}" type="parTrans" cxnId="{9DC8AFE4-911E-4449-8123-1213BA201AB8}">
      <dgm:prSet/>
      <dgm:spPr/>
      <dgm:t>
        <a:bodyPr/>
        <a:lstStyle/>
        <a:p>
          <a:endParaRPr lang="ru-RU"/>
        </a:p>
      </dgm:t>
    </dgm:pt>
    <dgm:pt modelId="{C2B5252C-1E99-455D-9B7B-C261D76F223D}" type="sibTrans" cxnId="{9DC8AFE4-911E-4449-8123-1213BA201AB8}">
      <dgm:prSet/>
      <dgm:spPr/>
      <dgm:t>
        <a:bodyPr/>
        <a:lstStyle/>
        <a:p>
          <a:endParaRPr lang="ru-RU"/>
        </a:p>
      </dgm:t>
    </dgm:pt>
    <dgm:pt modelId="{A55A5667-5F03-4D24-B0C4-F69CF53DCDBD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инструкциями, определяющими порядок работы лиц, привлекаемых к проведению ИС(И)</a:t>
          </a:r>
          <a:endParaRPr lang="ru-RU" sz="1800" dirty="0"/>
        </a:p>
      </dgm:t>
    </dgm:pt>
    <dgm:pt modelId="{CE6D393B-7365-4732-8E9C-3154143302C5}" type="parTrans" cxnId="{A0F54A2B-95C2-4E9F-8AE5-857C01705736}">
      <dgm:prSet/>
      <dgm:spPr/>
      <dgm:t>
        <a:bodyPr/>
        <a:lstStyle/>
        <a:p>
          <a:endParaRPr lang="ru-RU"/>
        </a:p>
      </dgm:t>
    </dgm:pt>
    <dgm:pt modelId="{C454ADCA-B57A-43F7-AED4-F203801866E3}" type="sibTrans" cxnId="{A0F54A2B-95C2-4E9F-8AE5-857C01705736}">
      <dgm:prSet/>
      <dgm:spPr/>
      <dgm:t>
        <a:bodyPr/>
        <a:lstStyle/>
        <a:p>
          <a:endParaRPr lang="ru-RU"/>
        </a:p>
      </dgm:t>
    </dgm:pt>
    <dgm:pt modelId="{88120F7E-74DF-44AA-8FD8-7AD626ACAC82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методическими материалами </a:t>
          </a:r>
          <a:r>
            <a:rPr lang="ru-RU" sz="1800" dirty="0" err="1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Рособрнадзора</a:t>
          </a:r>
          <a:r>
            <a:rPr lang="ru-RU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, рекомендуемыми к использованию при организации и проведении ИС(И)</a:t>
          </a:r>
          <a:endParaRPr lang="ru-RU" sz="1800" dirty="0"/>
        </a:p>
      </dgm:t>
    </dgm:pt>
    <dgm:pt modelId="{06E6E7A5-7747-4C9A-A86D-15D51E36C7B1}" type="parTrans" cxnId="{4DD38514-C576-4358-A6AD-10FEEA2D5DCC}">
      <dgm:prSet/>
      <dgm:spPr/>
      <dgm:t>
        <a:bodyPr/>
        <a:lstStyle/>
        <a:p>
          <a:endParaRPr lang="ru-RU"/>
        </a:p>
      </dgm:t>
    </dgm:pt>
    <dgm:pt modelId="{D97E0BF8-B852-4B46-8C65-BE728D2BF66C}" type="sibTrans" cxnId="{4DD38514-C576-4358-A6AD-10FEEA2D5DCC}">
      <dgm:prSet/>
      <dgm:spPr/>
      <dgm:t>
        <a:bodyPr/>
        <a:lstStyle/>
        <a:p>
          <a:endParaRPr lang="ru-RU"/>
        </a:p>
      </dgm:t>
    </dgm:pt>
    <dgm:pt modelId="{9C078C45-247C-499D-ADA1-3616FBACFC72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критериями оценивания ИС(И) </a:t>
          </a:r>
          <a:endParaRPr lang="ru-RU" sz="1800" dirty="0"/>
        </a:p>
      </dgm:t>
    </dgm:pt>
    <dgm:pt modelId="{C97B8429-378F-450F-85F3-B5A48A63BA68}" type="parTrans" cxnId="{E1E171EA-C0AF-4FB1-9A35-F334044876B5}">
      <dgm:prSet/>
      <dgm:spPr/>
      <dgm:t>
        <a:bodyPr/>
        <a:lstStyle/>
        <a:p>
          <a:endParaRPr lang="ru-RU"/>
        </a:p>
      </dgm:t>
    </dgm:pt>
    <dgm:pt modelId="{E7DA8EFB-B3D2-469B-A2F6-E7668C8DF8CD}" type="sibTrans" cxnId="{E1E171EA-C0AF-4FB1-9A35-F334044876B5}">
      <dgm:prSet/>
      <dgm:spPr/>
      <dgm:t>
        <a:bodyPr/>
        <a:lstStyle/>
        <a:p>
          <a:endParaRPr lang="ru-RU"/>
        </a:p>
      </dgm:t>
    </dgm:pt>
    <dgm:pt modelId="{BD97F6B3-467B-405A-8141-1669A461B799}" type="pres">
      <dgm:prSet presAssocID="{698F2008-3638-433A-967D-D7BC2EDC21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EC4DA-0C52-4B64-8C2F-37EEBF3471F0}" type="pres">
      <dgm:prSet presAssocID="{CCA0D63F-8710-4B52-93BC-DC2CFAE508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4DD82-959D-4E8D-A9CB-C737C4A8C8DC}" type="pres">
      <dgm:prSet presAssocID="{0CE8CE77-6499-4B4D-B30B-B81A81F4E526}" presName="sibTrans" presStyleCnt="0"/>
      <dgm:spPr/>
    </dgm:pt>
    <dgm:pt modelId="{A03680FB-001F-489C-9B65-81177191D136}" type="pres">
      <dgm:prSet presAssocID="{88120F7E-74DF-44AA-8FD8-7AD626ACAC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85E3-5572-4804-B870-43A31D42859E}" type="pres">
      <dgm:prSet presAssocID="{D97E0BF8-B852-4B46-8C65-BE728D2BF66C}" presName="sibTrans" presStyleCnt="0"/>
      <dgm:spPr/>
    </dgm:pt>
    <dgm:pt modelId="{ECEDC67D-7E18-484B-8DEA-59E9187F75EB}" type="pres">
      <dgm:prSet presAssocID="{36F59C67-2F52-40B4-90C9-ADF4B8EC79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103DB-0227-4825-B18F-4C0698A20FEC}" type="pres">
      <dgm:prSet presAssocID="{C2B5252C-1E99-455D-9B7B-C261D76F223D}" presName="sibTrans" presStyleCnt="0"/>
      <dgm:spPr/>
    </dgm:pt>
    <dgm:pt modelId="{BAA117A2-612E-4449-8EEE-514BDCBAF397}" type="pres">
      <dgm:prSet presAssocID="{A55A5667-5F03-4D24-B0C4-F69CF53DCD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82C95-BDE9-4923-9163-826B3E5ACABA}" type="pres">
      <dgm:prSet presAssocID="{C454ADCA-B57A-43F7-AED4-F203801866E3}" presName="sibTrans" presStyleCnt="0"/>
      <dgm:spPr/>
    </dgm:pt>
    <dgm:pt modelId="{BCA2BF58-2630-45B5-92CA-89AB44ABB314}" type="pres">
      <dgm:prSet presAssocID="{9C078C45-247C-499D-ADA1-3616FBACFC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624AA-400D-4CEA-9B8A-46977D69F4FA}" type="presOf" srcId="{CCA0D63F-8710-4B52-93BC-DC2CFAE50884}" destId="{55FEC4DA-0C52-4B64-8C2F-37EEBF3471F0}" srcOrd="0" destOrd="0" presId="urn:microsoft.com/office/officeart/2005/8/layout/default"/>
    <dgm:cxn modelId="{E1E171EA-C0AF-4FB1-9A35-F334044876B5}" srcId="{698F2008-3638-433A-967D-D7BC2EDC2108}" destId="{9C078C45-247C-499D-ADA1-3616FBACFC72}" srcOrd="4" destOrd="0" parTransId="{C97B8429-378F-450F-85F3-B5A48A63BA68}" sibTransId="{E7DA8EFB-B3D2-469B-A2F6-E7668C8DF8CD}"/>
    <dgm:cxn modelId="{F475231F-5907-48AC-9C88-915C581E8628}" type="presOf" srcId="{A55A5667-5F03-4D24-B0C4-F69CF53DCDBD}" destId="{BAA117A2-612E-4449-8EEE-514BDCBAF397}" srcOrd="0" destOrd="0" presId="urn:microsoft.com/office/officeart/2005/8/layout/default"/>
    <dgm:cxn modelId="{4DD38514-C576-4358-A6AD-10FEEA2D5DCC}" srcId="{698F2008-3638-433A-967D-D7BC2EDC2108}" destId="{88120F7E-74DF-44AA-8FD8-7AD626ACAC82}" srcOrd="1" destOrd="0" parTransId="{06E6E7A5-7747-4C9A-A86D-15D51E36C7B1}" sibTransId="{D97E0BF8-B852-4B46-8C65-BE728D2BF66C}"/>
    <dgm:cxn modelId="{A0F54A2B-95C2-4E9F-8AE5-857C01705736}" srcId="{698F2008-3638-433A-967D-D7BC2EDC2108}" destId="{A55A5667-5F03-4D24-B0C4-F69CF53DCDBD}" srcOrd="3" destOrd="0" parTransId="{CE6D393B-7365-4732-8E9C-3154143302C5}" sibTransId="{C454ADCA-B57A-43F7-AED4-F203801866E3}"/>
    <dgm:cxn modelId="{9DC8AFE4-911E-4449-8123-1213BA201AB8}" srcId="{698F2008-3638-433A-967D-D7BC2EDC2108}" destId="{36F59C67-2F52-40B4-90C9-ADF4B8EC7965}" srcOrd="2" destOrd="0" parTransId="{08D910DE-1A9B-4EEE-A26C-EF796C6189DA}" sibTransId="{C2B5252C-1E99-455D-9B7B-C261D76F223D}"/>
    <dgm:cxn modelId="{58AB8EB1-421D-4C1E-B26C-757B2160449C}" type="presOf" srcId="{88120F7E-74DF-44AA-8FD8-7AD626ACAC82}" destId="{A03680FB-001F-489C-9B65-81177191D136}" srcOrd="0" destOrd="0" presId="urn:microsoft.com/office/officeart/2005/8/layout/default"/>
    <dgm:cxn modelId="{4142AE70-3D54-4D9C-98C6-624C1C2BE1EC}" type="presOf" srcId="{698F2008-3638-433A-967D-D7BC2EDC2108}" destId="{BD97F6B3-467B-405A-8141-1669A461B799}" srcOrd="0" destOrd="0" presId="urn:microsoft.com/office/officeart/2005/8/layout/default"/>
    <dgm:cxn modelId="{422FF207-987A-447F-BED5-B09D4CDAAE38}" srcId="{698F2008-3638-433A-967D-D7BC2EDC2108}" destId="{CCA0D63F-8710-4B52-93BC-DC2CFAE50884}" srcOrd="0" destOrd="0" parTransId="{2B31256F-0AFC-4C1F-8232-8E312A22002F}" sibTransId="{0CE8CE77-6499-4B4D-B30B-B81A81F4E526}"/>
    <dgm:cxn modelId="{E80F6A85-923D-47CF-A647-40ED9A266F3C}" type="presOf" srcId="{36F59C67-2F52-40B4-90C9-ADF4B8EC7965}" destId="{ECEDC67D-7E18-484B-8DEA-59E9187F75EB}" srcOrd="0" destOrd="0" presId="urn:microsoft.com/office/officeart/2005/8/layout/default"/>
    <dgm:cxn modelId="{ADA76DD3-2107-4CBD-97E5-CC3E7EDB39CA}" type="presOf" srcId="{9C078C45-247C-499D-ADA1-3616FBACFC72}" destId="{BCA2BF58-2630-45B5-92CA-89AB44ABB314}" srcOrd="0" destOrd="0" presId="urn:microsoft.com/office/officeart/2005/8/layout/default"/>
    <dgm:cxn modelId="{DE8B7619-0178-440D-A1D4-7FA4DFD0D5A4}" type="presParOf" srcId="{BD97F6B3-467B-405A-8141-1669A461B799}" destId="{55FEC4DA-0C52-4B64-8C2F-37EEBF3471F0}" srcOrd="0" destOrd="0" presId="urn:microsoft.com/office/officeart/2005/8/layout/default"/>
    <dgm:cxn modelId="{71D504F1-3942-417B-ABD6-78A6C7E3CB6A}" type="presParOf" srcId="{BD97F6B3-467B-405A-8141-1669A461B799}" destId="{41D4DD82-959D-4E8D-A9CB-C737C4A8C8DC}" srcOrd="1" destOrd="0" presId="urn:microsoft.com/office/officeart/2005/8/layout/default"/>
    <dgm:cxn modelId="{DD8F5CA4-5F74-4C30-A026-9702D8837E01}" type="presParOf" srcId="{BD97F6B3-467B-405A-8141-1669A461B799}" destId="{A03680FB-001F-489C-9B65-81177191D136}" srcOrd="2" destOrd="0" presId="urn:microsoft.com/office/officeart/2005/8/layout/default"/>
    <dgm:cxn modelId="{DD2F4510-F7DF-43D8-97B9-83C0F701D8A9}" type="presParOf" srcId="{BD97F6B3-467B-405A-8141-1669A461B799}" destId="{5E9185E3-5572-4804-B870-43A31D42859E}" srcOrd="3" destOrd="0" presId="urn:microsoft.com/office/officeart/2005/8/layout/default"/>
    <dgm:cxn modelId="{E53DF0BA-E0D7-4778-97B2-350F0903A975}" type="presParOf" srcId="{BD97F6B3-467B-405A-8141-1669A461B799}" destId="{ECEDC67D-7E18-484B-8DEA-59E9187F75EB}" srcOrd="4" destOrd="0" presId="urn:microsoft.com/office/officeart/2005/8/layout/default"/>
    <dgm:cxn modelId="{30A8270C-B768-4484-BBBA-0538BC8A291B}" type="presParOf" srcId="{BD97F6B3-467B-405A-8141-1669A461B799}" destId="{965103DB-0227-4825-B18F-4C0698A20FEC}" srcOrd="5" destOrd="0" presId="urn:microsoft.com/office/officeart/2005/8/layout/default"/>
    <dgm:cxn modelId="{709317EF-AE5F-4E23-B279-F8ABCF52F755}" type="presParOf" srcId="{BD97F6B3-467B-405A-8141-1669A461B799}" destId="{BAA117A2-612E-4449-8EEE-514BDCBAF397}" srcOrd="6" destOrd="0" presId="urn:microsoft.com/office/officeart/2005/8/layout/default"/>
    <dgm:cxn modelId="{F173E60A-C76E-471E-AA46-93A1D39735C4}" type="presParOf" srcId="{BD97F6B3-467B-405A-8141-1669A461B799}" destId="{E6182C95-BDE9-4923-9163-826B3E5ACABA}" srcOrd="7" destOrd="0" presId="urn:microsoft.com/office/officeart/2005/8/layout/default"/>
    <dgm:cxn modelId="{F98E74D7-076E-4644-9007-D2F92F93D1D3}" type="presParOf" srcId="{BD97F6B3-467B-405A-8141-1669A461B799}" destId="{BCA2BF58-2630-45B5-92CA-89AB44ABB3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19043A-076F-411E-8B5D-170A1568DC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533C3-4E85-46E4-96E8-B11346490214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1" spc="-10" dirty="0" smtClean="0">
              <a:solidFill>
                <a:srgbClr val="C00000"/>
              </a:solidFill>
              <a:latin typeface="+mn-lt"/>
              <a:ea typeface="Cambria" pitchFamily="18" charset="0"/>
              <a:cs typeface="Arial"/>
            </a:rPr>
            <a:t>проверку сейфа на</a:t>
          </a:r>
          <a:r>
            <a:rPr lang="ru-RU" sz="1400" b="1" dirty="0" smtClean="0">
              <a:solidFill>
                <a:srgbClr val="C00000"/>
              </a:solidFill>
              <a:latin typeface="+mn-lt"/>
              <a:ea typeface="Cambria" pitchFamily="18" charset="0"/>
            </a:rPr>
            <a:t> наличие материалов ИС(И) 2022/2023 гг. (неиспользованные БР, БЗ, ДБЗ, формы), уничтожение материалов</a:t>
          </a:r>
          <a:endParaRPr lang="ru-RU" sz="1400" b="1" dirty="0">
            <a:solidFill>
              <a:srgbClr val="C00000"/>
            </a:solidFill>
            <a:latin typeface="+mn-lt"/>
          </a:endParaRPr>
        </a:p>
      </dgm:t>
    </dgm:pt>
    <dgm:pt modelId="{2DCC641E-C7A6-46D3-8205-1AADB12F2636}" type="parTrans" cxnId="{61609B45-00B9-4F3E-ADC8-4D08AC7E809E}">
      <dgm:prSet/>
      <dgm:spPr/>
      <dgm:t>
        <a:bodyPr/>
        <a:lstStyle/>
        <a:p>
          <a:endParaRPr lang="ru-RU"/>
        </a:p>
      </dgm:t>
    </dgm:pt>
    <dgm:pt modelId="{CEBA648D-6949-4CC1-8B50-D07309DA4682}" type="sibTrans" cxnId="{61609B45-00B9-4F3E-ADC8-4D08AC7E809E}">
      <dgm:prSet/>
      <dgm:spPr/>
      <dgm:t>
        <a:bodyPr/>
        <a:lstStyle/>
        <a:p>
          <a:endParaRPr lang="ru-RU"/>
        </a:p>
      </dgm:t>
    </dgm:pt>
    <dgm:pt modelId="{892DF7CC-6860-443A-ABF2-DF7A4D7EDCA5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проверку наличия помещения или места для хранения личных вещей участников в кабинете </a:t>
          </a:r>
          <a:endParaRPr lang="ru-RU" sz="1600" dirty="0">
            <a:solidFill>
              <a:srgbClr val="002060"/>
            </a:solidFill>
          </a:endParaRPr>
        </a:p>
      </dgm:t>
    </dgm:pt>
    <dgm:pt modelId="{E5F2001F-8635-481D-AFEA-6F7309BD8E22}" type="parTrans" cxnId="{E53F377B-257D-4C3F-8F98-ECCB12FB2E84}">
      <dgm:prSet/>
      <dgm:spPr/>
      <dgm:t>
        <a:bodyPr/>
        <a:lstStyle/>
        <a:p>
          <a:endParaRPr lang="ru-RU"/>
        </a:p>
      </dgm:t>
    </dgm:pt>
    <dgm:pt modelId="{0DA19AE2-DA71-4F52-B12B-03CC168B6D08}" type="sibTrans" cxnId="{E53F377B-257D-4C3F-8F98-ECCB12FB2E84}">
      <dgm:prSet/>
      <dgm:spPr/>
      <dgm:t>
        <a:bodyPr/>
        <a:lstStyle/>
        <a:p>
          <a:endParaRPr lang="ru-RU"/>
        </a:p>
      </dgm:t>
    </dgm:pt>
    <dgm:pt modelId="{90354B4D-CEF9-4B29-82BA-5BFB2DCF0064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распределение работников  (ИС-12)</a:t>
          </a:r>
          <a:endParaRPr lang="ru-RU" sz="1600" dirty="0"/>
        </a:p>
      </dgm:t>
    </dgm:pt>
    <dgm:pt modelId="{7182D879-68BB-4C5C-B8FD-142054F568B9}" type="parTrans" cxnId="{44821C23-5B71-4B44-BD77-D944263F9434}">
      <dgm:prSet/>
      <dgm:spPr/>
      <dgm:t>
        <a:bodyPr/>
        <a:lstStyle/>
        <a:p>
          <a:endParaRPr lang="ru-RU"/>
        </a:p>
      </dgm:t>
    </dgm:pt>
    <dgm:pt modelId="{F87B717A-3AC1-498D-AA76-B5FF0173622C}" type="sibTrans" cxnId="{44821C23-5B71-4B44-BD77-D944263F9434}">
      <dgm:prSet/>
      <dgm:spPr/>
      <dgm:t>
        <a:bodyPr/>
        <a:lstStyle/>
        <a:p>
          <a:endParaRPr lang="ru-RU"/>
        </a:p>
      </dgm:t>
    </dgm:pt>
    <dgm:pt modelId="{29D4E57D-1385-417E-B524-0CF35E92AA02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+mn-lt"/>
            </a:rPr>
            <a:t>распределение участников (ИС-04)</a:t>
          </a:r>
          <a:endParaRPr lang="ru-RU" sz="1600" dirty="0">
            <a:latin typeface="+mn-lt"/>
          </a:endParaRPr>
        </a:p>
      </dgm:t>
    </dgm:pt>
    <dgm:pt modelId="{94ADD4F8-3756-4545-80D8-00094740CA39}" type="parTrans" cxnId="{164808B4-EC44-486A-84F2-0B6DA24ECD6B}">
      <dgm:prSet/>
      <dgm:spPr/>
      <dgm:t>
        <a:bodyPr/>
        <a:lstStyle/>
        <a:p>
          <a:endParaRPr lang="ru-RU"/>
        </a:p>
      </dgm:t>
    </dgm:pt>
    <dgm:pt modelId="{4855CA82-F8C5-46FA-8D91-7B4CDDEF3088}" type="sibTrans" cxnId="{164808B4-EC44-486A-84F2-0B6DA24ECD6B}">
      <dgm:prSet/>
      <dgm:spPr/>
      <dgm:t>
        <a:bodyPr/>
        <a:lstStyle/>
        <a:p>
          <a:endParaRPr lang="ru-RU"/>
        </a:p>
      </dgm:t>
    </dgm:pt>
    <dgm:pt modelId="{44AAF970-783F-43A4-81AF-BDBE4A335C63}">
      <dgm:prSet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проверку наличия часов</a:t>
          </a:r>
          <a:endParaRPr lang="ru-RU" sz="1600" dirty="0">
            <a:solidFill>
              <a:srgbClr val="002060"/>
            </a:solidFill>
          </a:endParaRPr>
        </a:p>
      </dgm:t>
    </dgm:pt>
    <dgm:pt modelId="{6475B2F1-DB16-48DE-B334-BDADA31FDA7E}" type="parTrans" cxnId="{0DBA0DE7-BD99-4C03-ABC8-B0C94109A39B}">
      <dgm:prSet/>
      <dgm:spPr/>
      <dgm:t>
        <a:bodyPr/>
        <a:lstStyle/>
        <a:p>
          <a:endParaRPr lang="ru-RU"/>
        </a:p>
      </dgm:t>
    </dgm:pt>
    <dgm:pt modelId="{327DE031-8B0C-494D-B2A2-1D0AEFF25317}" type="sibTrans" cxnId="{0DBA0DE7-BD99-4C03-ABC8-B0C94109A39B}">
      <dgm:prSet/>
      <dgm:spPr/>
      <dgm:t>
        <a:bodyPr/>
        <a:lstStyle/>
        <a:p>
          <a:endParaRPr lang="ru-RU"/>
        </a:p>
      </dgm:t>
    </dgm:pt>
    <dgm:pt modelId="{50A95116-353E-4C13-B7C2-79290EB58FE7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+mn-lt"/>
            </a:rPr>
            <a:t>проверку наличия словарей, черновиков, инструкций, индивидуальных комплектов бланков ИС(И)</a:t>
          </a:r>
          <a:endParaRPr lang="ru-RU" sz="1600" dirty="0">
            <a:solidFill>
              <a:srgbClr val="002060"/>
            </a:solidFill>
            <a:latin typeface="+mn-lt"/>
          </a:endParaRPr>
        </a:p>
      </dgm:t>
    </dgm:pt>
    <dgm:pt modelId="{5B605C3D-736C-46AC-B7B3-05F67ABDA8B9}" type="parTrans" cxnId="{6FA82153-E253-4E82-9823-DA71D9A061AF}">
      <dgm:prSet/>
      <dgm:spPr/>
      <dgm:t>
        <a:bodyPr/>
        <a:lstStyle/>
        <a:p>
          <a:endParaRPr lang="ru-RU"/>
        </a:p>
      </dgm:t>
    </dgm:pt>
    <dgm:pt modelId="{2374F6A8-14BF-45F3-A850-942697B3082A}" type="sibTrans" cxnId="{6FA82153-E253-4E82-9823-DA71D9A061AF}">
      <dgm:prSet/>
      <dgm:spPr/>
      <dgm:t>
        <a:bodyPr/>
        <a:lstStyle/>
        <a:p>
          <a:endParaRPr lang="ru-RU"/>
        </a:p>
      </dgm:t>
    </dgm:pt>
    <dgm:pt modelId="{A5107ECB-0250-46E2-A5B3-DD79FC924ABE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+mn-lt"/>
            </a:rPr>
            <a:t>  проверку наличия форм для проведения ИС(И), ВДП для упаковки  бланков ИС(И)</a:t>
          </a:r>
          <a:endParaRPr lang="ru-RU" sz="1600" dirty="0">
            <a:solidFill>
              <a:srgbClr val="002060"/>
            </a:solidFill>
            <a:latin typeface="+mn-lt"/>
          </a:endParaRPr>
        </a:p>
      </dgm:t>
    </dgm:pt>
    <dgm:pt modelId="{DD1872E3-C7C2-4E5B-8892-27225E64512D}" type="parTrans" cxnId="{0B265851-CC07-4EDF-BF35-E1C3992A5B71}">
      <dgm:prSet/>
      <dgm:spPr/>
      <dgm:t>
        <a:bodyPr/>
        <a:lstStyle/>
        <a:p>
          <a:endParaRPr lang="ru-RU"/>
        </a:p>
      </dgm:t>
    </dgm:pt>
    <dgm:pt modelId="{CDF896E9-069E-472A-93F0-810185EF5733}" type="sibTrans" cxnId="{0B265851-CC07-4EDF-BF35-E1C3992A5B71}">
      <dgm:prSet/>
      <dgm:spPr/>
      <dgm:t>
        <a:bodyPr/>
        <a:lstStyle/>
        <a:p>
          <a:endParaRPr lang="ru-RU"/>
        </a:p>
      </dgm:t>
    </dgm:pt>
    <dgm:pt modelId="{5F3F8487-9806-4BDE-8FF9-8D59CF5AC03F}">
      <dgm:prSet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+mn-lt"/>
            </a:rPr>
            <a:t>проверку  готовности ОО, кабинетов, кабинетов для участников с ОВЗ, детей-инвалидов, инвалидов </a:t>
          </a:r>
          <a:endParaRPr lang="ru-RU" sz="1600" dirty="0">
            <a:solidFill>
              <a:srgbClr val="003399"/>
            </a:solidFill>
          </a:endParaRPr>
        </a:p>
      </dgm:t>
    </dgm:pt>
    <dgm:pt modelId="{7CF1557B-1EDC-4DD1-9A20-28440053D1CF}" type="parTrans" cxnId="{B22A4ED3-C0F5-48CF-AF02-3AD911B3AC45}">
      <dgm:prSet/>
      <dgm:spPr/>
      <dgm:t>
        <a:bodyPr/>
        <a:lstStyle/>
        <a:p>
          <a:endParaRPr lang="ru-RU"/>
        </a:p>
      </dgm:t>
    </dgm:pt>
    <dgm:pt modelId="{E11EDCFF-1E71-43C4-953B-B883D38AEAE6}" type="sibTrans" cxnId="{B22A4ED3-C0F5-48CF-AF02-3AD911B3AC45}">
      <dgm:prSet/>
      <dgm:spPr/>
      <dgm:t>
        <a:bodyPr/>
        <a:lstStyle/>
        <a:p>
          <a:endParaRPr lang="ru-RU"/>
        </a:p>
      </dgm:t>
    </dgm:pt>
    <dgm:pt modelId="{F2EFC7D5-60D0-49AC-AA3E-716F9BE19ADA}" type="pres">
      <dgm:prSet presAssocID="{ED19043A-076F-411E-8B5D-170A1568DC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2F0F18-0BA9-4191-8B25-CADEDD6576F0}" type="pres">
      <dgm:prSet presAssocID="{3F2533C3-4E85-46E4-96E8-B1134649021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0531B-75D2-401F-A04C-91FC512ECEEA}" type="pres">
      <dgm:prSet presAssocID="{CEBA648D-6949-4CC1-8B50-D07309DA4682}" presName="sibTrans" presStyleCnt="0"/>
      <dgm:spPr/>
    </dgm:pt>
    <dgm:pt modelId="{F41170BE-0CAB-4010-9D59-E93888BA807B}" type="pres">
      <dgm:prSet presAssocID="{5F3F8487-9806-4BDE-8FF9-8D59CF5AC03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2812-2440-4A90-AC72-C49994E760B4}" type="pres">
      <dgm:prSet presAssocID="{E11EDCFF-1E71-43C4-953B-B883D38AEAE6}" presName="sibTrans" presStyleCnt="0"/>
      <dgm:spPr/>
    </dgm:pt>
    <dgm:pt modelId="{578158F2-2E19-4609-BF39-EAB3C64780BC}" type="pres">
      <dgm:prSet presAssocID="{892DF7CC-6860-443A-ABF2-DF7A4D7EDCA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0F55C-7F67-4ACE-BD5C-BF3292511996}" type="pres">
      <dgm:prSet presAssocID="{0DA19AE2-DA71-4F52-B12B-03CC168B6D08}" presName="sibTrans" presStyleCnt="0"/>
      <dgm:spPr/>
    </dgm:pt>
    <dgm:pt modelId="{E0A1E193-AFC1-46C8-8ECC-CF9AE9D8D8DE}" type="pres">
      <dgm:prSet presAssocID="{44AAF970-783F-43A4-81AF-BDBE4A335C6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2C90B-B886-4056-97B2-082FB5F9223C}" type="pres">
      <dgm:prSet presAssocID="{327DE031-8B0C-494D-B2A2-1D0AEFF25317}" presName="sibTrans" presStyleCnt="0"/>
      <dgm:spPr/>
    </dgm:pt>
    <dgm:pt modelId="{8C0CCE36-7AE6-457A-AC4A-CFD673A16009}" type="pres">
      <dgm:prSet presAssocID="{90354B4D-CEF9-4B29-82BA-5BFB2DCF006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3DF94-67C0-41F2-84B1-84C187D4D4A0}" type="pres">
      <dgm:prSet presAssocID="{F87B717A-3AC1-498D-AA76-B5FF0173622C}" presName="sibTrans" presStyleCnt="0"/>
      <dgm:spPr/>
    </dgm:pt>
    <dgm:pt modelId="{6A1B988F-17E2-4FC7-B2CF-CFF6BD481D6C}" type="pres">
      <dgm:prSet presAssocID="{29D4E57D-1385-417E-B524-0CF35E92AA0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225A1-CEE0-44FC-99E1-A7808E20B9BB}" type="pres">
      <dgm:prSet presAssocID="{4855CA82-F8C5-46FA-8D91-7B4CDDEF3088}" presName="sibTrans" presStyleCnt="0"/>
      <dgm:spPr/>
    </dgm:pt>
    <dgm:pt modelId="{F6D4FAFD-3766-48AF-9A2D-7CC6CFA5F01F}" type="pres">
      <dgm:prSet presAssocID="{50A95116-353E-4C13-B7C2-79290EB58FE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47AE5-0FB9-4372-8C6B-D13328D3CEC7}" type="pres">
      <dgm:prSet presAssocID="{2374F6A8-14BF-45F3-A850-942697B3082A}" presName="sibTrans" presStyleCnt="0"/>
      <dgm:spPr/>
    </dgm:pt>
    <dgm:pt modelId="{DE9CD7E2-2569-4F74-AA95-19AB41E8DAE2}" type="pres">
      <dgm:prSet presAssocID="{A5107ECB-0250-46E2-A5B3-DD79FC924AB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A4ED3-C0F5-48CF-AF02-3AD911B3AC45}" srcId="{ED19043A-076F-411E-8B5D-170A1568DC6E}" destId="{5F3F8487-9806-4BDE-8FF9-8D59CF5AC03F}" srcOrd="1" destOrd="0" parTransId="{7CF1557B-1EDC-4DD1-9A20-28440053D1CF}" sibTransId="{E11EDCFF-1E71-43C4-953B-B883D38AEAE6}"/>
    <dgm:cxn modelId="{AC939DAB-EBC2-400B-ABCE-3E6B99F7AD59}" type="presOf" srcId="{90354B4D-CEF9-4B29-82BA-5BFB2DCF0064}" destId="{8C0CCE36-7AE6-457A-AC4A-CFD673A16009}" srcOrd="0" destOrd="0" presId="urn:microsoft.com/office/officeart/2005/8/layout/default"/>
    <dgm:cxn modelId="{6FA82153-E253-4E82-9823-DA71D9A061AF}" srcId="{ED19043A-076F-411E-8B5D-170A1568DC6E}" destId="{50A95116-353E-4C13-B7C2-79290EB58FE7}" srcOrd="6" destOrd="0" parTransId="{5B605C3D-736C-46AC-B7B3-05F67ABDA8B9}" sibTransId="{2374F6A8-14BF-45F3-A850-942697B3082A}"/>
    <dgm:cxn modelId="{05A9D180-E766-4B8A-B9B6-508EF015F1B2}" type="presOf" srcId="{29D4E57D-1385-417E-B524-0CF35E92AA02}" destId="{6A1B988F-17E2-4FC7-B2CF-CFF6BD481D6C}" srcOrd="0" destOrd="0" presId="urn:microsoft.com/office/officeart/2005/8/layout/default"/>
    <dgm:cxn modelId="{566AA1CA-F9FB-4E07-B8D4-FE0ACDC0C401}" type="presOf" srcId="{50A95116-353E-4C13-B7C2-79290EB58FE7}" destId="{F6D4FAFD-3766-48AF-9A2D-7CC6CFA5F01F}" srcOrd="0" destOrd="0" presId="urn:microsoft.com/office/officeart/2005/8/layout/default"/>
    <dgm:cxn modelId="{44821C23-5B71-4B44-BD77-D944263F9434}" srcId="{ED19043A-076F-411E-8B5D-170A1568DC6E}" destId="{90354B4D-CEF9-4B29-82BA-5BFB2DCF0064}" srcOrd="4" destOrd="0" parTransId="{7182D879-68BB-4C5C-B8FD-142054F568B9}" sibTransId="{F87B717A-3AC1-498D-AA76-B5FF0173622C}"/>
    <dgm:cxn modelId="{1CD35A4A-B701-4A7C-8083-56DB3CA16A89}" type="presOf" srcId="{5F3F8487-9806-4BDE-8FF9-8D59CF5AC03F}" destId="{F41170BE-0CAB-4010-9D59-E93888BA807B}" srcOrd="0" destOrd="0" presId="urn:microsoft.com/office/officeart/2005/8/layout/default"/>
    <dgm:cxn modelId="{1BB2A444-0C83-4965-8833-383A65CA6FB4}" type="presOf" srcId="{3F2533C3-4E85-46E4-96E8-B11346490214}" destId="{D02F0F18-0BA9-4191-8B25-CADEDD6576F0}" srcOrd="0" destOrd="0" presId="urn:microsoft.com/office/officeart/2005/8/layout/default"/>
    <dgm:cxn modelId="{83D1CE87-3266-43F7-AA5E-5CA69BE4DB13}" type="presOf" srcId="{A5107ECB-0250-46E2-A5B3-DD79FC924ABE}" destId="{DE9CD7E2-2569-4F74-AA95-19AB41E8DAE2}" srcOrd="0" destOrd="0" presId="urn:microsoft.com/office/officeart/2005/8/layout/default"/>
    <dgm:cxn modelId="{0B265851-CC07-4EDF-BF35-E1C3992A5B71}" srcId="{ED19043A-076F-411E-8B5D-170A1568DC6E}" destId="{A5107ECB-0250-46E2-A5B3-DD79FC924ABE}" srcOrd="7" destOrd="0" parTransId="{DD1872E3-C7C2-4E5B-8892-27225E64512D}" sibTransId="{CDF896E9-069E-472A-93F0-810185EF5733}"/>
    <dgm:cxn modelId="{C6FC9908-5376-4E39-992A-C88CD6278ECB}" type="presOf" srcId="{892DF7CC-6860-443A-ABF2-DF7A4D7EDCA5}" destId="{578158F2-2E19-4609-BF39-EAB3C64780BC}" srcOrd="0" destOrd="0" presId="urn:microsoft.com/office/officeart/2005/8/layout/default"/>
    <dgm:cxn modelId="{E53F377B-257D-4C3F-8F98-ECCB12FB2E84}" srcId="{ED19043A-076F-411E-8B5D-170A1568DC6E}" destId="{892DF7CC-6860-443A-ABF2-DF7A4D7EDCA5}" srcOrd="2" destOrd="0" parTransId="{E5F2001F-8635-481D-AFEA-6F7309BD8E22}" sibTransId="{0DA19AE2-DA71-4F52-B12B-03CC168B6D08}"/>
    <dgm:cxn modelId="{61609B45-00B9-4F3E-ADC8-4D08AC7E809E}" srcId="{ED19043A-076F-411E-8B5D-170A1568DC6E}" destId="{3F2533C3-4E85-46E4-96E8-B11346490214}" srcOrd="0" destOrd="0" parTransId="{2DCC641E-C7A6-46D3-8205-1AADB12F2636}" sibTransId="{CEBA648D-6949-4CC1-8B50-D07309DA4682}"/>
    <dgm:cxn modelId="{164808B4-EC44-486A-84F2-0B6DA24ECD6B}" srcId="{ED19043A-076F-411E-8B5D-170A1568DC6E}" destId="{29D4E57D-1385-417E-B524-0CF35E92AA02}" srcOrd="5" destOrd="0" parTransId="{94ADD4F8-3756-4545-80D8-00094740CA39}" sibTransId="{4855CA82-F8C5-46FA-8D91-7B4CDDEF3088}"/>
    <dgm:cxn modelId="{0DBA0DE7-BD99-4C03-ABC8-B0C94109A39B}" srcId="{ED19043A-076F-411E-8B5D-170A1568DC6E}" destId="{44AAF970-783F-43A4-81AF-BDBE4A335C63}" srcOrd="3" destOrd="0" parTransId="{6475B2F1-DB16-48DE-B334-BDADA31FDA7E}" sibTransId="{327DE031-8B0C-494D-B2A2-1D0AEFF25317}"/>
    <dgm:cxn modelId="{AE6CBB4E-4596-4295-A67E-F393C4C21905}" type="presOf" srcId="{44AAF970-783F-43A4-81AF-BDBE4A335C63}" destId="{E0A1E193-AFC1-46C8-8ECC-CF9AE9D8D8DE}" srcOrd="0" destOrd="0" presId="urn:microsoft.com/office/officeart/2005/8/layout/default"/>
    <dgm:cxn modelId="{D4FA96C4-D00F-4C70-BEA9-B4C297BC4ABE}" type="presOf" srcId="{ED19043A-076F-411E-8B5D-170A1568DC6E}" destId="{F2EFC7D5-60D0-49AC-AA3E-716F9BE19ADA}" srcOrd="0" destOrd="0" presId="urn:microsoft.com/office/officeart/2005/8/layout/default"/>
    <dgm:cxn modelId="{8EB1FF87-B68E-4D49-9820-632B71440BE4}" type="presParOf" srcId="{F2EFC7D5-60D0-49AC-AA3E-716F9BE19ADA}" destId="{D02F0F18-0BA9-4191-8B25-CADEDD6576F0}" srcOrd="0" destOrd="0" presId="urn:microsoft.com/office/officeart/2005/8/layout/default"/>
    <dgm:cxn modelId="{28EC393F-E4E1-495E-B6A6-7CA2E0A4B0A6}" type="presParOf" srcId="{F2EFC7D5-60D0-49AC-AA3E-716F9BE19ADA}" destId="{AE60531B-75D2-401F-A04C-91FC512ECEEA}" srcOrd="1" destOrd="0" presId="urn:microsoft.com/office/officeart/2005/8/layout/default"/>
    <dgm:cxn modelId="{89EBDD14-DA7E-4401-8F5B-17A49532D630}" type="presParOf" srcId="{F2EFC7D5-60D0-49AC-AA3E-716F9BE19ADA}" destId="{F41170BE-0CAB-4010-9D59-E93888BA807B}" srcOrd="2" destOrd="0" presId="urn:microsoft.com/office/officeart/2005/8/layout/default"/>
    <dgm:cxn modelId="{ABEFED74-DA86-4961-9646-56246D2E6552}" type="presParOf" srcId="{F2EFC7D5-60D0-49AC-AA3E-716F9BE19ADA}" destId="{62952812-2440-4A90-AC72-C49994E760B4}" srcOrd="3" destOrd="0" presId="urn:microsoft.com/office/officeart/2005/8/layout/default"/>
    <dgm:cxn modelId="{E1751835-4FF6-488C-BA86-C465F5DDB693}" type="presParOf" srcId="{F2EFC7D5-60D0-49AC-AA3E-716F9BE19ADA}" destId="{578158F2-2E19-4609-BF39-EAB3C64780BC}" srcOrd="4" destOrd="0" presId="urn:microsoft.com/office/officeart/2005/8/layout/default"/>
    <dgm:cxn modelId="{55501B94-33B2-401F-A26B-BC9FC83BEBF3}" type="presParOf" srcId="{F2EFC7D5-60D0-49AC-AA3E-716F9BE19ADA}" destId="{4120F55C-7F67-4ACE-BD5C-BF3292511996}" srcOrd="5" destOrd="0" presId="urn:microsoft.com/office/officeart/2005/8/layout/default"/>
    <dgm:cxn modelId="{4C53DD68-5B55-4FAB-9E88-8BD35A65178A}" type="presParOf" srcId="{F2EFC7D5-60D0-49AC-AA3E-716F9BE19ADA}" destId="{E0A1E193-AFC1-46C8-8ECC-CF9AE9D8D8DE}" srcOrd="6" destOrd="0" presId="urn:microsoft.com/office/officeart/2005/8/layout/default"/>
    <dgm:cxn modelId="{BDD018E6-0094-4F16-9EF0-9ECD0F10182F}" type="presParOf" srcId="{F2EFC7D5-60D0-49AC-AA3E-716F9BE19ADA}" destId="{8512C90B-B886-4056-97B2-082FB5F9223C}" srcOrd="7" destOrd="0" presId="urn:microsoft.com/office/officeart/2005/8/layout/default"/>
    <dgm:cxn modelId="{B31E53C2-71F3-4C66-88D4-E91DC330BFC6}" type="presParOf" srcId="{F2EFC7D5-60D0-49AC-AA3E-716F9BE19ADA}" destId="{8C0CCE36-7AE6-457A-AC4A-CFD673A16009}" srcOrd="8" destOrd="0" presId="urn:microsoft.com/office/officeart/2005/8/layout/default"/>
    <dgm:cxn modelId="{EA8F1D31-EACC-4EE6-8AF8-74C2A6A90BFE}" type="presParOf" srcId="{F2EFC7D5-60D0-49AC-AA3E-716F9BE19ADA}" destId="{1B53DF94-67C0-41F2-84B1-84C187D4D4A0}" srcOrd="9" destOrd="0" presId="urn:microsoft.com/office/officeart/2005/8/layout/default"/>
    <dgm:cxn modelId="{7F820AE5-3E20-46C4-814F-0DEAE642B62C}" type="presParOf" srcId="{F2EFC7D5-60D0-49AC-AA3E-716F9BE19ADA}" destId="{6A1B988F-17E2-4FC7-B2CF-CFF6BD481D6C}" srcOrd="10" destOrd="0" presId="urn:microsoft.com/office/officeart/2005/8/layout/default"/>
    <dgm:cxn modelId="{45E72D19-EF09-415A-9406-9C0BDF8F909B}" type="presParOf" srcId="{F2EFC7D5-60D0-49AC-AA3E-716F9BE19ADA}" destId="{07C225A1-CEE0-44FC-99E1-A7808E20B9BB}" srcOrd="11" destOrd="0" presId="urn:microsoft.com/office/officeart/2005/8/layout/default"/>
    <dgm:cxn modelId="{62B897AB-0F50-4C72-96D1-7E89AEA7E5AD}" type="presParOf" srcId="{F2EFC7D5-60D0-49AC-AA3E-716F9BE19ADA}" destId="{F6D4FAFD-3766-48AF-9A2D-7CC6CFA5F01F}" srcOrd="12" destOrd="0" presId="urn:microsoft.com/office/officeart/2005/8/layout/default"/>
    <dgm:cxn modelId="{7E5985CD-34A1-4C7B-811A-90BA6D93AE49}" type="presParOf" srcId="{F2EFC7D5-60D0-49AC-AA3E-716F9BE19ADA}" destId="{F7647AE5-0FB9-4372-8C6B-D13328D3CEC7}" srcOrd="13" destOrd="0" presId="urn:microsoft.com/office/officeart/2005/8/layout/default"/>
    <dgm:cxn modelId="{380DB752-D59D-4B93-B77E-A8405FDDA525}" type="presParOf" srcId="{F2EFC7D5-60D0-49AC-AA3E-716F9BE19ADA}" destId="{DE9CD7E2-2569-4F74-AA95-19AB41E8DAE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B1511F-7158-4C30-9AB9-79BCC8273D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D5A43-F5C5-414B-944A-C0B6D439D775}">
      <dgm:prSet phldrT="[Текст]"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руководителя ОО </a:t>
          </a:r>
        </a:p>
        <a:p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dirty="0">
            <a:latin typeface="+mn-lt"/>
            <a:ea typeface="Cambria" pitchFamily="18" charset="0"/>
          </a:endParaRPr>
        </a:p>
      </dgm:t>
    </dgm:pt>
    <dgm:pt modelId="{2B74119F-BCF2-4E88-8DF2-6F588F6CAA5D}" type="parTrans" cxnId="{F2E86FCB-401E-4CDE-A7EE-A8D8F9E3470A}">
      <dgm:prSet/>
      <dgm:spPr/>
      <dgm:t>
        <a:bodyPr/>
        <a:lstStyle/>
        <a:p>
          <a:endParaRPr lang="ru-RU"/>
        </a:p>
      </dgm:t>
    </dgm:pt>
    <dgm:pt modelId="{D0D10A8C-5F5E-4A02-9668-98351BA8E350}" type="sibTrans" cxnId="{F2E86FCB-401E-4CDE-A7EE-A8D8F9E3470A}">
      <dgm:prSet/>
      <dgm:spPr/>
      <dgm:t>
        <a:bodyPr/>
        <a:lstStyle/>
        <a:p>
          <a:endParaRPr lang="ru-RU"/>
        </a:p>
      </dgm:t>
    </dgm:pt>
    <dgm:pt modelId="{0C7B9C86-E8B5-4A3C-9CD5-9FEDBC989FBB}">
      <dgm:prSet phldrT="[Текст]"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технического специалиста при проведении ИС(И) </a:t>
          </a:r>
        </a:p>
        <a:p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dirty="0">
            <a:latin typeface="+mn-lt"/>
            <a:ea typeface="Cambria" pitchFamily="18" charset="0"/>
          </a:endParaRPr>
        </a:p>
      </dgm:t>
    </dgm:pt>
    <dgm:pt modelId="{B3A1F91B-DA1C-4BA7-A280-395C511FE618}" type="parTrans" cxnId="{A967628F-BF63-4C6D-8610-4EE2374199C2}">
      <dgm:prSet/>
      <dgm:spPr/>
      <dgm:t>
        <a:bodyPr/>
        <a:lstStyle/>
        <a:p>
          <a:endParaRPr lang="ru-RU"/>
        </a:p>
      </dgm:t>
    </dgm:pt>
    <dgm:pt modelId="{16A3785D-2646-4D7F-AB55-01EBC272A5CB}" type="sibTrans" cxnId="{A967628F-BF63-4C6D-8610-4EE2374199C2}">
      <dgm:prSet/>
      <dgm:spPr/>
      <dgm:t>
        <a:bodyPr/>
        <a:lstStyle/>
        <a:p>
          <a:endParaRPr lang="ru-RU"/>
        </a:p>
      </dgm:t>
    </dgm:pt>
    <dgm:pt modelId="{4568FE4C-3165-4067-ABD1-506FF17A1A32}">
      <dgm:prSet phldrT="[Текст]"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по тиражированию бланков и отчетных форм ИС(И) </a:t>
          </a:r>
        </a:p>
        <a:p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dirty="0">
            <a:latin typeface="+mn-lt"/>
            <a:ea typeface="Cambria" pitchFamily="18" charset="0"/>
          </a:endParaRPr>
        </a:p>
      </dgm:t>
    </dgm:pt>
    <dgm:pt modelId="{B18FAC41-8601-4A72-8CE8-5132F92F7827}" type="parTrans" cxnId="{BCEAB576-F6AF-40C9-BD87-2E45D7533816}">
      <dgm:prSet/>
      <dgm:spPr/>
      <dgm:t>
        <a:bodyPr/>
        <a:lstStyle/>
        <a:p>
          <a:endParaRPr lang="ru-RU"/>
        </a:p>
      </dgm:t>
    </dgm:pt>
    <dgm:pt modelId="{BD508A02-5027-42E3-94D5-269C331B5A47}" type="sibTrans" cxnId="{BCEAB576-F6AF-40C9-BD87-2E45D7533816}">
      <dgm:prSet/>
      <dgm:spPr/>
      <dgm:t>
        <a:bodyPr/>
        <a:lstStyle/>
        <a:p>
          <a:endParaRPr lang="ru-RU"/>
        </a:p>
      </dgm:t>
    </dgm:pt>
    <dgm:pt modelId="{2B75C32E-D327-4E14-8C37-14D244FDFCEC}">
      <dgm:prSet phldrT="[Текст]"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членов комиссии по проведению ИС(И) </a:t>
          </a:r>
        </a:p>
        <a:p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аудиторий</a:t>
          </a:r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dirty="0">
            <a:latin typeface="+mn-lt"/>
            <a:ea typeface="Cambria" pitchFamily="18" charset="0"/>
          </a:endParaRPr>
        </a:p>
      </dgm:t>
    </dgm:pt>
    <dgm:pt modelId="{D6D76625-881C-4588-B6E8-F90924B26752}" type="parTrans" cxnId="{04FBC49B-4267-494D-9F26-B80DD64FDA2B}">
      <dgm:prSet/>
      <dgm:spPr/>
      <dgm:t>
        <a:bodyPr/>
        <a:lstStyle/>
        <a:p>
          <a:endParaRPr lang="ru-RU"/>
        </a:p>
      </dgm:t>
    </dgm:pt>
    <dgm:pt modelId="{066ACEE5-B79B-4BB7-81B8-CA0FAD9C3A40}" type="sibTrans" cxnId="{04FBC49B-4267-494D-9F26-B80DD64FDA2B}">
      <dgm:prSet/>
      <dgm:spPr/>
      <dgm:t>
        <a:bodyPr/>
        <a:lstStyle/>
        <a:p>
          <a:endParaRPr lang="ru-RU"/>
        </a:p>
      </dgm:t>
    </dgm:pt>
    <dgm:pt modelId="{2F3FF9E4-8832-4A3C-A2DF-33E0E447EF4B}">
      <dgm:prSet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технического специалиста по получению комплектов тем итогового сочинения </a:t>
          </a:r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gm:t>
    </dgm:pt>
    <dgm:pt modelId="{4EEAA6E6-F933-4CE2-8132-AB7E715A8A45}" type="parTrans" cxnId="{47843501-365A-4A07-B9BF-73F377689839}">
      <dgm:prSet/>
      <dgm:spPr/>
      <dgm:t>
        <a:bodyPr/>
        <a:lstStyle/>
        <a:p>
          <a:endParaRPr lang="ru-RU"/>
        </a:p>
      </dgm:t>
    </dgm:pt>
    <dgm:pt modelId="{88CE60C5-3A7F-4B34-A6AB-96388A1005B6}" type="sibTrans" cxnId="{47843501-365A-4A07-B9BF-73F377689839}">
      <dgm:prSet/>
      <dgm:spPr/>
      <dgm:t>
        <a:bodyPr/>
        <a:lstStyle/>
        <a:p>
          <a:endParaRPr lang="ru-RU"/>
        </a:p>
      </dgm:t>
    </dgm:pt>
    <dgm:pt modelId="{BCF7FD6F-C22F-424F-A626-32E023566D53}">
      <dgm:prSet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300" b="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 для участника ИС(И), зачитываемая членом комиссии по проведению ИС(И) в учебном кабинете  перед началом проведения ИС(И) </a:t>
          </a:r>
        </a:p>
        <a:p>
          <a:r>
            <a:rPr lang="ru-RU" sz="13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300" b="1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аудиторий</a:t>
          </a:r>
          <a:r>
            <a:rPr lang="ru-RU" sz="13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gm:t>
    </dgm:pt>
    <dgm:pt modelId="{7389FDA7-E213-4D2E-B661-0144A77C543C}" type="parTrans" cxnId="{4425547E-202B-46B2-A97C-F4623CF6B231}">
      <dgm:prSet/>
      <dgm:spPr/>
      <dgm:t>
        <a:bodyPr/>
        <a:lstStyle/>
        <a:p>
          <a:endParaRPr lang="ru-RU"/>
        </a:p>
      </dgm:t>
    </dgm:pt>
    <dgm:pt modelId="{9924631A-9E60-47F9-8F05-7AC7FE8F1D12}" type="sibTrans" cxnId="{4425547E-202B-46B2-A97C-F4623CF6B231}">
      <dgm:prSet/>
      <dgm:spPr/>
      <dgm:t>
        <a:bodyPr/>
        <a:lstStyle/>
        <a:p>
          <a:endParaRPr lang="ru-RU"/>
        </a:p>
      </dgm:t>
    </dgm:pt>
    <dgm:pt modelId="{C4E209C0-C4B2-4A36-9458-AC486B3DB047}">
      <dgm:prSet custT="1"/>
      <dgm:spPr>
        <a:solidFill>
          <a:schemeClr val="bg1"/>
        </a:solidFill>
        <a:ln w="635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 для участника итогового сочинения к комплекту тем итогового сочинения </a:t>
          </a:r>
        </a:p>
        <a:p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участников</a:t>
          </a:r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gm:t>
    </dgm:pt>
    <dgm:pt modelId="{40146062-ED54-487B-9B74-76260E191113}" type="parTrans" cxnId="{2CE8C373-06E6-48E5-B084-14D4C98FE869}">
      <dgm:prSet/>
      <dgm:spPr/>
      <dgm:t>
        <a:bodyPr/>
        <a:lstStyle/>
        <a:p>
          <a:endParaRPr lang="ru-RU"/>
        </a:p>
      </dgm:t>
    </dgm:pt>
    <dgm:pt modelId="{53A2D34D-33DF-4689-9D69-61F8CF549418}" type="sibTrans" cxnId="{2CE8C373-06E6-48E5-B084-14D4C98FE869}">
      <dgm:prSet/>
      <dgm:spPr/>
      <dgm:t>
        <a:bodyPr/>
        <a:lstStyle/>
        <a:p>
          <a:endParaRPr lang="ru-RU"/>
        </a:p>
      </dgm:t>
    </dgm:pt>
    <dgm:pt modelId="{E7A70C49-C907-474D-BA1F-66274FB16F2B}">
      <dgm:prSet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участника итогового изложения к тексту для итогового изложения </a:t>
          </a:r>
        </a:p>
        <a:p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участников</a:t>
          </a:r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dirty="0">
            <a:latin typeface="+mn-lt"/>
            <a:ea typeface="Cambria" pitchFamily="18" charset="0"/>
          </a:endParaRPr>
        </a:p>
      </dgm:t>
    </dgm:pt>
    <dgm:pt modelId="{9077B52A-9AD8-4DAB-83F7-6A234D7F4388}" type="parTrans" cxnId="{BBA13C30-A5C1-4610-A1CA-39BF74010944}">
      <dgm:prSet/>
      <dgm:spPr/>
      <dgm:t>
        <a:bodyPr/>
        <a:lstStyle/>
        <a:p>
          <a:endParaRPr lang="ru-RU"/>
        </a:p>
      </dgm:t>
    </dgm:pt>
    <dgm:pt modelId="{33027A93-43FC-4465-AC21-12460234DF10}" type="sibTrans" cxnId="{BBA13C30-A5C1-4610-A1CA-39BF74010944}">
      <dgm:prSet/>
      <dgm:spPr/>
      <dgm:t>
        <a:bodyPr/>
        <a:lstStyle/>
        <a:p>
          <a:endParaRPr lang="ru-RU"/>
        </a:p>
      </dgm:t>
    </dgm:pt>
    <dgm:pt modelId="{F309F0FC-1970-4964-9E64-DB012D8CF392}">
      <dgm:prSet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экспертов, участвующих в проверке ИС(И)</a:t>
          </a:r>
        </a:p>
        <a:p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экспертов</a:t>
          </a:r>
          <a:r>
            <a:rPr lang="ru-RU" sz="1400" i="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gm:t>
    </dgm:pt>
    <dgm:pt modelId="{F411B875-462F-4A4F-8192-A9D11FCA2961}" type="parTrans" cxnId="{3E0EAE94-4173-4C20-9A02-4A5935EECCA1}">
      <dgm:prSet/>
      <dgm:spPr/>
      <dgm:t>
        <a:bodyPr/>
        <a:lstStyle/>
        <a:p>
          <a:endParaRPr lang="ru-RU"/>
        </a:p>
      </dgm:t>
    </dgm:pt>
    <dgm:pt modelId="{66A9ADC9-2271-46EC-B8F2-E225BB7ADD60}" type="sibTrans" cxnId="{3E0EAE94-4173-4C20-9A02-4A5935EECCA1}">
      <dgm:prSet/>
      <dgm:spPr/>
      <dgm:t>
        <a:bodyPr/>
        <a:lstStyle/>
        <a:p>
          <a:endParaRPr lang="ru-RU"/>
        </a:p>
      </dgm:t>
    </dgm:pt>
    <dgm:pt modelId="{DC90804D-A894-4459-8B6F-240F36746A03}">
      <dgm:prSet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Инструктаж для  работников, проводимый в ОО (месте  проведения) перед началом ИС(И) (</a:t>
          </a:r>
          <a:r>
            <a:rPr lang="ru-RU" sz="1400" b="1" dirty="0" smtClean="0">
              <a:solidFill>
                <a:srgbClr val="002060"/>
              </a:solidFill>
            </a:rPr>
            <a:t>один на ОО</a:t>
          </a:r>
          <a:r>
            <a:rPr lang="ru-RU" sz="1400" dirty="0" smtClean="0">
              <a:solidFill>
                <a:srgbClr val="002060"/>
              </a:solidFill>
            </a:rPr>
            <a:t>)</a:t>
          </a:r>
          <a:endParaRPr lang="ru-RU" sz="1400" b="0" i="0" dirty="0" smtClean="0">
            <a:solidFill>
              <a:srgbClr val="002060"/>
            </a:solidFill>
            <a:latin typeface="+mn-lt"/>
            <a:ea typeface="Cambria" pitchFamily="18" charset="0"/>
          </a:endParaRPr>
        </a:p>
      </dgm:t>
    </dgm:pt>
    <dgm:pt modelId="{91582A91-B692-418D-88BF-9A72AA4C3E77}" type="parTrans" cxnId="{DEC46F22-78D6-4CF9-BDCD-B32A66451EBB}">
      <dgm:prSet/>
      <dgm:spPr/>
      <dgm:t>
        <a:bodyPr/>
        <a:lstStyle/>
        <a:p>
          <a:endParaRPr lang="ru-RU"/>
        </a:p>
      </dgm:t>
    </dgm:pt>
    <dgm:pt modelId="{ED7A0C46-4347-4663-BEEC-22486ADF2F43}" type="sibTrans" cxnId="{DEC46F22-78D6-4CF9-BDCD-B32A66451EBB}">
      <dgm:prSet/>
      <dgm:spPr/>
      <dgm:t>
        <a:bodyPr/>
        <a:lstStyle/>
        <a:p>
          <a:endParaRPr lang="ru-RU"/>
        </a:p>
      </dgm:t>
    </dgm:pt>
    <dgm:pt modelId="{F72ED067-7891-48F6-BDD2-6DE2E3640BA7}" type="pres">
      <dgm:prSet presAssocID="{DEB1511F-7158-4C30-9AB9-79BCC8273D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43EEED-6712-40E0-9605-129ACE9B5CBE}" type="pres">
      <dgm:prSet presAssocID="{E19D5A43-F5C5-414B-944A-C0B6D439D77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41FAA-2DD1-44B6-9B18-BB4E349C818B}" type="pres">
      <dgm:prSet presAssocID="{D0D10A8C-5F5E-4A02-9668-98351BA8E350}" presName="sibTrans" presStyleCnt="0"/>
      <dgm:spPr/>
    </dgm:pt>
    <dgm:pt modelId="{DB47BB65-A465-4926-B8E2-71015D43F961}" type="pres">
      <dgm:prSet presAssocID="{0C7B9C86-E8B5-4A3C-9CD5-9FEDBC989FB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B5DC6-BFA8-4DDC-94E9-3DC518588795}" type="pres">
      <dgm:prSet presAssocID="{16A3785D-2646-4D7F-AB55-01EBC272A5CB}" presName="sibTrans" presStyleCnt="0"/>
      <dgm:spPr/>
    </dgm:pt>
    <dgm:pt modelId="{A8DB13F7-B387-491E-9E6E-CEAA62DF887E}" type="pres">
      <dgm:prSet presAssocID="{4568FE4C-3165-4067-ABD1-506FF17A1A32}" presName="node" presStyleLbl="node1" presStyleIdx="2" presStyleCnt="10" custScaleX="11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7695C-4D69-4B8E-A656-0289B6389959}" type="pres">
      <dgm:prSet presAssocID="{BD508A02-5027-42E3-94D5-269C331B5A47}" presName="sibTrans" presStyleCnt="0"/>
      <dgm:spPr/>
    </dgm:pt>
    <dgm:pt modelId="{31CC0628-630F-4596-9320-45F88C435955}" type="pres">
      <dgm:prSet presAssocID="{2F3FF9E4-8832-4A3C-A2DF-33E0E447EF4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D56FF-5119-42F4-AF14-7866C0BB5F32}" type="pres">
      <dgm:prSet presAssocID="{88CE60C5-3A7F-4B34-A6AB-96388A1005B6}" presName="sibTrans" presStyleCnt="0"/>
      <dgm:spPr/>
    </dgm:pt>
    <dgm:pt modelId="{EB03B846-11BB-4A03-8FA5-44D8747E5237}" type="pres">
      <dgm:prSet presAssocID="{2B75C32E-D327-4E14-8C37-14D244FDFCE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D5DE7-6F74-43BB-A126-1AC7A3ED9FE9}" type="pres">
      <dgm:prSet presAssocID="{066ACEE5-B79B-4BB7-81B8-CA0FAD9C3A40}" presName="sibTrans" presStyleCnt="0"/>
      <dgm:spPr/>
    </dgm:pt>
    <dgm:pt modelId="{514A1735-256E-4129-AC42-7D5E7C8575BD}" type="pres">
      <dgm:prSet presAssocID="{BCF7FD6F-C22F-424F-A626-32E023566D53}" presName="node" presStyleLbl="node1" presStyleIdx="5" presStyleCnt="10" custScaleX="12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1F90B-D5F1-427C-AEFE-5257E29C1848}" type="pres">
      <dgm:prSet presAssocID="{9924631A-9E60-47F9-8F05-7AC7FE8F1D12}" presName="sibTrans" presStyleCnt="0"/>
      <dgm:spPr/>
    </dgm:pt>
    <dgm:pt modelId="{2BF66D23-26E0-4D1E-B27F-72A38DE069BA}" type="pres">
      <dgm:prSet presAssocID="{C4E209C0-C4B2-4A36-9458-AC486B3DB047}" presName="node" presStyleLbl="node1" presStyleIdx="6" presStyleCnt="10" custScaleX="11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D18B8-9AC8-43EF-B76C-3D78637F2343}" type="pres">
      <dgm:prSet presAssocID="{53A2D34D-33DF-4689-9D69-61F8CF549418}" presName="sibTrans" presStyleCnt="0"/>
      <dgm:spPr/>
    </dgm:pt>
    <dgm:pt modelId="{CF05F658-72FF-4CFA-80B8-6EC8B931763A}" type="pres">
      <dgm:prSet presAssocID="{E7A70C49-C907-474D-BA1F-66274FB16F2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64EC7-585F-4583-9A9B-B2FC07EEB26A}" type="pres">
      <dgm:prSet presAssocID="{33027A93-43FC-4465-AC21-12460234DF10}" presName="sibTrans" presStyleCnt="0"/>
      <dgm:spPr/>
    </dgm:pt>
    <dgm:pt modelId="{19C43CC6-E90E-4132-8D11-A3FC1A35D3EB}" type="pres">
      <dgm:prSet presAssocID="{F309F0FC-1970-4964-9E64-DB012D8CF39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BFB42-76DE-4D3D-9A87-23B19B2E905C}" type="pres">
      <dgm:prSet presAssocID="{66A9ADC9-2271-46EC-B8F2-E225BB7ADD60}" presName="sibTrans" presStyleCnt="0"/>
      <dgm:spPr/>
    </dgm:pt>
    <dgm:pt modelId="{FDD8EAE8-23C0-42E2-A2C5-5F91CB0B171E}" type="pres">
      <dgm:prSet presAssocID="{DC90804D-A894-4459-8B6F-240F36746A0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A51D6-24ED-4517-8A7E-A3FAE255A46D}" type="presOf" srcId="{DC90804D-A894-4459-8B6F-240F36746A03}" destId="{FDD8EAE8-23C0-42E2-A2C5-5F91CB0B171E}" srcOrd="0" destOrd="0" presId="urn:microsoft.com/office/officeart/2005/8/layout/default"/>
    <dgm:cxn modelId="{46758C0A-0179-4D22-8C85-AD4B0FCAC03C}" type="presOf" srcId="{2B75C32E-D327-4E14-8C37-14D244FDFCEC}" destId="{EB03B846-11BB-4A03-8FA5-44D8747E5237}" srcOrd="0" destOrd="0" presId="urn:microsoft.com/office/officeart/2005/8/layout/default"/>
    <dgm:cxn modelId="{BCEAB576-F6AF-40C9-BD87-2E45D7533816}" srcId="{DEB1511F-7158-4C30-9AB9-79BCC8273DB1}" destId="{4568FE4C-3165-4067-ABD1-506FF17A1A32}" srcOrd="2" destOrd="0" parTransId="{B18FAC41-8601-4A72-8CE8-5132F92F7827}" sibTransId="{BD508A02-5027-42E3-94D5-269C331B5A47}"/>
    <dgm:cxn modelId="{D76091C1-39E0-4030-9DC7-3432254F5ECB}" type="presOf" srcId="{F309F0FC-1970-4964-9E64-DB012D8CF392}" destId="{19C43CC6-E90E-4132-8D11-A3FC1A35D3EB}" srcOrd="0" destOrd="0" presId="urn:microsoft.com/office/officeart/2005/8/layout/default"/>
    <dgm:cxn modelId="{F2E86FCB-401E-4CDE-A7EE-A8D8F9E3470A}" srcId="{DEB1511F-7158-4C30-9AB9-79BCC8273DB1}" destId="{E19D5A43-F5C5-414B-944A-C0B6D439D775}" srcOrd="0" destOrd="0" parTransId="{2B74119F-BCF2-4E88-8DF2-6F588F6CAA5D}" sibTransId="{D0D10A8C-5F5E-4A02-9668-98351BA8E350}"/>
    <dgm:cxn modelId="{04FBC49B-4267-494D-9F26-B80DD64FDA2B}" srcId="{DEB1511F-7158-4C30-9AB9-79BCC8273DB1}" destId="{2B75C32E-D327-4E14-8C37-14D244FDFCEC}" srcOrd="4" destOrd="0" parTransId="{D6D76625-881C-4588-B6E8-F90924B26752}" sibTransId="{066ACEE5-B79B-4BB7-81B8-CA0FAD9C3A40}"/>
    <dgm:cxn modelId="{4425547E-202B-46B2-A97C-F4623CF6B231}" srcId="{DEB1511F-7158-4C30-9AB9-79BCC8273DB1}" destId="{BCF7FD6F-C22F-424F-A626-32E023566D53}" srcOrd="5" destOrd="0" parTransId="{7389FDA7-E213-4D2E-B661-0144A77C543C}" sibTransId="{9924631A-9E60-47F9-8F05-7AC7FE8F1D12}"/>
    <dgm:cxn modelId="{3E0EAE94-4173-4C20-9A02-4A5935EECCA1}" srcId="{DEB1511F-7158-4C30-9AB9-79BCC8273DB1}" destId="{F309F0FC-1970-4964-9E64-DB012D8CF392}" srcOrd="8" destOrd="0" parTransId="{F411B875-462F-4A4F-8192-A9D11FCA2961}" sibTransId="{66A9ADC9-2271-46EC-B8F2-E225BB7ADD60}"/>
    <dgm:cxn modelId="{2CE8C373-06E6-48E5-B084-14D4C98FE869}" srcId="{DEB1511F-7158-4C30-9AB9-79BCC8273DB1}" destId="{C4E209C0-C4B2-4A36-9458-AC486B3DB047}" srcOrd="6" destOrd="0" parTransId="{40146062-ED54-487B-9B74-76260E191113}" sibTransId="{53A2D34D-33DF-4689-9D69-61F8CF549418}"/>
    <dgm:cxn modelId="{326585A9-7E4D-4CD2-B891-021C375672B5}" type="presOf" srcId="{4568FE4C-3165-4067-ABD1-506FF17A1A32}" destId="{A8DB13F7-B387-491E-9E6E-CEAA62DF887E}" srcOrd="0" destOrd="0" presId="urn:microsoft.com/office/officeart/2005/8/layout/default"/>
    <dgm:cxn modelId="{1E877764-30EF-43C7-8EAA-E4F356E3BA72}" type="presOf" srcId="{E19D5A43-F5C5-414B-944A-C0B6D439D775}" destId="{8843EEED-6712-40E0-9605-129ACE9B5CBE}" srcOrd="0" destOrd="0" presId="urn:microsoft.com/office/officeart/2005/8/layout/default"/>
    <dgm:cxn modelId="{BBA13C30-A5C1-4610-A1CA-39BF74010944}" srcId="{DEB1511F-7158-4C30-9AB9-79BCC8273DB1}" destId="{E7A70C49-C907-474D-BA1F-66274FB16F2B}" srcOrd="7" destOrd="0" parTransId="{9077B52A-9AD8-4DAB-83F7-6A234D7F4388}" sibTransId="{33027A93-43FC-4465-AC21-12460234DF10}"/>
    <dgm:cxn modelId="{898C4BD7-30A4-4547-945D-D04EF63A9245}" type="presOf" srcId="{2F3FF9E4-8832-4A3C-A2DF-33E0E447EF4B}" destId="{31CC0628-630F-4596-9320-45F88C435955}" srcOrd="0" destOrd="0" presId="urn:microsoft.com/office/officeart/2005/8/layout/default"/>
    <dgm:cxn modelId="{A967628F-BF63-4C6D-8610-4EE2374199C2}" srcId="{DEB1511F-7158-4C30-9AB9-79BCC8273DB1}" destId="{0C7B9C86-E8B5-4A3C-9CD5-9FEDBC989FBB}" srcOrd="1" destOrd="0" parTransId="{B3A1F91B-DA1C-4BA7-A280-395C511FE618}" sibTransId="{16A3785D-2646-4D7F-AB55-01EBC272A5CB}"/>
    <dgm:cxn modelId="{DEC46F22-78D6-4CF9-BDCD-B32A66451EBB}" srcId="{DEB1511F-7158-4C30-9AB9-79BCC8273DB1}" destId="{DC90804D-A894-4459-8B6F-240F36746A03}" srcOrd="9" destOrd="0" parTransId="{91582A91-B692-418D-88BF-9A72AA4C3E77}" sibTransId="{ED7A0C46-4347-4663-BEEC-22486ADF2F43}"/>
    <dgm:cxn modelId="{3CFB825E-284C-4671-8F78-35DE61549125}" type="presOf" srcId="{E7A70C49-C907-474D-BA1F-66274FB16F2B}" destId="{CF05F658-72FF-4CFA-80B8-6EC8B931763A}" srcOrd="0" destOrd="0" presId="urn:microsoft.com/office/officeart/2005/8/layout/default"/>
    <dgm:cxn modelId="{47843501-365A-4A07-B9BF-73F377689839}" srcId="{DEB1511F-7158-4C30-9AB9-79BCC8273DB1}" destId="{2F3FF9E4-8832-4A3C-A2DF-33E0E447EF4B}" srcOrd="3" destOrd="0" parTransId="{4EEAA6E6-F933-4CE2-8132-AB7E715A8A45}" sibTransId="{88CE60C5-3A7F-4B34-A6AB-96388A1005B6}"/>
    <dgm:cxn modelId="{FFC4E068-28D0-48D7-A44D-92949D6C03A0}" type="presOf" srcId="{0C7B9C86-E8B5-4A3C-9CD5-9FEDBC989FBB}" destId="{DB47BB65-A465-4926-B8E2-71015D43F961}" srcOrd="0" destOrd="0" presId="urn:microsoft.com/office/officeart/2005/8/layout/default"/>
    <dgm:cxn modelId="{4E84B278-E459-42AC-964D-334A3FA79DBD}" type="presOf" srcId="{DEB1511F-7158-4C30-9AB9-79BCC8273DB1}" destId="{F72ED067-7891-48F6-BDD2-6DE2E3640BA7}" srcOrd="0" destOrd="0" presId="urn:microsoft.com/office/officeart/2005/8/layout/default"/>
    <dgm:cxn modelId="{1DB3F984-BA3D-4306-8328-B488623582B0}" type="presOf" srcId="{C4E209C0-C4B2-4A36-9458-AC486B3DB047}" destId="{2BF66D23-26E0-4D1E-B27F-72A38DE069BA}" srcOrd="0" destOrd="0" presId="urn:microsoft.com/office/officeart/2005/8/layout/default"/>
    <dgm:cxn modelId="{8586D67B-8B5D-4F65-9CDC-DD9A3FD84383}" type="presOf" srcId="{BCF7FD6F-C22F-424F-A626-32E023566D53}" destId="{514A1735-256E-4129-AC42-7D5E7C8575BD}" srcOrd="0" destOrd="0" presId="urn:microsoft.com/office/officeart/2005/8/layout/default"/>
    <dgm:cxn modelId="{83F033DF-FEDF-4218-BDC4-3FCCDC1C9B9D}" type="presParOf" srcId="{F72ED067-7891-48F6-BDD2-6DE2E3640BA7}" destId="{8843EEED-6712-40E0-9605-129ACE9B5CBE}" srcOrd="0" destOrd="0" presId="urn:microsoft.com/office/officeart/2005/8/layout/default"/>
    <dgm:cxn modelId="{1A0050D0-E754-44B8-94EB-5D72702C21ED}" type="presParOf" srcId="{F72ED067-7891-48F6-BDD2-6DE2E3640BA7}" destId="{25B41FAA-2DD1-44B6-9B18-BB4E349C818B}" srcOrd="1" destOrd="0" presId="urn:microsoft.com/office/officeart/2005/8/layout/default"/>
    <dgm:cxn modelId="{C1B0A4A4-3219-4F7C-B87F-5DFF1F9CFB3F}" type="presParOf" srcId="{F72ED067-7891-48F6-BDD2-6DE2E3640BA7}" destId="{DB47BB65-A465-4926-B8E2-71015D43F961}" srcOrd="2" destOrd="0" presId="urn:microsoft.com/office/officeart/2005/8/layout/default"/>
    <dgm:cxn modelId="{F8283C69-F6AD-4A7F-98D2-CE7421D4DA18}" type="presParOf" srcId="{F72ED067-7891-48F6-BDD2-6DE2E3640BA7}" destId="{C20B5DC6-BFA8-4DDC-94E9-3DC518588795}" srcOrd="3" destOrd="0" presId="urn:microsoft.com/office/officeart/2005/8/layout/default"/>
    <dgm:cxn modelId="{92D17B34-6403-4892-BF85-E5922E74CBF3}" type="presParOf" srcId="{F72ED067-7891-48F6-BDD2-6DE2E3640BA7}" destId="{A8DB13F7-B387-491E-9E6E-CEAA62DF887E}" srcOrd="4" destOrd="0" presId="urn:microsoft.com/office/officeart/2005/8/layout/default"/>
    <dgm:cxn modelId="{9DFBB092-F80B-43C3-93F5-8468514BA021}" type="presParOf" srcId="{F72ED067-7891-48F6-BDD2-6DE2E3640BA7}" destId="{9347695C-4D69-4B8E-A656-0289B6389959}" srcOrd="5" destOrd="0" presId="urn:microsoft.com/office/officeart/2005/8/layout/default"/>
    <dgm:cxn modelId="{F338A399-54EC-4CB9-9F85-C4C4E106FCFE}" type="presParOf" srcId="{F72ED067-7891-48F6-BDD2-6DE2E3640BA7}" destId="{31CC0628-630F-4596-9320-45F88C435955}" srcOrd="6" destOrd="0" presId="urn:microsoft.com/office/officeart/2005/8/layout/default"/>
    <dgm:cxn modelId="{D6204DC1-22CA-490A-A09B-5F7FB151848E}" type="presParOf" srcId="{F72ED067-7891-48F6-BDD2-6DE2E3640BA7}" destId="{56ED56FF-5119-42F4-AF14-7866C0BB5F32}" srcOrd="7" destOrd="0" presId="urn:microsoft.com/office/officeart/2005/8/layout/default"/>
    <dgm:cxn modelId="{19BEE56B-BEE1-47F8-AA08-9507883D735E}" type="presParOf" srcId="{F72ED067-7891-48F6-BDD2-6DE2E3640BA7}" destId="{EB03B846-11BB-4A03-8FA5-44D8747E5237}" srcOrd="8" destOrd="0" presId="urn:microsoft.com/office/officeart/2005/8/layout/default"/>
    <dgm:cxn modelId="{1AEB48E9-55F5-4C36-B2BE-C92493F63938}" type="presParOf" srcId="{F72ED067-7891-48F6-BDD2-6DE2E3640BA7}" destId="{48BD5DE7-6F74-43BB-A126-1AC7A3ED9FE9}" srcOrd="9" destOrd="0" presId="urn:microsoft.com/office/officeart/2005/8/layout/default"/>
    <dgm:cxn modelId="{924A8E44-0845-43CA-B19B-A31349DD6639}" type="presParOf" srcId="{F72ED067-7891-48F6-BDD2-6DE2E3640BA7}" destId="{514A1735-256E-4129-AC42-7D5E7C8575BD}" srcOrd="10" destOrd="0" presId="urn:microsoft.com/office/officeart/2005/8/layout/default"/>
    <dgm:cxn modelId="{D816CA3D-F9E1-4D42-A3BB-0BFE36A59B6E}" type="presParOf" srcId="{F72ED067-7891-48F6-BDD2-6DE2E3640BA7}" destId="{7121F90B-D5F1-427C-AEFE-5257E29C1848}" srcOrd="11" destOrd="0" presId="urn:microsoft.com/office/officeart/2005/8/layout/default"/>
    <dgm:cxn modelId="{B0B60C0B-0007-4B4C-B08A-717EC9208A8E}" type="presParOf" srcId="{F72ED067-7891-48F6-BDD2-6DE2E3640BA7}" destId="{2BF66D23-26E0-4D1E-B27F-72A38DE069BA}" srcOrd="12" destOrd="0" presId="urn:microsoft.com/office/officeart/2005/8/layout/default"/>
    <dgm:cxn modelId="{8D1B3EF6-E7B5-452E-8DDD-41C11A22BAD7}" type="presParOf" srcId="{F72ED067-7891-48F6-BDD2-6DE2E3640BA7}" destId="{FA7D18B8-9AC8-43EF-B76C-3D78637F2343}" srcOrd="13" destOrd="0" presId="urn:microsoft.com/office/officeart/2005/8/layout/default"/>
    <dgm:cxn modelId="{E4DCC9CF-CD70-44F4-B9F4-B8743C7487E8}" type="presParOf" srcId="{F72ED067-7891-48F6-BDD2-6DE2E3640BA7}" destId="{CF05F658-72FF-4CFA-80B8-6EC8B931763A}" srcOrd="14" destOrd="0" presId="urn:microsoft.com/office/officeart/2005/8/layout/default"/>
    <dgm:cxn modelId="{60687B46-1986-4901-96E1-E8C2A2A6F943}" type="presParOf" srcId="{F72ED067-7891-48F6-BDD2-6DE2E3640BA7}" destId="{0CF64EC7-585F-4583-9A9B-B2FC07EEB26A}" srcOrd="15" destOrd="0" presId="urn:microsoft.com/office/officeart/2005/8/layout/default"/>
    <dgm:cxn modelId="{D96E5FF6-108C-4AAD-B144-8271D1E52C67}" type="presParOf" srcId="{F72ED067-7891-48F6-BDD2-6DE2E3640BA7}" destId="{19C43CC6-E90E-4132-8D11-A3FC1A35D3EB}" srcOrd="16" destOrd="0" presId="urn:microsoft.com/office/officeart/2005/8/layout/default"/>
    <dgm:cxn modelId="{1EB16500-F7A3-42B3-A609-B0664239D296}" type="presParOf" srcId="{F72ED067-7891-48F6-BDD2-6DE2E3640BA7}" destId="{E5ABFB42-76DE-4D3D-9A87-23B19B2E905C}" srcOrd="17" destOrd="0" presId="urn:microsoft.com/office/officeart/2005/8/layout/default"/>
    <dgm:cxn modelId="{BCE8BA5E-1249-4B06-A7AE-ECD3C82A4229}" type="presParOf" srcId="{F72ED067-7891-48F6-BDD2-6DE2E3640BA7}" destId="{FDD8EAE8-23C0-42E2-A2C5-5F91CB0B171E}" srcOrd="18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B1511F-7158-4C30-9AB9-79BCC8273D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D5A43-F5C5-414B-944A-C0B6D439D775}">
      <dgm:prSet phldrT="[Текст]"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по организации питания и перерывов для проведения лечебных и профилактических мероприятий для участников ИС(И) с ограниченными возможностями здоровья, детей-инвалидов и инвалидов ОО </a:t>
          </a:r>
        </a:p>
        <a:p>
          <a:pPr>
            <a:lnSpc>
              <a:spcPct val="90000"/>
            </a:lnSpc>
          </a:pPr>
          <a:r>
            <a:rPr lang="ru-RU" sz="140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dirty="0">
            <a:latin typeface="+mn-lt"/>
            <a:ea typeface="Cambria" pitchFamily="18" charset="0"/>
          </a:endParaRPr>
        </a:p>
      </dgm:t>
    </dgm:pt>
    <dgm:pt modelId="{2B74119F-BCF2-4E88-8DF2-6F588F6CAA5D}" type="parTrans" cxnId="{F2E86FCB-401E-4CDE-A7EE-A8D8F9E3470A}">
      <dgm:prSet/>
      <dgm:spPr/>
      <dgm:t>
        <a:bodyPr/>
        <a:lstStyle/>
        <a:p>
          <a:endParaRPr lang="ru-RU"/>
        </a:p>
      </dgm:t>
    </dgm:pt>
    <dgm:pt modelId="{D0D10A8C-5F5E-4A02-9668-98351BA8E350}" type="sibTrans" cxnId="{F2E86FCB-401E-4CDE-A7EE-A8D8F9E3470A}">
      <dgm:prSet/>
      <dgm:spPr/>
      <dgm:t>
        <a:bodyPr/>
        <a:lstStyle/>
        <a:p>
          <a:endParaRPr lang="ru-RU"/>
        </a:p>
      </dgm:t>
    </dgm:pt>
    <dgm:pt modelId="{CEC263EB-3663-4DA6-96CF-0559B2D936CA}">
      <dgm:prSet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по осуществлению общественного наблюдения при проведении и/или проверке ИС(И)</a:t>
          </a:r>
          <a:endParaRPr lang="ru-RU" sz="1400" b="1" i="1" dirty="0" smtClean="0">
            <a:solidFill>
              <a:srgbClr val="002060"/>
            </a:solidFill>
            <a:latin typeface="+mn-lt"/>
            <a:ea typeface="Cambria" pitchFamily="18" charset="0"/>
          </a:endParaRPr>
        </a:p>
        <a:p>
          <a:r>
            <a:rPr lang="ru-RU" sz="140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gm:t>
    </dgm:pt>
    <dgm:pt modelId="{3F95CEA7-7D88-4DE3-9AFB-3E883BD248BE}" type="parTrans" cxnId="{2F349032-4C7B-47B4-A64A-B5BD5D787824}">
      <dgm:prSet/>
      <dgm:spPr/>
      <dgm:t>
        <a:bodyPr/>
        <a:lstStyle/>
        <a:p>
          <a:endParaRPr lang="ru-RU"/>
        </a:p>
      </dgm:t>
    </dgm:pt>
    <dgm:pt modelId="{C5F09DDF-EE2B-4C99-88F4-98FA003B4748}" type="sibTrans" cxnId="{2F349032-4C7B-47B4-A64A-B5BD5D787824}">
      <dgm:prSet/>
      <dgm:spPr/>
      <dgm:t>
        <a:bodyPr/>
        <a:lstStyle/>
        <a:p>
          <a:endParaRPr lang="ru-RU"/>
        </a:p>
      </dgm:t>
    </dgm:pt>
    <dgm:pt modelId="{AF89A196-9BB9-4B03-B8BF-4C2A3591F8E6}">
      <dgm:prSet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Сопроводительный                                                      бланк  к материалам</a:t>
          </a:r>
        </a:p>
        <a:p>
          <a:pPr algn="l">
            <a:lnSpc>
              <a:spcPct val="100000"/>
            </a:lnSpc>
          </a:pPr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  ИС(И)</a:t>
          </a:r>
        </a:p>
        <a:p>
          <a:pPr algn="l">
            <a:lnSpc>
              <a:spcPct val="100000"/>
            </a:lnSpc>
          </a:pPr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</a:t>
          </a:r>
        </a:p>
        <a:p>
          <a:pPr algn="l">
            <a:lnSpc>
              <a:spcPct val="100000"/>
            </a:lnSpc>
          </a:pPr>
          <a:r>
            <a:rPr lang="ru-RU" sz="1400" b="1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аудиторий</a:t>
          </a:r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r>
            <a:rPr lang="ru-RU" sz="1400" b="1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 </a:t>
          </a:r>
        </a:p>
      </dgm:t>
    </dgm:pt>
    <dgm:pt modelId="{6D87D818-20D2-4837-A36C-C166089855E6}" type="parTrans" cxnId="{8F3F282C-234C-4055-9913-BB532FA2482A}">
      <dgm:prSet/>
      <dgm:spPr/>
      <dgm:t>
        <a:bodyPr/>
        <a:lstStyle/>
        <a:p>
          <a:endParaRPr lang="ru-RU"/>
        </a:p>
      </dgm:t>
    </dgm:pt>
    <dgm:pt modelId="{766BE289-C42A-4623-B392-7D59AF5EF268}" type="sibTrans" cxnId="{8F3F282C-234C-4055-9913-BB532FA2482A}">
      <dgm:prSet/>
      <dgm:spPr/>
      <dgm:t>
        <a:bodyPr/>
        <a:lstStyle/>
        <a:p>
          <a:endParaRPr lang="ru-RU"/>
        </a:p>
      </dgm:t>
    </dgm:pt>
    <dgm:pt modelId="{04A4F721-426A-41E2-B8E9-1D76FFC26E06}">
      <dgm:prSet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Акт общественного наблюдения за проведением ИС(И) в ОО (месте проведения) (ИС-10)</a:t>
          </a:r>
        </a:p>
        <a:p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Акт общественного наблюдения за проверкой ИС(И) в ОО (месте проверки) (ИС-11)</a:t>
          </a:r>
        </a:p>
        <a:p>
          <a:r>
            <a:rPr lang="ru-RU" sz="1400" b="1" i="1" dirty="0" smtClean="0">
              <a:solidFill>
                <a:srgbClr val="3333FF"/>
              </a:solidFill>
              <a:latin typeface="+mn-lt"/>
              <a:ea typeface="Cambria" pitchFamily="18" charset="0"/>
            </a:rPr>
            <a:t> </a:t>
          </a:r>
          <a:r>
            <a:rPr lang="ru-RU" sz="1400" i="1" dirty="0" smtClean="0">
              <a:solidFill>
                <a:srgbClr val="3333FF"/>
              </a:solidFill>
              <a:latin typeface="+mn-lt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3333FF"/>
              </a:solidFill>
              <a:latin typeface="+mn-lt"/>
              <a:ea typeface="Cambria" pitchFamily="18" charset="0"/>
            </a:rPr>
            <a:t>по количеству  распределенных ОН</a:t>
          </a:r>
          <a:r>
            <a:rPr lang="ru-RU" sz="1400" i="1" dirty="0" smtClean="0">
              <a:solidFill>
                <a:srgbClr val="3333FF"/>
              </a:solidFill>
              <a:latin typeface="+mn-lt"/>
              <a:ea typeface="Cambria" pitchFamily="18" charset="0"/>
            </a:rPr>
            <a:t>)</a:t>
          </a:r>
        </a:p>
      </dgm:t>
    </dgm:pt>
    <dgm:pt modelId="{B6C7CE7C-6AA1-4F06-AACC-BF1D8E09ACFD}" type="parTrans" cxnId="{82FE1810-65E6-4F8D-A9C9-4496FF748E9F}">
      <dgm:prSet/>
      <dgm:spPr/>
      <dgm:t>
        <a:bodyPr/>
        <a:lstStyle/>
        <a:p>
          <a:endParaRPr lang="ru-RU"/>
        </a:p>
      </dgm:t>
    </dgm:pt>
    <dgm:pt modelId="{A3679DB1-3519-465A-92C2-5B145A35F448}" type="sibTrans" cxnId="{82FE1810-65E6-4F8D-A9C9-4496FF748E9F}">
      <dgm:prSet/>
      <dgm:spPr/>
      <dgm:t>
        <a:bodyPr/>
        <a:lstStyle/>
        <a:p>
          <a:endParaRPr lang="ru-RU"/>
        </a:p>
      </dgm:t>
    </dgm:pt>
    <dgm:pt modelId="{0533BC65-E1F9-43BC-8D32-AAB77FDC8A10}">
      <dgm:prSet custT="1"/>
      <dgm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just"/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Акт </a:t>
          </a:r>
        </a:p>
        <a:p>
          <a:pPr algn="just"/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приемки-                                                   передачи  </a:t>
          </a:r>
        </a:p>
        <a:p>
          <a:pPr algn="just"/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материалов           </a:t>
          </a:r>
        </a:p>
        <a:p>
          <a:pPr algn="just"/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 ИС(И)  </a:t>
          </a:r>
          <a:r>
            <a:rPr lang="ru-RU" sz="140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один на ОО</a:t>
          </a:r>
          <a:r>
            <a:rPr lang="ru-RU" sz="140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dirty="0">
            <a:latin typeface="+mn-lt"/>
            <a:ea typeface="Cambria" pitchFamily="18" charset="0"/>
          </a:endParaRPr>
        </a:p>
      </dgm:t>
    </dgm:pt>
    <dgm:pt modelId="{F89F0295-92AD-4051-A610-AE03F96C5352}" type="parTrans" cxnId="{D86BACD4-0CC4-4B7E-B9B6-298955763CB9}">
      <dgm:prSet/>
      <dgm:spPr/>
      <dgm:t>
        <a:bodyPr/>
        <a:lstStyle/>
        <a:p>
          <a:endParaRPr lang="ru-RU"/>
        </a:p>
      </dgm:t>
    </dgm:pt>
    <dgm:pt modelId="{D96F15DA-0A80-4583-96D5-4BACA69F2BEB}" type="sibTrans" cxnId="{D86BACD4-0CC4-4B7E-B9B6-298955763CB9}">
      <dgm:prSet/>
      <dgm:spPr/>
      <dgm:t>
        <a:bodyPr/>
        <a:lstStyle/>
        <a:p>
          <a:endParaRPr lang="ru-RU"/>
        </a:p>
      </dgm:t>
    </dgm:pt>
    <dgm:pt modelId="{D92457E9-7F12-4060-83CB-86D312E80842}">
      <dgm:prSet custT="1"/>
      <dgm:spPr>
        <a:solidFill>
          <a:schemeClr val="bg1"/>
        </a:solidFill>
        <a:ln w="635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ru-RU" sz="1400" b="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Возвратные доставочные пакеты (конверты) с заполненным Сопроводительным бланком (форма 11-С(И))</a:t>
          </a:r>
          <a:r>
            <a:rPr lang="ru-RU" sz="140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аудиторий</a:t>
          </a:r>
          <a:r>
            <a:rPr lang="ru-RU" sz="1400" i="1" dirty="0" smtClean="0">
              <a:solidFill>
                <a:srgbClr val="002060"/>
              </a:solidFill>
              <a:latin typeface="+mn-lt"/>
            </a:rPr>
            <a:t>) </a:t>
          </a:r>
        </a:p>
      </dgm:t>
    </dgm:pt>
    <dgm:pt modelId="{9FBF926C-1AC1-4D17-BA46-5F0AC9CDCE1D}" type="sibTrans" cxnId="{CD042F2C-D83F-43CE-B993-911BCB7F6AC9}">
      <dgm:prSet/>
      <dgm:spPr/>
      <dgm:t>
        <a:bodyPr/>
        <a:lstStyle/>
        <a:p>
          <a:endParaRPr lang="ru-RU"/>
        </a:p>
      </dgm:t>
    </dgm:pt>
    <dgm:pt modelId="{EDD56FFC-8B0E-4255-894F-41056CD471F7}" type="parTrans" cxnId="{CD042F2C-D83F-43CE-B993-911BCB7F6AC9}">
      <dgm:prSet/>
      <dgm:spPr/>
      <dgm:t>
        <a:bodyPr/>
        <a:lstStyle/>
        <a:p>
          <a:endParaRPr lang="ru-RU"/>
        </a:p>
      </dgm:t>
    </dgm:pt>
    <dgm:pt modelId="{F72ED067-7891-48F6-BDD2-6DE2E3640BA7}" type="pres">
      <dgm:prSet presAssocID="{DEB1511F-7158-4C30-9AB9-79BCC8273D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43EEED-6712-40E0-9605-129ACE9B5CBE}" type="pres">
      <dgm:prSet presAssocID="{E19D5A43-F5C5-414B-944A-C0B6D439D775}" presName="node" presStyleLbl="node1" presStyleIdx="0" presStyleCnt="6" custScaleY="12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41FAA-2DD1-44B6-9B18-BB4E349C818B}" type="pres">
      <dgm:prSet presAssocID="{D0D10A8C-5F5E-4A02-9668-98351BA8E350}" presName="sibTrans" presStyleCnt="0"/>
      <dgm:spPr/>
    </dgm:pt>
    <dgm:pt modelId="{A7E0654B-8254-4E9F-95EE-ED9DECCEEEB0}" type="pres">
      <dgm:prSet presAssocID="{CEC263EB-3663-4DA6-96CF-0559B2D936CA}" presName="node" presStyleLbl="node1" presStyleIdx="1" presStyleCnt="6" custScaleY="127778" custLinFactNeighborX="-667" custLinFactNeighborY="-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3F166-1266-4C9D-BC49-62725953EF76}" type="pres">
      <dgm:prSet presAssocID="{C5F09DDF-EE2B-4C99-88F4-98FA003B4748}" presName="sibTrans" presStyleCnt="0"/>
      <dgm:spPr/>
    </dgm:pt>
    <dgm:pt modelId="{26123148-EFE0-4B09-9B28-1B0489D53A8B}" type="pres">
      <dgm:prSet presAssocID="{D92457E9-7F12-4060-83CB-86D312E80842}" presName="node" presStyleLbl="node1" presStyleIdx="2" presStyleCnt="6" custScaleY="12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E38D0-676D-407B-9074-677A633A111B}" type="pres">
      <dgm:prSet presAssocID="{9FBF926C-1AC1-4D17-BA46-5F0AC9CDCE1D}" presName="sibTrans" presStyleCnt="0"/>
      <dgm:spPr/>
    </dgm:pt>
    <dgm:pt modelId="{930191C5-D21A-4BB7-A0DE-1DA0FE300480}" type="pres">
      <dgm:prSet presAssocID="{AF89A196-9BB9-4B03-B8BF-4C2A3591F8E6}" presName="node" presStyleLbl="node1" presStyleIdx="3" presStyleCnt="6" custScaleY="115242" custLinFactNeighborX="-2667" custLinFactNeighborY="-7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B9A07-AC16-47E4-8902-A222D7B8B5FB}" type="pres">
      <dgm:prSet presAssocID="{766BE289-C42A-4623-B392-7D59AF5EF268}" presName="sibTrans" presStyleCnt="0"/>
      <dgm:spPr/>
    </dgm:pt>
    <dgm:pt modelId="{5ED55E84-BA40-4075-9A51-B42D3F36263B}" type="pres">
      <dgm:prSet presAssocID="{04A4F721-426A-41E2-B8E9-1D76FFC26E06}" presName="node" presStyleLbl="node1" presStyleIdx="4" presStyleCnt="6" custScaleY="115242" custLinFactNeighborX="-667" custLinFactNeighborY="-7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2805B-3B3E-414F-BD50-B9F60A399699}" type="pres">
      <dgm:prSet presAssocID="{A3679DB1-3519-465A-92C2-5B145A35F448}" presName="sibTrans" presStyleCnt="0"/>
      <dgm:spPr/>
    </dgm:pt>
    <dgm:pt modelId="{0194BE33-0A22-419F-BA23-CC2ACB520AD9}" type="pres">
      <dgm:prSet presAssocID="{0533BC65-E1F9-43BC-8D32-AAB77FDC8A10}" presName="node" presStyleLbl="node1" presStyleIdx="5" presStyleCnt="6" custScaleY="115242" custLinFactNeighborX="1333" custLinFactNeighborY="-7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BACD4-0CC4-4B7E-B9B6-298955763CB9}" srcId="{DEB1511F-7158-4C30-9AB9-79BCC8273DB1}" destId="{0533BC65-E1F9-43BC-8D32-AAB77FDC8A10}" srcOrd="5" destOrd="0" parTransId="{F89F0295-92AD-4051-A610-AE03F96C5352}" sibTransId="{D96F15DA-0A80-4583-96D5-4BACA69F2BEB}"/>
    <dgm:cxn modelId="{F2E86FCB-401E-4CDE-A7EE-A8D8F9E3470A}" srcId="{DEB1511F-7158-4C30-9AB9-79BCC8273DB1}" destId="{E19D5A43-F5C5-414B-944A-C0B6D439D775}" srcOrd="0" destOrd="0" parTransId="{2B74119F-BCF2-4E88-8DF2-6F588F6CAA5D}" sibTransId="{D0D10A8C-5F5E-4A02-9668-98351BA8E350}"/>
    <dgm:cxn modelId="{CD042F2C-D83F-43CE-B993-911BCB7F6AC9}" srcId="{DEB1511F-7158-4C30-9AB9-79BCC8273DB1}" destId="{D92457E9-7F12-4060-83CB-86D312E80842}" srcOrd="2" destOrd="0" parTransId="{EDD56FFC-8B0E-4255-894F-41056CD471F7}" sibTransId="{9FBF926C-1AC1-4D17-BA46-5F0AC9CDCE1D}"/>
    <dgm:cxn modelId="{C69D343E-8FD4-4001-B0C5-602EC306580A}" type="presOf" srcId="{E19D5A43-F5C5-414B-944A-C0B6D439D775}" destId="{8843EEED-6712-40E0-9605-129ACE9B5CBE}" srcOrd="0" destOrd="0" presId="urn:microsoft.com/office/officeart/2005/8/layout/default"/>
    <dgm:cxn modelId="{0C8D0076-A9A2-47E8-93FB-70F1831F2084}" type="presOf" srcId="{AF89A196-9BB9-4B03-B8BF-4C2A3591F8E6}" destId="{930191C5-D21A-4BB7-A0DE-1DA0FE300480}" srcOrd="0" destOrd="0" presId="urn:microsoft.com/office/officeart/2005/8/layout/default"/>
    <dgm:cxn modelId="{2F349032-4C7B-47B4-A64A-B5BD5D787824}" srcId="{DEB1511F-7158-4C30-9AB9-79BCC8273DB1}" destId="{CEC263EB-3663-4DA6-96CF-0559B2D936CA}" srcOrd="1" destOrd="0" parTransId="{3F95CEA7-7D88-4DE3-9AFB-3E883BD248BE}" sibTransId="{C5F09DDF-EE2B-4C99-88F4-98FA003B4748}"/>
    <dgm:cxn modelId="{BF3544DF-EB8F-40A2-A562-FEBD94B69D82}" type="presOf" srcId="{04A4F721-426A-41E2-B8E9-1D76FFC26E06}" destId="{5ED55E84-BA40-4075-9A51-B42D3F36263B}" srcOrd="0" destOrd="0" presId="urn:microsoft.com/office/officeart/2005/8/layout/default"/>
    <dgm:cxn modelId="{F1E4FAB4-AB08-4A03-817D-11085CB8BCDE}" type="presOf" srcId="{D92457E9-7F12-4060-83CB-86D312E80842}" destId="{26123148-EFE0-4B09-9B28-1B0489D53A8B}" srcOrd="0" destOrd="0" presId="urn:microsoft.com/office/officeart/2005/8/layout/default"/>
    <dgm:cxn modelId="{8F3F282C-234C-4055-9913-BB532FA2482A}" srcId="{DEB1511F-7158-4C30-9AB9-79BCC8273DB1}" destId="{AF89A196-9BB9-4B03-B8BF-4C2A3591F8E6}" srcOrd="3" destOrd="0" parTransId="{6D87D818-20D2-4837-A36C-C166089855E6}" sibTransId="{766BE289-C42A-4623-B392-7D59AF5EF268}"/>
    <dgm:cxn modelId="{82FE1810-65E6-4F8D-A9C9-4496FF748E9F}" srcId="{DEB1511F-7158-4C30-9AB9-79BCC8273DB1}" destId="{04A4F721-426A-41E2-B8E9-1D76FFC26E06}" srcOrd="4" destOrd="0" parTransId="{B6C7CE7C-6AA1-4F06-AACC-BF1D8E09ACFD}" sibTransId="{A3679DB1-3519-465A-92C2-5B145A35F448}"/>
    <dgm:cxn modelId="{245847FA-C6EE-4D33-8EC8-A4786DD36A58}" type="presOf" srcId="{DEB1511F-7158-4C30-9AB9-79BCC8273DB1}" destId="{F72ED067-7891-48F6-BDD2-6DE2E3640BA7}" srcOrd="0" destOrd="0" presId="urn:microsoft.com/office/officeart/2005/8/layout/default"/>
    <dgm:cxn modelId="{BA9DD8FB-DC3C-4834-A7AC-E2EB8AABD1C6}" type="presOf" srcId="{CEC263EB-3663-4DA6-96CF-0559B2D936CA}" destId="{A7E0654B-8254-4E9F-95EE-ED9DECCEEEB0}" srcOrd="0" destOrd="0" presId="urn:microsoft.com/office/officeart/2005/8/layout/default"/>
    <dgm:cxn modelId="{70D900F1-5699-4C18-92AB-65B5A74FD22E}" type="presOf" srcId="{0533BC65-E1F9-43BC-8D32-AAB77FDC8A10}" destId="{0194BE33-0A22-419F-BA23-CC2ACB520AD9}" srcOrd="0" destOrd="0" presId="urn:microsoft.com/office/officeart/2005/8/layout/default"/>
    <dgm:cxn modelId="{A88D4536-9A02-471A-9C5B-34DE61086A31}" type="presParOf" srcId="{F72ED067-7891-48F6-BDD2-6DE2E3640BA7}" destId="{8843EEED-6712-40E0-9605-129ACE9B5CBE}" srcOrd="0" destOrd="0" presId="urn:microsoft.com/office/officeart/2005/8/layout/default"/>
    <dgm:cxn modelId="{7AAA3768-FCCC-49C3-8350-B8C7895E3557}" type="presParOf" srcId="{F72ED067-7891-48F6-BDD2-6DE2E3640BA7}" destId="{25B41FAA-2DD1-44B6-9B18-BB4E349C818B}" srcOrd="1" destOrd="0" presId="urn:microsoft.com/office/officeart/2005/8/layout/default"/>
    <dgm:cxn modelId="{8F57D1DB-A727-49DA-972D-376BA369D44C}" type="presParOf" srcId="{F72ED067-7891-48F6-BDD2-6DE2E3640BA7}" destId="{A7E0654B-8254-4E9F-95EE-ED9DECCEEEB0}" srcOrd="2" destOrd="0" presId="urn:microsoft.com/office/officeart/2005/8/layout/default"/>
    <dgm:cxn modelId="{B3D68118-1626-41BA-A280-6EDD0D86FE68}" type="presParOf" srcId="{F72ED067-7891-48F6-BDD2-6DE2E3640BA7}" destId="{C223F166-1266-4C9D-BC49-62725953EF76}" srcOrd="3" destOrd="0" presId="urn:microsoft.com/office/officeart/2005/8/layout/default"/>
    <dgm:cxn modelId="{DA8B420F-CB39-4196-A978-EECEC5A519DB}" type="presParOf" srcId="{F72ED067-7891-48F6-BDD2-6DE2E3640BA7}" destId="{26123148-EFE0-4B09-9B28-1B0489D53A8B}" srcOrd="4" destOrd="0" presId="urn:microsoft.com/office/officeart/2005/8/layout/default"/>
    <dgm:cxn modelId="{C12F6408-4458-43F8-AB04-F1EE6C6E7703}" type="presParOf" srcId="{F72ED067-7891-48F6-BDD2-6DE2E3640BA7}" destId="{225E38D0-676D-407B-9074-677A633A111B}" srcOrd="5" destOrd="0" presId="urn:microsoft.com/office/officeart/2005/8/layout/default"/>
    <dgm:cxn modelId="{AB07DD08-84AC-4E0A-A1BB-4C1234E76347}" type="presParOf" srcId="{F72ED067-7891-48F6-BDD2-6DE2E3640BA7}" destId="{930191C5-D21A-4BB7-A0DE-1DA0FE300480}" srcOrd="6" destOrd="0" presId="urn:microsoft.com/office/officeart/2005/8/layout/default"/>
    <dgm:cxn modelId="{54693181-7823-4333-A934-717A7D53D87A}" type="presParOf" srcId="{F72ED067-7891-48F6-BDD2-6DE2E3640BA7}" destId="{50CB9A07-AC16-47E4-8902-A222D7B8B5FB}" srcOrd="7" destOrd="0" presId="urn:microsoft.com/office/officeart/2005/8/layout/default"/>
    <dgm:cxn modelId="{E548CAFF-F9F8-4EEF-AF50-FF18567F4182}" type="presParOf" srcId="{F72ED067-7891-48F6-BDD2-6DE2E3640BA7}" destId="{5ED55E84-BA40-4075-9A51-B42D3F36263B}" srcOrd="8" destOrd="0" presId="urn:microsoft.com/office/officeart/2005/8/layout/default"/>
    <dgm:cxn modelId="{054DD94C-09F7-4CD3-8D29-75C6C56A053E}" type="presParOf" srcId="{F72ED067-7891-48F6-BDD2-6DE2E3640BA7}" destId="{B9B2805B-3B3E-414F-BD50-B9F60A399699}" srcOrd="9" destOrd="0" presId="urn:microsoft.com/office/officeart/2005/8/layout/default"/>
    <dgm:cxn modelId="{59877211-4101-4BA4-9BB3-9E451724289D}" type="presParOf" srcId="{F72ED067-7891-48F6-BDD2-6DE2E3640BA7}" destId="{0194BE33-0A22-419F-BA23-CC2ACB520AD9}" srcOrd="1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6E4857-2078-4BDB-A801-38F83627A33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940012-691A-4E23-B54E-54F2E95C7D7E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обеспечивает контроль проведения </a:t>
          </a:r>
          <a:endParaRPr lang="ru-RU" sz="1600" dirty="0">
            <a:solidFill>
              <a:srgbClr val="002060"/>
            </a:solidFill>
          </a:endParaRPr>
        </a:p>
      </dgm:t>
    </dgm:pt>
    <dgm:pt modelId="{790D5F4D-F473-4978-9BA1-D29DFB77D994}" type="parTrans" cxnId="{DBF58E80-028C-4569-81C3-281180D03B3B}">
      <dgm:prSet/>
      <dgm:spPr/>
      <dgm:t>
        <a:bodyPr/>
        <a:lstStyle/>
        <a:p>
          <a:endParaRPr lang="ru-RU"/>
        </a:p>
      </dgm:t>
    </dgm:pt>
    <dgm:pt modelId="{C7EE4E65-F775-4A34-A743-F2C9C7FD13F1}" type="sibTrans" cxnId="{DBF58E80-028C-4569-81C3-281180D03B3B}">
      <dgm:prSet/>
      <dgm:spPr>
        <a:ln w="3810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A9AD0903-7C5B-4EF8-8FB0-9E55D82781CB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выдает  дополнительные бланки записи</a:t>
          </a:r>
          <a:endParaRPr lang="ru-RU" sz="1600" dirty="0"/>
        </a:p>
      </dgm:t>
    </dgm:pt>
    <dgm:pt modelId="{6AE4FD41-8C57-4004-A25C-6A7E3E91A656}" type="parTrans" cxnId="{765125FD-E18F-47B2-8DF9-403ACB62EC58}">
      <dgm:prSet/>
      <dgm:spPr/>
      <dgm:t>
        <a:bodyPr/>
        <a:lstStyle/>
        <a:p>
          <a:endParaRPr lang="ru-RU"/>
        </a:p>
      </dgm:t>
    </dgm:pt>
    <dgm:pt modelId="{743B4F34-D6FE-4F00-8CFB-141BED38E4F1}" type="sibTrans" cxnId="{765125FD-E18F-47B2-8DF9-403ACB62EC58}">
      <dgm:prSet/>
      <dgm:spPr>
        <a:ln w="3810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2BC984B5-A143-4035-BC9A-83B67CC8AC45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выдает  дополнительные черновики</a:t>
          </a:r>
          <a:endParaRPr lang="ru-RU" sz="1600" dirty="0"/>
        </a:p>
      </dgm:t>
    </dgm:pt>
    <dgm:pt modelId="{DFD7497F-4F27-41C5-96AE-A4E935035241}" type="parTrans" cxnId="{6F05D58B-26FB-4645-B2A8-828DC806C744}">
      <dgm:prSet/>
      <dgm:spPr/>
      <dgm:t>
        <a:bodyPr/>
        <a:lstStyle/>
        <a:p>
          <a:endParaRPr lang="ru-RU"/>
        </a:p>
      </dgm:t>
    </dgm:pt>
    <dgm:pt modelId="{7FDD7410-31B7-4137-B2AC-F2D19F8E268B}" type="sibTrans" cxnId="{6F05D58B-26FB-4645-B2A8-828DC806C744}">
      <dgm:prSet/>
      <dgm:spPr>
        <a:ln w="3810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6FF39D75-3D95-404D-8FC9-2F75F0A2AA7C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+mn-lt"/>
              <a:ea typeface="Cambria" pitchFamily="18" charset="0"/>
            </a:rPr>
            <a:t>рассматривает информацию о нарушениях</a:t>
          </a:r>
          <a:r>
            <a:rPr lang="ru-RU" sz="14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, принимает меры по их устранению, организует проведение проверок по фактам нарушения установленного порядка проведения  ИС(И)</a:t>
          </a:r>
          <a:endParaRPr lang="ru-RU" sz="1400" dirty="0"/>
        </a:p>
      </dgm:t>
    </dgm:pt>
    <dgm:pt modelId="{1231CEFC-9153-4646-9B96-EE5E47AA9556}" type="parTrans" cxnId="{A201B9C1-F78D-4B7A-A43C-851EA92C76A5}">
      <dgm:prSet/>
      <dgm:spPr/>
      <dgm:t>
        <a:bodyPr/>
        <a:lstStyle/>
        <a:p>
          <a:endParaRPr lang="ru-RU"/>
        </a:p>
      </dgm:t>
    </dgm:pt>
    <dgm:pt modelId="{379D48EB-4E58-40A2-A922-6F72693686AB}" type="sibTrans" cxnId="{A201B9C1-F78D-4B7A-A43C-851EA92C76A5}">
      <dgm:prSet/>
      <dgm:spPr>
        <a:ln w="3810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BF0835D-02F2-45B5-A38E-454911463605}">
      <dgm:prSet phldrT="[Текст]"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принимает решение о переносе проведения ИС(И) при возникновении ЧС </a:t>
          </a:r>
        </a:p>
        <a:p>
          <a:r>
            <a:rPr lang="ru-RU" sz="14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(по согласованию с министерством образования)</a:t>
          </a:r>
          <a:endParaRPr lang="ru-RU" sz="1400" dirty="0"/>
        </a:p>
      </dgm:t>
    </dgm:pt>
    <dgm:pt modelId="{B2A7DCA9-48F9-409F-AD85-B6B42BD04F7A}" type="parTrans" cxnId="{04B1663A-18C1-4AFD-AD2E-6E21ADA77C7B}">
      <dgm:prSet/>
      <dgm:spPr/>
      <dgm:t>
        <a:bodyPr/>
        <a:lstStyle/>
        <a:p>
          <a:endParaRPr lang="ru-RU"/>
        </a:p>
      </dgm:t>
    </dgm:pt>
    <dgm:pt modelId="{5E866A37-580F-445C-B51D-6F3D1544A6C6}" type="sibTrans" cxnId="{04B1663A-18C1-4AFD-AD2E-6E21ADA77C7B}">
      <dgm:prSet/>
      <dgm:spPr>
        <a:ln w="3810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410AF978-CB00-4F2D-9815-D20FF0D2BC07}">
      <dgm:prSet custT="1"/>
      <dgm:spPr>
        <a:solidFill>
          <a:schemeClr val="bg1"/>
        </a:solidFill>
        <a:ln w="31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+mn-lt"/>
              <a:ea typeface="Cambria" pitchFamily="18" charset="0"/>
            </a:rPr>
            <a:t>предоставляет статистические данные по проведению и проверке ИС(И)</a:t>
          </a:r>
          <a:endParaRPr lang="ru-RU" sz="1600" b="1" dirty="0">
            <a:solidFill>
              <a:srgbClr val="002060"/>
            </a:solidFill>
            <a:latin typeface="+mn-lt"/>
          </a:endParaRPr>
        </a:p>
      </dgm:t>
    </dgm:pt>
    <dgm:pt modelId="{95544A0E-C463-4038-8205-FCAE5BFF73F3}" type="parTrans" cxnId="{6F4D0DC3-6E8D-4D30-9306-FBB86398C881}">
      <dgm:prSet/>
      <dgm:spPr/>
      <dgm:t>
        <a:bodyPr/>
        <a:lstStyle/>
        <a:p>
          <a:endParaRPr lang="ru-RU"/>
        </a:p>
      </dgm:t>
    </dgm:pt>
    <dgm:pt modelId="{BA0B3249-6FB0-4774-98CC-31FF41F17467}" type="sibTrans" cxnId="{6F4D0DC3-6E8D-4D30-9306-FBB86398C881}">
      <dgm:prSet/>
      <dgm:spPr/>
      <dgm:t>
        <a:bodyPr/>
        <a:lstStyle/>
        <a:p>
          <a:endParaRPr lang="ru-RU"/>
        </a:p>
      </dgm:t>
    </dgm:pt>
    <dgm:pt modelId="{C05C69EB-91C2-4D81-8333-CCFEDD51E76B}" type="pres">
      <dgm:prSet presAssocID="{6F6E4857-2078-4BDB-A801-38F83627A3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29E3DC-4320-46A0-86B0-13EF0FA629CD}" type="pres">
      <dgm:prSet presAssocID="{88940012-691A-4E23-B54E-54F2E95C7D7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EE7C1-3DF2-4AEB-84BC-07A9C3F4C064}" type="pres">
      <dgm:prSet presAssocID="{C7EE4E65-F775-4A34-A743-F2C9C7FD13F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C72889D-C945-472A-A8C9-67A269436682}" type="pres">
      <dgm:prSet presAssocID="{C7EE4E65-F775-4A34-A743-F2C9C7FD13F1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1CCEE50D-52E5-413D-95DF-66597A3A6E18}" type="pres">
      <dgm:prSet presAssocID="{A9AD0903-7C5B-4EF8-8FB0-9E55D82781C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ED20A-1C98-4BAD-987F-BBC91E89FC5F}" type="pres">
      <dgm:prSet presAssocID="{743B4F34-D6FE-4F00-8CFB-141BED38E4F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480D646-FDFF-4D93-A596-CBF2E1F49885}" type="pres">
      <dgm:prSet presAssocID="{743B4F34-D6FE-4F00-8CFB-141BED38E4F1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B7209C4A-C216-45BB-AE0C-1D25A0D18DAB}" type="pres">
      <dgm:prSet presAssocID="{2BC984B5-A143-4035-BC9A-83B67CC8AC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E45F5-3FA8-4190-903D-02A2C7338744}" type="pres">
      <dgm:prSet presAssocID="{7FDD7410-31B7-4137-B2AC-F2D19F8E268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2A4FC11-F660-443B-9CE5-214A938D05EA}" type="pres">
      <dgm:prSet presAssocID="{7FDD7410-31B7-4137-B2AC-F2D19F8E268B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ABE390FF-EC3B-4EDE-B203-7FBCA1B006A1}" type="pres">
      <dgm:prSet presAssocID="{6FF39D75-3D95-404D-8FC9-2F75F0A2AA7C}" presName="node" presStyleLbl="node1" presStyleIdx="3" presStyleCnt="6" custScaleY="11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FBF9A-5763-4D0A-A37C-70E0E315016D}" type="pres">
      <dgm:prSet presAssocID="{379D48EB-4E58-40A2-A922-6F72693686A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BD49ED6-A3B1-417E-9F73-0C31C0B0C617}" type="pres">
      <dgm:prSet presAssocID="{379D48EB-4E58-40A2-A922-6F72693686AB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92C958F4-6DB2-44AE-9529-F96A8985935B}" type="pres">
      <dgm:prSet presAssocID="{7BF0835D-02F2-45B5-A38E-454911463605}" presName="node" presStyleLbl="node1" presStyleIdx="4" presStyleCnt="6" custScaleY="11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3B887-85EF-4771-B7BC-4C1493BD7055}" type="pres">
      <dgm:prSet presAssocID="{5E866A37-580F-445C-B51D-6F3D1544A6C6}" presName="sibTrans" presStyleLbl="sibTrans1D1" presStyleIdx="4" presStyleCnt="5"/>
      <dgm:spPr/>
      <dgm:t>
        <a:bodyPr/>
        <a:lstStyle/>
        <a:p>
          <a:endParaRPr lang="ru-RU"/>
        </a:p>
      </dgm:t>
    </dgm:pt>
    <dgm:pt modelId="{64CB5E3F-9A3C-4C08-98A9-611F0AF3F7F1}" type="pres">
      <dgm:prSet presAssocID="{5E866A37-580F-445C-B51D-6F3D1544A6C6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5698C1CE-2348-400D-B129-EAAC27F9CDB4}" type="pres">
      <dgm:prSet presAssocID="{410AF978-CB00-4F2D-9815-D20FF0D2BC07}" presName="node" presStyleLbl="node1" presStyleIdx="5" presStyleCnt="6" custScaleY="11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733F4-5EF9-41BF-A7C0-9D6A5D58B871}" type="presOf" srcId="{379D48EB-4E58-40A2-A922-6F72693686AB}" destId="{490FBF9A-5763-4D0A-A37C-70E0E315016D}" srcOrd="0" destOrd="0" presId="urn:microsoft.com/office/officeart/2005/8/layout/bProcess3"/>
    <dgm:cxn modelId="{C823DCCB-F50B-4661-9F89-B9CC73C69E02}" type="presOf" srcId="{2BC984B5-A143-4035-BC9A-83B67CC8AC45}" destId="{B7209C4A-C216-45BB-AE0C-1D25A0D18DAB}" srcOrd="0" destOrd="0" presId="urn:microsoft.com/office/officeart/2005/8/layout/bProcess3"/>
    <dgm:cxn modelId="{6F4D0DC3-6E8D-4D30-9306-FBB86398C881}" srcId="{6F6E4857-2078-4BDB-A801-38F83627A332}" destId="{410AF978-CB00-4F2D-9815-D20FF0D2BC07}" srcOrd="5" destOrd="0" parTransId="{95544A0E-C463-4038-8205-FCAE5BFF73F3}" sibTransId="{BA0B3249-6FB0-4774-98CC-31FF41F17467}"/>
    <dgm:cxn modelId="{3EA7E612-973F-481B-8C88-2ED6AB34AEF5}" type="presOf" srcId="{7BF0835D-02F2-45B5-A38E-454911463605}" destId="{92C958F4-6DB2-44AE-9529-F96A8985935B}" srcOrd="0" destOrd="0" presId="urn:microsoft.com/office/officeart/2005/8/layout/bProcess3"/>
    <dgm:cxn modelId="{CD9AC354-B12E-4FE9-8C65-A73018877CEB}" type="presOf" srcId="{88940012-691A-4E23-B54E-54F2E95C7D7E}" destId="{CA29E3DC-4320-46A0-86B0-13EF0FA629CD}" srcOrd="0" destOrd="0" presId="urn:microsoft.com/office/officeart/2005/8/layout/bProcess3"/>
    <dgm:cxn modelId="{53F13AF4-4BFB-4213-90C1-EDF36042E553}" type="presOf" srcId="{743B4F34-D6FE-4F00-8CFB-141BED38E4F1}" destId="{7480D646-FDFF-4D93-A596-CBF2E1F49885}" srcOrd="1" destOrd="0" presId="urn:microsoft.com/office/officeart/2005/8/layout/bProcess3"/>
    <dgm:cxn modelId="{4F4734BF-7C71-4657-95FE-ABDAE4B2A79F}" type="presOf" srcId="{A9AD0903-7C5B-4EF8-8FB0-9E55D82781CB}" destId="{1CCEE50D-52E5-413D-95DF-66597A3A6E18}" srcOrd="0" destOrd="0" presId="urn:microsoft.com/office/officeart/2005/8/layout/bProcess3"/>
    <dgm:cxn modelId="{55CBBCAD-7E27-454D-986F-4CD51ECC1070}" type="presOf" srcId="{7FDD7410-31B7-4137-B2AC-F2D19F8E268B}" destId="{D81E45F5-3FA8-4190-903D-02A2C7338744}" srcOrd="0" destOrd="0" presId="urn:microsoft.com/office/officeart/2005/8/layout/bProcess3"/>
    <dgm:cxn modelId="{2B6CF685-C0BF-4780-9345-B9EA1703844A}" type="presOf" srcId="{C7EE4E65-F775-4A34-A743-F2C9C7FD13F1}" destId="{DC72889D-C945-472A-A8C9-67A269436682}" srcOrd="1" destOrd="0" presId="urn:microsoft.com/office/officeart/2005/8/layout/bProcess3"/>
    <dgm:cxn modelId="{A201B9C1-F78D-4B7A-A43C-851EA92C76A5}" srcId="{6F6E4857-2078-4BDB-A801-38F83627A332}" destId="{6FF39D75-3D95-404D-8FC9-2F75F0A2AA7C}" srcOrd="3" destOrd="0" parTransId="{1231CEFC-9153-4646-9B96-EE5E47AA9556}" sibTransId="{379D48EB-4E58-40A2-A922-6F72693686AB}"/>
    <dgm:cxn modelId="{1757B746-64E7-4224-B729-724569D153D6}" type="presOf" srcId="{379D48EB-4E58-40A2-A922-6F72693686AB}" destId="{9BD49ED6-A3B1-417E-9F73-0C31C0B0C617}" srcOrd="1" destOrd="0" presId="urn:microsoft.com/office/officeart/2005/8/layout/bProcess3"/>
    <dgm:cxn modelId="{21B512EE-D8FB-4CC7-AFD2-D9F2B1C9B4B6}" type="presOf" srcId="{5E866A37-580F-445C-B51D-6F3D1544A6C6}" destId="{4C83B887-85EF-4771-B7BC-4C1493BD7055}" srcOrd="0" destOrd="0" presId="urn:microsoft.com/office/officeart/2005/8/layout/bProcess3"/>
    <dgm:cxn modelId="{04B1663A-18C1-4AFD-AD2E-6E21ADA77C7B}" srcId="{6F6E4857-2078-4BDB-A801-38F83627A332}" destId="{7BF0835D-02F2-45B5-A38E-454911463605}" srcOrd="4" destOrd="0" parTransId="{B2A7DCA9-48F9-409F-AD85-B6B42BD04F7A}" sibTransId="{5E866A37-580F-445C-B51D-6F3D1544A6C6}"/>
    <dgm:cxn modelId="{EA37C1D0-19C7-42C9-B6C7-A69416F1B91A}" type="presOf" srcId="{7FDD7410-31B7-4137-B2AC-F2D19F8E268B}" destId="{62A4FC11-F660-443B-9CE5-214A938D05EA}" srcOrd="1" destOrd="0" presId="urn:microsoft.com/office/officeart/2005/8/layout/bProcess3"/>
    <dgm:cxn modelId="{127B6034-6BBF-43BC-B81F-E1CE1706FDB2}" type="presOf" srcId="{5E866A37-580F-445C-B51D-6F3D1544A6C6}" destId="{64CB5E3F-9A3C-4C08-98A9-611F0AF3F7F1}" srcOrd="1" destOrd="0" presId="urn:microsoft.com/office/officeart/2005/8/layout/bProcess3"/>
    <dgm:cxn modelId="{DBF58E80-028C-4569-81C3-281180D03B3B}" srcId="{6F6E4857-2078-4BDB-A801-38F83627A332}" destId="{88940012-691A-4E23-B54E-54F2E95C7D7E}" srcOrd="0" destOrd="0" parTransId="{790D5F4D-F473-4978-9BA1-D29DFB77D994}" sibTransId="{C7EE4E65-F775-4A34-A743-F2C9C7FD13F1}"/>
    <dgm:cxn modelId="{765125FD-E18F-47B2-8DF9-403ACB62EC58}" srcId="{6F6E4857-2078-4BDB-A801-38F83627A332}" destId="{A9AD0903-7C5B-4EF8-8FB0-9E55D82781CB}" srcOrd="1" destOrd="0" parTransId="{6AE4FD41-8C57-4004-A25C-6A7E3E91A656}" sibTransId="{743B4F34-D6FE-4F00-8CFB-141BED38E4F1}"/>
    <dgm:cxn modelId="{6F05D58B-26FB-4645-B2A8-828DC806C744}" srcId="{6F6E4857-2078-4BDB-A801-38F83627A332}" destId="{2BC984B5-A143-4035-BC9A-83B67CC8AC45}" srcOrd="2" destOrd="0" parTransId="{DFD7497F-4F27-41C5-96AE-A4E935035241}" sibTransId="{7FDD7410-31B7-4137-B2AC-F2D19F8E268B}"/>
    <dgm:cxn modelId="{ED7D0892-3811-438B-B976-BF712AE91C64}" type="presOf" srcId="{6FF39D75-3D95-404D-8FC9-2F75F0A2AA7C}" destId="{ABE390FF-EC3B-4EDE-B203-7FBCA1B006A1}" srcOrd="0" destOrd="0" presId="urn:microsoft.com/office/officeart/2005/8/layout/bProcess3"/>
    <dgm:cxn modelId="{69427BF4-A009-446D-B7B0-6F030DC77333}" type="presOf" srcId="{410AF978-CB00-4F2D-9815-D20FF0D2BC07}" destId="{5698C1CE-2348-400D-B129-EAAC27F9CDB4}" srcOrd="0" destOrd="0" presId="urn:microsoft.com/office/officeart/2005/8/layout/bProcess3"/>
    <dgm:cxn modelId="{37824638-39F1-41D5-98F5-6A850F9F0953}" type="presOf" srcId="{743B4F34-D6FE-4F00-8CFB-141BED38E4F1}" destId="{D34ED20A-1C98-4BAD-987F-BBC91E89FC5F}" srcOrd="0" destOrd="0" presId="urn:microsoft.com/office/officeart/2005/8/layout/bProcess3"/>
    <dgm:cxn modelId="{26897164-D08C-47EC-8074-814E765C82C2}" type="presOf" srcId="{6F6E4857-2078-4BDB-A801-38F83627A332}" destId="{C05C69EB-91C2-4D81-8333-CCFEDD51E76B}" srcOrd="0" destOrd="0" presId="urn:microsoft.com/office/officeart/2005/8/layout/bProcess3"/>
    <dgm:cxn modelId="{CD639E28-A36F-479B-AD64-233E6AD98950}" type="presOf" srcId="{C7EE4E65-F775-4A34-A743-F2C9C7FD13F1}" destId="{5B8EE7C1-3DF2-4AEB-84BC-07A9C3F4C064}" srcOrd="0" destOrd="0" presId="urn:microsoft.com/office/officeart/2005/8/layout/bProcess3"/>
    <dgm:cxn modelId="{0160305F-8ADF-46A4-AE3B-B588FA635FA1}" type="presParOf" srcId="{C05C69EB-91C2-4D81-8333-CCFEDD51E76B}" destId="{CA29E3DC-4320-46A0-86B0-13EF0FA629CD}" srcOrd="0" destOrd="0" presId="urn:microsoft.com/office/officeart/2005/8/layout/bProcess3"/>
    <dgm:cxn modelId="{18E4E7E2-2F38-4DEC-A16C-BD1E83E894E0}" type="presParOf" srcId="{C05C69EB-91C2-4D81-8333-CCFEDD51E76B}" destId="{5B8EE7C1-3DF2-4AEB-84BC-07A9C3F4C064}" srcOrd="1" destOrd="0" presId="urn:microsoft.com/office/officeart/2005/8/layout/bProcess3"/>
    <dgm:cxn modelId="{73B68A34-530E-41C9-9A37-ADA82FEA6F3B}" type="presParOf" srcId="{5B8EE7C1-3DF2-4AEB-84BC-07A9C3F4C064}" destId="{DC72889D-C945-472A-A8C9-67A269436682}" srcOrd="0" destOrd="0" presId="urn:microsoft.com/office/officeart/2005/8/layout/bProcess3"/>
    <dgm:cxn modelId="{FA25BD73-2811-4AC1-AD32-170D816EF088}" type="presParOf" srcId="{C05C69EB-91C2-4D81-8333-CCFEDD51E76B}" destId="{1CCEE50D-52E5-413D-95DF-66597A3A6E18}" srcOrd="2" destOrd="0" presId="urn:microsoft.com/office/officeart/2005/8/layout/bProcess3"/>
    <dgm:cxn modelId="{A617FCA5-CD5C-4E81-B424-174094EA05EF}" type="presParOf" srcId="{C05C69EB-91C2-4D81-8333-CCFEDD51E76B}" destId="{D34ED20A-1C98-4BAD-987F-BBC91E89FC5F}" srcOrd="3" destOrd="0" presId="urn:microsoft.com/office/officeart/2005/8/layout/bProcess3"/>
    <dgm:cxn modelId="{A6049A06-410A-47A7-92AE-5D7F67314279}" type="presParOf" srcId="{D34ED20A-1C98-4BAD-987F-BBC91E89FC5F}" destId="{7480D646-FDFF-4D93-A596-CBF2E1F49885}" srcOrd="0" destOrd="0" presId="urn:microsoft.com/office/officeart/2005/8/layout/bProcess3"/>
    <dgm:cxn modelId="{12A2009C-2693-4F43-9CB0-2DEE5C80F509}" type="presParOf" srcId="{C05C69EB-91C2-4D81-8333-CCFEDD51E76B}" destId="{B7209C4A-C216-45BB-AE0C-1D25A0D18DAB}" srcOrd="4" destOrd="0" presId="urn:microsoft.com/office/officeart/2005/8/layout/bProcess3"/>
    <dgm:cxn modelId="{D6BA8449-61FE-4461-AD26-D8D92C95CB4F}" type="presParOf" srcId="{C05C69EB-91C2-4D81-8333-CCFEDD51E76B}" destId="{D81E45F5-3FA8-4190-903D-02A2C7338744}" srcOrd="5" destOrd="0" presId="urn:microsoft.com/office/officeart/2005/8/layout/bProcess3"/>
    <dgm:cxn modelId="{0799240B-F64D-40F6-99F7-DB055DBDA19E}" type="presParOf" srcId="{D81E45F5-3FA8-4190-903D-02A2C7338744}" destId="{62A4FC11-F660-443B-9CE5-214A938D05EA}" srcOrd="0" destOrd="0" presId="urn:microsoft.com/office/officeart/2005/8/layout/bProcess3"/>
    <dgm:cxn modelId="{F7C78A71-5B4B-4E45-9B35-B54EB49818A5}" type="presParOf" srcId="{C05C69EB-91C2-4D81-8333-CCFEDD51E76B}" destId="{ABE390FF-EC3B-4EDE-B203-7FBCA1B006A1}" srcOrd="6" destOrd="0" presId="urn:microsoft.com/office/officeart/2005/8/layout/bProcess3"/>
    <dgm:cxn modelId="{6DCAC44A-3981-49B1-9C27-9EE9E880385F}" type="presParOf" srcId="{C05C69EB-91C2-4D81-8333-CCFEDD51E76B}" destId="{490FBF9A-5763-4D0A-A37C-70E0E315016D}" srcOrd="7" destOrd="0" presId="urn:microsoft.com/office/officeart/2005/8/layout/bProcess3"/>
    <dgm:cxn modelId="{43F37EA3-2335-4AFE-A7C6-C4BF837F8734}" type="presParOf" srcId="{490FBF9A-5763-4D0A-A37C-70E0E315016D}" destId="{9BD49ED6-A3B1-417E-9F73-0C31C0B0C617}" srcOrd="0" destOrd="0" presId="urn:microsoft.com/office/officeart/2005/8/layout/bProcess3"/>
    <dgm:cxn modelId="{E9693FDB-577E-4786-981F-053196F52339}" type="presParOf" srcId="{C05C69EB-91C2-4D81-8333-CCFEDD51E76B}" destId="{92C958F4-6DB2-44AE-9529-F96A8985935B}" srcOrd="8" destOrd="0" presId="urn:microsoft.com/office/officeart/2005/8/layout/bProcess3"/>
    <dgm:cxn modelId="{F7C04600-5E2E-4AE6-9D1F-FD8B41C91BB6}" type="presParOf" srcId="{C05C69EB-91C2-4D81-8333-CCFEDD51E76B}" destId="{4C83B887-85EF-4771-B7BC-4C1493BD7055}" srcOrd="9" destOrd="0" presId="urn:microsoft.com/office/officeart/2005/8/layout/bProcess3"/>
    <dgm:cxn modelId="{2DE7B373-7C64-47DD-8B60-CC20F7208458}" type="presParOf" srcId="{4C83B887-85EF-4771-B7BC-4C1493BD7055}" destId="{64CB5E3F-9A3C-4C08-98A9-611F0AF3F7F1}" srcOrd="0" destOrd="0" presId="urn:microsoft.com/office/officeart/2005/8/layout/bProcess3"/>
    <dgm:cxn modelId="{F356154A-4B02-4B6B-B8F0-E45DA91B2E2A}" type="presParOf" srcId="{C05C69EB-91C2-4D81-8333-CCFEDD51E76B}" destId="{5698C1CE-2348-400D-B129-EAAC27F9CDB4}" srcOrd="10" destOrd="0" presId="urn:microsoft.com/office/officeart/2005/8/layout/bProcess3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9942DA-B798-4927-80C0-9D0BF857CDE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80598-8900-4857-A792-7C5B16C15541}">
      <dgm:prSet phldrT="[Текст]" custT="1"/>
      <dgm:spPr>
        <a:solidFill>
          <a:schemeClr val="bg1"/>
        </a:solidFill>
        <a:ln w="3175">
          <a:solidFill>
            <a:srgbClr val="B4C9E2"/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составляет «Акт о досрочном завершении написания ИС(И) (ИС-08)</a:t>
          </a:r>
          <a:endParaRPr lang="ru-RU" sz="1800" b="0" dirty="0">
            <a:solidFill>
              <a:srgbClr val="002060"/>
            </a:solidFill>
            <a:latin typeface="+mn-lt"/>
            <a:ea typeface="Cambria" pitchFamily="18" charset="0"/>
          </a:endParaRPr>
        </a:p>
      </dgm:t>
    </dgm:pt>
    <dgm:pt modelId="{135067DC-3FDD-4D74-83DB-CBD56945F824}" type="parTrans" cxnId="{F6D92345-48D6-48F8-B34C-CB19C16FAF2A}">
      <dgm:prSet/>
      <dgm:spPr/>
      <dgm:t>
        <a:bodyPr/>
        <a:lstStyle/>
        <a:p>
          <a:endParaRPr lang="ru-RU"/>
        </a:p>
      </dgm:t>
    </dgm:pt>
    <dgm:pt modelId="{5BD2A653-0D46-49F1-A41C-DFABDB34D661}" type="sibTrans" cxnId="{F6D92345-48D6-48F8-B34C-CB19C16FAF2A}">
      <dgm:prSet/>
      <dgm:spPr/>
      <dgm:t>
        <a:bodyPr/>
        <a:lstStyle/>
        <a:p>
          <a:endParaRPr lang="ru-RU"/>
        </a:p>
      </dgm:t>
    </dgm:pt>
    <dgm:pt modelId="{EF9A1FAF-B075-493A-80AA-10CD1B36B67B}">
      <dgm:prSet phldrT="[Текст]" custT="1"/>
      <dgm:spPr>
        <a:solidFill>
          <a:schemeClr val="bg1"/>
        </a:solidFill>
        <a:ln w="3175">
          <a:solidFill>
            <a:srgbClr val="B4C9E2"/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вносит метку «Х» в поле «Не закончил» бланка регистрации</a:t>
          </a:r>
          <a:endParaRPr lang="ru-RU" sz="1800" b="0" dirty="0">
            <a:solidFill>
              <a:srgbClr val="002060"/>
            </a:solidFill>
            <a:latin typeface="+mn-lt"/>
            <a:ea typeface="Cambria" pitchFamily="18" charset="0"/>
          </a:endParaRPr>
        </a:p>
      </dgm:t>
    </dgm:pt>
    <dgm:pt modelId="{261C455B-FD26-4044-A69C-4641D26B31DF}" type="parTrans" cxnId="{11998AC2-A944-4117-8D49-48B33893AEA6}">
      <dgm:prSet/>
      <dgm:spPr/>
      <dgm:t>
        <a:bodyPr/>
        <a:lstStyle/>
        <a:p>
          <a:endParaRPr lang="ru-RU"/>
        </a:p>
      </dgm:t>
    </dgm:pt>
    <dgm:pt modelId="{51F459B1-ED92-44F8-A47C-5F75C79901C7}" type="sibTrans" cxnId="{11998AC2-A944-4117-8D49-48B33893AEA6}">
      <dgm:prSet/>
      <dgm:spPr/>
      <dgm:t>
        <a:bodyPr/>
        <a:lstStyle/>
        <a:p>
          <a:endParaRPr lang="ru-RU"/>
        </a:p>
      </dgm:t>
    </dgm:pt>
    <dgm:pt modelId="{890B404B-7409-4CA0-AD80-FAE8D5D496F4}">
      <dgm:prSet custT="1"/>
      <dgm:spPr>
        <a:solidFill>
          <a:schemeClr val="bg1"/>
        </a:solidFill>
        <a:ln w="3175">
          <a:solidFill>
            <a:srgbClr val="B4C9E2"/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вносит метку  «Х» в «Ведомость проведения ИС(И) в учебном кабинете ОО (месте проведения ) (ИС-05)</a:t>
          </a:r>
          <a:endParaRPr lang="ru-RU" sz="1800" b="0" dirty="0">
            <a:solidFill>
              <a:srgbClr val="002060"/>
            </a:solidFill>
            <a:latin typeface="+mn-lt"/>
            <a:ea typeface="Cambria" pitchFamily="18" charset="0"/>
          </a:endParaRPr>
        </a:p>
      </dgm:t>
    </dgm:pt>
    <dgm:pt modelId="{1BDAFC1F-D3DB-4E4B-B540-547905262EB1}" type="parTrans" cxnId="{850147A3-7332-4242-967F-37F584AF2D10}">
      <dgm:prSet/>
      <dgm:spPr/>
      <dgm:t>
        <a:bodyPr/>
        <a:lstStyle/>
        <a:p>
          <a:endParaRPr lang="ru-RU"/>
        </a:p>
      </dgm:t>
    </dgm:pt>
    <dgm:pt modelId="{A8545EC4-85FE-4A9D-8DDA-AADCAE008FD3}" type="sibTrans" cxnId="{850147A3-7332-4242-967F-37F584AF2D10}">
      <dgm:prSet/>
      <dgm:spPr/>
      <dgm:t>
        <a:bodyPr/>
        <a:lstStyle/>
        <a:p>
          <a:endParaRPr lang="ru-RU"/>
        </a:p>
      </dgm:t>
    </dgm:pt>
    <dgm:pt modelId="{6B824A5C-E767-4C71-9EE0-EAC89C3BAD05}">
      <dgm:prSet custT="1"/>
      <dgm:spPr>
        <a:solidFill>
          <a:schemeClr val="bg1"/>
        </a:solidFill>
        <a:ln w="3175">
          <a:solidFill>
            <a:srgbClr val="B4C9E2"/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участник ИС(И) ставит подпись в форме ИС-05</a:t>
          </a:r>
          <a:endParaRPr lang="ru-RU" sz="1800" b="0" dirty="0">
            <a:solidFill>
              <a:srgbClr val="002060"/>
            </a:solidFill>
            <a:latin typeface="+mn-lt"/>
            <a:ea typeface="Cambria" pitchFamily="18" charset="0"/>
          </a:endParaRPr>
        </a:p>
      </dgm:t>
    </dgm:pt>
    <dgm:pt modelId="{4951C7E3-FAAB-48B3-A943-58AB77B6C1A9}" type="parTrans" cxnId="{C56054B9-9824-41C6-B11C-81EE1A3AA6D2}">
      <dgm:prSet/>
      <dgm:spPr/>
      <dgm:t>
        <a:bodyPr/>
        <a:lstStyle/>
        <a:p>
          <a:endParaRPr lang="ru-RU"/>
        </a:p>
      </dgm:t>
    </dgm:pt>
    <dgm:pt modelId="{A5E66DEA-BA2E-413C-81D7-2377F02840A7}" type="sibTrans" cxnId="{C56054B9-9824-41C6-B11C-81EE1A3AA6D2}">
      <dgm:prSet/>
      <dgm:spPr/>
      <dgm:t>
        <a:bodyPr/>
        <a:lstStyle/>
        <a:p>
          <a:endParaRPr lang="ru-RU"/>
        </a:p>
      </dgm:t>
    </dgm:pt>
    <dgm:pt modelId="{87C672E9-DE23-4B3A-8910-B7998CF85EDA}">
      <dgm:prSet custT="1"/>
      <dgm:spPr>
        <a:solidFill>
          <a:schemeClr val="bg1"/>
        </a:solidFill>
        <a:ln w="3175">
          <a:solidFill>
            <a:srgbClr val="B4C9E2"/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ea typeface="Cambria" pitchFamily="18" charset="0"/>
            </a:rPr>
            <a:t>ставит подпись в бланке регистрации</a:t>
          </a:r>
          <a:endParaRPr lang="ru-RU" sz="1800" b="0" dirty="0">
            <a:solidFill>
              <a:srgbClr val="002060"/>
            </a:solidFill>
            <a:latin typeface="+mn-lt"/>
            <a:ea typeface="Cambria" pitchFamily="18" charset="0"/>
          </a:endParaRPr>
        </a:p>
      </dgm:t>
    </dgm:pt>
    <dgm:pt modelId="{62309E08-7BE4-4EFF-AB8A-BF518817C40F}" type="parTrans" cxnId="{596838EC-2C07-4495-80C7-BC9F8B333203}">
      <dgm:prSet/>
      <dgm:spPr/>
      <dgm:t>
        <a:bodyPr/>
        <a:lstStyle/>
        <a:p>
          <a:endParaRPr lang="ru-RU"/>
        </a:p>
      </dgm:t>
    </dgm:pt>
    <dgm:pt modelId="{6269EC1A-71FB-4438-AAF7-B3AB2A0A807E}" type="sibTrans" cxnId="{596838EC-2C07-4495-80C7-BC9F8B333203}">
      <dgm:prSet/>
      <dgm:spPr/>
      <dgm:t>
        <a:bodyPr/>
        <a:lstStyle/>
        <a:p>
          <a:endParaRPr lang="ru-RU"/>
        </a:p>
      </dgm:t>
    </dgm:pt>
    <dgm:pt modelId="{021847C4-B77C-4129-8FAF-EA8E45A74B80}" type="pres">
      <dgm:prSet presAssocID="{379942DA-B798-4927-80C0-9D0BF857CD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3FD5E-06AE-4B94-B697-48F87A6680FC}" type="pres">
      <dgm:prSet presAssocID="{38880598-8900-4857-A792-7C5B16C155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15EFF-3387-463B-A521-063EEA0814DC}" type="pres">
      <dgm:prSet presAssocID="{5BD2A653-0D46-49F1-A41C-DFABDB34D66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4BF2DF0-1662-411E-AAC6-58CB4BD6CFC2}" type="pres">
      <dgm:prSet presAssocID="{5BD2A653-0D46-49F1-A41C-DFABDB34D661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BD8B75EE-AF70-4416-9E52-1D44BA0F163E}" type="pres">
      <dgm:prSet presAssocID="{890B404B-7409-4CA0-AD80-FAE8D5D496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9406B-B9BA-4F53-8E6D-7F31E497362A}" type="pres">
      <dgm:prSet presAssocID="{A8545EC4-85FE-4A9D-8DDA-AADCAE008FD3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AEC4B30-5A63-41EC-B744-D5725C73653E}" type="pres">
      <dgm:prSet presAssocID="{A8545EC4-85FE-4A9D-8DDA-AADCAE008FD3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4AA4B3C4-4A67-4730-A020-E7AD7F43C139}" type="pres">
      <dgm:prSet presAssocID="{6B824A5C-E767-4C71-9EE0-EAC89C3BAD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4FF12-588C-4879-B026-1E814CA5FB97}" type="pres">
      <dgm:prSet presAssocID="{A5E66DEA-BA2E-413C-81D7-2377F02840A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754DE43-8567-4453-BEEA-60754D3F2F6E}" type="pres">
      <dgm:prSet presAssocID="{A5E66DEA-BA2E-413C-81D7-2377F02840A7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45395A6A-FE5D-424C-BE19-AA3CCF3A2965}" type="pres">
      <dgm:prSet presAssocID="{EF9A1FAF-B075-493A-80AA-10CD1B36B6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A7A63-0A9C-49C8-897C-0A0C66C4F18B}" type="pres">
      <dgm:prSet presAssocID="{51F459B1-ED92-44F8-A47C-5F75C79901C7}" presName="sibTrans" presStyleLbl="sibTrans1D1" presStyleIdx="3" presStyleCnt="4"/>
      <dgm:spPr/>
      <dgm:t>
        <a:bodyPr/>
        <a:lstStyle/>
        <a:p>
          <a:endParaRPr lang="ru-RU"/>
        </a:p>
      </dgm:t>
    </dgm:pt>
    <dgm:pt modelId="{1645084F-075C-476A-9EDD-E6FE30EF182E}" type="pres">
      <dgm:prSet presAssocID="{51F459B1-ED92-44F8-A47C-5F75C79901C7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A833BD8B-2490-4D74-B2E5-82E37D0F9FA0}" type="pres">
      <dgm:prSet presAssocID="{87C672E9-DE23-4B3A-8910-B7998CF85E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054B9-9824-41C6-B11C-81EE1A3AA6D2}" srcId="{379942DA-B798-4927-80C0-9D0BF857CDE0}" destId="{6B824A5C-E767-4C71-9EE0-EAC89C3BAD05}" srcOrd="2" destOrd="0" parTransId="{4951C7E3-FAAB-48B3-A943-58AB77B6C1A9}" sibTransId="{A5E66DEA-BA2E-413C-81D7-2377F02840A7}"/>
    <dgm:cxn modelId="{AA2FEC3F-05CC-4A0F-938F-50A1ED3EECF3}" type="presOf" srcId="{51F459B1-ED92-44F8-A47C-5F75C79901C7}" destId="{EACA7A63-0A9C-49C8-897C-0A0C66C4F18B}" srcOrd="0" destOrd="0" presId="urn:microsoft.com/office/officeart/2005/8/layout/bProcess3"/>
    <dgm:cxn modelId="{6E0BA24E-709C-42D7-91E9-5A59C8A5849B}" type="presOf" srcId="{A5E66DEA-BA2E-413C-81D7-2377F02840A7}" destId="{A734FF12-588C-4879-B026-1E814CA5FB97}" srcOrd="0" destOrd="0" presId="urn:microsoft.com/office/officeart/2005/8/layout/bProcess3"/>
    <dgm:cxn modelId="{8E7C1627-63EE-4060-9BC3-51F17400FC4F}" type="presOf" srcId="{5BD2A653-0D46-49F1-A41C-DFABDB34D661}" destId="{6CA15EFF-3387-463B-A521-063EEA0814DC}" srcOrd="0" destOrd="0" presId="urn:microsoft.com/office/officeart/2005/8/layout/bProcess3"/>
    <dgm:cxn modelId="{11998AC2-A944-4117-8D49-48B33893AEA6}" srcId="{379942DA-B798-4927-80C0-9D0BF857CDE0}" destId="{EF9A1FAF-B075-493A-80AA-10CD1B36B67B}" srcOrd="3" destOrd="0" parTransId="{261C455B-FD26-4044-A69C-4641D26B31DF}" sibTransId="{51F459B1-ED92-44F8-A47C-5F75C79901C7}"/>
    <dgm:cxn modelId="{FD400908-BCF0-44CA-8656-E1C2C57858EF}" type="presOf" srcId="{51F459B1-ED92-44F8-A47C-5F75C79901C7}" destId="{1645084F-075C-476A-9EDD-E6FE30EF182E}" srcOrd="1" destOrd="0" presId="urn:microsoft.com/office/officeart/2005/8/layout/bProcess3"/>
    <dgm:cxn modelId="{8E6F1D7D-645E-4A84-B5A4-70995ECDB851}" type="presOf" srcId="{EF9A1FAF-B075-493A-80AA-10CD1B36B67B}" destId="{45395A6A-FE5D-424C-BE19-AA3CCF3A2965}" srcOrd="0" destOrd="0" presId="urn:microsoft.com/office/officeart/2005/8/layout/bProcess3"/>
    <dgm:cxn modelId="{F6D92345-48D6-48F8-B34C-CB19C16FAF2A}" srcId="{379942DA-B798-4927-80C0-9D0BF857CDE0}" destId="{38880598-8900-4857-A792-7C5B16C15541}" srcOrd="0" destOrd="0" parTransId="{135067DC-3FDD-4D74-83DB-CBD56945F824}" sibTransId="{5BD2A653-0D46-49F1-A41C-DFABDB34D661}"/>
    <dgm:cxn modelId="{BD05046A-4831-4CC4-BECE-F40FC904CE9C}" type="presOf" srcId="{890B404B-7409-4CA0-AD80-FAE8D5D496F4}" destId="{BD8B75EE-AF70-4416-9E52-1D44BA0F163E}" srcOrd="0" destOrd="0" presId="urn:microsoft.com/office/officeart/2005/8/layout/bProcess3"/>
    <dgm:cxn modelId="{C80A5779-C72B-47F3-8344-6AEDFC4D17E0}" type="presOf" srcId="{6B824A5C-E767-4C71-9EE0-EAC89C3BAD05}" destId="{4AA4B3C4-4A67-4730-A020-E7AD7F43C139}" srcOrd="0" destOrd="0" presId="urn:microsoft.com/office/officeart/2005/8/layout/bProcess3"/>
    <dgm:cxn modelId="{023753E0-B268-4D98-8E3C-0F61775B32EC}" type="presOf" srcId="{A8545EC4-85FE-4A9D-8DDA-AADCAE008FD3}" destId="{9D49406B-B9BA-4F53-8E6D-7F31E497362A}" srcOrd="0" destOrd="0" presId="urn:microsoft.com/office/officeart/2005/8/layout/bProcess3"/>
    <dgm:cxn modelId="{850147A3-7332-4242-967F-37F584AF2D10}" srcId="{379942DA-B798-4927-80C0-9D0BF857CDE0}" destId="{890B404B-7409-4CA0-AD80-FAE8D5D496F4}" srcOrd="1" destOrd="0" parTransId="{1BDAFC1F-D3DB-4E4B-B540-547905262EB1}" sibTransId="{A8545EC4-85FE-4A9D-8DDA-AADCAE008FD3}"/>
    <dgm:cxn modelId="{FE965D28-B2C6-4F86-9934-8352BF76F638}" type="presOf" srcId="{A8545EC4-85FE-4A9D-8DDA-AADCAE008FD3}" destId="{5AEC4B30-5A63-41EC-B744-D5725C73653E}" srcOrd="1" destOrd="0" presId="urn:microsoft.com/office/officeart/2005/8/layout/bProcess3"/>
    <dgm:cxn modelId="{05D98A72-9A95-4E91-ADDB-E54796019F85}" type="presOf" srcId="{87C672E9-DE23-4B3A-8910-B7998CF85EDA}" destId="{A833BD8B-2490-4D74-B2E5-82E37D0F9FA0}" srcOrd="0" destOrd="0" presId="urn:microsoft.com/office/officeart/2005/8/layout/bProcess3"/>
    <dgm:cxn modelId="{481849AD-DE5C-40E4-B907-50439623B992}" type="presOf" srcId="{5BD2A653-0D46-49F1-A41C-DFABDB34D661}" destId="{44BF2DF0-1662-411E-AAC6-58CB4BD6CFC2}" srcOrd="1" destOrd="0" presId="urn:microsoft.com/office/officeart/2005/8/layout/bProcess3"/>
    <dgm:cxn modelId="{596838EC-2C07-4495-80C7-BC9F8B333203}" srcId="{379942DA-B798-4927-80C0-9D0BF857CDE0}" destId="{87C672E9-DE23-4B3A-8910-B7998CF85EDA}" srcOrd="4" destOrd="0" parTransId="{62309E08-7BE4-4EFF-AB8A-BF518817C40F}" sibTransId="{6269EC1A-71FB-4438-AAF7-B3AB2A0A807E}"/>
    <dgm:cxn modelId="{2A6539D6-0B82-4044-BA08-D0B57E37DB0E}" type="presOf" srcId="{38880598-8900-4857-A792-7C5B16C15541}" destId="{8B93FD5E-06AE-4B94-B697-48F87A6680FC}" srcOrd="0" destOrd="0" presId="urn:microsoft.com/office/officeart/2005/8/layout/bProcess3"/>
    <dgm:cxn modelId="{FBFE2C45-C9B8-4D72-9A83-095F66DFE146}" type="presOf" srcId="{A5E66DEA-BA2E-413C-81D7-2377F02840A7}" destId="{4754DE43-8567-4453-BEEA-60754D3F2F6E}" srcOrd="1" destOrd="0" presId="urn:microsoft.com/office/officeart/2005/8/layout/bProcess3"/>
    <dgm:cxn modelId="{C8FA704A-16B4-43E4-992E-62FFF8B8754A}" type="presOf" srcId="{379942DA-B798-4927-80C0-9D0BF857CDE0}" destId="{021847C4-B77C-4129-8FAF-EA8E45A74B80}" srcOrd="0" destOrd="0" presId="urn:microsoft.com/office/officeart/2005/8/layout/bProcess3"/>
    <dgm:cxn modelId="{9056882B-D2F6-46DB-8EF2-4B014BE240FD}" type="presParOf" srcId="{021847C4-B77C-4129-8FAF-EA8E45A74B80}" destId="{8B93FD5E-06AE-4B94-B697-48F87A6680FC}" srcOrd="0" destOrd="0" presId="urn:microsoft.com/office/officeart/2005/8/layout/bProcess3"/>
    <dgm:cxn modelId="{30DDF9F7-765A-4569-8098-FD429D7400B9}" type="presParOf" srcId="{021847C4-B77C-4129-8FAF-EA8E45A74B80}" destId="{6CA15EFF-3387-463B-A521-063EEA0814DC}" srcOrd="1" destOrd="0" presId="urn:microsoft.com/office/officeart/2005/8/layout/bProcess3"/>
    <dgm:cxn modelId="{85942E15-7062-470A-BEDB-2A809F58E610}" type="presParOf" srcId="{6CA15EFF-3387-463B-A521-063EEA0814DC}" destId="{44BF2DF0-1662-411E-AAC6-58CB4BD6CFC2}" srcOrd="0" destOrd="0" presId="urn:microsoft.com/office/officeart/2005/8/layout/bProcess3"/>
    <dgm:cxn modelId="{929D7F2F-BBB6-4B38-BB50-23CD8AE77717}" type="presParOf" srcId="{021847C4-B77C-4129-8FAF-EA8E45A74B80}" destId="{BD8B75EE-AF70-4416-9E52-1D44BA0F163E}" srcOrd="2" destOrd="0" presId="urn:microsoft.com/office/officeart/2005/8/layout/bProcess3"/>
    <dgm:cxn modelId="{78D7B630-37A4-4CF3-8D43-658422D2DE23}" type="presParOf" srcId="{021847C4-B77C-4129-8FAF-EA8E45A74B80}" destId="{9D49406B-B9BA-4F53-8E6D-7F31E497362A}" srcOrd="3" destOrd="0" presId="urn:microsoft.com/office/officeart/2005/8/layout/bProcess3"/>
    <dgm:cxn modelId="{F63D35A1-2DF5-418E-A6D5-8E9ED10C2FAD}" type="presParOf" srcId="{9D49406B-B9BA-4F53-8E6D-7F31E497362A}" destId="{5AEC4B30-5A63-41EC-B744-D5725C73653E}" srcOrd="0" destOrd="0" presId="urn:microsoft.com/office/officeart/2005/8/layout/bProcess3"/>
    <dgm:cxn modelId="{D5E7D4F9-C998-4EB2-954C-5F877543AFFA}" type="presParOf" srcId="{021847C4-B77C-4129-8FAF-EA8E45A74B80}" destId="{4AA4B3C4-4A67-4730-A020-E7AD7F43C139}" srcOrd="4" destOrd="0" presId="urn:microsoft.com/office/officeart/2005/8/layout/bProcess3"/>
    <dgm:cxn modelId="{5C838765-6BFC-4054-9D70-152C4BB0FBB9}" type="presParOf" srcId="{021847C4-B77C-4129-8FAF-EA8E45A74B80}" destId="{A734FF12-588C-4879-B026-1E814CA5FB97}" srcOrd="5" destOrd="0" presId="urn:microsoft.com/office/officeart/2005/8/layout/bProcess3"/>
    <dgm:cxn modelId="{317BC41A-DB25-4F88-8F0D-219122F5284C}" type="presParOf" srcId="{A734FF12-588C-4879-B026-1E814CA5FB97}" destId="{4754DE43-8567-4453-BEEA-60754D3F2F6E}" srcOrd="0" destOrd="0" presId="urn:microsoft.com/office/officeart/2005/8/layout/bProcess3"/>
    <dgm:cxn modelId="{8FE1034E-2A03-4D0E-AC1D-BC9D2CE72EAC}" type="presParOf" srcId="{021847C4-B77C-4129-8FAF-EA8E45A74B80}" destId="{45395A6A-FE5D-424C-BE19-AA3CCF3A2965}" srcOrd="6" destOrd="0" presId="urn:microsoft.com/office/officeart/2005/8/layout/bProcess3"/>
    <dgm:cxn modelId="{01460374-8065-4F8A-810E-FFDB0270BE35}" type="presParOf" srcId="{021847C4-B77C-4129-8FAF-EA8E45A74B80}" destId="{EACA7A63-0A9C-49C8-897C-0A0C66C4F18B}" srcOrd="7" destOrd="0" presId="urn:microsoft.com/office/officeart/2005/8/layout/bProcess3"/>
    <dgm:cxn modelId="{039381D1-B0FB-46CC-8DEC-E6BA99197187}" type="presParOf" srcId="{EACA7A63-0A9C-49C8-897C-0A0C66C4F18B}" destId="{1645084F-075C-476A-9EDD-E6FE30EF182E}" srcOrd="0" destOrd="0" presId="urn:microsoft.com/office/officeart/2005/8/layout/bProcess3"/>
    <dgm:cxn modelId="{43663170-DA2E-45F1-82CD-D895713CA34F}" type="presParOf" srcId="{021847C4-B77C-4129-8FAF-EA8E45A74B80}" destId="{A833BD8B-2490-4D74-B2E5-82E37D0F9FA0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F255C4-65CB-4B77-BF92-5E294B1CFB36}">
      <dsp:nvSpPr>
        <dsp:cNvPr id="0" name=""/>
        <dsp:cNvSpPr/>
      </dsp:nvSpPr>
      <dsp:spPr>
        <a:xfrm>
          <a:off x="1223740" y="2499"/>
          <a:ext cx="2777828" cy="1666696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Введен запрет на пользование текстами произведений  и собственными словарями    (п. 28)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1223740" y="2499"/>
        <a:ext cx="2777828" cy="1666696"/>
      </dsp:txXfrm>
    </dsp:sp>
    <dsp:sp modelId="{C4186239-788B-495D-8762-7736CC858D9C}">
      <dsp:nvSpPr>
        <dsp:cNvPr id="0" name=""/>
        <dsp:cNvSpPr/>
      </dsp:nvSpPr>
      <dsp:spPr>
        <a:xfrm>
          <a:off x="4279351" y="2499"/>
          <a:ext cx="2777828" cy="1666696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Введен термин «</a:t>
          </a:r>
          <a:r>
            <a:rPr lang="ru-RU" sz="2100" b="1" kern="1200" dirty="0" smtClean="0">
              <a:solidFill>
                <a:srgbClr val="C00000"/>
              </a:solidFill>
            </a:rPr>
            <a:t>основная дата проведения ИС(И)</a:t>
          </a:r>
          <a:r>
            <a:rPr lang="ru-RU" sz="2100" kern="1200" dirty="0" smtClean="0">
              <a:solidFill>
                <a:srgbClr val="002060"/>
              </a:solidFill>
            </a:rPr>
            <a:t>»</a:t>
          </a:r>
          <a:r>
            <a:rPr lang="ru-RU" sz="2100" kern="1200" dirty="0" smtClean="0">
              <a:solidFill>
                <a:srgbClr val="C00000"/>
              </a:solidFill>
            </a:rPr>
            <a:t>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(п. 29)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4279351" y="2499"/>
        <a:ext cx="2777828" cy="1666696"/>
      </dsp:txXfrm>
    </dsp:sp>
    <dsp:sp modelId="{32EE81CA-331F-4A19-9F90-F820EC77C03A}">
      <dsp:nvSpPr>
        <dsp:cNvPr id="0" name=""/>
        <dsp:cNvSpPr/>
      </dsp:nvSpPr>
      <dsp:spPr>
        <a:xfrm>
          <a:off x="2751545" y="1946979"/>
          <a:ext cx="2777828" cy="1666696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pc="5" dirty="0" smtClean="0">
              <a:solidFill>
                <a:srgbClr val="C00000"/>
              </a:solidFill>
              <a:latin typeface="+mn-lt"/>
              <a:cs typeface="Tahoma"/>
            </a:rPr>
            <a:t>Комиссии по проведению и </a:t>
          </a:r>
          <a:r>
            <a:rPr lang="ru-RU" sz="2100" kern="1200" dirty="0" smtClean="0">
              <a:solidFill>
                <a:srgbClr val="C00000"/>
              </a:solidFill>
            </a:rPr>
            <a:t>проверке</a:t>
          </a:r>
          <a:r>
            <a:rPr lang="ru-RU" sz="2100" b="1" kern="1200" spc="5" dirty="0" smtClean="0">
              <a:solidFill>
                <a:srgbClr val="C00000"/>
              </a:solidFill>
              <a:latin typeface="+mn-lt"/>
              <a:cs typeface="Tahoma"/>
            </a:rPr>
            <a:t> ИС(И) создаются ОО </a:t>
          </a:r>
          <a:r>
            <a:rPr lang="ru-RU" sz="2100" b="1" kern="1200" spc="190" dirty="0" smtClean="0">
              <a:solidFill>
                <a:srgbClr val="C00000"/>
              </a:solidFill>
              <a:latin typeface="+mn-lt"/>
              <a:cs typeface="Tahoma"/>
            </a:rPr>
            <a:t>и(или)ОИВ </a:t>
          </a:r>
          <a:r>
            <a:rPr lang="ru-RU" sz="2100" b="0" kern="1200" spc="-95" dirty="0" smtClean="0">
              <a:solidFill>
                <a:srgbClr val="002060"/>
              </a:solidFill>
              <a:latin typeface="+mn-lt"/>
              <a:cs typeface="Verdana"/>
            </a:rPr>
            <a:t>(п. 25</a:t>
          </a:r>
          <a:r>
            <a:rPr lang="ru-RU" sz="2100" b="0" kern="1200" spc="190" dirty="0" smtClean="0">
              <a:solidFill>
                <a:srgbClr val="002060"/>
              </a:solidFill>
              <a:latin typeface="+mn-lt"/>
              <a:cs typeface="Tahoma"/>
            </a:rPr>
            <a:t>)</a:t>
          </a:r>
          <a:endParaRPr lang="ru-RU" sz="2100" b="0" kern="1200" dirty="0">
            <a:solidFill>
              <a:srgbClr val="002060"/>
            </a:solidFill>
            <a:latin typeface="+mn-lt"/>
          </a:endParaRPr>
        </a:p>
      </dsp:txBody>
      <dsp:txXfrm>
        <a:off x="2751545" y="1946979"/>
        <a:ext cx="2777828" cy="16666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93C2B-575B-4647-8B0F-3E47434449E0}">
      <dsp:nvSpPr>
        <dsp:cNvPr id="0" name=""/>
        <dsp:cNvSpPr/>
      </dsp:nvSpPr>
      <dsp:spPr>
        <a:xfrm>
          <a:off x="0" y="335311"/>
          <a:ext cx="2610289" cy="1566173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составляет Акт об удалении участника ИС(И) (ИС-09)</a:t>
          </a:r>
          <a:endParaRPr lang="ru-RU" sz="1800" b="0" kern="1200" dirty="0"/>
        </a:p>
      </dsp:txBody>
      <dsp:txXfrm>
        <a:off x="0" y="335311"/>
        <a:ext cx="2610289" cy="1566173"/>
      </dsp:txXfrm>
    </dsp:sp>
    <dsp:sp modelId="{C9B614D6-B5D9-48CF-AE2C-998B24EE612A}">
      <dsp:nvSpPr>
        <dsp:cNvPr id="0" name=""/>
        <dsp:cNvSpPr/>
      </dsp:nvSpPr>
      <dsp:spPr>
        <a:xfrm>
          <a:off x="2871319" y="335311"/>
          <a:ext cx="2610289" cy="1566173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вносит метку  «Х» в «Ведомость проведения ИС(И) в учебном кабинете ОО (месте проведения 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(ИС-05)</a:t>
          </a:r>
          <a:endParaRPr lang="ru-RU" sz="1800" b="0" kern="1200" dirty="0">
            <a:latin typeface="+mn-lt"/>
          </a:endParaRPr>
        </a:p>
      </dsp:txBody>
      <dsp:txXfrm>
        <a:off x="2871319" y="335311"/>
        <a:ext cx="2610289" cy="1566173"/>
      </dsp:txXfrm>
    </dsp:sp>
    <dsp:sp modelId="{A63ED338-6D28-4F9B-81F4-7BF3F8ED4B4C}">
      <dsp:nvSpPr>
        <dsp:cNvPr id="0" name=""/>
        <dsp:cNvSpPr/>
      </dsp:nvSpPr>
      <dsp:spPr>
        <a:xfrm>
          <a:off x="5742638" y="335311"/>
          <a:ext cx="2610289" cy="1566173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участник ИС(И) ставит подпись в форме ИС-05</a:t>
          </a:r>
          <a:endParaRPr lang="ru-RU" sz="1800" b="0" kern="1200" dirty="0">
            <a:latin typeface="+mn-lt"/>
          </a:endParaRPr>
        </a:p>
      </dsp:txBody>
      <dsp:txXfrm>
        <a:off x="5742638" y="335311"/>
        <a:ext cx="2610289" cy="1566173"/>
      </dsp:txXfrm>
    </dsp:sp>
    <dsp:sp modelId="{A9F4F802-E77C-4EEF-A66C-4903EA9DD527}">
      <dsp:nvSpPr>
        <dsp:cNvPr id="0" name=""/>
        <dsp:cNvSpPr/>
      </dsp:nvSpPr>
      <dsp:spPr>
        <a:xfrm>
          <a:off x="1435659" y="2162514"/>
          <a:ext cx="2610289" cy="1566173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вносит метку «Х» в поле «Удален» бланка регистрации</a:t>
          </a:r>
          <a:endParaRPr lang="ru-RU" sz="1800" b="0" kern="1200" dirty="0">
            <a:latin typeface="+mn-lt"/>
          </a:endParaRPr>
        </a:p>
      </dsp:txBody>
      <dsp:txXfrm>
        <a:off x="1435659" y="2162514"/>
        <a:ext cx="2610289" cy="1566173"/>
      </dsp:txXfrm>
    </dsp:sp>
    <dsp:sp modelId="{91BF2F80-9498-4DDC-9752-994662DD80F2}">
      <dsp:nvSpPr>
        <dsp:cNvPr id="0" name=""/>
        <dsp:cNvSpPr/>
      </dsp:nvSpPr>
      <dsp:spPr>
        <a:xfrm>
          <a:off x="4306978" y="2162514"/>
          <a:ext cx="2610289" cy="1566173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ставит подпись в бланке регистрации</a:t>
          </a:r>
          <a:endParaRPr lang="ru-RU" sz="1800" b="0" kern="1200" dirty="0">
            <a:latin typeface="+mn-lt"/>
          </a:endParaRPr>
        </a:p>
      </dsp:txBody>
      <dsp:txXfrm>
        <a:off x="4306978" y="2162514"/>
        <a:ext cx="2610289" cy="156617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0EC46-ADCC-4AB5-A22E-2DA4EBE0BDB8}">
      <dsp:nvSpPr>
        <dsp:cNvPr id="0" name=""/>
        <dsp:cNvSpPr/>
      </dsp:nvSpPr>
      <dsp:spPr>
        <a:xfrm>
          <a:off x="319024" y="237889"/>
          <a:ext cx="2305440" cy="16421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AD138-1675-42AD-B513-725E8E574B71}">
      <dsp:nvSpPr>
        <dsp:cNvPr id="0" name=""/>
        <dsp:cNvSpPr/>
      </dsp:nvSpPr>
      <dsp:spPr>
        <a:xfrm>
          <a:off x="0" y="0"/>
          <a:ext cx="1426712" cy="939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ea typeface="Cambria" pitchFamily="18" charset="0"/>
            </a:rPr>
            <a:t>Технический специалист</a:t>
          </a:r>
          <a:endParaRPr lang="ru-RU" sz="1200" b="1" kern="1200" dirty="0">
            <a:latin typeface="+mn-lt"/>
            <a:ea typeface="Cambria" pitchFamily="18" charset="0"/>
          </a:endParaRPr>
        </a:p>
      </dsp:txBody>
      <dsp:txXfrm>
        <a:off x="0" y="0"/>
        <a:ext cx="1426712" cy="939324"/>
      </dsp:txXfrm>
    </dsp:sp>
    <dsp:sp modelId="{C9D93D5D-6F2D-4ADA-B48E-5CD518EC5AAC}">
      <dsp:nvSpPr>
        <dsp:cNvPr id="0" name=""/>
        <dsp:cNvSpPr/>
      </dsp:nvSpPr>
      <dsp:spPr>
        <a:xfrm>
          <a:off x="3024344" y="360034"/>
          <a:ext cx="2528399" cy="16421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28959-D1F7-49F2-80D4-5E378F69B21C}">
      <dsp:nvSpPr>
        <dsp:cNvPr id="0" name=""/>
        <dsp:cNvSpPr/>
      </dsp:nvSpPr>
      <dsp:spPr>
        <a:xfrm>
          <a:off x="2160241" y="0"/>
          <a:ext cx="1514623" cy="939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ea typeface="Cambria" pitchFamily="18" charset="0"/>
            </a:rPr>
            <a:t>Руководитель ОО</a:t>
          </a:r>
          <a:endParaRPr lang="ru-RU" sz="1200" b="1" kern="1200" dirty="0">
            <a:latin typeface="+mn-lt"/>
            <a:ea typeface="Cambria" pitchFamily="18" charset="0"/>
          </a:endParaRPr>
        </a:p>
      </dsp:txBody>
      <dsp:txXfrm>
        <a:off x="2160241" y="0"/>
        <a:ext cx="1514623" cy="939324"/>
      </dsp:txXfrm>
    </dsp:sp>
    <dsp:sp modelId="{47DA9114-F54D-40F7-8B7A-9B6BA056B949}">
      <dsp:nvSpPr>
        <dsp:cNvPr id="0" name=""/>
        <dsp:cNvSpPr/>
      </dsp:nvSpPr>
      <dsp:spPr>
        <a:xfrm>
          <a:off x="6115455" y="223028"/>
          <a:ext cx="2737755" cy="16421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002060"/>
            </a:solidFill>
          </a:endParaRPr>
        </a:p>
      </dsp:txBody>
      <dsp:txXfrm>
        <a:off x="6799894" y="223028"/>
        <a:ext cx="2053316" cy="1642175"/>
      </dsp:txXfrm>
    </dsp:sp>
    <dsp:sp modelId="{F56EF7C9-D911-440D-83DD-ECABE237EA16}">
      <dsp:nvSpPr>
        <dsp:cNvPr id="0" name=""/>
        <dsp:cNvSpPr/>
      </dsp:nvSpPr>
      <dsp:spPr>
        <a:xfrm>
          <a:off x="5081588" y="91321"/>
          <a:ext cx="1080336" cy="939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ea typeface="Cambria" pitchFamily="18" charset="0"/>
            </a:rPr>
            <a:t>Эксперты</a:t>
          </a:r>
          <a:endParaRPr lang="ru-RU" sz="1200" b="1" kern="1200" dirty="0">
            <a:latin typeface="+mn-lt"/>
            <a:ea typeface="Cambria" pitchFamily="18" charset="0"/>
          </a:endParaRPr>
        </a:p>
      </dsp:txBody>
      <dsp:txXfrm>
        <a:off x="5081588" y="91321"/>
        <a:ext cx="1080336" cy="93932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183E48-F3C6-456F-B370-369712FD78F3}">
      <dsp:nvSpPr>
        <dsp:cNvPr id="0" name=""/>
        <dsp:cNvSpPr/>
      </dsp:nvSpPr>
      <dsp:spPr>
        <a:xfrm>
          <a:off x="5308" y="0"/>
          <a:ext cx="1729920" cy="1512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002060"/>
            </a:solidFill>
          </a:endParaRPr>
        </a:p>
      </dsp:txBody>
      <dsp:txXfrm>
        <a:off x="437788" y="0"/>
        <a:ext cx="1297440" cy="1512168"/>
      </dsp:txXfrm>
    </dsp:sp>
    <dsp:sp modelId="{99BF36C6-27AD-4DD7-BE75-006D85CF11FB}">
      <dsp:nvSpPr>
        <dsp:cNvPr id="0" name=""/>
        <dsp:cNvSpPr/>
      </dsp:nvSpPr>
      <dsp:spPr>
        <a:xfrm>
          <a:off x="0" y="0"/>
          <a:ext cx="1289543" cy="864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ea typeface="Cambria" pitchFamily="18" charset="0"/>
            </a:rPr>
            <a:t>Эксперты</a:t>
          </a:r>
          <a:endParaRPr lang="ru-RU" sz="1200" b="1" kern="1200" dirty="0">
            <a:latin typeface="+mn-lt"/>
            <a:ea typeface="Cambria" pitchFamily="18" charset="0"/>
          </a:endParaRPr>
        </a:p>
      </dsp:txBody>
      <dsp:txXfrm>
        <a:off x="0" y="0"/>
        <a:ext cx="1289543" cy="864960"/>
      </dsp:txXfrm>
    </dsp:sp>
    <dsp:sp modelId="{0DFD9DBB-A182-4CC4-B26F-383E581CBA33}">
      <dsp:nvSpPr>
        <dsp:cNvPr id="0" name=""/>
        <dsp:cNvSpPr/>
      </dsp:nvSpPr>
      <dsp:spPr>
        <a:xfrm>
          <a:off x="6336712" y="0"/>
          <a:ext cx="1729920" cy="1512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002060"/>
            </a:solidFill>
          </a:endParaRPr>
        </a:p>
      </dsp:txBody>
      <dsp:txXfrm>
        <a:off x="6769192" y="0"/>
        <a:ext cx="1297440" cy="1512168"/>
      </dsp:txXfrm>
    </dsp:sp>
    <dsp:sp modelId="{8C7C29C1-E86D-4351-82B8-2553A6063B79}">
      <dsp:nvSpPr>
        <dsp:cNvPr id="0" name=""/>
        <dsp:cNvSpPr/>
      </dsp:nvSpPr>
      <dsp:spPr>
        <a:xfrm>
          <a:off x="4968549" y="0"/>
          <a:ext cx="1411087" cy="864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n-lt"/>
              <a:ea typeface="Cambria" pitchFamily="18" charset="0"/>
            </a:rPr>
            <a:t>Технический специалист </a:t>
          </a:r>
          <a:endParaRPr lang="ru-RU" sz="1200" b="1" kern="1200" dirty="0">
            <a:solidFill>
              <a:schemeClr val="bg1"/>
            </a:solidFill>
            <a:latin typeface="+mn-lt"/>
            <a:ea typeface="Cambria" pitchFamily="18" charset="0"/>
          </a:endParaRPr>
        </a:p>
      </dsp:txBody>
      <dsp:txXfrm>
        <a:off x="4968549" y="0"/>
        <a:ext cx="1411087" cy="864960"/>
      </dsp:txXfrm>
    </dsp:sp>
    <dsp:sp modelId="{001F2533-0ADE-4EF5-ABCD-774DD2FEB234}">
      <dsp:nvSpPr>
        <dsp:cNvPr id="0" name=""/>
        <dsp:cNvSpPr/>
      </dsp:nvSpPr>
      <dsp:spPr>
        <a:xfrm>
          <a:off x="3456378" y="0"/>
          <a:ext cx="1729920" cy="1512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BF36B-FC62-4EE1-907C-331AEFE40A42}">
      <dsp:nvSpPr>
        <dsp:cNvPr id="0" name=""/>
        <dsp:cNvSpPr/>
      </dsp:nvSpPr>
      <dsp:spPr>
        <a:xfrm>
          <a:off x="2520280" y="0"/>
          <a:ext cx="1289543" cy="864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ea typeface="Cambria" pitchFamily="18" charset="0"/>
            </a:rPr>
            <a:t>Эксперты</a:t>
          </a:r>
          <a:endParaRPr lang="ru-RU" sz="1200" b="1" kern="1200" dirty="0">
            <a:latin typeface="+mn-lt"/>
            <a:ea typeface="Cambria" pitchFamily="18" charset="0"/>
          </a:endParaRPr>
        </a:p>
      </dsp:txBody>
      <dsp:txXfrm>
        <a:off x="2520280" y="0"/>
        <a:ext cx="1289543" cy="864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AC2BD-19B5-407B-A3AA-62E239C2262E}">
      <dsp:nvSpPr>
        <dsp:cNvPr id="0" name=""/>
        <dsp:cNvSpPr/>
      </dsp:nvSpPr>
      <dsp:spPr>
        <a:xfrm>
          <a:off x="0" y="396046"/>
          <a:ext cx="2745304" cy="1894705"/>
        </a:xfrm>
        <a:prstGeom prst="rect">
          <a:avLst/>
        </a:prstGeom>
        <a:solidFill>
          <a:schemeClr val="bg1"/>
        </a:solidFill>
        <a:ln w="31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+mn-lt"/>
            </a:rPr>
            <a:t>О проведении ГИА-9, ГИА-11, ИС, ИС(И) в Ярославской области в 2024 году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от 26.10.2023 № 229/01-04</a:t>
          </a:r>
          <a:endParaRPr lang="ru-RU" sz="1400" i="1" kern="1200" dirty="0">
            <a:solidFill>
              <a:srgbClr val="0000FF"/>
            </a:solidFill>
            <a:latin typeface="+mn-lt"/>
          </a:endParaRPr>
        </a:p>
      </dsp:txBody>
      <dsp:txXfrm>
        <a:off x="0" y="396046"/>
        <a:ext cx="2745304" cy="1894705"/>
      </dsp:txXfrm>
    </dsp:sp>
    <dsp:sp modelId="{3714A2DA-C94B-4554-AC8F-8F3300EC4A1B}">
      <dsp:nvSpPr>
        <dsp:cNvPr id="0" name=""/>
        <dsp:cNvSpPr/>
      </dsp:nvSpPr>
      <dsp:spPr>
        <a:xfrm>
          <a:off x="2952328" y="396046"/>
          <a:ext cx="2745304" cy="1894112"/>
        </a:xfrm>
        <a:prstGeom prst="rect">
          <a:avLst/>
        </a:prstGeom>
        <a:solidFill>
          <a:schemeClr val="bg1"/>
        </a:solidFill>
        <a:ln w="31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Порядок проведения итогового  сочинения (изложения) на территории Ярославской области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от 24.10.2023 № 227/01-04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952328" y="396046"/>
        <a:ext cx="2745304" cy="1894112"/>
      </dsp:txXfrm>
    </dsp:sp>
    <dsp:sp modelId="{59CE2147-663F-4E05-9CBB-C975E5BFFCA5}">
      <dsp:nvSpPr>
        <dsp:cNvPr id="0" name=""/>
        <dsp:cNvSpPr/>
      </dsp:nvSpPr>
      <dsp:spPr>
        <a:xfrm>
          <a:off x="5904656" y="396046"/>
          <a:ext cx="2745304" cy="1894705"/>
        </a:xfrm>
        <a:prstGeom prst="rect">
          <a:avLst/>
        </a:prstGeom>
        <a:solidFill>
          <a:schemeClr val="bg1"/>
        </a:solidFill>
        <a:ln w="31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Правила заполнения бланков итогового сочинения (изложения) в 2023/2024  учебном году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от 24.10.2023 № 228/01-04</a:t>
          </a:r>
          <a:r>
            <a:rPr lang="ru-RU" sz="1400" kern="1200" dirty="0" smtClean="0">
              <a:solidFill>
                <a:srgbClr val="002060"/>
              </a:solidFill>
            </a:rPr>
            <a:t>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904656" y="396046"/>
        <a:ext cx="2745304" cy="1894705"/>
      </dsp:txXfrm>
    </dsp:sp>
    <dsp:sp modelId="{2837D41A-0445-4D28-9934-D23005646D23}">
      <dsp:nvSpPr>
        <dsp:cNvPr id="0" name=""/>
        <dsp:cNvSpPr/>
      </dsp:nvSpPr>
      <dsp:spPr>
        <a:xfrm>
          <a:off x="0" y="2565282"/>
          <a:ext cx="2745304" cy="1647182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+mn-lt"/>
            </a:rPr>
            <a:t>Памятка </a:t>
          </a:r>
          <a:r>
            <a:rPr lang="ru-RU" sz="1400" kern="1200" dirty="0">
              <a:solidFill>
                <a:srgbClr val="002060"/>
              </a:solidFill>
              <a:latin typeface="+mn-lt"/>
            </a:rPr>
            <a:t>о </a:t>
          </a:r>
          <a:r>
            <a:rPr lang="ru-RU" sz="1400" kern="1200" dirty="0" smtClean="0">
              <a:solidFill>
                <a:srgbClr val="002060"/>
              </a:solidFill>
              <a:latin typeface="+mn-lt"/>
            </a:rPr>
            <a:t>порядке проведения ИС(И)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от 30.10.2023 № 232/01-04</a:t>
          </a:r>
          <a:endParaRPr lang="ru-RU" sz="1400" kern="1200" dirty="0">
            <a:solidFill>
              <a:srgbClr val="002060"/>
            </a:solidFill>
            <a:latin typeface="+mn-lt"/>
          </a:endParaRPr>
        </a:p>
      </dsp:txBody>
      <dsp:txXfrm>
        <a:off x="0" y="2565282"/>
        <a:ext cx="2745304" cy="1647182"/>
      </dsp:txXfrm>
    </dsp:sp>
    <dsp:sp modelId="{65E3EDFE-AA07-42F1-A36A-58FE86577567}">
      <dsp:nvSpPr>
        <dsp:cNvPr id="0" name=""/>
        <dsp:cNvSpPr/>
      </dsp:nvSpPr>
      <dsp:spPr>
        <a:xfrm>
          <a:off x="3019835" y="2565282"/>
          <a:ext cx="2745304" cy="1647182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Перечень мест проведения ИС(И) для выпускников прошлых лет …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приказ министерства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Ярославской области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от 2о.11.2023 № 240/01-04</a:t>
          </a:r>
          <a:endParaRPr lang="ru-RU" sz="1400" kern="1200" dirty="0"/>
        </a:p>
      </dsp:txBody>
      <dsp:txXfrm>
        <a:off x="3019835" y="2565282"/>
        <a:ext cx="2745304" cy="1647182"/>
      </dsp:txXfrm>
    </dsp:sp>
    <dsp:sp modelId="{EF34FE22-9DDD-4A1A-A06D-7DB438B4E917}">
      <dsp:nvSpPr>
        <dsp:cNvPr id="0" name=""/>
        <dsp:cNvSpPr/>
      </dsp:nvSpPr>
      <dsp:spPr>
        <a:xfrm>
          <a:off x="6039670" y="2565282"/>
          <a:ext cx="2745304" cy="1647182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Инструктивные материалы            по подготовке и проведению ИС(И) в 2023/2024 году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приказ министерства образования Ярославской области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00FF"/>
              </a:solidFill>
              <a:latin typeface="+mn-lt"/>
            </a:rPr>
            <a:t>от 23.11.2023 № 243/01-04</a:t>
          </a:r>
          <a:endParaRPr lang="ru-RU" sz="1400" kern="1200" dirty="0"/>
        </a:p>
      </dsp:txBody>
      <dsp:txXfrm>
        <a:off x="6039670" y="2565282"/>
        <a:ext cx="2745304" cy="16471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BCC88F-9AB1-4B13-9A1F-70C99D29A9E3}">
      <dsp:nvSpPr>
        <dsp:cNvPr id="0" name=""/>
        <dsp:cNvSpPr/>
      </dsp:nvSpPr>
      <dsp:spPr>
        <a:xfrm>
          <a:off x="7911" y="495270"/>
          <a:ext cx="3761249" cy="57007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+mn-lt"/>
              <a:ea typeface="Cambria" pitchFamily="18" charset="0"/>
            </a:rPr>
            <a:t>Комплекты тем ИС  </a:t>
          </a:r>
          <a:endParaRPr lang="ru-RU" sz="2400" b="1" kern="1200" dirty="0"/>
        </a:p>
      </dsp:txBody>
      <dsp:txXfrm>
        <a:off x="7911" y="495270"/>
        <a:ext cx="3761249" cy="570075"/>
      </dsp:txXfrm>
    </dsp:sp>
    <dsp:sp modelId="{72457DE3-A5E1-4ABD-B727-5581D8C5E827}">
      <dsp:nvSpPr>
        <dsp:cNvPr id="0" name=""/>
        <dsp:cNvSpPr/>
      </dsp:nvSpPr>
      <dsp:spPr>
        <a:xfrm>
          <a:off x="7911" y="1065345"/>
          <a:ext cx="3761249" cy="2415599"/>
        </a:xfrm>
        <a:prstGeom prst="rect">
          <a:avLst/>
        </a:prstGeom>
        <a:solidFill>
          <a:schemeClr val="bg1">
            <a:alpha val="90000"/>
          </a:schemeClr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u="sng" kern="1200" dirty="0" err="1" smtClean="0">
              <a:solidFill>
                <a:srgbClr val="0000FF"/>
              </a:solidFill>
            </a:rPr>
            <a:t>topic.rustest.ru</a:t>
          </a:r>
          <a:r>
            <a:rPr lang="ru-RU" sz="2000" u="sng" kern="1200" dirty="0" smtClean="0">
              <a:solidFill>
                <a:srgbClr val="0000FF"/>
              </a:solidFill>
            </a:rPr>
            <a:t>  </a:t>
          </a:r>
          <a:r>
            <a:rPr lang="ru-RU" sz="2000" kern="1200" dirty="0" smtClean="0"/>
            <a:t>  </a:t>
          </a:r>
          <a:r>
            <a:rPr lang="ru-RU" sz="2000" u="sng" kern="1200" dirty="0" smtClean="0">
              <a:solidFill>
                <a:srgbClr val="0070C0"/>
              </a:solidFill>
              <a:latin typeface="+mn-lt"/>
              <a:ea typeface="Cambria" pitchFamily="18" charset="0"/>
            </a:rPr>
            <a:t>             </a:t>
          </a:r>
          <a:r>
            <a:rPr lang="en-US" sz="2000" u="none" kern="1200" dirty="0" smtClean="0">
              <a:solidFill>
                <a:srgbClr val="0070C0"/>
              </a:solidFill>
              <a:latin typeface="+mn-lt"/>
              <a:ea typeface="Cambria" pitchFamily="18" charset="0"/>
            </a:rPr>
            <a:t> </a:t>
          </a:r>
          <a:endParaRPr lang="ru-RU" sz="2000" u="none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u="none" kern="1200" dirty="0" smtClean="0">
              <a:solidFill>
                <a:srgbClr val="0070C0"/>
              </a:solidFill>
              <a:latin typeface="+mn-lt"/>
              <a:ea typeface="Cambria" pitchFamily="18" charset="0"/>
              <a:hlinkClick xmlns:r="http://schemas.openxmlformats.org/officeDocument/2006/relationships" r:id="rId1"/>
            </a:rPr>
            <a:t>http</a:t>
          </a:r>
          <a:r>
            <a:rPr lang="ru-RU" sz="2000" u="none" kern="1200" dirty="0" smtClean="0">
              <a:solidFill>
                <a:srgbClr val="0070C0"/>
              </a:solidFill>
              <a:latin typeface="+mn-lt"/>
              <a:ea typeface="Cambria" pitchFamily="18" charset="0"/>
              <a:hlinkClick xmlns:r="http://schemas.openxmlformats.org/officeDocument/2006/relationships" r:id="rId1"/>
            </a:rPr>
            <a:t>://</a:t>
          </a:r>
          <a:r>
            <a:rPr lang="en-US" sz="2000" u="none" kern="1200" dirty="0" smtClean="0">
              <a:solidFill>
                <a:srgbClr val="0070C0"/>
              </a:solidFill>
              <a:latin typeface="+mn-lt"/>
              <a:ea typeface="Cambria" pitchFamily="18" charset="0"/>
              <a:hlinkClick xmlns:r="http://schemas.openxmlformats.org/officeDocument/2006/relationships" r:id="rId1"/>
            </a:rPr>
            <a:t>rustest.ru</a:t>
          </a:r>
          <a:r>
            <a:rPr lang="ru-RU" sz="2000" u="none" kern="1200" dirty="0" smtClean="0">
              <a:solidFill>
                <a:srgbClr val="0070C0"/>
              </a:solidFill>
              <a:latin typeface="+mn-lt"/>
              <a:ea typeface="Cambria" pitchFamily="18" charset="0"/>
            </a:rPr>
            <a:t>  </a:t>
          </a:r>
          <a:endParaRPr lang="ru-RU" sz="2000" u="none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FF"/>
              </a:solidFill>
              <a:latin typeface="+mn-lt"/>
              <a:hlinkClick xmlns:r="http://schemas.openxmlformats.org/officeDocument/2006/relationships" r:id="rId2"/>
            </a:rPr>
            <a:t>https://portal.yarregion.ru/depts-dobr/</a:t>
          </a:r>
          <a:r>
            <a:rPr lang="ru-RU" sz="2000" kern="1200" dirty="0" smtClean="0">
              <a:solidFill>
                <a:srgbClr val="0000FF"/>
              </a:solidFill>
              <a:latin typeface="+mn-lt"/>
            </a:rPr>
            <a:t> </a:t>
          </a:r>
          <a:endParaRPr lang="ru-RU" sz="2000" kern="1200" dirty="0">
            <a:solidFill>
              <a:srgbClr val="0000FF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u="none" kern="1200" dirty="0">
            <a:solidFill>
              <a:srgbClr val="0000FF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u="none" kern="1200" dirty="0" smtClean="0">
              <a:solidFill>
                <a:srgbClr val="0000FF"/>
              </a:solidFill>
              <a:latin typeface="+mn-lt"/>
              <a:ea typeface="Cambria" pitchFamily="18" charset="0"/>
              <a:hlinkClick xmlns:r="http://schemas.openxmlformats.org/officeDocument/2006/relationships" r:id="rId3"/>
            </a:rPr>
            <a:t>http://www.</a:t>
          </a:r>
          <a:r>
            <a:rPr lang="en-US" sz="2000" u="none" kern="1200" dirty="0" err="1" smtClean="0">
              <a:solidFill>
                <a:srgbClr val="0000FF"/>
              </a:solidFill>
              <a:latin typeface="+mn-lt"/>
              <a:ea typeface="Cambria" pitchFamily="18" charset="0"/>
              <a:hlinkClick xmlns:r="http://schemas.openxmlformats.org/officeDocument/2006/relationships" r:id="rId3"/>
            </a:rPr>
            <a:t>coikko</a:t>
          </a:r>
          <a:r>
            <a:rPr lang="ru-RU" sz="2000" u="none" kern="1200" dirty="0" smtClean="0">
              <a:solidFill>
                <a:srgbClr val="0000FF"/>
              </a:solidFill>
              <a:latin typeface="+mn-lt"/>
              <a:ea typeface="Cambria" pitchFamily="18" charset="0"/>
              <a:hlinkClick xmlns:r="http://schemas.openxmlformats.org/officeDocument/2006/relationships" r:id="rId3"/>
            </a:rPr>
            <a:t>.</a:t>
          </a:r>
          <a:r>
            <a:rPr lang="en-US" sz="2000" u="none" kern="1200" dirty="0" err="1" smtClean="0">
              <a:solidFill>
                <a:srgbClr val="0000FF"/>
              </a:solidFill>
              <a:latin typeface="+mn-lt"/>
              <a:ea typeface="Cambria" pitchFamily="18" charset="0"/>
              <a:hlinkClick xmlns:r="http://schemas.openxmlformats.org/officeDocument/2006/relationships" r:id="rId3"/>
            </a:rPr>
            <a:t>ru</a:t>
          </a:r>
          <a:r>
            <a:rPr lang="ru-RU" sz="2000" u="none" kern="1200" dirty="0" smtClean="0">
              <a:solidFill>
                <a:srgbClr val="0000FF"/>
              </a:solidFill>
              <a:latin typeface="+mn-lt"/>
              <a:ea typeface="Cambria" pitchFamily="18" charset="0"/>
            </a:rPr>
            <a:t>  </a:t>
          </a:r>
          <a:endParaRPr lang="ru-RU" sz="2000" u="none" kern="1200" dirty="0">
            <a:solidFill>
              <a:srgbClr val="0000FF"/>
            </a:solidFill>
            <a:latin typeface="+mn-lt"/>
          </a:endParaRPr>
        </a:p>
      </dsp:txBody>
      <dsp:txXfrm>
        <a:off x="7911" y="1065345"/>
        <a:ext cx="3761249" cy="2415599"/>
      </dsp:txXfrm>
    </dsp:sp>
    <dsp:sp modelId="{73BCDF87-C2B1-4F00-A19E-BB432F4D4E39}">
      <dsp:nvSpPr>
        <dsp:cNvPr id="0" name=""/>
        <dsp:cNvSpPr/>
      </dsp:nvSpPr>
      <dsp:spPr>
        <a:xfrm>
          <a:off x="4295735" y="495270"/>
          <a:ext cx="3761249" cy="57007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Тексты ИИ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4295735" y="495270"/>
        <a:ext cx="3761249" cy="570075"/>
      </dsp:txXfrm>
    </dsp:sp>
    <dsp:sp modelId="{B83A687F-4492-4957-9D09-E40A318502B7}">
      <dsp:nvSpPr>
        <dsp:cNvPr id="0" name=""/>
        <dsp:cNvSpPr/>
      </dsp:nvSpPr>
      <dsp:spPr>
        <a:xfrm>
          <a:off x="4295735" y="1065345"/>
          <a:ext cx="3761249" cy="2415599"/>
        </a:xfrm>
        <a:prstGeom prst="rect">
          <a:avLst/>
        </a:prstGeom>
        <a:solidFill>
          <a:schemeClr val="bg1">
            <a:alpha val="90000"/>
          </a:schemeClr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виртуальный кабинет ОО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smtClean="0">
              <a:solidFill>
                <a:srgbClr val="002060"/>
              </a:solidFill>
            </a:rPr>
            <a:t>электронная почта ОО в РИС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rgbClr val="002060"/>
            </a:solidFill>
          </a:endParaRPr>
        </a:p>
      </dsp:txBody>
      <dsp:txXfrm>
        <a:off x="4295735" y="1065345"/>
        <a:ext cx="3761249" cy="2415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EC4DA-0C52-4B64-8C2F-37EEBF3471F0}">
      <dsp:nvSpPr>
        <dsp:cNvPr id="0" name=""/>
        <dsp:cNvSpPr/>
      </dsp:nvSpPr>
      <dsp:spPr>
        <a:xfrm>
          <a:off x="0" y="113343"/>
          <a:ext cx="2662689" cy="1597614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порядком проведения ИС(И)</a:t>
          </a:r>
          <a:endParaRPr lang="ru-RU" sz="1800" kern="1200" dirty="0"/>
        </a:p>
      </dsp:txBody>
      <dsp:txXfrm>
        <a:off x="0" y="113343"/>
        <a:ext cx="2662689" cy="1597614"/>
      </dsp:txXfrm>
    </dsp:sp>
    <dsp:sp modelId="{A03680FB-001F-489C-9B65-81177191D136}">
      <dsp:nvSpPr>
        <dsp:cNvPr id="0" name=""/>
        <dsp:cNvSpPr/>
      </dsp:nvSpPr>
      <dsp:spPr>
        <a:xfrm>
          <a:off x="2928959" y="113343"/>
          <a:ext cx="2662689" cy="1597614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методическими материалами </a:t>
          </a:r>
          <a:r>
            <a:rPr lang="ru-RU" sz="1800" kern="1200" dirty="0" err="1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Рособрнадзора</a:t>
          </a:r>
          <a:r>
            <a:rPr lang="ru-RU" sz="18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, рекомендуемыми к использованию при организации и проведении ИС(И)</a:t>
          </a:r>
          <a:endParaRPr lang="ru-RU" sz="1800" kern="1200" dirty="0"/>
        </a:p>
      </dsp:txBody>
      <dsp:txXfrm>
        <a:off x="2928959" y="113343"/>
        <a:ext cx="2662689" cy="1597614"/>
      </dsp:txXfrm>
    </dsp:sp>
    <dsp:sp modelId="{ECEDC67D-7E18-484B-8DEA-59E9187F75EB}">
      <dsp:nvSpPr>
        <dsp:cNvPr id="0" name=""/>
        <dsp:cNvSpPr/>
      </dsp:nvSpPr>
      <dsp:spPr>
        <a:xfrm>
          <a:off x="5857917" y="113343"/>
          <a:ext cx="2662689" cy="1597614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правилами заполнения бланков ИС(И)</a:t>
          </a:r>
          <a:endParaRPr lang="ru-RU" sz="1800" kern="1200" dirty="0"/>
        </a:p>
      </dsp:txBody>
      <dsp:txXfrm>
        <a:off x="5857917" y="113343"/>
        <a:ext cx="2662689" cy="1597614"/>
      </dsp:txXfrm>
    </dsp:sp>
    <dsp:sp modelId="{BAA117A2-612E-4449-8EEE-514BDCBAF397}">
      <dsp:nvSpPr>
        <dsp:cNvPr id="0" name=""/>
        <dsp:cNvSpPr/>
      </dsp:nvSpPr>
      <dsp:spPr>
        <a:xfrm>
          <a:off x="1464479" y="1977226"/>
          <a:ext cx="2662689" cy="1597614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инструкциями, определяющими порядок работы лиц, привлекаемых к проведению ИС(И)</a:t>
          </a:r>
          <a:endParaRPr lang="ru-RU" sz="1800" kern="1200" dirty="0"/>
        </a:p>
      </dsp:txBody>
      <dsp:txXfrm>
        <a:off x="1464479" y="1977226"/>
        <a:ext cx="2662689" cy="1597614"/>
      </dsp:txXfrm>
    </dsp:sp>
    <dsp:sp modelId="{BCA2BF58-2630-45B5-92CA-89AB44ABB314}">
      <dsp:nvSpPr>
        <dsp:cNvPr id="0" name=""/>
        <dsp:cNvSpPr/>
      </dsp:nvSpPr>
      <dsp:spPr>
        <a:xfrm>
          <a:off x="4393438" y="1977226"/>
          <a:ext cx="2662689" cy="1597614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критериями оценивания ИС(И) </a:t>
          </a:r>
          <a:endParaRPr lang="ru-RU" sz="1800" kern="1200" dirty="0"/>
        </a:p>
      </dsp:txBody>
      <dsp:txXfrm>
        <a:off x="4393438" y="1977226"/>
        <a:ext cx="2662689" cy="15976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F0F18-0BA9-4191-8B25-CADEDD6576F0}">
      <dsp:nvSpPr>
        <dsp:cNvPr id="0" name=""/>
        <dsp:cNvSpPr/>
      </dsp:nvSpPr>
      <dsp:spPr>
        <a:xfrm>
          <a:off x="895655" y="454"/>
          <a:ext cx="2185520" cy="131131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10" dirty="0" smtClean="0">
              <a:solidFill>
                <a:srgbClr val="C00000"/>
              </a:solidFill>
              <a:latin typeface="+mn-lt"/>
              <a:ea typeface="Cambria" pitchFamily="18" charset="0"/>
              <a:cs typeface="Arial"/>
            </a:rPr>
            <a:t>проверку сейфа на</a:t>
          </a:r>
          <a:r>
            <a:rPr lang="ru-RU" sz="1400" b="1" kern="1200" dirty="0" smtClean="0">
              <a:solidFill>
                <a:srgbClr val="C00000"/>
              </a:solidFill>
              <a:latin typeface="+mn-lt"/>
              <a:ea typeface="Cambria" pitchFamily="18" charset="0"/>
            </a:rPr>
            <a:t> наличие материалов ИС(И) 2022/2023 гг. (неиспользованные БР, БЗ, ДБЗ, формы), уничтожение материалов</a:t>
          </a:r>
          <a:endParaRPr lang="ru-RU" sz="1400" b="1" kern="1200" dirty="0">
            <a:solidFill>
              <a:srgbClr val="C00000"/>
            </a:solidFill>
            <a:latin typeface="+mn-lt"/>
          </a:endParaRPr>
        </a:p>
      </dsp:txBody>
      <dsp:txXfrm>
        <a:off x="895655" y="454"/>
        <a:ext cx="2185520" cy="1311312"/>
      </dsp:txXfrm>
    </dsp:sp>
    <dsp:sp modelId="{F41170BE-0CAB-4010-9D59-E93888BA807B}">
      <dsp:nvSpPr>
        <dsp:cNvPr id="0" name=""/>
        <dsp:cNvSpPr/>
      </dsp:nvSpPr>
      <dsp:spPr>
        <a:xfrm>
          <a:off x="3299727" y="454"/>
          <a:ext cx="2185520" cy="131131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+mn-lt"/>
            </a:rPr>
            <a:t>проверку  готовности ОО, кабинетов, кабинетов для участников с ОВЗ, детей-инвалидов, инвалидов </a:t>
          </a:r>
          <a:endParaRPr lang="ru-RU" sz="1600" kern="1200" dirty="0">
            <a:solidFill>
              <a:srgbClr val="003399"/>
            </a:solidFill>
          </a:endParaRPr>
        </a:p>
      </dsp:txBody>
      <dsp:txXfrm>
        <a:off x="3299727" y="454"/>
        <a:ext cx="2185520" cy="1311312"/>
      </dsp:txXfrm>
    </dsp:sp>
    <dsp:sp modelId="{578158F2-2E19-4609-BF39-EAB3C64780BC}">
      <dsp:nvSpPr>
        <dsp:cNvPr id="0" name=""/>
        <dsp:cNvSpPr/>
      </dsp:nvSpPr>
      <dsp:spPr>
        <a:xfrm>
          <a:off x="5703800" y="454"/>
          <a:ext cx="2185520" cy="131131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проверку наличия помещения или места для хранения личных вещей участников в кабинете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5703800" y="454"/>
        <a:ext cx="2185520" cy="1311312"/>
      </dsp:txXfrm>
    </dsp:sp>
    <dsp:sp modelId="{E0A1E193-AFC1-46C8-8ECC-CF9AE9D8D8DE}">
      <dsp:nvSpPr>
        <dsp:cNvPr id="0" name=""/>
        <dsp:cNvSpPr/>
      </dsp:nvSpPr>
      <dsp:spPr>
        <a:xfrm>
          <a:off x="895655" y="1530318"/>
          <a:ext cx="2185520" cy="131131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проверку наличия часов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895655" y="1530318"/>
        <a:ext cx="2185520" cy="1311312"/>
      </dsp:txXfrm>
    </dsp:sp>
    <dsp:sp modelId="{8C0CCE36-7AE6-457A-AC4A-CFD673A16009}">
      <dsp:nvSpPr>
        <dsp:cNvPr id="0" name=""/>
        <dsp:cNvSpPr/>
      </dsp:nvSpPr>
      <dsp:spPr>
        <a:xfrm>
          <a:off x="3299727" y="1530318"/>
          <a:ext cx="2185520" cy="131131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распределение работников  (ИС-12)</a:t>
          </a:r>
          <a:endParaRPr lang="ru-RU" sz="1600" kern="1200" dirty="0"/>
        </a:p>
      </dsp:txBody>
      <dsp:txXfrm>
        <a:off x="3299727" y="1530318"/>
        <a:ext cx="2185520" cy="1311312"/>
      </dsp:txXfrm>
    </dsp:sp>
    <dsp:sp modelId="{6A1B988F-17E2-4FC7-B2CF-CFF6BD481D6C}">
      <dsp:nvSpPr>
        <dsp:cNvPr id="0" name=""/>
        <dsp:cNvSpPr/>
      </dsp:nvSpPr>
      <dsp:spPr>
        <a:xfrm>
          <a:off x="5703800" y="1530318"/>
          <a:ext cx="2185520" cy="131131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+mn-lt"/>
            </a:rPr>
            <a:t>распределение участников (ИС-04)</a:t>
          </a:r>
          <a:endParaRPr lang="ru-RU" sz="1600" kern="1200" dirty="0">
            <a:latin typeface="+mn-lt"/>
          </a:endParaRPr>
        </a:p>
      </dsp:txBody>
      <dsp:txXfrm>
        <a:off x="5703800" y="1530318"/>
        <a:ext cx="2185520" cy="1311312"/>
      </dsp:txXfrm>
    </dsp:sp>
    <dsp:sp modelId="{F6D4FAFD-3766-48AF-9A2D-7CC6CFA5F01F}">
      <dsp:nvSpPr>
        <dsp:cNvPr id="0" name=""/>
        <dsp:cNvSpPr/>
      </dsp:nvSpPr>
      <dsp:spPr>
        <a:xfrm>
          <a:off x="2097691" y="3060183"/>
          <a:ext cx="2185520" cy="131131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+mn-lt"/>
            </a:rPr>
            <a:t>проверку наличия словарей, черновиков, инструкций, индивидуальных комплектов бланков ИС(И)</a:t>
          </a:r>
          <a:endParaRPr lang="ru-RU" sz="1600" kern="1200" dirty="0">
            <a:solidFill>
              <a:srgbClr val="002060"/>
            </a:solidFill>
            <a:latin typeface="+mn-lt"/>
          </a:endParaRPr>
        </a:p>
      </dsp:txBody>
      <dsp:txXfrm>
        <a:off x="2097691" y="3060183"/>
        <a:ext cx="2185520" cy="1311312"/>
      </dsp:txXfrm>
    </dsp:sp>
    <dsp:sp modelId="{DE9CD7E2-2569-4F74-AA95-19AB41E8DAE2}">
      <dsp:nvSpPr>
        <dsp:cNvPr id="0" name=""/>
        <dsp:cNvSpPr/>
      </dsp:nvSpPr>
      <dsp:spPr>
        <a:xfrm>
          <a:off x="4501764" y="3060183"/>
          <a:ext cx="2185520" cy="131131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+mn-lt"/>
            </a:rPr>
            <a:t>  проверку наличия форм для проведения ИС(И), ВДП для упаковки  бланков ИС(И)</a:t>
          </a:r>
          <a:endParaRPr lang="ru-RU" sz="1600" kern="1200" dirty="0">
            <a:solidFill>
              <a:srgbClr val="002060"/>
            </a:solidFill>
            <a:latin typeface="+mn-lt"/>
          </a:endParaRPr>
        </a:p>
      </dsp:txBody>
      <dsp:txXfrm>
        <a:off x="4501764" y="3060183"/>
        <a:ext cx="2185520" cy="13113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3EEED-6712-40E0-9605-129ACE9B5CBE}">
      <dsp:nvSpPr>
        <dsp:cNvPr id="0" name=""/>
        <dsp:cNvSpPr/>
      </dsp:nvSpPr>
      <dsp:spPr>
        <a:xfrm>
          <a:off x="1098404" y="262768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руководителя ОО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kern="1200" dirty="0">
            <a:latin typeface="+mn-lt"/>
            <a:ea typeface="Cambria" pitchFamily="18" charset="0"/>
          </a:endParaRPr>
        </a:p>
      </dsp:txBody>
      <dsp:txXfrm>
        <a:off x="1098404" y="262768"/>
        <a:ext cx="2067222" cy="1240333"/>
      </dsp:txXfrm>
    </dsp:sp>
    <dsp:sp modelId="{DB47BB65-A465-4926-B8E2-71015D43F961}">
      <dsp:nvSpPr>
        <dsp:cNvPr id="0" name=""/>
        <dsp:cNvSpPr/>
      </dsp:nvSpPr>
      <dsp:spPr>
        <a:xfrm>
          <a:off x="3372349" y="262768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технического специалиста при проведении ИС(И)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kern="1200" dirty="0">
            <a:latin typeface="+mn-lt"/>
            <a:ea typeface="Cambria" pitchFamily="18" charset="0"/>
          </a:endParaRPr>
        </a:p>
      </dsp:txBody>
      <dsp:txXfrm>
        <a:off x="3372349" y="262768"/>
        <a:ext cx="2067222" cy="1240333"/>
      </dsp:txXfrm>
    </dsp:sp>
    <dsp:sp modelId="{A8DB13F7-B387-491E-9E6E-CEAA62DF887E}">
      <dsp:nvSpPr>
        <dsp:cNvPr id="0" name=""/>
        <dsp:cNvSpPr/>
      </dsp:nvSpPr>
      <dsp:spPr>
        <a:xfrm>
          <a:off x="5646294" y="262768"/>
          <a:ext cx="2399301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по тиражированию бланков и отчетных форм ИС(И)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kern="1200" dirty="0">
            <a:latin typeface="+mn-lt"/>
            <a:ea typeface="Cambria" pitchFamily="18" charset="0"/>
          </a:endParaRPr>
        </a:p>
      </dsp:txBody>
      <dsp:txXfrm>
        <a:off x="5646294" y="262768"/>
        <a:ext cx="2399301" cy="1240333"/>
      </dsp:txXfrm>
    </dsp:sp>
    <dsp:sp modelId="{31CC0628-630F-4596-9320-45F88C435955}">
      <dsp:nvSpPr>
        <dsp:cNvPr id="0" name=""/>
        <dsp:cNvSpPr/>
      </dsp:nvSpPr>
      <dsp:spPr>
        <a:xfrm>
          <a:off x="961926" y="1709824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технического специалиста по получению комплектов тем итогового сочинения </a:t>
          </a: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sp:txBody>
      <dsp:txXfrm>
        <a:off x="961926" y="1709824"/>
        <a:ext cx="2067222" cy="1240333"/>
      </dsp:txXfrm>
    </dsp:sp>
    <dsp:sp modelId="{EB03B846-11BB-4A03-8FA5-44D8747E5237}">
      <dsp:nvSpPr>
        <dsp:cNvPr id="0" name=""/>
        <dsp:cNvSpPr/>
      </dsp:nvSpPr>
      <dsp:spPr>
        <a:xfrm>
          <a:off x="3235871" y="1709824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членов комиссии по проведению ИС(И)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аудиторий</a:t>
          </a: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kern="1200" dirty="0">
            <a:latin typeface="+mn-lt"/>
            <a:ea typeface="Cambria" pitchFamily="18" charset="0"/>
          </a:endParaRPr>
        </a:p>
      </dsp:txBody>
      <dsp:txXfrm>
        <a:off x="3235871" y="1709824"/>
        <a:ext cx="2067222" cy="1240333"/>
      </dsp:txXfrm>
    </dsp:sp>
    <dsp:sp modelId="{514A1735-256E-4129-AC42-7D5E7C8575BD}">
      <dsp:nvSpPr>
        <dsp:cNvPr id="0" name=""/>
        <dsp:cNvSpPr/>
      </dsp:nvSpPr>
      <dsp:spPr>
        <a:xfrm>
          <a:off x="5509816" y="1709824"/>
          <a:ext cx="2672257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 для участника ИС(И), зачитываемая членом комиссии по проведению ИС(И) в учебном кабинете  перед началом проведения ИС(И)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300" b="1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аудиторий</a:t>
          </a:r>
          <a:r>
            <a:rPr lang="ru-RU" sz="13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sp:txBody>
      <dsp:txXfrm>
        <a:off x="5509816" y="1709824"/>
        <a:ext cx="2672257" cy="1240333"/>
      </dsp:txXfrm>
    </dsp:sp>
    <dsp:sp modelId="{2BF66D23-26E0-4D1E-B27F-72A38DE069BA}">
      <dsp:nvSpPr>
        <dsp:cNvPr id="0" name=""/>
        <dsp:cNvSpPr/>
      </dsp:nvSpPr>
      <dsp:spPr>
        <a:xfrm>
          <a:off x="1339" y="3156880"/>
          <a:ext cx="2319485" cy="1240333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 для участника итогового сочинения к комплекту тем итогового сочинения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участников</a:t>
          </a: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sp:txBody>
      <dsp:txXfrm>
        <a:off x="1339" y="3156880"/>
        <a:ext cx="2319485" cy="1240333"/>
      </dsp:txXfrm>
    </dsp:sp>
    <dsp:sp modelId="{CF05F658-72FF-4CFA-80B8-6EC8B931763A}">
      <dsp:nvSpPr>
        <dsp:cNvPr id="0" name=""/>
        <dsp:cNvSpPr/>
      </dsp:nvSpPr>
      <dsp:spPr>
        <a:xfrm>
          <a:off x="2527547" y="3156880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участника итогового изложения к тексту для итогового изложения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участников</a:t>
          </a: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i="0" kern="1200" dirty="0">
            <a:latin typeface="+mn-lt"/>
            <a:ea typeface="Cambria" pitchFamily="18" charset="0"/>
          </a:endParaRPr>
        </a:p>
      </dsp:txBody>
      <dsp:txXfrm>
        <a:off x="2527547" y="3156880"/>
        <a:ext cx="2067222" cy="1240333"/>
      </dsp:txXfrm>
    </dsp:sp>
    <dsp:sp modelId="{19C43CC6-E90E-4132-8D11-A3FC1A35D3EB}">
      <dsp:nvSpPr>
        <dsp:cNvPr id="0" name=""/>
        <dsp:cNvSpPr/>
      </dsp:nvSpPr>
      <dsp:spPr>
        <a:xfrm>
          <a:off x="4801492" y="3156880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для экспертов, участвующих в проверке ИС(И)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экспертов</a:t>
          </a:r>
          <a:r>
            <a:rPr lang="ru-RU" sz="1400" i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sp:txBody>
      <dsp:txXfrm>
        <a:off x="4801492" y="3156880"/>
        <a:ext cx="2067222" cy="1240333"/>
      </dsp:txXfrm>
    </dsp:sp>
    <dsp:sp modelId="{FDD8EAE8-23C0-42E2-A2C5-5F91CB0B171E}">
      <dsp:nvSpPr>
        <dsp:cNvPr id="0" name=""/>
        <dsp:cNvSpPr/>
      </dsp:nvSpPr>
      <dsp:spPr>
        <a:xfrm>
          <a:off x="7075437" y="3156880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Инструктаж для  работников, проводимый в ОО (месте  проведения) перед началом ИС(И) (</a:t>
          </a:r>
          <a:r>
            <a:rPr lang="ru-RU" sz="1400" b="1" kern="1200" dirty="0" smtClean="0">
              <a:solidFill>
                <a:srgbClr val="002060"/>
              </a:solidFill>
            </a:rPr>
            <a:t>один на ОО</a:t>
          </a:r>
          <a:r>
            <a:rPr lang="ru-RU" sz="1400" kern="1200" dirty="0" smtClean="0">
              <a:solidFill>
                <a:srgbClr val="002060"/>
              </a:solidFill>
            </a:rPr>
            <a:t>)</a:t>
          </a:r>
          <a:endParaRPr lang="ru-RU" sz="1400" b="0" i="0" kern="1200" dirty="0" smtClean="0">
            <a:solidFill>
              <a:srgbClr val="002060"/>
            </a:solidFill>
            <a:latin typeface="+mn-lt"/>
            <a:ea typeface="Cambria" pitchFamily="18" charset="0"/>
          </a:endParaRPr>
        </a:p>
      </dsp:txBody>
      <dsp:txXfrm>
        <a:off x="7075437" y="3156880"/>
        <a:ext cx="2067222" cy="124033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3EEED-6712-40E0-9605-129ACE9B5CBE}">
      <dsp:nvSpPr>
        <dsp:cNvPr id="0" name=""/>
        <dsp:cNvSpPr/>
      </dsp:nvSpPr>
      <dsp:spPr>
        <a:xfrm>
          <a:off x="0" y="20540"/>
          <a:ext cx="2700300" cy="20702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по организации питания и перерывов для проведения лечебных и профилактических мероприятий для участников ИС(И) с ограниченными возможностями здоровья, детей-инвалидов и инвалидов ОО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kern="1200" dirty="0">
            <a:latin typeface="+mn-lt"/>
            <a:ea typeface="Cambria" pitchFamily="18" charset="0"/>
          </a:endParaRPr>
        </a:p>
      </dsp:txBody>
      <dsp:txXfrm>
        <a:off x="0" y="20540"/>
        <a:ext cx="2700300" cy="2070233"/>
      </dsp:txXfrm>
    </dsp:sp>
    <dsp:sp modelId="{A7E0654B-8254-4E9F-95EE-ED9DECCEEEB0}">
      <dsp:nvSpPr>
        <dsp:cNvPr id="0" name=""/>
        <dsp:cNvSpPr/>
      </dsp:nvSpPr>
      <dsp:spPr>
        <a:xfrm>
          <a:off x="2952318" y="0"/>
          <a:ext cx="2700300" cy="20702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Инструкция по осуществлению общественного наблюдения при проведении и/или проверке ИС(И)</a:t>
          </a:r>
          <a:endParaRPr lang="ru-RU" sz="1400" b="1" i="1" kern="1200" dirty="0" smtClean="0">
            <a:solidFill>
              <a:srgbClr val="002060"/>
            </a:solidFill>
            <a:latin typeface="+mn-lt"/>
            <a:ea typeface="Cambria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одна на ОО</a:t>
          </a:r>
          <a:r>
            <a:rPr lang="ru-RU" sz="140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</a:p>
      </dsp:txBody>
      <dsp:txXfrm>
        <a:off x="2952318" y="0"/>
        <a:ext cx="2700300" cy="2070233"/>
      </dsp:txXfrm>
    </dsp:sp>
    <dsp:sp modelId="{26123148-EFE0-4B09-9B28-1B0489D53A8B}">
      <dsp:nvSpPr>
        <dsp:cNvPr id="0" name=""/>
        <dsp:cNvSpPr/>
      </dsp:nvSpPr>
      <dsp:spPr>
        <a:xfrm>
          <a:off x="5940659" y="20540"/>
          <a:ext cx="2700300" cy="2070233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Возвратные доставочные пакеты (конверты) с заполненным Сопроводительным бланком (форма 11-С(И))</a:t>
          </a:r>
          <a:r>
            <a:rPr lang="ru-RU" sz="140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аудиторий</a:t>
          </a:r>
          <a:r>
            <a:rPr lang="ru-RU" sz="1400" i="1" kern="1200" dirty="0" smtClean="0">
              <a:solidFill>
                <a:srgbClr val="002060"/>
              </a:solidFill>
              <a:latin typeface="+mn-lt"/>
            </a:rPr>
            <a:t>) </a:t>
          </a:r>
        </a:p>
      </dsp:txBody>
      <dsp:txXfrm>
        <a:off x="5940659" y="20540"/>
        <a:ext cx="2700300" cy="2070233"/>
      </dsp:txXfrm>
    </dsp:sp>
    <dsp:sp modelId="{930191C5-D21A-4BB7-A0DE-1DA0FE300480}">
      <dsp:nvSpPr>
        <dsp:cNvPr id="0" name=""/>
        <dsp:cNvSpPr/>
      </dsp:nvSpPr>
      <dsp:spPr>
        <a:xfrm>
          <a:off x="0" y="2232242"/>
          <a:ext cx="2700300" cy="18671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Сопроводительный                                                      бланк  к материалам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  ИС(И)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по количеству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аудиторий</a:t>
          </a: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r>
            <a:rPr lang="ru-RU" sz="1400" b="1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 </a:t>
          </a:r>
        </a:p>
      </dsp:txBody>
      <dsp:txXfrm>
        <a:off x="0" y="2232242"/>
        <a:ext cx="2700300" cy="1867127"/>
      </dsp:txXfrm>
    </dsp:sp>
    <dsp:sp modelId="{5ED55E84-BA40-4075-9A51-B42D3F36263B}">
      <dsp:nvSpPr>
        <dsp:cNvPr id="0" name=""/>
        <dsp:cNvSpPr/>
      </dsp:nvSpPr>
      <dsp:spPr>
        <a:xfrm>
          <a:off x="2952318" y="2232242"/>
          <a:ext cx="2700300" cy="18671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Акт общественного наблюдения за проведением ИС(И) в ОО (месте проведения) (ИС-10)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Акт общественного наблюдения за проверкой ИС(И) в ОО (месте проверки) (ИС-11)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3333FF"/>
              </a:solidFill>
              <a:latin typeface="+mn-lt"/>
              <a:ea typeface="Cambria" pitchFamily="18" charset="0"/>
            </a:rPr>
            <a:t> </a:t>
          </a:r>
          <a:r>
            <a:rPr lang="ru-RU" sz="1400" i="1" kern="1200" dirty="0" smtClean="0">
              <a:solidFill>
                <a:srgbClr val="3333FF"/>
              </a:solidFill>
              <a:latin typeface="+mn-lt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3333FF"/>
              </a:solidFill>
              <a:latin typeface="+mn-lt"/>
              <a:ea typeface="Cambria" pitchFamily="18" charset="0"/>
            </a:rPr>
            <a:t>по количеству  распределенных ОН</a:t>
          </a:r>
          <a:r>
            <a:rPr lang="ru-RU" sz="1400" i="1" kern="1200" dirty="0" smtClean="0">
              <a:solidFill>
                <a:srgbClr val="3333FF"/>
              </a:solidFill>
              <a:latin typeface="+mn-lt"/>
              <a:ea typeface="Cambria" pitchFamily="18" charset="0"/>
            </a:rPr>
            <a:t>)</a:t>
          </a:r>
        </a:p>
      </dsp:txBody>
      <dsp:txXfrm>
        <a:off x="2952318" y="2232242"/>
        <a:ext cx="2700300" cy="1867127"/>
      </dsp:txXfrm>
    </dsp:sp>
    <dsp:sp modelId="{0194BE33-0A22-419F-BA23-CC2ACB520AD9}">
      <dsp:nvSpPr>
        <dsp:cNvPr id="0" name=""/>
        <dsp:cNvSpPr/>
      </dsp:nvSpPr>
      <dsp:spPr>
        <a:xfrm>
          <a:off x="5940660" y="2232242"/>
          <a:ext cx="2700300" cy="18671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Акт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приемки-                                                   передачи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материалов         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 ИС(И)  </a:t>
          </a:r>
          <a:r>
            <a:rPr lang="ru-RU" sz="140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один на ОО</a:t>
          </a:r>
          <a:r>
            <a:rPr lang="ru-RU" sz="1400" i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)</a:t>
          </a:r>
          <a:endParaRPr lang="ru-RU" sz="1400" kern="1200" dirty="0">
            <a:latin typeface="+mn-lt"/>
            <a:ea typeface="Cambria" pitchFamily="18" charset="0"/>
          </a:endParaRPr>
        </a:p>
      </dsp:txBody>
      <dsp:txXfrm>
        <a:off x="5940660" y="2232242"/>
        <a:ext cx="2700300" cy="186712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8EE7C1-3DF2-4AEB-84BC-07A9C3F4C064}">
      <dsp:nvSpPr>
        <dsp:cNvPr id="0" name=""/>
        <dsp:cNvSpPr/>
      </dsp:nvSpPr>
      <dsp:spPr>
        <a:xfrm>
          <a:off x="2562709" y="1080339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6368" y="1123120"/>
        <a:ext cx="29364" cy="5878"/>
      </dsp:txXfrm>
    </dsp:sp>
    <dsp:sp modelId="{CA29E3DC-4320-46A0-86B0-13EF0FA629CD}">
      <dsp:nvSpPr>
        <dsp:cNvPr id="0" name=""/>
        <dsp:cNvSpPr/>
      </dsp:nvSpPr>
      <dsp:spPr>
        <a:xfrm>
          <a:off x="11107" y="360039"/>
          <a:ext cx="2553401" cy="1532040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обеспечивает контроль проведения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1107" y="360039"/>
        <a:ext cx="2553401" cy="1532040"/>
      </dsp:txXfrm>
    </dsp:sp>
    <dsp:sp modelId="{D34ED20A-1C98-4BAD-987F-BBC91E89FC5F}">
      <dsp:nvSpPr>
        <dsp:cNvPr id="0" name=""/>
        <dsp:cNvSpPr/>
      </dsp:nvSpPr>
      <dsp:spPr>
        <a:xfrm>
          <a:off x="5703392" y="1080339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67051" y="1123120"/>
        <a:ext cx="29364" cy="5878"/>
      </dsp:txXfrm>
    </dsp:sp>
    <dsp:sp modelId="{1CCEE50D-52E5-413D-95DF-66597A3A6E18}">
      <dsp:nvSpPr>
        <dsp:cNvPr id="0" name=""/>
        <dsp:cNvSpPr/>
      </dsp:nvSpPr>
      <dsp:spPr>
        <a:xfrm>
          <a:off x="3151791" y="360039"/>
          <a:ext cx="2553401" cy="1532040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выдает  дополнительные бланки записи</a:t>
          </a:r>
          <a:endParaRPr lang="ru-RU" sz="1600" kern="1200" dirty="0"/>
        </a:p>
      </dsp:txBody>
      <dsp:txXfrm>
        <a:off x="3151791" y="360039"/>
        <a:ext cx="2553401" cy="1532040"/>
      </dsp:txXfrm>
    </dsp:sp>
    <dsp:sp modelId="{D81E45F5-3FA8-4190-903D-02A2C7338744}">
      <dsp:nvSpPr>
        <dsp:cNvPr id="0" name=""/>
        <dsp:cNvSpPr/>
      </dsp:nvSpPr>
      <dsp:spPr>
        <a:xfrm>
          <a:off x="1287808" y="1890279"/>
          <a:ext cx="6281367" cy="556682"/>
        </a:xfrm>
        <a:custGeom>
          <a:avLst/>
          <a:gdLst/>
          <a:ahLst/>
          <a:cxnLst/>
          <a:rect l="0" t="0" r="0" b="0"/>
          <a:pathLst>
            <a:path>
              <a:moveTo>
                <a:pt x="6281367" y="0"/>
              </a:moveTo>
              <a:lnTo>
                <a:pt x="6281367" y="295441"/>
              </a:lnTo>
              <a:lnTo>
                <a:pt x="0" y="295441"/>
              </a:lnTo>
              <a:lnTo>
                <a:pt x="0" y="556682"/>
              </a:lnTo>
            </a:path>
          </a:pathLst>
        </a:custGeom>
        <a:noFill/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0772" y="2165681"/>
        <a:ext cx="315438" cy="5878"/>
      </dsp:txXfrm>
    </dsp:sp>
    <dsp:sp modelId="{B7209C4A-C216-45BB-AE0C-1D25A0D18DAB}">
      <dsp:nvSpPr>
        <dsp:cNvPr id="0" name=""/>
        <dsp:cNvSpPr/>
      </dsp:nvSpPr>
      <dsp:spPr>
        <a:xfrm>
          <a:off x="6292474" y="360039"/>
          <a:ext cx="2553401" cy="1532040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выдает  дополнительные черновики</a:t>
          </a:r>
          <a:endParaRPr lang="ru-RU" sz="1600" kern="1200" dirty="0"/>
        </a:p>
      </dsp:txBody>
      <dsp:txXfrm>
        <a:off x="6292474" y="360039"/>
        <a:ext cx="2553401" cy="1532040"/>
      </dsp:txXfrm>
    </dsp:sp>
    <dsp:sp modelId="{490FBF9A-5763-4D0A-A37C-70E0E315016D}">
      <dsp:nvSpPr>
        <dsp:cNvPr id="0" name=""/>
        <dsp:cNvSpPr/>
      </dsp:nvSpPr>
      <dsp:spPr>
        <a:xfrm>
          <a:off x="2562709" y="3282193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6368" y="3324974"/>
        <a:ext cx="29364" cy="5878"/>
      </dsp:txXfrm>
    </dsp:sp>
    <dsp:sp modelId="{ABE390FF-EC3B-4EDE-B203-7FBCA1B006A1}">
      <dsp:nvSpPr>
        <dsp:cNvPr id="0" name=""/>
        <dsp:cNvSpPr/>
      </dsp:nvSpPr>
      <dsp:spPr>
        <a:xfrm>
          <a:off x="11107" y="2479362"/>
          <a:ext cx="2553401" cy="169710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рассматривает информацию о нарушениях</a:t>
          </a:r>
          <a:r>
            <a:rPr lang="ru-RU" sz="14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, принимает меры по их устранению, организует проведение проверок по фактам нарушения установленного порядка проведения  ИС(И)</a:t>
          </a:r>
          <a:endParaRPr lang="ru-RU" sz="1400" kern="1200" dirty="0"/>
        </a:p>
      </dsp:txBody>
      <dsp:txXfrm>
        <a:off x="11107" y="2479362"/>
        <a:ext cx="2553401" cy="1697102"/>
      </dsp:txXfrm>
    </dsp:sp>
    <dsp:sp modelId="{4C83B887-85EF-4771-B7BC-4C1493BD7055}">
      <dsp:nvSpPr>
        <dsp:cNvPr id="0" name=""/>
        <dsp:cNvSpPr/>
      </dsp:nvSpPr>
      <dsp:spPr>
        <a:xfrm>
          <a:off x="5703392" y="3282193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67051" y="3324974"/>
        <a:ext cx="29364" cy="5878"/>
      </dsp:txXfrm>
    </dsp:sp>
    <dsp:sp modelId="{92C958F4-6DB2-44AE-9529-F96A8985935B}">
      <dsp:nvSpPr>
        <dsp:cNvPr id="0" name=""/>
        <dsp:cNvSpPr/>
      </dsp:nvSpPr>
      <dsp:spPr>
        <a:xfrm>
          <a:off x="3151791" y="2479362"/>
          <a:ext cx="2553401" cy="169710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принимает решение о переносе проведения ИС(И) при возникновении ЧС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(по согласованию с министерством образования)</a:t>
          </a:r>
          <a:endParaRPr lang="ru-RU" sz="1400" kern="1200" dirty="0"/>
        </a:p>
      </dsp:txBody>
      <dsp:txXfrm>
        <a:off x="3151791" y="2479362"/>
        <a:ext cx="2553401" cy="1697102"/>
      </dsp:txXfrm>
    </dsp:sp>
    <dsp:sp modelId="{5698C1CE-2348-400D-B129-EAAC27F9CDB4}">
      <dsp:nvSpPr>
        <dsp:cNvPr id="0" name=""/>
        <dsp:cNvSpPr/>
      </dsp:nvSpPr>
      <dsp:spPr>
        <a:xfrm>
          <a:off x="6292474" y="2479362"/>
          <a:ext cx="2553401" cy="169710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предоставляет статистические данные по проведению и проверке ИС(И)</a:t>
          </a:r>
          <a:endParaRPr lang="ru-RU" sz="1600" b="1" kern="1200" dirty="0">
            <a:solidFill>
              <a:srgbClr val="002060"/>
            </a:solidFill>
            <a:latin typeface="+mn-lt"/>
          </a:endParaRPr>
        </a:p>
      </dsp:txBody>
      <dsp:txXfrm>
        <a:off x="6292474" y="2479362"/>
        <a:ext cx="2553401" cy="169710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15EFF-3387-463B-A521-063EEA0814DC}">
      <dsp:nvSpPr>
        <dsp:cNvPr id="0" name=""/>
        <dsp:cNvSpPr/>
      </dsp:nvSpPr>
      <dsp:spPr>
        <a:xfrm>
          <a:off x="2562709" y="874838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6368" y="917619"/>
        <a:ext cx="29364" cy="5878"/>
      </dsp:txXfrm>
    </dsp:sp>
    <dsp:sp modelId="{8B93FD5E-06AE-4B94-B697-48F87A6680FC}">
      <dsp:nvSpPr>
        <dsp:cNvPr id="0" name=""/>
        <dsp:cNvSpPr/>
      </dsp:nvSpPr>
      <dsp:spPr>
        <a:xfrm>
          <a:off x="11107" y="154538"/>
          <a:ext cx="2553401" cy="1532040"/>
        </a:xfrm>
        <a:prstGeom prst="rect">
          <a:avLst/>
        </a:prstGeom>
        <a:solidFill>
          <a:schemeClr val="bg1"/>
        </a:solidFill>
        <a:ln w="3175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составляет «Акт о досрочном завершении написания ИС(И) (ИС-08)</a:t>
          </a:r>
          <a:endParaRPr lang="ru-RU" sz="1800" b="0" kern="1200" dirty="0">
            <a:solidFill>
              <a:srgbClr val="002060"/>
            </a:solidFill>
            <a:latin typeface="+mn-lt"/>
            <a:ea typeface="Cambria" pitchFamily="18" charset="0"/>
          </a:endParaRPr>
        </a:p>
      </dsp:txBody>
      <dsp:txXfrm>
        <a:off x="11107" y="154538"/>
        <a:ext cx="2553401" cy="1532040"/>
      </dsp:txXfrm>
    </dsp:sp>
    <dsp:sp modelId="{9D49406B-B9BA-4F53-8E6D-7F31E497362A}">
      <dsp:nvSpPr>
        <dsp:cNvPr id="0" name=""/>
        <dsp:cNvSpPr/>
      </dsp:nvSpPr>
      <dsp:spPr>
        <a:xfrm>
          <a:off x="5703392" y="874838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67051" y="917619"/>
        <a:ext cx="29364" cy="5878"/>
      </dsp:txXfrm>
    </dsp:sp>
    <dsp:sp modelId="{BD8B75EE-AF70-4416-9E52-1D44BA0F163E}">
      <dsp:nvSpPr>
        <dsp:cNvPr id="0" name=""/>
        <dsp:cNvSpPr/>
      </dsp:nvSpPr>
      <dsp:spPr>
        <a:xfrm>
          <a:off x="3151791" y="154538"/>
          <a:ext cx="2553401" cy="1532040"/>
        </a:xfrm>
        <a:prstGeom prst="rect">
          <a:avLst/>
        </a:prstGeom>
        <a:solidFill>
          <a:schemeClr val="bg1"/>
        </a:solidFill>
        <a:ln w="3175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вносит метку  «Х» в «Ведомость проведения ИС(И) в учебном кабинете ОО (месте проведения ) (ИС-05)</a:t>
          </a:r>
          <a:endParaRPr lang="ru-RU" sz="1800" b="0" kern="1200" dirty="0">
            <a:solidFill>
              <a:srgbClr val="002060"/>
            </a:solidFill>
            <a:latin typeface="+mn-lt"/>
            <a:ea typeface="Cambria" pitchFamily="18" charset="0"/>
          </a:endParaRPr>
        </a:p>
      </dsp:txBody>
      <dsp:txXfrm>
        <a:off x="3151791" y="154538"/>
        <a:ext cx="2553401" cy="1532040"/>
      </dsp:txXfrm>
    </dsp:sp>
    <dsp:sp modelId="{A734FF12-588C-4879-B026-1E814CA5FB97}">
      <dsp:nvSpPr>
        <dsp:cNvPr id="0" name=""/>
        <dsp:cNvSpPr/>
      </dsp:nvSpPr>
      <dsp:spPr>
        <a:xfrm>
          <a:off x="1287808" y="1684778"/>
          <a:ext cx="6281367" cy="556682"/>
        </a:xfrm>
        <a:custGeom>
          <a:avLst/>
          <a:gdLst/>
          <a:ahLst/>
          <a:cxnLst/>
          <a:rect l="0" t="0" r="0" b="0"/>
          <a:pathLst>
            <a:path>
              <a:moveTo>
                <a:pt x="6281367" y="0"/>
              </a:moveTo>
              <a:lnTo>
                <a:pt x="6281367" y="295441"/>
              </a:lnTo>
              <a:lnTo>
                <a:pt x="0" y="295441"/>
              </a:lnTo>
              <a:lnTo>
                <a:pt x="0" y="55668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0772" y="1960180"/>
        <a:ext cx="315438" cy="5878"/>
      </dsp:txXfrm>
    </dsp:sp>
    <dsp:sp modelId="{4AA4B3C4-4A67-4730-A020-E7AD7F43C139}">
      <dsp:nvSpPr>
        <dsp:cNvPr id="0" name=""/>
        <dsp:cNvSpPr/>
      </dsp:nvSpPr>
      <dsp:spPr>
        <a:xfrm>
          <a:off x="6292474" y="154538"/>
          <a:ext cx="2553401" cy="1532040"/>
        </a:xfrm>
        <a:prstGeom prst="rect">
          <a:avLst/>
        </a:prstGeom>
        <a:solidFill>
          <a:schemeClr val="bg1"/>
        </a:solidFill>
        <a:ln w="3175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участник ИС(И) ставит подпись в форме ИС-05</a:t>
          </a:r>
          <a:endParaRPr lang="ru-RU" sz="1800" b="0" kern="1200" dirty="0">
            <a:solidFill>
              <a:srgbClr val="002060"/>
            </a:solidFill>
            <a:latin typeface="+mn-lt"/>
            <a:ea typeface="Cambria" pitchFamily="18" charset="0"/>
          </a:endParaRPr>
        </a:p>
      </dsp:txBody>
      <dsp:txXfrm>
        <a:off x="6292474" y="154538"/>
        <a:ext cx="2553401" cy="1532040"/>
      </dsp:txXfrm>
    </dsp:sp>
    <dsp:sp modelId="{EACA7A63-0A9C-49C8-897C-0A0C66C4F18B}">
      <dsp:nvSpPr>
        <dsp:cNvPr id="0" name=""/>
        <dsp:cNvSpPr/>
      </dsp:nvSpPr>
      <dsp:spPr>
        <a:xfrm>
          <a:off x="2562709" y="2994161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6368" y="3036942"/>
        <a:ext cx="29364" cy="5878"/>
      </dsp:txXfrm>
    </dsp:sp>
    <dsp:sp modelId="{45395A6A-FE5D-424C-BE19-AA3CCF3A2965}">
      <dsp:nvSpPr>
        <dsp:cNvPr id="0" name=""/>
        <dsp:cNvSpPr/>
      </dsp:nvSpPr>
      <dsp:spPr>
        <a:xfrm>
          <a:off x="11107" y="2273861"/>
          <a:ext cx="2553401" cy="1532040"/>
        </a:xfrm>
        <a:prstGeom prst="rect">
          <a:avLst/>
        </a:prstGeom>
        <a:solidFill>
          <a:schemeClr val="bg1"/>
        </a:solidFill>
        <a:ln w="3175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вносит метку «Х» в поле «Не закончил» бланка регистрации</a:t>
          </a:r>
          <a:endParaRPr lang="ru-RU" sz="1800" b="0" kern="1200" dirty="0">
            <a:solidFill>
              <a:srgbClr val="002060"/>
            </a:solidFill>
            <a:latin typeface="+mn-lt"/>
            <a:ea typeface="Cambria" pitchFamily="18" charset="0"/>
          </a:endParaRPr>
        </a:p>
      </dsp:txBody>
      <dsp:txXfrm>
        <a:off x="11107" y="2273861"/>
        <a:ext cx="2553401" cy="1532040"/>
      </dsp:txXfrm>
    </dsp:sp>
    <dsp:sp modelId="{A833BD8B-2490-4D74-B2E5-82E37D0F9FA0}">
      <dsp:nvSpPr>
        <dsp:cNvPr id="0" name=""/>
        <dsp:cNvSpPr/>
      </dsp:nvSpPr>
      <dsp:spPr>
        <a:xfrm>
          <a:off x="3151791" y="2273861"/>
          <a:ext cx="2553401" cy="1532040"/>
        </a:xfrm>
        <a:prstGeom prst="rect">
          <a:avLst/>
        </a:prstGeom>
        <a:solidFill>
          <a:schemeClr val="bg1"/>
        </a:solidFill>
        <a:ln w="3175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ea typeface="Cambria" pitchFamily="18" charset="0"/>
            </a:rPr>
            <a:t>ставит подпись в бланке регистрации</a:t>
          </a:r>
          <a:endParaRPr lang="ru-RU" sz="1800" b="0" kern="1200" dirty="0">
            <a:solidFill>
              <a:srgbClr val="002060"/>
            </a:solidFill>
            <a:latin typeface="+mn-lt"/>
            <a:ea typeface="Cambria" pitchFamily="18" charset="0"/>
          </a:endParaRPr>
        </a:p>
      </dsp:txBody>
      <dsp:txXfrm>
        <a:off x="3151791" y="2273861"/>
        <a:ext cx="2553401" cy="153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23.11.2023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014A1B-2EDC-4F4E-8A18-B1788B4A1AF4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276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2FDCCD2-F56F-4D9C-98D2-EDFBA1A58811}" type="slidenum">
              <a:rPr lang="ru-RU" sz="1200">
                <a:latin typeface="Arial" charset="0"/>
              </a:rPr>
              <a:pPr algn="r"/>
              <a:t>25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60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08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81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rustest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3159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Организация и                                                            проведение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итогового сочинения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(изложения)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39952" y="4299942"/>
            <a:ext cx="4755902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главный специалист 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Сроки, продолжительность ИС(И), места проведения ИС(И)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9542"/>
            <a:ext cx="307808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Основная дата проведения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491630"/>
            <a:ext cx="374441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3 часа 55 минут (235 минут) –продолжительность ИС(И)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627534"/>
            <a:ext cx="307808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Дополнительные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даты проведения</a:t>
            </a:r>
            <a:endParaRPr lang="ru-RU" sz="2000" b="1" dirty="0">
              <a:solidFill>
                <a:srgbClr val="C0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283718"/>
            <a:ext cx="496855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+ 1 час 30 минут – для участников с ограниченными возможностями здоровья, детей-инвалидов и инвалидов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(при необходимости)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579862"/>
            <a:ext cx="279107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ИС(И) проводится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ОО (местах проведения)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3579862"/>
            <a:ext cx="5688632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Количество, общая площадь и состояние помещений, предоставляемых для проведения ИС(И),  должны обеспечивать  проведение ИС(И) в условиях, соответствующих требованиям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санитарного законодательства </a:t>
            </a:r>
            <a:r>
              <a:rPr lang="ru-RU" sz="14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Российской Федерации</a:t>
            </a:r>
            <a:endParaRPr lang="ru-RU" sz="14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491630"/>
            <a:ext cx="115212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06 декабря</a:t>
            </a:r>
            <a:endParaRPr lang="ru-RU" sz="20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1419622"/>
            <a:ext cx="115212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07 февраля</a:t>
            </a:r>
            <a:endParaRPr lang="ru-RU" sz="20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1419622"/>
            <a:ext cx="115212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10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апреля</a:t>
            </a:r>
            <a:endParaRPr lang="ru-RU" sz="2400" dirty="0">
              <a:solidFill>
                <a:srgbClr val="FF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465998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Обучающиеся 10 классов в итоговом сочинении (изложении) не участвуют!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005" y="0"/>
            <a:ext cx="8989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Оценивание сочинения по критериям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55526"/>
            <a:ext cx="3672408" cy="4464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Сочинение оценивается по пяти критериям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Критерии № 1 и № 2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являются </a:t>
            </a:r>
            <a:r>
              <a:rPr lang="ru-RU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ОСНОВНЫМИ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+mn-lt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Если за сочинение (изложение) по критерию № 1 выставлен </a:t>
            </a:r>
            <a:r>
              <a:rPr lang="ru-RU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«зачет»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,</a:t>
            </a:r>
            <a:r>
              <a:rPr lang="ru-RU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а по критерию № 2 </a:t>
            </a:r>
            <a:r>
              <a:rPr lang="ru-RU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«незачет»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,</a:t>
            </a:r>
            <a:r>
              <a:rPr lang="ru-RU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то сочинение (изложение) по критериям </a:t>
            </a:r>
            <a:r>
              <a:rPr lang="ru-RU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№ 3 - № 5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проверяется. </a:t>
            </a:r>
          </a:p>
          <a:p>
            <a:pPr algn="just"/>
            <a:endParaRPr lang="ru-RU" b="1" dirty="0" smtClean="0">
              <a:solidFill>
                <a:srgbClr val="0070C0"/>
              </a:solidFill>
              <a:latin typeface="+mn-lt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В клетки по всем критериям выставляется </a:t>
            </a:r>
            <a:r>
              <a:rPr lang="ru-RU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«незачет»</a:t>
            </a:r>
            <a:endParaRPr lang="ru-RU" b="1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91630"/>
            <a:ext cx="53640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771550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0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63638"/>
            <a:ext cx="4038600" cy="217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41151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Пример заполнения нижней части бланка регистрации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771550"/>
            <a:ext cx="3329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по критерию № 1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«незачёт»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83918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по всем критериям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№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2-5 «незачёт»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771550"/>
            <a:ext cx="3329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по критерию № 2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«незачёт»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63638"/>
            <a:ext cx="4038600" cy="217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88024" y="415592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по всем критериям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№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3-5 «незачёт»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283718"/>
            <a:ext cx="1080120" cy="21602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2283718"/>
            <a:ext cx="864096" cy="21602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2787774"/>
            <a:ext cx="1080120" cy="2880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2787774"/>
            <a:ext cx="1080120" cy="2880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436" y="555526"/>
            <a:ext cx="567859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83518"/>
            <a:ext cx="29523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1600" b="1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 </a:t>
            </a:r>
            <a:r>
              <a:rPr lang="ru-RU" sz="2000" b="1" spc="-1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Заполнение </a:t>
            </a:r>
            <a:r>
              <a:rPr lang="ru-RU" sz="2000" spc="-1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«Протокола проверки итогового сочинения (изложения)» (форма ИС-06)</a:t>
            </a: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endParaRPr lang="ru-RU" sz="2000" spc="-1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20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2000" b="1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ПЕРЕНОС</a:t>
            </a:r>
            <a:r>
              <a:rPr lang="ru-RU" sz="20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результатов проверки из ИС-06 в </a:t>
            </a:r>
            <a:r>
              <a:rPr lang="ru-RU" sz="2000" b="1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копии бланков регистрации </a:t>
            </a:r>
            <a:r>
              <a:rPr lang="ru-RU" sz="20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участников ИС(И)</a:t>
            </a:r>
            <a:r>
              <a:rPr lang="ru-RU" sz="2000" b="1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endParaRPr lang="ru-RU" sz="2000" dirty="0" smtClean="0">
              <a:latin typeface="+mn-lt"/>
              <a:ea typeface="Cambria" pitchFamily="18" charset="0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Проверка итогового сочинения (изложения)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975" y="1995686"/>
            <a:ext cx="5821025" cy="30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Минус 7"/>
          <p:cNvSpPr/>
          <p:nvPr/>
        </p:nvSpPr>
        <p:spPr>
          <a:xfrm>
            <a:off x="2987824" y="1851670"/>
            <a:ext cx="936104" cy="72008"/>
          </a:xfrm>
          <a:prstGeom prst="mathMinu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987824" y="1995686"/>
            <a:ext cx="936104" cy="72008"/>
          </a:xfrm>
          <a:prstGeom prst="mathMinu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75606"/>
            <a:ext cx="749783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7704" y="123478"/>
            <a:ext cx="7236296" cy="363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ИС(И): заполнение бланка регистрации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259632" y="1779662"/>
            <a:ext cx="864096" cy="1728192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87824" y="3723878"/>
            <a:ext cx="2278596" cy="28803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076056" y="2715766"/>
            <a:ext cx="2160240" cy="1049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740352" y="1707654"/>
            <a:ext cx="1403648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Для устной формы – пятый критерий не выставляется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95486"/>
            <a:ext cx="1691680" cy="10772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Должно быть проставлено - </a:t>
            </a:r>
            <a:r>
              <a:rPr lang="ru-RU" sz="32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 «Х»</a:t>
            </a:r>
            <a:endParaRPr lang="ru-RU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59832" y="1995686"/>
            <a:ext cx="720080" cy="2160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92280" y="1995686"/>
            <a:ext cx="332526" cy="72008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24128" y="1995686"/>
            <a:ext cx="720080" cy="2160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516216" y="1995686"/>
            <a:ext cx="864096" cy="2160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347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71550"/>
            <a:ext cx="856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123478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Образец заполнения бланка регистрации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86410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0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Хранение материалов ИС(И) в ОО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3246268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491880" y="771551"/>
            <a:ext cx="5544616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b="1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1.  </a:t>
            </a:r>
          </a:p>
          <a:p>
            <a:pPr marL="12700">
              <a:spcBef>
                <a:spcPts val="105"/>
              </a:spcBef>
            </a:pPr>
            <a:r>
              <a:rPr lang="ru-RU" sz="15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- </a:t>
            </a:r>
            <a:r>
              <a:rPr lang="ru-RU" sz="1500" spc="-2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/>
              </a:rPr>
              <a:t>Неиспользованные распечатанные индивидуальные комплекты бланков ИС(И)</a:t>
            </a:r>
            <a:endParaRPr lang="ru-RU" sz="1500" dirty="0" smtClean="0">
              <a:solidFill>
                <a:srgbClr val="002060"/>
              </a:solidFill>
              <a:latin typeface="+mn-lt"/>
              <a:ea typeface="Cambria" pitchFamily="18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en-US" sz="1500" spc="-2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500" spc="-2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/>
              </a:rPr>
              <a:t>Замененные индивидуальные комплекты бланков ИС(И) (брак, испорченные)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1500" spc="-2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/>
              </a:rPr>
              <a:t> Неиспользованные дополнительные бланки записи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en-US" sz="15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/>
              </a:rPr>
              <a:t>Использованные черновики</a:t>
            </a:r>
          </a:p>
          <a:p>
            <a:pPr algn="just"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/>
              </a:rPr>
              <a:t> Формы ИС(И): 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«</a:t>
            </a:r>
            <a:r>
              <a:rPr lang="ru-RU" sz="15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Списки распределения участников по образовательным организациям (местам проведения)» (ИС-01)</a:t>
            </a:r>
          </a:p>
          <a:p>
            <a:pPr algn="just"/>
            <a:r>
              <a:rPr lang="ru-RU" sz="15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«Прикрепление образовательной организации регистрации к образовательной организации проведения» (ИС-02)</a:t>
            </a:r>
            <a:endParaRPr lang="en-US" sz="1500" i="1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  <a:p>
            <a:pPr algn="just"/>
            <a:r>
              <a:rPr lang="ru-RU" sz="15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- Журнал медицинского работника, листы входного фильтра</a:t>
            </a:r>
            <a:endParaRPr lang="ru-RU" sz="1500" dirty="0" smtClean="0">
              <a:latin typeface="+mn-lt"/>
              <a:ea typeface="Cambria" pitchFamily="18" charset="0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555526"/>
            <a:ext cx="426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месяц с момента проведения ИС(И)</a:t>
            </a:r>
            <a:endParaRPr lang="ru-RU" sz="2000" b="1" i="1" dirty="0">
              <a:solidFill>
                <a:srgbClr val="C0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4083918"/>
            <a:ext cx="5328592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b="1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2.</a:t>
            </a:r>
          </a:p>
          <a:p>
            <a:pPr marL="12700">
              <a:spcBef>
                <a:spcPts val="105"/>
              </a:spcBef>
            </a:pPr>
            <a:r>
              <a:rPr lang="ru-RU" sz="1500" b="1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КОПИИ БЛАНКОВ РЕГИСТРАЦИИ</a:t>
            </a:r>
          </a:p>
          <a:p>
            <a:pPr marL="12700">
              <a:spcBef>
                <a:spcPts val="105"/>
              </a:spcBef>
            </a:pPr>
            <a:r>
              <a:rPr lang="ru-RU" sz="1500" b="1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КОПИИ БЛАНКОВ ЗАПИСИ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35896" y="564563"/>
            <a:ext cx="532859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П. 13.1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Порядка проведения ИС(И)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 …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" pitchFamily="18" charset="0"/>
              <a:cs typeface="Times New Roman" pitchFamily="18" charset="0"/>
            </a:endParaRPr>
          </a:p>
          <a:p>
            <a:pPr indent="534988"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13.1. 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РУКОВОДИТЕЛЬ ОО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(или иных организаций, в которых проводилась проверка по решению министерства образования) в соответствии с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графиком доставки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материалов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ИС(И) доставляет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ОРИГИНАЛЫ БЛАНКОВ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ИС(И) участников ИС(И) с внесенными в них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результатами проверки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, в том числе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оригиналы бланков ИС(И) с внесенной отметкой «Х»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поля «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закончил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» или «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Удален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», подтвержденной подписью члена комиссии по проведению ИС(И),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ОТЧЕТНЫЕ ФОРМЫ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, заполненные сопроводительные документы в РЦОИ для последующей обработки</a:t>
            </a:r>
          </a:p>
          <a:p>
            <a:pPr marR="0" lvl="0" indent="5349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8" name="object 25"/>
          <p:cNvSpPr txBox="1">
            <a:spLocks noGrp="1"/>
          </p:cNvSpPr>
          <p:nvPr>
            <p:ph type="title"/>
          </p:nvPr>
        </p:nvSpPr>
        <p:spPr>
          <a:xfrm>
            <a:off x="3707904" y="555526"/>
            <a:ext cx="3276872" cy="317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000" b="1" spc="-4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Порядок проведения ИС(И)</a:t>
            </a:r>
            <a:endParaRPr sz="2000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57175" algn="ctr">
              <a:spcBef>
                <a:spcPts val="630"/>
              </a:spcBef>
              <a:tabLst>
                <a:tab pos="180975" algn="l"/>
                <a:tab pos="266700" algn="l"/>
              </a:tabLst>
            </a:pPr>
            <a:r>
              <a:rPr lang="ru-RU" sz="2400" b="1" spc="-4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Times New Roman"/>
              </a:rPr>
              <a:t>Доставка материалов ИС(И) в РЦОИ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771550"/>
            <a:ext cx="96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70C0"/>
                </a:solidFill>
                <a:latin typeface="+mj-lt"/>
                <a:ea typeface="Cambria" pitchFamily="18" charset="0"/>
                <a:cs typeface="Times New Roman" pitchFamily="18" charset="0"/>
              </a:rPr>
              <a:t>КТО?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33658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0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Передача в РЦОИ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23478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552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9582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63638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548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5552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1556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473350"/>
            <a:ext cx="1296144" cy="17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259632" y="62753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2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91556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1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84040" y="113997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1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55552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2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12347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3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12347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3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14781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000" b="1" dirty="0" smtClean="0">
                <a:solidFill>
                  <a:srgbClr val="002060"/>
                </a:solidFill>
                <a:latin typeface="+mn-lt"/>
              </a:rPr>
              <a:t>                   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2067694"/>
            <a:ext cx="397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О Р И Г И Н А Л Ы       Б Л А Н К О В </a:t>
            </a:r>
            <a:endParaRPr lang="ru-RU" sz="2000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87824" y="350785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КОМПЛЕКТ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2 УЧАСТНИКА</a:t>
            </a:r>
            <a:endParaRPr lang="ru-RU" dirty="0">
              <a:latin typeface="+mn-lt"/>
              <a:ea typeface="Cambria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627534"/>
            <a:ext cx="3744416" cy="22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3507854"/>
            <a:ext cx="1599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КОМПЛЕКТ</a:t>
            </a:r>
            <a:endParaRPr lang="en-US" b="1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1 УЧАСТНИКА</a:t>
            </a:r>
            <a:endParaRPr lang="ru-RU" dirty="0">
              <a:latin typeface="+mn-lt"/>
              <a:ea typeface="Cambr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429994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БЛАНКИ ЗАПИСИ только ЗАПОЛНЕННЫЕ</a:t>
            </a:r>
            <a:endParaRPr lang="ru-RU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92081" y="393990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Файл с формами и служебными записками </a:t>
            </a:r>
            <a:endParaRPr lang="ru-RU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6" name="Прямоугольник 23"/>
          <p:cNvSpPr>
            <a:spLocks noChangeArrowheads="1"/>
          </p:cNvSpPr>
          <p:nvPr/>
        </p:nvSpPr>
        <p:spPr bwMode="auto">
          <a:xfrm flipH="1">
            <a:off x="5724128" y="307580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Вписать количество </a:t>
            </a:r>
            <a:r>
              <a:rPr lang="ru-RU" sz="2000" b="1" dirty="0">
                <a:solidFill>
                  <a:srgbClr val="0606BA"/>
                </a:solidFill>
                <a:latin typeface="+mn-lt"/>
                <a:ea typeface="Cambria" pitchFamily="18" charset="0"/>
              </a:rPr>
              <a:t>бланков</a:t>
            </a:r>
            <a:endParaRPr lang="ru-RU" sz="2000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04248" y="2355726"/>
            <a:ext cx="504056" cy="792088"/>
          </a:xfrm>
          <a:prstGeom prst="straightConnector1">
            <a:avLst/>
          </a:prstGeom>
          <a:ln w="38100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71600" y="1347614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X</a:t>
            </a:r>
            <a:endParaRPr lang="ru-RU" sz="2000" b="1" dirty="0">
              <a:solidFill>
                <a:srgbClr val="FF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127560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X</a:t>
            </a:r>
            <a:endParaRPr lang="ru-RU" sz="2000" b="1" dirty="0">
              <a:solidFill>
                <a:srgbClr val="FF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8024" y="48351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1</a:t>
            </a:r>
            <a:endParaRPr lang="ru-RU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2040" y="393990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2</a:t>
            </a:r>
            <a:endParaRPr lang="ru-RU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16216" y="185167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15</a:t>
            </a:r>
            <a:endParaRPr lang="ru-RU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0"/>
            <a:ext cx="65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Акт приемки-передачи материалов ИС(И)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(приложение 2 к инструкции 1)</a:t>
            </a:r>
            <a:endParaRPr lang="ru-RU" sz="1200" b="1" dirty="0">
              <a:solidFill>
                <a:srgbClr val="0070C0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627534"/>
            <a:ext cx="6120680" cy="439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105"/>
              </a:spcBef>
              <a:buAutoNum type="arabicPeriod"/>
            </a:pPr>
            <a:r>
              <a:rPr lang="ru-RU" sz="1400" b="1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ВДП с бланками ИС(И) (по количеству аудиторий)</a:t>
            </a:r>
          </a:p>
          <a:p>
            <a:pPr marL="355600" indent="-342900" algn="just">
              <a:spcBef>
                <a:spcPts val="105"/>
              </a:spcBef>
              <a:buAutoNum type="arabicPeriod"/>
            </a:pPr>
            <a:r>
              <a:rPr lang="ru-RU" sz="1400" b="1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Отчетные формы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  «Список участников ИС(И) в ОО (месте проведения» (ИС-04)  (одна из ОО)</a:t>
            </a:r>
          </a:p>
          <a:p>
            <a:pPr marL="180975" indent="-168275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«Список участников ИС(И) в ОО (месте проведения) (ИС-05) (по количеству аудиторий)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  «Протокол проверки ИС(И)» (ИС-06) (по количеству экспертов)</a:t>
            </a:r>
          </a:p>
          <a:p>
            <a:pPr marL="180975" indent="-168275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«Ведомость коррекции персональных данных участников ИС(И)» (ИС-07) (при наличии)</a:t>
            </a:r>
          </a:p>
          <a:p>
            <a:pPr marL="180975" indent="-168275" algn="just">
              <a:spcBef>
                <a:spcPts val="105"/>
              </a:spcBef>
              <a:buFontTx/>
              <a:buChar char="-"/>
              <a:tabLst>
                <a:tab pos="85725" algn="l"/>
              </a:tabLst>
            </a:pP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«Акт о досрочном завершении написания ИС(И) по уважительным причинам» (ИС-08) (при наличии)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  «Акт об удалении участника ИС(И)» (ИС-09) (при наличии)</a:t>
            </a:r>
          </a:p>
          <a:p>
            <a:pPr marL="180975" indent="-168275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«Акт общественного наблюдения за проведением ИС(И) в ОО (месте проведения)» (ИС-10) (по количеству распределенных ОН) </a:t>
            </a:r>
          </a:p>
          <a:p>
            <a:pPr marL="180975" indent="-168275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«Акт общественного наблюдения за проверкой ИС(И) в ОО (месте проверки)» (ИС-11) (по количеству распределенных ОН) </a:t>
            </a:r>
          </a:p>
          <a:p>
            <a:pPr marL="180975" indent="-168275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/>
              </a:rPr>
              <a:t>«Список работников, привлекаемых  к проведению ИС(И) в ОО (месте проведения) и общественных наблюдателей» (ИС-12)</a:t>
            </a:r>
          </a:p>
          <a:p>
            <a:pPr marL="184150" indent="-18415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Прочие документы и акты ОО, объяснительные и служебные записки (по факту)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3478"/>
            <a:ext cx="2392174" cy="3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3507854"/>
            <a:ext cx="2664296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lang="ru-RU" sz="1400" b="1" spc="-2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ВАЖНО!</a:t>
            </a: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Оригиналы бланков ИС(И) участников, которые были </a:t>
            </a:r>
            <a:r>
              <a:rPr lang="ru-RU" sz="1400" b="1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УДАЛЕНЫ</a:t>
            </a: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с ИС(И) или </a:t>
            </a:r>
            <a:r>
              <a:rPr lang="ru-RU" sz="1400" b="1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ДОСРОЧНО ЗАВЕРШИЛИ ПО ОБЪЕКТИВНЫМ ПРИЧИНАМ</a:t>
            </a: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ИС(И), доставляются  в РЦОИ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hlinkClick r:id="rId2"/>
          </p:cNvPr>
          <p:cNvGraphicFramePr/>
          <p:nvPr/>
        </p:nvGraphicFramePr>
        <p:xfrm>
          <a:off x="611560" y="627534"/>
          <a:ext cx="806489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Публикация тем итогового сочинения, текста изложения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79662"/>
            <a:ext cx="4038600" cy="129614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  <a:ea typeface="Cambria" pitchFamily="18" charset="0"/>
              </a:rPr>
              <a:t>обучающиеся, экстерны, получившие по ИС(И) неудовлетворительный результат («незачет»)</a:t>
            </a:r>
            <a:endParaRPr lang="ru-RU" sz="1800" i="1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79662"/>
            <a:ext cx="4038600" cy="1299591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  <a:ea typeface="Cambria" pitchFamily="18" charset="0"/>
              </a:rPr>
              <a:t>участники ИС(И), не явившиеся на ИС(И) по уважительным причинам (болезнь или иные обстоятельства), подтвержденным документально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91830"/>
            <a:ext cx="4032448" cy="132343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обучающиеся, экстерны, удаленные с ИС(И) за нарушение требований Порядка проведения ГИА-11 (</a:t>
            </a:r>
            <a:r>
              <a:rPr lang="ru-RU" sz="2000" dirty="0" err="1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пп</a:t>
            </a:r>
            <a:r>
              <a:rPr lang="ru-RU" sz="2000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. 1 п. 28)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4572000" y="3291830"/>
            <a:ext cx="4038600" cy="129614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600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участники ИС(И), не завершившие написание ИС(И) по уважительным причинам (болезнь или иные обстоятельства), подтвержденным документально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Повторный допуск к написанию ИС(И)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object 25"/>
          <p:cNvSpPr txBox="1">
            <a:spLocks noGrp="1"/>
          </p:cNvSpPr>
          <p:nvPr>
            <p:ph type="title"/>
          </p:nvPr>
        </p:nvSpPr>
        <p:spPr>
          <a:xfrm>
            <a:off x="611560" y="483518"/>
            <a:ext cx="7776864" cy="317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000" b="1" spc="-4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Дополнительные даты (первая среда февраля,</a:t>
            </a:r>
            <a:r>
              <a:rPr lang="ru-RU" sz="2000" b="1" spc="-4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 вторая среда апреля)</a:t>
            </a:r>
            <a:endParaRPr sz="2000" b="1" dirty="0">
              <a:solidFill>
                <a:srgbClr val="FF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1131590"/>
            <a:ext cx="445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Решением педагогического </a:t>
            </a:r>
            <a:r>
              <a:rPr lang="ru-RU" b="1" spc="-434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совета ОО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>
            <a:endCxn id="22" idx="1"/>
          </p:cNvCxnSpPr>
          <p:nvPr/>
        </p:nvCxnSpPr>
        <p:spPr>
          <a:xfrm>
            <a:off x="1547664" y="483518"/>
            <a:ext cx="0" cy="436113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504" y="771550"/>
            <a:ext cx="1246495" cy="3960440"/>
          </a:xfrm>
          <a:prstGeom prst="rect">
            <a:avLst/>
          </a:prstGeom>
        </p:spPr>
        <p:txBody>
          <a:bodyPr vert="vert270" wrap="square" lIns="68580" tIns="34290" rIns="68580" bIns="3429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ошибки, выявленные во время приемки материалов ИС(И)</a:t>
            </a:r>
            <a:endParaRPr lang="ru-RU" sz="2400" b="1" dirty="0">
              <a:solidFill>
                <a:srgbClr val="FF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915566"/>
            <a:ext cx="7272808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spc="-1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выдача </a:t>
            </a:r>
            <a:r>
              <a:rPr lang="ru-RU" sz="1600" b="1" spc="-1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дополнительных бланков записи ИЗ РЕЗЕРВНОГО КОМПЛЕКТА </a:t>
            </a:r>
            <a:r>
              <a:rPr lang="ru-RU" sz="1600" b="1" spc="-1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бланков ИС(И)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1563638"/>
            <a:ext cx="7272808" cy="2554545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ru-RU" sz="1600" b="1" spc="-8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некорректное заполнение </a:t>
            </a:r>
            <a:r>
              <a:rPr lang="ru-RU" sz="1600" b="1" u="sng" spc="-8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РЕГИСТРАЦИОННЫХ ПОЛЕЙ БЛАНКОВ ИС(И)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 РЕГИСТРАЦИИ:</a:t>
            </a:r>
          </a:p>
          <a:p>
            <a:pPr lvl="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 не заполнены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ОБЯЗАТЕЛЬНЫЕ поля:  «Номер темы»,  «Количество бланков записи»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lang="ru-RU" sz="1600" b="1" spc="-1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не  </a:t>
            </a:r>
            <a:r>
              <a:rPr lang="ru-RU" sz="1600" spc="-1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проставлен</a:t>
            </a:r>
            <a:r>
              <a:rPr lang="ru-RU" sz="1600" b="1" spc="-1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 в поле  «Результат проверки сочинения (изложения)» </a:t>
            </a:r>
            <a:r>
              <a:rPr lang="ru-RU" sz="1600" dirty="0" smtClean="0">
                <a:solidFill>
                  <a:srgbClr val="0000CC"/>
                </a:solidFill>
                <a:latin typeface="+mn-lt"/>
              </a:rPr>
              <a:t>итоговый результат  </a:t>
            </a:r>
            <a:r>
              <a:rPr lang="ru-RU" sz="1600" b="1" dirty="0" smtClean="0">
                <a:solidFill>
                  <a:srgbClr val="0000CC"/>
                </a:solidFill>
                <a:latin typeface="+mn-lt"/>
              </a:rPr>
              <a:t>«Зачёт»/«Незачёт» - Х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БЛАНКИ ЗАПИСИ: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 не заполнены поля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:  «Лист №», «ФИО участника», «Номер темы»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ДОПОЛНИТЕЛЬНЫЕ БЛАНКИ ЗАПИСИ: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- 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не заполнено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поле «Код работы»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0"/>
            <a:ext cx="914400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Порядок заполнения материалов ИС(И)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1680" y="483518"/>
            <a:ext cx="7272808" cy="360040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ru-RU" sz="1600" b="1" u="sng" dirty="0" smtClean="0">
                <a:solidFill>
                  <a:srgbClr val="0070C0"/>
                </a:solidFill>
                <a:ea typeface="Cambria" pitchFamily="18" charset="0"/>
              </a:rPr>
              <a:t>ОДИН КОД РАБОТЫ </a:t>
            </a:r>
            <a:r>
              <a:rPr lang="ru-RU" sz="1600" b="1" dirty="0" smtClean="0">
                <a:solidFill>
                  <a:srgbClr val="002060"/>
                </a:solidFill>
                <a:ea typeface="Cambria" pitchFamily="18" charset="0"/>
              </a:rPr>
              <a:t>у разных участников (</a:t>
            </a:r>
            <a:r>
              <a:rPr lang="ru-RU" sz="1600" b="1" dirty="0" smtClean="0">
                <a:solidFill>
                  <a:srgbClr val="0070C0"/>
                </a:solidFill>
                <a:ea typeface="Cambria" pitchFamily="18" charset="0"/>
              </a:rPr>
              <a:t>ДУБЛИ</a:t>
            </a:r>
            <a:r>
              <a:rPr lang="ru-RU" sz="1600" b="1" dirty="0" smtClean="0">
                <a:solidFill>
                  <a:srgbClr val="C00000"/>
                </a:solidFill>
                <a:ea typeface="Cambria" pitchFamily="18" charset="0"/>
              </a:rPr>
              <a:t> </a:t>
            </a:r>
            <a:r>
              <a:rPr lang="ru-RU" sz="1600" b="1" spc="-4" dirty="0" smtClean="0">
                <a:solidFill>
                  <a:srgbClr val="002060"/>
                </a:solidFill>
                <a:ea typeface="Cambria" pitchFamily="18" charset="0"/>
                <a:cs typeface="Times New Roman"/>
              </a:rPr>
              <a:t> комплектов ИС(И)</a:t>
            </a:r>
            <a:endParaRPr lang="ru-RU" sz="1600" dirty="0">
              <a:solidFill>
                <a:srgbClr val="002060"/>
              </a:solidFill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4155926"/>
            <a:ext cx="7272808" cy="432048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ru-RU" sz="1600" b="1" spc="-11" dirty="0" smtClean="0">
                <a:solidFill>
                  <a:srgbClr val="0070C0"/>
                </a:solidFill>
                <a:ea typeface="Cambria" pitchFamily="18" charset="0"/>
                <a:cs typeface="Times New Roman"/>
              </a:rPr>
              <a:t>не записана</a:t>
            </a:r>
            <a:r>
              <a:rPr lang="ru-RU" sz="1600" spc="-11" dirty="0" smtClean="0">
                <a:solidFill>
                  <a:srgbClr val="0070C0"/>
                </a:solidFill>
                <a:ea typeface="Cambria" pitchFamily="18" charset="0"/>
                <a:cs typeface="Times New Roman"/>
              </a:rPr>
              <a:t> </a:t>
            </a:r>
            <a:r>
              <a:rPr lang="ru-RU" sz="1600" spc="-11" dirty="0" smtClean="0">
                <a:solidFill>
                  <a:srgbClr val="002060"/>
                </a:solidFill>
                <a:ea typeface="Cambria" pitchFamily="18" charset="0"/>
                <a:cs typeface="Times New Roman"/>
              </a:rPr>
              <a:t>тема ИС(И) в бланки записи</a:t>
            </a:r>
            <a:endParaRPr lang="ru-RU" sz="1600" dirty="0">
              <a:solidFill>
                <a:srgbClr val="002060"/>
              </a:solidFill>
              <a:ea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465998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 нарушения </a:t>
            </a:r>
            <a:r>
              <a:rPr lang="ru-RU" b="1" spc="-1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в комплектовании бланков ИС(И)  </a:t>
            </a:r>
            <a:r>
              <a:rPr lang="ru-RU" spc="-1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для доставки в РЦОИ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7494"/>
            <a:ext cx="7773987" cy="3786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Контактная информация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71550"/>
            <a:ext cx="7993062" cy="2737471"/>
          </a:xfrm>
        </p:spPr>
        <p:txBody>
          <a:bodyPr rtlCol="0"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Государственное учреждение Ярославской области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 «Центр оценки и контроля качества образования»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Адрес </a:t>
            </a:r>
            <a:r>
              <a:rPr lang="ru-RU" sz="2000" dirty="0">
                <a:solidFill>
                  <a:srgbClr val="002060"/>
                </a:solidFill>
              </a:rPr>
              <a:t>электронной почты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smirnova@coikko.ru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Телефон: 8 (4852)28 08 83</a:t>
            </a:r>
            <a:endParaRPr lang="ru-RU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>
              <a:solidFill>
                <a:schemeClr val="tx1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object 2"/>
          <p:cNvSpPr txBox="1">
            <a:spLocks/>
          </p:cNvSpPr>
          <p:nvPr/>
        </p:nvSpPr>
        <p:spPr bwMode="auto">
          <a:xfrm>
            <a:off x="1907704" y="3363838"/>
            <a:ext cx="5593080" cy="5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00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marR="0" lvl="0" indent="0" algn="ctr" defTabSz="914400" rtl="0" eaLnBrk="1" fontAlgn="base" latinLnBrk="0" hangingPunct="1">
              <a:lnSpc>
                <a:spcPct val="100000"/>
              </a:lnSpc>
              <a:spcBef>
                <a:spcPts val="7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" pitchFamily="18" charset="0"/>
                <a:cs typeface="+mj-cs"/>
              </a:rPr>
              <a:t>СПАСИБО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" pitchFamily="18" charset="0"/>
                <a:cs typeface="+mj-cs"/>
              </a:rPr>
              <a:t>ЗА</a:t>
            </a:r>
            <a:r>
              <a:rPr kumimoji="0" lang="ru-RU" sz="36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" pitchFamily="18" charset="0"/>
                <a:cs typeface="+mj-cs"/>
              </a:rPr>
              <a:t> </a:t>
            </a:r>
            <a:r>
              <a:rPr kumimoji="0" lang="ru-RU" sz="36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" pitchFamily="18" charset="0"/>
                <a:cs typeface="+mj-cs"/>
              </a:rPr>
              <a:t>ВНИМАНИЕ!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067694"/>
            <a:ext cx="4038600" cy="2592288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ответственный за организацию и проведение ИС(И) в ОО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члены комиссии, участвующие в организации проведения ИС(И)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технический специалист 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дежурные, участвующие в организации ИС(И) вне учебных кабинетов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067694"/>
            <a:ext cx="4032448" cy="2592287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эксперты ОО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независимые эксперты (по согласованию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endParaRPr lang="ru-RU" sz="1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Независимые эксперты – специалисты, не работающие в ОО, в которой проводится и проверяется ИС(И), но имеющие необходимую квалификацию для проверки ИС(И). Независимыми экспертами не могут быть близкие родственники участников ИС(И).</a:t>
            </a:r>
          </a:p>
          <a:p>
            <a:pPr algn="just"/>
            <a:endParaRPr lang="ru-RU" sz="18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Лица, привлекаемые к проведению и проверке ИС(И)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1563638"/>
            <a:ext cx="4032448" cy="432047"/>
            <a:chOff x="23663" y="0"/>
            <a:chExt cx="3409533" cy="112683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663" y="0"/>
              <a:ext cx="3409533" cy="11268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23663" y="0"/>
              <a:ext cx="3409533" cy="1126831"/>
            </a:xfrm>
            <a:prstGeom prst="rect">
              <a:avLst/>
            </a:pr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</a:rPr>
                <a:t>Комиссия по проведению ИС(И)</a:t>
              </a:r>
              <a:endParaRPr lang="ru-RU" sz="20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52521" y="4659982"/>
            <a:ext cx="2834430" cy="400110"/>
          </a:xfrm>
          <a:prstGeom prst="rect">
            <a:avLst/>
          </a:prstGeom>
          <a:solidFill>
            <a:srgbClr val="ECF1F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медицинский работник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716016" y="1563638"/>
            <a:ext cx="4032448" cy="432048"/>
            <a:chOff x="23663" y="0"/>
            <a:chExt cx="3409533" cy="11268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3663" y="0"/>
              <a:ext cx="3409533" cy="11268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23663" y="0"/>
              <a:ext cx="3409533" cy="1126834"/>
            </a:xfrm>
            <a:prstGeom prst="rect">
              <a:avLst/>
            </a:pr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</a:rPr>
                <a:t>Комиссия по проверке ИС(И)</a:t>
              </a:r>
              <a:endParaRPr lang="ru-RU" sz="20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9512" y="483518"/>
            <a:ext cx="4392488" cy="58477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администрация школы, учителя-предметники, учебно-вспомогательный персонал 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1131590"/>
            <a:ext cx="6408712" cy="369332"/>
          </a:xfrm>
          <a:prstGeom prst="rect">
            <a:avLst/>
          </a:prstGeom>
          <a:solidFill>
            <a:srgbClr val="ECF1F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+mn-lt"/>
              </a:rPr>
              <a:t>не рекомендуется привлекать учителей, участников ИС(И) </a:t>
            </a:r>
            <a:endParaRPr lang="ru-RU" b="1" i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39552" y="1059582"/>
            <a:ext cx="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716016" y="483518"/>
            <a:ext cx="4176464" cy="33855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администрация школы, учителя-предметники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8676456" y="843558"/>
            <a:ext cx="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63638"/>
            <a:ext cx="2952328" cy="1008112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a typeface="Cambria" pitchFamily="18" charset="0"/>
                <a:cs typeface="Arial" pitchFamily="34" charset="0"/>
              </a:rPr>
              <a:t>Представители СМИ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563638"/>
            <a:ext cx="4824536" cy="1008112"/>
          </a:xfrm>
          <a:solidFill>
            <a:srgbClr val="ECF1F8"/>
          </a:solidFill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ea typeface="Cambria" pitchFamily="18" charset="0"/>
                <a:cs typeface="Arial" pitchFamily="34" charset="0"/>
              </a:rPr>
              <a:t>присутствуют в учебных кабинетах только до момента выдачи участникам ИС(И) материалов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В день проведения ИС(И) могут присутствовать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47864" y="843558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536" y="2571750"/>
            <a:ext cx="828092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Должностные лица </a:t>
            </a:r>
            <a:r>
              <a:rPr lang="ru-RU" sz="2000" dirty="0" err="1" smtClean="0">
                <a:solidFill>
                  <a:srgbClr val="0070C0"/>
                </a:solidFill>
                <a:latin typeface="+mn-lt"/>
              </a:rPr>
              <a:t>Рособрнадзора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, иные лица, определенные </a:t>
            </a:r>
            <a:r>
              <a:rPr lang="ru-RU" sz="2000" dirty="0" err="1" smtClean="0">
                <a:solidFill>
                  <a:srgbClr val="0070C0"/>
                </a:solidFill>
                <a:latin typeface="+mn-lt"/>
              </a:rPr>
              <a:t>Рособрнадзором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, специалисты отдела лицензирования, аккредитации и оценки качества в сфере образования, наделенные функцией надзора и контроля в сфере образования, министерства образования </a:t>
            </a:r>
            <a:endParaRPr lang="ru-RU" sz="2000" b="1" dirty="0">
              <a:solidFill>
                <a:srgbClr val="0070C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/>
        </p:nvSpPr>
        <p:spPr bwMode="auto">
          <a:xfrm>
            <a:off x="323528" y="4011910"/>
            <a:ext cx="8534400" cy="101566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+mn-lt"/>
                <a:ea typeface="Cambria" pitchFamily="18" charset="0"/>
                <a:cs typeface="Arial" charset="0"/>
              </a:rPr>
              <a:t>Допуск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Arial" charset="0"/>
              </a:rPr>
              <a:t>выше перечисленных </a:t>
            </a:r>
            <a:r>
              <a:rPr lang="ru-RU" sz="2000" b="1" dirty="0">
                <a:solidFill>
                  <a:srgbClr val="0000FF"/>
                </a:solidFill>
                <a:latin typeface="+mn-lt"/>
                <a:ea typeface="Cambria" pitchFamily="18" charset="0"/>
                <a:cs typeface="Arial" charset="0"/>
              </a:rPr>
              <a:t>лиц осуществляется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Arial" charset="0"/>
              </a:rPr>
              <a:t>только при </a:t>
            </a:r>
            <a:r>
              <a:rPr lang="ru-RU" sz="2000" b="1" dirty="0">
                <a:solidFill>
                  <a:srgbClr val="0000FF"/>
                </a:solidFill>
                <a:latin typeface="+mn-lt"/>
                <a:ea typeface="Cambria" pitchFamily="18" charset="0"/>
                <a:cs typeface="Arial" charset="0"/>
              </a:rPr>
              <a:t>наличии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Arial" charset="0"/>
              </a:rPr>
              <a:t>у них документов</a:t>
            </a:r>
            <a:r>
              <a:rPr lang="ru-RU" sz="2000" b="1" dirty="0">
                <a:solidFill>
                  <a:srgbClr val="0000FF"/>
                </a:solidFill>
                <a:latin typeface="+mn-lt"/>
                <a:ea typeface="Cambria" pitchFamily="18" charset="0"/>
                <a:cs typeface="Arial" charset="0"/>
              </a:rPr>
              <a:t>, удостоверяющих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Arial" charset="0"/>
              </a:rPr>
              <a:t>личность, и подтверждающих </a:t>
            </a:r>
            <a:r>
              <a:rPr lang="ru-RU" sz="2000" b="1" dirty="0">
                <a:solidFill>
                  <a:srgbClr val="0000FF"/>
                </a:solidFill>
                <a:latin typeface="+mn-lt"/>
                <a:ea typeface="Cambria" pitchFamily="18" charset="0"/>
                <a:cs typeface="Arial" charset="0"/>
              </a:rPr>
              <a:t>их полномочия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23528" y="411510"/>
            <a:ext cx="2952328" cy="100811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mbria" pitchFamily="18" charset="0"/>
                <a:cs typeface="Arial" pitchFamily="34" charset="0"/>
              </a:rPr>
              <a:t>Общественные наблюдатели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 bwMode="auto">
          <a:xfrm>
            <a:off x="3995936" y="411510"/>
            <a:ext cx="4824536" cy="1008112"/>
          </a:xfrm>
          <a:prstGeom prst="rect">
            <a:avLst/>
          </a:prstGeom>
          <a:solidFill>
            <a:srgbClr val="ECF1F8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95144"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могут свободно перемещаться (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при этом в учебном кабинете может находиться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один общественный наблюдатель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)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347864" y="1995686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63564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Инструкция </a:t>
            </a:r>
          </a:p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для руководителя ОО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1131590"/>
          <a:ext cx="8520608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1151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Руководитель ОО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 pitchFamily="18" charset="0"/>
              </a:rPr>
              <a:t>должен ознакомить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нормативными документами, регламентирующими проведение ИС(И)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 pitchFamily="18" charset="0"/>
              </a:rPr>
              <a:t>: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Подготовка к проведению ИС(И)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0"/>
            <a:ext cx="680424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Подготовка</a:t>
            </a:r>
            <a:r>
              <a:rPr lang="ru-RU" sz="2400" b="1" spc="-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к</a:t>
            </a:r>
            <a:r>
              <a:rPr lang="ru-RU" sz="2400" b="1" spc="-1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spc="-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проведению </a:t>
            </a:r>
            <a:r>
              <a:rPr lang="ru-RU" sz="2400" b="1" spc="-1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ИС(И</a:t>
            </a:r>
            <a:r>
              <a:rPr lang="ru-RU" sz="2400" b="1" spc="-1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object 11"/>
          <p:cNvSpPr txBox="1"/>
          <p:nvPr/>
        </p:nvSpPr>
        <p:spPr>
          <a:xfrm>
            <a:off x="2555776" y="411510"/>
            <a:ext cx="2880320" cy="888064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85725" algn="ctr">
              <a:spcBef>
                <a:spcPts val="105"/>
              </a:spcBef>
            </a:pPr>
            <a:r>
              <a:rPr lang="ru-RU" sz="1400" b="1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ОБЕСПЕЧИТЬ ОТБОР И ПОДГОТОВКУ </a:t>
            </a:r>
            <a:r>
              <a:rPr lang="ru-RU" sz="1400" spc="-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специалистов  в 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85725" marR="26670" algn="ctr">
              <a:spcBef>
                <a:spcPts val="70"/>
              </a:spcBef>
            </a:pP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составы</a:t>
            </a:r>
            <a:r>
              <a:rPr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комиссий по проведению, по проверке ИС(И)</a:t>
            </a:r>
            <a:endParaRPr sz="1400" dirty="0">
              <a:latin typeface="+mn-lt"/>
              <a:ea typeface="Cambria" pitchFamily="18" charset="0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5796136" y="411510"/>
            <a:ext cx="3096344" cy="90088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spcBef>
                <a:spcPts val="105"/>
              </a:spcBef>
            </a:pPr>
            <a:r>
              <a:rPr sz="1400" b="1" spc="-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ПОДГОТОВИТЬ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12065" marR="5080" indent="49530" algn="ctr">
              <a:spcBef>
                <a:spcPts val="160"/>
              </a:spcBef>
            </a:pP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приказ</a:t>
            </a:r>
            <a:r>
              <a:rPr sz="1400" spc="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назначении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1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ответственного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лица за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организацию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 </a:t>
            </a: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проведение</a:t>
            </a:r>
            <a:r>
              <a:rPr sz="1400" spc="-32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ИС(И</a:t>
            </a:r>
            <a:r>
              <a:rPr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)</a:t>
            </a:r>
            <a:endParaRPr sz="1400" dirty="0">
              <a:latin typeface="+mn-lt"/>
              <a:ea typeface="Cambria" pitchFamily="18" charset="0"/>
              <a:cs typeface="Arial"/>
            </a:endParaRPr>
          </a:p>
        </p:txBody>
      </p:sp>
      <p:sp>
        <p:nvSpPr>
          <p:cNvPr id="35" name="object 25"/>
          <p:cNvSpPr txBox="1"/>
          <p:nvPr/>
        </p:nvSpPr>
        <p:spPr>
          <a:xfrm>
            <a:off x="6588224" y="2499742"/>
            <a:ext cx="2304256" cy="87524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indent="1270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ПРОВЕСТИ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R="5080" indent="12700" algn="ctr">
              <a:lnSpc>
                <a:spcPct val="100000"/>
              </a:lnSpc>
              <a:spcBef>
                <a:spcPts val="10"/>
              </a:spcBef>
            </a:pP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инструктаж</a:t>
            </a:r>
            <a:r>
              <a:rPr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</a:t>
            </a:r>
            <a:r>
              <a:rPr sz="1400" spc="4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комиссиями по проведению и по проверке ИС(И) </a:t>
            </a: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под подпись</a:t>
            </a:r>
            <a:endParaRPr sz="1400" dirty="0">
              <a:latin typeface="+mn-lt"/>
              <a:ea typeface="Cambria" pitchFamily="18" charset="0"/>
              <a:cs typeface="Arial"/>
            </a:endParaRPr>
          </a:p>
        </p:txBody>
      </p:sp>
      <p:sp>
        <p:nvSpPr>
          <p:cNvPr id="41" name="object 34"/>
          <p:cNvSpPr txBox="1"/>
          <p:nvPr/>
        </p:nvSpPr>
        <p:spPr>
          <a:xfrm>
            <a:off x="3563888" y="3651870"/>
            <a:ext cx="2592288" cy="130548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ПРОИНСТРУКТИРОВАТЬ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250190" marR="103505" indent="-94615" algn="ctr">
              <a:lnSpc>
                <a:spcPct val="100000"/>
              </a:lnSpc>
              <a:spcBef>
                <a:spcPts val="10"/>
              </a:spcBef>
            </a:pP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специалистов</a:t>
            </a:r>
            <a:r>
              <a:rPr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,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привлекаемых </a:t>
            </a:r>
            <a:r>
              <a:rPr sz="1400" spc="-32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к </a:t>
            </a: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проведению</a:t>
            </a:r>
            <a:r>
              <a:rPr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ИС(И</a:t>
            </a:r>
            <a:r>
              <a:rPr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),</a:t>
            </a: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 </a:t>
            </a: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соблюдении</a:t>
            </a:r>
            <a:r>
              <a:rPr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требований </a:t>
            </a: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санитарного законодательства</a:t>
            </a:r>
            <a:endParaRPr sz="1400" dirty="0">
              <a:latin typeface="+mn-lt"/>
              <a:ea typeface="Cambria" pitchFamily="18" charset="0"/>
              <a:cs typeface="Arial"/>
            </a:endParaRPr>
          </a:p>
        </p:txBody>
      </p:sp>
      <p:sp>
        <p:nvSpPr>
          <p:cNvPr id="61" name="object 39"/>
          <p:cNvSpPr txBox="1"/>
          <p:nvPr/>
        </p:nvSpPr>
        <p:spPr>
          <a:xfrm>
            <a:off x="6516216" y="3651870"/>
            <a:ext cx="2376264" cy="125867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35"/>
              </a:spcBef>
            </a:pPr>
            <a:r>
              <a:rPr sz="1400" b="1" spc="-2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СОСТАВИТЬ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45085" algn="ctr">
              <a:lnSpc>
                <a:spcPts val="1370"/>
              </a:lnSpc>
              <a:spcBef>
                <a:spcPts val="120"/>
              </a:spcBef>
            </a:pP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график</a:t>
            </a:r>
            <a:r>
              <a:rPr sz="1400" spc="-1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прибытия специалистов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12700" marR="5080" algn="ctr">
              <a:lnSpc>
                <a:spcPts val="1300"/>
              </a:lnSpc>
              <a:spcBef>
                <a:spcPts val="85"/>
              </a:spcBef>
            </a:pP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 </a:t>
            </a: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участников </a:t>
            </a: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ИС(И</a:t>
            </a:r>
            <a:r>
              <a:rPr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)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в</a:t>
            </a:r>
            <a:r>
              <a:rPr sz="1400" spc="-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ОО,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635" algn="ctr">
              <a:lnSpc>
                <a:spcPts val="1200"/>
              </a:lnSpc>
            </a:pP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проинформировать</a:t>
            </a:r>
            <a:r>
              <a:rPr sz="1400" spc="-4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их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</a:t>
            </a:r>
            <a:r>
              <a:rPr sz="1400" spc="-2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времени прибытия в место проведения ИС(И)</a:t>
            </a:r>
            <a:endParaRPr sz="1400" dirty="0">
              <a:latin typeface="+mn-lt"/>
              <a:ea typeface="Cambria" pitchFamily="18" charset="0"/>
              <a:cs typeface="Arial"/>
            </a:endParaRPr>
          </a:p>
        </p:txBody>
      </p:sp>
      <p:sp>
        <p:nvSpPr>
          <p:cNvPr id="68" name="object 6"/>
          <p:cNvSpPr txBox="1"/>
          <p:nvPr/>
        </p:nvSpPr>
        <p:spPr>
          <a:xfrm>
            <a:off x="251520" y="3651870"/>
            <a:ext cx="2952328" cy="115877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5"/>
              </a:spcBef>
            </a:pPr>
            <a:r>
              <a:rPr sz="1400" b="1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ОЗНАКОМИТЬ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12700" marR="5080" indent="374650" algn="ctr">
              <a:lnSpc>
                <a:spcPct val="103299"/>
              </a:lnSpc>
              <a:spcBef>
                <a:spcPts val="155"/>
              </a:spcBef>
            </a:pPr>
            <a:r>
              <a:rPr sz="1400" spc="-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под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подпись участников 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 их </a:t>
            </a:r>
            <a:r>
              <a:rPr sz="1400" spc="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родителей</a:t>
            </a:r>
            <a:r>
              <a:rPr sz="1400" spc="-3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(законных</a:t>
            </a:r>
            <a:r>
              <a:rPr sz="1400" spc="-1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представителей)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lang="ru-RU" sz="140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</a:t>
            </a:r>
            <a:r>
              <a:rPr sz="140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Порядком проведения</a:t>
            </a:r>
            <a:r>
              <a:rPr sz="1400" spc="-3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spc="-1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ИС(И), Памяткой</a:t>
            </a:r>
            <a:endParaRPr sz="1400" dirty="0">
              <a:latin typeface="+mn-lt"/>
              <a:ea typeface="Cambria" pitchFamily="18" charset="0"/>
              <a:cs typeface="Arial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07504" y="123478"/>
            <a:ext cx="2342736" cy="1059582"/>
            <a:chOff x="392278" y="74"/>
            <a:chExt cx="2342736" cy="1059582"/>
          </a:xfrm>
          <a:solidFill>
            <a:srgbClr val="A2C2E8"/>
          </a:solidFill>
        </p:grpSpPr>
        <p:sp>
          <p:nvSpPr>
            <p:cNvPr id="70" name="Овал 69"/>
            <p:cNvSpPr/>
            <p:nvPr/>
          </p:nvSpPr>
          <p:spPr>
            <a:xfrm>
              <a:off x="392278" y="74"/>
              <a:ext cx="2342736" cy="10595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Овал 4"/>
            <p:cNvSpPr/>
            <p:nvPr/>
          </p:nvSpPr>
          <p:spPr>
            <a:xfrm>
              <a:off x="735364" y="195560"/>
              <a:ext cx="1656564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70C0"/>
                  </a:solidFill>
                  <a:ea typeface="Cambria" pitchFamily="18" charset="0"/>
                </a:rPr>
                <a:t>не позднее чем за две недели</a:t>
              </a:r>
              <a:endParaRPr lang="ru-RU" sz="2000" b="1" kern="1200" dirty="0">
                <a:solidFill>
                  <a:srgbClr val="0070C0"/>
                </a:solidFill>
                <a:ea typeface="Cambria" pitchFamily="18" charset="0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251520" y="1419622"/>
            <a:ext cx="3528392" cy="95410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СФОРМИРОВАТЬ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приказом составы комиссий ОО: комиссию по проведению ИС(И), комиссию по проверке ИС(И) (п. 25 Порядка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95936" y="1419622"/>
            <a:ext cx="4896544" cy="95410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НАПРАВИТЬ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информацию о составах комиссий в министерство образования для утверждения персональных составов комиссии по проведению ИС(И),  комиссии по проверке ИС(И)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1520" y="2499742"/>
            <a:ext cx="2880320" cy="95410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ОРГАНИЗОВАТЬ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регистрацию обучающихся, экстернов для участия в ИС(И) в соответствии с их заявлениями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79912" y="2499742"/>
            <a:ext cx="2160240" cy="95410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ОПРЕДЕЛИТЬ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изменение текущего расписания занятий ОО в дни проведения ИС(И)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5248" y="0"/>
            <a:ext cx="6768752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Подготовка</a:t>
            </a:r>
            <a:r>
              <a:rPr lang="ru-RU" sz="2400" b="1" spc="-3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к</a:t>
            </a: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spc="-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проведению ИС(И)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0"/>
            <a:ext cx="2342736" cy="1059582"/>
            <a:chOff x="392278" y="-239638"/>
            <a:chExt cx="2342736" cy="1299294"/>
          </a:xfrm>
          <a:solidFill>
            <a:schemeClr val="bg1"/>
          </a:solidFill>
        </p:grpSpPr>
        <p:sp>
          <p:nvSpPr>
            <p:cNvPr id="12" name="Овал 11"/>
            <p:cNvSpPr/>
            <p:nvPr/>
          </p:nvSpPr>
          <p:spPr>
            <a:xfrm>
              <a:off x="392278" y="-239638"/>
              <a:ext cx="2342736" cy="1299294"/>
            </a:xfrm>
            <a:prstGeom prst="ellips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735364" y="-39745"/>
              <a:ext cx="1656564" cy="8995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70C0"/>
                  </a:solidFill>
                  <a:ea typeface="Cambria" pitchFamily="18" charset="0"/>
                </a:rPr>
                <a:t>не позднее чем за две недели</a:t>
              </a:r>
              <a:endParaRPr lang="ru-RU" sz="2000" b="1" kern="1200" dirty="0">
                <a:solidFill>
                  <a:srgbClr val="0070C0"/>
                </a:solidFill>
                <a:ea typeface="Cambria" pitchFamily="18" charset="0"/>
              </a:endParaRP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323528" y="1131590"/>
            <a:ext cx="144016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4"/>
          <p:cNvSpPr txBox="1">
            <a:spLocks/>
          </p:cNvSpPr>
          <p:nvPr/>
        </p:nvSpPr>
        <p:spPr>
          <a:xfrm>
            <a:off x="107505" y="1203598"/>
            <a:ext cx="3096344" cy="20373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mbria" pitchFamily="18" charset="0"/>
              </a:rPr>
              <a:t>ВЫДЕЛИТЬ</a:t>
            </a:r>
          </a:p>
          <a:p>
            <a:pPr marR="456565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" pitchFamily="18" charset="0"/>
              </a:rPr>
              <a:t>помещение</a:t>
            </a:r>
            <a:r>
              <a:rPr kumimoji="0" lang="ru-RU" sz="1400" b="1" i="0" u="none" strike="noStrike" kern="1200" cap="none" spc="3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" pitchFamily="18" charset="0"/>
              </a:rPr>
              <a:t> </a:t>
            </a: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" pitchFamily="18" charset="0"/>
              </a:rPr>
              <a:t>оборудованное: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54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телефонной</a:t>
            </a: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 связью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Cambria" pitchFamily="18" charset="0"/>
              <a:cs typeface="Arial"/>
            </a:endParaRPr>
          </a:p>
          <a:p>
            <a:pPr marL="266700" marR="0" lvl="0" indent="-254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принтером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Cambria" pitchFamily="18" charset="0"/>
              <a:cs typeface="Arial"/>
            </a:endParaRPr>
          </a:p>
          <a:p>
            <a:pPr marL="266700" marR="0" lvl="0" indent="-254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техническим</a:t>
            </a:r>
            <a:r>
              <a:rPr kumimoji="0" lang="ru-RU" sz="1400" b="0" i="0" u="none" strike="noStrike" kern="1200" cap="none" spc="5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оборудованием</a:t>
            </a:r>
            <a:r>
              <a:rPr kumimoji="0" lang="ru-RU" sz="1400" b="0" i="0" u="none" strike="noStrike" kern="1200" cap="none" spc="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для</a:t>
            </a:r>
          </a:p>
          <a:p>
            <a:pPr marL="311150" marR="0" lvl="0" indent="-444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  <a:defRPr/>
            </a:pPr>
            <a:r>
              <a:rPr kumimoji="0" lang="ru-RU" sz="1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проведения</a:t>
            </a: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копирования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Cambria" pitchFamily="18" charset="0"/>
              <a:cs typeface="Arial"/>
            </a:endParaRPr>
          </a:p>
          <a:p>
            <a:pPr marL="266700" marR="0" lvl="0" indent="-254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персональным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компьютером</a:t>
            </a:r>
          </a:p>
          <a:p>
            <a:pPr marL="298450" marR="5080" lvl="0" indent="-31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выходом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в</a:t>
            </a:r>
            <a:r>
              <a:rPr kumimoji="0" lang="ru-RU" sz="14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сеть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3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Cambria" pitchFamily="18" charset="0"/>
                <a:cs typeface="Arial"/>
              </a:rPr>
              <a:t>Интернет</a:t>
            </a:r>
            <a:endParaRPr kumimoji="0" lang="ru-RU" sz="1400" b="0" i="0" u="none" strike="noStrike" kern="1200" cap="none" spc="-5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Cambria" pitchFamily="18" charset="0"/>
              <a:cs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987824" y="555526"/>
            <a:ext cx="0" cy="432048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7"/>
          <p:cNvSpPr txBox="1"/>
          <p:nvPr/>
        </p:nvSpPr>
        <p:spPr>
          <a:xfrm>
            <a:off x="3059832" y="3435846"/>
            <a:ext cx="3240360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ОПРЕДЕЛИТЬ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266700" indent="-18097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количество кабинетов</a:t>
            </a:r>
          </a:p>
          <a:p>
            <a:pPr marL="266700" indent="-18097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рабочих мест</a:t>
            </a:r>
            <a:endParaRPr lang="ru-RU" sz="1400" spc="-15" dirty="0" smtClean="0">
              <a:solidFill>
                <a:srgbClr val="123380"/>
              </a:solidFill>
              <a:latin typeface="+mn-lt"/>
              <a:ea typeface="Cambria" pitchFamily="18" charset="0"/>
              <a:cs typeface="Arial"/>
            </a:endParaRPr>
          </a:p>
          <a:p>
            <a:pPr marL="1905" algn="just">
              <a:lnSpc>
                <a:spcPct val="100000"/>
              </a:lnSpc>
              <a:buFont typeface="Wingdings" pitchFamily="2" charset="2"/>
              <a:buChar char="ü"/>
            </a:pPr>
            <a:endParaRPr lang="ru-RU" sz="1400" spc="-15" dirty="0" smtClean="0">
              <a:solidFill>
                <a:srgbClr val="123380"/>
              </a:solidFill>
              <a:latin typeface="+mn-lt"/>
              <a:ea typeface="Cambria" pitchFamily="18" charset="0"/>
              <a:cs typeface="Arial"/>
            </a:endParaRPr>
          </a:p>
          <a:p>
            <a:pPr marL="266700" marR="5080" indent="-180975" algn="just">
              <a:spcBef>
                <a:spcPts val="5"/>
              </a:spcBef>
              <a:buFont typeface="Arial" pitchFamily="34" charset="0"/>
              <a:buChar char="•"/>
            </a:pPr>
            <a:r>
              <a:rPr lang="ru-RU" sz="1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место для хранения </a:t>
            </a:r>
            <a:r>
              <a:rPr lang="ru-RU" sz="1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бланков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ИС(И), копий бланков ИС(И), черновиков, отчетных форм в ОО</a:t>
            </a:r>
            <a:endParaRPr sz="1400" dirty="0">
              <a:latin typeface="+mn-lt"/>
              <a:cs typeface="Arial"/>
            </a:endParaRPr>
          </a:p>
        </p:txBody>
      </p:sp>
      <p:sp>
        <p:nvSpPr>
          <p:cNvPr id="27" name="object 6"/>
          <p:cNvSpPr txBox="1"/>
          <p:nvPr/>
        </p:nvSpPr>
        <p:spPr>
          <a:xfrm>
            <a:off x="6588224" y="411510"/>
            <a:ext cx="237626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ОПРЕДЕЛИТЬ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12700" marR="5080" indent="57785" algn="just">
              <a:lnSpc>
                <a:spcPct val="100000"/>
              </a:lnSpc>
            </a:pPr>
            <a:r>
              <a:rPr sz="1400" spc="-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изменения</a:t>
            </a:r>
            <a:r>
              <a:rPr sz="1400" spc="5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b="1" spc="-15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текущего </a:t>
            </a:r>
            <a:r>
              <a:rPr sz="1400" b="1" spc="-10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 расписания</a:t>
            </a:r>
            <a:r>
              <a:rPr sz="1400" b="1" spc="5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занятий</a:t>
            </a:r>
            <a:r>
              <a:rPr sz="1400" b="1" spc="35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ОО </a:t>
            </a:r>
            <a:r>
              <a:rPr sz="1400" b="1" spc="-430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(при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1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необходимости)</a:t>
            </a:r>
            <a:endParaRPr sz="1400" dirty="0">
              <a:latin typeface="+mn-lt"/>
              <a:ea typeface="Cambria" pitchFamily="18" charset="0"/>
              <a:cs typeface="Arial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660232" y="1563638"/>
            <a:ext cx="144016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1520" y="3291830"/>
            <a:ext cx="144016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3363838"/>
            <a:ext cx="2915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ОБЕСПЕЧИТЬ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участников ИС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- орфографическими словарями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участников  ИИ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- орфографическими и толковыми словарями</a:t>
            </a:r>
            <a:endParaRPr lang="ru-RU" sz="14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3363838"/>
            <a:ext cx="144016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5"/>
          <p:cNvSpPr txBox="1"/>
          <p:nvPr/>
        </p:nvSpPr>
        <p:spPr>
          <a:xfrm>
            <a:off x="6516216" y="1779662"/>
            <a:ext cx="252028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3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СОЗДАТЬ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85725" marR="49530" algn="just">
              <a:lnSpc>
                <a:spcPct val="100000"/>
              </a:lnSpc>
            </a:pPr>
            <a:r>
              <a:rPr sz="1400" b="1" spc="-10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условия/специальные</a:t>
            </a:r>
            <a:r>
              <a:rPr sz="1400" b="1" spc="35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b="1" spc="-20" dirty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условия</a:t>
            </a:r>
            <a:endParaRPr sz="1400" dirty="0">
              <a:solidFill>
                <a:srgbClr val="0000FF"/>
              </a:solidFill>
              <a:latin typeface="+mn-lt"/>
              <a:ea typeface="Cambria" pitchFamily="18" charset="0"/>
              <a:cs typeface="Arial"/>
            </a:endParaRPr>
          </a:p>
          <a:p>
            <a:pPr marL="85725" algn="just">
              <a:lnSpc>
                <a:spcPct val="100000"/>
              </a:lnSpc>
            </a:pP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для</a:t>
            </a:r>
            <a:r>
              <a:rPr sz="1400" spc="-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10" dirty="0" err="1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проведения</a:t>
            </a:r>
            <a:r>
              <a:rPr sz="1400" spc="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1400" spc="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ИС(И)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85725" marR="465455" algn="just">
              <a:lnSpc>
                <a:spcPct val="100000"/>
              </a:lnSpc>
            </a:pP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для</a:t>
            </a:r>
            <a:r>
              <a:rPr sz="140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участников</a:t>
            </a:r>
            <a:r>
              <a:rPr sz="1400" spc="4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с</a:t>
            </a:r>
            <a:r>
              <a:rPr sz="1400" spc="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2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ОВЗ,</a:t>
            </a:r>
            <a:r>
              <a:rPr sz="1400" spc="2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1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детей-инвалидов </a:t>
            </a:r>
            <a:r>
              <a:rPr sz="1400" spc="-430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</a:t>
            </a:r>
            <a:r>
              <a:rPr sz="1400" spc="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инвалидов</a:t>
            </a:r>
            <a:endParaRPr sz="1400" dirty="0">
              <a:latin typeface="+mn-lt"/>
              <a:ea typeface="Cambria" pitchFamily="18" charset="0"/>
              <a:cs typeface="Arial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347864" y="1563638"/>
            <a:ext cx="144016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588224" y="3651870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ОБЕСПЕЧИТЬ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присутствие </a:t>
            </a:r>
            <a:r>
              <a:rPr lang="ru-RU" sz="1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медицинского работника</a:t>
            </a:r>
            <a:endParaRPr lang="ru-RU" sz="1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3059832" y="411510"/>
            <a:ext cx="3312368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ОЗНАКОМИТЬ</a:t>
            </a:r>
            <a:endParaRPr sz="1400" dirty="0">
              <a:latin typeface="+mn-lt"/>
              <a:ea typeface="Cambria" pitchFamily="18" charset="0"/>
              <a:cs typeface="Arial"/>
            </a:endParaRPr>
          </a:p>
          <a:p>
            <a:pPr marL="1905" algn="just">
              <a:lnSpc>
                <a:spcPct val="100000"/>
              </a:lnSpc>
            </a:pPr>
            <a:r>
              <a:rPr lang="ru-RU" sz="1400" dirty="0" smtClean="0">
                <a:latin typeface="+mn-lt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+mn-lt"/>
              </a:rPr>
              <a:t>членов комиссии с:</a:t>
            </a:r>
          </a:p>
          <a:p>
            <a:pPr marL="266700" indent="-18097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с порядком проведения ИС(И)</a:t>
            </a:r>
          </a:p>
          <a:p>
            <a:pPr marL="266700" indent="-18097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инструкциями</a:t>
            </a:r>
          </a:p>
          <a:p>
            <a:pPr marL="266700" indent="-18097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правилами заполнения бланков ИС(И)</a:t>
            </a:r>
            <a:endParaRPr sz="1400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444208" y="627534"/>
            <a:ext cx="0" cy="432048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ject 7"/>
          <p:cNvSpPr txBox="1"/>
          <p:nvPr/>
        </p:nvSpPr>
        <p:spPr>
          <a:xfrm>
            <a:off x="2987824" y="1707654"/>
            <a:ext cx="3384376" cy="15331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5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ИНФОРМИРОВАТЬ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5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Arial"/>
              </a:rPr>
              <a:t>участников  о:</a:t>
            </a:r>
            <a:endParaRPr sz="1400" b="1" dirty="0" smtClean="0">
              <a:solidFill>
                <a:srgbClr val="0000FF"/>
              </a:solidFill>
              <a:latin typeface="+mn-lt"/>
              <a:ea typeface="Cambria" pitchFamily="18" charset="0"/>
              <a:cs typeface="Arial"/>
            </a:endParaRPr>
          </a:p>
          <a:p>
            <a:pPr marL="266700" indent="-18097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порядке проведения ИС(И)</a:t>
            </a:r>
          </a:p>
          <a:p>
            <a:pPr marL="266700" indent="-18097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основаниях об удалении</a:t>
            </a:r>
          </a:p>
          <a:p>
            <a:pPr marL="266700" indent="-18097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времени и месте ознакомления с результатами</a:t>
            </a:r>
          </a:p>
          <a:p>
            <a:pPr marL="266700" indent="-18097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spc="-10" dirty="0" smtClean="0">
                <a:solidFill>
                  <a:srgbClr val="123380"/>
                </a:solidFill>
                <a:latin typeface="+mn-lt"/>
                <a:ea typeface="Cambria" pitchFamily="18" charset="0"/>
                <a:cs typeface="Arial"/>
              </a:rPr>
              <a:t>результатах</a:t>
            </a:r>
            <a:endParaRPr lang="ru-RU" sz="1400" spc="-15" dirty="0" smtClean="0">
              <a:solidFill>
                <a:srgbClr val="123380"/>
              </a:solidFill>
              <a:latin typeface="+mn-lt"/>
              <a:ea typeface="Cambria" pitchFamily="18" charset="0"/>
              <a:cs typeface="Arial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660232" y="3435846"/>
            <a:ext cx="144016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9512" y="0"/>
            <a:ext cx="2448272" cy="69954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8" name="Схема 7"/>
          <p:cNvGraphicFramePr/>
          <p:nvPr/>
        </p:nvGraphicFramePr>
        <p:xfrm>
          <a:off x="251520" y="771550"/>
          <a:ext cx="8784976" cy="43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27784" y="0"/>
            <a:ext cx="6516216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Подготовка</a:t>
            </a:r>
            <a:r>
              <a:rPr lang="ru-RU" sz="2400" b="1" spc="-3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к</a:t>
            </a: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spc="-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проведению ИС(И)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не позднее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чем за 1 день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8591" y="339502"/>
            <a:ext cx="3499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 pitchFamily="18" charset="0"/>
              </a:rPr>
              <a:t>Руководитель ОО организует:</a:t>
            </a:r>
            <a:endParaRPr lang="ru-RU" sz="2000" b="1" dirty="0" smtClean="0">
              <a:solidFill>
                <a:srgbClr val="0070C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79512" y="0"/>
            <a:ext cx="2342736" cy="955377"/>
            <a:chOff x="392278" y="74"/>
            <a:chExt cx="2342736" cy="955377"/>
          </a:xfrm>
        </p:grpSpPr>
        <p:sp>
          <p:nvSpPr>
            <p:cNvPr id="12" name="Овал 11"/>
            <p:cNvSpPr/>
            <p:nvPr/>
          </p:nvSpPr>
          <p:spPr>
            <a:xfrm>
              <a:off x="392278" y="74"/>
              <a:ext cx="2342736" cy="955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735364" y="139986"/>
              <a:ext cx="1656564" cy="675553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a typeface="Cambria" pitchFamily="18" charset="0"/>
                </a:rPr>
                <a:t>не позднее чем за день</a:t>
              </a:r>
              <a:endParaRPr lang="ru-RU" sz="2000" b="1" kern="1200" dirty="0">
                <a:solidFill>
                  <a:srgbClr val="002060"/>
                </a:solidFill>
                <a:ea typeface="Cambria" pitchFamily="18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776" y="447514"/>
            <a:ext cx="6336704" cy="132343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обеспечивает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печать бланков ИС(И)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 отчетных форм для проведения ИС(И) («Инструкция по тиражированию бланков ИС(И)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 отчетных форм для проведения ИС(И)»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 +10 % (резерв бланков ИС(И)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85167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копирование бланков ИС(И)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при нехватке распечатанных бланков ИС(И)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в местах проведения ИС(И) ЗАПРЕЩЕНО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,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так как все бланки имеют уникальный код работы и распечатываются посредством специализированного ПО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9512" y="2787774"/>
            <a:ext cx="8749480" cy="101566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организует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заполнение отчетных форм для проведения ИС(И) (ИС-01, ИС-02, ИС-04, ИС-05, ИС-06, ИС-12, а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кта приемки-передачи материалов ИС(И), сопроводительных бланков к  материалам  ИС(И)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512" y="3867894"/>
            <a:ext cx="8784976" cy="40011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обеспечивает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хранение бланков и отчетных форм до дня проведения ИС(И)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371950"/>
            <a:ext cx="8784976" cy="70788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6670" marR="5080">
              <a:spcBef>
                <a:spcPts val="105"/>
              </a:spcBef>
              <a:tabLst>
                <a:tab pos="1253490" algn="l"/>
                <a:tab pos="2207260" algn="l"/>
                <a:tab pos="2947035" algn="l"/>
                <a:tab pos="3303270" algn="l"/>
                <a:tab pos="4559300" algn="l"/>
              </a:tabLst>
            </a:pPr>
            <a:r>
              <a:rPr lang="ru-RU" sz="2000" b="1" spc="-1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проверку </a:t>
            </a:r>
            <a:r>
              <a:rPr lang="ru-RU" sz="2000" spc="-1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работоспособности</a:t>
            </a:r>
            <a:r>
              <a:rPr lang="ru-RU" sz="2000" spc="-2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2000" spc="-1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технического</a:t>
            </a:r>
            <a:r>
              <a:rPr lang="ru-RU" sz="2000" spc="-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2000" spc="-1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оборудования </a:t>
            </a:r>
            <a:r>
              <a:rPr lang="ru-RU" sz="2000" spc="-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для</a:t>
            </a:r>
            <a:r>
              <a:rPr lang="ru-RU" sz="2000" spc="7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2000" spc="-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участников</a:t>
            </a:r>
            <a:r>
              <a:rPr lang="ru-RU" sz="2000" spc="7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с</a:t>
            </a:r>
            <a:r>
              <a:rPr lang="ru-RU" sz="2000" spc="8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2000" spc="-1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ОВЗ,</a:t>
            </a:r>
            <a:r>
              <a:rPr lang="ru-RU" sz="2000" spc="8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2000" spc="-1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детей-инвалидов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и</a:t>
            </a:r>
            <a:r>
              <a:rPr lang="ru-RU" sz="2000" spc="-1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2000" spc="-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инвалидов</a:t>
            </a:r>
            <a:r>
              <a:rPr lang="ru-RU" sz="2000" spc="36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2000" spc="-5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(при</a:t>
            </a:r>
            <a:r>
              <a:rPr lang="ru-RU" sz="2000" spc="-2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 </a:t>
            </a:r>
            <a:r>
              <a:rPr lang="ru-RU" sz="2000" spc="-10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необходимости)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0"/>
            <a:ext cx="6516216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Подготовка</a:t>
            </a:r>
            <a:r>
              <a:rPr lang="ru-RU" sz="2400" b="1" spc="-3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к</a:t>
            </a: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spc="-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проведению ИС(И)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ФИПИ –информационно-содержательный ресурс ИС(И)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351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На сайте ФГБНУ «ФИПИ» опубликованы следующие материалы: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+mn-lt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Структура закрытого банка тем итогового сочинения (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уточнена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Комментарии к разделам закрытого банка тем итогового сочинения (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уточнены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Образец комплекта тем 2022/23 учебного года (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обновлён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Критерии оценивания итогового сочинения (изложения) (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без изменений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Письмо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Рособрнадзора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№ 04-303 от 21.09.2023 о направлении методических документов, рекомендуемых при организации и проведении итогового сочинения (изложения) в 2023/2024 учебном году: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+mn-lt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Методические рекомендации по организации и проведению итогового сочинения (изложения) в 2023/24 учебном году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Правила заполнения бланков итогового сочинения (изложения) в 2023/24 учебном году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Сборник отчётных форм для проведения итогового сочинения (изложения) в 2023/24 учебном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339752" y="442287"/>
            <a:ext cx="68042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Руководитель ОО организует подготовку:</a:t>
            </a:r>
            <a:endParaRPr kumimoji="0" lang="ru-RU" sz="2000" b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179512" y="0"/>
            <a:ext cx="2160240" cy="955377"/>
            <a:chOff x="392278" y="74"/>
            <a:chExt cx="2342736" cy="955377"/>
          </a:xfrm>
        </p:grpSpPr>
        <p:sp>
          <p:nvSpPr>
            <p:cNvPr id="12" name="Овал 11"/>
            <p:cNvSpPr/>
            <p:nvPr/>
          </p:nvSpPr>
          <p:spPr>
            <a:xfrm>
              <a:off x="392278" y="74"/>
              <a:ext cx="2342736" cy="955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735364" y="139986"/>
              <a:ext cx="1656564" cy="67555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a typeface="Cambria" pitchFamily="18" charset="0"/>
                </a:rPr>
                <a:t>не позднее чем за день</a:t>
              </a:r>
              <a:endParaRPr lang="ru-RU" sz="2000" b="1" kern="1200" dirty="0">
                <a:solidFill>
                  <a:srgbClr val="002060"/>
                </a:solidFill>
                <a:ea typeface="Cambria" pitchFamily="18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39752" y="873755"/>
            <a:ext cx="6408712" cy="341632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черновиков на каждого участника ИС(И)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минимальное количество – два листа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), а также дополнительных черновиков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 словарей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инструкций для участников ИС(И), зачитываемых членом комиссии по проведению ИС(И) в учебном кабинете перед началом проведения ИС(И)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одна инструкция на один учебный кабинет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инструкции для участников ИС(И)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на каждого участника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)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возвратных доставочных пакетов – конвертов формата С4 и заполнение Сопроводительного бланка (форма 11-С(И))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аншлага, таблички «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МЕСТО ДЛЯ ХРАНЕНИЯ ЛИЧНЫХ ВЕЩЕЙ УЧАСТНИКОВ ИС(И)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0"/>
            <a:ext cx="6516216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Подготовка</a:t>
            </a:r>
            <a:r>
              <a:rPr lang="ru-RU" sz="2400" b="1" spc="-3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к</a:t>
            </a: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spc="-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проведению ИС(И)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627534"/>
            <a:ext cx="7628384" cy="3384375"/>
          </a:xfrm>
          <a:ln w="9525"/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483518"/>
          <a:ext cx="9144000" cy="465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0" y="1"/>
            <a:ext cx="4716016" cy="627533"/>
            <a:chOff x="-3008354" y="-2093987"/>
            <a:chExt cx="2342736" cy="777047"/>
          </a:xfrm>
          <a:solidFill>
            <a:schemeClr val="bg1"/>
          </a:solidFill>
        </p:grpSpPr>
        <p:sp>
          <p:nvSpPr>
            <p:cNvPr id="10" name="Овал 9"/>
            <p:cNvSpPr/>
            <p:nvPr/>
          </p:nvSpPr>
          <p:spPr>
            <a:xfrm>
              <a:off x="-3008354" y="-2093987"/>
              <a:ext cx="2342736" cy="777047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-2704554" y="-1941091"/>
              <a:ext cx="1676292" cy="44582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a typeface="Cambria" pitchFamily="18" charset="0"/>
                </a:rPr>
                <a:t>не позднее чем за день </a:t>
              </a:r>
              <a:endParaRPr lang="ru-RU" sz="2000" b="1" kern="1200" dirty="0">
                <a:solidFill>
                  <a:srgbClr val="002060"/>
                </a:solidFill>
                <a:ea typeface="Cambria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572000" y="0"/>
            <a:ext cx="45720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Подготовка</a:t>
            </a:r>
            <a:r>
              <a:rPr lang="ru-RU" sz="2400" b="1" spc="-3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к</a:t>
            </a: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spc="-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проведению ИС(И)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627534"/>
            <a:ext cx="7628384" cy="3384375"/>
          </a:xfrm>
          <a:ln w="9525"/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699542"/>
          <a:ext cx="86409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1995686"/>
            <a:ext cx="1142360" cy="67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3579862"/>
            <a:ext cx="834001" cy="103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3507854"/>
            <a:ext cx="817572" cy="112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1"/>
            <a:ext cx="4716016" cy="627533"/>
            <a:chOff x="-3008354" y="-2093987"/>
            <a:chExt cx="2342736" cy="777047"/>
          </a:xfrm>
          <a:solidFill>
            <a:schemeClr val="bg1"/>
          </a:solidFill>
        </p:grpSpPr>
        <p:sp>
          <p:nvSpPr>
            <p:cNvPr id="16" name="Овал 15"/>
            <p:cNvSpPr/>
            <p:nvPr/>
          </p:nvSpPr>
          <p:spPr>
            <a:xfrm>
              <a:off x="-3008354" y="-2093987"/>
              <a:ext cx="2342736" cy="777047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-2704554" y="-1941091"/>
              <a:ext cx="1676292" cy="44582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a typeface="Cambria" pitchFamily="18" charset="0"/>
                </a:rPr>
                <a:t>не позднее чем за день </a:t>
              </a:r>
              <a:endParaRPr lang="ru-RU" sz="2000" b="1" kern="1200" dirty="0">
                <a:solidFill>
                  <a:srgbClr val="002060"/>
                </a:solidFill>
                <a:ea typeface="Cambr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499992" y="0"/>
            <a:ext cx="464400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Подготовка</a:t>
            </a:r>
            <a:r>
              <a:rPr lang="ru-RU" sz="2400" b="1" spc="-3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к</a:t>
            </a:r>
            <a:r>
              <a:rPr lang="ru-RU" sz="2400" b="1" spc="-1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spc="-5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проведению ИС(И)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Times New Roman" pitchFamily="18" charset="0"/>
              </a:rPr>
              <a:t>Сопроводительный бланк к материалам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1510"/>
            <a:ext cx="8856984" cy="47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0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Комплект бланков ИС(И)</a:t>
            </a:r>
            <a:endParaRPr lang="ru-RU" sz="2400" b="1" dirty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635646"/>
            <a:ext cx="24482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Комплект бланков ИС(И)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(</a:t>
            </a:r>
            <a:r>
              <a:rPr lang="ru-RU" sz="2000" i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один код работы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)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: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ОДИН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 регистрации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ДВА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бланка записи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6749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БЛАНКИ ИС(И) 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ОДНОСТОРОННИЕ</a:t>
            </a:r>
          </a:p>
        </p:txBody>
      </p:sp>
      <p:pic>
        <p:nvPicPr>
          <p:cNvPr id="12" name="Рисунок 11" descr="C:\Users\User_PLAN-E\Desktop\Инструкция по тиражированию\Соч\р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7574"/>
            <a:ext cx="2809875" cy="39814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C:\Users\User_PLAN-E\Desktop\Инструкция по тиражированию\Соч\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510"/>
            <a:ext cx="2809875" cy="39909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13" descr="C:\Users\User_PLAN-E\Desktop\Инструкция по тиражированию\Соч\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03598"/>
            <a:ext cx="2647950" cy="37623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Прямоугольник 14"/>
          <p:cNvSpPr/>
          <p:nvPr/>
        </p:nvSpPr>
        <p:spPr>
          <a:xfrm>
            <a:off x="7164288" y="1347614"/>
            <a:ext cx="38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1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555526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2</a:t>
            </a:r>
            <a:endParaRPr lang="ru-RU" dirty="0">
              <a:latin typeface="+mn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067944" y="2067694"/>
            <a:ext cx="4968552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3200" b="1" dirty="0" smtClean="0">
                <a:solidFill>
                  <a:schemeClr val="tx1"/>
                </a:solidFill>
                <a:ea typeface="Cambria" pitchFamily="18" charset="0"/>
              </a:rPr>
              <a:t>код работы</a:t>
            </a: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4800" b="1" dirty="0" smtClean="0">
                <a:solidFill>
                  <a:schemeClr val="tx1"/>
                </a:solidFill>
                <a:ea typeface="Cambria" pitchFamily="18" charset="0"/>
              </a:rPr>
              <a:t>1624181855</a:t>
            </a:r>
            <a:endParaRPr lang="ru-RU" sz="4800" b="1" dirty="0">
              <a:solidFill>
                <a:schemeClr val="tx1"/>
              </a:solidFill>
              <a:ea typeface="Cambria" pitchFamily="18" charset="0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2483768" y="2211710"/>
            <a:ext cx="227456" cy="2232248"/>
          </a:xfrm>
          <a:prstGeom prst="rightBrace">
            <a:avLst>
              <a:gd name="adj1" fmla="val 8333"/>
              <a:gd name="adj2" fmla="val 37248"/>
            </a:avLst>
          </a:prstGeom>
          <a:ln w="19050">
            <a:solidFill>
              <a:srgbClr val="122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555776" y="2211710"/>
            <a:ext cx="1512168" cy="432048"/>
          </a:xfrm>
          <a:prstGeom prst="straightConnector1">
            <a:avLst/>
          </a:prstGeom>
          <a:ln w="57150">
            <a:solidFill>
              <a:srgbClr val="122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64088" y="1779662"/>
            <a:ext cx="432048" cy="36004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740352" y="1923678"/>
            <a:ext cx="144016" cy="216024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172400" y="1131590"/>
            <a:ext cx="432048" cy="108012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Отчетные формы (пакет руководителя</a:t>
            </a:r>
            <a:r>
              <a:rPr lang="en-US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ОО)</a:t>
            </a:r>
            <a:endParaRPr lang="ru-RU" sz="2400" b="1" dirty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903262"/>
          <a:ext cx="885698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3744416"/>
              </a:tblGrid>
              <a:tr h="3634248">
                <a:tc>
                  <a:txBody>
                    <a:bodyPr/>
                    <a:lstStyle/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«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+mn-cs"/>
                        </a:rPr>
                        <a:t>Списки распределения участников по образовательным организациям (местам проведения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»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  (ИС-01) 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«Прикрепление образовательной организации регистрации к образовательной организации проведения»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 (ИС-02)</a:t>
                      </a:r>
                    </a:p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«Список участников итогового сочинения (изложения) в образовательной организации (месте проведения) (ИС-04)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«Ведомость проведения 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+mn-cs"/>
                        </a:rPr>
                        <a:t>итогового сочинения (изложения) в учебном кабинете образовательной организации (месте проведения) (ИС-05)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«Протокол проверки итогового сочинения (изложения) (ИС-06)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«Ведомость коррекции персональных данных участников итогового сочинения (изложения) (ИС-07) 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«Акт о досрочном завершении написания итогового сочинения (изложения) по уважительным причинам (ИС-08)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«Акт об удалении участника итогового сочинения (изложения) (ИС-09)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Акт общественного наблюдения за проведением ИС(И)  в ОО (месте проведения) (ИС-10)</a:t>
                      </a:r>
                    </a:p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Акт общественного наблюдения за проверкой ИС(И)  в ОО (месте проверки) (ИС-11)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Сопроводительный бланк к  материалам  итогового сочинения (изложения) (11-С(И))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Акт приемки-передачи материалов итогового сочинения (изложения)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Сопроводительный бланк к  материалам  итогового сочинения (изложения)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  <a:cs typeface="Arial" pitchFamily="34" charset="0"/>
                        </a:rPr>
                        <a:t>Список работников, привлекаемых к проведению ИС(И) в ОО (месте проведения) и общественных наблюдателей (ИС-12)</a:t>
                      </a:r>
                      <a:endParaRPr lang="ru-RU" sz="1400" dirty="0">
                        <a:solidFill>
                          <a:srgbClr val="0070C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11510"/>
            <a:ext cx="4644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ФЕДЕРАЛЬНЫЕ</a:t>
            </a:r>
            <a:endParaRPr lang="ru-RU" sz="1600" b="1" dirty="0">
              <a:solidFill>
                <a:srgbClr val="0000FF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11510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РЕГИОНАЛЬНЫЕ</a:t>
            </a:r>
            <a:endParaRPr lang="ru-RU" sz="1600" b="1" dirty="0">
              <a:solidFill>
                <a:srgbClr val="0000FF"/>
              </a:solidFill>
              <a:latin typeface="+mn-lt"/>
              <a:ea typeface="Cambria" pitchFamily="18" charset="0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47664" y="771550"/>
            <a:ext cx="1440160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44208" y="771550"/>
            <a:ext cx="1440160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0" y="0"/>
            <a:ext cx="4211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Список работников, привлекаемых к проведению итогового сочинения (изложения) и общественных наблюдателей (ИС-12)</a:t>
            </a:r>
            <a:endParaRPr lang="ru-RU" sz="2000" b="1" dirty="0">
              <a:solidFill>
                <a:srgbClr val="FF000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888432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Овал 4"/>
          <p:cNvSpPr/>
          <p:nvPr/>
        </p:nvSpPr>
        <p:spPr>
          <a:xfrm>
            <a:off x="5220072" y="2355726"/>
            <a:ext cx="2736304" cy="207321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ea typeface="Cambria" pitchFamily="18" charset="0"/>
              </a:rPr>
              <a:t>ЗАПОЛНИТЬ </a:t>
            </a: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ea typeface="Cambria" pitchFamily="18" charset="0"/>
              </a:rPr>
              <a:t>не позднее чем за 1 день </a:t>
            </a:r>
            <a:endParaRPr lang="ru-RU" b="1" dirty="0">
              <a:solidFill>
                <a:srgbClr val="0606BA"/>
              </a:solidFill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351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Списки распределения участников по ОО (местам проведения) (ИС-01)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1151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mbria" pitchFamily="18" charset="0"/>
                <a:cs typeface="+mj-cs"/>
              </a:rPr>
              <a:t>Прикрепление образовательной организации регистрации к образовательной организации проведения  (ИС-02)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3240360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635646"/>
            <a:ext cx="4772544" cy="328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439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51520" y="1953294"/>
            <a:ext cx="36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Руководитель ОО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распределяет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 участников по кабинетам в произвольном порядке по форме ИС-04 «Список участников ИС(И) в ОО (месте проведения)»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2347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9543"/>
            <a:ext cx="49685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732240" y="4435614"/>
            <a:ext cx="2411760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Заполняет руководитель ОО</a:t>
            </a:r>
            <a:endParaRPr lang="ru-RU" sz="2000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388424" y="2355726"/>
            <a:ext cx="504056" cy="72008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Shape 16"/>
          <p:cNvCxnSpPr/>
          <p:nvPr/>
        </p:nvCxnSpPr>
        <p:spPr>
          <a:xfrm rot="5400000">
            <a:off x="7002270" y="2805776"/>
            <a:ext cx="1368152" cy="1908212"/>
          </a:xfrm>
          <a:prstGeom prst="bentConnector2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1520" y="84355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Список участников ИС(И) в ОО (месте  проведения) (ИС-04)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20344" y="4596358"/>
            <a:ext cx="2592288" cy="504056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92080" y="1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787774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ОДНА форма </a:t>
            </a:r>
          </a:p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на КАЖДУЮ аудиторию</a:t>
            </a:r>
            <a:endParaRPr lang="ru-RU" sz="2000" dirty="0">
              <a:latin typeface="+mn-lt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1203598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Ведомость проведения ИС(И) в учебном кабинете ОО (месте проведения) (ИС-05)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5184576" cy="47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31990"/>
            <a:ext cx="4752528" cy="41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5536" y="771550"/>
            <a:ext cx="2592288" cy="11521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79712" y="2283718"/>
            <a:ext cx="2736304" cy="207321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ea typeface="Cambria" pitchFamily="18" charset="0"/>
              </a:rPr>
              <a:t>ЗАПОЛНИТЬ </a:t>
            </a: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ea typeface="Cambria" pitchFamily="18" charset="0"/>
              </a:rPr>
              <a:t>не позднее чем за 1 день </a:t>
            </a:r>
            <a:endParaRPr lang="ru-RU" b="1" dirty="0">
              <a:solidFill>
                <a:srgbClr val="0606BA"/>
              </a:solidFill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71550"/>
            <a:ext cx="8568952" cy="3816424"/>
          </a:xfrm>
        </p:spPr>
        <p:txBody>
          <a:bodyPr/>
          <a:lstStyle/>
          <a:p>
            <a:pPr marL="541338" indent="-271463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2023/24 учебном году комплекты тем итогового сочинения будут формироваться из ежегодно пополняемого закрытого банка тем итогового сочинения</a:t>
            </a:r>
          </a:p>
          <a:p>
            <a:pPr marL="269875" indent="0">
              <a:buFont typeface="Arial" pitchFamily="34" charset="0"/>
              <a:buChar char="•"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541338" indent="-271463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комплекты будут содержать как темы, которые использовались в прошлые годы, так  и новые темы, разработанные в 2022 и 2023 гг. </a:t>
            </a:r>
          </a:p>
          <a:p>
            <a:pPr marL="269875" indent="0">
              <a:buFont typeface="Arial" pitchFamily="34" charset="0"/>
              <a:buChar char="•"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269875" indent="271463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открытый банк итогового изложения пополнен новыми текстами</a:t>
            </a:r>
          </a:p>
          <a:p>
            <a:pPr marL="269875" indent="0">
              <a:buFont typeface="Arial" pitchFamily="34" charset="0"/>
              <a:buChar char="•"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541338" indent="-271463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порядок и процедура проведения итогового сочинения (изложения), критерии их оценивания в новом учебном году не меняются </a:t>
            </a:r>
            <a:endParaRPr lang="ru-RU" sz="1800" dirty="0">
              <a:solidFill>
                <a:srgbClr val="002060"/>
              </a:solidFill>
              <a:ea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23478"/>
            <a:ext cx="9036496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5349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Формирование комплектов тем итогового сочинения в 2023-2024 г.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7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1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164288" cy="5143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020272" y="2715766"/>
            <a:ext cx="1944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Одна форма 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НА КАЖДОГО ЭКСПЕРТА</a:t>
            </a:r>
            <a:endParaRPr lang="ru-RU" sz="2400" dirty="0">
              <a:latin typeface="+mn-lt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99542"/>
            <a:ext cx="3456384" cy="30243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1419622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Протокол проверки ИС(И) (ИС-06)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75856" y="1923678"/>
            <a:ext cx="2736304" cy="207321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ea typeface="Cambria" pitchFamily="18" charset="0"/>
              </a:rPr>
              <a:t>ЗАПОЛНИТЬ </a:t>
            </a: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ea typeface="Cambria" pitchFamily="18" charset="0"/>
              </a:rPr>
              <a:t>не позднее чем за 1 день </a:t>
            </a:r>
            <a:endParaRPr lang="ru-RU" b="1" dirty="0">
              <a:solidFill>
                <a:srgbClr val="0606BA"/>
              </a:solidFill>
              <a:ea typeface="Cambria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04" y="4155926"/>
            <a:ext cx="0" cy="50405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1"/>
            <a:ext cx="212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9228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36296" y="350785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В каждую аудиторию</a:t>
            </a:r>
            <a:endParaRPr lang="ru-RU" dirty="0">
              <a:latin typeface="+mn-lt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1419622"/>
            <a:ext cx="1872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Ведомость коррекции персональных данных участников ИС(И) (ИС-07)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80112" y="0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120359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Акт о досрочном завершении написания ИС(И) по уважительным причинам (ИС-08)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5184576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08104" y="1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98757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Акт об удалении участника ИС(И) (ИС-09)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496855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0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Проведение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11511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Акт общественного наблюдения за проведением ИС(И) в ОО (месте проведения) (ИС-10)</a:t>
            </a:r>
            <a:endParaRPr lang="ru-RU" sz="1600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987574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ПО количеству распределенных аккредитованных общественных наблюдателей в ОО (месте проведения)</a:t>
            </a:r>
            <a:endParaRPr lang="ru-RU" sz="1600" b="1" dirty="0">
              <a:solidFill>
                <a:srgbClr val="0070C0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4032448" cy="513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9662"/>
            <a:ext cx="4161615" cy="33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1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j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j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355726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ОДИН сопроводительный бланк на КАЖДУЮ аудиторию + один бланк на ОО</a:t>
            </a:r>
            <a:endParaRPr lang="ru-RU" sz="2000" dirty="0">
              <a:latin typeface="+mn-lt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51" y="1"/>
            <a:ext cx="3925717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Прямоугольник 10"/>
          <p:cNvSpPr/>
          <p:nvPr/>
        </p:nvSpPr>
        <p:spPr>
          <a:xfrm>
            <a:off x="5076056" y="98757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Сопроводительный бланк к материалам ИС(И) (11-(С)И)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491630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ОДИН АКТ на ОО </a:t>
            </a:r>
          </a:p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(место проведения)</a:t>
            </a:r>
          </a:p>
          <a:p>
            <a:pPr algn="ctr"/>
            <a:endParaRPr lang="ru-RU" altLang="ru-RU" sz="2000" b="1" dirty="0" smtClean="0">
              <a:solidFill>
                <a:schemeClr val="tx2"/>
              </a:solidFill>
              <a:latin typeface="+mn-lt"/>
              <a:ea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для доставки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n-lt"/>
                <a:ea typeface="Cambria" pitchFamily="18" charset="0"/>
              </a:rPr>
              <a:t>материалов ИС(И) в РЦОИ</a:t>
            </a:r>
            <a:endParaRPr lang="ru-RU" sz="2000" dirty="0">
              <a:latin typeface="+mn-lt"/>
              <a:ea typeface="Cambria" pitchFamily="18" charset="0"/>
            </a:endParaRPr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8817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В день проведения ИС(И): явка в ОО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1640" y="483518"/>
            <a:ext cx="5239" cy="434721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1059582"/>
            <a:ext cx="136815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08:30</a:t>
            </a:r>
            <a:endParaRPr lang="ru-RU" sz="2400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699542"/>
            <a:ext cx="3888432" cy="1152128"/>
          </a:xfrm>
          <a:prstGeom prst="rect">
            <a:avLst/>
          </a:prstGeom>
          <a:solidFill>
            <a:srgbClr val="ECF1F8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ea typeface="Cambria" pitchFamily="18" charset="0"/>
              </a:rPr>
              <a:t>Комиссия по проведению ИС(И)</a:t>
            </a:r>
            <a:endParaRPr lang="ru-RU" sz="2000" b="1" dirty="0">
              <a:solidFill>
                <a:srgbClr val="002060"/>
              </a:solidFill>
              <a:ea typeface="Cambria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67544" y="3075806"/>
            <a:ext cx="6137308" cy="5599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ая выноска 11"/>
          <p:cNvSpPr/>
          <p:nvPr/>
        </p:nvSpPr>
        <p:spPr>
          <a:xfrm>
            <a:off x="5940152" y="411510"/>
            <a:ext cx="2952328" cy="1152128"/>
          </a:xfrm>
          <a:prstGeom prst="wedgeRectCallout">
            <a:avLst>
              <a:gd name="adj1" fmla="val -67979"/>
              <a:gd name="adj2" fmla="val -23537"/>
            </a:avLst>
          </a:prstGeom>
          <a:solidFill>
            <a:schemeClr val="bg1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 smtClean="0">
                <a:solidFill>
                  <a:srgbClr val="0070C0"/>
                </a:solidFill>
                <a:ea typeface="Cambria" pitchFamily="18" charset="0"/>
                <a:cs typeface="Arial" pitchFamily="34" charset="0"/>
              </a:rPr>
              <a:t>технический специалист, </a:t>
            </a:r>
            <a:r>
              <a:rPr lang="ru-RU" sz="1400" b="1" dirty="0" smtClean="0">
                <a:solidFill>
                  <a:srgbClr val="0070C0"/>
                </a:solidFill>
                <a:ea typeface="Cambria" pitchFamily="18" charset="0"/>
              </a:rPr>
              <a:t>оказывающий информационно-технологическую помощь, в том числе по организации печати, копированию бланков ИС(И)</a:t>
            </a:r>
            <a:endParaRPr lang="ru-RU" sz="1400" b="1" dirty="0" smtClean="0">
              <a:solidFill>
                <a:srgbClr val="0070C0"/>
              </a:solidFill>
              <a:ea typeface="Cambria" pitchFamily="18" charset="0"/>
              <a:cs typeface="Arial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940152" y="1635646"/>
            <a:ext cx="2952328" cy="648072"/>
          </a:xfrm>
          <a:prstGeom prst="wedgeRectCallout">
            <a:avLst>
              <a:gd name="adj1" fmla="val -67979"/>
              <a:gd name="adj2" fmla="val -23537"/>
            </a:avLst>
          </a:prstGeom>
          <a:solidFill>
            <a:schemeClr val="bg1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FF"/>
                </a:solidFill>
                <a:ea typeface="Cambria" pitchFamily="18" charset="0"/>
              </a:rPr>
              <a:t>дежурные, участвующие в организации ИС(И) вне учебных кабинетов </a:t>
            </a:r>
            <a:endParaRPr lang="ru-RU" sz="1400" b="1" dirty="0">
              <a:solidFill>
                <a:srgbClr val="0000FF"/>
              </a:solidFill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2427734"/>
            <a:ext cx="3888432" cy="400110"/>
          </a:xfrm>
          <a:prstGeom prst="rect">
            <a:avLst/>
          </a:prstGeom>
          <a:solidFill>
            <a:srgbClr val="ECF1F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Медицинский работник</a:t>
            </a:r>
            <a:endParaRPr lang="ru-RU" sz="20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43584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с 09:00</a:t>
            </a:r>
            <a:endParaRPr lang="ru-RU" sz="2400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3435846"/>
            <a:ext cx="3888432" cy="369332"/>
          </a:xfrm>
          <a:prstGeom prst="rect">
            <a:avLst/>
          </a:prstGeom>
          <a:solidFill>
            <a:srgbClr val="ECF1F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a typeface="Cambria" pitchFamily="18" charset="0"/>
              </a:rPr>
              <a:t>Участники ИС(И)</a:t>
            </a:r>
            <a:endParaRPr lang="ru-RU" b="1" dirty="0">
              <a:solidFill>
                <a:srgbClr val="002060"/>
              </a:solidFill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771550"/>
            <a:ext cx="8856984" cy="265424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готовность учебных кабинетов к проведению ИС(И) </a:t>
            </a: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наличие мест для хранения личных вещей участников ИС(И)(отдельное помещение или в  учебном кабинете)</a:t>
            </a: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наличие рабочих мест для комиссии по проведению ИС(И) в учебном кабинете, ассистентов (при необходимости)и общественных наблюдателей (при необходимости)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наличие рабочих мест (стол, стул) для участников  ИС(И)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наличие рабочих мест (стол, стул)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для дежурных</a:t>
            </a: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готовность помещений ОО к проведению ИС(И) для участников ОВЗ, детей-инвалидов и инвалидов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3950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Руководитель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ОО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проверяет: </a:t>
            </a:r>
            <a:endParaRPr lang="ru-RU" sz="20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579862"/>
            <a:ext cx="8856984" cy="147732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80975" lvl="0" indent="-180975" algn="just" eaLnBrk="0" hangingPunc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проводит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 инструктаж для лиц, привлекаемых к проведению ИС(И), по порядку и процедуре проведения ИС(И)</a:t>
            </a:r>
          </a:p>
          <a:p>
            <a:pPr marL="180975" lvl="0" indent="-180975" algn="just" eaLnBrk="0" hangingPunc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распределяет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 членов комиссии по проведению ИС(И) по учебным кабинетам по форме (ИС-12) 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обеспечивает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 вход участников ИС(И) в 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В день проведения ИС(И)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Выдача материалов руководителем ОО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47664" y="483518"/>
            <a:ext cx="5239" cy="434721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504" y="483518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членам комиссии по проведению</a:t>
            </a:r>
            <a:endParaRPr lang="ru-RU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83518"/>
            <a:ext cx="7272808" cy="830997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инструкцию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для участников ИС(И)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,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зачитываемую членом комиссии по проведению ИС(И) в учебном кабинете перед началом проведения ИС(И) (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одна инструкция на один кабинет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419622"/>
            <a:ext cx="7272808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инструкции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для участников ИС(И)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(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на каждого участника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851670"/>
            <a:ext cx="7272808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бланки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ИС(И)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(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комплекты бланков ИС(И): </a:t>
            </a:r>
            <a:r>
              <a:rPr lang="ru-RU" sz="1600" b="1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один бланк регистрации, два бланка записи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) (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 количеству участников в аудитории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499742"/>
            <a:ext cx="7272808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дополнительные бланки записи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2931790"/>
            <a:ext cx="7272808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черновики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(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2 листа на одного участника ИС(И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3363838"/>
            <a:ext cx="7272808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дополнительные черновики 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3795886"/>
            <a:ext cx="7272808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орфографические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словари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для участников итогового сочинения (орфографические и толковые словари для участников итогового изложения)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4515966"/>
            <a:ext cx="7272808" cy="313932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ручки 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гелевые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или капиллярные с чернилами черного цвета)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83518"/>
            <a:ext cx="4824536" cy="4248472"/>
          </a:xfrm>
        </p:spPr>
        <p:txBody>
          <a:bodyPr/>
          <a:lstStyle/>
          <a:p>
            <a:pPr algn="just">
              <a:buNone/>
            </a:pPr>
            <a:r>
              <a:rPr lang="ru-RU" sz="1400" b="1" dirty="0" smtClean="0">
                <a:solidFill>
                  <a:srgbClr val="3333FF"/>
                </a:solidFill>
              </a:rPr>
              <a:t>1. Духовно-нравственные ориентиры в жизни человека</a:t>
            </a:r>
          </a:p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1.1. Внутренний мир человека и его личностные качества.</a:t>
            </a:r>
          </a:p>
          <a:p>
            <a:pPr marL="266700" indent="-266700"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1.2. Отношение человека к другому человеку (окружению), нравственные идеалы  и выбор между добром и злом. </a:t>
            </a:r>
          </a:p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1.3. Познание человеком самого себя.</a:t>
            </a:r>
          </a:p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1.4.Свобода человека и её ограничения.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333FF"/>
                </a:solidFill>
              </a:rPr>
              <a:t>2. Семья, общество, Отечество в жизни человека.</a:t>
            </a:r>
          </a:p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2.1. Семья, род; семейные ценности и традиции.</a:t>
            </a:r>
          </a:p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2.2.Человек и общество.</a:t>
            </a:r>
          </a:p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2.3. Родина, государство, гражданская позиция человека.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333FF"/>
                </a:solidFill>
              </a:rPr>
              <a:t>3. Природа и культура в жизни человека.</a:t>
            </a:r>
          </a:p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3.1. Природа и человек.</a:t>
            </a:r>
          </a:p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3.2. Наука и человек.</a:t>
            </a:r>
          </a:p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3.3. Искусство и человек.</a:t>
            </a:r>
          </a:p>
          <a:p>
            <a:pPr marL="266700" indent="-266700" algn="just"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3.4. Язык и языковая личность.(В 2023 году внесён новый подраздел)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2859782"/>
            <a:ext cx="3816424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 согласованию с Советом по вопросам проведения итогового сочинения в </a:t>
            </a:r>
            <a:r>
              <a:rPr lang="ru-RU" sz="1600" b="1" dirty="0" smtClean="0">
                <a:solidFill>
                  <a:srgbClr val="C00000"/>
                </a:solidFill>
              </a:rPr>
              <a:t>раздел 3 «Природа и культура в жизни человека» добавлен новый подраздел «Язык и языковая личность»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 связи с этим уточнен комментарий к разделу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4730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Структура закрытого банка тем итогового сочинения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Выдача материалов руководителем ОО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63688" y="483518"/>
            <a:ext cx="5239" cy="434721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3291830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медицинскому работнику</a:t>
            </a:r>
            <a:endParaRPr lang="ru-RU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83518"/>
            <a:ext cx="7128792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«Ведомость проведения ИС(И) в учебном кабинете ОО (месте проведения)» (ИС-05)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131590"/>
            <a:ext cx="7128792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«Ведомость коррекции персональных данных участников ИС(И)» (ИС-07)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563638"/>
            <a:ext cx="7128792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возвратный доставочный пакет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для упаковки бланков ИС(И) участников ИС(И) (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один ВДП на учебный кабинет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)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283718"/>
            <a:ext cx="7128792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сопроводительный бланк к материалам ИС(И)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(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один на учебный кабинет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931790"/>
            <a:ext cx="7128792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инструкцию для медицинского работника, привлекаемого в дни проведения ИС(И)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579862"/>
            <a:ext cx="7128792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журнал учета участников ИС(И), обратившихся к медицинскому работнику во время проведения ИС(И)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4227934"/>
            <a:ext cx="7128792" cy="757130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ведомость наличия лекарственных препаратов у участников ИС(И) в день проведения ИС(И) (заполняется при наличии медицинской справки у участника ИС(И))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83518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членам комиссии по проведению</a:t>
            </a:r>
            <a:endParaRPr lang="ru-RU" b="1" dirty="0"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23528" y="2787774"/>
            <a:ext cx="6137308" cy="5599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Выдача материалов руководителем ОО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63688" y="483518"/>
            <a:ext cx="0" cy="3384376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213970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общественным наблюдателям</a:t>
            </a:r>
            <a:endParaRPr lang="ru-RU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555526"/>
            <a:ext cx="7056784" cy="830997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лист учета «ВХОДНОГО ФИЛЬТРА» членов комиссии по проведению ИС(И), общественных наблюдателей,  лиц, имеющих право присутствовать в ОО (месте проведения ИС(И)) в день проведения ИС(И)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491630"/>
            <a:ext cx="7056784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лист учета «ВХОДНОГО ФИЛЬТРА» участников ИС(И)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 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2211710"/>
            <a:ext cx="7056784" cy="830997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«Акт общественного наблюдения за проведением итогового сочинения (изложения) в ОО (месте проведения)» (ИС-10) по мере их прибытия в место проведения ИС(И)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23528" y="1995686"/>
            <a:ext cx="6137308" cy="5599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48351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медицинскому работнику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В день проведения ИС(И)</a:t>
            </a:r>
            <a:endParaRPr lang="ru-RU" sz="2400" b="1" i="1" dirty="0">
              <a:solidFill>
                <a:srgbClr val="0000CC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915566"/>
            <a:ext cx="8640960" cy="40011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организует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 вход участников ИС(И) в ОО с 9.00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83518"/>
            <a:ext cx="5412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Руководитель ОО: </a:t>
            </a:r>
            <a:endParaRPr lang="ru-RU" sz="2000" b="1" dirty="0">
              <a:latin typeface="+mn-lt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491630"/>
            <a:ext cx="8640960" cy="101566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дает указание </a:t>
            </a:r>
            <a:r>
              <a:rPr lang="ru-RU" sz="2000" u="sng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техническому специалисту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09.45 получить темы сочинения в соответствии с инструкцией для технического специалиста по получению комплектов тем итогового сочинения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643758"/>
            <a:ext cx="8640960" cy="70788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выдает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членам комиссии по проведению ИС(И) темы сочинения (тексты для итогового изложения) с 09.45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07854"/>
            <a:ext cx="8640960" cy="40011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принимает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от членов комиссии по проведению ИС(И) материалы ИС(И)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083918"/>
            <a:ext cx="8640960" cy="40011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организует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копирование бланков ИС(И)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На этапе проведения ИС(И) руководитель ОО</a:t>
            </a:r>
            <a:endParaRPr lang="ru-RU" sz="2400" b="1" i="1" dirty="0">
              <a:solidFill>
                <a:srgbClr val="0000CC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411510"/>
          <a:ext cx="88569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49163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Инструкция </a:t>
            </a:r>
          </a:p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для членов комиссии по проведению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771550"/>
            <a:ext cx="8784976" cy="255454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нормативными документами, регламентирующими проведение ИС(И):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порядком проведения и проверки ИС(И)</a:t>
            </a:r>
          </a:p>
          <a:p>
            <a:pPr marL="180975" indent="-180975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методическими материалами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Рособрнадзора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, рекомендуемыми к использованию при организации и проведении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инструкцией, определяющей порядок их работы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правилами заполнения бланков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отчетными формами для проведения ИС(И)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правилами заполнения отчетных форм для проведения ИС(И)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9503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Члены комиссии по проведению ИС(И)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обязаны </a:t>
            </a:r>
            <a:r>
              <a:rPr lang="ru-RU" sz="2000" b="1" i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ознакомиться с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: </a:t>
            </a:r>
            <a:endParaRPr lang="ru-RU" sz="20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435846"/>
            <a:ext cx="8784976" cy="163121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членам комиссии по проведению ИС(И) ЗАПРЕЩЕНО:</a:t>
            </a:r>
          </a:p>
          <a:p>
            <a:pPr marL="180975" indent="-180975" algn="just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иметь при себе средства связи, фото-, аудио- и видеоаппаратуру, справочные материалы, письменные заметки и иные средства хранения и передачи информации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 оказывать содействие участникам ИС(И)</a:t>
            </a:r>
            <a:endParaRPr lang="ru-RU" sz="20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Проведение ИС(И)</a:t>
            </a:r>
            <a:endParaRPr lang="ru-RU" sz="24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0" name="Овал 4"/>
          <p:cNvSpPr/>
          <p:nvPr/>
        </p:nvSpPr>
        <p:spPr>
          <a:xfrm>
            <a:off x="2483768" y="1059582"/>
            <a:ext cx="2232248" cy="100265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194" tIns="17780" rIns="20194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rgbClr val="0000CC"/>
                </a:solidFill>
                <a:ea typeface="Cambria" pitchFamily="18" charset="0"/>
              </a:rPr>
              <a:t>документ</a:t>
            </a:r>
            <a:r>
              <a:rPr lang="ru-RU" kern="1200" dirty="0" smtClean="0">
                <a:solidFill>
                  <a:srgbClr val="0000CC"/>
                </a:solidFill>
                <a:ea typeface="Cambria" pitchFamily="18" charset="0"/>
              </a:rPr>
              <a:t>, удостоверяющий личность</a:t>
            </a:r>
          </a:p>
        </p:txBody>
      </p:sp>
      <p:sp>
        <p:nvSpPr>
          <p:cNvPr id="13" name="Овал 4"/>
          <p:cNvSpPr/>
          <p:nvPr/>
        </p:nvSpPr>
        <p:spPr>
          <a:xfrm>
            <a:off x="179512" y="2211710"/>
            <a:ext cx="2232248" cy="96742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70" tIns="17780" rIns="2037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rgbClr val="0000CC"/>
                </a:solidFill>
                <a:ea typeface="Cambria" pitchFamily="18" charset="0"/>
              </a:rPr>
              <a:t>черновики</a:t>
            </a:r>
            <a:r>
              <a:rPr lang="ru-RU" sz="1600" kern="1200" dirty="0" smtClean="0">
                <a:solidFill>
                  <a:srgbClr val="0000CC"/>
                </a:solidFill>
                <a:ea typeface="Cambria" pitchFamily="18" charset="0"/>
              </a:rPr>
              <a:t>,</a:t>
            </a:r>
            <a:r>
              <a:rPr lang="ru-RU" sz="1200" kern="1200" dirty="0" smtClean="0">
                <a:solidFill>
                  <a:srgbClr val="0000CC"/>
                </a:solidFill>
                <a:ea typeface="Cambria" pitchFamily="18" charset="0"/>
              </a:rPr>
              <a:t> </a:t>
            </a:r>
            <a:r>
              <a:rPr lang="ru-RU" sz="1400" kern="1200" dirty="0" smtClean="0">
                <a:solidFill>
                  <a:srgbClr val="0000CC"/>
                </a:solidFill>
                <a:ea typeface="Cambria" pitchFamily="18" charset="0"/>
              </a:rPr>
              <a:t>выданные по месту проведения ИС(И</a:t>
            </a:r>
            <a:r>
              <a:rPr lang="ru-RU" sz="1400" kern="1200" dirty="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1151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Во время проведения ИС(И) </a:t>
            </a:r>
            <a:r>
              <a:rPr lang="ru-RU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на рабочем столе 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участников ИС(И) помимо бланка регистрации и бланков записи (дополнительных бланков записи) </a:t>
            </a:r>
            <a:r>
              <a:rPr lang="ru-RU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находятся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: </a:t>
            </a:r>
          </a:p>
        </p:txBody>
      </p:sp>
      <p:sp>
        <p:nvSpPr>
          <p:cNvPr id="17" name="Овал 4"/>
          <p:cNvSpPr/>
          <p:nvPr/>
        </p:nvSpPr>
        <p:spPr>
          <a:xfrm>
            <a:off x="179512" y="1059583"/>
            <a:ext cx="2232248" cy="100811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687" tIns="17780" rIns="15687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 smtClean="0">
              <a:solidFill>
                <a:srgbClr val="0000CC"/>
              </a:solidFill>
              <a:latin typeface="+mn-lt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rgbClr val="0000CC"/>
                </a:solidFill>
                <a:ea typeface="Cambria" pitchFamily="18" charset="0"/>
              </a:rPr>
              <a:t>ручка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0000CC"/>
                </a:solidFill>
                <a:ea typeface="Cambria" pitchFamily="18" charset="0"/>
              </a:rPr>
              <a:t>(</a:t>
            </a:r>
            <a:r>
              <a:rPr lang="ru-RU" sz="1400" kern="1200" dirty="0" err="1" smtClean="0">
                <a:solidFill>
                  <a:srgbClr val="0000CC"/>
                </a:solidFill>
                <a:ea typeface="Cambria" pitchFamily="18" charset="0"/>
              </a:rPr>
              <a:t>гелевая</a:t>
            </a:r>
            <a:r>
              <a:rPr lang="ru-RU" sz="1400" kern="1200" dirty="0" smtClean="0">
                <a:solidFill>
                  <a:srgbClr val="0000CC"/>
                </a:solidFill>
                <a:ea typeface="Cambria" pitchFamily="18" charset="0"/>
              </a:rPr>
              <a:t> или капиллярная с чернилами черного цвета)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20" name="Овал 4"/>
          <p:cNvSpPr/>
          <p:nvPr/>
        </p:nvSpPr>
        <p:spPr>
          <a:xfrm>
            <a:off x="2555776" y="3435846"/>
            <a:ext cx="2124675" cy="72157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687" tIns="17780" rIns="15687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rgbClr val="0000CC"/>
                </a:solidFill>
                <a:ea typeface="Cambria" pitchFamily="18" charset="0"/>
              </a:rPr>
              <a:t>инструкция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0000CC"/>
                </a:solidFill>
                <a:ea typeface="Cambria" pitchFamily="18" charset="0"/>
              </a:rPr>
              <a:t>для участника ИС(И) </a:t>
            </a:r>
            <a:endParaRPr lang="ru-RU" sz="1400" kern="1200" dirty="0">
              <a:ea typeface="Cambria" pitchFamily="18" charset="0"/>
            </a:endParaRPr>
          </a:p>
        </p:txBody>
      </p:sp>
      <p:sp>
        <p:nvSpPr>
          <p:cNvPr id="23" name="Овал 4"/>
          <p:cNvSpPr/>
          <p:nvPr/>
        </p:nvSpPr>
        <p:spPr>
          <a:xfrm>
            <a:off x="4788024" y="1059582"/>
            <a:ext cx="4176464" cy="136815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687" tIns="12700" rIns="15687" bIns="127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rgbClr val="0000CC"/>
                </a:solidFill>
                <a:ea typeface="Cambria" pitchFamily="18" charset="0"/>
              </a:rPr>
              <a:t>участники ИС </a:t>
            </a:r>
            <a:r>
              <a:rPr lang="ru-RU" b="1" kern="1200" dirty="0" smtClean="0">
                <a:solidFill>
                  <a:srgbClr val="0000CC"/>
                </a:solidFill>
                <a:ea typeface="Cambria" pitchFamily="18" charset="0"/>
              </a:rPr>
              <a:t>- орфографический словарь </a:t>
            </a:r>
            <a:r>
              <a:rPr lang="ru-RU" sz="1400" u="sng" kern="1200" dirty="0" smtClean="0">
                <a:solidFill>
                  <a:srgbClr val="0000CC"/>
                </a:solidFill>
                <a:ea typeface="Cambria" pitchFamily="18" charset="0"/>
              </a:rPr>
              <a:t>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0000CC"/>
                </a:solidFill>
                <a:ea typeface="Cambria" pitchFamily="18" charset="0"/>
              </a:rPr>
              <a:t>участники ИИ - </a:t>
            </a:r>
            <a:r>
              <a:rPr lang="ru-RU" b="1" kern="1200" dirty="0" smtClean="0">
                <a:solidFill>
                  <a:srgbClr val="0000CC"/>
                </a:solidFill>
                <a:ea typeface="Cambria" pitchFamily="18" charset="0"/>
              </a:rPr>
              <a:t>орфографический </a:t>
            </a:r>
            <a:r>
              <a:rPr lang="ru-RU" kern="1200" dirty="0" smtClean="0">
                <a:solidFill>
                  <a:srgbClr val="0000CC"/>
                </a:solidFill>
                <a:ea typeface="Cambria" pitchFamily="18" charset="0"/>
              </a:rPr>
              <a:t>и </a:t>
            </a:r>
            <a:r>
              <a:rPr lang="ru-RU" b="1" kern="1200" dirty="0" smtClean="0">
                <a:solidFill>
                  <a:srgbClr val="0000CC"/>
                </a:solidFill>
                <a:ea typeface="Cambria" pitchFamily="18" charset="0"/>
              </a:rPr>
              <a:t>толковый словари</a:t>
            </a:r>
            <a:r>
              <a:rPr lang="ru-RU" sz="1400" kern="1200" dirty="0" smtClean="0">
                <a:solidFill>
                  <a:srgbClr val="0000CC"/>
                </a:solidFill>
                <a:ea typeface="Cambria" pitchFamily="18" charset="0"/>
              </a:rPr>
              <a:t>,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0000CC"/>
                </a:solidFill>
                <a:ea typeface="Cambria" pitchFamily="18" charset="0"/>
              </a:rPr>
              <a:t>выданные по месту проведения ИИ</a:t>
            </a:r>
            <a:endParaRPr lang="ru-RU" sz="1400" kern="1200" dirty="0">
              <a:ea typeface="Cambria" pitchFamily="18" charset="0"/>
            </a:endParaRPr>
          </a:p>
        </p:txBody>
      </p:sp>
      <p:sp>
        <p:nvSpPr>
          <p:cNvPr id="26" name="Овал 4"/>
          <p:cNvSpPr/>
          <p:nvPr/>
        </p:nvSpPr>
        <p:spPr>
          <a:xfrm>
            <a:off x="179512" y="3291830"/>
            <a:ext cx="2232248" cy="173118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687" tIns="17780" rIns="15687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rgbClr val="0000CC"/>
                </a:solidFill>
                <a:ea typeface="Cambria" pitchFamily="18" charset="0"/>
              </a:rPr>
              <a:t>специальные технические средства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0000CC"/>
                </a:solidFill>
                <a:ea typeface="Cambria" pitchFamily="18" charset="0"/>
              </a:rPr>
              <a:t>(для участников ИС(И) с ОВЗ, детей-инвалидов и инвалидов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0000CC"/>
                </a:solidFill>
                <a:ea typeface="Cambria" pitchFamily="18" charset="0"/>
              </a:rPr>
              <a:t>(при необходимости)</a:t>
            </a:r>
          </a:p>
        </p:txBody>
      </p:sp>
      <p:sp>
        <p:nvSpPr>
          <p:cNvPr id="29" name="Овал 4"/>
          <p:cNvSpPr/>
          <p:nvPr/>
        </p:nvSpPr>
        <p:spPr>
          <a:xfrm>
            <a:off x="2483768" y="2211710"/>
            <a:ext cx="2232248" cy="96345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687" tIns="17780" rIns="15687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rgbClr val="0000CC"/>
                </a:solidFill>
                <a:ea typeface="Cambria" pitchFamily="18" charset="0"/>
              </a:rPr>
              <a:t>лекарства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0000CC"/>
                </a:solidFill>
                <a:ea typeface="Cambria" pitchFamily="18" charset="0"/>
              </a:rPr>
              <a:t>(при необходимости)</a:t>
            </a:r>
            <a:endParaRPr lang="ru-RU" sz="1400" kern="1200" dirty="0">
              <a:ea typeface="Cambria" pitchFamily="18" charset="0"/>
            </a:endParaRPr>
          </a:p>
        </p:txBody>
      </p:sp>
      <p:sp>
        <p:nvSpPr>
          <p:cNvPr id="31" name="Овал 4"/>
          <p:cNvSpPr/>
          <p:nvPr/>
        </p:nvSpPr>
        <p:spPr>
          <a:xfrm>
            <a:off x="4788024" y="2643758"/>
            <a:ext cx="4176464" cy="230425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687" tIns="12700" rIns="15687" bIns="12700" numCol="1" spcCol="1270" anchor="ctr" anchorCtr="0">
            <a:noAutofit/>
          </a:bodyPr>
          <a:lstStyle/>
          <a:p>
            <a:pPr marL="180975" lvl="0" indent="-95250" algn="just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kern="1200" dirty="0" smtClean="0">
                <a:solidFill>
                  <a:srgbClr val="C00000"/>
                </a:solidFill>
                <a:ea typeface="Cambria" pitchFamily="18" charset="0"/>
              </a:rPr>
              <a:t>продукты питания для дополнительного приема пищи (перекус)</a:t>
            </a:r>
          </a:p>
          <a:p>
            <a:pPr marL="180975" lvl="0" indent="-95250" algn="just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dirty="0" err="1" smtClean="0">
                <a:solidFill>
                  <a:srgbClr val="C00000"/>
                </a:solidFill>
                <a:ea typeface="Cambria" pitchFamily="18" charset="0"/>
              </a:rPr>
              <a:t>бутилированная</a:t>
            </a:r>
            <a:r>
              <a:rPr lang="ru-RU" dirty="0" smtClean="0">
                <a:solidFill>
                  <a:srgbClr val="C00000"/>
                </a:solidFill>
                <a:ea typeface="Cambria" pitchFamily="18" charset="0"/>
              </a:rPr>
              <a:t> вода </a:t>
            </a:r>
          </a:p>
          <a:p>
            <a:pPr marL="180975" lvl="0" algn="just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rgbClr val="C00000"/>
                </a:solidFill>
                <a:ea typeface="Cambria" pitchFamily="18" charset="0"/>
              </a:rPr>
              <a:t>при условии, что упаковка указанных продуктов питания и воды, а также их потребление не будут отвлекать других участников ИС(И) от написания ими ИС(И) (ПРИ НЕОБХОДИМОСТИ)</a:t>
            </a:r>
            <a:r>
              <a:rPr lang="ru-RU" kern="1200" dirty="0" smtClean="0">
                <a:solidFill>
                  <a:srgbClr val="C00000"/>
                </a:solidFill>
                <a:ea typeface="Cambria" pitchFamily="18" charset="0"/>
              </a:rPr>
              <a:t>  </a:t>
            </a:r>
            <a:endParaRPr lang="ru-RU" sz="1400" kern="1200" dirty="0"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63687"/>
          </a:xfrm>
        </p:spPr>
        <p:txBody>
          <a:bodyPr/>
          <a:lstStyle/>
          <a:p>
            <a:r>
              <a:rPr lang="ru-RU" sz="2400" dirty="0" smtClean="0">
                <a:solidFill>
                  <a:srgbClr val="122C80"/>
                </a:solidFill>
              </a:rPr>
              <a:t>средства связи, фото-, аудио- и видеоаппаратуру</a:t>
            </a:r>
          </a:p>
          <a:p>
            <a:r>
              <a:rPr lang="ru-RU" sz="2400" dirty="0" smtClean="0">
                <a:solidFill>
                  <a:srgbClr val="122C80"/>
                </a:solidFill>
              </a:rPr>
              <a:t>справочные материалы</a:t>
            </a:r>
          </a:p>
          <a:p>
            <a:r>
              <a:rPr lang="ru-RU" sz="2400" dirty="0" smtClean="0">
                <a:solidFill>
                  <a:srgbClr val="122C80"/>
                </a:solidFill>
              </a:rPr>
              <a:t>письменные заметки и иные средства хранения  и передачи информации</a:t>
            </a:r>
          </a:p>
          <a:p>
            <a:r>
              <a:rPr lang="ru-RU" sz="2400" dirty="0" smtClean="0">
                <a:solidFill>
                  <a:srgbClr val="122C80"/>
                </a:solidFill>
              </a:rPr>
              <a:t>собственные орфографические и (или) толковые словари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Порядок проведения ИС(И)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1151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день проведения ИС(И) участникам ИС(И)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ЗАПРЕЩАЕТСЯ </a:t>
            </a:r>
            <a:r>
              <a:rPr lang="ru-RU" sz="2000" b="1" u="sng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ИМЕТЬ ПРИ СЕБЕ</a:t>
            </a:r>
            <a:r>
              <a:rPr lang="ru-RU" sz="20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:</a:t>
            </a:r>
            <a:endParaRPr lang="ru-RU" sz="20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65187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Участникам ИС(И) ЗАПРЕЩАЕТСЯ пользоваться текстами литературного материала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(художественными произведениями, дневниками, мемуарами, публицистикой, другими литературными источниками)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71550"/>
            <a:ext cx="4254624" cy="194421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61950" indent="-952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ea typeface="Cambria" pitchFamily="18" charset="0"/>
              </a:rPr>
              <a:t>инструктаж</a:t>
            </a:r>
          </a:p>
          <a:p>
            <a:pPr marL="361950" indent="-952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ea typeface="Cambria" pitchFamily="18" charset="0"/>
              </a:rPr>
              <a:t>распределение</a:t>
            </a:r>
            <a:r>
              <a:rPr lang="ru-RU" sz="1400" dirty="0" smtClean="0">
                <a:solidFill>
                  <a:srgbClr val="002060"/>
                </a:solidFill>
                <a:ea typeface="Cambria" pitchFamily="18" charset="0"/>
              </a:rPr>
              <a:t> по рабочим местам</a:t>
            </a:r>
          </a:p>
          <a:p>
            <a:pPr marL="361950" indent="-952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ea typeface="Cambria" pitchFamily="18" charset="0"/>
              </a:rPr>
              <a:t>получение материалов ИС(И)</a:t>
            </a:r>
            <a:r>
              <a:rPr lang="ru-RU" sz="1400" dirty="0" smtClean="0">
                <a:solidFill>
                  <a:srgbClr val="002060"/>
                </a:solidFill>
                <a:ea typeface="Cambria" pitchFamily="18" charset="0"/>
              </a:rPr>
              <a:t>: комплекты бланков ИС(И), дополнительные бланки записи, отчетные формы (ИС-5, ИС-07), черновики, инструкции, словари, ВДП, Сопроводительный бланк</a:t>
            </a:r>
          </a:p>
          <a:p>
            <a:pPr marL="361950" indent="-95250" algn="ctr">
              <a:buNone/>
            </a:pPr>
            <a:r>
              <a:rPr lang="ru-RU" sz="1400" b="1" i="1" dirty="0" smtClean="0">
                <a:solidFill>
                  <a:srgbClr val="0070C0"/>
                </a:solidFill>
                <a:ea typeface="Cambria" pitchFamily="18" charset="0"/>
                <a:cs typeface="Century Gothic" panose="020B0502020202020204" pitchFamily="34" charset="0"/>
                <a:sym typeface="+mn-ea"/>
              </a:rPr>
              <a:t>руководитель ОО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771550"/>
            <a:ext cx="4038600" cy="194421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lvl="0" indent="180975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ea typeface="Cambria" pitchFamily="18" charset="0"/>
              </a:rPr>
              <a:t>пройти</a:t>
            </a:r>
            <a:r>
              <a:rPr lang="ru-RU" sz="1400" dirty="0" smtClean="0">
                <a:solidFill>
                  <a:srgbClr val="002060"/>
                </a:solidFill>
                <a:ea typeface="Cambria" pitchFamily="18" charset="0"/>
              </a:rPr>
              <a:t> в учебный кабинет</a:t>
            </a:r>
          </a:p>
          <a:p>
            <a:pPr marL="0" lvl="0" indent="180975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ea typeface="Cambria" pitchFamily="18" charset="0"/>
              </a:rPr>
              <a:t>проверить</a:t>
            </a:r>
            <a:r>
              <a:rPr lang="ru-RU" sz="1400" dirty="0" smtClean="0">
                <a:solidFill>
                  <a:srgbClr val="002060"/>
                </a:solidFill>
                <a:ea typeface="Cambria" pitchFamily="18" charset="0"/>
              </a:rPr>
              <a:t> его готовность</a:t>
            </a:r>
          </a:p>
          <a:p>
            <a:pPr marL="0" lvl="0" indent="180975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ea typeface="Cambria" pitchFamily="18" charset="0"/>
              </a:rPr>
              <a:t>проверить</a:t>
            </a:r>
            <a:r>
              <a:rPr lang="ru-RU" sz="1400" dirty="0" smtClean="0">
                <a:solidFill>
                  <a:srgbClr val="002060"/>
                </a:solidFill>
                <a:ea typeface="Cambria" pitchFamily="18" charset="0"/>
              </a:rPr>
              <a:t> место для хранения личных вещей</a:t>
            </a:r>
          </a:p>
          <a:p>
            <a:pPr marL="180975" lvl="0" indent="-180975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ea typeface="Cambria" pitchFamily="18" charset="0"/>
              </a:rPr>
              <a:t>раздать</a:t>
            </a:r>
            <a:r>
              <a:rPr lang="ru-RU" sz="1400" dirty="0" smtClean="0">
                <a:solidFill>
                  <a:srgbClr val="002060"/>
                </a:solidFill>
                <a:ea typeface="Cambria" pitchFamily="18" charset="0"/>
              </a:rPr>
              <a:t> черновики (по 2 листа), инструкции для участников ИС(И)</a:t>
            </a:r>
          </a:p>
          <a:p>
            <a:pPr marL="180975" lvl="0" indent="-180975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ea typeface="Cambria" pitchFamily="18" charset="0"/>
              </a:rPr>
              <a:t>подготовить</a:t>
            </a:r>
            <a:r>
              <a:rPr lang="ru-RU" sz="1400" dirty="0" smtClean="0">
                <a:solidFill>
                  <a:srgbClr val="002060"/>
                </a:solidFill>
                <a:ea typeface="Cambria" pitchFamily="18" charset="0"/>
              </a:rPr>
              <a:t> на доске информацию для заполнения бланков ИС(И)</a:t>
            </a:r>
            <a:endParaRPr lang="ru-RU" sz="1400" b="1" i="1" dirty="0" smtClean="0">
              <a:solidFill>
                <a:srgbClr val="0070C0"/>
              </a:solidFill>
              <a:ea typeface="Cambria" pitchFamily="18" charset="0"/>
            </a:endParaRPr>
          </a:p>
          <a:p>
            <a:pPr marL="0" lvl="0" indent="180975" algn="just">
              <a:buNone/>
            </a:pPr>
            <a:r>
              <a:rPr lang="ru-RU" sz="1400" b="1" i="1" dirty="0" smtClean="0">
                <a:solidFill>
                  <a:srgbClr val="0070C0"/>
                </a:solidFill>
                <a:ea typeface="Cambria" pitchFamily="18" charset="0"/>
              </a:rPr>
              <a:t>члены комиссии по проведению ИС(И</a:t>
            </a:r>
            <a:r>
              <a:rPr lang="ru-RU" sz="1400" b="1" dirty="0" smtClean="0">
                <a:solidFill>
                  <a:srgbClr val="0070C0"/>
                </a:solidFill>
                <a:ea typeface="Cambria" pitchFamily="18" charset="0"/>
              </a:rPr>
              <a:t>)</a:t>
            </a:r>
          </a:p>
          <a:p>
            <a:pPr marL="0" lvl="0" indent="180975" algn="just">
              <a:buFont typeface="Arial" pitchFamily="34" charset="0"/>
              <a:buChar char="•"/>
            </a:pPr>
            <a:endParaRPr lang="ru-RU" sz="1400" dirty="0" smtClean="0"/>
          </a:p>
          <a:p>
            <a:pPr marL="0" lvl="0" indent="180975" algn="just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ea typeface="Cambria" pitchFamily="18" charset="0"/>
            </a:endParaRPr>
          </a:p>
          <a:p>
            <a:pPr marL="0" lvl="0" indent="180975" algn="just">
              <a:buNone/>
            </a:pPr>
            <a:endParaRPr lang="ru-RU" sz="1400" dirty="0" smtClean="0">
              <a:solidFill>
                <a:srgbClr val="002060"/>
              </a:solidFill>
              <a:ea typeface="Cambria" pitchFamily="18" charset="0"/>
            </a:endParaRPr>
          </a:p>
          <a:p>
            <a:pPr algn="just">
              <a:buNone/>
            </a:pP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Действия членов комиссии по проведению ИС(И)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83518"/>
            <a:ext cx="936104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a typeface="Cambria" pitchFamily="18" charset="0"/>
              </a:rPr>
              <a:t>08:40</a:t>
            </a:r>
            <a:endParaRPr lang="ru-RU" sz="2400" b="1" dirty="0">
              <a:solidFill>
                <a:srgbClr val="0000FF"/>
              </a:solidFill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483518"/>
            <a:ext cx="1296144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a typeface="Cambria" pitchFamily="18" charset="0"/>
              </a:rPr>
              <a:t>до 09:00</a:t>
            </a:r>
            <a:endParaRPr lang="ru-RU" sz="2400" b="1" dirty="0">
              <a:solidFill>
                <a:srgbClr val="0000FF"/>
              </a:solidFill>
              <a:ea typeface="Cambria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323528" y="3147814"/>
            <a:ext cx="4248472" cy="18722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952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обеспечить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вход  участников ИС(И) </a:t>
            </a:r>
          </a:p>
          <a:p>
            <a:pPr marL="361950" lvl="0" indent="-952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осуществить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допуск по документу, удостоверяющему личность, и ИС-05</a:t>
            </a:r>
          </a:p>
          <a:p>
            <a:pPr marL="361950" lvl="0" indent="-952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заполнить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ИС-07, в случае расхождения ПД</a:t>
            </a:r>
          </a:p>
          <a:p>
            <a:pPr marL="361950" lvl="0" indent="-952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указать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место, где оставить личные вещи</a:t>
            </a:r>
          </a:p>
          <a:p>
            <a:pPr marL="361950" lvl="0" indent="-952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указать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участнику ИС(И) его рабочее место в кабинете </a:t>
            </a:r>
          </a:p>
          <a:p>
            <a:pPr indent="180975" algn="ctr"/>
            <a:r>
              <a:rPr lang="ru-RU" sz="1400" b="1" i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члены комиссии по проведению ИС(И</a:t>
            </a:r>
            <a:r>
              <a:rPr lang="ru-RU" sz="14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)</a:t>
            </a:r>
          </a:p>
          <a:p>
            <a:pPr lvl="0" indent="180975" algn="just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marL="36195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mbria" pitchFamily="18" charset="0"/>
              <a:cs typeface="+mn-cs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859782"/>
            <a:ext cx="108012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a typeface="Cambria" pitchFamily="18" charset="0"/>
              </a:rPr>
              <a:t>с 09:00</a:t>
            </a:r>
            <a:endParaRPr lang="ru-RU" sz="2400" b="1" dirty="0">
              <a:solidFill>
                <a:srgbClr val="0000FF"/>
              </a:solidFill>
              <a:ea typeface="Cambria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 bwMode="auto">
          <a:xfrm>
            <a:off x="4644008" y="3147814"/>
            <a:ext cx="4032448" cy="18722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80975" algn="just"/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получить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у руководителя ОО </a:t>
            </a:r>
          </a:p>
          <a:p>
            <a:pPr lvl="0" indent="180975" algn="just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темы сочинений и тексты для  изложений</a:t>
            </a:r>
            <a:endParaRPr lang="ru-RU" sz="1400" dirty="0" smtClean="0">
              <a:latin typeface="+mn-lt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Cambria" pitchFamily="18" charset="0"/>
              <a:cs typeface="+mn-cs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1400" b="1" i="1" dirty="0" smtClean="0">
              <a:solidFill>
                <a:srgbClr val="0070C0"/>
              </a:solidFill>
              <a:latin typeface="+mn-lt"/>
              <a:ea typeface="Cambria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Cambria" pitchFamily="18" charset="0"/>
              <a:cs typeface="+mn-cs"/>
            </a:endParaRPr>
          </a:p>
          <a:p>
            <a:pPr marL="180975"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Cambria" pitchFamily="18" charset="0"/>
              <a:cs typeface="+mn-cs"/>
            </a:endParaRPr>
          </a:p>
          <a:p>
            <a:pPr marL="180975"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mbria" pitchFamily="18" charset="0"/>
                <a:cs typeface="+mn-cs"/>
              </a:rPr>
              <a:t>члены комиссии по проведению ИС(И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mbria" pitchFamily="18" charset="0"/>
                <a:cs typeface="+mn-cs"/>
              </a:rPr>
              <a:t>)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mbria" pitchFamily="18" charset="0"/>
              <a:cs typeface="+mn-cs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6376" y="2859782"/>
            <a:ext cx="936104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a typeface="Cambria" pitchFamily="18" charset="0"/>
              </a:rPr>
              <a:t>09:45</a:t>
            </a:r>
            <a:endParaRPr lang="ru-RU" sz="2400" b="1" dirty="0">
              <a:solidFill>
                <a:srgbClr val="0000FF"/>
              </a:solidFill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512" y="411510"/>
            <a:ext cx="8712968" cy="238033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indent="-266700" algn="just" eaLnBrk="0" hangingPunct="0"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вход участников ИС(И) начинается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с 09.00 (нарушение: </a:t>
            </a:r>
            <a:r>
              <a:rPr lang="ru-RU" sz="2000" b="1" spc="-4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допуск</a:t>
            </a:r>
            <a:r>
              <a:rPr lang="ru-RU" sz="2000" spc="-4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участника в аудиторию с документом, удостоверяющим личность,</a:t>
            </a:r>
            <a:r>
              <a:rPr lang="ru-RU" sz="2000" b="1" spc="-4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lang="ru-RU" sz="2000" b="1" spc="-4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/>
              </a:rPr>
              <a:t>в обложке)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участники ИС(И) рассаживаются за рабочие столы в произвольном порядке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по одному человеку за рабочий стол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)</a:t>
            </a: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во время проведения ИС(И) в учебном кабинете должны присутствовать не менее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двух членов комиссии по проведению ИС(И)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Проведение ИС(И)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859782"/>
            <a:ext cx="8712968" cy="70788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принять у руководителя (с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09.45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) темы сочинения (тексты для итогового изложения)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51870"/>
            <a:ext cx="8712968" cy="132343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Текст для изложения распечатывается для участников итогового изложения с  расстройствами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аутистического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спектра, с нарушениями опорно-двигательного аппарата, слепых, слабовидящих, глухих, позднооглохших и слабослышащих участников итогового изложения</a:t>
            </a:r>
            <a:endParaRPr lang="ru-RU" sz="19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411510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+mn-lt"/>
              </a:rPr>
              <a:t>Комплект тем итогового сочинения</a:t>
            </a:r>
            <a:endParaRPr lang="ru-RU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7534"/>
            <a:ext cx="8212877" cy="41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Проведение ИС(И)</a:t>
            </a:r>
          </a:p>
        </p:txBody>
      </p:sp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107504" y="329630"/>
            <a:ext cx="885698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>
              <a:lnSpc>
                <a:spcPct val="100000"/>
              </a:lnSpc>
              <a:spcBef>
                <a:spcPts val="100"/>
              </a:spcBef>
            </a:pPr>
            <a:r>
              <a:rPr lang="ru-RU" sz="2000" b="0" spc="-1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Регламентированы случаи опоздания</a:t>
            </a:r>
            <a:r>
              <a:rPr sz="2000" b="0" spc="-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lang="ru-RU" sz="2000" b="0" spc="-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участников</a:t>
            </a:r>
            <a:r>
              <a:rPr sz="2000" b="0" spc="-1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lang="ru-RU" sz="2000" b="0" spc="-1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ИС(И)</a:t>
            </a:r>
            <a:r>
              <a:rPr sz="2000" b="0" spc="-1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sz="2000" b="0" dirty="0">
                <a:solidFill>
                  <a:srgbClr val="0070C0"/>
                </a:solidFill>
                <a:latin typeface="+mn-lt"/>
                <a:ea typeface="Cambria" pitchFamily="18" charset="0"/>
              </a:rPr>
              <a:t>и порядок действий </a:t>
            </a:r>
            <a:r>
              <a:rPr sz="2000" b="0" spc="-5" dirty="0">
                <a:solidFill>
                  <a:srgbClr val="0070C0"/>
                </a:solidFill>
                <a:latin typeface="+mn-lt"/>
                <a:ea typeface="Cambria" pitchFamily="18" charset="0"/>
              </a:rPr>
              <a:t>лиц, </a:t>
            </a:r>
            <a:r>
              <a:rPr sz="2000" b="0" dirty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sz="2000" b="0" spc="-5" dirty="0">
                <a:solidFill>
                  <a:srgbClr val="0070C0"/>
                </a:solidFill>
                <a:latin typeface="+mn-lt"/>
                <a:ea typeface="Cambria" pitchFamily="18" charset="0"/>
              </a:rPr>
              <a:t>привлекаемых</a:t>
            </a:r>
            <a:r>
              <a:rPr sz="2000" b="0" spc="-10" dirty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sz="2000" b="0" dirty="0">
                <a:solidFill>
                  <a:srgbClr val="0070C0"/>
                </a:solidFill>
                <a:latin typeface="+mn-lt"/>
                <a:ea typeface="Cambria" pitchFamily="18" charset="0"/>
              </a:rPr>
              <a:t>к</a:t>
            </a:r>
            <a:r>
              <a:rPr sz="2000" b="0" spc="5" dirty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sz="2000" b="0" dirty="0">
                <a:solidFill>
                  <a:srgbClr val="0070C0"/>
                </a:solidFill>
                <a:latin typeface="+mn-lt"/>
                <a:ea typeface="Cambria" pitchFamily="18" charset="0"/>
              </a:rPr>
              <a:t>организации</a:t>
            </a:r>
            <a:r>
              <a:rPr sz="2000" b="0" spc="20" dirty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sz="2000" b="0" dirty="0">
                <a:solidFill>
                  <a:srgbClr val="0070C0"/>
                </a:solidFill>
                <a:latin typeface="+mn-lt"/>
                <a:ea typeface="Cambria" pitchFamily="18" charset="0"/>
              </a:rPr>
              <a:t>и</a:t>
            </a:r>
            <a:r>
              <a:rPr sz="2000" b="0" spc="5" dirty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lang="ru-RU" sz="2000" b="0" spc="-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проведению</a:t>
            </a:r>
            <a:r>
              <a:rPr sz="2000" b="0" spc="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lang="ru-RU" sz="2000" b="0" spc="-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ИС(И)</a:t>
            </a:r>
            <a:r>
              <a:rPr sz="2000" b="0" spc="-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,</a:t>
            </a:r>
            <a:r>
              <a:rPr sz="2000" b="0" spc="-1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lang="ru-RU" sz="2000" b="0" spc="-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при</a:t>
            </a:r>
            <a:r>
              <a:rPr sz="2000" b="0" spc="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lang="ru-RU" sz="2000" b="0" spc="-5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опозданиях участников ИС(И)</a:t>
            </a:r>
            <a:endParaRPr sz="2000" b="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347614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22C8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rgbClr val="122C80"/>
                </a:solidFill>
                <a:latin typeface="+mn-lt"/>
                <a:ea typeface="Cambria" pitchFamily="18" charset="0"/>
                <a:cs typeface="Arial" pitchFamily="34" charset="0"/>
              </a:rPr>
              <a:t>участник ИС(И) </a:t>
            </a:r>
            <a:r>
              <a:rPr lang="ru-RU" sz="2000" b="1" dirty="0" smtClean="0">
                <a:solidFill>
                  <a:srgbClr val="122C80"/>
                </a:solidFill>
                <a:latin typeface="+mn-lt"/>
                <a:ea typeface="Cambria" pitchFamily="18" charset="0"/>
                <a:cs typeface="Arial" pitchFamily="34" charset="0"/>
              </a:rPr>
              <a:t>допускается к написанию ИС(И)</a:t>
            </a:r>
          </a:p>
          <a:p>
            <a:pPr lvl="0" algn="just">
              <a:buFont typeface="Arial" pitchFamily="34" charset="0"/>
              <a:buChar char="•"/>
            </a:pPr>
            <a:endParaRPr lang="ru-RU" sz="1200" b="1" dirty="0" smtClean="0">
              <a:solidFill>
                <a:srgbClr val="122C80"/>
              </a:solidFill>
              <a:latin typeface="+mn-lt"/>
              <a:ea typeface="Cambria" pitchFamily="18" charset="0"/>
              <a:cs typeface="Arial" pitchFamily="34" charset="0"/>
            </a:endParaRPr>
          </a:p>
          <a:p>
            <a:pPr marL="180975" lvl="0" indent="-180975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22C80"/>
                </a:solidFill>
                <a:latin typeface="+mn-lt"/>
                <a:ea typeface="Cambria" pitchFamily="18" charset="0"/>
                <a:cs typeface="Arial" pitchFamily="34" charset="0"/>
              </a:rPr>
              <a:t>время окончания написания ИС(И), </a:t>
            </a:r>
            <a:r>
              <a:rPr lang="ru-RU" sz="2000" dirty="0" smtClean="0">
                <a:solidFill>
                  <a:srgbClr val="C00000"/>
                </a:solidFill>
                <a:latin typeface="+mn-lt"/>
                <a:ea typeface="Cambria" pitchFamily="18" charset="0"/>
                <a:cs typeface="Arial" pitchFamily="34" charset="0"/>
              </a:rPr>
              <a:t>зафиксированное  на доске (информационном стенде) членами комиссии по проведению ИС(И),</a:t>
            </a:r>
            <a:r>
              <a:rPr lang="ru-RU" sz="2000" dirty="0" smtClean="0">
                <a:solidFill>
                  <a:srgbClr val="122C80"/>
                </a:solidFill>
                <a:latin typeface="+mn-lt"/>
                <a:ea typeface="Cambria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122C80"/>
                </a:solidFill>
                <a:latin typeface="+mn-lt"/>
                <a:ea typeface="Cambria" pitchFamily="18" charset="0"/>
                <a:cs typeface="Arial" pitchFamily="34" charset="0"/>
              </a:rPr>
              <a:t>не продлевается</a:t>
            </a:r>
          </a:p>
          <a:p>
            <a:pPr marL="180975" lvl="0" indent="-180975" algn="just">
              <a:buFont typeface="Arial" pitchFamily="34" charset="0"/>
              <a:buChar char="•"/>
            </a:pPr>
            <a:endParaRPr lang="ru-RU" sz="1200" dirty="0" smtClean="0">
              <a:solidFill>
                <a:srgbClr val="122C80"/>
              </a:solidFill>
              <a:latin typeface="+mn-lt"/>
              <a:ea typeface="Cambria" pitchFamily="18" charset="0"/>
              <a:cs typeface="Arial" pitchFamily="34" charset="0"/>
            </a:endParaRPr>
          </a:p>
          <a:p>
            <a:pPr marL="180975" lvl="0" indent="-180975" algn="just" eaLnBrk="0" hangingPunct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22C80"/>
                </a:solidFill>
                <a:latin typeface="+mn-lt"/>
                <a:ea typeface="Cambria" pitchFamily="18" charset="0"/>
                <a:cs typeface="Arial" pitchFamily="34" charset="0"/>
              </a:rPr>
              <a:t>повторный общий инструктаж для опоздавших участников ИС(И) не проводится (за исключением, когда в учебном кабинете нет других участников ИС(И))</a:t>
            </a:r>
          </a:p>
          <a:p>
            <a:pPr lvl="0" algn="just" eaLnBrk="0" hangingPunct="0"/>
            <a:r>
              <a:rPr lang="ru-RU" sz="2000" dirty="0" smtClean="0">
                <a:solidFill>
                  <a:srgbClr val="122C80"/>
                </a:solidFill>
                <a:latin typeface="+mn-lt"/>
                <a:ea typeface="Cambria" pitchFamily="18" charset="0"/>
                <a:cs typeface="Arial" pitchFamily="34" charset="0"/>
              </a:rPr>
              <a:t>  </a:t>
            </a:r>
          </a:p>
          <a:p>
            <a:pPr lvl="0" algn="just" eaLnBrk="0" hangingPunct="0"/>
            <a:r>
              <a:rPr lang="ru-RU" sz="2000" dirty="0" smtClean="0">
                <a:solidFill>
                  <a:srgbClr val="122C80"/>
                </a:solidFill>
                <a:latin typeface="+mn-lt"/>
                <a:ea typeface="Cambria" pitchFamily="18" charset="0"/>
                <a:cs typeface="Arial" pitchFamily="34" charset="0"/>
              </a:rPr>
              <a:t>Члены комиссии по проведению ИС(И) предоставляют необходимую информацию для заполнения регистрационных полей бланков ИС(И)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Проведения 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371949"/>
            <a:ext cx="8821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Категорически не рекомендуется распределять участников ИИ, которым текст для ИИ выдается для чтения на 40 минут, в один учебный кабинет вместе с участниками ИИ, которым текст для ИИ зачитывается членом комиссии по проведению ИС(И) </a:t>
            </a:r>
            <a:endParaRPr lang="ru-RU" sz="14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11510"/>
            <a:ext cx="8928992" cy="52322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Текст для изложения зачитывается участникам ИИ вслух </a:t>
            </a:r>
            <a:r>
              <a:rPr lang="ru-RU" sz="1400" b="1" u="sng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трижды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после объявления начала проведения изложения. </a:t>
            </a:r>
            <a:r>
              <a:rPr lang="ru-RU" sz="1400" b="1" u="sng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Интервал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между чтением составляет </a:t>
            </a:r>
            <a:r>
              <a:rPr lang="ru-RU" sz="1400" b="1" u="sng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2 минуты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987574"/>
            <a:ext cx="8928992" cy="156966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Для участников ИИ с расстройствами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аутистического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спектра, с нарушениями опорно-двигательного аппарата, слепых, слабовидящих, глухих, позднооглохших и слабослышащих участников ИИ текст для ИИ выдается для чтения и проведения подготовительной работы на 40 минут. Участники могут работать с черновиками, выписывая ключевые слова, составляя план изложения (переписывать текст для ИИ в черновики запрещено). По истечении 40 минут член комиссии по проведению ИИ забирает текст для ИИ, и участники приступают к написанию ИИ.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2643758"/>
            <a:ext cx="8928992" cy="83099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Для глухих, позднооглохших и слабослышащих участников ИИ при необходимости (вместо выдачи текста для ИИ на 40 минут) может быть осуществлен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сурдоперевод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текста для ИИ (о необходимости обеспечения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сурдоперевода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текста для ИИ сообщается во время подачи заявления на участие в ИИ)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579862"/>
            <a:ext cx="8928992" cy="83099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Для слепых и слабовидящих участников ИИ при необходимости может быть осуществлен перевод текста для ИИ на рельефно-точечный шрифт Брайля (о необходимости обеспечения перевода текста для ИИ сообщается во время подачи заявления на участие в 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Проведение инструктажа для участников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03648" y="411510"/>
            <a:ext cx="5239" cy="434721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555526"/>
            <a:ext cx="136815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до 10:30</a:t>
            </a:r>
            <a:endParaRPr lang="ru-RU" sz="2400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483518"/>
            <a:ext cx="7416824" cy="720080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ea typeface="Cambria" pitchFamily="18" charset="0"/>
              </a:rPr>
              <a:t>информировать участников о порядке проведения ИС(И)</a:t>
            </a:r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(удалении, продолжительности ИС(И), времени и месте ознакомления с результатами ИС(И), ЗАПИСИ НА ЧЕРНОВИКАХ  не обрабатываются и не проверяются</a:t>
            </a:r>
            <a:endParaRPr lang="ru-RU" sz="1600" dirty="0">
              <a:solidFill>
                <a:srgbClr val="002060"/>
              </a:solidFill>
              <a:ea typeface="Cambria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23528" y="1995686"/>
            <a:ext cx="6137308" cy="5599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47664" y="1419622"/>
            <a:ext cx="7416824" cy="338554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выдать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бланки регистрации, бланки записи, черновики, словари, инструкции</a:t>
            </a:r>
            <a:endParaRPr lang="ru-RU" sz="16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2139702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10:00</a:t>
            </a:r>
            <a:endParaRPr lang="ru-RU" sz="2400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2139702"/>
            <a:ext cx="7416824" cy="338554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ознакомить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 темами итогового сочинения (текстом изложения)</a:t>
            </a:r>
            <a:endParaRPr lang="ru-RU" sz="16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643758"/>
            <a:ext cx="7416824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заполнить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регистрационные поля бланков, указать номер темы ИС (текста ИИ) </a:t>
            </a:r>
            <a:endParaRPr lang="ru-RU" sz="16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147814"/>
            <a:ext cx="7416824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ЗАПИСАТЬ в бланк записи НАЗВАНИЕ ТЕМЫ СОЧИНЕНИЯ (ТЕКСТА ИЗЛОЖЕНИЯ)</a:t>
            </a:r>
            <a:endParaRPr lang="ru-RU" sz="1600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3723878"/>
            <a:ext cx="7416824" cy="584775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проверить правильность заполнения регистрационных полей (НОМЕР ТЕМЫ ИС,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корректность КОДА РАБОТЫ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) </a:t>
            </a:r>
            <a:endParaRPr lang="ru-RU" sz="16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4515966"/>
            <a:ext cx="7416824" cy="338554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зафиксировать на доске начало, продолжительность и время окончания ИС(И)</a:t>
            </a:r>
            <a:endParaRPr lang="ru-RU" sz="16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Правила заполнения бланка регистрации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11510"/>
            <a:ext cx="482453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верхней части бланка регистрации расположены: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вертикальный и горизонтальный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штрих-коды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поля для рукописного занесения информации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строка с образцами написания символов 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931790"/>
            <a:ext cx="489654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 указанию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члена комиссии по проведению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итогового сочинения (изложения), осуществляющего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инструктаж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участников итогового сочинения (изложения),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участником заполняются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все поля верхней части бланка регистрации 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7800"/>
            <a:ext cx="3528392" cy="47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563888" y="627534"/>
            <a:ext cx="216024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11560" y="1131590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491880" y="1563638"/>
            <a:ext cx="36004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411510"/>
            <a:ext cx="6480719" cy="28931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85725" indent="-85725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все 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бланки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ИС(И) заполняются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гелевыми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или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капиллярными ручками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 чернилами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черного цвета</a:t>
            </a:r>
          </a:p>
          <a:p>
            <a:pPr marL="85725" indent="-85725" algn="just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marL="85725" indent="-85725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участник должен 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Cambria" pitchFamily="18" charset="0"/>
              </a:rPr>
              <a:t>изображать каждую </a:t>
            </a:r>
            <a:r>
              <a:rPr lang="ru-RU" sz="1400" b="1" dirty="0">
                <a:solidFill>
                  <a:srgbClr val="002060"/>
                </a:solidFill>
                <a:latin typeface="+mn-lt"/>
                <a:ea typeface="Cambria" pitchFamily="18" charset="0"/>
              </a:rPr>
              <a:t>цифру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Cambria" pitchFamily="18" charset="0"/>
              </a:rPr>
              <a:t> и </a:t>
            </a:r>
            <a:r>
              <a:rPr lang="ru-RU" sz="1400" b="1" dirty="0">
                <a:solidFill>
                  <a:srgbClr val="002060"/>
                </a:solidFill>
                <a:latin typeface="+mn-lt"/>
                <a:ea typeface="Cambria" pitchFamily="18" charset="0"/>
              </a:rPr>
              <a:t>букву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Cambria" pitchFamily="18" charset="0"/>
              </a:rPr>
              <a:t> во всех заполняемых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полях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 образцу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из 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Cambria" pitchFamily="18" charset="0"/>
              </a:rPr>
              <a:t>верхней части бланка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регистрации 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небрежное </a:t>
            </a:r>
            <a:r>
              <a:rPr lang="ru-RU" sz="1400" i="1" dirty="0">
                <a:solidFill>
                  <a:srgbClr val="002060"/>
                </a:solidFill>
                <a:latin typeface="+mn-lt"/>
                <a:ea typeface="Cambria" pitchFamily="18" charset="0"/>
              </a:rPr>
              <a:t>написание символов может привести к тому, что при автоматизированной обработке символ может быть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неправильно распознан  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marL="85725" indent="-85725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каждое 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Cambria" pitchFamily="18" charset="0"/>
              </a:rPr>
              <a:t>поле в бланках заполняется, начиная </a:t>
            </a:r>
            <a:r>
              <a:rPr lang="ru-RU" sz="1400" b="1" dirty="0">
                <a:solidFill>
                  <a:srgbClr val="002060"/>
                </a:solidFill>
                <a:latin typeface="+mn-lt"/>
                <a:ea typeface="Cambria" pitchFamily="18" charset="0"/>
              </a:rPr>
              <a:t>с первой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позиции</a:t>
            </a:r>
          </a:p>
          <a:p>
            <a:pPr marL="85725" indent="-85725" algn="just">
              <a:buFont typeface="Arial" pitchFamily="34" charset="0"/>
              <a:buChar char="•"/>
            </a:pPr>
            <a:endParaRPr lang="ru-RU" sz="1400" b="1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Если участник не имеет информации для заполнения какого-то конкретного поля, он должен оставить это поле пустым (не делать прочерков) </a:t>
            </a:r>
            <a:endParaRPr lang="ru-RU" sz="14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627534"/>
            <a:ext cx="198193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3780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Основные правила заполнения бланков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435846"/>
            <a:ext cx="8640960" cy="138499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85725" indent="-85725" algn="just"/>
            <a:r>
              <a:rPr lang="ru-RU" sz="1400" b="1" dirty="0" smtClean="0">
                <a:solidFill>
                  <a:srgbClr val="0000FF"/>
                </a:solidFill>
                <a:latin typeface="+mn-lt"/>
              </a:rPr>
              <a:t>  Категорически запрещается: </a:t>
            </a:r>
          </a:p>
          <a:p>
            <a:pPr marL="85725" indent="-85725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делать в полях бланков, вне полей бланков какие-либо записи и (или) пометки, не относящиеся к содержанию полей бланков </a:t>
            </a:r>
          </a:p>
          <a:p>
            <a:pPr marL="85725" indent="-85725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использовать для заполнения бланков цветные ручки вместо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гелевой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или капиллярной ручки с чернилами черного цвета, карандаш (даже для черновых записей на бланках)</a:t>
            </a:r>
          </a:p>
          <a:p>
            <a:pPr marL="85725" indent="-85725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средства для исправления внесенной в бланки информации (корректирующую жидкость, ластик и др.) 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1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08104" y="483518"/>
            <a:ext cx="33844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ctr"/>
            <a:r>
              <a:rPr lang="ru-RU" dirty="0" smtClean="0">
                <a:solidFill>
                  <a:srgbClr val="002060"/>
                </a:solidFill>
                <a:latin typeface="+mn-lt"/>
              </a:rPr>
              <a:t>поле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Код работы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» заполняется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         автоматизировано</a:t>
            </a:r>
          </a:p>
          <a:p>
            <a:pPr marL="715963" algn="ctr"/>
            <a:r>
              <a:rPr lang="ru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Код работы одинаковый        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на всех бланках одного комплекта: 1 бланк регистрации и 2 бланка записи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81" b="37725"/>
          <a:stretch/>
        </p:blipFill>
        <p:spPr>
          <a:xfrm>
            <a:off x="179512" y="411510"/>
            <a:ext cx="424051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353"/>
          <a:stretch/>
        </p:blipFill>
        <p:spPr>
          <a:xfrm>
            <a:off x="1259632" y="1923678"/>
            <a:ext cx="3970027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250"/>
          <a:stretch/>
        </p:blipFill>
        <p:spPr>
          <a:xfrm>
            <a:off x="2051720" y="3075806"/>
            <a:ext cx="394768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3563888" y="2715766"/>
            <a:ext cx="1560512" cy="23850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27984" y="3867894"/>
            <a:ext cx="1560512" cy="23850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43808" y="1131590"/>
            <a:ext cx="1560512" cy="38252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9036495" cy="4655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Комплект бланков ИС(И)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16" name="Прямая со стрелкой 15"/>
          <p:cNvCxnSpPr>
            <a:endCxn id="3" idx="7"/>
          </p:cNvCxnSpPr>
          <p:nvPr/>
        </p:nvCxnSpPr>
        <p:spPr>
          <a:xfrm flipH="1">
            <a:off x="4175788" y="771550"/>
            <a:ext cx="2268420" cy="4160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644008" y="771550"/>
            <a:ext cx="1800200" cy="194421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36096" y="771550"/>
            <a:ext cx="1008112" cy="30963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19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9547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+mn-lt"/>
              </a:rPr>
              <a:t>Информация на доске для заполнения бланков ИС(И) </a:t>
            </a:r>
            <a:endParaRPr lang="ru-RU" dirty="0">
              <a:solidFill>
                <a:srgbClr val="0000CC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49" y="1275606"/>
          <a:ext cx="6984781" cy="1539240"/>
        </p:xfrm>
        <a:graphic>
          <a:graphicData uri="http://schemas.openxmlformats.org/drawingml/2006/table">
            <a:tbl>
              <a:tblPr/>
              <a:tblGrid>
                <a:gridCol w="257060"/>
                <a:gridCol w="254882"/>
                <a:gridCol w="194799"/>
                <a:gridCol w="198774"/>
                <a:gridCol w="198774"/>
                <a:gridCol w="198774"/>
                <a:gridCol w="198774"/>
                <a:gridCol w="198774"/>
                <a:gridCol w="198774"/>
                <a:gridCol w="198774"/>
                <a:gridCol w="198774"/>
                <a:gridCol w="198774"/>
                <a:gridCol w="198774"/>
                <a:gridCol w="192620"/>
                <a:gridCol w="198774"/>
                <a:gridCol w="198774"/>
                <a:gridCol w="198774"/>
                <a:gridCol w="198774"/>
                <a:gridCol w="198774"/>
                <a:gridCol w="198774"/>
                <a:gridCol w="192620"/>
                <a:gridCol w="198774"/>
                <a:gridCol w="198774"/>
                <a:gridCol w="198774"/>
                <a:gridCol w="198774"/>
                <a:gridCol w="192620"/>
                <a:gridCol w="198774"/>
                <a:gridCol w="198774"/>
                <a:gridCol w="266028"/>
                <a:gridCol w="198774"/>
                <a:gridCol w="198774"/>
                <a:gridCol w="266028"/>
                <a:gridCol w="198774"/>
                <a:gridCol w="198774"/>
              </a:tblGrid>
              <a:tr h="2571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/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 образовательной организации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    Номер Буква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проведения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 кабинета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−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−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 вида работы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вида работы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 темы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32040" y="3651870"/>
          <a:ext cx="3238500" cy="640080"/>
        </p:xfrm>
        <a:graphic>
          <a:graphicData uri="http://schemas.openxmlformats.org/drawingml/2006/table">
            <a:tbl>
              <a:tblPr/>
              <a:tblGrid>
                <a:gridCol w="3238500"/>
              </a:tblGrid>
              <a:tr h="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Дополнительные черновики 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дополнительные бланки записи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выдаются по запросу участника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Образец заполнения бланка регистрации</a:t>
            </a:r>
            <a:endParaRPr lang="ru-RU" sz="24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502"/>
            <a:ext cx="384707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452320" y="483518"/>
            <a:ext cx="15476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Образец комплекта тем 2023/24 года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1510"/>
            <a:ext cx="3651158" cy="123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1635645"/>
          <a:ext cx="8856984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716524"/>
                <a:gridCol w="1476164"/>
              </a:tblGrid>
              <a:tr h="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Поля, заполняемые участником,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по указанию члена комиссии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31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Код субъекта РФ: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76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Код ОО,  в которой обучается участник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760000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96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Класс, в котором  обучается выпускник текущего года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11 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/>
                </a:tc>
              </a:tr>
              <a:tr h="2649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Код ОО,  в которой  участник  пишет ИС(И)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760000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81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Номер кабинета, в котором проходит ИС(И)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0001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/>
                </a:tc>
              </a:tr>
              <a:tr h="159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06.12.2023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1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– сочинение        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1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ИЗЛОЖЕНИЕ</a:t>
                      </a:r>
                      <a:endParaRPr lang="ru-RU" sz="1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1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Номер темы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  <a:cs typeface="+mn-cs"/>
                        </a:rPr>
                        <a:t>Из комплекта тем итогового сочинения </a:t>
                      </a:r>
                      <a:endParaRPr lang="ru-RU" sz="1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410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Количество бланков записи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Вписывается то количество бланков записи, включая дополнительные бланки записи, которое было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ИСПОЛЬЗОВАНО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участником для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написания ИС(И)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(заполняет член комиссии)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995936" y="411510"/>
            <a:ext cx="576064" cy="1224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635896" y="1563638"/>
            <a:ext cx="288032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555776" y="4443958"/>
            <a:ext cx="288032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Правила заполнения бланка регистрации</a:t>
            </a:r>
            <a:endParaRPr lang="ru-RU" sz="24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536819"/>
          <a:ext cx="8136904" cy="231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020"/>
                <a:gridCol w="5150884"/>
              </a:tblGrid>
              <a:tr h="460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/>
                    </a:solidFill>
                  </a:tcPr>
                </a:tc>
              </a:tr>
              <a:tr h="289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9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Серия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Буквенные и цифровые значения указываются строго в соответствии с данными, указанными в документе, удостоверяющем личность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62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55526"/>
            <a:ext cx="61055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403244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331640" y="699542"/>
            <a:ext cx="504056" cy="1440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27534"/>
            <a:ext cx="1152128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 – сочинение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21 – изложение</a:t>
            </a:r>
            <a:endParaRPr lang="ru-RU" sz="1000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187624" y="2355726"/>
            <a:ext cx="3096344" cy="4320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Си</a:t>
            </a:r>
            <a:r>
              <a:rPr lang="ru-RU" sz="2000" b="1" i="1" dirty="0">
                <a:solidFill>
                  <a:srgbClr val="0000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мвол</a:t>
            </a:r>
            <a:r>
              <a:rPr lang="ru-RU" sz="20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ы по образцу</a:t>
            </a:r>
            <a:endParaRPr lang="ru-RU" sz="2000" b="1" i="1" dirty="0">
              <a:solidFill>
                <a:srgbClr val="0000F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627784" y="1203598"/>
            <a:ext cx="432048" cy="12961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788024" y="123478"/>
            <a:ext cx="4355976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Заполнение бланка регистрации</a:t>
            </a:r>
            <a:endParaRPr lang="ru-RU" sz="2400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987574"/>
            <a:ext cx="2088232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образец  для заполнения подготовлен доске</a:t>
            </a:r>
            <a:endParaRPr lang="ru-RU" sz="1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31840" y="627534"/>
            <a:ext cx="576064" cy="36004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491880" y="987574"/>
            <a:ext cx="3168352" cy="1224136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292080" y="2283718"/>
            <a:ext cx="3456384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Поле «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Количество бланков ЗАПИСИ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» по завершении ИС(И) заполняет член комиссии. Вписывается то количество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бланков записи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, включая дополнительные бланки записи, которое было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ИСПОЛЬЗОВАНО 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участником для написания ИС(И) </a:t>
            </a: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8351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Подготовка к итоговому сочинению: ресурсы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43558"/>
            <a:ext cx="382181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43758"/>
            <a:ext cx="4070364" cy="23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411510"/>
            <a:ext cx="3282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5" dirty="0" smtClean="0">
                <a:solidFill>
                  <a:srgbClr val="002060"/>
                </a:solidFill>
                <a:latin typeface="+mn-lt"/>
                <a:cs typeface="Tahoma"/>
              </a:rPr>
              <a:t>Министерство образования</a:t>
            </a:r>
            <a:endParaRPr lang="ru-RU" sz="2000" dirty="0">
              <a:solidFill>
                <a:srgbClr val="002060"/>
              </a:solidFill>
              <a:latin typeface="+mn-lt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483518"/>
            <a:ext cx="1811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5" dirty="0" smtClean="0">
                <a:solidFill>
                  <a:srgbClr val="002060"/>
                </a:solidFill>
                <a:latin typeface="+mn-lt"/>
                <a:cs typeface="Tahoma"/>
              </a:rPr>
              <a:t>ГУ ЯО </a:t>
            </a:r>
            <a:r>
              <a:rPr lang="ru-RU" sz="2000" b="1" spc="-5" dirty="0" err="1" smtClean="0">
                <a:solidFill>
                  <a:srgbClr val="002060"/>
                </a:solidFill>
                <a:latin typeface="+mn-lt"/>
                <a:cs typeface="Tahoma"/>
              </a:rPr>
              <a:t>ЦОиККО</a:t>
            </a:r>
            <a:endParaRPr lang="ru-RU" sz="2000" dirty="0">
              <a:solidFill>
                <a:srgbClr val="002060"/>
              </a:solidFill>
              <a:latin typeface="+mn-lt"/>
              <a:cs typeface="Tahoma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9623"/>
            <a:ext cx="43770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78"/>
            <a:ext cx="446881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555526"/>
            <a:ext cx="4248472" cy="230832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 бланках записи (дополнительных бланках) ОБЯЗАТЕЛЬНО надо заполнять эти поля! 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Участник вписывает, член комиссии по проведению проверяет!</a:t>
            </a:r>
          </a:p>
          <a:p>
            <a:pPr algn="just"/>
            <a:endParaRPr lang="ru-RU" i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Информация должна быть продублирована с бланка регистрации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507854"/>
            <a:ext cx="3131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</a:rPr>
              <a:t>Поле «Лист №» заполняет член комиссии по проведению 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27784" y="411510"/>
            <a:ext cx="573480" cy="4058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Заполнение бланков записи</a:t>
            </a:r>
            <a:endParaRPr lang="ru-RU" sz="2400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70082"/>
            <a:ext cx="4532268" cy="297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2843808" y="2499742"/>
            <a:ext cx="501472" cy="4058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134761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Book Antiqua" panose="02040602050305030304" pitchFamily="18" charset="0"/>
              </a:rPr>
              <a:t>Название  темы сочинения  </a:t>
            </a:r>
          </a:p>
          <a:p>
            <a:pPr algn="ctr"/>
            <a:r>
              <a:rPr lang="ru-RU" sz="1600" i="1" dirty="0" smtClean="0">
                <a:latin typeface="Book Antiqua" panose="02040602050305030304" pitchFamily="18" charset="0"/>
              </a:rPr>
              <a:t>(текста изложения)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40152" y="123478"/>
            <a:ext cx="3203848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Заполнение бланка регистрации</a:t>
            </a:r>
            <a:endParaRPr lang="ru-RU" sz="2400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934075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843558"/>
            <a:ext cx="28803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itchFamily="18" charset="0"/>
              </a:rPr>
              <a:t>76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843558"/>
            <a:ext cx="48965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 76 0 00 0  11 А  760 000   00 01   06  12  23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347614"/>
            <a:ext cx="51845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itchFamily="18" charset="0"/>
              </a:rPr>
              <a:t>  20   со </a:t>
            </a:r>
            <a:r>
              <a:rPr lang="ru-RU" sz="1700" b="1" i="1" spc="110" dirty="0" err="1" smtClean="0">
                <a:latin typeface="Book Antiqua" pitchFamily="18" charset="0"/>
              </a:rPr>
              <a:t>чи</a:t>
            </a:r>
            <a:r>
              <a:rPr lang="ru-RU" sz="1700" b="1" i="1" spc="110" dirty="0" smtClean="0">
                <a:latin typeface="Book Antiqua" pitchFamily="18" charset="0"/>
              </a:rPr>
              <a:t> не ни е  1 1 1              5739590763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35572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   </a:t>
            </a:r>
            <a:r>
              <a:rPr lang="ru-RU" b="1" i="1" dirty="0" smtClean="0">
                <a:latin typeface="Book Antiqua" pitchFamily="18" charset="0"/>
              </a:rPr>
              <a:t>Ив а нов</a:t>
            </a:r>
            <a:endParaRPr lang="ru-RU" b="1" i="1" dirty="0"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643758"/>
            <a:ext cx="241086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itchFamily="18" charset="0"/>
              </a:rPr>
              <a:t>Иван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293179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110" dirty="0" smtClean="0">
                <a:latin typeface="Book Antiqua" pitchFamily="18" charset="0"/>
              </a:rPr>
              <a:t>Иванович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515966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110" dirty="0" smtClean="0">
                <a:latin typeface="Book Antiqua" pitchFamily="18" charset="0"/>
              </a:rPr>
              <a:t>Иванов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336383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110" dirty="0" smtClean="0">
                <a:latin typeface="Book Antiqua" pitchFamily="18" charset="0"/>
              </a:rPr>
              <a:t>  11 11 11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336383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110" dirty="0" smtClean="0">
                <a:latin typeface="Book Antiqua" pitchFamily="18" charset="0"/>
              </a:rPr>
              <a:t>  11 11 11</a:t>
            </a:r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235"/>
          <a:stretch/>
        </p:blipFill>
        <p:spPr>
          <a:xfrm>
            <a:off x="611561" y="1815667"/>
            <a:ext cx="4848301" cy="230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829930" y="2885481"/>
            <a:ext cx="4411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</a:t>
            </a:r>
            <a:endParaRPr lang="ru-RU" sz="1600" i="1" dirty="0">
              <a:latin typeface="Book Antiqua" panose="02040602050305030304" pitchFamily="18" charset="0"/>
            </a:endParaRPr>
          </a:p>
          <a:p>
            <a:r>
              <a:rPr lang="ru-RU" sz="1600" i="1" dirty="0" smtClean="0">
                <a:latin typeface="Book Antiqua" panose="02040602050305030304" pitchFamily="18" charset="0"/>
              </a:rPr>
              <a:t>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итогового сочинения (изложения)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7938" y="2067694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69045" y="2067694"/>
            <a:ext cx="233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09060" y="2283718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59632" y="2067694"/>
            <a:ext cx="2407834" cy="3192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828462" y="2308625"/>
            <a:ext cx="501472" cy="26185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483518"/>
            <a:ext cx="8712968" cy="83099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 бланках записи (дополнительных бланках) ОБЯЗАТЕЛЬНО надо заполнять эти поля! </a:t>
            </a:r>
          </a:p>
          <a:p>
            <a:pPr algn="just"/>
            <a:r>
              <a:rPr lang="ru-RU" sz="1600" b="1" i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Участник вписывает, член комиссии по проведению проверяет!</a:t>
            </a: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Информация должна быть продублирована с бланка регистрации</a:t>
            </a:r>
            <a:endParaRPr lang="ru-RU" sz="16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555776" y="1491630"/>
            <a:ext cx="360040" cy="5448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6296" y="3221128"/>
            <a:ext cx="210734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 бланках записи ФИО участника вписывается прописью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547665" y="2517744"/>
            <a:ext cx="760519" cy="7033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4126"/>
          <a:stretch/>
        </p:blipFill>
        <p:spPr>
          <a:xfrm>
            <a:off x="2926526" y="2938214"/>
            <a:ext cx="4848301" cy="184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131840" y="4040799"/>
            <a:ext cx="4411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09844" y="3219822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002</a:t>
            </a:r>
            <a:r>
              <a:rPr lang="ru-RU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70966" y="3363838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90368" y="3428877"/>
            <a:ext cx="501472" cy="26185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cxnSp>
        <p:nvCxnSpPr>
          <p:cNvPr id="40" name="Прямая со стрелкой 39"/>
          <p:cNvCxnSpPr>
            <a:stCxn id="22" idx="3"/>
          </p:cNvCxnSpPr>
          <p:nvPr/>
        </p:nvCxnSpPr>
        <p:spPr>
          <a:xfrm>
            <a:off x="2303639" y="3544294"/>
            <a:ext cx="1923403" cy="230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3629684" y="3323041"/>
            <a:ext cx="2238460" cy="2208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76436" y="3219822"/>
            <a:ext cx="2191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80112" y="1851670"/>
            <a:ext cx="3131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</a:rPr>
              <a:t>Поле «Лист №» заполняет член комиссии по проведению 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4" name="Прямая со стрелкой 43"/>
          <p:cNvCxnSpPr>
            <a:endCxn id="32" idx="0"/>
          </p:cNvCxnSpPr>
          <p:nvPr/>
        </p:nvCxnSpPr>
        <p:spPr>
          <a:xfrm flipH="1">
            <a:off x="5079198" y="1563638"/>
            <a:ext cx="284890" cy="7449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Заполнение бланков записи</a:t>
            </a:r>
            <a:endParaRPr lang="ru-RU" sz="2400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473199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 бланк записи участники ИС(И) переписывают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название выбранной темы сочинения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(текста изложения)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355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Проведение ИС(И): </a:t>
            </a:r>
            <a:b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выдача дополнительного бланка записи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9583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 Бланки записи ОДНОСТОРОННИЕ</a:t>
            </a:r>
          </a:p>
          <a:p>
            <a:pPr marL="0" indent="0" algn="just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+mn-lt"/>
              <a:ea typeface="Cambria" pitchFamily="18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 При недостатке места для оформления ИС(И) на основном бланке записи участник продолжает запись на дополнительном бланке записи 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+mn-lt"/>
              <a:ea typeface="Cambria" pitchFamily="18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 В случае нехватки места в бланках записи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по запросу участника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члены комиссии выдают дополнительный бланк записи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+mn-lt"/>
              <a:ea typeface="Cambria" pitchFamily="18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 Перед выдачей необходимо проверить, что заполнены основные бланка записи</a:t>
            </a:r>
            <a:endParaRPr lang="ru-RU" dirty="0" smtClean="0">
              <a:solidFill>
                <a:srgbClr val="002060"/>
              </a:solidFill>
              <a:latin typeface="+mn-lt"/>
              <a:ea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4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651"/>
          <a:stretch/>
        </p:blipFill>
        <p:spPr>
          <a:xfrm>
            <a:off x="107504" y="411510"/>
            <a:ext cx="4848301" cy="369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86"/>
          <a:stretch/>
        </p:blipFill>
        <p:spPr>
          <a:xfrm>
            <a:off x="323528" y="2139702"/>
            <a:ext cx="4888047" cy="278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3291830"/>
            <a:ext cx="4461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4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4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4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400" i="1" dirty="0" smtClean="0">
                <a:latin typeface="Book Antiqua" panose="02040602050305030304" pitchFamily="18" charset="0"/>
              </a:rPr>
              <a:t>), текст итогового сочинения (изложения), 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(изложения)</a:t>
            </a:r>
          </a:p>
          <a:p>
            <a:endParaRPr lang="ru-RU" sz="1600" i="1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700"/>
          <a:stretch/>
        </p:blipFill>
        <p:spPr>
          <a:xfrm>
            <a:off x="2051720" y="3507854"/>
            <a:ext cx="4848301" cy="163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59832" y="699542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427734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3867894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003</a:t>
            </a:r>
            <a:r>
              <a:rPr lang="ru-RU" b="1" i="1" dirty="0" smtClean="0">
                <a:latin typeface="Book Antiqua" panose="02040602050305030304" pitchFamily="18" charset="0"/>
              </a:rPr>
              <a:t> 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437195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5739590763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339502"/>
            <a:ext cx="3888432" cy="1292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Члены комиссии заполняются поля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: «</a:t>
            </a:r>
            <a:r>
              <a:rPr lang="ru-RU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Код работы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», «</a:t>
            </a:r>
            <a:r>
              <a:rPr lang="ru-RU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Лист 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№ </a:t>
            </a:r>
            <a:r>
              <a:rPr lang="ru-RU" sz="2400" b="1" u="sng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003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 бланки записи 1 и 2 - основные </a:t>
            </a:r>
            <a:r>
              <a:rPr lang="ru-RU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бланки записи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1707654"/>
            <a:ext cx="3627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Участник заполняет поля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«Код региона»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«Код вида </a:t>
            </a:r>
            <a:r>
              <a:rPr lang="ru-RU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работы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 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«Наименование вида работы»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«Номер темы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3867894"/>
            <a:ext cx="221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699542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  76   20</a:t>
            </a:r>
            <a:r>
              <a:rPr lang="ru-RU" i="1" dirty="0" smtClean="0">
                <a:latin typeface="Book Antiqua" panose="02040602050305030304" pitchFamily="18" charset="0"/>
              </a:rPr>
              <a:t> 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242773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76   20</a:t>
            </a:r>
            <a:r>
              <a:rPr lang="ru-RU" i="1" dirty="0" smtClean="0">
                <a:latin typeface="Book Antiqua" panose="02040602050305030304" pitchFamily="18" charset="0"/>
              </a:rPr>
              <a:t> 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84355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 111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08391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2643758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699792" y="3867894"/>
            <a:ext cx="2376264" cy="310512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915566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2643758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03848" y="4083918"/>
            <a:ext cx="269576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95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Выдача дополнительного бланка записи</a:t>
            </a:r>
            <a:endParaRPr lang="ru-RU" sz="2400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300192" y="4155926"/>
            <a:ext cx="501318" cy="238504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1491630"/>
            <a:ext cx="4464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итогового сочинения (изложения),</a:t>
            </a:r>
            <a:r>
              <a:rPr lang="ru-RU" i="1" dirty="0" smtClean="0">
                <a:latin typeface="Book Antiqua" panose="02040602050305030304" pitchFamily="18" charset="0"/>
              </a:rPr>
              <a:t> текст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48264" y="3327618"/>
            <a:ext cx="2016224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Члены комиссии проверяют заполнение  регистрационных полей дополнительного бланка записи</a:t>
            </a: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7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Комиссия по проведению ИС(И)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03648" y="411510"/>
            <a:ext cx="5239" cy="434721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411510"/>
            <a:ext cx="1368152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за 30 и за 5 минут сообщить участникам</a:t>
            </a:r>
            <a:endParaRPr lang="ru-RU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5526"/>
            <a:ext cx="7416824" cy="360040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spcAft>
                <a:spcPct val="35000"/>
              </a:spcAft>
            </a:pPr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о скором завершении ИС(И)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23528" y="1563638"/>
            <a:ext cx="6137308" cy="5599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47664" y="1059582"/>
            <a:ext cx="7416824" cy="338554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 необходимости перенести ИС(И) из черновиков в бланки записи</a:t>
            </a:r>
            <a:endParaRPr lang="ru-RU" sz="16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79662"/>
            <a:ext cx="1475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по завершении ИС(И)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1635646"/>
            <a:ext cx="7416824" cy="338554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объявить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об окончании ИС(И)</a:t>
            </a:r>
            <a:endParaRPr lang="ru-RU" sz="16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067694"/>
            <a:ext cx="7416824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собрать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у участников бланки регистрации и бланки записи ИС(И)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2499742"/>
            <a:ext cx="7416824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поставить</a:t>
            </a:r>
            <a:r>
              <a:rPr lang="ru-RU" sz="1600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 «</a:t>
            </a:r>
            <a:r>
              <a:rPr lang="en-US" sz="1600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Z</a:t>
            </a:r>
            <a:r>
              <a:rPr lang="ru-RU" sz="1600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» области бланка записи, оставшейся незаполненной</a:t>
            </a:r>
            <a:endParaRPr lang="ru-RU" sz="1600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2931790"/>
            <a:ext cx="7416824" cy="584775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заполнить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в БР поле «</a:t>
            </a:r>
            <a:r>
              <a:rPr lang="ru-RU" sz="1600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Количество бланков записи» – </a:t>
            </a:r>
            <a:r>
              <a:rPr lang="ru-RU" sz="1600" i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по факту (сколько бланков записи было использовано участником) </a:t>
            </a:r>
            <a:endParaRPr lang="ru-RU" sz="16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3579862"/>
            <a:ext cx="7416824" cy="769441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сделать метку «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X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»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гелевой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ручкой чернилами красного цвета в оригиналах бланков ИС(И)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над словами «ИС(И)»</a:t>
            </a:r>
            <a:endParaRPr lang="ru-RU" sz="16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4443958"/>
            <a:ext cx="7416824" cy="584775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заполнить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форму ИС-5 «Ведомость проведения ИС(И) в учебном кабинете ОО (месте проведения»)»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1"/>
            <a:ext cx="471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Комиссия по проведению ИС(И)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03244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627534"/>
            <a:ext cx="33843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На бланке регистрации член комиссии по проведению: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проверяет заполнение полей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заполняет поле «Количество бланков записи» (</a:t>
            </a:r>
            <a:r>
              <a:rPr lang="ru-RU" sz="2800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1 или более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99792" y="699542"/>
            <a:ext cx="576064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699542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 0 0 2</a:t>
            </a:r>
            <a:endParaRPr lang="ru-RU" b="1" dirty="0">
              <a:latin typeface="+mn-lt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203848" y="1059582"/>
            <a:ext cx="1800200" cy="194421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651"/>
          <a:stretch/>
        </p:blipFill>
        <p:spPr>
          <a:xfrm>
            <a:off x="179512" y="555526"/>
            <a:ext cx="4848301" cy="361840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86"/>
          <a:stretch/>
        </p:blipFill>
        <p:spPr>
          <a:xfrm>
            <a:off x="323528" y="1635646"/>
            <a:ext cx="4888047" cy="27164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2787774"/>
            <a:ext cx="441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).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843558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192367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 002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483518"/>
            <a:ext cx="3923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Члены комиссии по проведению проверяют:</a:t>
            </a:r>
          </a:p>
          <a:p>
            <a:pPr marL="0" indent="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 заполнение полей:</a:t>
            </a:r>
          </a:p>
          <a:p>
            <a:pPr marL="0" indent="0" algn="ctr"/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 «Код 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региона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ctr"/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Код вида работы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ctr"/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Наименование вида работы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ctr"/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Номер темы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ctr"/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Код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работы»</a:t>
            </a:r>
          </a:p>
          <a:p>
            <a:pPr marL="0" indent="0" algn="ctr"/>
            <a:r>
              <a:rPr lang="ru-RU" sz="2000" b="1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00FF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Лист №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FontTx/>
              <a:buChar char="-"/>
              <a:tabLst>
                <a:tab pos="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 пересчитывает бланки записи</a:t>
            </a:r>
          </a:p>
          <a:p>
            <a:pPr marL="0" indent="0" algn="just">
              <a:buFontTx/>
              <a:buChar char="-"/>
              <a:tabLst>
                <a:tab pos="0" algn="l"/>
              </a:tabLst>
            </a:pPr>
            <a:endParaRPr lang="ru-RU" sz="2000" dirty="0">
              <a:latin typeface="+mn-lt"/>
              <a:ea typeface="Cambria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- проставляют «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Z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» 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anose="020B0604020202020204" pitchFamily="34" charset="0"/>
              </a:rPr>
              <a:t>на последнем бланке записи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84355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192367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987574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2067694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31640" y="1059582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2139702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123728" y="3363838"/>
            <a:ext cx="1221440" cy="765924"/>
          </a:xfrm>
          <a:custGeom>
            <a:avLst/>
            <a:gdLst>
              <a:gd name="connsiteX0" fmla="*/ 0 w 1221440"/>
              <a:gd name="connsiteY0" fmla="*/ 16182 h 1173676"/>
              <a:gd name="connsiteX1" fmla="*/ 985962 w 1221440"/>
              <a:gd name="connsiteY1" fmla="*/ 8230 h 1173676"/>
              <a:gd name="connsiteX2" fmla="*/ 1097280 w 1221440"/>
              <a:gd name="connsiteY2" fmla="*/ 8230 h 1173676"/>
              <a:gd name="connsiteX3" fmla="*/ 1065475 w 1221440"/>
              <a:gd name="connsiteY3" fmla="*/ 159305 h 1173676"/>
              <a:gd name="connsiteX4" fmla="*/ 1041621 w 1221440"/>
              <a:gd name="connsiteY4" fmla="*/ 191110 h 1173676"/>
              <a:gd name="connsiteX5" fmla="*/ 1017767 w 1221440"/>
              <a:gd name="connsiteY5" fmla="*/ 230867 h 1173676"/>
              <a:gd name="connsiteX6" fmla="*/ 946206 w 1221440"/>
              <a:gd name="connsiteY6" fmla="*/ 310380 h 1173676"/>
              <a:gd name="connsiteX7" fmla="*/ 858741 w 1221440"/>
              <a:gd name="connsiteY7" fmla="*/ 381942 h 1173676"/>
              <a:gd name="connsiteX8" fmla="*/ 818985 w 1221440"/>
              <a:gd name="connsiteY8" fmla="*/ 429649 h 1173676"/>
              <a:gd name="connsiteX9" fmla="*/ 739472 w 1221440"/>
              <a:gd name="connsiteY9" fmla="*/ 501211 h 1173676"/>
              <a:gd name="connsiteX10" fmla="*/ 707666 w 1221440"/>
              <a:gd name="connsiteY10" fmla="*/ 548919 h 1173676"/>
              <a:gd name="connsiteX11" fmla="*/ 652007 w 1221440"/>
              <a:gd name="connsiteY11" fmla="*/ 604578 h 1173676"/>
              <a:gd name="connsiteX12" fmla="*/ 604299 w 1221440"/>
              <a:gd name="connsiteY12" fmla="*/ 668189 h 1173676"/>
              <a:gd name="connsiteX13" fmla="*/ 548640 w 1221440"/>
              <a:gd name="connsiteY13" fmla="*/ 731799 h 1173676"/>
              <a:gd name="connsiteX14" fmla="*/ 500933 w 1221440"/>
              <a:gd name="connsiteY14" fmla="*/ 763604 h 1173676"/>
              <a:gd name="connsiteX15" fmla="*/ 373712 w 1221440"/>
              <a:gd name="connsiteY15" fmla="*/ 827215 h 1173676"/>
              <a:gd name="connsiteX16" fmla="*/ 222637 w 1221440"/>
              <a:gd name="connsiteY16" fmla="*/ 906728 h 1173676"/>
              <a:gd name="connsiteX17" fmla="*/ 151075 w 1221440"/>
              <a:gd name="connsiteY17" fmla="*/ 930582 h 1173676"/>
              <a:gd name="connsiteX18" fmla="*/ 63611 w 1221440"/>
              <a:gd name="connsiteY18" fmla="*/ 978289 h 1173676"/>
              <a:gd name="connsiteX19" fmla="*/ 47708 w 1221440"/>
              <a:gd name="connsiteY19" fmla="*/ 1002143 h 1173676"/>
              <a:gd name="connsiteX20" fmla="*/ 23854 w 1221440"/>
              <a:gd name="connsiteY20" fmla="*/ 1018046 h 1173676"/>
              <a:gd name="connsiteX21" fmla="*/ 151075 w 1221440"/>
              <a:gd name="connsiteY21" fmla="*/ 1049851 h 1173676"/>
              <a:gd name="connsiteX22" fmla="*/ 389614 w 1221440"/>
              <a:gd name="connsiteY22" fmla="*/ 1097559 h 1173676"/>
              <a:gd name="connsiteX23" fmla="*/ 469127 w 1221440"/>
              <a:gd name="connsiteY23" fmla="*/ 1105510 h 1173676"/>
              <a:gd name="connsiteX24" fmla="*/ 604299 w 1221440"/>
              <a:gd name="connsiteY24" fmla="*/ 1129364 h 1173676"/>
              <a:gd name="connsiteX25" fmla="*/ 659959 w 1221440"/>
              <a:gd name="connsiteY25" fmla="*/ 1137316 h 1173676"/>
              <a:gd name="connsiteX26" fmla="*/ 874644 w 1221440"/>
              <a:gd name="connsiteY26" fmla="*/ 1145267 h 1173676"/>
              <a:gd name="connsiteX27" fmla="*/ 906449 w 1221440"/>
              <a:gd name="connsiteY27" fmla="*/ 1161169 h 1173676"/>
              <a:gd name="connsiteX28" fmla="*/ 1097280 w 1221440"/>
              <a:gd name="connsiteY28" fmla="*/ 1161169 h 1173676"/>
              <a:gd name="connsiteX29" fmla="*/ 1121134 w 1221440"/>
              <a:gd name="connsiteY29" fmla="*/ 1153218 h 1173676"/>
              <a:gd name="connsiteX30" fmla="*/ 1208599 w 1221440"/>
              <a:gd name="connsiteY30" fmla="*/ 1137316 h 117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440" h="1173676">
                <a:moveTo>
                  <a:pt x="0" y="16182"/>
                </a:moveTo>
                <a:lnTo>
                  <a:pt x="985962" y="8230"/>
                </a:lnTo>
                <a:cubicBezTo>
                  <a:pt x="1113665" y="6295"/>
                  <a:pt x="992210" y="-9281"/>
                  <a:pt x="1097280" y="8230"/>
                </a:cubicBezTo>
                <a:cubicBezTo>
                  <a:pt x="1086678" y="58588"/>
                  <a:pt x="1080459" y="110072"/>
                  <a:pt x="1065475" y="159305"/>
                </a:cubicBezTo>
                <a:cubicBezTo>
                  <a:pt x="1061616" y="171983"/>
                  <a:pt x="1048972" y="180084"/>
                  <a:pt x="1041621" y="191110"/>
                </a:cubicBezTo>
                <a:cubicBezTo>
                  <a:pt x="1033048" y="203969"/>
                  <a:pt x="1026630" y="218206"/>
                  <a:pt x="1017767" y="230867"/>
                </a:cubicBezTo>
                <a:cubicBezTo>
                  <a:pt x="998876" y="257854"/>
                  <a:pt x="970772" y="288885"/>
                  <a:pt x="946206" y="310380"/>
                </a:cubicBezTo>
                <a:cubicBezTo>
                  <a:pt x="917857" y="335186"/>
                  <a:pt x="882857" y="353003"/>
                  <a:pt x="858741" y="381942"/>
                </a:cubicBezTo>
                <a:cubicBezTo>
                  <a:pt x="845489" y="397844"/>
                  <a:pt x="833622" y="415012"/>
                  <a:pt x="818985" y="429649"/>
                </a:cubicBezTo>
                <a:cubicBezTo>
                  <a:pt x="784398" y="464236"/>
                  <a:pt x="768069" y="465465"/>
                  <a:pt x="739472" y="501211"/>
                </a:cubicBezTo>
                <a:cubicBezTo>
                  <a:pt x="727532" y="516135"/>
                  <a:pt x="720012" y="534329"/>
                  <a:pt x="707666" y="548919"/>
                </a:cubicBezTo>
                <a:cubicBezTo>
                  <a:pt x="690718" y="568949"/>
                  <a:pt x="667750" y="583588"/>
                  <a:pt x="652007" y="604578"/>
                </a:cubicBezTo>
                <a:lnTo>
                  <a:pt x="604299" y="668189"/>
                </a:lnTo>
                <a:cubicBezTo>
                  <a:pt x="585094" y="693796"/>
                  <a:pt x="574380" y="711207"/>
                  <a:pt x="548640" y="731799"/>
                </a:cubicBezTo>
                <a:cubicBezTo>
                  <a:pt x="533716" y="743738"/>
                  <a:pt x="517712" y="754452"/>
                  <a:pt x="500933" y="763604"/>
                </a:cubicBezTo>
                <a:cubicBezTo>
                  <a:pt x="459310" y="786308"/>
                  <a:pt x="415668" y="805133"/>
                  <a:pt x="373712" y="827215"/>
                </a:cubicBezTo>
                <a:cubicBezTo>
                  <a:pt x="323354" y="853719"/>
                  <a:pt x="276624" y="888732"/>
                  <a:pt x="222637" y="906728"/>
                </a:cubicBezTo>
                <a:cubicBezTo>
                  <a:pt x="198783" y="914679"/>
                  <a:pt x="174325" y="921008"/>
                  <a:pt x="151075" y="930582"/>
                </a:cubicBezTo>
                <a:cubicBezTo>
                  <a:pt x="103898" y="950008"/>
                  <a:pt x="97120" y="955951"/>
                  <a:pt x="63611" y="978289"/>
                </a:cubicBezTo>
                <a:cubicBezTo>
                  <a:pt x="58310" y="986240"/>
                  <a:pt x="54465" y="995386"/>
                  <a:pt x="47708" y="1002143"/>
                </a:cubicBezTo>
                <a:cubicBezTo>
                  <a:pt x="40951" y="1008900"/>
                  <a:pt x="18937" y="1009851"/>
                  <a:pt x="23854" y="1018046"/>
                </a:cubicBezTo>
                <a:cubicBezTo>
                  <a:pt x="42118" y="1048486"/>
                  <a:pt x="133675" y="1048111"/>
                  <a:pt x="151075" y="1049851"/>
                </a:cubicBezTo>
                <a:cubicBezTo>
                  <a:pt x="216978" y="1064496"/>
                  <a:pt x="340003" y="1092598"/>
                  <a:pt x="389614" y="1097559"/>
                </a:cubicBezTo>
                <a:lnTo>
                  <a:pt x="469127" y="1105510"/>
                </a:lnTo>
                <a:cubicBezTo>
                  <a:pt x="570975" y="1128143"/>
                  <a:pt x="508199" y="1116550"/>
                  <a:pt x="604299" y="1129364"/>
                </a:cubicBezTo>
                <a:cubicBezTo>
                  <a:pt x="622876" y="1131841"/>
                  <a:pt x="641250" y="1136215"/>
                  <a:pt x="659959" y="1137316"/>
                </a:cubicBezTo>
                <a:cubicBezTo>
                  <a:pt x="731446" y="1141521"/>
                  <a:pt x="803082" y="1142617"/>
                  <a:pt x="874644" y="1145267"/>
                </a:cubicBezTo>
                <a:cubicBezTo>
                  <a:pt x="885246" y="1150568"/>
                  <a:pt x="895554" y="1156500"/>
                  <a:pt x="906449" y="1161169"/>
                </a:cubicBezTo>
                <a:cubicBezTo>
                  <a:pt x="967826" y="1187474"/>
                  <a:pt x="1023907" y="1164663"/>
                  <a:pt x="1097280" y="1161169"/>
                </a:cubicBezTo>
                <a:cubicBezTo>
                  <a:pt x="1105231" y="1158519"/>
                  <a:pt x="1112826" y="1154326"/>
                  <a:pt x="1121134" y="1153218"/>
                </a:cubicBezTo>
                <a:cubicBezTo>
                  <a:pt x="1215911" y="1140582"/>
                  <a:pt x="1239631" y="1168348"/>
                  <a:pt x="1208599" y="11373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411760" y="3723878"/>
            <a:ext cx="583372" cy="749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Комиссия по проведению ИС(И)</a:t>
            </a:r>
          </a:p>
        </p:txBody>
      </p:sp>
    </p:spTree>
    <p:extLst>
      <p:ext uri="{BB962C8B-B14F-4D97-AF65-F5344CB8AC3E}">
        <p14:creationId xmlns:p14="http://schemas.microsoft.com/office/powerpoint/2010/main" xmlns="" val="8059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31432" y="339502"/>
            <a:ext cx="5112568" cy="450892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ОРИГИНАЛАХ БЛАНКОВ ИС(И) 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над словами «</a:t>
            </a:r>
            <a:r>
              <a:rPr lang="ru-RU" sz="1600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ИТОГОВОЕ СОЧИНЕНИЕ  (ИЗЛОЖЕНИЕ)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поставить метку «</a:t>
            </a:r>
            <a:r>
              <a:rPr lang="en-US" b="1" dirty="0" smtClean="0">
                <a:solidFill>
                  <a:srgbClr val="C00000"/>
                </a:solidFill>
                <a:latin typeface="+mn-lt"/>
                <a:ea typeface="Cambria" pitchFamily="18" charset="0"/>
              </a:rPr>
              <a:t>X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гелевой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ручкой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ЧЕРНИЛАМИ КРАСНОГО ЦВЕТА</a:t>
            </a:r>
          </a:p>
          <a:p>
            <a:endParaRPr lang="ru-RU" sz="1100" dirty="0" smtClean="0">
              <a:solidFill>
                <a:srgbClr val="0070C0"/>
              </a:solidFill>
              <a:latin typeface="+mn-lt"/>
              <a:ea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БЛАНКИ ИС(И)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учебном кабинете собрать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 комплектам (ИС-05):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1. </a:t>
            </a:r>
            <a:r>
              <a:rPr lang="ru-RU" sz="1400" b="1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Комплект бланков  участника ИС(И)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 регистрации первого участника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 записи № 1 первого участника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 записи № 2 первого участника 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Дополнительные бланки записи первого участника</a:t>
            </a:r>
          </a:p>
          <a:p>
            <a:pPr marL="342900" indent="-342900" algn="just">
              <a:buAutoNum type="arabicPeriod"/>
            </a:pPr>
            <a:endParaRPr lang="ru-RU" sz="1400" i="1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marL="1440000" indent="-342900" algn="just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2. </a:t>
            </a:r>
            <a:r>
              <a:rPr lang="ru-RU" sz="1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Комплект бланков участника ИС(И)</a:t>
            </a:r>
          </a:p>
          <a:p>
            <a:pPr marL="1440000" indent="-342900" algn="just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 регистрации второго участника</a:t>
            </a:r>
          </a:p>
          <a:p>
            <a:pPr marL="1440000" indent="-342900" algn="just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 записи № 1 второго участника</a:t>
            </a:r>
          </a:p>
          <a:p>
            <a:pPr marL="1073150" indent="23813" algn="just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Дополнительные бланки записи № 2 второго участника и т.д.</a:t>
            </a:r>
          </a:p>
          <a:p>
            <a:pPr marL="1073150" indent="23813" algn="just"/>
            <a:endParaRPr lang="ru-RU" sz="14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marL="1073150" indent="-1073150" algn="just"/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Бланки ИС(И)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упаковать в ВДП (форма 11-С(И)</a:t>
            </a:r>
            <a:endParaRPr lang="ru-RU" sz="1400" b="1" i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0"/>
            <a:ext cx="5580112" cy="8597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Сбор и упаковка бланков ИС(И)</a:t>
            </a:r>
          </a:p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353"/>
          <a:stretch/>
        </p:blipFill>
        <p:spPr>
          <a:xfrm>
            <a:off x="1" y="195486"/>
            <a:ext cx="3707904" cy="118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353"/>
          <a:stretch/>
        </p:blipFill>
        <p:spPr>
          <a:xfrm>
            <a:off x="107504" y="1131590"/>
            <a:ext cx="370790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 flipH="1">
            <a:off x="1691680" y="0"/>
            <a:ext cx="306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6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X</a:t>
            </a:r>
            <a:endParaRPr lang="ru-RU" sz="1600" b="1" dirty="0" smtClean="0">
              <a:solidFill>
                <a:srgbClr val="FF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7584" y="555526"/>
            <a:ext cx="2376264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42900" indent="-342900" algn="just"/>
            <a:r>
              <a:rPr lang="ru-RU" sz="20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ЗАПОЛНЕННЫЙ</a:t>
            </a: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1763688" y="987574"/>
            <a:ext cx="306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6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X</a:t>
            </a:r>
            <a:endParaRPr lang="ru-RU" sz="1600" b="1" dirty="0" smtClean="0">
              <a:solidFill>
                <a:srgbClr val="FF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7584" y="1491630"/>
            <a:ext cx="2376264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42900" indent="-342900" algn="just"/>
            <a:r>
              <a:rPr lang="ru-RU" sz="20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ЗАПОЛНЕННЫЙ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81" b="37725"/>
          <a:stretch/>
        </p:blipFill>
        <p:spPr>
          <a:xfrm>
            <a:off x="251520" y="2067694"/>
            <a:ext cx="367240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Прямоугольник 41"/>
          <p:cNvSpPr/>
          <p:nvPr/>
        </p:nvSpPr>
        <p:spPr>
          <a:xfrm>
            <a:off x="1" y="843558"/>
            <a:ext cx="553998" cy="221171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342900" indent="-342900" algn="just"/>
            <a:r>
              <a:rPr lang="ru-RU" sz="24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ОРИГИНАЛЫ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835696" y="1923678"/>
            <a:ext cx="432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6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X</a:t>
            </a:r>
            <a:endParaRPr lang="ru-RU" sz="1600" b="1" dirty="0" smtClean="0">
              <a:solidFill>
                <a:srgbClr val="FF0000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2123728" y="267494"/>
            <a:ext cx="360040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71600" y="2427734"/>
            <a:ext cx="2376264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42900" indent="-342900" algn="just"/>
            <a:r>
              <a:rPr lang="ru-RU" sz="20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ЗАПОЛНЕННЫЙ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816424" cy="507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123478"/>
            <a:ext cx="46085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Ведомость проведения итогового сочинения (изложения) в учебном кабинете ОО (месте проведения) (ИС-05)</a:t>
            </a:r>
            <a:endParaRPr lang="ru-RU" sz="24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23678"/>
            <a:ext cx="4176464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Материалы, собранные у участников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Бланки записи  - </a:t>
            </a:r>
            <a:r>
              <a:rPr lang="ru-RU" sz="2000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Times New Roman" pitchFamily="18" charset="0"/>
              </a:rPr>
              <a:t>вписать то количество  бланков записи, включая дополнительные бланки записи, которое было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Cambria" pitchFamily="18" charset="0"/>
                <a:cs typeface="Times New Roman" pitchFamily="18" charset="0"/>
              </a:rPr>
              <a:t>ИСПОЛЬЗОВАНО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+mn-lt"/>
                <a:ea typeface="Cambria" pitchFamily="18" charset="0"/>
                <a:cs typeface="Times New Roman" pitchFamily="18" charset="0"/>
              </a:rPr>
              <a:t>участником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Times New Roman" pitchFamily="18" charset="0"/>
              </a:rPr>
              <a:t>для написания ИС(И)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 pitchFamily="18" charset="0"/>
              </a:rPr>
              <a:t>= полю «Количество бланков записи» на БР </a:t>
            </a:r>
            <a:endParaRPr lang="ru-RU" sz="22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347864" y="1347614"/>
            <a:ext cx="1224136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18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Новый порядок проведения ГИА</a:t>
            </a:r>
            <a:endParaRPr lang="ru-RU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28" y="483518"/>
            <a:ext cx="8568952" cy="3120085"/>
          </a:xfrm>
          <a:prstGeom prst="rect">
            <a:avLst/>
          </a:prstGeom>
          <a:solidFill>
            <a:schemeClr val="bg1">
              <a:alpha val="19608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ctr">
              <a:lnSpc>
                <a:spcPct val="100000"/>
              </a:lnSpc>
              <a:spcBef>
                <a:spcPts val="1290"/>
              </a:spcBef>
            </a:pPr>
            <a:r>
              <a:rPr sz="2400" b="1" spc="-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Приказ Министерства просвещения </a:t>
            </a:r>
            <a:r>
              <a:rPr sz="2400" b="1" spc="-1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Российской </a:t>
            </a:r>
            <a:r>
              <a:rPr sz="2400" b="1" spc="-1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Федерации</a:t>
            </a:r>
            <a:r>
              <a:rPr sz="2400" b="1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и</a:t>
            </a:r>
            <a:r>
              <a:rPr sz="2400" b="1" spc="-1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Федеральной</a:t>
            </a:r>
            <a:r>
              <a:rPr sz="2400" b="1" spc="-2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службы</a:t>
            </a:r>
            <a:r>
              <a:rPr sz="2400" b="1" spc="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по</a:t>
            </a:r>
            <a:r>
              <a:rPr sz="2400" b="1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надзору</a:t>
            </a:r>
            <a:r>
              <a:rPr sz="2400" b="1" spc="-2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 сфере образования</a:t>
            </a:r>
            <a:r>
              <a:rPr sz="2400" b="1" spc="-45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и </a:t>
            </a:r>
            <a:r>
              <a:rPr sz="2400" b="1" spc="-1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науки</a:t>
            </a:r>
            <a:r>
              <a:rPr sz="2400" b="1" spc="-2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spc="-10" dirty="0" err="1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от</a:t>
            </a:r>
            <a:r>
              <a:rPr sz="2400" b="1" spc="-1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lang="ru-RU" sz="2400" b="1" spc="-15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0</a:t>
            </a:r>
            <a:r>
              <a:rPr sz="24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4</a:t>
            </a:r>
            <a:r>
              <a:rPr sz="2400" b="1" spc="-5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апреля</a:t>
            </a:r>
            <a:r>
              <a:rPr sz="2400" b="1" spc="-2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2023</a:t>
            </a:r>
            <a:r>
              <a:rPr sz="2400" b="1" spc="-1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spc="-8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г.</a:t>
            </a:r>
            <a:r>
              <a:rPr sz="2400" b="1" spc="6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№ 233/552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</a:p>
          <a:p>
            <a:pPr marL="370205" marR="361950" algn="ctr">
              <a:lnSpc>
                <a:spcPct val="100000"/>
              </a:lnSpc>
              <a:spcBef>
                <a:spcPts val="5"/>
              </a:spcBef>
            </a:pPr>
            <a:r>
              <a:rPr sz="2400" spc="-15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«</a:t>
            </a:r>
            <a:r>
              <a:rPr sz="2400" spc="-1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Об</a:t>
            </a:r>
            <a:r>
              <a:rPr sz="2400" spc="3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утверждении</a:t>
            </a:r>
            <a:r>
              <a:rPr sz="2400" spc="3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Порядка</a:t>
            </a:r>
            <a:r>
              <a:rPr sz="2400" spc="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проведения</a:t>
            </a:r>
            <a:r>
              <a:rPr sz="2400" spc="3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государственной </a:t>
            </a:r>
            <a:r>
              <a:rPr sz="2400" spc="-38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итоговой</a:t>
            </a:r>
            <a:r>
              <a:rPr sz="2400" spc="-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аттестации</a:t>
            </a:r>
            <a:r>
              <a:rPr sz="2400" spc="4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по</a:t>
            </a:r>
            <a:r>
              <a:rPr sz="2400" spc="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образовательным</a:t>
            </a:r>
            <a:r>
              <a:rPr sz="2400" spc="1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программам</a:t>
            </a:r>
            <a:endParaRPr sz="2400" dirty="0">
              <a:solidFill>
                <a:srgbClr val="002060"/>
              </a:solidFill>
              <a:latin typeface="+mn-lt"/>
              <a:ea typeface="Cambria" pitchFamily="18" charset="0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2400" spc="-1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среднего </a:t>
            </a:r>
            <a:r>
              <a:rPr sz="2400" spc="-10" dirty="0" err="1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общего</a:t>
            </a:r>
            <a:r>
              <a:rPr sz="2400" spc="-15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 </a:t>
            </a:r>
            <a:r>
              <a:rPr lang="ru-RU" sz="2400" spc="-15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образования</a:t>
            </a:r>
            <a:r>
              <a:rPr sz="2400" spc="-5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/>
              </a:rPr>
              <a:t>»</a:t>
            </a:r>
            <a:endParaRPr lang="ru-RU" sz="2400" spc="-5" dirty="0" smtClean="0">
              <a:solidFill>
                <a:srgbClr val="002060"/>
              </a:solidFill>
              <a:latin typeface="+mn-lt"/>
              <a:ea typeface="Cambria" pitchFamily="18" charset="0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endParaRPr lang="ru-RU" sz="2400" spc="-5" dirty="0" smtClean="0">
              <a:solidFill>
                <a:srgbClr val="002060"/>
              </a:solidFill>
              <a:latin typeface="+mn-lt"/>
              <a:ea typeface="Cambria" pitchFamily="18" charset="0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lang="ru-RU" sz="2400" b="1" i="1" spc="-5" dirty="0" smtClean="0">
                <a:solidFill>
                  <a:srgbClr val="C00000"/>
                </a:solidFill>
                <a:latin typeface="+mn-lt"/>
                <a:ea typeface="Cambria" pitchFamily="18" charset="0"/>
                <a:cs typeface="Times New Roman"/>
              </a:rPr>
              <a:t>Действует до 1 сентября 2029 года</a:t>
            </a:r>
            <a:endParaRPr sz="2400" b="1" i="1" dirty="0">
              <a:solidFill>
                <a:srgbClr val="C00000"/>
              </a:solidFill>
              <a:latin typeface="+mn-lt"/>
              <a:ea typeface="Cambria" pitchFamily="18" charset="0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939902"/>
            <a:ext cx="7272808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rgbClr val="002060"/>
                </a:solidFill>
              </a:rPr>
              <a:t>Раздел</a:t>
            </a:r>
            <a:r>
              <a:rPr lang="en-US" sz="2400" b="1" kern="1200" dirty="0" smtClean="0">
                <a:solidFill>
                  <a:srgbClr val="002060"/>
                </a:solidFill>
              </a:rPr>
              <a:t> 3 </a:t>
            </a:r>
            <a:r>
              <a:rPr lang="ru-RU" sz="2400" b="1" kern="1200" dirty="0" smtClean="0">
                <a:solidFill>
                  <a:srgbClr val="002060"/>
                </a:solidFill>
              </a:rPr>
              <a:t>«Итоговое сочинение (изложение)»</a:t>
            </a:r>
            <a:endParaRPr lang="ru-RU" sz="2400" b="1" kern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75448" y="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Упаковка в аудитории ОО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23478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552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9582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63638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548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5552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1556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473350"/>
            <a:ext cx="1296144" cy="17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259632" y="62753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2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91556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84040" y="113997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1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55552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12347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3</a:t>
            </a:r>
            <a:endParaRPr lang="ru-RU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12347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14781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000" b="1" dirty="0" smtClean="0">
                <a:solidFill>
                  <a:srgbClr val="002060"/>
                </a:solidFill>
                <a:latin typeface="+mn-lt"/>
              </a:rPr>
              <a:t>                   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2067694"/>
            <a:ext cx="494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О Р И Г И Н А Л Ы       Б Л А Н К О В </a:t>
            </a:r>
            <a:endParaRPr lang="ru-RU" sz="2400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59832" y="329183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КОМПЛЕКТ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2 УЧАСТНИКА</a:t>
            </a:r>
            <a:endParaRPr lang="ru-RU" dirty="0">
              <a:latin typeface="+mn-lt"/>
              <a:ea typeface="Cambria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627534"/>
            <a:ext cx="3744416" cy="22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251520" y="3219822"/>
            <a:ext cx="1599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КОМПЛЕКТ</a:t>
            </a:r>
            <a:endParaRPr lang="en-US" b="1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1 УЧАСТНИКА</a:t>
            </a:r>
            <a:endParaRPr lang="ru-RU" dirty="0">
              <a:latin typeface="+mn-lt"/>
              <a:ea typeface="Cambria" pitchFamily="18" charset="0"/>
            </a:endParaRPr>
          </a:p>
        </p:txBody>
      </p:sp>
      <p:sp>
        <p:nvSpPr>
          <p:cNvPr id="26" name="Прямоугольник 23"/>
          <p:cNvSpPr>
            <a:spLocks noChangeArrowheads="1"/>
          </p:cNvSpPr>
          <p:nvPr/>
        </p:nvSpPr>
        <p:spPr bwMode="auto">
          <a:xfrm flipH="1">
            <a:off x="6156176" y="3147814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  <a:ea typeface="Cambria" pitchFamily="18" charset="0"/>
              </a:rPr>
              <a:t>Указать количество бланков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04248" y="2355726"/>
            <a:ext cx="504056" cy="792088"/>
          </a:xfrm>
          <a:prstGeom prst="straightConnector1">
            <a:avLst/>
          </a:prstGeom>
          <a:ln w="38100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71600" y="1347614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  <a:ea typeface="Cambria" pitchFamily="18" charset="0"/>
              </a:rPr>
              <a:t>X</a:t>
            </a:r>
            <a:endParaRPr lang="ru-RU" sz="2000" b="1" dirty="0">
              <a:solidFill>
                <a:srgbClr val="FF000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127560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16216" y="185167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15</a:t>
            </a:r>
            <a:endParaRPr lang="ru-RU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33" name="Рисунок 3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939902"/>
            <a:ext cx="611441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4008" y="0"/>
            <a:ext cx="44999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Сбор и упаковка материалов ИС(И)</a:t>
            </a:r>
            <a:endParaRPr lang="ru-RU" sz="24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 rot="10800000" flipV="1">
            <a:off x="4932040" y="1049710"/>
            <a:ext cx="3744416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B4C9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  <a:ea typeface="Cambria" pitchFamily="18" charset="0"/>
              </a:rPr>
              <a:t>Упаковка с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материалами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Cambria" pitchFamily="18" charset="0"/>
              </a:rPr>
              <a:t>ИС(И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)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из  каждой аудитории проведения ИС(И)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23458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ая фигурная скобка 6"/>
          <p:cNvSpPr/>
          <p:nvPr/>
        </p:nvSpPr>
        <p:spPr>
          <a:xfrm>
            <a:off x="4355976" y="1923678"/>
            <a:ext cx="227456" cy="1944216"/>
          </a:xfrm>
          <a:prstGeom prst="righ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78777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по факту</a:t>
            </a:r>
            <a:endParaRPr lang="ru-RU" sz="20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Передача материалов ИС(И) руководителю ОО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11510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Члены комиссии по проведению ИС(И) передают руководителю ОО: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71550"/>
            <a:ext cx="2232248" cy="1296144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1491630"/>
            <a:ext cx="1769874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ВДП </a:t>
            </a:r>
          </a:p>
          <a:p>
            <a:pPr lvl="0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с бланками участников ИС(И)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83718"/>
            <a:ext cx="1296360" cy="864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23878"/>
            <a:ext cx="1224136" cy="8160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651870"/>
            <a:ext cx="1224136" cy="81609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23928" y="2763168"/>
            <a:ext cx="5112568" cy="2308324"/>
          </a:xfrm>
          <a:prstGeom prst="rect">
            <a:avLst/>
          </a:prstGeom>
          <a:ln>
            <a:solidFill>
              <a:srgbClr val="B4C9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Отчетные формы ИС(И):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- «Ведомость проведения ИС(И) в учебном кабинете ОО (месте проведения)» (ИС-05)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- «Ведомость коррекции персональных данных участников ИС(И)» (ИС-07) (при наличии)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- «Акт о досрочном завершении написания ИС(И) по уважительным причинам» (ИС-08) (при наличии)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- «Акт об удалении участника ИС(И)» (ИС-09) (при наличии)</a:t>
            </a:r>
            <a:endParaRPr lang="ru-RU" sz="16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2283718"/>
            <a:ext cx="5077072" cy="338554"/>
          </a:xfrm>
          <a:prstGeom prst="rect">
            <a:avLst/>
          </a:prstGeom>
          <a:ln>
            <a:solidFill>
              <a:srgbClr val="B4C9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 err="1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флеш-носитель</a:t>
            </a:r>
            <a:r>
              <a:rPr lang="ru-RU" sz="1600" i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  с устным </a:t>
            </a:r>
            <a:r>
              <a:rPr lang="ru-RU" sz="1600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ИС(И) (</a:t>
            </a:r>
            <a:r>
              <a:rPr lang="ru-RU" sz="1600" i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при наличии)</a:t>
            </a:r>
            <a:endParaRPr lang="ru-RU" sz="16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771550"/>
            <a:ext cx="1047299" cy="1296144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2771800" y="1419622"/>
            <a:ext cx="1584176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упаковку </a:t>
            </a:r>
          </a:p>
          <a:p>
            <a:pPr lvl="0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с материалами ИС(И)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6216" y="627534"/>
            <a:ext cx="2160240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темы итогового сочинения, тексты для изложения</a:t>
            </a:r>
            <a:endParaRPr lang="ru-RU" sz="16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2931790"/>
            <a:ext cx="1656184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 panose="02020603050405020304" pitchFamily="18" charset="0"/>
              </a:rPr>
              <a:t>инструкцию, зачитываемую  участникам ИС(И)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4299942"/>
            <a:ext cx="1656184" cy="492443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инструкции для участников ИС(И)</a:t>
            </a:r>
            <a:endParaRPr lang="ru-RU" sz="16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355726"/>
            <a:ext cx="698555" cy="95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051720" y="3075806"/>
            <a:ext cx="1728192" cy="492443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 panose="02020603050405020304" pitchFamily="18" charset="0"/>
              </a:rPr>
              <a:t>орфографические словари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51720" y="4155926"/>
            <a:ext cx="1800200" cy="830997"/>
          </a:xfrm>
          <a:prstGeom prst="rect">
            <a:avLst/>
          </a:prstGeom>
          <a:solidFill>
            <a:schemeClr val="bg1"/>
          </a:solidFill>
          <a:ln>
            <a:solidFill>
              <a:srgbClr val="B4C9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служебные, объяснительные записки</a:t>
            </a:r>
            <a:endParaRPr lang="ru-RU" sz="16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699542"/>
            <a:ext cx="122594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44008" y="1419622"/>
            <a:ext cx="1944216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 panose="02020603050405020304" pitchFamily="18" charset="0"/>
              </a:rPr>
              <a:t>Неиспользованные черновики </a:t>
            </a:r>
            <a:r>
              <a:rPr lang="ru-RU" sz="1600" b="1" kern="0" dirty="0">
                <a:solidFill>
                  <a:srgbClr val="002060"/>
                </a:solidFill>
                <a:latin typeface="+mn-lt"/>
                <a:ea typeface="Cambria" pitchFamily="18" charset="0"/>
                <a:cs typeface="Times New Roman" panose="02020603050405020304" pitchFamily="18" charset="0"/>
              </a:rPr>
              <a:t>со штампом </a:t>
            </a:r>
            <a:r>
              <a:rPr lang="ru-RU" sz="1600" b="1" kern="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Times New Roman" panose="02020603050405020304" pitchFamily="18" charset="0"/>
              </a:rPr>
              <a:t>ОО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347614"/>
            <a:ext cx="605958" cy="86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7668344" y="1635646"/>
            <a:ext cx="1080120" cy="34163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ручки</a:t>
            </a:r>
            <a:endParaRPr lang="ru-RU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1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По завершении проведения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4032448" cy="513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15567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39952" y="41151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Общественные наблюдатели передают руководителю ОО заполненную форму (ИС-10)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3507854"/>
            <a:ext cx="4320480" cy="57606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144000" y="307580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067944" y="4443958"/>
            <a:ext cx="5076056" cy="64633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-195144" algn="just">
              <a:defRPr/>
            </a:pP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Раздел заполняется руководителем ОО в случае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НЕЯВКИ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 ОБЩЕСТВЕННОГО НАБЛЮДАТЕЛЯ</a:t>
            </a:r>
            <a:endParaRPr lang="ru-RU" dirty="0">
              <a:solidFill>
                <a:srgbClr val="0070C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6660232" y="4083918"/>
            <a:ext cx="288032" cy="36004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Передача материалов руководителю ОО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63688" y="483518"/>
            <a:ext cx="5239" cy="434721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419622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медицинский работник</a:t>
            </a:r>
            <a:endParaRPr lang="ru-RU" b="1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1419622"/>
            <a:ext cx="7128792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инструкцию для медицинского работника, привлекаемого в дни проведения ИС(И)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139702"/>
            <a:ext cx="7128792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журнал учета участников ИС(И), обратившихся к медицинскому работнику во время проведения ИС(И)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2859782"/>
            <a:ext cx="7128792" cy="535531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ведомость наличия лекарственных препаратов у участников ИС(И) в день проведения ИС(И)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8351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общественные наблюдатели</a:t>
            </a:r>
            <a:endParaRPr lang="ru-RU" b="1" dirty="0"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23528" y="1275606"/>
            <a:ext cx="6137308" cy="5599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07704" y="555526"/>
            <a:ext cx="7128792" cy="584775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i="1" dirty="0" smtClean="0">
                <a:solidFill>
                  <a:srgbClr val="002060"/>
                </a:solidFill>
                <a:latin typeface="+mn-lt"/>
                <a:ea typeface="Cambria" pitchFamily="18" charset="0"/>
                <a:cs typeface="Arial" pitchFamily="34" charset="0"/>
              </a:rPr>
              <a:t>«Акт общественного наблюдения за проведением итогового сочинения (изложения) в ОО (месте проведения)» (ИС-10)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507854"/>
            <a:ext cx="7128792" cy="830997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лист учета «ВХОДНОГО ФИЛЬТРА» членов комиссии по проведению ИС(И), общественных наблюдателей,  лиц, имеющих право присутствовать в ОО (месте проведения ИС(И)) в день проведения ИС(И)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4443958"/>
            <a:ext cx="7128792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лист учета «ВХОДНОГО ФИЛЬТРА» участников ИС(И)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 </a:t>
            </a:r>
            <a:endParaRPr lang="ru-RU" sz="1600" dirty="0" smtClean="0">
              <a:solidFill>
                <a:srgbClr val="00206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688" y="411510"/>
            <a:ext cx="0" cy="367240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483518"/>
            <a:ext cx="169168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Руководитель ОО</a:t>
            </a:r>
            <a:endParaRPr lang="ru-RU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419622"/>
            <a:ext cx="7416824" cy="360040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87313" lvl="0" indent="-87313"/>
            <a:r>
              <a:rPr lang="ru-RU" dirty="0" smtClean="0">
                <a:solidFill>
                  <a:srgbClr val="002060"/>
                </a:solidFill>
                <a:ea typeface="Cambria" pitchFamily="18" charset="0"/>
              </a:rPr>
              <a:t>делает копии бланков для проверки</a:t>
            </a:r>
            <a:endParaRPr lang="ru-RU" dirty="0">
              <a:solidFill>
                <a:srgbClr val="002060"/>
              </a:solidFill>
              <a:ea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2427734"/>
            <a:ext cx="7056784" cy="646331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обеспечивает хранение оригиналов бланков ИС(И) до направления их в РЦОИ 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219822"/>
            <a:ext cx="7056784" cy="646331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обеспечивает учет бланков ИС(И) с внесенной отметкой в поля «Не завершил» или «Удален»</a:t>
            </a:r>
            <a:endParaRPr lang="ru-RU" dirty="0">
              <a:latin typeface="+mn-lt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0"/>
            <a:ext cx="914400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Завершение ИС(И)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07704" y="483518"/>
            <a:ext cx="7056784" cy="504056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ea typeface="Cambria" pitchFamily="18" charset="0"/>
              </a:rPr>
              <a:t>передает техническому специалисту оригиналы бланков ИС(И) для осуществления копирования</a:t>
            </a:r>
            <a:endParaRPr lang="ru-RU" dirty="0">
              <a:solidFill>
                <a:srgbClr val="002060"/>
              </a:solidFill>
              <a:ea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275606"/>
            <a:ext cx="87494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копирование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бланков ИС(И)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с внесенной в бланк регистрации отметкой «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Х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 в поле «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закончил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 («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Удален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»), подтвержденной подписью члена комиссии по проведению ИС(И), </a:t>
            </a:r>
            <a:r>
              <a:rPr lang="ru-RU" b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производится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, </a:t>
            </a:r>
            <a:r>
              <a:rPr lang="ru-RU" b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проверка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 ИС(И) </a:t>
            </a:r>
            <a:r>
              <a:rPr lang="ru-RU" b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осуществляется</a:t>
            </a:r>
            <a:endParaRPr lang="ru-RU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493971"/>
            <a:ext cx="8388424" cy="60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+mn-lt"/>
                <a:ea typeface="Cambria" pitchFamily="18" charset="0"/>
                <a:cs typeface="Arial" pitchFamily="34" charset="0"/>
              </a:rPr>
              <a:t>Порядок проведения ИС(И)</a:t>
            </a:r>
            <a:endParaRPr lang="ru-RU" sz="3200" dirty="0" smtClean="0">
              <a:solidFill>
                <a:srgbClr val="0000CC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851670"/>
            <a:ext cx="4933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ОСОБЫЕ СЛУЧАИ</a:t>
            </a:r>
            <a:endParaRPr lang="ru-RU" sz="44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179512" y="1059582"/>
          <a:ext cx="88569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504" y="69954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Член комиссии по проведению ИС(И): </a:t>
            </a:r>
            <a:endParaRPr lang="ru-RU" sz="2000" b="1" i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7" y="0"/>
            <a:ext cx="9034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Процедура досрочного завершения написания ИС(И)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по объективным причинам </a:t>
            </a:r>
            <a:endParaRPr lang="ru-RU" sz="1600" b="1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57" y="0"/>
            <a:ext cx="9034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Процедура досрочного завершения написания ИС(И)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по объективным причинам </a:t>
            </a:r>
            <a:endParaRPr lang="ru-RU" sz="1600" b="1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9542"/>
            <a:ext cx="5832648" cy="3147815"/>
          </a:xfrm>
          <a:prstGeom prst="rect">
            <a:avLst/>
          </a:prstGeom>
          <a:noFill/>
          <a:ln w="9525">
            <a:solidFill>
              <a:srgbClr val="B4C9E2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H="1" flipV="1">
            <a:off x="6660232" y="185167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b="1" dirty="0" smtClean="0">
                <a:latin typeface="+mn-lt"/>
              </a:rPr>
              <a:t>X</a:t>
            </a:r>
            <a:endParaRPr lang="ru-RU" b="1" dirty="0" smtClean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466039"/>
            <a:ext cx="4810522" cy="254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9542"/>
            <a:ext cx="2808312" cy="3168352"/>
          </a:xfrm>
          <a:prstGeom prst="rect">
            <a:avLst/>
          </a:prstGeom>
          <a:noFill/>
          <a:ln w="9525">
            <a:solidFill>
              <a:srgbClr val="B4C9E2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9512" y="3147814"/>
            <a:ext cx="374441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Копирование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бланков ИС(И) с внесенной в бланк регистрации отметкой «Х» в поле «Не закончил» («Удален»), подтвержденной подписью члена комиссии по проведению ИС(И),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не производится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проверка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таких ИС(И)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не осуществляется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88224" y="987574"/>
            <a:ext cx="501472" cy="93610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99992" y="4371950"/>
            <a:ext cx="1296144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092280" y="4155926"/>
            <a:ext cx="1512168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987574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1" y="0"/>
            <a:ext cx="896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Процедура удаления участника ИС(И) </a:t>
            </a:r>
            <a:r>
              <a:rPr lang="ru-RU" sz="20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(нарушение п. 28 Порядка)</a:t>
            </a:r>
            <a:endParaRPr lang="ru-RU" sz="2000" b="1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2753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Член комиссии по проведению ИС(И): </a:t>
            </a:r>
            <a:endParaRPr lang="ru-RU" sz="2000" b="1" i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Итоговое сочинение (изложение)</a:t>
            </a:r>
            <a:endParaRPr lang="ru-RU" sz="2400" b="1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3518"/>
            <a:ext cx="337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002060"/>
                </a:solidFill>
                <a:latin typeface="+mn-lt"/>
                <a:cs typeface="Tahoma"/>
              </a:rPr>
              <a:t>Основные</a:t>
            </a:r>
            <a:r>
              <a:rPr lang="ru-RU" sz="2400" b="1" spc="-45" dirty="0" smtClean="0">
                <a:solidFill>
                  <a:srgbClr val="002060"/>
                </a:solidFill>
                <a:latin typeface="+mn-lt"/>
                <a:cs typeface="Tahoma"/>
              </a:rPr>
              <a:t> </a:t>
            </a:r>
            <a:r>
              <a:rPr lang="ru-RU" sz="2400" b="1" spc="-114" dirty="0" smtClean="0">
                <a:solidFill>
                  <a:srgbClr val="002060"/>
                </a:solidFill>
                <a:latin typeface="+mn-lt"/>
                <a:cs typeface="Tahoma"/>
              </a:rPr>
              <a:t>нововведения</a:t>
            </a:r>
            <a:endParaRPr lang="ru-RU" sz="2400" dirty="0">
              <a:solidFill>
                <a:srgbClr val="002060"/>
              </a:solidFill>
              <a:latin typeface="+mn-lt"/>
              <a:cs typeface="Tahoma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987574"/>
          <a:ext cx="828092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Процедура удаления участника ИС(И) </a:t>
            </a:r>
            <a:endParaRPr lang="ru-RU" sz="2000" b="1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5526"/>
            <a:ext cx="2988840" cy="3291830"/>
          </a:xfrm>
          <a:prstGeom prst="rect">
            <a:avLst/>
          </a:prstGeom>
          <a:noFill/>
          <a:ln w="6350">
            <a:solidFill>
              <a:srgbClr val="B4C9E2"/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55526"/>
            <a:ext cx="5832648" cy="3291831"/>
          </a:xfrm>
          <a:prstGeom prst="rect">
            <a:avLst/>
          </a:prstGeom>
          <a:noFill/>
          <a:ln w="9525">
            <a:solidFill>
              <a:srgbClr val="B4C9E2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228184" y="1923678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000" b="1" dirty="0" smtClean="0">
                <a:latin typeface="+mn-lt"/>
              </a:rPr>
              <a:t>X</a:t>
            </a:r>
            <a:endParaRPr lang="ru-RU" sz="2000" b="1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643758"/>
            <a:ext cx="4896544" cy="249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3147814"/>
            <a:ext cx="417646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Копирование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бланков ИС(И) с внесенной в бланк регистрации отметкой «Х» в поле «Не закончил» («Удален»), подтвержденной подписью члена комиссии по проведению ИС(И),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 производится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проверка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таких ИС(И)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 осуществляется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56176" y="843558"/>
            <a:ext cx="501472" cy="93610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99992" y="4299942"/>
            <a:ext cx="129614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92280" y="4371950"/>
            <a:ext cx="1512168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15566"/>
            <a:ext cx="4038600" cy="648072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Участники ЕГЭ с ОВЗ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915567"/>
            <a:ext cx="3966592" cy="648072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Участники ЕГЭ – дети-инвалиды и инвалиды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95536" y="2139702"/>
            <a:ext cx="4032448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Копия рекомендаций  ПМПК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4716016" y="2139702"/>
            <a:ext cx="3966592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Копия справки, подтверждающая инвалидность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5187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Условия должны быть прописаны в рекомендациях ПМПК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Особенности организации и проведения ИС(И) для лиц с ОВЗ, детей-инвалидов и инвалидов </a:t>
            </a:r>
            <a:endParaRPr lang="ru-RU" sz="24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9752" y="1635646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1635646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572000" y="1275606"/>
            <a:ext cx="0" cy="25202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Особенности организации и проведения ИС(И) для лиц с ОВЗ, детей-инвалидов и инвалидов </a:t>
            </a:r>
            <a:endParaRPr lang="ru-RU" sz="24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843558"/>
            <a:ext cx="8712968" cy="230832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С(И) на дому, в медицинской организации: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+mn-lt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- заключение медицинской организации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- рекомендации ПМПК 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ИС(И) организуется по месту жительства участника ИС(И), по месту нахождения медицинской организации с выполнением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минимальных требований к процедуре проведения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1982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Руководитель ОО: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- определяет комиссию по проведению ИС(И) на дому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- контролирует процедуру подготовки к ИС(И)  (</a:t>
            </a:r>
            <a:r>
              <a:rPr lang="ru-RU" i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печать бланков, отчетных форм, оформление отчетных форм, оформление ВДП, передача тем и текстов для изложения в день проведения ИС(И), доставка материалов ИС(И) по завершении ИС(И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))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Особенности организации и проведения ИС(И) в устной форме</a:t>
            </a:r>
            <a:endParaRPr lang="ru-RU" sz="2400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83518"/>
            <a:ext cx="8640960" cy="156966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Для участников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ИС(И) с ОВЗ, участников ИС(И) - детей-инвалидов и инвалидов ИС(И)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может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по их желанию и при наличии соответствующих медицинских показаний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проводиться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в устной форме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Устное сочинение (изложение) участников записывается на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флеш-носитель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- аудиозаписи участников передаются ассистенту, который в присутствии руководителя ОО переносит устные сочинения (изложения) из аудиозаписей в бланки ИС(И)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55726"/>
            <a:ext cx="4525051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763688" y="4083918"/>
            <a:ext cx="1296144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59832" y="4083918"/>
            <a:ext cx="129614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931790"/>
            <a:ext cx="1368152" cy="116955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Для устной формы – пятый критерий не выставляется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211960" y="3075806"/>
            <a:ext cx="288032" cy="14401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3" y="3435845"/>
            <a:ext cx="2952327" cy="1707655"/>
          </a:xfrm>
          <a:prstGeom prst="rect">
            <a:avLst/>
          </a:prstGeom>
          <a:noFill/>
          <a:ln w="9525">
            <a:solidFill>
              <a:srgbClr val="B4C9E2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940152" y="2139702"/>
            <a:ext cx="2952328" cy="116955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форму ИС-05 «ведомость проведения ИС(И) в учебном кабинете ОО (месте проведения)» - «</a:t>
            </a:r>
            <a:r>
              <a:rPr lang="en-US" sz="14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</a:t>
            </a:r>
            <a:r>
              <a:rPr lang="en-US" sz="14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поле «Сдавал  в устной форме (ОВЗ)»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380312" y="3291830"/>
            <a:ext cx="0" cy="46921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236296" y="4011910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000" b="1" dirty="0" smtClean="0">
                <a:latin typeface="+mn-lt"/>
              </a:rPr>
              <a:t>X</a:t>
            </a:r>
            <a:endParaRPr lang="ru-RU" sz="2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20359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Инструкция </a:t>
            </a:r>
          </a:p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для членов комиссии по проверке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проверки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87574"/>
            <a:ext cx="8784976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0975" indent="-180975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нормативными правовыми документами, регламентирующими проведение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порядком проведения и проверки ИС(И)</a:t>
            </a:r>
          </a:p>
          <a:p>
            <a:pPr marL="180975" indent="-180975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методическими материалами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Рособрнадзора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, рекомендуемыми к использованию при организации и проведении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инструкцией, определяющей порядок их работы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правилами заполнения бланков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критериями оценивания ИС(И), разработанными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Рособрнадзором</a:t>
            </a:r>
            <a:endParaRPr lang="ru-RU" sz="2000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правилами заполнения отчетной формы ИС-06 «Протокол проверки ИС(И)»</a:t>
            </a:r>
            <a:endParaRPr lang="ru-RU" sz="20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9503"/>
            <a:ext cx="87849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Члены комиссии по проведению ИС(И) </a:t>
            </a:r>
            <a:r>
              <a:rPr lang="ru-RU" sz="19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до начала проведении ИС(И) обязаны </a:t>
            </a:r>
            <a:r>
              <a:rPr lang="ru-RU" sz="1900" b="1" i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ознакомиться с</a:t>
            </a:r>
            <a:r>
              <a:rPr lang="ru-RU" sz="19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: </a:t>
            </a:r>
            <a:endParaRPr lang="ru-RU" sz="19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011910"/>
            <a:ext cx="8784976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Во время проверки ИС(И)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членам комиссии по проверке ИС(И) ЗАПРЕЩЕНО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иметь при себе средства связи</a:t>
            </a:r>
            <a:endParaRPr lang="ru-RU" sz="20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0"/>
            <a:ext cx="496855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До начала проверки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771550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Акт общественного наблюдения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 проверкой ИС(И) в ОО (месте проверки) (ИС-11)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06769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ПО количеству распределенных аккредитованных общественных наблюдателей в ОО (месте проверки)</a:t>
            </a:r>
            <a:endParaRPr lang="ru-RU" b="1" dirty="0">
              <a:solidFill>
                <a:srgbClr val="0070C0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75121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619672" y="267494"/>
            <a:ext cx="0" cy="4608512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339502"/>
            <a:ext cx="169168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Руководитель ОО</a:t>
            </a:r>
            <a:endParaRPr lang="ru-RU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3147814"/>
            <a:ext cx="7272808" cy="584775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обеспечивает проверку и оценивание ИС(И) в соответствии с критериями оценивания в установленные сроки п. 29 Порядка ГИА, и заполнение БР </a:t>
            </a:r>
            <a:endParaRPr lang="ru-RU" sz="16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1563638"/>
            <a:ext cx="7272808" cy="830997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принимает решение о возложения на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технического специалиста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обязанности по осуществлению проверки соблюдения участником ИС(И) требования №2 «Самостоятельность написания ИС(И)» 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2499742"/>
            <a:ext cx="7272808" cy="584775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осуществляет контроль за внесением  отметки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 в БР  в поле «В устной форме» (сдача ИС(И) в устной форме) 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0"/>
            <a:ext cx="914400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Порядок проверки и оценивания ИС(И)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1680" y="411510"/>
            <a:ext cx="7272808" cy="1080120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обеспечивает техническими средствами (ксерокс, сканер, компьютер с выходом в сеть «Интернет», а также  с установленными на него специализированными программами, позволяющими автоматически проверять тексты на наличие заимствований и др.) </a:t>
            </a:r>
            <a:r>
              <a:rPr lang="ru-RU" sz="1600" b="1" dirty="0" smtClean="0">
                <a:solidFill>
                  <a:srgbClr val="002060"/>
                </a:solidFill>
                <a:ea typeface="Cambria" pitchFamily="18" charset="0"/>
              </a:rPr>
              <a:t>экспертов</a:t>
            </a:r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 для проверки и оценивания ИС(И)  </a:t>
            </a:r>
            <a:endParaRPr lang="ru-RU" sz="1600" dirty="0">
              <a:solidFill>
                <a:srgbClr val="002060"/>
              </a:solidFill>
              <a:ea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491630"/>
            <a:ext cx="64807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ИЛИ</a:t>
            </a:r>
            <a:endParaRPr lang="ru-RU" sz="2000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99592" y="1635646"/>
            <a:ext cx="432048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99592" y="1491630"/>
            <a:ext cx="432048" cy="1386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691680" y="3775348"/>
            <a:ext cx="7272808" cy="1368152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обеспечивает в соответствии с графиком доставку в РЦОИ для обработки оригиналов бланков ИС(И)  участников ИС(И) с внесенными  в них результатами проверки по критериям оценивания и оценки («зачет»/ «незачет»), в том числе оригиналы бланков ИС(И) с внесенной отметкой в поля «Не закончил» («Удален»), подтвержденной подписью члена комиссии по проведению ИС(И)</a:t>
            </a:r>
            <a:endParaRPr lang="ru-RU" sz="1600" dirty="0">
              <a:solidFill>
                <a:srgbClr val="002060"/>
              </a:solidFill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619672" y="267494"/>
            <a:ext cx="0" cy="3456384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339502"/>
            <a:ext cx="169168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Эксперты</a:t>
            </a:r>
            <a:endParaRPr lang="ru-RU" b="1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355726"/>
            <a:ext cx="7272808" cy="584775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проверяют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КОПИИ БЛАНКОВ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ЗАПИСИ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в соответствии с требованиями и критериями оценивания, разработанными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Рособрнадзором</a:t>
            </a:r>
            <a:endParaRPr lang="ru-RU" sz="16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1275606"/>
            <a:ext cx="7272808" cy="33855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каждое ИС(И) проверяется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одним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экспертом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один раз 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1707654"/>
            <a:ext cx="7272808" cy="584775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осуществляют контроль за внесением  отметки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 в БР  в поле «В устной форме» (сдача ИС(И) в устной форме) 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0"/>
            <a:ext cx="914400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Порядок проверки и оценивания ИС(И)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1680" y="411510"/>
            <a:ext cx="7272808" cy="288032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проверка ИС(И) завершается в установленные сроки п. 29 Порядка ГИА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771550"/>
            <a:ext cx="7272808" cy="432048"/>
          </a:xfrm>
          <a:prstGeom prst="rect">
            <a:avLst/>
          </a:prstGeom>
          <a:solidFill>
            <a:srgbClr val="ECF1F8"/>
          </a:solidFill>
          <a:ln w="3175"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ИС(И) оцениваются по системе «</a:t>
            </a:r>
            <a:r>
              <a:rPr lang="ru-RU" sz="1600" b="1" dirty="0" smtClean="0">
                <a:solidFill>
                  <a:srgbClr val="002060"/>
                </a:solidFill>
                <a:ea typeface="Cambria" pitchFamily="18" charset="0"/>
              </a:rPr>
              <a:t>зачет</a:t>
            </a:r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» или «</a:t>
            </a:r>
            <a:r>
              <a:rPr lang="ru-RU" sz="1600" b="1" dirty="0" smtClean="0">
                <a:solidFill>
                  <a:srgbClr val="002060"/>
                </a:solidFill>
                <a:ea typeface="Cambria" pitchFamily="18" charset="0"/>
              </a:rPr>
              <a:t>незачет</a:t>
            </a:r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» по критериям, разработанным </a:t>
            </a:r>
            <a:r>
              <a:rPr lang="ru-RU" sz="1600" dirty="0" err="1" smtClean="0">
                <a:solidFill>
                  <a:srgbClr val="002060"/>
                </a:solidFill>
                <a:ea typeface="Cambria" pitchFamily="18" charset="0"/>
              </a:rPr>
              <a:t>Рособрнадзором</a:t>
            </a:r>
            <a:r>
              <a:rPr lang="ru-RU" sz="1600" dirty="0" smtClean="0">
                <a:solidFill>
                  <a:srgbClr val="002060"/>
                </a:solidFill>
                <a:ea typeface="Cambria" pitchFamily="18" charset="0"/>
              </a:rPr>
              <a:t>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7016" y="3939902"/>
            <a:ext cx="867747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копирование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lang="ru-RU" sz="1600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бланков ИС(И)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с внесенной в бланк регистрации отметкой «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Х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 в поле «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закончил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 («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Удален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»), подтвержденной подписью члена комиссии по проведению ИС(И), </a:t>
            </a:r>
            <a:r>
              <a:rPr lang="ru-RU" sz="1600" b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производится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, </a:t>
            </a:r>
            <a:r>
              <a:rPr lang="ru-RU" sz="1600" b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проверка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 ИС(И) </a:t>
            </a:r>
            <a:r>
              <a:rPr lang="ru-RU" sz="1600" b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осуществляется</a:t>
            </a:r>
            <a:endParaRPr lang="ru-RU" sz="16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3003798"/>
            <a:ext cx="7272808" cy="338554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заполняют «Протокол проверки ИС(И) (ИС-06)</a:t>
            </a:r>
            <a:endParaRPr lang="ru-RU" sz="16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3435846"/>
            <a:ext cx="7272808" cy="338554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заполняют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КОПИИ БЛАНКОВ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регистрации</a:t>
            </a:r>
            <a:endParaRPr lang="ru-RU" sz="16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Порядок проверки и оценивания ИС(И)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ea typeface="Cambria" pitchFamily="18" charset="0"/>
              <a:cs typeface="Arial" pitchFamily="34" charset="0"/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499742"/>
            <a:ext cx="89289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копирование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</a:t>
            </a:r>
            <a:r>
              <a:rPr lang="ru-RU" sz="1600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бланков ИС(И)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с внесенной в бланк регистрации отметкой «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Х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 в поле «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закончил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 («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Удален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»), подтвержденной подписью члена комиссии по проведению ИС(И), </a:t>
            </a:r>
            <a:r>
              <a:rPr lang="ru-RU" sz="1600" b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производится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, </a:t>
            </a:r>
            <a:r>
              <a:rPr lang="ru-RU" sz="1600" b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проверка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  ИС(И) </a:t>
            </a:r>
            <a:r>
              <a:rPr lang="ru-RU" sz="1600" b="1" u="sng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осуществляется</a:t>
            </a:r>
            <a:endParaRPr lang="ru-RU" sz="16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07504" y="483518"/>
          <a:ext cx="88569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179512" y="3435846"/>
          <a:ext cx="871296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7624" y="1347614"/>
            <a:ext cx="1296144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87313" lvl="0" indent="-87313" algn="ctr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делает копии бланков для проверки</a:t>
            </a:r>
            <a:endParaRPr lang="ru-RU" sz="14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131590"/>
            <a:ext cx="1728192" cy="1077218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определяет  порядок проверки требования №2 «Самостоятельность написания ИС(И)»</a:t>
            </a:r>
            <a:endParaRPr lang="ru-RU" sz="14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987574"/>
            <a:ext cx="2304256" cy="1077218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проверяют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КОПИИ БЛАНКОВ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ЗАПИСИ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в соответствии с требованиями и критериями оценивания, разработанными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Рособрнадзором</a:t>
            </a:r>
            <a:endParaRPr lang="ru-RU" sz="14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4011910"/>
            <a:ext cx="1296144" cy="86177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заполняют «Протокол проверки ИС(И) (ИС-06)</a:t>
            </a:r>
            <a:endParaRPr lang="ru-RU" sz="14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4083918"/>
            <a:ext cx="1296144" cy="86177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заполняют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КОПИИ БЛАНКОВ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регистрации</a:t>
            </a:r>
            <a:endParaRPr lang="ru-RU" sz="1400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3850838"/>
            <a:ext cx="1512168" cy="1107996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переносит результаты проверки из КОПИЙ БЛАНКОВ регистрации в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ОРИГИНАЛЫ БЛАНКОВ РЕГИСТРАЦИИ</a:t>
            </a:r>
            <a:endParaRPr lang="ru-RU" sz="12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411510"/>
          <a:ext cx="87849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Нормативные документы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0"/>
            <a:ext cx="496855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По завершении проверки ИС(И)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771550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Акт общественного наблюдения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 проверкой ИС(И) в ОО (месте проверки) (ИС-11)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06769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ПО количеству распределенных аккредитованных общественных наблюдателей в ОО (месте проверки)</a:t>
            </a:r>
            <a:endParaRPr lang="ru-RU" b="1" dirty="0">
              <a:solidFill>
                <a:srgbClr val="0070C0"/>
              </a:solidFill>
              <a:latin typeface="+mn-lt"/>
              <a:ea typeface="Cambria" pitchFamily="18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75121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587974"/>
            <a:ext cx="4067944" cy="55552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3939902"/>
            <a:ext cx="4320480" cy="92333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-195144" algn="just">
              <a:defRPr/>
            </a:pP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Раздел заполняется руководителем ОО в случае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НЕЯВКИ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Cambria" pitchFamily="18" charset="0"/>
                <a:cs typeface="Arial" pitchFamily="34" charset="0"/>
              </a:rPr>
              <a:t> ОБЩЕСТВЕННОГО НАБЛЮДАТЕЛЯ</a:t>
            </a:r>
            <a:endParaRPr lang="ru-RU" dirty="0">
              <a:solidFill>
                <a:srgbClr val="0070C0"/>
              </a:solidFill>
              <a:latin typeface="+mn-lt"/>
              <a:ea typeface="Cambria" pitchFamily="18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923928" y="4011910"/>
            <a:ext cx="576064" cy="57606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3478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Организация проверки ИС(И)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15566"/>
            <a:ext cx="842493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Каждое сочинение (изложение) проверяется </a:t>
            </a:r>
          </a:p>
          <a:p>
            <a:pPr algn="ctr"/>
            <a:r>
              <a:rPr lang="ru-RU" sz="28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ОДНИМ ЭКСПЕРТОМ ОДИН РАЗ</a:t>
            </a:r>
            <a:endParaRPr lang="ru-RU" sz="2800" b="1" i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211710"/>
            <a:ext cx="8424937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Результаты проверки по </a:t>
            </a:r>
            <a:r>
              <a:rPr lang="ru-RU" sz="2800" b="1" u="sng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ТРЕБОВАНИЯМ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и </a:t>
            </a:r>
            <a:r>
              <a:rPr lang="ru-RU" sz="2800" b="1" u="sng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КРИТЕРИЯМ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оценивания </a:t>
            </a:r>
            <a:r>
              <a:rPr lang="ru-RU" sz="28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(«зачет»/«незачет»)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вносятся в копию бланка регистрации</a:t>
            </a:r>
            <a:endParaRPr lang="ru-RU" sz="2800" b="1" i="1" dirty="0">
              <a:solidFill>
                <a:srgbClr val="C0000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Критерии оценивания ИС(И)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7195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2 требования (№1 и №2) + 2 критерия (№ 1 и № 2) + дополнительно один критерий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(№ 3, № 4, № 5) = «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ЗАЧЕТ</a:t>
            </a:r>
            <a:r>
              <a:rPr lang="ru-RU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» </a:t>
            </a:r>
            <a:endParaRPr lang="ru-RU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411510"/>
          <a:ext cx="8928992" cy="400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933"/>
                <a:gridCol w="3394493"/>
                <a:gridCol w="3144664"/>
                <a:gridCol w="140630"/>
                <a:gridCol w="1511272"/>
              </a:tblGrid>
              <a:tr h="28802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mbria" pitchFamily="18" charset="0"/>
                        </a:rPr>
                        <a:t>ТРЕБОВАНИЯ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5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№ 1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Объём итогового сочинения (изложения)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+mn-lt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</a:rPr>
                        <a:t>ОСНОВНЫЕ</a:t>
                      </a:r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+mn-lt"/>
                          <a:ea typeface="Cambria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6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№ 2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Самостоятельность написания итогового сочинения (изложения)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99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КРИТЕРИИ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746"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  <a:ea typeface="Cambria" pitchFamily="18" charset="0"/>
                        </a:rPr>
                        <a:t>ИС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  <a:ea typeface="Cambria" pitchFamily="18" charset="0"/>
                        </a:rPr>
                        <a:t>ИИ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3735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№ 1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Соответствие теме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Содержание изложения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</a:rPr>
                        <a:t>ОСНОВНЫЕ </a:t>
                      </a:r>
                      <a:endParaRPr lang="ru-RU" sz="160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55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№ 2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Аргументация. Привлечение литературного материала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Логичность изложения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4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№ 3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Композиция и логика рассуждения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Cambria" pitchFamily="18" charset="0"/>
                        </a:rPr>
                        <a:t>Использование элементов стиля исходного текста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</a:rPr>
                        <a:t>+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Cambria" pitchFamily="18" charset="0"/>
                        </a:rPr>
                        <a:t>дополнительно один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65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№ 4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Качество письменной речи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35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№ 5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+mn-lt"/>
                          <a:ea typeface="Cambria" pitchFamily="18" charset="0"/>
                        </a:rPr>
                        <a:t>Грамотность</a:t>
                      </a:r>
                      <a:endParaRPr lang="ru-RU" sz="1600" dirty="0">
                        <a:solidFill>
                          <a:srgbClr val="0606BA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2347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Требование № 1.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«ОБЪЁМ ИС(И)»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059582"/>
            <a:ext cx="8568952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Если в сочинении </a:t>
            </a:r>
            <a:r>
              <a:rPr lang="ru-RU" sz="2400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менее 250 слов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, а в изложении </a:t>
            </a:r>
            <a:r>
              <a:rPr lang="ru-RU" sz="2400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менее 150 слов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(</a:t>
            </a:r>
            <a:r>
              <a:rPr lang="ru-RU" sz="2400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в подсчет включаются все слова, в том числе и служебные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), то выставляется «незачет» за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НЕВЫПОЛНЕНИЕ  требования № 1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 за работу в целом</a:t>
            </a:r>
            <a:endParaRPr lang="ru-RU" sz="2400" b="1" i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93179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48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! </a:t>
            </a:r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ТАКИЕ ИТОГОВЫЕ СОЧИНЕНИЯ (ИЗЛОЖЕНИЯ)            НЕ ПРОВЕРЯЮТСЯ ПО ТРЕБОВАНИЮ № 2 «САМОСТОЯТЕЛЬНОСТЬ НАПИСАНИЯ ИС(И)» И  КРИТЕРИЯМ ОЦЕНИВАНИЯ</a:t>
            </a:r>
            <a:endParaRPr lang="ru-RU" sz="2400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347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Требование № 1. «Объем ИС(И)»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15566"/>
            <a:ext cx="360040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Эксперт выставляет </a:t>
            </a:r>
            <a:r>
              <a:rPr lang="ru-RU" b="1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 невыполнение требования № 1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79662"/>
            <a:ext cx="360040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клетки по требованию № 2 выставляет </a:t>
            </a:r>
            <a:r>
              <a:rPr lang="ru-RU" b="1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</a:t>
            </a:r>
            <a:endParaRPr lang="ru-RU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715766"/>
            <a:ext cx="360040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клетки по критериям оценивания выставляет </a:t>
            </a:r>
            <a:r>
              <a:rPr lang="ru-RU" b="1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</a:t>
            </a:r>
            <a:endParaRPr lang="ru-RU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795886"/>
            <a:ext cx="360040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поле «Результат проверки сочинения (изложения) ставится </a:t>
            </a:r>
            <a:r>
              <a:rPr lang="ru-RU" b="1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</a:t>
            </a:r>
            <a:endParaRPr lang="ru-RU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63638"/>
            <a:ext cx="5088069" cy="266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95936" y="699542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0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499742"/>
            <a:ext cx="216024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2499742"/>
            <a:ext cx="1800200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003798"/>
            <a:ext cx="936104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347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Требование № 2.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«САМОСТОЯТЕЛЬНОСТЬ НАПИСАНИЯ ИС(И)»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9582"/>
            <a:ext cx="856895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Если сочинение (изложение) признано несамостоятельным, то выставляется </a:t>
            </a:r>
            <a:r>
              <a:rPr lang="ru-RU" sz="2400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</a:t>
            </a:r>
            <a:r>
              <a:rPr lang="ru-RU" sz="2400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НЕВЫПОЛНЕНИЕ требования     № 2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и </a:t>
            </a:r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 всю работу в целом</a:t>
            </a:r>
            <a:endParaRPr lang="ru-RU" sz="24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71576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! ТАКИЕ ИТОГОВЫЕ СОЧИНЕНИЯ (ИЗЛОЖЕНИЯ) </a:t>
            </a:r>
          </a:p>
          <a:p>
            <a:pPr algn="just">
              <a:tabLst>
                <a:tab pos="180975" algn="l"/>
              </a:tabLst>
            </a:pPr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НЕ ПРОВЕРЯЮТСЯ ПО КРИТЕРИЯМ ОЦЕНИВАНИЯ</a:t>
            </a:r>
            <a:endParaRPr lang="ru-RU" sz="2400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Требование № 2.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ea typeface="Cambria" pitchFamily="18" charset="0"/>
              </a:rPr>
              <a:t>«Самостоятельность написания ИС(И)»</a:t>
            </a:r>
            <a:endParaRPr lang="ru-RU" sz="2400" dirty="0">
              <a:solidFill>
                <a:srgbClr val="0000FF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15566"/>
            <a:ext cx="360040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Эксперт выставляет </a:t>
            </a:r>
            <a:r>
              <a:rPr lang="ru-RU" b="1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 невыполнение требования № 2</a:t>
            </a:r>
            <a:endParaRPr lang="ru-RU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139702"/>
            <a:ext cx="360040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клетки по критериям оценивания выставляет </a:t>
            </a:r>
            <a:r>
              <a:rPr lang="ru-RU" b="1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</a:t>
            </a:r>
            <a:endParaRPr lang="ru-RU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579862"/>
            <a:ext cx="360040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В поле «Результат проверки сочинения (изложения) ставится </a:t>
            </a:r>
            <a:r>
              <a:rPr lang="ru-RU" b="1" i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</a:t>
            </a:r>
            <a:endParaRPr lang="ru-RU" b="1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84355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0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635646"/>
            <a:ext cx="51538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24128" y="3075806"/>
            <a:ext cx="936104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571750"/>
            <a:ext cx="1728192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2571750"/>
            <a:ext cx="288032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005" y="0"/>
            <a:ext cx="8989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Алгоритм проверки ИС(И):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от требований к критериям оценивания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9582"/>
            <a:ext cx="8568952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Если ИС(И) соответствует требованию № 1  и требованию № 2, то эксперт выставляет </a:t>
            </a:r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«зачет»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за выполнение требования № 1 и требования № 2</a:t>
            </a:r>
            <a:endParaRPr lang="ru-RU" sz="24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78777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После этого сочинение (изложение) </a:t>
            </a:r>
            <a:r>
              <a:rPr lang="ru-RU" sz="2400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оценивается по КРИТЕРИЯМ</a:t>
            </a:r>
            <a:endParaRPr lang="ru-RU" sz="2400" dirty="0">
              <a:solidFill>
                <a:srgbClr val="0606BA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347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Проверка по требованиям к критериям оценивания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27534"/>
            <a:ext cx="8496944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Если по требованию № 1 и требованию № 2 «зачёт», то итоговое сочинение (изложение) далее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проверяется по критериям</a:t>
            </a:r>
            <a:endParaRPr lang="ru-RU" sz="2000" b="1" dirty="0">
              <a:solidFill>
                <a:srgbClr val="002060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7614"/>
            <a:ext cx="6803417" cy="36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23928" y="2355726"/>
            <a:ext cx="576064" cy="28803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2211710"/>
            <a:ext cx="2808312" cy="72008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99992" y="2643758"/>
            <a:ext cx="1296144" cy="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005" y="0"/>
            <a:ext cx="8989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Оценивание сочинения по критериям</a:t>
            </a:r>
            <a:endParaRPr lang="ru-RU" sz="2400" b="1" dirty="0">
              <a:solidFill>
                <a:srgbClr val="0000CC"/>
              </a:solidFill>
              <a:latin typeface="+mn-lt"/>
              <a:ea typeface="Cambria" pitchFamily="18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43558"/>
            <a:ext cx="3600400" cy="3888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Сочинение оценивается по пяти критериям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+mn-lt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Критерии № 1 и № 2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Cambria" pitchFamily="18" charset="0"/>
              </a:rPr>
              <a:t>являются </a:t>
            </a:r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ОСНОВНЫМИ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+mn-lt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Если за сочинение (изложение) по критерию № 1 выставлен </a:t>
            </a:r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«незачет»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,</a:t>
            </a:r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то сочинение (изложение) по критериям </a:t>
            </a:r>
            <a:r>
              <a:rPr lang="ru-RU" b="1" dirty="0" smtClean="0">
                <a:solidFill>
                  <a:srgbClr val="0606BA"/>
                </a:solidFill>
                <a:latin typeface="+mn-lt"/>
                <a:ea typeface="Cambria" pitchFamily="18" charset="0"/>
              </a:rPr>
              <a:t>№ 2 - № 5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не проверяется </a:t>
            </a:r>
          </a:p>
          <a:p>
            <a:pPr algn="just"/>
            <a:endParaRPr lang="ru-RU" b="1" dirty="0" smtClean="0">
              <a:solidFill>
                <a:srgbClr val="0070C0"/>
              </a:solidFill>
              <a:latin typeface="+mn-lt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В клетки по всем критериям выставляется </a:t>
            </a:r>
            <a:r>
              <a:rPr lang="ru-RU" b="1" dirty="0" smtClean="0">
                <a:solidFill>
                  <a:srgbClr val="0000CC"/>
                </a:solidFill>
                <a:latin typeface="+mn-lt"/>
                <a:ea typeface="Cambria" pitchFamily="18" charset="0"/>
              </a:rPr>
              <a:t>«незачет»</a:t>
            </a:r>
            <a:endParaRPr lang="ru-RU" b="1" dirty="0">
              <a:solidFill>
                <a:srgbClr val="0000CC"/>
              </a:solidFill>
              <a:latin typeface="+mn-lt"/>
              <a:ea typeface="Cambr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9622"/>
            <a:ext cx="53640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3928" y="627534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000" dirty="0">
              <a:solidFill>
                <a:srgbClr val="0070C0"/>
              </a:solidFill>
              <a:latin typeface="+mn-lt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12700"/>
        </a:effectLst>
      </a:spPr>
      <a:bodyPr wrap="square">
        <a:spAutoFit/>
      </a:bodyPr>
      <a:lstStyle>
        <a:defPPr algn="ctr">
          <a:defRPr b="1" dirty="0" smtClean="0">
            <a:solidFill>
              <a:srgbClr val="002060"/>
            </a:solidFill>
            <a:latin typeface="+mn-lt"/>
            <a:ea typeface="Cambria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12871</TotalTime>
  <Words>8196</Words>
  <Application>Microsoft Office PowerPoint</Application>
  <PresentationFormat>Экран (16:9)</PresentationFormat>
  <Paragraphs>1127</Paragraphs>
  <Slides>112</Slides>
  <Notes>49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112</vt:i4>
      </vt:variant>
    </vt:vector>
  </HeadingPairs>
  <TitlesOfParts>
    <vt:vector size="113" baseType="lpstr">
      <vt:lpstr>Тема Office</vt:lpstr>
      <vt:lpstr>Слайд 1</vt:lpstr>
      <vt:lpstr>Слайд 2</vt:lpstr>
      <vt:lpstr>Формирование комплектов тем итогового сочинения в 2023-2024 г.</vt:lpstr>
      <vt:lpstr>Структура закрытого банка тем итогового сочинения</vt:lpstr>
      <vt:lpstr>Комплект тем итогового сочинения</vt:lpstr>
      <vt:lpstr>Подготовка к итоговому сочинению: ресурсы</vt:lpstr>
      <vt:lpstr>Новый порядок проведения ГИА</vt:lpstr>
      <vt:lpstr>Итоговое сочинение (изложение)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</vt:lpstr>
      <vt:lpstr>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Регламентированы случаи опоздания участников ИС(И) и порядок действий лиц,  привлекаемых к организации и проведению ИС(И), при опозданиях участников ИС(И)</vt:lpstr>
      <vt:lpstr>Слайд 51</vt:lpstr>
      <vt:lpstr>Слайд 52</vt:lpstr>
      <vt:lpstr>Слайд 53</vt:lpstr>
      <vt:lpstr>Основные правила заполнения бланков</vt:lpstr>
      <vt:lpstr>Комплект бланков ИС(И)</vt:lpstr>
      <vt:lpstr>Информация на доске для заполнения бланков ИС(И) </vt:lpstr>
      <vt:lpstr>Слайд 57</vt:lpstr>
      <vt:lpstr>Слайд 58</vt:lpstr>
      <vt:lpstr>Заполнение бланка регистрации</vt:lpstr>
      <vt:lpstr>Заполнение бланков записи</vt:lpstr>
      <vt:lpstr>Заполнение бланка регистрации</vt:lpstr>
      <vt:lpstr>Заполнение бланков записи</vt:lpstr>
      <vt:lpstr>Проведение ИС(И):  выдача дополнительного бланка записи</vt:lpstr>
      <vt:lpstr>Выдача дополнительного бланка записи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Пример заполнения нижней части бланка регистрации</vt:lpstr>
      <vt:lpstr>Слайд 102</vt:lpstr>
      <vt:lpstr>ИС(И): заполнение бланка регистрации</vt:lpstr>
      <vt:lpstr>Слайд 104</vt:lpstr>
      <vt:lpstr>Слайд 105</vt:lpstr>
      <vt:lpstr>Слайд 106</vt:lpstr>
      <vt:lpstr>Порядок проведения ИС(И)</vt:lpstr>
      <vt:lpstr>Слайд 108</vt:lpstr>
      <vt:lpstr>Слайд 109</vt:lpstr>
      <vt:lpstr>Дополнительные даты (первая среда февраля, вторая среда апреля)</vt:lpstr>
      <vt:lpstr>Слайд 111</vt:lpstr>
      <vt:lpstr> Контактная информация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USER</cp:lastModifiedBy>
  <cp:revision>1829</cp:revision>
  <dcterms:created xsi:type="dcterms:W3CDTF">2016-11-25T13:06:27Z</dcterms:created>
  <dcterms:modified xsi:type="dcterms:W3CDTF">2023-11-23T08:19:04Z</dcterms:modified>
</cp:coreProperties>
</file>