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7"/>
  </p:notesMasterIdLst>
  <p:sldIdLst>
    <p:sldId id="256" r:id="rId2"/>
    <p:sldId id="358" r:id="rId3"/>
    <p:sldId id="359" r:id="rId4"/>
    <p:sldId id="371" r:id="rId5"/>
    <p:sldId id="360" r:id="rId6"/>
    <p:sldId id="361" r:id="rId7"/>
    <p:sldId id="362" r:id="rId8"/>
    <p:sldId id="363" r:id="rId9"/>
    <p:sldId id="375" r:id="rId10"/>
    <p:sldId id="365" r:id="rId11"/>
    <p:sldId id="366" r:id="rId12"/>
    <p:sldId id="384" r:id="rId13"/>
    <p:sldId id="367" r:id="rId14"/>
    <p:sldId id="368" r:id="rId15"/>
    <p:sldId id="369" r:id="rId16"/>
    <p:sldId id="370" r:id="rId17"/>
    <p:sldId id="372" r:id="rId18"/>
    <p:sldId id="376" r:id="rId19"/>
    <p:sldId id="377" r:id="rId20"/>
    <p:sldId id="378" r:id="rId21"/>
    <p:sldId id="477" r:id="rId22"/>
    <p:sldId id="380" r:id="rId23"/>
    <p:sldId id="381" r:id="rId24"/>
    <p:sldId id="383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78" r:id="rId47"/>
    <p:sldId id="407" r:id="rId48"/>
    <p:sldId id="408" r:id="rId49"/>
    <p:sldId id="479" r:id="rId50"/>
    <p:sldId id="410" r:id="rId51"/>
    <p:sldId id="411" r:id="rId52"/>
    <p:sldId id="480" r:id="rId53"/>
    <p:sldId id="413" r:id="rId54"/>
    <p:sldId id="476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81" r:id="rId64"/>
    <p:sldId id="426" r:id="rId65"/>
    <p:sldId id="427" r:id="rId66"/>
    <p:sldId id="428" r:id="rId67"/>
    <p:sldId id="482" r:id="rId68"/>
    <p:sldId id="430" r:id="rId69"/>
    <p:sldId id="431" r:id="rId70"/>
    <p:sldId id="432" r:id="rId71"/>
    <p:sldId id="483" r:id="rId72"/>
    <p:sldId id="484" r:id="rId73"/>
    <p:sldId id="485" r:id="rId74"/>
    <p:sldId id="486" r:id="rId75"/>
    <p:sldId id="487" r:id="rId76"/>
    <p:sldId id="438" r:id="rId77"/>
    <p:sldId id="439" r:id="rId78"/>
    <p:sldId id="440" r:id="rId79"/>
    <p:sldId id="452" r:id="rId80"/>
    <p:sldId id="441" r:id="rId81"/>
    <p:sldId id="442" r:id="rId82"/>
    <p:sldId id="443" r:id="rId83"/>
    <p:sldId id="453" r:id="rId84"/>
    <p:sldId id="444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454" r:id="rId93"/>
    <p:sldId id="464" r:id="rId94"/>
    <p:sldId id="465" r:id="rId95"/>
    <p:sldId id="466" r:id="rId96"/>
    <p:sldId id="467" r:id="rId97"/>
    <p:sldId id="468" r:id="rId98"/>
    <p:sldId id="469" r:id="rId99"/>
    <p:sldId id="470" r:id="rId100"/>
    <p:sldId id="471" r:id="rId101"/>
    <p:sldId id="472" r:id="rId102"/>
    <p:sldId id="473" r:id="rId103"/>
    <p:sldId id="474" r:id="rId104"/>
    <p:sldId id="475" r:id="rId105"/>
    <p:sldId id="357" r:id="rId106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081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B69B-787A-426B-8983-CD6C57FE4FB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69D90-D9A7-45FE-BAA3-9E3D674D7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DBE2E7A1-E3D8-4746-AADF-156E481DDEA7}" type="slidenum">
              <a:rPr lang="ru-RU"/>
              <a:t>3</a:t>
            </a:fld>
            <a:endParaRPr lang="ru-RU"/>
          </a:p>
        </p:txBody>
      </p:sp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143534" y="731721"/>
            <a:ext cx="4567729" cy="37411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09"/>
            <a:ext cx="5464618" cy="4442702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5B489A6-C731-47FC-BC51-519EDA06A461}" type="slidenum">
              <a:rPr lang="ru-RU"/>
              <a:t>31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2190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7263E05-F9B7-4487-8685-3F46C624683D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534" y="715849"/>
            <a:ext cx="4554916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23E62E9-E84E-4375-AA81-0F4772D0EE9D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D4CFBE4-0CE0-40A2-AE48-C0363C7A3CAE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534" y="715849"/>
            <a:ext cx="4554916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35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36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37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23E62E9-E84E-4375-AA81-0F4772D0EE9D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535" y="736482"/>
            <a:ext cx="4572534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207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680793F4-F309-461C-85C7-A9D4839EA135}" type="slidenum">
              <a:rPr lang="ru-RU"/>
              <a:t>11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43535" y="736482"/>
            <a:ext cx="4570932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09"/>
            <a:ext cx="5464618" cy="4442702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20725"/>
            <a:ext cx="6635750" cy="3733800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60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20725"/>
            <a:ext cx="4986337" cy="3740150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65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66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6863" cy="374015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70BA050-D484-4468-A4F6-D2EAAB97AF95}" type="slidenum">
              <a:rPr lang="ru-RU"/>
              <a:t>75</a:t>
            </a:fld>
            <a:endParaRPr lang="ru-RU" dirty="0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7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E48EF75-904F-4EE7-ACD5-253042A1322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906712" y="720612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2" y="4715712"/>
            <a:ext cx="5469099" cy="44474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b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1B980DA-17F4-4D11-9D34-DC6B87B143DB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43535" y="736482"/>
            <a:ext cx="4570932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77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(при необходимости в присутствии технического специалиста). В случае обнаружения поврежденного файла, участнику экзамена предоставляется возможность его исправить. Неисправные файлы с практическими ответами не принимаются и в дальнейшую обработку не допускаются;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79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20725"/>
            <a:ext cx="6642100" cy="3736975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82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83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C182D21-D169-46AD-8908-8E7641B57AF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89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87B3A357-C52D-4078-ADB6-7A1DF7D8EFB0}" type="slidenum">
              <a:rPr lang="ru-RU"/>
              <a:t>90</a:t>
            </a:fld>
            <a:endParaRPr lang="ru-RU"/>
          </a:p>
        </p:txBody>
      </p:sp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</p:spPr>
        <p:txBody>
          <a:bodyPr wrap="none" anchor="ctr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11AD999-F61B-4205-B354-898C1971837F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06499" y="720610"/>
            <a:ext cx="5030589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906711" y="720611"/>
            <a:ext cx="5030161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1" y="4715711"/>
            <a:ext cx="5469099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23977007-2E49-4814-B7C4-961216794D50}" type="slidenum">
              <a:rPr lang="ru-RU"/>
              <a:t>14</a:t>
            </a:fld>
            <a:endParaRPr lang="ru-RU"/>
          </a:p>
        </p:txBody>
      </p:sp>
      <p:sp>
        <p:nvSpPr>
          <p:cNvPr id="239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20725"/>
            <a:ext cx="6645275" cy="3738563"/>
          </a:xfrm>
        </p:spPr>
      </p:sp>
      <p:sp>
        <p:nvSpPr>
          <p:cNvPr id="239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480" y="4715709"/>
            <a:ext cx="5472627" cy="4450638"/>
          </a:xfrm>
          <a:noFill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98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99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102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20725"/>
            <a:ext cx="6624638" cy="3727450"/>
          </a:xfrm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3FF74F-E4B6-478E-B1A9-59EB168DD99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27519" y="722198"/>
            <a:ext cx="459175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3FF74F-E4B6-478E-B1A9-59EB168DD99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16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27519" y="722198"/>
            <a:ext cx="459175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3FF74F-E4B6-478E-B1A9-59EB168DD991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17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27519" y="722198"/>
            <a:ext cx="459175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4618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2.png"/><Relationship Id="rId4" Type="http://schemas.microsoft.com/office/2007/relationships/hdphoto" Target="../media/hdphoto4.wdp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93.png"/><Relationship Id="rId4" Type="http://schemas.microsoft.com/office/2007/relationships/hdphoto" Target="../media/hdphoto4.wdp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0.png"/><Relationship Id="rId4" Type="http://schemas.microsoft.com/office/2007/relationships/hdphoto" Target="../media/hdphoto3.wdp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microsoft.com/office/2007/relationships/hdphoto" Target="../media/hdphoto4.wdp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1.png"/><Relationship Id="rId4" Type="http://schemas.microsoft.com/office/2007/relationships/hdphoto" Target="../media/hdphoto5.wdp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867427"/>
            <a:ext cx="10843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6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Подготовка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организаторов 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cs typeface="Century Gothic" panose="020B0502020202020204" pitchFamily="34" charset="0"/>
                <a:sym typeface="+mn-ea"/>
              </a:rPr>
              <a:t>ППЭ</a:t>
            </a:r>
            <a:endParaRPr lang="ru-RU" sz="66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408420" y="5145441"/>
            <a:ext cx="5645150" cy="1549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Смирнова Марина Владимировна, 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smv</a:t>
            </a:r>
            <a:r>
              <a:rPr kumimoji="0" lang="en-US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@coikko.ru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74563" y="161484"/>
            <a:ext cx="8197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Лица, имеющие право присутствовать в ППЭ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88714" y="1383383"/>
            <a:ext cx="6985" cy="515219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0780" y="3310879"/>
            <a:ext cx="10432550" cy="5884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0780" y="1383383"/>
            <a:ext cx="328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должностные лица </a:t>
            </a:r>
            <a:r>
              <a:rPr lang="ru-RU" sz="2400" b="1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Рособрнадзора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09" y="2544578"/>
            <a:ext cx="6741620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риказ ДО ЯО о введении в состав ГЭК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88731" y="3586614"/>
            <a:ext cx="6760672" cy="51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риказ ДО ЯО об осуществлении контроля за соблюдением порядка проведения ГИА-9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09" y="4377647"/>
            <a:ext cx="6347282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удостоверение об аккредитации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570780" y="4377647"/>
            <a:ext cx="1043255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5741" y="4529896"/>
            <a:ext cx="290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представители СМИ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5741" y="5422757"/>
            <a:ext cx="2885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rgbClr val="C00000"/>
                </a:solidFill>
                <a:effectLst/>
                <a:cs typeface="Century Gothic" panose="020B0502020202020204" pitchFamily="34" charset="0"/>
                <a:sym typeface="+mn-ea"/>
              </a:rPr>
              <a:t>общественные наблюдатели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0780" y="2396227"/>
            <a:ext cx="10432550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88731" y="1632911"/>
            <a:ext cx="582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удостоверение</a:t>
            </a:r>
            <a:endParaRPr lang="ru-RU" sz="2400" b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570780" y="5143811"/>
            <a:ext cx="10432550" cy="12646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488731" y="5358348"/>
            <a:ext cx="7108985" cy="1453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окумент, удостоверяющий личность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аличие в списках распределения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достоверение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047" y="2512161"/>
            <a:ext cx="328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федеральный инспектор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2723" y="3428563"/>
            <a:ext cx="3639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должностные лица</a:t>
            </a:r>
          </a:p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ДО ЯО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06" y="629785"/>
            <a:ext cx="1820246" cy="10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537614" y="1466850"/>
            <a:ext cx="18259" cy="518950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8337" y="3629945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3287" y="5086695"/>
            <a:ext cx="8967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соответствующий индивидуальный ВДП: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тетрадь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ответов на задания ГИА-9;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листы, если они использовались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с заполненной регистрационной частью</a:t>
            </a: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>
            <a:off x="163196" y="4896194"/>
            <a:ext cx="1178542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87" y="1731788"/>
            <a:ext cx="9018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стандартных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заполняет регистрационную часть тетради для ответов на задания ГИА-9 для письма шрифтом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Брайля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1027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8337" y="1870288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шрифтом Брайля регистрационные поля на второй странице тетради для ответов на задания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ГИА-9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 в тетради для ответов на задания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ГИА-9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47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700808"/>
            <a:ext cx="6048672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05354" y="90324"/>
            <a:ext cx="9985109" cy="14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материалов из аудитории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276872"/>
            <a:ext cx="6048672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5" y="2852936"/>
            <a:ext cx="6048672" cy="302433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1950" y="116632"/>
            <a:ext cx="11736138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обучающихся, выполняющих работу на компьютере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149080"/>
            <a:ext cx="4618433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65104"/>
            <a:ext cx="4934825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" y="1441019"/>
            <a:ext cx="5472608" cy="25120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18" y="4618356"/>
            <a:ext cx="4816791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49" y="1305570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78" y="1844034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9936" y="1426958"/>
            <a:ext cx="27678" cy="522939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0078" y="142695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2200" y="4730570"/>
            <a:ext cx="8739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распечатывает ответы и нумерует листы 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ответами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запечатывает: </a:t>
            </a:r>
          </a:p>
          <a:p>
            <a:pPr marL="361950"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</a:p>
          <a:p>
            <a:pPr marL="361950"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распечатанные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листы в соответствующий индивидуальный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325378" y="4494532"/>
            <a:ext cx="11648598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02787" y="1652277"/>
            <a:ext cx="901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задания, записывая ответы в текстовом редакторе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296915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6" y="2540984"/>
            <a:ext cx="901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регистрационную часть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с распечатанных листов на стандартный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5145736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0737" y="116632"/>
            <a:ext cx="11410337" cy="922337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Проведение экзамена с использованием компьютера</a:t>
            </a:r>
          </a:p>
        </p:txBody>
      </p:sp>
      <p:cxnSp>
        <p:nvCxnSpPr>
          <p:cNvPr id="18" name="Прямая соединительная линия 5"/>
          <p:cNvCxnSpPr/>
          <p:nvPr/>
        </p:nvCxnSpPr>
        <p:spPr>
          <a:xfrm flipV="1">
            <a:off x="325378" y="254098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60" y="25802"/>
            <a:ext cx="11834528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ЭМ из аудитории для обучающихся, выполняющих работу на компьютере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72" y="4477274"/>
            <a:ext cx="4721541" cy="206385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95453"/>
            <a:ext cx="4882775" cy="213432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colorTemperature colorTemp="47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98" y="4586975"/>
            <a:ext cx="4096277" cy="214280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12" y="1321427"/>
            <a:ext cx="4346130" cy="293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21428"/>
            <a:ext cx="4445996" cy="2999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602230"/>
            <a:ext cx="114719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</a:t>
            </a:r>
            <a:r>
              <a:rPr lang="ru-RU" sz="34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http://coikko.ru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ГИА-9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b="1" kern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entury Gothic" panose="020B0502020202020204" pitchFamily="34" charset="0"/>
                <a:sym typeface="+mn-ea"/>
              </a:rPr>
              <a:t>(4852) 28-08-83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42441" y="1594873"/>
            <a:ext cx="11174278" cy="495786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361950" indent="-361950" algn="l"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ППЭ-05-01 «Список участников ГИА-9 в аудитории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» (ППЭ-05-01 ГВЭ)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«Протокол проведения ГИА-9 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аудитории» (ППЭ-05-02 ГВЭ)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ППЭ-12-02 «Ведомость коррекции персональных данных участников ГИА-9 в аудитории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»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ППЭ-12-04 МАШ «Ведомость учета времени отсутствия участников экзамена в аудитории»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ППЭ-16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«Расшифровка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кодов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ОО»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ерновики (два листа на каждого участника)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организаторов 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аудитории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lvl="0" indent="-342900" algn="l">
              <a:buClr>
                <a:schemeClr val="accent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инструкцию для участников экзамена, зачитываемую организатором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сопроводительный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к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ЭМ (форма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ППЭ-9 11-01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конверт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упаковки использованных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черновиков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памятку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 сроками ознакомления обучающихся с результатами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экзамена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7064" y="72009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Получение форм и инструкций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2849" y="197137"/>
            <a:ext cx="1325880" cy="1177925"/>
            <a:chOff x="981777" y="827256"/>
            <a:chExt cx="3599849" cy="3580598"/>
          </a:xfrm>
        </p:grpSpPr>
        <p:sp>
          <p:nvSpPr>
            <p:cNvPr id="6" name="Овал 5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85675" y="846434"/>
            <a:ext cx="679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ответственный </a:t>
            </a:r>
            <a:r>
              <a:rPr lang="ru-RU" sz="2800" b="1" dirty="0" smtClean="0">
                <a:solidFill>
                  <a:srgbClr val="C00000"/>
                </a:solidFill>
              </a:rPr>
              <a:t>организатор в аудитории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0"/>
            <a:ext cx="11889315" cy="6580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339" y="908720"/>
            <a:ext cx="7872875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339" y="1628800"/>
            <a:ext cx="6816757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62003" y="908720"/>
            <a:ext cx="1927315" cy="11521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81564" y="1647065"/>
            <a:ext cx="1607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</a:rPr>
              <a:t>о факту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4725145"/>
            <a:ext cx="1440160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«+» или «</a:t>
            </a:r>
            <a:r>
              <a:rPr lang="en-US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endParaRPr lang="ru-RU" sz="1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12964" y="4509120"/>
            <a:ext cx="2368600" cy="77210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Количество  ЭМ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цифры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34686" y="5373217"/>
            <a:ext cx="3966855" cy="74133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УЧАСТНИК не явился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аудиторию - пустые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клеточки</a:t>
            </a:r>
          </a:p>
        </p:txBody>
      </p:sp>
    </p:spTree>
    <p:extLst>
      <p:ext uri="{BB962C8B-B14F-4D97-AF65-F5344CB8AC3E}">
        <p14:creationId xmlns:p14="http://schemas.microsoft.com/office/powerpoint/2010/main" val="16143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9223" y="1884161"/>
            <a:ext cx="11002484" cy="13261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ОГЭ по химии</a:t>
            </a:r>
          </a:p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орму «Ведомость  учета очередности выполнения лабораторной работы участниками»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4867" y="106162"/>
            <a:ext cx="577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949" y="133667"/>
            <a:ext cx="1325880" cy="1177925"/>
            <a:chOff x="981777" y="827256"/>
            <a:chExt cx="3599849" cy="3580598"/>
          </a:xfrm>
        </p:grpSpPr>
        <p:sp>
          <p:nvSpPr>
            <p:cNvPr id="5" name="Овал 4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05193" y="1049982"/>
            <a:ext cx="681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ответственный </a:t>
            </a:r>
            <a:r>
              <a:rPr lang="ru-RU" sz="2800" b="1" dirty="0" smtClean="0">
                <a:solidFill>
                  <a:srgbClr val="C00000"/>
                </a:solidFill>
              </a:rPr>
              <a:t>организатор в аудитории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9223" y="3887141"/>
            <a:ext cx="11002484" cy="169543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ОГЭ по информатике и ИКТ</a:t>
            </a:r>
          </a:p>
          <a:p>
            <a:pPr marL="342900" indent="-3429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участников практической части экзамена по информатике и ИКТ при проведении ГИА-9 в форме ОГЭ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(на каждого участника)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ИКТ-5.1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107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idx="1"/>
          </p:nvPr>
        </p:nvSpPr>
        <p:spPr>
          <a:xfrm>
            <a:off x="508001" y="2133600"/>
            <a:ext cx="11358033" cy="3976688"/>
          </a:xfrm>
        </p:spPr>
        <p:txBody>
          <a:bodyPr anchor="t"/>
          <a:lstStyle/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200" b="0"/>
          </a:p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200" b="0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0" y="13040"/>
            <a:ext cx="12328765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Получение форм и инструкций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635431" y="1913481"/>
            <a:ext cx="11019294" cy="357287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lvl="0"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</a:p>
          <a:p>
            <a:pPr lvl="0" algn="l"/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ППЭ-06-01 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«Список участников ГИА-9 образовательной организации»</a:t>
            </a: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ППЭ-06-02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  «Список участников ГИА-9 в ППЭ по алфавиту»</a:t>
            </a: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ППЭ-18 МАШ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«Акт общественного наблюдения»</a:t>
            </a: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нструкцию для организатора вне аудитории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форму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ППЭ-20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«Акт об идентификации личности участника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ГИА-9» </a:t>
            </a:r>
          </a:p>
          <a:p>
            <a:pPr marL="457200" lvl="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металлоискатель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6649" y="129764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93747" y="1046079"/>
            <a:ext cx="614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организатор – дежурный на входе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43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73437" y="2214155"/>
            <a:ext cx="11100590" cy="409609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заполненный бланк «Характеристика лабораторного оборудования» (2 экземпляра)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ведомость проведения инструктажа по правилам безопасности при проведении ОГЭ по физике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выдачи лабораторного оборудования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по правилам безопасности труда при проведении ОГЭ по физике (для каждого участника)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5329" y="35609"/>
            <a:ext cx="1004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9449" y="100713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7288" y="689676"/>
            <a:ext cx="9113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специалист по проведению инструктажа и обеспечению лабораторных работ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ОГЭ по физике)</a:t>
            </a:r>
          </a:p>
        </p:txBody>
      </p:sp>
    </p:spTree>
    <p:extLst>
      <p:ext uri="{BB962C8B-B14F-4D97-AF65-F5344CB8AC3E}">
        <p14:creationId xmlns:p14="http://schemas.microsoft.com/office/powerpoint/2010/main" val="251096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57774" y="1871823"/>
            <a:ext cx="11617291" cy="20647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по технике безопасности при выполнении лабораторной работы при проведении ОГЭ по химии (для каждого участника)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ППЭ-04-01-Х «Ведомость проведения инструктажа по технике безопасности»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087" y="134329"/>
            <a:ext cx="1174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2785" y="4931716"/>
            <a:ext cx="11692280" cy="169543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 для эксперта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форму ППЭ-04-02-Х «Ведомость оценивания лабораторной работы в аудитории» (каждому эксперту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3087" y="191697"/>
            <a:ext cx="1325880" cy="1177925"/>
            <a:chOff x="981777" y="827256"/>
            <a:chExt cx="3599849" cy="3580598"/>
          </a:xfrm>
        </p:grpSpPr>
        <p:sp>
          <p:nvSpPr>
            <p:cNvPr id="8" name="Овал 7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37288" y="927638"/>
            <a:ext cx="911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специалист по проведению инструктажа и обеспечению лабораторных работ  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ru-RU" sz="2400" dirty="0">
                <a:solidFill>
                  <a:srgbClr val="C00000"/>
                </a:solidFill>
              </a:rPr>
              <a:t>ОГЭ по </a:t>
            </a:r>
            <a:r>
              <a:rPr lang="ru-RU" sz="2400" dirty="0" smtClean="0">
                <a:solidFill>
                  <a:srgbClr val="C00000"/>
                </a:solidFill>
              </a:rPr>
              <a:t>химии)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774" y="4226194"/>
            <a:ext cx="115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эксперт</a:t>
            </a:r>
            <a:r>
              <a:rPr lang="ru-RU" sz="2400" b="1" dirty="0">
                <a:solidFill>
                  <a:srgbClr val="C00000"/>
                </a:solidFill>
              </a:rPr>
              <a:t>, оценивающий выполнение лабораторной </a:t>
            </a:r>
            <a:r>
              <a:rPr lang="ru-RU" sz="2400" b="1" dirty="0" smtClean="0">
                <a:solidFill>
                  <a:srgbClr val="C00000"/>
                </a:solidFill>
              </a:rPr>
              <a:t>работы </a:t>
            </a:r>
            <a:r>
              <a:rPr lang="ru-RU" sz="2400" dirty="0" smtClean="0">
                <a:solidFill>
                  <a:srgbClr val="C00000"/>
                </a:solidFill>
              </a:rPr>
              <a:t>(ОГЭ </a:t>
            </a:r>
            <a:r>
              <a:rPr lang="ru-RU" sz="2400" dirty="0">
                <a:solidFill>
                  <a:srgbClr val="C00000"/>
                </a:solidFill>
              </a:rPr>
              <a:t>по </a:t>
            </a:r>
            <a:r>
              <a:rPr lang="ru-RU" sz="2400" dirty="0" smtClean="0">
                <a:solidFill>
                  <a:srgbClr val="C00000"/>
                </a:solidFill>
              </a:rPr>
              <a:t>химии)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9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66714" y="2348880"/>
            <a:ext cx="10655537" cy="237254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получает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инструкцию</a:t>
            </a:r>
          </a:p>
          <a:p>
            <a:pPr marL="457200" lvl="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пароль для открытия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архива с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экзаменационными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заданиями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съемный носитель информации для копирования файлов с выполненными заданиями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5572" y="332657"/>
            <a:ext cx="577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pic>
        <p:nvPicPr>
          <p:cNvPr id="5" name="Picture 2" descr="USB-токен КриптоПро Рутокен CS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53" y="4715416"/>
            <a:ext cx="249555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8809" y="1330988"/>
            <a:ext cx="614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технический специалист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0449" y="153063"/>
            <a:ext cx="1325880" cy="1177925"/>
            <a:chOff x="981777" y="827256"/>
            <a:chExt cx="3599849" cy="3580598"/>
          </a:xfrm>
        </p:grpSpPr>
        <p:sp>
          <p:nvSpPr>
            <p:cNvPr id="9" name="Овал 8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8:50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580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5001" y="1593215"/>
            <a:ext cx="8248988" cy="3514813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4" cy="2587053"/>
              <a:chOff x="123824" y="664146"/>
              <a:chExt cx="3406774" cy="258705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7"/>
                <a:ext cx="3190874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документ, удостоверяющий личность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16288" cy="2615795"/>
              <a:chOff x="123824" y="664146"/>
              <a:chExt cx="3316288" cy="2615795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49237" y="897260"/>
                <a:ext cx="3190875" cy="23826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ручку с чернилами черного цвета</a:t>
                </a:r>
                <a:endParaRPr lang="ru-RU" sz="28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522662" cy="2587054"/>
              <a:chOff x="123824" y="664146"/>
              <a:chExt cx="3522662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5561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лекарственные средства и питание  (при необходимости)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2498632" y="901035"/>
            <a:ext cx="7655356" cy="695983"/>
            <a:chOff x="-1921845" y="-984047"/>
            <a:chExt cx="10412561" cy="446523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rgbClr val="C0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21845" y="-984047"/>
              <a:ext cx="10412561" cy="335683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2800" b="1" kern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</a:t>
              </a:r>
              <a:r>
                <a:rPr lang="ru-RU" sz="2800" b="1" kern="0" dirty="0" smtClean="0">
                  <a:solidFill>
                    <a:srgbClr val="C00000"/>
                  </a:solidFill>
                  <a:ea typeface="+mj-ea"/>
                  <a:cs typeface="Century Gothic" panose="020B0502020202020204" pitchFamily="34" charset="0"/>
                  <a:sym typeface="+mn-ea"/>
                </a:rPr>
                <a:t>экзамена</a:t>
              </a:r>
              <a:r>
                <a:rPr lang="ru-RU" sz="2800" b="1" kern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 может иметь:</a:t>
              </a:r>
            </a:p>
          </p:txBody>
        </p:sp>
      </p:grpSp>
      <p:pic>
        <p:nvPicPr>
          <p:cNvPr id="22" name="Рисунок 21" descr="па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013" y="2850995"/>
            <a:ext cx="927257" cy="695443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7076">
            <a:off x="9369405" y="2821448"/>
            <a:ext cx="923118" cy="47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905001" y="48448"/>
            <a:ext cx="8677275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Допуск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участников ГИА-9 в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09448" y="5616950"/>
            <a:ext cx="11004331" cy="111017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участника ГИА-9 в ППЭ осуществляется на основании: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наличия его в списках распределения в данный ППЭ (Форма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ППЭ-06-01, ППЭ-06-02)</a:t>
            </a:r>
          </a:p>
        </p:txBody>
      </p:sp>
    </p:spTree>
    <p:extLst>
      <p:ext uri="{BB962C8B-B14F-4D97-AF65-F5344CB8AC3E}">
        <p14:creationId xmlns:p14="http://schemas.microsoft.com/office/powerpoint/2010/main" val="34915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88276" y="758050"/>
            <a:ext cx="4938027" cy="4403386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Отсутствие документа,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удостоверяющего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личность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допускается 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</a:t>
            </a:r>
          </a:p>
          <a:p>
            <a:pPr>
              <a:buClr>
                <a:schemeClr val="accent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Сопровождающий заполняет форму ППЭ-20 «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Акт об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идентификации личности участника ГИА-9» </a:t>
            </a:r>
          </a:p>
        </p:txBody>
      </p:sp>
      <p:pic>
        <p:nvPicPr>
          <p:cNvPr id="5" name="Рисунок 4" descr="па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576" y="4872439"/>
            <a:ext cx="2406403" cy="180480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960096" y="116633"/>
            <a:ext cx="4224469" cy="64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4608" y="3576226"/>
            <a:ext cx="2400267" cy="39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0" y="758050"/>
            <a:ext cx="5095875" cy="609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83214" y="5580993"/>
            <a:ext cx="2900855" cy="6463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61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25588" y="4283"/>
            <a:ext cx="4235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Роли организаторов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76506" y="779221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94875" y="1609743"/>
            <a:ext cx="226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 flipV="1">
            <a:off x="1394875" y="3241269"/>
            <a:ext cx="8803010" cy="7466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08612" y="1548187"/>
            <a:ext cx="628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тветственный организатор в аудитории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рганизатор в аудитории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94875" y="4179879"/>
            <a:ext cx="226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вне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8612" y="4037043"/>
            <a:ext cx="628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д</a:t>
            </a:r>
            <a:r>
              <a:rPr lang="ru-RU" sz="2400" dirty="0" smtClean="0"/>
              <a:t>ежурные на этаже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дежурные на входе 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ответственные за термометрию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тветственные за упаковку личных вещей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52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3602" y="236402"/>
            <a:ext cx="4896544" cy="30491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Отсутствие обучающегося в списках распределения 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ППЭ:</a:t>
            </a:r>
          </a:p>
          <a:p>
            <a:pPr marL="363855">
              <a:buClr>
                <a:schemeClr val="accent2">
                  <a:lumMod val="50000"/>
                </a:schemeClr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форму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ППЭ- 9 21-1 «Акт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 недопуске участника ГИА-9 в ППЭ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3602" y="3571875"/>
            <a:ext cx="4897120" cy="30491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Отказ от сдачи запрещенного средства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ППЭ составляет акт 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недопуске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указанного участника в ППЭ (форма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ППЭ-9 21-1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77961" y="84002"/>
            <a:ext cx="4608512" cy="5062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ППЭ-9 21-1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3" y="619125"/>
            <a:ext cx="5171090" cy="623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95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8952" y="158412"/>
            <a:ext cx="11458248" cy="188010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Пронос лекарственного средства в ППЭ 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Медицинская справка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Штамп и печать медицинской организации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Подпись и печать врача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952" y="2207908"/>
            <a:ext cx="11458249" cy="465009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Наличие у участника ГИА-9 устройства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неинвазивного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мониторинга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глюкозы</a:t>
            </a:r>
          </a:p>
          <a:p>
            <a:pPr algn="ctr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Руководитель ППЭ получает выписку из протокола ГЭК о распределении  такого участника в ППЭ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ГИА-9 должен иметь доступ к устройствам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неинвазивного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мониторинга глюкозы в любое время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Частота использования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устройства не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регламентирована, определяется самочувствием ребенка и медицинскими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показаниями</a:t>
            </a:r>
          </a:p>
          <a:p>
            <a:pPr marL="342900" indent="-342900" eaLnBrk="1" hangingPunct="1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стройство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течение всего экзамена должно находиться на рабочем столе участника экзамена в зоне видимости организаторов в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942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7102" y="1558905"/>
            <a:ext cx="4902405" cy="354161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Опоздание на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экзамен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допускается в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 составляет акт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 допуске указанного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участника в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 после начала экзамена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(форма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ППЭ-9 21-2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0" y="567014"/>
            <a:ext cx="4776705" cy="6290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64084" y="-35289"/>
            <a:ext cx="4224469" cy="64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Форма ППЭ-9 21-2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545" y="152813"/>
            <a:ext cx="6221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Вход участников в аудиторию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20365" y="1050925"/>
            <a:ext cx="6351270" cy="546715"/>
            <a:chOff x="-1947324" y="156815"/>
            <a:chExt cx="8896171" cy="3507570"/>
          </a:xfrm>
          <a:noFill/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grp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C0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33568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800" b="1" kern="0" noProof="0" dirty="0">
                  <a:solidFill>
                    <a:srgbClr val="C00000"/>
                  </a:solidFill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800" b="1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66520" y="1797685"/>
            <a:ext cx="9458960" cy="4808220"/>
            <a:chOff x="322" y="2621"/>
            <a:chExt cx="14896" cy="75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2" y="2621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сверить данные документа, удостоверяющего личность участника 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ГИА-9, 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с данными в </a:t>
              </a:r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форме </a:t>
              </a:r>
              <a:r>
                <a: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ППЭ-05-02 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«Протокол проведения 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ГИА-9 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 аудитории»</a:t>
              </a:r>
              <a:endParaRPr lang="ru-RU" sz="24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2" y="5283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 случае расхождения персональных данных участника 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экзамена в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 документе, удостоверяющем личность, с данными в форме 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ППЭ-05-02 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организатор заполняет </a:t>
              </a:r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форму ППЭ 12-02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«Ведомость коррекции персональных данных участников экзамена в 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аудитории»</a:t>
              </a:r>
              <a:endParaRPr lang="ru-RU" sz="24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2" y="7945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сообщить участнику 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ГИА-9 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номер его места в аудитории (</a:t>
              </a:r>
              <a:r>
                <a: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ППЭ-05-01-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«Список участников </a:t>
              </a: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ГИА-9 </a:t>
              </a: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в</a:t>
              </a:r>
              <a:r>
                <a: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 аудитории ППЭ»)</a:t>
              </a:r>
              <a:endParaRPr lang="ru-RU" sz="24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80" y="1190772"/>
            <a:ext cx="882650" cy="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0"/>
            <a:ext cx="11842750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90292" y="3609020"/>
            <a:ext cx="3452797" cy="23503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В графу «Измененные </a:t>
            </a:r>
            <a:r>
              <a:rPr lang="ru-RU" sz="2400" b="1" dirty="0" smtClean="0">
                <a:solidFill>
                  <a:srgbClr val="C00000"/>
                </a:solidFill>
              </a:rPr>
              <a:t>данные*»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вносятся только те  сведения, которые не соответствуют </a:t>
            </a:r>
            <a:r>
              <a:rPr lang="ru-RU" sz="2400" b="1" dirty="0" smtClean="0">
                <a:solidFill>
                  <a:srgbClr val="C00000"/>
                </a:solidFill>
              </a:rPr>
              <a:t>данным </a:t>
            </a:r>
            <a:r>
              <a:rPr lang="ru-RU" sz="2400" b="1" dirty="0">
                <a:solidFill>
                  <a:srgbClr val="C00000"/>
                </a:solidFill>
              </a:rPr>
              <a:t>в РИС</a:t>
            </a:r>
          </a:p>
        </p:txBody>
      </p:sp>
    </p:spTree>
    <p:extLst>
      <p:ext uri="{BB962C8B-B14F-4D97-AF65-F5344CB8AC3E}">
        <p14:creationId xmlns:p14="http://schemas.microsoft.com/office/powerpoint/2010/main" val="34055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55625" y="2563891"/>
            <a:ext cx="10887075" cy="2599029"/>
            <a:chOff x="123824" y="664146"/>
            <a:chExt cx="11020611" cy="25870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доставочные </a:t>
                </a:r>
                <a:r>
                  <a:rPr lang="ru-RU" sz="2400" dirty="0" err="1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спецпакеты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с индивидуальными комплектами </a:t>
                </a:r>
              </a:p>
              <a:p>
                <a:pPr algn="ctr"/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ОГЭ</a:t>
                </a:r>
                <a:endParaRPr lang="ru-RU" sz="2400" b="1" dirty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дополнительные бланки ответов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№ 2</a:t>
                </a:r>
                <a:endParaRPr lang="ru-RU" sz="2400" b="1" dirty="0">
                  <a:solidFill>
                    <a:schemeClr val="bg2">
                      <a:lumMod val="10000"/>
                    </a:schemeClr>
                  </a:solidFill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8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к</a:t>
                </a:r>
                <a:r>
                  <a:rPr lang="ru-RU" sz="24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омплект</a:t>
                </a: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ВДП для упаковки бланков</a:t>
                </a:r>
              </a:p>
              <a:p>
                <a:pPr algn="ctr"/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(по 2 на каждую аудиторию)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636501" y="49311"/>
            <a:ext cx="5939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kern="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Выдача ЭМ в аудитории ОГЭ</a:t>
            </a:r>
            <a:endParaRPr lang="ru-RU" sz="3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24" name="Овал 23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69744" y="925830"/>
            <a:ext cx="9394787" cy="1317625"/>
            <a:chOff x="-2961315" y="-487073"/>
            <a:chExt cx="12060312" cy="821791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2961315" y="-48707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604218" y="170354"/>
              <a:ext cx="11703215" cy="748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</a:t>
              </a:r>
              <a:r>
                <a:rPr sz="2400" dirty="0" err="1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форме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ППЭ-14-02 </a:t>
              </a:r>
              <a:endPara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indent="0" algn="ctr">
                <a:buNone/>
              </a:pPr>
              <a:r>
                <a:rPr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«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Ведомость учета экзаменационных материалов»: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44065" y="2064166"/>
            <a:ext cx="8103870" cy="4793834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4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доставочные спецпакеты с </a:t>
                </a:r>
                <a:r>
                  <a:rPr sz="2400" dirty="0" err="1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комплектами</a:t>
                </a:r>
                <a:r>
                  <a:rPr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 </a:t>
                </a:r>
                <a:endParaRPr sz="2400" dirty="0">
                  <a:solidFill>
                    <a:schemeClr val="bg2">
                      <a:lumMod val="10000"/>
                    </a:schemeClr>
                  </a:solidFill>
                  <a:uFillTx/>
                  <a:sym typeface="+mn-ea"/>
                </a:endParaRPr>
              </a:p>
              <a:p>
                <a:pPr algn="ctr"/>
                <a:r>
                  <a:rPr lang="ru-RU" sz="2400" noProof="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бланков ГВЭ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4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доставочные спецпакеты с КИМ ГВЭ</a:t>
                </a:r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400" dirty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дополнительные бланки ответов ГВЭ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комплект ВДП </a:t>
                </a:r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для упаковки бланков </a:t>
                </a: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ГВЭ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  <a:sym typeface="+mn-ea"/>
                </a:endParaRP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(по 2 на каждую аудиторию)</a:t>
                </a:r>
                <a:endPara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811870" y="41017"/>
            <a:ext cx="5259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Выдача </a:t>
            </a:r>
            <a:r>
              <a:rPr lang="ru-RU" sz="3200" b="1" kern="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Century Gothic" panose="020B0502020202020204" pitchFamily="34" charset="0"/>
                <a:sym typeface="+mn-ea"/>
              </a:rPr>
              <a:t>ЭМ в аудитории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9745" y="625792"/>
            <a:ext cx="9344025" cy="1317625"/>
            <a:chOff x="-2961314" y="-2358384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358384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-1681754"/>
              <a:ext cx="11703215" cy="748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</a:t>
              </a:r>
              <a:r>
                <a:rPr sz="2400" dirty="0" err="1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форме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ППЭ-14-02</a:t>
              </a:r>
              <a:r>
                <a:rPr lang="ru-RU"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ГВЭ</a:t>
              </a:r>
              <a:r>
                <a:rPr sz="2400" b="1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1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642" y="75978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Инструктаж участников ГИА-9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61330" y="661040"/>
            <a:ext cx="11705984" cy="5864050"/>
            <a:chOff x="856" y="908"/>
            <a:chExt cx="12926" cy="8749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>
              <a:off x="3592" y="908"/>
              <a:ext cx="0" cy="8749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856" y="1918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9" y="1175"/>
              <a:ext cx="2673" cy="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sym typeface="+mn-ea"/>
                </a:rPr>
                <a:t>не ранее </a:t>
              </a:r>
              <a:r>
                <a:rPr lang="ru-RU" sz="2000" b="1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sym typeface="+mn-ea"/>
                </a:rPr>
                <a:t>09:50</a:t>
              </a:r>
              <a:endParaRPr lang="ru-RU" sz="20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sym typeface="+mn-ea"/>
                </a:rPr>
                <a:t>первая часть инструктажа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865120" y="5502663"/>
            <a:ext cx="906335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объявить начало, продолжительность и время окончания выполнения экзаменационной работы и  зафиксировать их на доске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74010" y="4774694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проверить правильность заполнения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бланков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у каждого участника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экзамена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3916" y="4051748"/>
            <a:ext cx="90709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дать указание участникам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приступить к заполнению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регистрационных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полей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бланков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03916" y="3315740"/>
            <a:ext cx="905891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проверить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комплектацию выданных материалов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65120" y="2706370"/>
            <a:ext cx="9064625" cy="392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раздать участникам </a:t>
            </a:r>
            <a:r>
              <a: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 ГИА-9 экзаменационные материалы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66390" y="218567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вскрыть доставочные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спецпакеты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74010" y="1492250"/>
            <a:ext cx="90582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продемонстрировать участникам экзамена целостность доставочных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Основной текст (восточно-азиат" charset="0"/>
                <a:sym typeface="+mn-ea"/>
              </a:rPr>
              <a:t>спецпакетов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852358"/>
            <a:ext cx="24207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не ранее </a:t>
            </a:r>
            <a:r>
              <a:rPr lang="ru-RU" sz="20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10:00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11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3310" y="1370965"/>
            <a:ext cx="1002855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участника.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Если один и тот же </a:t>
            </a:r>
            <a:r>
              <a:rPr lang="ru-RU" altLang="ru-RU" sz="24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участник </a:t>
            </a: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10" y="3158490"/>
            <a:ext cx="8220075" cy="35147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9914255" y="3732530"/>
            <a:ext cx="1819275" cy="2366645"/>
            <a:chOff x="809626" y="791452"/>
            <a:chExt cx="3819949" cy="3172784"/>
          </a:xfrm>
          <a:solidFill>
            <a:schemeClr val="bg1">
              <a:lumMod val="8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grp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4344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Знак «</a:t>
              </a:r>
              <a:r>
                <a:rPr lang="en-US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Z</a:t>
              </a: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»</a:t>
              </a:r>
              <a:r>
                <a:rPr lang="en-US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cs typeface="Century Gothic" panose="020B0502020202020204" pitchFamily="34" charset="0"/>
                  <a:sym typeface="+mn-ea"/>
                </a:rPr>
                <a:t>в формах не ставится!</a:t>
              </a:r>
              <a:endParaRPr lang="ru-RU" alt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090115" y="4370522"/>
            <a:ext cx="852407" cy="5456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33475" y="1618603"/>
            <a:ext cx="5615945" cy="494672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Пригласить члена ГЭК</a:t>
            </a:r>
          </a:p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Расписаться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акте об удалении (форма ППЭ-21)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Зафиксировать удаление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форме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(ППЭ-05-02 ГВЭ), бланке ответов №1 ОГЭ (бланке регистрации ГВЭ)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Получить подпись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участника в форме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(ППЭ-05-02 ГВЭ)</a:t>
            </a:r>
          </a:p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Поставить подпись ответственного организатора в бланке ответов № 1 ОГЭ (бланке регистрации ГВЭ)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56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255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Составить служебную записку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47" y="38100"/>
            <a:ext cx="5587377" cy="681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451" y="235102"/>
            <a:ext cx="4319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Удаление участника </a:t>
            </a:r>
          </a:p>
          <a:p>
            <a:pPr algn="ctr"/>
            <a:r>
              <a:rPr lang="ru-RU" sz="3600" b="1" dirty="0" smtClean="0"/>
              <a:t>ГИА-9 с экзамена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696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80961" y="2499"/>
            <a:ext cx="11731507" cy="13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На этапе подготовки к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проведению ГИА-9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организаторы 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ППЭ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обязаны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991891" y="1857364"/>
            <a:ext cx="10135891" cy="317276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Пройти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подготовку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процедуре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проведения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правилам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заполнения бланков ответов участников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экзамена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порядку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оформления ведомостей, протоколов, актов и служебных документов в аудитории и ППЭ</a:t>
            </a:r>
          </a:p>
        </p:txBody>
      </p:sp>
    </p:spTree>
    <p:extLst>
      <p:ext uri="{BB962C8B-B14F-4D97-AF65-F5344CB8AC3E}">
        <p14:creationId xmlns:p14="http://schemas.microsoft.com/office/powerpoint/2010/main" val="4250787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263470" y="1716542"/>
            <a:ext cx="5718875" cy="488516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indent="357188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Пригласить организатора вне аудитории для сопровождения обучающегося в медкабинет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7188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Расписаться в акте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 досрочном завершении экзамена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(форма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ППЭ-22)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7188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Зафиксировать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досрочное завершение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форме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(ППЭ-05-02 ГВЭ),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бланке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ответов 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 ОГЭ (бланке регистрации ГВЭ)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7188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Получить подпись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участника в форме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(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ППЭ-05-02 ГВЭ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indent="357188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Поставить подпись ответственного организатора в бланке ответов № 1 ОГЭ (бланке регистрации ГВЭ)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indent="357188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Составить служебную записку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9" y="0"/>
            <a:ext cx="580776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94" y="2627"/>
            <a:ext cx="582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Досрочное завершение экзамена по уважительной причине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268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8453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00403" y="3829061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04485" y="2988445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9402795" y="3182144"/>
            <a:ext cx="144016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419728" y="4020344"/>
            <a:ext cx="144016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49637" y="3017789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49637" y="3861047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17552" y="3017789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744" y="3861047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14752" y="3028962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466819" y="3848346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225632" y="3030488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25632" y="3839544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7187" y="3035792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55093" y="3835646"/>
            <a:ext cx="904976" cy="598589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22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531036" y="1784049"/>
            <a:ext cx="5888814" cy="279228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171450" indent="-171450">
              <a:buClr>
                <a:schemeClr val="accent2">
                  <a:lumMod val="50000"/>
                </a:schemeClr>
              </a:buClr>
              <a:buSzPct val="152000"/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Пригласить члена ГЭК</a:t>
            </a: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Зафиксировать подачу апелляции в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форме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ППЭ-05-02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(ППЭ-05-02 ГВЭ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Составить служебную записку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0125" y="4939557"/>
            <a:ext cx="3108841" cy="182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38919" y="69302"/>
            <a:ext cx="626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Апелляция о нарушении установленного порядка проведения ГИА-9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266700"/>
            <a:ext cx="4791075" cy="6494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95467" y="0"/>
            <a:ext cx="10704513" cy="11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Организация экзамена для обучающихся, отказавшихся дать согласие на обработку персональных данных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43340" y="1152587"/>
            <a:ext cx="5437654" cy="5388756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Руководитель ППЭ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день экзамена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получает выписку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из протокола ГЭК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 распределении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обучающихся, отказавшихся дать согласие на обработку персональных данных,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 аудиториям и местам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Организатор в аудитории:</a:t>
            </a: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выдает ЭМ –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обычным порядком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вырезает цифровой штрихкод 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QR-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код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 eaLnBrk="1" hangingPunct="1">
              <a:buClr>
                <a:schemeClr val="accent2">
                  <a:lumMod val="50000"/>
                </a:schemeClr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после окончания экзамена  упаковывает:  бланки ответов, КИМ, черновики – в отдельный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индивидуальный ВДП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29" y="1064892"/>
            <a:ext cx="3984553" cy="2199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45" y="2774730"/>
            <a:ext cx="3337035" cy="4083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285890" y="2774731"/>
            <a:ext cx="0" cy="4041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5890" y="3178882"/>
            <a:ext cx="38589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671783" y="3178882"/>
            <a:ext cx="0" cy="336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662945" y="3515710"/>
            <a:ext cx="100883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650717" y="2774731"/>
            <a:ext cx="0" cy="7409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650717" y="3515710"/>
            <a:ext cx="34926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87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3"/>
          <p:cNvSpPr txBox="1">
            <a:spLocks noChangeArrowheads="1"/>
          </p:cNvSpPr>
          <p:nvPr/>
        </p:nvSpPr>
        <p:spPr bwMode="auto">
          <a:xfrm>
            <a:off x="440511" y="13380"/>
            <a:ext cx="11275279" cy="8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Сбор материалов в аудитории ОГЭ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4159094" y="1222564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(лист 1 и лист 2)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173494" y="1222565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8650" y="1132394"/>
            <a:ext cx="3695700" cy="532453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ГИА-9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 МАШ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учета времени отсутствия участников экзамена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i="1" dirty="0" smtClean="0">
                <a:solidFill>
                  <a:srgbClr val="FF0000"/>
                </a:solidFill>
              </a:rPr>
              <a:t>ИКТ-5.1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«Ведомость выполнения практических заданий по информатике и ИКТ в аудитории»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73494" y="3836324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Использованные КИМ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Замененные ИК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доп. бланки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(сложить в пачку)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127" y="902635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uFillTx/>
                <a:ea typeface="+Основной текст (восточно-азиат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81450" y="908404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2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3606565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3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159094" y="3831314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КИМ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Черновики (в конвертах)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1450" y="3610276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4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6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29643"/>
            <a:ext cx="6009638" cy="4054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917" y="1844566"/>
            <a:ext cx="5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66591" y="207032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1" y="2531949"/>
            <a:ext cx="7094038" cy="4326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45821" y="490307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45821" y="537321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45821" y="5777979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28448" y="4694974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3    3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07972" y="5087742"/>
            <a:ext cx="3152657" cy="10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955121" y="5163744"/>
            <a:ext cx="32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992545" y="5617526"/>
            <a:ext cx="28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677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29643"/>
            <a:ext cx="6471924" cy="4366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2542" y="2006898"/>
            <a:ext cx="5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4791" y="2242320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72449" y="2598402"/>
            <a:ext cx="2809835" cy="6865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20101" y="2781300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9" y="3386500"/>
            <a:ext cx="9277351" cy="347149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1500" y="234418"/>
            <a:ext cx="243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 ОГЭ </a:t>
            </a:r>
          </a:p>
          <a:p>
            <a:pPr algn="ctr"/>
            <a:r>
              <a:rPr lang="ru-RU" sz="4000" b="1" dirty="0" smtClean="0"/>
              <a:t>по химии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06654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437" y="3284984"/>
            <a:ext cx="17281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12491" y="2426986"/>
            <a:ext cx="384043" cy="20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1" y="0"/>
            <a:ext cx="7094038" cy="487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7684" y="264104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67683" y="3257464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67684" y="366641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3098" y="2332366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     8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29834" y="3344443"/>
            <a:ext cx="3152657" cy="5647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58645" y="3518543"/>
            <a:ext cx="28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99" y="514350"/>
            <a:ext cx="4300354" cy="60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43149" y="5276936"/>
            <a:ext cx="3079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 ОГЭ </a:t>
            </a:r>
          </a:p>
          <a:p>
            <a:pPr algn="ctr"/>
            <a:r>
              <a:rPr lang="ru-RU" sz="4000" b="1" dirty="0" smtClean="0"/>
              <a:t>по физике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49549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0"/>
            <a:ext cx="6980600" cy="6741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39050" y="190500"/>
            <a:ext cx="4343400" cy="2324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5364"/>
            <a:ext cx="11794661" cy="5529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92278" y="3573016"/>
            <a:ext cx="768085" cy="27363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00900" y="188640"/>
            <a:ext cx="3864487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ОГЭ по физике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4299" y="5157193"/>
            <a:ext cx="192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  <a:p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4299" y="5632563"/>
            <a:ext cx="19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2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751" y="36561"/>
            <a:ext cx="598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Организаторам  ППЭ </a:t>
            </a:r>
            <a:endParaRPr lang="ru-RU" sz="3600" b="1" kern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запрещается:</a:t>
            </a:r>
            <a:r>
              <a:rPr lang="ru-RU" sz="36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  <a:sym typeface="+mn-ea"/>
              </a:rPr>
              <a:t>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62744" y="2152612"/>
            <a:ext cx="10357352" cy="4533695"/>
            <a:chOff x="4816" y="2290"/>
            <a:chExt cx="8652" cy="58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816" y="2290"/>
              <a:ext cx="8639" cy="4911"/>
              <a:chOff x="4816" y="2290"/>
              <a:chExt cx="8639" cy="4911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816" y="2290"/>
                <a:ext cx="8622" cy="9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оказывать содействие участникам экзаменов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816" y="3585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передавать участникам средства связи, электронно-вычислительную технику, фото-, аудио- и видеоаппаратуру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816" y="5060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передавать участникам справочные материалы, письменные заметки и иные средства хранения и передачи информации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833" y="6477"/>
                <a:ext cx="8622" cy="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  <a:sym typeface="+mn-ea"/>
                  </a:rPr>
                  <a:t>выносить из аудитории и ППЭ ЭМ на бумажном или электронном носителе</a:t>
                </a:r>
                <a:endParaRPr lang="ru-RU" sz="2400" i="1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846" y="7457"/>
              <a:ext cx="8622" cy="6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uFillTx/>
                  <a:ea typeface="+Основной текст (восточно-азиат" charset="0"/>
                  <a:sym typeface="+mn-ea"/>
                </a:rPr>
                <a:t>фотографировать и переписывать задания</a:t>
              </a:r>
              <a:endParaRPr lang="ru-RU" sz="2400" i="1" dirty="0" smtClean="0">
                <a:solidFill>
                  <a:schemeClr val="bg2">
                    <a:lumMod val="10000"/>
                  </a:schemeClr>
                </a:solidFill>
                <a:uFillTx/>
                <a:ea typeface="+Основной текст (восточно-азиат" charset="0"/>
                <a:sym typeface="+mn-ea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44140"/>
            <a:ext cx="1596390" cy="2260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83095" y="1236890"/>
            <a:ext cx="10301088" cy="750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uFillTx/>
                <a:ea typeface="+Основной текст (восточно-азиат" charset="0"/>
                <a:sym typeface="+mn-ea"/>
              </a:rPr>
              <a:t>иметь при себе средства связи</a:t>
            </a:r>
            <a:endParaRPr lang="ru-RU" sz="2400" i="1" dirty="0" smtClean="0">
              <a:solidFill>
                <a:schemeClr val="bg2">
                  <a:lumMod val="10000"/>
                </a:schemeClr>
              </a:solidFill>
              <a:uFillTx/>
              <a:ea typeface="+Основной текст (восточно-азиат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06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3"/>
          <p:cNvSpPr txBox="1">
            <a:spLocks noChangeArrowheads="1"/>
          </p:cNvSpPr>
          <p:nvPr/>
        </p:nvSpPr>
        <p:spPr bwMode="auto">
          <a:xfrm>
            <a:off x="440511" y="13380"/>
            <a:ext cx="11275279" cy="8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Сбор материалов в аудитории ГВЭ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4159094" y="1222564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дополнительные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173494" y="1222565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(запечатать в ВДП)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73494" y="4054304"/>
            <a:ext cx="3807956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Использованные КИМ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Замененные бланки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Замененные КИМ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доп. бланки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(сложить в пачку)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943" y="1052830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uFillTx/>
                <a:ea typeface="+Основной текст (восточно-азиат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81450" y="1052830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2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8" y="3645024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3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254344" y="4054305"/>
            <a:ext cx="3838112" cy="220306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КИМ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Неиспользованные бланки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Черновики (в конвертах)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1450" y="3684318"/>
            <a:ext cx="747135" cy="459517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+Основной текст (восточно-азиат" charset="0"/>
              </a:rPr>
              <a:t>4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uFillTx/>
              <a:ea typeface="+Основной текст (восточно-азиат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8650" y="1282588"/>
            <a:ext cx="3714750" cy="526297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 ГВЭ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ГВЭ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МАШ «Ведомость учета времени отсутствия участников экзамена в аудитории»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92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" y="17223"/>
            <a:ext cx="7760884" cy="3987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796324"/>
            <a:ext cx="8160907" cy="40513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0"/>
            <a:ext cx="6381751" cy="68580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91400" y="0"/>
            <a:ext cx="4561251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Сопроводительный бланк к ЭМ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333500" y="1475760"/>
            <a:ext cx="9829799" cy="5096489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использовать какие-либо иные пакеты вместо выданных возвратных доставочных пакетов</a:t>
                </a:r>
                <a:endParaRPr lang="ru-RU" sz="26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>
                    <a:solidFill>
                      <a:schemeClr val="bg2">
                        <a:lumMod val="10000"/>
                      </a:schemeClr>
                    </a:solidFill>
                    <a:sym typeface="+mn-ea"/>
                  </a:rPr>
                  <a:t>в</a:t>
                </a: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кладывать вместе с бланками какие-либо другие материалы</a:t>
                </a:r>
                <a:endParaRPr lang="ru-RU" sz="26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скреплять бланки </a:t>
                </a:r>
                <a:endParaRPr lang="ru-RU" sz="2600" b="1" dirty="0">
                  <a:solidFill>
                    <a:schemeClr val="bg2">
                      <a:lumMod val="10000"/>
                    </a:schemeClr>
                  </a:solidFill>
                  <a:sym typeface="+mn-ea"/>
                </a:endParaRPr>
              </a:p>
              <a:p>
                <a:pPr algn="ctr"/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(скрепками, </a:t>
                </a:r>
                <a:r>
                  <a:rPr lang="ru-RU" sz="2600" dirty="0" err="1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степлером</a:t>
                </a: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sym typeface="+mn-ea"/>
                  </a:rPr>
                  <a:t> и т.п.)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менять ориентацию</a:t>
                </a: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sym typeface="+mn-ea"/>
                  </a:rPr>
                  <a:t> бланков в пакете</a:t>
                </a:r>
              </a:p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600" dirty="0" smtClean="0">
                    <a:solidFill>
                      <a:schemeClr val="bg2">
                        <a:lumMod val="10000"/>
                      </a:schemeClr>
                    </a:solidFill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(верх-низ, лицевая-оборотная сторона)</a:t>
                </a:r>
                <a:endParaRPr lang="ru-RU" sz="26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240318" y="90583"/>
            <a:ext cx="840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Упаковка экзаменационных материалов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050" y="736914"/>
            <a:ext cx="409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ЗАПРЕЩАЕТСЯ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30417" y="2556435"/>
            <a:ext cx="6131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Бланки ОГЭ 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57404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704850"/>
            <a:ext cx="5778500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2" y="-38742"/>
            <a:ext cx="5664629" cy="587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23" y="1634516"/>
            <a:ext cx="5909608" cy="52565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63820" y="20040"/>
            <a:ext cx="29696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08501" y="-22490"/>
            <a:ext cx="384043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16480" y="1634516"/>
            <a:ext cx="384043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" y="63387"/>
            <a:ext cx="4608512" cy="69940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2880" y="1268761"/>
            <a:ext cx="4608512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04"/>
            <a:ext cx="4895088" cy="6823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0"/>
            <a:ext cx="1036320" cy="9326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2784" y="932688"/>
            <a:ext cx="1517904" cy="6242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465229" y="-75356"/>
            <a:ext cx="9782464" cy="814033"/>
          </a:xfrm>
          <a:prstGeom prst="rect">
            <a:avLst/>
          </a:prstGeom>
          <a:noFill/>
          <a:ln w="9360">
            <a:noFill/>
            <a:miter lim="800000"/>
          </a:ln>
          <a:effectLst/>
          <a:extLst/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Исправление</a:t>
            </a: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ошибок в регистрационной части</a:t>
            </a:r>
            <a:endParaRPr lang="ru-RU" sz="34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431717" y="1026481"/>
            <a:ext cx="11040533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Ячейку, в которую внесены некорректные данные, необходимо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заштриховать и внести новые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данные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431716" y="2480337"/>
            <a:ext cx="11040533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Неверные данные в ячейке зачеркнуть 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сверху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записать верное значение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3574502"/>
            <a:ext cx="10849205" cy="3094858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91744" y="4293096"/>
            <a:ext cx="216024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40149" y="4293096"/>
            <a:ext cx="1344149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0309" y="3717032"/>
            <a:ext cx="67207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8164" y="188640"/>
            <a:ext cx="1018348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Поля бланка ответов №1 для записи ответов на задания с кратким ответом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1" y="1268760"/>
            <a:ext cx="11495980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56107" y="116633"/>
            <a:ext cx="4254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1424" y="3212976"/>
            <a:ext cx="96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4" y="4835408"/>
            <a:ext cx="11521279" cy="1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12123" y="5118096"/>
            <a:ext cx="2304256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106288" y="4983743"/>
            <a:ext cx="2717904" cy="566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519936" y="5935635"/>
            <a:ext cx="2304256" cy="715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5" y="0"/>
            <a:ext cx="4067307" cy="5669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1974" y="4645152"/>
            <a:ext cx="4498042" cy="6217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50772" y="1037423"/>
            <a:ext cx="0" cy="49294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8500" y="2959214"/>
            <a:ext cx="1751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 позднее 08:00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186" y="1604997"/>
            <a:ext cx="8524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Явиться в ППЭ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Оставить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личные вещи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специальной аудитории до входа в ППЭ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Зарегистрироваться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(при себе иметь паспорт)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Пройти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краткий инструктаж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Получить информацию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распределении в аудитории и по местам дежурства, о назначении ответственных организаторов  в аудитории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ППЭ, инструктивные материалы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6055" y="42905"/>
            <a:ext cx="1119616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день проведения экзамена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организаторы должны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357" y="141824"/>
            <a:ext cx="578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" y="773310"/>
            <a:ext cx="7821087" cy="235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9151" y="819917"/>
            <a:ext cx="3102205" cy="1132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19936" y="1059164"/>
            <a:ext cx="2000875" cy="18207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73211" y="819917"/>
            <a:ext cx="4342005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530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 участник экзамена осуществлял замену ошибочных ответов, организатор должен посчитать количество замен и в поле «Количество заполненных полей  «Замена ошибочных ответов» поставить соответствующее цифровое значение, а также поставить подпись в специально отведенном месте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2584" y="966184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6" y="3942178"/>
            <a:ext cx="7821087" cy="235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0655" y="4016382"/>
            <a:ext cx="3102205" cy="1132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72336" y="4238111"/>
            <a:ext cx="2000875" cy="18207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22733" y="4052789"/>
            <a:ext cx="391363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530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участник экзамена не использовал  поле «Замена ошибочных ответов» организатор в поле «Количество заполненных поле «Замена ошибочных ответов» ставит «Х» и подпись в специально отведенном месте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408" y="4290036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601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994" y="-108399"/>
            <a:ext cx="9705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Отметка об удалении и досрочном завершении экзамена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" y="1196752"/>
            <a:ext cx="11344605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840" y="1196752"/>
            <a:ext cx="2852893" cy="23762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92278" y="1304764"/>
            <a:ext cx="2496277" cy="21602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3312" y="4334255"/>
            <a:ext cx="9893808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Отметка организатора об удалении с экзамена в связи с нарушением порядка проведения ОГЭ или досрочном 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 </a:t>
            </a:r>
          </a:p>
        </p:txBody>
      </p:sp>
    </p:spTree>
    <p:extLst>
      <p:ext uri="{BB962C8B-B14F-4D97-AF65-F5344CB8AC3E}">
        <p14:creationId xmlns:p14="http://schemas.microsoft.com/office/powerpoint/2010/main" val="41142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4878"/>
            <a:ext cx="4608512" cy="63784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8335" y="3023886"/>
            <a:ext cx="4251841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27668" y="1917062"/>
            <a:ext cx="2628437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7669" y="1110855"/>
            <a:ext cx="2628437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Лист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52384" y="188640"/>
            <a:ext cx="384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0469" y="1399002"/>
            <a:ext cx="384043" cy="8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35" y="0"/>
            <a:ext cx="4257675" cy="611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30" y="682727"/>
            <a:ext cx="4248150" cy="611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0912" y="682727"/>
            <a:ext cx="1225296" cy="716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20330" y="1441893"/>
            <a:ext cx="1706550" cy="606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844" y="-24310"/>
            <a:ext cx="45863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Бланк ответов № 2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5" y="620850"/>
            <a:ext cx="10225136" cy="3214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31469" y="620849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ист 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284861"/>
            <a:ext cx="11041227" cy="3026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7283" y="3277062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ист 2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1851" y="1628800"/>
            <a:ext cx="4224469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1462" y="4797281"/>
            <a:ext cx="4224469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81653" y="2579500"/>
            <a:ext cx="3042272" cy="20162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208237" y="3637103"/>
            <a:ext cx="1728191" cy="469197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08237" y="980890"/>
            <a:ext cx="1728191" cy="515061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67808" y="4221470"/>
            <a:ext cx="4416491" cy="72008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56374" y="764705"/>
            <a:ext cx="480053" cy="21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55172" y="3429000"/>
            <a:ext cx="480053" cy="20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45" y="96298"/>
            <a:ext cx="1000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дополнительных бланков ответов № 2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74625" y="712026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8544" y="1257256"/>
            <a:ext cx="7903173" cy="4506793"/>
            <a:chOff x="550" y="2505"/>
            <a:chExt cx="14296" cy="386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73" y="5692"/>
              <a:ext cx="14273" cy="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 поле «Лист №» при выдаче дополнительного бланка ответов  вносится порядковый номер листа работы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участника</a:t>
              </a:r>
              <a:endParaRPr lang="ru-RU" b="1" i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50" y="4615"/>
              <a:ext cx="14276" cy="9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бланк ответов № 2 лист 2 в поле «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Дополнительный бланк ответов № 2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»  вносится  цифровое значение </a:t>
              </a:r>
              <a:r>
                <a:rPr lang="ru-RU" noProof="0" dirty="0" err="1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штрихкода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выдаваемого дополнительного бланка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61" y="3811"/>
              <a:ext cx="14285" cy="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все поля заполняются в соответствии с информацией, внесенной в бланк 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ответов № 1 и  бланк ответов № 2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0" y="3212"/>
              <a:ext cx="14266" cy="4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выдать по просьбе 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участника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дополнительный бланк ответов № 2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1" y="2505"/>
              <a:ext cx="14265" cy="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убедиться, что бланк </a:t>
              </a:r>
              <a:r>
                <a:rPr lang="ru-RU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ответов № 2 (лист 1 и лист 2) полностью заполнен</a:t>
              </a:r>
              <a:endParaRPr lang="ru-RU" sz="16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4625" y="5975640"/>
            <a:ext cx="7886035" cy="570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правильность заполнения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дополнительных бланков ответов № 2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42" y="814694"/>
            <a:ext cx="3765995" cy="5810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7248128" cy="3407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340769"/>
            <a:ext cx="844893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9936" y="764704"/>
            <a:ext cx="1056117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24193" y="2276873"/>
            <a:ext cx="1250572" cy="5620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47595" y="781264"/>
            <a:ext cx="288032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79509" y="2810722"/>
            <a:ext cx="288032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134777" y="1484785"/>
            <a:ext cx="504395" cy="1254147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78" y="3458098"/>
            <a:ext cx="8721863" cy="339990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43613" y="458112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4405" y="4509121"/>
            <a:ext cx="960107" cy="6489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86975" y="4833584"/>
            <a:ext cx="3189079" cy="89967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353497" y="2934599"/>
            <a:ext cx="538423" cy="1914206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75787" y="2276873"/>
            <a:ext cx="3456384" cy="657727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22707" y="116632"/>
            <a:ext cx="4252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24192" y="1484784"/>
            <a:ext cx="62528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44405" y="3645024"/>
            <a:ext cx="672075" cy="2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8587" y="768536"/>
            <a:ext cx="3303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solidFill>
                  <a:schemeClr val="tx1"/>
                </a:solidFill>
              </a:rPr>
              <a:t>Z</a:t>
            </a:r>
            <a:endParaRPr lang="ru-RU" sz="30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6752" y="1353312"/>
            <a:ext cx="137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75504" y="1722644"/>
            <a:ext cx="5120640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Знак «</a:t>
            </a:r>
            <a:r>
              <a:rPr lang="en-US" sz="4400" dirty="0" smtClean="0">
                <a:solidFill>
                  <a:srgbClr val="C00000"/>
                </a:solidFill>
              </a:rPr>
              <a:t>Z</a:t>
            </a:r>
            <a:r>
              <a:rPr lang="ru-RU" sz="4400" smtClean="0">
                <a:solidFill>
                  <a:srgbClr val="C00000"/>
                </a:solidFill>
              </a:rPr>
              <a:t>» ставится </a:t>
            </a:r>
            <a:r>
              <a:rPr lang="ru-RU" sz="4400" dirty="0" smtClean="0">
                <a:solidFill>
                  <a:srgbClr val="C00000"/>
                </a:solidFill>
              </a:rPr>
              <a:t>после завершения всей работы участника экзамена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2998240" y="116633"/>
            <a:ext cx="7480784" cy="65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224869" y="2996952"/>
            <a:ext cx="4127500" cy="5393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591859" y="962418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561790" y="2349502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708320" y="3717032"/>
            <a:ext cx="7416801" cy="91177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Справочные материалы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(математика, химия)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61790" y="1628801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6347" y="4846319"/>
            <a:ext cx="8883227" cy="1607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</p:spTree>
    <p:extLst>
      <p:ext uri="{BB962C8B-B14F-4D97-AF65-F5344CB8AC3E}">
        <p14:creationId xmlns:p14="http://schemas.microsoft.com/office/powerpoint/2010/main" val="1666110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84985"/>
            <a:ext cx="1831149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804711" cy="6144483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6" y="658078"/>
            <a:ext cx="5804711" cy="61825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33725"/>
            <a:ext cx="5616027" cy="547260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3072242"/>
            <a:ext cx="7955503" cy="37684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50" y="980728"/>
            <a:ext cx="5672069" cy="536556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0464" y="133497"/>
            <a:ext cx="54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лист</a:t>
            </a:r>
            <a:endParaRPr lang="ru-RU" sz="3600" b="1" dirty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3819" y="44624"/>
            <a:ext cx="384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19937" y="1233726"/>
            <a:ext cx="284775" cy="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03845" y="775509"/>
            <a:ext cx="288032" cy="13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95339" y="2556435"/>
            <a:ext cx="60019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Бланки ГВЭ 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319804" y="209359"/>
            <a:ext cx="0" cy="623589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32" y="824912"/>
            <a:ext cx="226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242343" y="2517683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7221" y="209359"/>
            <a:ext cx="8446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готовность аудитории к экзамену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размещают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списки участников ГИА-9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входе 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(форма ППЭ 05-01)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раскладывают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черновики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14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оформляют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образцы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регистрационных полей бланков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911805"/>
            <a:ext cx="2265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дежурные на входе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389" y="2911805"/>
            <a:ext cx="844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140000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не ранее 09:00 по указанию руководителя ППЭ начинают допуск в ППЭ участников ГИА-9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Прямая соединительная линия 5"/>
          <p:cNvCxnSpPr/>
          <p:nvPr/>
        </p:nvCxnSpPr>
        <p:spPr>
          <a:xfrm>
            <a:off x="177767" y="4219913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4688535"/>
            <a:ext cx="2265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дежурные на этаже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221" y="4381854"/>
            <a:ext cx="8446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помогают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присутствующим в ППЭ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ориентироваться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помещениях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осуществляют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контроль за перемещением по ППЭ лиц, имеющих право присутствовать в ППЭ </a:t>
            </a:r>
          </a:p>
        </p:txBody>
      </p:sp>
    </p:spTree>
    <p:extLst>
      <p:ext uri="{BB962C8B-B14F-4D97-AF65-F5344CB8AC3E}">
        <p14:creationId xmlns:p14="http://schemas.microsoft.com/office/powerpoint/2010/main" val="10883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9606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764704"/>
            <a:ext cx="6240692" cy="6093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74" y="1196752"/>
            <a:ext cx="6240693" cy="56612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67808" y="116632"/>
            <a:ext cx="38404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2012" y="76470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20469" y="119675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9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1870" y="262890"/>
            <a:ext cx="262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Комплект бланков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927725"/>
            <a:ext cx="11308080" cy="778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Комплект бланков ГВЭ состоит из бланка </a:t>
            </a:r>
            <a:r>
              <a:rPr 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регистрации и 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бланка ответов.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Бланки ответов являются двусторонними.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04" y="454791"/>
            <a:ext cx="3740531" cy="52843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24" y="454792"/>
            <a:ext cx="3726146" cy="52640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90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283268" cy="580526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85" y="2011438"/>
            <a:ext cx="9123280" cy="46666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 bwMode="auto">
          <a:xfrm>
            <a:off x="5498959" y="1467665"/>
            <a:ext cx="2784309" cy="56409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8263850" y="3501008"/>
            <a:ext cx="2784309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5947" y="0"/>
            <a:ext cx="672075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48128" y="2031762"/>
            <a:ext cx="576064" cy="24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2280" y="5431536"/>
            <a:ext cx="11308080" cy="1274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Бланк регистрации и бланк ответов связаны кодом работы, который заполняется </a:t>
            </a:r>
            <a:r>
              <a:rPr lang="ru-RU" sz="24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автоматизированно</a:t>
            </a:r>
            <a:r>
              <a: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и должен быть одинаковым на бланках комплекта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  <a:p>
            <a:pPr algn="ctr"/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048" y="178848"/>
            <a:ext cx="675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8" y="1187532"/>
            <a:ext cx="11767705" cy="5045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1048" y="3016332"/>
            <a:ext cx="6750567" cy="8193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5803" y="3835730"/>
            <a:ext cx="1389413" cy="1045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0373" y="115130"/>
            <a:ext cx="9729199" cy="9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Записи в бланке ответов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3605" y="2994819"/>
            <a:ext cx="643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" y="1126655"/>
            <a:ext cx="10899764" cy="56866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1163" y="126876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527382" y="156816"/>
            <a:ext cx="11364383" cy="823913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5619747" cy="125340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Дополнительный 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5871" y="1412776"/>
            <a:ext cx="4529812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двусторонний</a:t>
            </a:r>
          </a:p>
        </p:txBody>
      </p:sp>
      <p:pic>
        <p:nvPicPr>
          <p:cNvPr id="2050" name="Picture 2" descr="E:\Рабочий стол\ГИА-9_2021\2021_ Февральские сроки\Рисунки\ДБО ГВЭ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72" y="9525"/>
            <a:ext cx="5982427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53330" y="62670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9464505" y="522767"/>
            <a:ext cx="1065679" cy="60797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65608" y="0"/>
            <a:ext cx="33871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02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6835" y="620713"/>
            <a:ext cx="1172633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1637" y="2060848"/>
            <a:ext cx="6336704" cy="2730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Особенности проведения 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1251952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4905" y="221107"/>
            <a:ext cx="11111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2035" y="1121410"/>
            <a:ext cx="10160" cy="551013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24905" y="2529049"/>
            <a:ext cx="10169714" cy="2695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48430" y="1908810"/>
            <a:ext cx="6741795" cy="53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отсутствует тестовая часть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19649" y="2723699"/>
            <a:ext cx="7293150" cy="66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17 выполняется при использовании лабораторного оборудования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9953" y="3771483"/>
            <a:ext cx="6953891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письменная часть (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аудирование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)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устная часть (запись на аудионоситель)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630664" y="3560869"/>
            <a:ext cx="10163955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23583" y="5019461"/>
            <a:ext cx="1697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химия</a:t>
            </a: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604333" y="4747940"/>
            <a:ext cx="1019028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42976" y="3729037"/>
            <a:ext cx="225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ностранные языки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1823" y="1945434"/>
            <a:ext cx="191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литература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04585" y="1786426"/>
            <a:ext cx="10169714" cy="372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2521" y="1233824"/>
            <a:ext cx="222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</a:t>
            </a:r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усский язык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14363" y="2723625"/>
            <a:ext cx="1915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физика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1089" y="1239629"/>
            <a:ext cx="582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</a:t>
            </a:r>
            <a:r>
              <a:rPr lang="ru-RU" sz="2400" b="1" i="1" dirty="0" smtClean="0"/>
              <a:t>зложение (аудиозапись)</a:t>
            </a:r>
            <a:endParaRPr lang="ru-RU" sz="2400" b="1" i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604652" y="5753019"/>
            <a:ext cx="10169192" cy="501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42183" y="5881136"/>
            <a:ext cx="222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нформатика и ИКТ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11724" y="5865378"/>
            <a:ext cx="7108985" cy="76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задания № 11, № 12, № 13, № 14, № 15 выполняются на компьютере</a:t>
            </a:r>
            <a:endParaRPr lang="ru-RU" sz="24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8384" y="4915395"/>
            <a:ext cx="7014909" cy="66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4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24 выполняется при использовании лабораторного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3101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30706" y="73533"/>
            <a:ext cx="901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20097" y="1663135"/>
            <a:ext cx="0" cy="50008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5"/>
          <p:cNvCxnSpPr/>
          <p:nvPr/>
        </p:nvCxnSpPr>
        <p:spPr>
          <a:xfrm>
            <a:off x="219456" y="3212391"/>
            <a:ext cx="11578626" cy="1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5"/>
          <p:cNvCxnSpPr/>
          <p:nvPr/>
        </p:nvCxnSpPr>
        <p:spPr>
          <a:xfrm>
            <a:off x="219456" y="4105898"/>
            <a:ext cx="1151773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34046" y="2449624"/>
            <a:ext cx="358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Поставить аудиозапись первый раз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9456" y="2229610"/>
            <a:ext cx="11661016" cy="1869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36108" y="1313099"/>
            <a:ext cx="278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Действия организатора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292608" y="4979803"/>
            <a:ext cx="1150547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498193" y="1728598"/>
            <a:ext cx="0" cy="500082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21726" y="690130"/>
            <a:ext cx="4609813" cy="4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Изложение (аудиозапись)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2767" y="1313098"/>
            <a:ext cx="278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Действия участников ОГЭ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509128" y="1606534"/>
            <a:ext cx="237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Время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27555" y="2248303"/>
            <a:ext cx="425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Прослушивают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исходный текст.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Делают записи в черновике</a:t>
            </a:r>
            <a:endParaRPr lang="ru-RU" sz="24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99320" y="2432970"/>
            <a:ext cx="179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3-4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7956" y="3398012"/>
            <a:ext cx="358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Дать время на осмысление текста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66463" y="3398012"/>
            <a:ext cx="358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Работают с черновиками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99320" y="3494372"/>
            <a:ext cx="179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5-6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44520" y="4271917"/>
            <a:ext cx="358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Поставить аудиозапись второй раз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66463" y="4277384"/>
            <a:ext cx="358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Прослушивают исходный тест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99320" y="4246606"/>
            <a:ext cx="179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3-4</a:t>
            </a:r>
            <a:r>
              <a:rPr lang="ru-RU" sz="24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 минуты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5760" y="5174125"/>
            <a:ext cx="4407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Выключить текст. Сообщить о начале написания изложения и возможности пользования словарем</a:t>
            </a:r>
          </a:p>
        </p:txBody>
      </p:sp>
      <p:cxnSp>
        <p:nvCxnSpPr>
          <p:cNvPr id="46" name="Прямая соединительная линия 5"/>
          <p:cNvCxnSpPr/>
          <p:nvPr/>
        </p:nvCxnSpPr>
        <p:spPr>
          <a:xfrm>
            <a:off x="256032" y="6189788"/>
            <a:ext cx="11505474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318863" y="6263849"/>
            <a:ext cx="358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Пишут  сжатое  изложение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8602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физике ОГЭ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696496"/>
            <a:ext cx="10844403" cy="5963484"/>
            <a:chOff x="123824" y="664146"/>
            <a:chExt cx="8158380" cy="593600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659419" cy="2783600"/>
              <a:chOff x="123824" y="664146"/>
              <a:chExt cx="3659419" cy="27836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443519" cy="25792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latin typeface="Cambria" pitchFamily="18" charset="0"/>
                    <a:cs typeface="Century Gothic" panose="020B0502020202020204" pitchFamily="34" charset="0"/>
                    <a:sym typeface="+mn-ea"/>
                  </a:rPr>
                  <a:t>Проводится в кабинетах физики, либо в других кабинетах, отвечающих требованиям безопасного труда при выполнении экспериментальных заданий экзаменационной раб</a:t>
                </a: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  <a:latin typeface="Cambria" pitchFamily="18" charset="0"/>
                    <a:cs typeface="Century Gothic" panose="020B0502020202020204" pitchFamily="34" charset="0"/>
                    <a:sym typeface="+mn-ea"/>
                  </a:rPr>
                  <a:t>оты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mbria" pitchFamily="18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287141" y="770660"/>
              <a:ext cx="3995063" cy="2677086"/>
              <a:chOff x="464068" y="770660"/>
              <a:chExt cx="3995063" cy="267708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988" y="924496"/>
                <a:ext cx="3745143" cy="2523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В КИМ по физике входит задание № 17 – экспериментальное, выполняется при помощи лабораторного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оборудования </a:t>
                </a:r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64068" y="770660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4926" y="4029903"/>
              <a:ext cx="3548317" cy="2570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Комплекты лабораторного оборудования формируются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заблаговременно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61552" y="4086614"/>
            <a:ext cx="4978175" cy="2588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Во время проведения экзамена в аудитории присутствует специалист по проведению инструктажа и обеспечению лабораторных работ (проводит инструктаж участников по технике безопасности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67582" y="3842991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695" y="3825060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69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41746" y="556976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" y="4426648"/>
            <a:ext cx="2448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вне аудитории – дежурные на этаже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731" y="813333"/>
            <a:ext cx="89735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следят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 порядком в аудитории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организуют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сопровождение участника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ГИА- 9 в случае его выхода из аудитории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проверяют комплектность оставленных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столе ЭМ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фиксируют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суть претензий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содержанию КИМ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следят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 состоянием участников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ГИА-9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ыдают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просьбе участника ГИА-9 дополнительные бланки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 № 2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процедуре удаления обучающегося из ППЭ при нарушении им  установленного порядка проведения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 процедуре досрочного завершения экзамена по объективным причинам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2722" y="32283"/>
            <a:ext cx="10649528" cy="78325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этапе проведения экзамена </a:t>
            </a:r>
          </a:p>
        </p:txBody>
      </p:sp>
      <p:cxnSp>
        <p:nvCxnSpPr>
          <p:cNvPr id="13" name="Прямая соединительная линия 5"/>
          <p:cNvCxnSpPr/>
          <p:nvPr/>
        </p:nvCxnSpPr>
        <p:spPr>
          <a:xfrm>
            <a:off x="87358" y="4291208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3162" y="1843360"/>
            <a:ext cx="2082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731" y="4654021"/>
            <a:ext cx="8973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осуществляют контроль за перемещением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лиц, присутствующих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ППЭ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сопровождают участников ГИА-9 при выходе из аудитории во время экзамена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заменяют организатора в аудитории, в случае его выхода из аудитории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контролируют выход участников из ППЭ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09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637495" y="-1"/>
            <a:ext cx="9985109" cy="8743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 по физике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57162" y="4293096"/>
            <a:ext cx="4127500" cy="54923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628562" y="874365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332347" y="3015583"/>
            <a:ext cx="10177129" cy="11087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Специальный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Дополнительный бланк ответов №2 по физике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 перечнем комплектов лабораторного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1795" y="5047996"/>
            <a:ext cx="9105900" cy="1440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595174" y="2253305"/>
            <a:ext cx="7426904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628561" y="1539687"/>
            <a:ext cx="7393517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</a:p>
        </p:txBody>
      </p:sp>
    </p:spTree>
    <p:extLst>
      <p:ext uri="{BB962C8B-B14F-4D97-AF65-F5344CB8AC3E}">
        <p14:creationId xmlns:p14="http://schemas.microsoft.com/office/powerpoint/2010/main" val="359585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6" y="192404"/>
            <a:ext cx="4580763" cy="646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0" y="192403"/>
            <a:ext cx="4660773" cy="646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95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" y="74930"/>
            <a:ext cx="4793615" cy="6764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68" y="64008"/>
            <a:ext cx="5078337" cy="6793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38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0"/>
            <a:ext cx="4279392" cy="6620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704088"/>
            <a:ext cx="4257675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88" y="1167386"/>
            <a:ext cx="3991394" cy="5632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280" y="704088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160" y="1225820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78264" y="1700832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4838" y="1885498"/>
            <a:ext cx="1244626" cy="50124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3410" y="1225820"/>
            <a:ext cx="1751309" cy="47501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788258" y="1700832"/>
            <a:ext cx="1317356" cy="43528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08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9392" cy="6620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280" y="704088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58" y="-33567"/>
            <a:ext cx="4441317" cy="6160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80" y="1283732"/>
            <a:ext cx="4146644" cy="5574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9696" y="1789176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46208" y="647962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88" y="1218890"/>
            <a:ext cx="4268115" cy="5703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186160" y="1804940"/>
            <a:ext cx="2743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50631" y="1973842"/>
            <a:ext cx="1487837" cy="58337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50631" y="526942"/>
            <a:ext cx="1948814" cy="49035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925038" y="1073420"/>
            <a:ext cx="0" cy="91618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88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65775" y="36022"/>
            <a:ext cx="6361099" cy="1244138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Образец записи в бланке ответов №2 по физике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79" y="3153545"/>
            <a:ext cx="2848552" cy="27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140480"/>
            <a:ext cx="5010911" cy="6552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640" y="1605924"/>
            <a:ext cx="482802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№ 17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Использовался комплект 1 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2"/>
          <p:cNvSpPr>
            <a:spLocks noChangeArrowheads="1"/>
          </p:cNvSpPr>
          <p:nvPr/>
        </p:nvSpPr>
        <p:spPr bwMode="auto">
          <a:xfrm>
            <a:off x="5238751" y="2997200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983567" y="1700214"/>
            <a:ext cx="78740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eaLnBrk="0" hangingPunct="0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8818034" y="2997201"/>
            <a:ext cx="488951" cy="887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1" name="Прямоугольник 20"/>
          <p:cNvSpPr>
            <a:spLocks noChangeArrowheads="1"/>
          </p:cNvSpPr>
          <p:nvPr/>
        </p:nvSpPr>
        <p:spPr bwMode="auto">
          <a:xfrm>
            <a:off x="7948084" y="2962275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2" name="Прямоугольник 21"/>
          <p:cNvSpPr>
            <a:spLocks noChangeArrowheads="1"/>
          </p:cNvSpPr>
          <p:nvPr/>
        </p:nvSpPr>
        <p:spPr bwMode="auto">
          <a:xfrm>
            <a:off x="7076018" y="2962275"/>
            <a:ext cx="499533" cy="903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3" name="Прямоугольник 22"/>
          <p:cNvSpPr>
            <a:spLocks noChangeArrowheads="1"/>
          </p:cNvSpPr>
          <p:nvPr/>
        </p:nvSpPr>
        <p:spPr bwMode="auto">
          <a:xfrm>
            <a:off x="6140451" y="2962275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4" name="Прямоугольник 27"/>
          <p:cNvSpPr>
            <a:spLocks noChangeArrowheads="1"/>
          </p:cNvSpPr>
          <p:nvPr/>
        </p:nvSpPr>
        <p:spPr bwMode="auto">
          <a:xfrm>
            <a:off x="8796403" y="4069524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5" name="Прямоугольник 28"/>
          <p:cNvSpPr>
            <a:spLocks noChangeArrowheads="1"/>
          </p:cNvSpPr>
          <p:nvPr/>
        </p:nvSpPr>
        <p:spPr bwMode="auto">
          <a:xfrm>
            <a:off x="7929161" y="406952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6" name="Прямоугольник 29"/>
          <p:cNvSpPr>
            <a:spLocks noChangeArrowheads="1"/>
          </p:cNvSpPr>
          <p:nvPr/>
        </p:nvSpPr>
        <p:spPr bwMode="auto">
          <a:xfrm>
            <a:off x="7031869" y="406952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7" name="Прямоугольник 30"/>
          <p:cNvSpPr>
            <a:spLocks noChangeArrowheads="1"/>
          </p:cNvSpPr>
          <p:nvPr/>
        </p:nvSpPr>
        <p:spPr bwMode="auto">
          <a:xfrm>
            <a:off x="6143625" y="4066794"/>
            <a:ext cx="49741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878" name="Прямоугольник 31"/>
          <p:cNvSpPr>
            <a:spLocks noChangeArrowheads="1"/>
          </p:cNvSpPr>
          <p:nvPr/>
        </p:nvSpPr>
        <p:spPr bwMode="auto">
          <a:xfrm>
            <a:off x="5197902" y="4142137"/>
            <a:ext cx="49953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51225" name="Text Box 13"/>
          <p:cNvSpPr txBox="1">
            <a:spLocks noChangeArrowheads="1"/>
          </p:cNvSpPr>
          <p:nvPr/>
        </p:nvSpPr>
        <p:spPr bwMode="auto">
          <a:xfrm rot="5400000">
            <a:off x="8729133" y="3243197"/>
            <a:ext cx="711200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3:В</a:t>
            </a:r>
          </a:p>
        </p:txBody>
      </p:sp>
      <p:sp>
        <p:nvSpPr>
          <p:cNvPr id="51226" name="Text Box 13"/>
          <p:cNvSpPr txBox="1">
            <a:spLocks noChangeArrowheads="1"/>
          </p:cNvSpPr>
          <p:nvPr/>
        </p:nvSpPr>
        <p:spPr bwMode="auto">
          <a:xfrm rot="5400000">
            <a:off x="7826111" y="3237641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3:А</a:t>
            </a:r>
          </a:p>
        </p:txBody>
      </p:sp>
      <p:sp>
        <p:nvSpPr>
          <p:cNvPr id="51227" name="Text Box 13"/>
          <p:cNvSpPr txBox="1">
            <a:spLocks noChangeArrowheads="1"/>
          </p:cNvSpPr>
          <p:nvPr/>
        </p:nvSpPr>
        <p:spPr bwMode="auto">
          <a:xfrm rot="5400000">
            <a:off x="6964628" y="3248754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2:Б</a:t>
            </a:r>
          </a:p>
        </p:txBody>
      </p:sp>
      <p:sp>
        <p:nvSpPr>
          <p:cNvPr id="51228" name="Text Box 13"/>
          <p:cNvSpPr txBox="1">
            <a:spLocks noChangeArrowheads="1"/>
          </p:cNvSpPr>
          <p:nvPr/>
        </p:nvSpPr>
        <p:spPr bwMode="auto">
          <a:xfrm rot="5400000">
            <a:off x="6031177" y="3228116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1:В</a:t>
            </a:r>
          </a:p>
        </p:txBody>
      </p:sp>
      <p:sp>
        <p:nvSpPr>
          <p:cNvPr id="51230" name="Text Box 13"/>
          <p:cNvSpPr txBox="1">
            <a:spLocks noChangeArrowheads="1"/>
          </p:cNvSpPr>
          <p:nvPr/>
        </p:nvSpPr>
        <p:spPr bwMode="auto">
          <a:xfrm rot="5400000">
            <a:off x="8734625" y="4361337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4:А</a:t>
            </a:r>
          </a:p>
        </p:txBody>
      </p:sp>
      <p:sp>
        <p:nvSpPr>
          <p:cNvPr id="51231" name="Text Box 13"/>
          <p:cNvSpPr txBox="1">
            <a:spLocks noChangeArrowheads="1"/>
          </p:cNvSpPr>
          <p:nvPr/>
        </p:nvSpPr>
        <p:spPr bwMode="auto">
          <a:xfrm rot="5400000">
            <a:off x="7847532" y="4361338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3:Б</a:t>
            </a:r>
          </a:p>
        </p:txBody>
      </p:sp>
      <p:sp>
        <p:nvSpPr>
          <p:cNvPr id="51232" name="Text Box 13"/>
          <p:cNvSpPr txBox="1">
            <a:spLocks noChangeArrowheads="1"/>
          </p:cNvSpPr>
          <p:nvPr/>
        </p:nvSpPr>
        <p:spPr bwMode="auto">
          <a:xfrm rot="5400000">
            <a:off x="6896895" y="4388135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2:В</a:t>
            </a:r>
          </a:p>
        </p:txBody>
      </p:sp>
      <p:sp>
        <p:nvSpPr>
          <p:cNvPr id="51233" name="Text Box 13"/>
          <p:cNvSpPr txBox="1">
            <a:spLocks noChangeArrowheads="1"/>
          </p:cNvSpPr>
          <p:nvPr/>
        </p:nvSpPr>
        <p:spPr bwMode="auto">
          <a:xfrm rot="5400000">
            <a:off x="6031177" y="4312791"/>
            <a:ext cx="722313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2:А</a:t>
            </a:r>
          </a:p>
        </p:txBody>
      </p:sp>
      <p:sp>
        <p:nvSpPr>
          <p:cNvPr id="51234" name="Text Box 13"/>
          <p:cNvSpPr txBox="1">
            <a:spLocks noChangeArrowheads="1"/>
          </p:cNvSpPr>
          <p:nvPr/>
        </p:nvSpPr>
        <p:spPr bwMode="auto">
          <a:xfrm rot="5400000">
            <a:off x="5097728" y="4388135"/>
            <a:ext cx="72231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j-lt"/>
              </a:rPr>
              <a:t>1:Б</a:t>
            </a:r>
          </a:p>
        </p:txBody>
      </p:sp>
      <p:sp>
        <p:nvSpPr>
          <p:cNvPr id="51229" name="Text Box 13"/>
          <p:cNvSpPr txBox="1">
            <a:spLocks noChangeArrowheads="1"/>
          </p:cNvSpPr>
          <p:nvPr/>
        </p:nvSpPr>
        <p:spPr bwMode="auto">
          <a:xfrm rot="5400000">
            <a:off x="5127361" y="3256556"/>
            <a:ext cx="722313" cy="4224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2560" tIns="26280" rIns="52560" bIns="2628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E2001A"/>
                </a:solidFill>
                <a:latin typeface="+mn-lt"/>
              </a:rPr>
              <a:t>1:А</a:t>
            </a:r>
          </a:p>
        </p:txBody>
      </p:sp>
      <p:pic>
        <p:nvPicPr>
          <p:cNvPr id="36910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3" y="311151"/>
            <a:ext cx="2228849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74178" y="-41622"/>
            <a:ext cx="9493251" cy="9874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проведения экзамена по информатике и ИКТ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82" y="989807"/>
            <a:ext cx="1096899" cy="1096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8" y="989807"/>
            <a:ext cx="1096899" cy="109689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85" y="945803"/>
            <a:ext cx="1096899" cy="109689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83" y="989807"/>
            <a:ext cx="1096899" cy="10968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24" y="5151173"/>
            <a:ext cx="1096899" cy="109689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29" y="5181462"/>
            <a:ext cx="1096899" cy="10968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35" y="5168750"/>
            <a:ext cx="1096899" cy="109689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4" y="5168751"/>
            <a:ext cx="1096899" cy="10968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2" y="2042702"/>
            <a:ext cx="1096899" cy="109689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3" y="4435475"/>
            <a:ext cx="1096899" cy="10968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854" y="313960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47037" y="5468302"/>
            <a:ext cx="107243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66528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8846" y="204270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95584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09922" y="2067931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15464" y="6265650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4704" y="6265649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79889" y="624807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3:В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12379" y="6248072"/>
            <a:ext cx="84160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4:А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5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938528" y="0"/>
            <a:ext cx="10061450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проведения экзамена </a:t>
            </a: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информатике и ИКТ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4048" y="1195861"/>
            <a:ext cx="11615930" cy="3592504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наличие файлов с выполненными заданиями 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папке «Ответы» на рабочем столе компьютера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13.1 и 13.2 предложить убрать один из них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15.1 и 15.2 предложить убрать один из них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Убедиться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их целостности, открыв каждый файл на компьютере 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правильность присвоения имен этим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файлам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7013" y="4926807"/>
            <a:ext cx="11622965" cy="193051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Каждому файлу присваивается имя (для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одного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один файл) в формате: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цифровое значение бланка ответов № 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Например: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14_2160000000045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       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15.1_2160000000045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0"/>
            <a:ext cx="1583757" cy="13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12864" y="116632"/>
            <a:ext cx="5039788" cy="1949912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Образец записи в бланке ответов №2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по информатике и ИКТ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67941" cy="6620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800" y="1622289"/>
            <a:ext cx="3555832" cy="10567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14_2160000000045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15.1_2160000000045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57800" y="2852928"/>
            <a:ext cx="4177624" cy="365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30352" y="2852928"/>
            <a:ext cx="4005072" cy="325526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0352" y="6108192"/>
            <a:ext cx="4005072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39607" y="2156354"/>
            <a:ext cx="5039788" cy="3730752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Обязательно в бланке ответов № 2 лист 1 должны быть вписаны наименования файлов заданий, которые выполнил участник экзамена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67" y="3111713"/>
            <a:ext cx="2332502" cy="182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3718" y="0"/>
            <a:ext cx="4129287" cy="1253402"/>
          </a:xfrm>
          <a:prstGeom prst="rect">
            <a:avLst/>
          </a:prstGeom>
          <a:noFill/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Форма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ИКТ-5.1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"/>
            <a:ext cx="6343650" cy="6882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60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286763" y="709376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" y="4426648"/>
            <a:ext cx="2293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вне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731" y="893251"/>
            <a:ext cx="8973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сообщают участникам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ГИА-9 о скором завершении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 за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минут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5 минут до окончания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минут до окончания экзамена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пересчитывают неиспользованные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ИК</a:t>
            </a: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объявляют об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кончании экзамена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собирают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участников ГИА-9 в организованном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 подпись ЭМ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упаковывают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ЭМ в установленном порядке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 руководителю ППЭ не позднее 15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минут после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окончания экзамена в аудитории 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покидают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 по указанию руководителя ППЭ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2722" y="0"/>
            <a:ext cx="10649528" cy="78325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этапе завершения экзамена </a:t>
            </a:r>
          </a:p>
        </p:txBody>
      </p:sp>
      <p:cxnSp>
        <p:nvCxnSpPr>
          <p:cNvPr id="13" name="Прямая соединительная линия 5"/>
          <p:cNvCxnSpPr/>
          <p:nvPr/>
        </p:nvCxnSpPr>
        <p:spPr>
          <a:xfrm>
            <a:off x="87358" y="3764266"/>
            <a:ext cx="113348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5670" y="1683383"/>
            <a:ext cx="2082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аудитории</a:t>
            </a:r>
            <a:endParaRPr lang="ru-RU" sz="2000" b="1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730" y="4189072"/>
            <a:ext cx="897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дают руководителю ППЭ списки участников ГИА-9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контролируют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выход участников из ППЭ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81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химии ОГЭ</a:t>
            </a:r>
            <a:endParaRPr lang="ru-RU" sz="36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675974"/>
            <a:ext cx="10694258" cy="5963484"/>
            <a:chOff x="123824" y="664146"/>
            <a:chExt cx="8045424" cy="593600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659419" cy="2783600"/>
              <a:chOff x="123824" y="664146"/>
              <a:chExt cx="3659419" cy="27836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443519" cy="25792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5250" indent="12700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itchFamily="18" charset="0"/>
                  </a:rPr>
                  <a:t>Экзаменационная работа по химии проводится в кабинетах химии. </a:t>
                </a:r>
                <a:endPara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itchFamily="18" charset="0"/>
                </a:endParaRPr>
              </a:p>
              <a:p>
                <a:pPr marL="95250" indent="12700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itchFamily="18" charset="0"/>
                  </a:rPr>
                  <a:t>При 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itchFamily="18" charset="0"/>
                  </a:rPr>
                  <a:t>необходимости </a:t>
                </a: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itchFamily="18" charset="0"/>
                  </a:rPr>
                  <a:t>можно 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itchFamily="18" charset="0"/>
                  </a:rPr>
                  <a:t>использовать другие кабинеты, отвечающие требованиям СанПиН к кабинетам </a:t>
                </a:r>
                <a:r>
                  <a:rPr lang="ru-RU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itchFamily="18" charset="0"/>
                  </a:rPr>
                  <a:t>химии              </a:t>
                </a:r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itchFamily="18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205273" y="762643"/>
              <a:ext cx="3963975" cy="2720163"/>
              <a:chOff x="382200" y="762643"/>
              <a:chExt cx="3963975" cy="2720163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988" y="959556"/>
                <a:ext cx="3632187" cy="2523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КИМ </a:t>
                </a: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по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химии содержит </a:t>
                </a:r>
                <a:r>
                  <a:rPr lang="ru-RU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задание № </a:t>
                </a:r>
                <a:r>
                  <a:rPr lang="ru-RU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cs typeface="Cambria" panose="02040503050406030204" pitchFamily="18" charset="0"/>
                  </a:rPr>
                  <a:t>24, предусматривающее, выполнение химического эксперимента</a:t>
                </a:r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82200" y="762643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4926" y="4029903"/>
              <a:ext cx="3548317" cy="2570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Комплекты лабораторного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оборудования и реактивов </a:t>
              </a:r>
              <a:r>
                <a: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формируются </a:t>
              </a: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cs typeface="Cambria" panose="02040503050406030204" pitchFamily="18" charset="0"/>
                </a:rPr>
                <a:t>заблаговременно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61552" y="4086614"/>
            <a:ext cx="4978175" cy="2588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Во время проведения экзамена в аудитории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присутствуют:  </a:t>
            </a: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- специалист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по проведению инструктажа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- 2 эксперта, оценивающие выполнение лабораторного эксперимента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67582" y="3842991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695" y="3825060"/>
            <a:ext cx="882048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7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57404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704850"/>
            <a:ext cx="5778500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2" y="-38742"/>
            <a:ext cx="5664629" cy="587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3820" y="20040"/>
            <a:ext cx="29696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08501" y="-22490"/>
            <a:ext cx="384043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16480" y="1634516"/>
            <a:ext cx="384043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химия_перечен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1879" y="3501008"/>
            <a:ext cx="8005977" cy="26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518786" y="548681"/>
            <a:ext cx="11664617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8181" y="4292824"/>
            <a:ext cx="11086437" cy="15406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Заполняется участником экзамена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Передается специалисту по проведению инструктажа и обеспечению лабораторных работ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химия_переч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413" y="908720"/>
            <a:ext cx="10849205" cy="26783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7920203" y="1340768"/>
            <a:ext cx="3936437" cy="237626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445" y="2348880"/>
            <a:ext cx="326436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7541" y="1744542"/>
            <a:ext cx="1632181" cy="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09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518786" y="548681"/>
            <a:ext cx="11664617" cy="1195861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445" y="2348880"/>
            <a:ext cx="326436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7542" y="1744542"/>
            <a:ext cx="1632181" cy="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6" y="39554"/>
            <a:ext cx="6200606" cy="6701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 descr="https://voday.ru/wp-content/uploads/2017/03/chemistry-306977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3715" y="4229101"/>
            <a:ext cx="2672669" cy="2486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413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0" y="206120"/>
            <a:ext cx="5187886" cy="648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3200" y="4096512"/>
            <a:ext cx="2651760" cy="17922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6120"/>
            <a:ext cx="5810249" cy="66518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05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51423" y="73152"/>
            <a:ext cx="762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01994" y="1181147"/>
            <a:ext cx="0" cy="239190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2947" y="2957379"/>
            <a:ext cx="11923981" cy="3267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03823" y="2229610"/>
            <a:ext cx="8620656" cy="66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ЗПР, слабослышащие, участники с тяжелыми нарушениями речи, глухие, позднооглохшие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03823" y="3033521"/>
            <a:ext cx="7943961" cy="47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слепые,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слабовидящие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72947" y="4942250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1" y="2377100"/>
            <a:ext cx="2651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200-ые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2947" y="2150504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3141" y="1488923"/>
            <a:ext cx="251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 100-ые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03822" y="1181147"/>
            <a:ext cx="938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у</a:t>
            </a:r>
            <a:r>
              <a:rPr lang="ru-RU" sz="2200" b="1" dirty="0" smtClean="0"/>
              <a:t>частники без ОВЗ, участники с нарушениями опорно-двигательного аппарата, иные категории участников (диабет, астма, порок сердца)</a:t>
            </a:r>
            <a:endParaRPr lang="ru-RU" sz="2200" b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72947" y="5832962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55929" y="680911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Сочинение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49430" y="3111389"/>
            <a:ext cx="2651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С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3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75" y="3573054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Изложение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16" y="4274795"/>
            <a:ext cx="251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 400-ые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601994" y="4096274"/>
            <a:ext cx="0" cy="2391907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03823" y="4096274"/>
            <a:ext cx="938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у</a:t>
            </a:r>
            <a:r>
              <a:rPr lang="ru-RU" sz="2200" b="1" dirty="0" smtClean="0"/>
              <a:t>частники без ОВЗ, участники с нарушениями опорно-двигательного аппарата, иные категории участников (диабет, астма, порок сердца)</a:t>
            </a:r>
            <a:endParaRPr lang="ru-RU" sz="2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-49429" y="5065013"/>
            <a:ext cx="2651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К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500-ые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03822" y="5061394"/>
            <a:ext cx="8620656" cy="66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ЗПР, слабослышащие, участники с тяжелыми нарушениями речи, глухие, позднооглохшие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-49429" y="6023707"/>
            <a:ext cx="2651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С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600-ые номера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88091" y="6009866"/>
            <a:ext cx="7943961" cy="47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слепые,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слабовидящие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10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119" y="73151"/>
            <a:ext cx="11777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Организационные особенности проведения экзамена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219119" y="3920358"/>
            <a:ext cx="117061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119" y="1411979"/>
            <a:ext cx="2629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Текст изложения </a:t>
            </a:r>
            <a:r>
              <a:rPr lang="ru-RU" sz="2800" b="1" dirty="0" smtClean="0">
                <a:solidFill>
                  <a:srgbClr val="C00000"/>
                </a:solidFill>
              </a:rPr>
              <a:t>зачитывается организатором дважды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090038" y="1411979"/>
            <a:ext cx="0" cy="46909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78597" y="4124699"/>
            <a:ext cx="8718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участники с нарушениями опорно-двигательного аппарата  (</a:t>
            </a:r>
            <a:r>
              <a:rPr lang="ru-RU" sz="2400" dirty="0" smtClean="0">
                <a:solidFill>
                  <a:srgbClr val="C00000"/>
                </a:solidFill>
              </a:rPr>
              <a:t>сжатое</a:t>
            </a:r>
            <a:r>
              <a:rPr lang="ru-RU" sz="2400" dirty="0" smtClean="0"/>
              <a:t> изложение)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слепые,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поздноослепшие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, слабовидящие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C00000"/>
                </a:solidFill>
              </a:rPr>
              <a:t>сжатое</a:t>
            </a:r>
            <a:r>
              <a:rPr lang="ru-RU" sz="2400" dirty="0" smtClean="0"/>
              <a:t> изложение)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ЗПР, слабослышащие, участники с тяжелыми нарушениями речи, глухие, позднооглохшие  </a:t>
            </a:r>
            <a:r>
              <a:rPr lang="ru-RU" sz="2400" dirty="0" smtClean="0"/>
              <a:t>(</a:t>
            </a:r>
            <a:r>
              <a:rPr lang="ru-RU" sz="2400" smtClean="0">
                <a:solidFill>
                  <a:srgbClr val="FF0000"/>
                </a:solidFill>
              </a:rPr>
              <a:t>подробное</a:t>
            </a:r>
            <a:r>
              <a:rPr lang="ru-RU" sz="2400" smtClean="0"/>
              <a:t> или </a:t>
            </a:r>
            <a:r>
              <a:rPr lang="ru-RU" sz="2400" dirty="0" smtClean="0">
                <a:solidFill>
                  <a:srgbClr val="C00000"/>
                </a:solidFill>
              </a:rPr>
              <a:t>сжатое</a:t>
            </a:r>
            <a:r>
              <a:rPr lang="ru-RU" sz="2400" dirty="0" smtClean="0"/>
              <a:t> </a:t>
            </a:r>
            <a:r>
              <a:rPr lang="ru-RU" sz="2400" dirty="0"/>
              <a:t>изложение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0937" y="1935198"/>
            <a:ext cx="833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ГВЭ без ОВЗ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dirty="0">
                <a:solidFill>
                  <a:srgbClr val="FF0000"/>
                </a:solidFill>
              </a:rPr>
              <a:t>сжатое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изложение)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ГВЭ, которые относятся к иным категориям (диабет, астма, порок сердца и др.)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dirty="0">
                <a:solidFill>
                  <a:srgbClr val="FF0000"/>
                </a:solidFill>
              </a:rPr>
              <a:t>сжатое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изложение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007" y="1150369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Изложение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19" y="4124699"/>
            <a:ext cx="2629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Текст для изложения </a:t>
            </a:r>
            <a:r>
              <a:rPr lang="ru-RU" sz="2800" b="1" dirty="0" smtClean="0">
                <a:solidFill>
                  <a:srgbClr val="C00000"/>
                </a:solidFill>
              </a:rPr>
              <a:t>выдается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на 40 минут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203" y="158876"/>
            <a:ext cx="11777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проведения экзамена по русскому языку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146031" y="3539119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119" y="4287884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Изложение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838056" y="1345114"/>
            <a:ext cx="0" cy="46909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90039" y="3872386"/>
            <a:ext cx="8718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Изложение с творческим заданием содержит: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текст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творческое задание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инструкцию для обучающегося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0038" y="1522287"/>
            <a:ext cx="8718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Комплект тем сочинений содержит: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четыре темы разной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проблематики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обучающегося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031" y="1830064"/>
            <a:ext cx="25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Сочинение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119" y="73151"/>
            <a:ext cx="11777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и проведения письменного экзамена по математике ГВЭ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72945" y="4266911"/>
            <a:ext cx="11923981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667624" y="1150368"/>
            <a:ext cx="0" cy="561238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032" y="1245288"/>
            <a:ext cx="1390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146032" y="5324240"/>
            <a:ext cx="1185699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39328" y="1522287"/>
            <a:ext cx="0" cy="524046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0386" y="1150368"/>
            <a:ext cx="6616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ГВЭ без ОВЗ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ГВЭ, которые относятся к иным категориям (диабет, астма, порок сердца и др.)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глухие, позднооглохшие, слабослышащие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с нарушениями опорно-двигательного аппарата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частники с тяжелыми нарушениями речи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с расстройствами аутистического спектра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8576" y="1710721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задания с развернутым ответом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4189136"/>
            <a:ext cx="1536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К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8576" y="4507796"/>
            <a:ext cx="532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с ЗПР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8576" y="4351570"/>
            <a:ext cx="2609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8576" y="5407282"/>
            <a:ext cx="358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заданий с кратким ответом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задания с развернутым ответом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47" y="5463182"/>
            <a:ext cx="1390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С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00-ые номера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8576" y="5807094"/>
            <a:ext cx="6153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слепые,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поздноослепшие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слабовидящие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00217" y="188640"/>
            <a:ext cx="9985109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КИМ и особенности проведения письменных  экзаменов ГВЭ</a:t>
            </a:r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764321" y="2443661"/>
            <a:ext cx="7815749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indent="-26225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Задание 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11 и 12 – выполняется на компьютере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493087" y="1481383"/>
            <a:ext cx="4129616" cy="637849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+mn-lt"/>
              </a:rPr>
              <a:t>Информатика и ИКТ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607388" y="3645911"/>
            <a:ext cx="4129616" cy="637849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+mn-lt"/>
              </a:rPr>
              <a:t>Литература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64322" y="4659802"/>
            <a:ext cx="7946606" cy="88407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indent="-26225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Отсутствует тестовая часть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Все задания требуют развернутого ответа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6632" name="Picture 6" descr="http://www.omsafetysolutions.com/temp/wp-content/uploads/2014/10/46-DSE-Assessm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28" y="1307067"/>
            <a:ext cx="2858347" cy="16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http://powerpoint.su/_ld/1/154_reading_a_book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86" y="5201442"/>
            <a:ext cx="3133513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61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151" y="1616171"/>
            <a:ext cx="5148029" cy="397249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работника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ППЭ осуществляется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основании</a:t>
            </a:r>
          </a:p>
          <a:p>
            <a:pPr algn="ctr">
              <a:buClr>
                <a:schemeClr val="accent2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наличия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в списках распределения в данный ППЭ (Форма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ППЭ-07)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466" y="346841"/>
            <a:ext cx="5629270" cy="65111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662151" y="234314"/>
            <a:ext cx="5423338" cy="950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Допуск работников ППЭ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Форма ППЭ-07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88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487487" y="233529"/>
            <a:ext cx="9409047" cy="822325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проведения экзамена </a:t>
            </a: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информатике и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ИКТ 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54" descr="http://vamotkrytka.ru/_ph/158/2/2327367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" y="1650349"/>
            <a:ext cx="2580084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07706" y="1438482"/>
            <a:ext cx="8555629" cy="1971547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В бланке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ответов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надо записать наименование файла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anose="02020603050405020304" pitchFamily="18" charset="-78"/>
              </a:rPr>
              <a:t>выполненным заданием</a:t>
            </a:r>
          </a:p>
          <a:p>
            <a:pPr eaLnBrk="0" hangingPunct="0"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случае наличия файлов с заданиями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12.1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12.2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предложить убрать один из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них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8951" y="4155555"/>
            <a:ext cx="11364384" cy="217673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Файлу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присваивается имя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формате: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задания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код работы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&lt;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номер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варианта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&gt;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Например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11_1000045_ 152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l">
              <a:spcBef>
                <a:spcPts val="800"/>
              </a:spcBef>
              <a:buClr>
                <a:schemeClr val="accent2">
                  <a:lumMod val="75000"/>
                </a:schemeClr>
              </a:buClr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12.1_1000045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_ 152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6624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1106255" y="228600"/>
            <a:ext cx="10675557" cy="1080120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 и особенности проведения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устных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экзаменов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ГВЭ</a:t>
            </a:r>
          </a:p>
          <a:p>
            <a:pPr algn="ctr" eaLnBrk="1" hangingPunct="1">
              <a:defRPr/>
            </a:pP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0" algn="ctr" eaLnBrk="1" hangingPunct="1">
              <a:defRPr/>
            </a:pPr>
            <a:endParaRPr lang="ru-RU" sz="3600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702652" y="2132808"/>
            <a:ext cx="10891940" cy="229984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ЭМ – билеты  (не учитывают возможности разных категорий обучающихся)</a:t>
            </a:r>
          </a:p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Ответы записываются на аудионосители или записываются на аудионосители с одновременным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протоколированием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514350" indent="-514350" eaLnBrk="1" hangingPunct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10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1584" y="1484784"/>
            <a:ext cx="8064896" cy="381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Особенности проведения ГИА-9 для участников экзамена с ОВЗ,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участников –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детей-инвалидов и инвалидов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03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7" y="1050268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0173" y="0"/>
            <a:ext cx="10130547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ОГЭ для слабовидящих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3" y="1340768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17" y="4309874"/>
            <a:ext cx="5138797" cy="224623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78" y="4509740"/>
            <a:ext cx="5143128" cy="224813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5768520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1930543">
            <a:off x="1026903" y="1976802"/>
            <a:ext cx="5842429" cy="576293"/>
          </a:xfrm>
          <a:prstGeom prst="rect">
            <a:avLst/>
          </a:prstGeom>
          <a:noFill/>
          <a:ln w="9360">
            <a:solidFill>
              <a:schemeClr val="accent5">
                <a:lumMod val="50000"/>
              </a:scheme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Стандартный ИК ОГЭ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945581">
            <a:off x="426368" y="2708937"/>
            <a:ext cx="5842429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КИМ ОГЭ, увеличенный до формата А3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934516">
            <a:off x="-347411" y="3370338"/>
            <a:ext cx="5931036" cy="88407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Бланк ответов №1, увеличенный до формата А3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colorTemperature colorTemp="47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038390"/>
            <a:ext cx="5151967" cy="27904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40808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81" y="1425437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30629" y="1204330"/>
            <a:ext cx="6985" cy="54520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2400" y="161982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6441" y="5086694"/>
            <a:ext cx="8739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апечатывает стандартные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№1 и бланки ответов №2 (лист 1 и лист 2)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масштабированные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ответов №1 в соответствующие индивидуальные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508669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77710" y="1204332"/>
            <a:ext cx="901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регистрационные поля и записывает результаты выполнения заданий с  кратким ответом 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масштабированном бланке ответов 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задания с развернутым ответом на стандартном бланке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85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ОГЭ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слабовидящих </a:t>
            </a: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2400" y="3514843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с масштабированного бланка ответов №1 на стандартный бланк ответов 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подпись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3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6002" y="24961"/>
            <a:ext cx="1168264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Прием ЭМ из аудитории ОГЭ для слабовидящих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5" y="4309864"/>
            <a:ext cx="5472361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06" y="4324284"/>
            <a:ext cx="5472361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74" y="4416191"/>
            <a:ext cx="4864556" cy="23920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5" y="1104900"/>
            <a:ext cx="5001549" cy="25849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46" y="4517479"/>
            <a:ext cx="1977495" cy="2290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19301329" flipH="1">
            <a:off x="8300403" y="5481792"/>
            <a:ext cx="240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Формат А 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6" y="2170794"/>
            <a:ext cx="1373839" cy="1463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7" y="2529376"/>
            <a:ext cx="1405173" cy="1451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71" y="2184331"/>
            <a:ext cx="1376156" cy="1421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41" y="2249506"/>
            <a:ext cx="1424083" cy="1471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50" y="2433925"/>
            <a:ext cx="1395477" cy="1486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41" y="2504044"/>
            <a:ext cx="1424083" cy="1516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88" y="863749"/>
            <a:ext cx="3538139" cy="23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" y="2016767"/>
            <a:ext cx="1253372" cy="1771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88" y="2148919"/>
            <a:ext cx="1253372" cy="1771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02" y="2148919"/>
            <a:ext cx="1253372" cy="1771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4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3" y="1255804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2" y="4065264"/>
            <a:ext cx="5177025" cy="246865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3" y="1441464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1121" y="66867"/>
            <a:ext cx="11572150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ГВЭ для слабовидящих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568"/>
            <a:ext cx="5776659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 rot="1156932">
            <a:off x="1117559" y="1761465"/>
            <a:ext cx="5138603" cy="758051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Стандартный КИМ ГВЭ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107604">
            <a:off x="822503" y="2582216"/>
            <a:ext cx="4736492" cy="758051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КИМ ГВЭ формата А3</a:t>
            </a:r>
            <a:endParaRPr lang="ru-RU" sz="2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133605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660812"/>
            <a:ext cx="3970720" cy="267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30629" y="1204330"/>
            <a:ext cx="6985" cy="545202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2400" y="1619828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  экзамена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1981" y="5348304"/>
            <a:ext cx="8739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стандартные бланки регистрации и бланки ответов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5"/>
          <p:cNvCxnSpPr/>
          <p:nvPr/>
        </p:nvCxnSpPr>
        <p:spPr>
          <a:xfrm flipV="1">
            <a:off x="163196" y="508669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93287" y="1619828"/>
            <a:ext cx="90185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в стандартном бланке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выполняет все задания на стандартном бланке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196" y="177103"/>
            <a:ext cx="11597880" cy="8538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экзамена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 ГВЭ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слабовидящих </a:t>
            </a: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 flipV="1">
            <a:off x="350737" y="3143322"/>
            <a:ext cx="11597880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2400" y="3514843"/>
            <a:ext cx="2357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ассистент или 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2568" y="3422197"/>
            <a:ext cx="90185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регистрационные поля в стандартном бланке регистрации, если обучающийся не может это сделать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самостоятельно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337" y="5548359"/>
            <a:ext cx="235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08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91477" y="0"/>
            <a:ext cx="10706611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24" y="4295182"/>
            <a:ext cx="4915551" cy="25234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3" y="1268760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63" y="1148205"/>
            <a:ext cx="5959064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3" y="1148205"/>
            <a:ext cx="5172263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4" y="4294828"/>
            <a:ext cx="4922292" cy="244975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3" y="4295183"/>
            <a:ext cx="4885507" cy="230538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04647" y="0"/>
            <a:ext cx="1032256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Выдача ЭМ в аудиторию для слепых участников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141696"/>
            <a:ext cx="5760640" cy="25826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9984" y="4007183"/>
            <a:ext cx="5615947" cy="514738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Стандартный ИК ОГЭ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57350" y="4763085"/>
            <a:ext cx="9086850" cy="49934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КИМ ОГЭ (ГВЭ), напечатанный шрифтом Брайля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04916" y="5316346"/>
            <a:ext cx="5675731" cy="499349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Тетрадь для ответов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27616" y="5865740"/>
            <a:ext cx="5653029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+mn-lt"/>
              </a:rPr>
              <a:t>Памятка по заполнению тетради шрифтом Брайля </a:t>
            </a:r>
            <a:endParaRPr lang="ru-RU" sz="2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72947" y="3804325"/>
            <a:ext cx="5615947" cy="88407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Стандартный КИМ ГВЭ и комплект бланков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3908</Words>
  <Application>Microsoft Office PowerPoint</Application>
  <PresentationFormat>Произвольный</PresentationFormat>
  <Paragraphs>787</Paragraphs>
  <Slides>105</Slides>
  <Notes>67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Павлова_МН</cp:lastModifiedBy>
  <cp:revision>161</cp:revision>
  <cp:lastPrinted>2022-12-07T11:04:00Z</cp:lastPrinted>
  <dcterms:created xsi:type="dcterms:W3CDTF">2022-12-07T09:57:00Z</dcterms:created>
  <dcterms:modified xsi:type="dcterms:W3CDTF">2023-04-27T12:28:34Z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