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358" r:id="rId4"/>
    <p:sldId id="359" r:id="rId5"/>
    <p:sldId id="371" r:id="rId7"/>
    <p:sldId id="360" r:id="rId8"/>
    <p:sldId id="361" r:id="rId9"/>
    <p:sldId id="362" r:id="rId10"/>
    <p:sldId id="363" r:id="rId11"/>
    <p:sldId id="375" r:id="rId12"/>
    <p:sldId id="365" r:id="rId13"/>
    <p:sldId id="366" r:id="rId14"/>
    <p:sldId id="522" r:id="rId15"/>
    <p:sldId id="367" r:id="rId16"/>
    <p:sldId id="368" r:id="rId17"/>
    <p:sldId id="369" r:id="rId18"/>
    <p:sldId id="370" r:id="rId19"/>
    <p:sldId id="372" r:id="rId20"/>
    <p:sldId id="376" r:id="rId21"/>
    <p:sldId id="377" r:id="rId22"/>
    <p:sldId id="378" r:id="rId23"/>
    <p:sldId id="477" r:id="rId24"/>
    <p:sldId id="380" r:id="rId25"/>
    <p:sldId id="381" r:id="rId26"/>
    <p:sldId id="488" r:id="rId27"/>
    <p:sldId id="385" r:id="rId28"/>
    <p:sldId id="386" r:id="rId29"/>
    <p:sldId id="387" r:id="rId30"/>
    <p:sldId id="388" r:id="rId31"/>
    <p:sldId id="389" r:id="rId32"/>
    <p:sldId id="390" r:id="rId33"/>
    <p:sldId id="392" r:id="rId34"/>
    <p:sldId id="394" r:id="rId35"/>
    <p:sldId id="395" r:id="rId36"/>
    <p:sldId id="396" r:id="rId37"/>
    <p:sldId id="397" r:id="rId38"/>
    <p:sldId id="398" r:id="rId39"/>
    <p:sldId id="391" r:id="rId40"/>
    <p:sldId id="399" r:id="rId41"/>
    <p:sldId id="400" r:id="rId42"/>
    <p:sldId id="401" r:id="rId43"/>
    <p:sldId id="402" r:id="rId44"/>
    <p:sldId id="403" r:id="rId45"/>
    <p:sldId id="404" r:id="rId46"/>
    <p:sldId id="489" r:id="rId47"/>
    <p:sldId id="490" r:id="rId48"/>
    <p:sldId id="491" r:id="rId49"/>
    <p:sldId id="492" r:id="rId50"/>
    <p:sldId id="493" r:id="rId51"/>
    <p:sldId id="494" r:id="rId52"/>
    <p:sldId id="495" r:id="rId53"/>
    <p:sldId id="496" r:id="rId54"/>
    <p:sldId id="497" r:id="rId55"/>
    <p:sldId id="476" r:id="rId56"/>
    <p:sldId id="499" r:id="rId57"/>
    <p:sldId id="500" r:id="rId58"/>
    <p:sldId id="501" r:id="rId59"/>
    <p:sldId id="502" r:id="rId60"/>
    <p:sldId id="419" r:id="rId61"/>
    <p:sldId id="503" r:id="rId62"/>
    <p:sldId id="504" r:id="rId63"/>
    <p:sldId id="505" r:id="rId64"/>
    <p:sldId id="506" r:id="rId65"/>
    <p:sldId id="507" r:id="rId66"/>
    <p:sldId id="508" r:id="rId67"/>
    <p:sldId id="428" r:id="rId68"/>
    <p:sldId id="482" r:id="rId69"/>
    <p:sldId id="430" r:id="rId70"/>
    <p:sldId id="431" r:id="rId71"/>
    <p:sldId id="432" r:id="rId72"/>
    <p:sldId id="509" r:id="rId73"/>
    <p:sldId id="511" r:id="rId74"/>
    <p:sldId id="512" r:id="rId75"/>
    <p:sldId id="513" r:id="rId76"/>
    <p:sldId id="514" r:id="rId77"/>
    <p:sldId id="438" r:id="rId78"/>
    <p:sldId id="439" r:id="rId79"/>
    <p:sldId id="523" r:id="rId80"/>
    <p:sldId id="515" r:id="rId81"/>
    <p:sldId id="452" r:id="rId82"/>
    <p:sldId id="441" r:id="rId83"/>
    <p:sldId id="516" r:id="rId84"/>
    <p:sldId id="517" r:id="rId85"/>
    <p:sldId id="453" r:id="rId86"/>
    <p:sldId id="444" r:id="rId87"/>
    <p:sldId id="518" r:id="rId88"/>
    <p:sldId id="519" r:id="rId89"/>
    <p:sldId id="447" r:id="rId90"/>
    <p:sldId id="521" r:id="rId91"/>
    <p:sldId id="520" r:id="rId92"/>
    <p:sldId id="449" r:id="rId93"/>
    <p:sldId id="450" r:id="rId94"/>
    <p:sldId id="451" r:id="rId95"/>
    <p:sldId id="454" r:id="rId96"/>
    <p:sldId id="464" r:id="rId97"/>
    <p:sldId id="465" r:id="rId98"/>
    <p:sldId id="466" r:id="rId99"/>
    <p:sldId id="467" r:id="rId100"/>
    <p:sldId id="468" r:id="rId101"/>
    <p:sldId id="469" r:id="rId102"/>
    <p:sldId id="470" r:id="rId103"/>
    <p:sldId id="471" r:id="rId104"/>
    <p:sldId id="472" r:id="rId105"/>
    <p:sldId id="473" r:id="rId106"/>
    <p:sldId id="474" r:id="rId107"/>
    <p:sldId id="475" r:id="rId108"/>
    <p:sldId id="357" r:id="rId109"/>
  </p:sldIdLst>
  <p:sldSz cx="12192000" cy="6858000"/>
  <p:notesSz cx="6858000" cy="992632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714"/>
    <a:srgbClr val="9BE5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72" y="-1050"/>
      </p:cViewPr>
      <p:guideLst>
        <p:guide orient="horz" pos="2063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notesMaster" Target="notesMasters/notesMaster1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2" Type="http://schemas.openxmlformats.org/officeDocument/2006/relationships/tableStyles" Target="tableStyles.xml"/><Relationship Id="rId111" Type="http://schemas.openxmlformats.org/officeDocument/2006/relationships/viewProps" Target="viewProps.xml"/><Relationship Id="rId110" Type="http://schemas.openxmlformats.org/officeDocument/2006/relationships/presProps" Target="presProps.xml"/><Relationship Id="rId11" Type="http://schemas.openxmlformats.org/officeDocument/2006/relationships/slide" Target="slides/slide8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2B69B-787A-426B-8983-CD6C57FE4FB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69D90-D9A7-45FE-BAA3-9E3D674D764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9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2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3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4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0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3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4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6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7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9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0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2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3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DBE2E7A1-E3D8-4746-AADF-156E481DDEA7}" type="slidenum">
              <a:rPr lang="ru-RU"/>
            </a:fld>
            <a:endParaRPr lang="ru-RU"/>
          </a:p>
        </p:txBody>
      </p:sp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1143534" y="731721"/>
            <a:ext cx="4567729" cy="37411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5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09"/>
            <a:ext cx="5464618" cy="4442702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7FA9FB7-2B37-47C1-ABCD-D21C057E577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43535" y="736482"/>
            <a:ext cx="4572534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7FA9FB7-2B37-47C1-ABCD-D21C057E577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43535" y="736482"/>
            <a:ext cx="4572534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dirty="0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7E10389-7DDF-4524-A51D-F8502B0D7DD4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dirty="0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7E10389-7DDF-4524-A51D-F8502B0D7DD4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23E62E9-E84E-4375-AA81-0F4772D0EE9D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43535" y="736482"/>
            <a:ext cx="4572534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270BA050-D484-4468-A4F6-D2EAAB97AF95}" type="slidenum">
              <a:rPr lang="ru-RU"/>
            </a:fld>
            <a:endParaRPr lang="ru-RU" dirty="0"/>
          </a:p>
        </p:txBody>
      </p:sp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372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270BA050-D484-4468-A4F6-D2EAAB97AF95}" type="slidenum">
              <a:rPr lang="ru-RU"/>
            </a:fld>
            <a:endParaRPr lang="ru-RU" dirty="0"/>
          </a:p>
        </p:txBody>
      </p:sp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372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D4CFBE4-0CE0-40A2-AE48-C0363C7A3CAE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43534" y="715849"/>
            <a:ext cx="4554916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270BA050-D484-4468-A4F6-D2EAAB97AF95}" type="slidenum">
              <a:rPr lang="ru-RU"/>
            </a:fld>
            <a:endParaRPr lang="ru-RU" dirty="0"/>
          </a:p>
        </p:txBody>
      </p:sp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372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5B489A6-C731-47FC-BC51-519EDA06A461}" type="slidenum">
              <a:rPr lang="ru-RU"/>
            </a:fld>
            <a:endParaRPr lang="ru-RU"/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2190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73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23E62E9-E84E-4375-AA81-0F4772D0EE9D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43535" y="736482"/>
            <a:ext cx="4572534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207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3E644910-DADB-48DB-AAF2-9E886B88FF8A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680793F4-F309-461C-85C7-A9D4839EA135}" type="slidenum">
              <a:rPr lang="ru-RU"/>
            </a:fld>
            <a:endParaRPr lang="ru-RU"/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143535" y="736482"/>
            <a:ext cx="4570932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841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09"/>
            <a:ext cx="5464618" cy="4442702"/>
          </a:xfrm>
          <a:noFill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545AB84F-DCAC-46DB-8232-765B058FB0D4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20725"/>
            <a:ext cx="6646863" cy="3740150"/>
          </a:xfrm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715709"/>
            <a:ext cx="5472627" cy="445063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31745" indent="-229870" defTabSz="452120" eaLnBrk="0" fontAlgn="base" hangingPunct="0">
              <a:spcBef>
                <a:spcPct val="0"/>
              </a:spcBef>
              <a:spcAft>
                <a:spcPct val="0"/>
              </a:spcAft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91485" indent="-229870" defTabSz="452120" eaLnBrk="0" fontAlgn="base" hangingPunct="0">
              <a:spcBef>
                <a:spcPct val="0"/>
              </a:spcBef>
              <a:spcAft>
                <a:spcPct val="0"/>
              </a:spcAft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51860" indent="-229870" defTabSz="452120" eaLnBrk="0" fontAlgn="base" hangingPunct="0">
              <a:spcBef>
                <a:spcPct val="0"/>
              </a:spcBef>
              <a:spcAft>
                <a:spcPct val="0"/>
              </a:spcAft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912235" indent="-229870" defTabSz="452120" eaLnBrk="0" fontAlgn="base" hangingPunct="0">
              <a:spcBef>
                <a:spcPct val="0"/>
              </a:spcBef>
              <a:spcAft>
                <a:spcPct val="0"/>
              </a:spcAft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E07E7459-526F-4E47-9D37-D35224CC8308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20725"/>
            <a:ext cx="6646863" cy="3740150"/>
          </a:xfrm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715709"/>
            <a:ext cx="5472627" cy="4450638"/>
          </a:xfrm>
          <a:noFill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31745" indent="-229870" algn="ctr" defTabSz="45212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91485" indent="-229870" algn="ctr" defTabSz="45212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51860" indent="-229870" algn="ctr" defTabSz="45212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912235" indent="-229870" algn="ctr" defTabSz="45212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06A19A9-45EB-48A8-A05C-9389091104B5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53" tIns="46026" rIns="92053" bIns="46026" anchor="ctr"/>
          <a:lstStyle/>
          <a:p>
            <a:endParaRPr lang="ru-RU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1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31745" indent="-229870" algn="ctr" defTabSz="45212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91485" indent="-229870" algn="ctr" defTabSz="45212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51860" indent="-229870" algn="ctr" defTabSz="45212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912235" indent="-229870" algn="ctr" defTabSz="45212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06A19A9-45EB-48A8-A05C-9389091104B5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53" tIns="46026" rIns="92053" bIns="46026" anchor="ctr"/>
          <a:lstStyle/>
          <a:p>
            <a:endParaRPr lang="ru-RU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1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31745" indent="-229870" algn="ctr" defTabSz="45212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91485" indent="-229870" algn="ctr" defTabSz="45212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51860" indent="-229870" algn="ctr" defTabSz="45212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912235" indent="-229870" algn="ctr" defTabSz="45212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8345" algn="l"/>
                <a:tab pos="1457325" algn="l"/>
                <a:tab pos="2185670" algn="l"/>
                <a:tab pos="291465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06A19A9-45EB-48A8-A05C-9389091104B5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53" tIns="46026" rIns="92053" bIns="46026" anchor="ctr"/>
          <a:lstStyle/>
          <a:p>
            <a:endParaRPr lang="ru-RU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1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545AB84F-DCAC-46DB-8232-765B058FB0D4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20725"/>
            <a:ext cx="6646863" cy="3740150"/>
          </a:xfrm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715709"/>
            <a:ext cx="5472627" cy="445063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270BA050-D484-4468-A4F6-D2EAAB97AF95}" type="slidenum">
              <a:rPr lang="ru-RU"/>
            </a:fld>
            <a:endParaRPr lang="ru-RU" dirty="0"/>
          </a:p>
        </p:txBody>
      </p:sp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372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61B980DA-17F4-4D11-9D34-DC6B87B143DB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1143535" y="736482"/>
            <a:ext cx="4570932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0" y="4715709"/>
            <a:ext cx="5472627" cy="4450638"/>
          </a:xfrm>
          <a:noFill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E48EF75-904F-4EE7-ACD5-253042A1322F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906712" y="720612"/>
            <a:ext cx="5030161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642" y="4715712"/>
            <a:ext cx="5469099" cy="444746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ts val="8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200" b="0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(при необходимости в присутствии технического специалиста). В случае обнаружения поврежденного файла, участнику экзамена предоставляется возможность его исправить. Неисправные файлы с практическими ответами не принимаются и в дальнейшую обработку не допускаются;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 eaLnBrk="0" hangingPunct="0"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DC182D21-D169-46AD-8908-8E7641B57AF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 eaLnBrk="0" hangingPunct="0">
              <a:spcBef>
                <a:spcPts val="8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811AD999-F61B-4205-B354-898C1971837F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23977007-2E49-4814-B7C4-961216794D50}" type="slidenum">
              <a:rPr lang="ru-RU"/>
            </a:fld>
            <a:endParaRPr lang="ru-RU"/>
          </a:p>
        </p:txBody>
      </p:sp>
      <p:sp>
        <p:nvSpPr>
          <p:cNvPr id="2396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20725"/>
            <a:ext cx="6645275" cy="3738563"/>
          </a:xfrm>
        </p:spPr>
      </p:sp>
      <p:sp>
        <p:nvSpPr>
          <p:cNvPr id="2396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480" y="4715709"/>
            <a:ext cx="5472627" cy="4450638"/>
          </a:xfrm>
          <a:noFill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BBB9062-0C8E-442B-A6B3-A531D1823F8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906711" y="720611"/>
            <a:ext cx="5030161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641" y="4715711"/>
            <a:ext cx="5469099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AA3FF74F-E4B6-478E-B1A9-59EB168DD99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27519" y="722198"/>
            <a:ext cx="4591753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AA3FF74F-E4B6-478E-B1A9-59EB168DD99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27519" y="722198"/>
            <a:ext cx="4591753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AA3FF74F-E4B6-478E-B1A9-59EB168DD99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27519" y="722198"/>
            <a:ext cx="4591753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5.xml"/><Relationship Id="rId3" Type="http://schemas.openxmlformats.org/officeDocument/2006/relationships/slideLayout" Target="../slideLayouts/slideLayout2.xml"/><Relationship Id="rId2" Type="http://schemas.microsoft.com/office/2007/relationships/hdphoto" Target="../media/image76.wdp"/><Relationship Id="rId1" Type="http://schemas.openxmlformats.org/officeDocument/2006/relationships/image" Target="../media/image75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6.xml"/><Relationship Id="rId3" Type="http://schemas.openxmlformats.org/officeDocument/2006/relationships/slideLayout" Target="../slideLayouts/slideLayout2.xml"/><Relationship Id="rId2" Type="http://schemas.microsoft.com/office/2007/relationships/hdphoto" Target="../media/image78.wdp"/><Relationship Id="rId1" Type="http://schemas.openxmlformats.org/officeDocument/2006/relationships/image" Target="../media/image77.png"/></Relationships>
</file>

<file path=ppt/slides/_rels/slide10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image93.wdp"/><Relationship Id="rId3" Type="http://schemas.openxmlformats.org/officeDocument/2006/relationships/image" Target="../media/image92.png"/><Relationship Id="rId2" Type="http://schemas.microsoft.com/office/2007/relationships/hdphoto" Target="../media/image78.wdp"/><Relationship Id="rId1" Type="http://schemas.openxmlformats.org/officeDocument/2006/relationships/image" Target="../media/image77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image95.wdp"/><Relationship Id="rId3" Type="http://schemas.openxmlformats.org/officeDocument/2006/relationships/image" Target="../media/image94.png"/><Relationship Id="rId2" Type="http://schemas.microsoft.com/office/2007/relationships/hdphoto" Target="../media/image78.wdp"/><Relationship Id="rId1" Type="http://schemas.openxmlformats.org/officeDocument/2006/relationships/image" Target="../media/image77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30.wdp"/><Relationship Id="rId1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1" Type="http://schemas.openxmlformats.org/officeDocument/2006/relationships/image" Target="../media/image42.png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1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7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1.png"/><Relationship Id="rId3" Type="http://schemas.openxmlformats.org/officeDocument/2006/relationships/image" Target="../media/image42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7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62.png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1" Type="http://schemas.openxmlformats.org/officeDocument/2006/relationships/image" Target="../media/image63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1" Type="http://schemas.openxmlformats.org/officeDocument/2006/relationships/image" Target="../media/image5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59.png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8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6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8.png"/></Relationships>
</file>

<file path=ppt/slides/_rels/slide8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8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1" Type="http://schemas.openxmlformats.org/officeDocument/2006/relationships/image" Target="../media/image2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4.GIF"/><Relationship Id="rId1" Type="http://schemas.openxmlformats.org/officeDocument/2006/relationships/image" Target="../media/image7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GIF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9.png"/><Relationship Id="rId4" Type="http://schemas.microsoft.com/office/2007/relationships/hdphoto" Target="../media/image78.wdp"/><Relationship Id="rId3" Type="http://schemas.openxmlformats.org/officeDocument/2006/relationships/image" Target="../media/image77.png"/><Relationship Id="rId2" Type="http://schemas.microsoft.com/office/2007/relationships/hdphoto" Target="../media/image76.wdp"/><Relationship Id="rId1" Type="http://schemas.openxmlformats.org/officeDocument/2006/relationships/image" Target="../media/image75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png"/><Relationship Id="rId8" Type="http://schemas.openxmlformats.org/officeDocument/2006/relationships/image" Target="../media/image84.png"/><Relationship Id="rId7" Type="http://schemas.openxmlformats.org/officeDocument/2006/relationships/image" Target="../media/image83.png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47.png"/><Relationship Id="rId3" Type="http://schemas.openxmlformats.org/officeDocument/2006/relationships/image" Target="../media/image80.png"/><Relationship Id="rId2" Type="http://schemas.microsoft.com/office/2007/relationships/hdphoto" Target="../media/image78.wdp"/><Relationship Id="rId14" Type="http://schemas.openxmlformats.org/officeDocument/2006/relationships/notesSlide" Target="../notesSlides/notesSlide62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87.png"/><Relationship Id="rId11" Type="http://schemas.openxmlformats.org/officeDocument/2006/relationships/image" Target="../media/image21.png"/><Relationship Id="rId10" Type="http://schemas.openxmlformats.org/officeDocument/2006/relationships/image" Target="../media/image86.png"/><Relationship Id="rId1" Type="http://schemas.openxmlformats.org/officeDocument/2006/relationships/image" Target="../media/image77.png"/></Relationships>
</file>

<file path=ppt/slides/_rels/slide9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image91.wdp"/><Relationship Id="rId3" Type="http://schemas.openxmlformats.org/officeDocument/2006/relationships/image" Target="../media/image90.png"/><Relationship Id="rId2" Type="http://schemas.microsoft.com/office/2007/relationships/hdphoto" Target="../media/image89.wdp"/><Relationship Id="rId1" Type="http://schemas.openxmlformats.org/officeDocument/2006/relationships/image" Target="../media/image88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2.xml"/><Relationship Id="rId4" Type="http://schemas.microsoft.com/office/2007/relationships/hdphoto" Target="../media/image76.wdp"/><Relationship Id="rId3" Type="http://schemas.openxmlformats.org/officeDocument/2006/relationships/image" Target="../media/image75.png"/><Relationship Id="rId2" Type="http://schemas.microsoft.com/office/2007/relationships/hdphoto" Target="../media/image78.wdp"/><Relationship Id="rId1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005" y="1867427"/>
            <a:ext cx="10843895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6600" b="1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Подготовка </a:t>
            </a:r>
            <a:endParaRPr lang="ru-RU" sz="6600" b="1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cs typeface="Century Gothic" panose="020B0502020202020204" pitchFamily="34" charset="0"/>
                <a:sym typeface="+mn-ea"/>
              </a:rPr>
              <a:t>организаторов ППЭ</a:t>
            </a:r>
            <a:endParaRPr lang="ru-RU" sz="6600" b="1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5"/>
          <a:stretch>
            <a:fillRect/>
          </a:stretch>
        </p:blipFill>
        <p:spPr bwMode="auto">
          <a:xfrm>
            <a:off x="148297" y="110953"/>
            <a:ext cx="1277322" cy="105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58407" y="111224"/>
            <a:ext cx="6476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Государственное учреждение Ярославской области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«Центр оценки и контроля качества образования»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6408420" y="5145441"/>
            <a:ext cx="5645150" cy="1549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Смирнова Марина Владимировна, 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главный специалист ГУ ЯО </a:t>
            </a:r>
            <a:r>
              <a:rPr kumimoji="0" lang="ru-RU" sz="2200" b="1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ЦОиККО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(4852)28-08-83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lang="en-US" sz="2200" b="1" dirty="0" err="1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smv</a:t>
            </a:r>
            <a:r>
              <a:rPr kumimoji="0" lang="en-US" sz="2200" b="1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@coikko.ru</a:t>
            </a: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latin typeface="Calibri" panose="020F0502020204030204" charset="0"/>
              <a:ea typeface="+mn-ea"/>
              <a:cs typeface="+mn-cs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74563" y="161484"/>
            <a:ext cx="8197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Лица, имеющие право присутствовать в ППЭ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188714" y="1383383"/>
            <a:ext cx="6985" cy="515219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70780" y="3310879"/>
            <a:ext cx="10432550" cy="5884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70780" y="1383383"/>
            <a:ext cx="3287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должностные лица </a:t>
            </a:r>
            <a:r>
              <a:rPr lang="ru-RU" sz="2400" b="1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Рособрнадзора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9109" y="2544578"/>
            <a:ext cx="6741620" cy="76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</a:t>
            </a:r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риказ МО ЯО о введении в состав ГЭК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88731" y="3586614"/>
            <a:ext cx="6760672" cy="514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риказ МО ЯО об осуществлении контроля за соблюдением порядка проведения ГИА-9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9109" y="4377647"/>
            <a:ext cx="6347282" cy="76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удостоверение об аккредитации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 flipV="1">
            <a:off x="570780" y="4377647"/>
            <a:ext cx="1043255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25741" y="4529896"/>
            <a:ext cx="290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представители СМИ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1948" y="5389298"/>
            <a:ext cx="2885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rgbClr val="C00000"/>
                </a:solidFill>
                <a:effectLst/>
                <a:cs typeface="Century Gothic" panose="020B0502020202020204" pitchFamily="34" charset="0"/>
                <a:sym typeface="+mn-ea"/>
              </a:rPr>
              <a:t>общественные наблюдатели</a:t>
            </a:r>
            <a:endParaRPr lang="ru-RU" sz="2400" b="1" dirty="0" smtClean="0">
              <a:ln>
                <a:noFill/>
              </a:ln>
              <a:solidFill>
                <a:srgbClr val="C00000"/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70780" y="2396227"/>
            <a:ext cx="10432550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90002" y="1568048"/>
            <a:ext cx="5825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удостоверение</a:t>
            </a:r>
            <a:endParaRPr lang="ru-RU" sz="2400" b="1" dirty="0"/>
          </a:p>
        </p:txBody>
      </p:sp>
      <p:cxnSp>
        <p:nvCxnSpPr>
          <p:cNvPr id="32" name="Прямая соединительная линия 5"/>
          <p:cNvCxnSpPr/>
          <p:nvPr/>
        </p:nvCxnSpPr>
        <p:spPr>
          <a:xfrm>
            <a:off x="570780" y="5143811"/>
            <a:ext cx="10432550" cy="12646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488731" y="5358348"/>
            <a:ext cx="7108985" cy="1453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д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окумент, удостоверяющий личность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аличие в списках распределения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достоверение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4047" y="2512161"/>
            <a:ext cx="3287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федеральный инспектор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2723" y="3428563"/>
            <a:ext cx="3639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должностные лица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 МО ЯО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06" y="629785"/>
            <a:ext cx="1820246" cy="1013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04647" y="0"/>
            <a:ext cx="10322568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Выдача ЭМ в аудиторию для слепых участников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141696"/>
            <a:ext cx="5760640" cy="25826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49984" y="4007183"/>
            <a:ext cx="5615947" cy="514738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Стандартный ИК ОГЭ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57350" y="4763085"/>
            <a:ext cx="9086850" cy="499349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+mn-lt"/>
              </a:rPr>
              <a:t>КИМ ОГЭ (ГВЭ), напечатанный шрифтом Брайля</a:t>
            </a:r>
            <a:endParaRPr lang="ru-RU" sz="23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04916" y="5316346"/>
            <a:ext cx="5675731" cy="499349"/>
          </a:xfrm>
          <a:prstGeom prst="rect">
            <a:avLst/>
          </a:prstGeom>
          <a:noFill/>
          <a:ln w="9360">
            <a:solidFill>
              <a:srgbClr val="C000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+mn-lt"/>
              </a:rPr>
              <a:t>Тетрадь для ответов</a:t>
            </a:r>
            <a:endParaRPr lang="ru-RU" sz="23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827616" y="5865740"/>
            <a:ext cx="5653029" cy="853292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+mn-lt"/>
              </a:rPr>
              <a:t>Памятка по заполнению тетради шрифтом Брайля </a:t>
            </a:r>
            <a:endParaRPr lang="ru-RU" sz="23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472947" y="3804325"/>
            <a:ext cx="5615947" cy="884070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Стандартный КИМ ГВЭ и комплект бланков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2537614" y="1466850"/>
            <a:ext cx="18259" cy="518950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8337" y="3629945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участник  экзамена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93287" y="5086695"/>
            <a:ext cx="8967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запечатывает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каждый соответствующий индивидуальный ВДП: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тетрадь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ответов на задания ГИА-9;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листы, если они использовались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стандартные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с заполненной регистрационной частью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Прямая соединительная линия 5"/>
          <p:cNvCxnSpPr/>
          <p:nvPr/>
        </p:nvCxnSpPr>
        <p:spPr>
          <a:xfrm>
            <a:off x="163196" y="4896194"/>
            <a:ext cx="1178542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93287" y="1731788"/>
            <a:ext cx="9018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регистрационные поля стандартных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бланков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заполняет регистрационную часть тетради для ответов на задания ГИА-9 для письма шрифтом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Брайля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3196" y="177103"/>
            <a:ext cx="11597880" cy="1027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экзамена в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слепых участников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 flipV="1">
            <a:off x="350737" y="3143322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8337" y="1870288"/>
            <a:ext cx="235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ассистент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42568" y="3422197"/>
            <a:ext cx="9018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шрифтом Брайля регистрационные поля на второй странице тетради для ответов на задания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ГИА-9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задания в тетради для ответов на задания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ГИА-9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8337" y="5548359"/>
            <a:ext cx="235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700808"/>
            <a:ext cx="6048672" cy="302433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05354" y="90324"/>
            <a:ext cx="9985109" cy="143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Прием материалов из аудитории для слепых участников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276872"/>
            <a:ext cx="6048672" cy="302433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05" y="2852936"/>
            <a:ext cx="6048672" cy="302433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1950" y="116632"/>
            <a:ext cx="11736138" cy="11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Выдача ЭМ в аудиторию для обучающихся, выполняющих работу на компьютере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4149080"/>
            <a:ext cx="4618433" cy="23920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65104"/>
            <a:ext cx="4934825" cy="23920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9" y="1441019"/>
            <a:ext cx="5472608" cy="251207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18" y="4465956"/>
            <a:ext cx="4816791" cy="23920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49" y="1305570"/>
            <a:ext cx="3970720" cy="267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78" y="1844034"/>
            <a:ext cx="3970720" cy="267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09936" y="1426958"/>
            <a:ext cx="27678" cy="5229397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80078" y="1426958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участник  экзамена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2200" y="4730570"/>
            <a:ext cx="8739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распечатывает ответы и нумерует листы с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ответами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запечатывает: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algn="just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стандартные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algn="just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распечатанные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листы в соответствующий индивидуальный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Прямая соединительная линия 5"/>
          <p:cNvCxnSpPr/>
          <p:nvPr/>
        </p:nvCxnSpPr>
        <p:spPr>
          <a:xfrm flipV="1">
            <a:off x="325378" y="4494532"/>
            <a:ext cx="11648598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602787" y="1652277"/>
            <a:ext cx="9018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выполняет задания, записывая ответы в текстовом редакторе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" y="2969158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ассистент или 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42566" y="2540984"/>
            <a:ext cx="90185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регистрационную часть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бланков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переносит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информацию с распечатанных листов на стандартный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поле «Подпись участника» пишет «Копия верна» и ставит свою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подпись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400" y="5145736"/>
            <a:ext cx="235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50737" y="116632"/>
            <a:ext cx="11410337" cy="922337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Проведение экзамена с использованием компьютера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8" name="Прямая соединительная линия 5"/>
          <p:cNvCxnSpPr/>
          <p:nvPr/>
        </p:nvCxnSpPr>
        <p:spPr>
          <a:xfrm flipV="1">
            <a:off x="325378" y="2540982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0960" y="25802"/>
            <a:ext cx="11834528" cy="13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Прием ЭМ из аудитории для обучающихся, выполняющих работу на компьютере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72" y="4477274"/>
            <a:ext cx="4721541" cy="206385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 cstate="print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95453"/>
            <a:ext cx="4882775" cy="213432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colorTemperature colorTemp="47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98" y="4586975"/>
            <a:ext cx="4096277" cy="214280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12" y="1321427"/>
            <a:ext cx="4346130" cy="2932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321428"/>
            <a:ext cx="4445996" cy="2999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005" y="1340485"/>
            <a:ext cx="1084389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0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Спасибо за внимание!</a:t>
            </a:r>
            <a:endParaRPr lang="ru-RU" sz="4000" b="1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045" y="2602230"/>
            <a:ext cx="1147191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Материалы располагаются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на сайте ГУ ЯО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ЦОиККО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</a:t>
            </a:r>
            <a:r>
              <a:rPr lang="ru-RU" sz="3400" u="sng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http://coikko.ru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 разделе ГИА-9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Инструктивно-методические материалы</a:t>
            </a:r>
            <a:endParaRPr lang="ru-RU" sz="3400" dirty="0" smtClean="0">
              <a:solidFill>
                <a:schemeClr val="accent2">
                  <a:lumMod val="50000"/>
                </a:schemeClr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400" b="1" kern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Century Gothic" panose="020B0502020202020204" pitchFamily="34" charset="0"/>
                <a:sym typeface="+mn-ea"/>
              </a:rPr>
              <a:t>(4852) 28-08-83</a:t>
            </a:r>
            <a:endParaRPr lang="ru-RU" sz="34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42441" y="1594873"/>
            <a:ext cx="11174278" cy="4957868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361950" indent="-361950" algn="l"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6500" algn="l"/>
                <a:tab pos="6737350" algn="l"/>
                <a:tab pos="7185025" algn="l"/>
                <a:tab pos="7635875" algn="l"/>
                <a:tab pos="8083550" algn="l"/>
                <a:tab pos="8534400" algn="l"/>
                <a:tab pos="8982075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получает: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форму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ППЭ-05-01 «Список участников ГИА-9 в аудитории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» (ППЭ-05-01 ГВЭ)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форму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ППЭ-05-02 «Протокол проведения ГИА-9 в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аудитории» (ППЭ-05-02 ГВЭ)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форму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ППЭ-12-02 «Ведомость коррекции персональных данных участников ГИА-9 в аудитории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»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форму ППЭ-12-04 МАШ «Ведомость учета времени отсутствия участников экзамена в аудитории»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форму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ППЭ-16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«Расшифровка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кодов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ОО»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ч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ерновики (два листа на каждого участника)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инструкцию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для организаторов в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аудитории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lvl="0" indent="-342900" algn="l"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инструкцию для участников экзамена, зачитываемую организатором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сопроводительный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к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ЭМ (форма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ППЭ-9 11-01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конверт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для упаковки использованных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черновиков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памятку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 сроками ознакомления обучающихся с результатами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экзамена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7064" y="72009"/>
            <a:ext cx="5742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Получение форм и инструкций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22849" y="197137"/>
            <a:ext cx="1325880" cy="1177925"/>
            <a:chOff x="981777" y="827256"/>
            <a:chExt cx="3599849" cy="3580598"/>
          </a:xfrm>
        </p:grpSpPr>
        <p:sp>
          <p:nvSpPr>
            <p:cNvPr id="6" name="Овал 5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8:50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85675" y="846434"/>
            <a:ext cx="679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ответственный </a:t>
            </a:r>
            <a:r>
              <a:rPr lang="ru-RU" sz="2800" b="1" dirty="0" smtClean="0">
                <a:solidFill>
                  <a:srgbClr val="C00000"/>
                </a:solidFill>
              </a:rPr>
              <a:t>организатор в аудитории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0" y="52739"/>
            <a:ext cx="12050110" cy="6805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2794" y="1051529"/>
            <a:ext cx="7872875" cy="360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2795" y="1633752"/>
            <a:ext cx="6512144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962003" y="908720"/>
            <a:ext cx="1927315" cy="11521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505577" y="1647064"/>
            <a:ext cx="1192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</a:t>
            </a:r>
            <a:r>
              <a:rPr lang="ru-RU" sz="1600" b="1" dirty="0" smtClean="0">
                <a:solidFill>
                  <a:srgbClr val="C00000"/>
                </a:solidFill>
              </a:rPr>
              <a:t>о факту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46865" y="4998589"/>
            <a:ext cx="1440160" cy="5874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ОТМЕТКА</a:t>
            </a:r>
            <a:endParaRPr lang="ru-RU" sz="12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«+» или «</a:t>
            </a:r>
            <a:r>
              <a:rPr lang="en-US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»</a:t>
            </a:r>
            <a:endParaRPr lang="ru-RU" sz="1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298108" y="4895173"/>
            <a:ext cx="2368600" cy="77210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Количество  ЭМ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- цифры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78575" y="5723212"/>
            <a:ext cx="3966855" cy="74133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УЧАСТНИК не явился 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аудиторию - пустые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клеточки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89223" y="1884161"/>
            <a:ext cx="11002484" cy="13261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buClr>
                <a:schemeClr val="tx2">
                  <a:lumMod val="50000"/>
                </a:schemeClr>
              </a:buClr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 ОГЭ по химии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l" eaLnBrk="1" hangingPunct="1">
              <a:buClr>
                <a:schemeClr val="tx2">
                  <a:lumMod val="50000"/>
                </a:schemeClr>
              </a:buClr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орму «Ведомость  учета очередности выполнения лабораторной работы участниками»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4867" y="106162"/>
            <a:ext cx="5771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3949" y="133667"/>
            <a:ext cx="1325880" cy="1177925"/>
            <a:chOff x="981777" y="827256"/>
            <a:chExt cx="3599849" cy="3580598"/>
          </a:xfrm>
        </p:grpSpPr>
        <p:sp>
          <p:nvSpPr>
            <p:cNvPr id="5" name="Овал 4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8:50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05193" y="1049982"/>
            <a:ext cx="681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ответственный </a:t>
            </a:r>
            <a:r>
              <a:rPr lang="ru-RU" sz="2800" b="1" dirty="0" smtClean="0">
                <a:solidFill>
                  <a:srgbClr val="C00000"/>
                </a:solidFill>
              </a:rPr>
              <a:t>организатор в аудитории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9223" y="3887141"/>
            <a:ext cx="11002484" cy="1695437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buClr>
                <a:schemeClr val="tx2">
                  <a:lumMod val="50000"/>
                </a:schemeClr>
              </a:buClr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 ОГЭ по информатике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инструкции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для участников практической части экзамена по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информатике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 проведении ГИА-9 в форме ОГЭ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(на каждого участника)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форму ИКТ-5.1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idx="1"/>
          </p:nvPr>
        </p:nvSpPr>
        <p:spPr>
          <a:xfrm>
            <a:off x="508001" y="2133600"/>
            <a:ext cx="11358033" cy="3976688"/>
          </a:xfrm>
        </p:spPr>
        <p:txBody>
          <a:bodyPr anchor="t"/>
          <a:lstStyle/>
          <a:p>
            <a:pPr marL="342900" indent="-342900" algn="l">
              <a:spcBef>
                <a:spcPts val="800"/>
              </a:spcBef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3200" b="0"/>
          </a:p>
          <a:p>
            <a:pPr marL="342900" indent="-342900" algn="l">
              <a:spcBef>
                <a:spcPts val="800"/>
              </a:spcBef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3200" b="0"/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0" y="13040"/>
            <a:ext cx="12328765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Получение форм и инструкций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635431" y="1913481"/>
            <a:ext cx="11019294" cy="3172764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lvl="0" algn="l"/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получает: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lvl="0" algn="l"/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lvl="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форму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ППЭ-06-01 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«Список участников ГИА-9 образовательной организации»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форму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ППЭ-06-02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  «Список участников ГИА-9 в ППЭ по алфавиту»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инструкцию для организатора вне аудитории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форму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ППЭ-20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«Акт об идентификации личности участника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ГИА-9» 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металлоискатель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46649" y="129764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8:50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93747" y="1046079"/>
            <a:ext cx="614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организатор – дежурный на входе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573437" y="2214155"/>
            <a:ext cx="11100590" cy="4096094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получает: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заполненный бланк «Характеристика лабораторного оборудования» (2 экземпляра)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инструкцию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ведомость проведения инструктажа по правилам безопасности при проведении ОГЭ по физике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лист выдачи лабораторного оборудования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инструкцию по правилам безопасности труда при проведении ОГЭ по физике (для каждого участника)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5329" y="35609"/>
            <a:ext cx="1004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9449" y="100713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8:50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37288" y="689676"/>
            <a:ext cx="9113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специалист по проведению инструктажа и обеспечению лабораторных работ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(</a:t>
            </a:r>
            <a:r>
              <a:rPr lang="ru-RU" sz="2800" dirty="0">
                <a:solidFill>
                  <a:srgbClr val="C00000"/>
                </a:solidFill>
              </a:rPr>
              <a:t>ОГЭ по физике)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57774" y="1871823"/>
            <a:ext cx="11617291" cy="20647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chemeClr val="accent2">
                  <a:lumMod val="50000"/>
                </a:schemeClr>
              </a:buCl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получает: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инструкцию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инструкцию по технике безопасности при выполнении лабораторной работы при проведении ОГЭ по химии (для каждого участника)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форму ППЭ-04-01-Х «Ведомость проведения инструктажа по технике безопасности»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087" y="134329"/>
            <a:ext cx="1174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2785" y="4931716"/>
            <a:ext cx="11692280" cy="1695437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buClr>
                <a:schemeClr val="accent2">
                  <a:lumMod val="50000"/>
                </a:schemeClr>
              </a:buCl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получает: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инструкцию для эксперта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форму ППЭ-04-02-Х «Ведомость оценивания лабораторной работы в аудитории» (каждому эксперту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3087" y="191697"/>
            <a:ext cx="1325880" cy="1177925"/>
            <a:chOff x="981777" y="827256"/>
            <a:chExt cx="3599849" cy="3580598"/>
          </a:xfrm>
        </p:grpSpPr>
        <p:sp>
          <p:nvSpPr>
            <p:cNvPr id="8" name="Овал 7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8:50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37288" y="927638"/>
            <a:ext cx="9113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специалист по проведению инструктажа и обеспечению лабораторных работ  </a:t>
            </a:r>
            <a:r>
              <a:rPr lang="ru-RU" sz="2400" dirty="0" smtClean="0">
                <a:solidFill>
                  <a:srgbClr val="C00000"/>
                </a:solidFill>
              </a:rPr>
              <a:t>(</a:t>
            </a:r>
            <a:r>
              <a:rPr lang="ru-RU" sz="2400" dirty="0">
                <a:solidFill>
                  <a:srgbClr val="C00000"/>
                </a:solidFill>
              </a:rPr>
              <a:t>ОГЭ по </a:t>
            </a:r>
            <a:r>
              <a:rPr lang="ru-RU" sz="2400" dirty="0" smtClean="0">
                <a:solidFill>
                  <a:srgbClr val="C00000"/>
                </a:solidFill>
              </a:rPr>
              <a:t>химии)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774" y="4226194"/>
            <a:ext cx="1152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эксперт</a:t>
            </a:r>
            <a:r>
              <a:rPr lang="ru-RU" sz="2400" b="1" dirty="0">
                <a:solidFill>
                  <a:srgbClr val="C00000"/>
                </a:solidFill>
              </a:rPr>
              <a:t>, оценивающий выполнение лабораторной </a:t>
            </a:r>
            <a:r>
              <a:rPr lang="ru-RU" sz="2400" b="1" dirty="0" smtClean="0">
                <a:solidFill>
                  <a:srgbClr val="C00000"/>
                </a:solidFill>
              </a:rPr>
              <a:t>работы </a:t>
            </a:r>
            <a:r>
              <a:rPr lang="ru-RU" sz="2400" dirty="0" smtClean="0">
                <a:solidFill>
                  <a:srgbClr val="C00000"/>
                </a:solidFill>
              </a:rPr>
              <a:t>(ОГЭ </a:t>
            </a:r>
            <a:r>
              <a:rPr lang="ru-RU" sz="2400" dirty="0">
                <a:solidFill>
                  <a:srgbClr val="C00000"/>
                </a:solidFill>
              </a:rPr>
              <a:t>по </a:t>
            </a:r>
            <a:r>
              <a:rPr lang="ru-RU" sz="2400" dirty="0" smtClean="0">
                <a:solidFill>
                  <a:srgbClr val="C00000"/>
                </a:solidFill>
              </a:rPr>
              <a:t>химии)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766714" y="2348880"/>
            <a:ext cx="10655537" cy="1941658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получает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инструкцию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съемный носитель информации для копирования файлов с выполненными заданиями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5572" y="332657"/>
            <a:ext cx="5771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USB-токен КриптоПро Рутокен CSP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53" y="4715416"/>
            <a:ext cx="2495551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68809" y="1330988"/>
            <a:ext cx="6144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технический специалист</a:t>
            </a:r>
            <a:endParaRPr lang="ru-RU" sz="2800" dirty="0">
              <a:solidFill>
                <a:srgbClr val="C0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0449" y="153063"/>
            <a:ext cx="1325880" cy="1177925"/>
            <a:chOff x="981777" y="827256"/>
            <a:chExt cx="3599849" cy="3580598"/>
          </a:xfrm>
        </p:grpSpPr>
        <p:sp>
          <p:nvSpPr>
            <p:cNvPr id="9" name="Овал 8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8:50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05001" y="1593215"/>
            <a:ext cx="8248988" cy="3514813"/>
            <a:chOff x="123824" y="664146"/>
            <a:chExt cx="7197538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4" cy="2587053"/>
              <a:chOff x="123824" y="664146"/>
              <a:chExt cx="3406774" cy="2587053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7"/>
                <a:ext cx="3190874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документ, удостоверяющий личность</a:t>
                </a:r>
                <a:endParaRPr lang="ru-RU" sz="28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1</a:t>
                </a:r>
                <a:endParaRPr lang="ru-RU" sz="2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16288" cy="2615795"/>
              <a:chOff x="123824" y="664146"/>
              <a:chExt cx="3316288" cy="2615795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249237" y="897260"/>
                <a:ext cx="3190875" cy="23826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ручку с чернилами черного цвета</a:t>
                </a:r>
                <a:endParaRPr lang="ru-RU" sz="28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2</a:t>
                </a:r>
                <a:endParaRPr lang="ru-RU" sz="2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522662" cy="2587054"/>
              <a:chOff x="123824" y="664146"/>
              <a:chExt cx="3522662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455611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средства обучения и воспитания по предмету</a:t>
                </a:r>
                <a:endParaRPr lang="ru-RU" sz="28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3</a:t>
                </a:r>
                <a:endParaRPr lang="ru-RU" sz="2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8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лекарственные средства и питание  (при необходимости)</a:t>
                </a:r>
                <a:endParaRPr lang="ru-RU" sz="28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4</a:t>
                </a:r>
                <a:endParaRPr lang="ru-RU" sz="2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</a:endParaRPr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2498632" y="901035"/>
            <a:ext cx="7655356" cy="695983"/>
            <a:chOff x="-1921845" y="-984047"/>
            <a:chExt cx="10412561" cy="446523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noFill/>
            <a:ln w="381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solidFill>
                  <a:srgbClr val="C000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21845" y="-984047"/>
              <a:ext cx="10412561" cy="335683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П</a:t>
              </a:r>
              <a:r>
                <a:rPr lang="ru-RU" sz="2800" b="1" kern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j-ea"/>
                  <a:cs typeface="Century Gothic" panose="020B0502020202020204" pitchFamily="34" charset="0"/>
                  <a:sym typeface="+mn-ea"/>
                </a:rPr>
                <a:t>ри себе участник </a:t>
              </a:r>
              <a:r>
                <a:rPr lang="ru-RU" sz="2800" b="1" kern="0" dirty="0" smtClean="0">
                  <a:solidFill>
                    <a:srgbClr val="C00000"/>
                  </a:solidFill>
                  <a:ea typeface="+mj-ea"/>
                  <a:cs typeface="Century Gothic" panose="020B0502020202020204" pitchFamily="34" charset="0"/>
                  <a:sym typeface="+mn-ea"/>
                </a:rPr>
                <a:t>экзамена</a:t>
              </a:r>
              <a:r>
                <a:rPr lang="ru-RU" sz="2800" b="1" kern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j-ea"/>
                  <a:cs typeface="Century Gothic" panose="020B0502020202020204" pitchFamily="34" charset="0"/>
                  <a:sym typeface="+mn-ea"/>
                </a:rPr>
                <a:t> может иметь:</a:t>
              </a:r>
              <a:endParaRPr lang="ru-RU" sz="2800" b="1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22" name="Рисунок 21" descr="паспорт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15013" y="2850995"/>
            <a:ext cx="927257" cy="695443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7076">
            <a:off x="9369405" y="2821448"/>
            <a:ext cx="923118" cy="47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905001" y="48448"/>
            <a:ext cx="8677275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Допуск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участников ГИА-9 в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ППЭ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09448" y="5616950"/>
            <a:ext cx="11004331" cy="1110177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chemeClr val="tx2">
                  <a:lumMod val="50000"/>
                </a:schemeClr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Допуск участника ГИА-9 в ППЭ осуществляется на основании: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документа, удостоверяющего личность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наличия его в списках распределения в данный ППЭ (Форма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 ППЭ-06-01, ППЭ-06-02)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88732" y="758050"/>
            <a:ext cx="5237572" cy="397249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Отсутствие документа,</a:t>
            </a:r>
            <a:endParaRPr 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удостоверяющего </a:t>
            </a:r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личность</a:t>
            </a:r>
            <a:endParaRPr lang="ru-RU" sz="28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Участник 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допускается в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Сопровождающий заполняет форму ППЭ-20 «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Акт об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идентификации личности участника ГИА-9»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паспорт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44659" y="4872439"/>
            <a:ext cx="2406403" cy="180480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735627" y="6274"/>
            <a:ext cx="4224469" cy="6414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ППЭ-20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4608" y="3576226"/>
            <a:ext cx="2400267" cy="39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66" y="0"/>
            <a:ext cx="5391150" cy="6670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73310" y="5044966"/>
            <a:ext cx="2349062" cy="53602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35190" y="0"/>
            <a:ext cx="4235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Роли организаторов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076506" y="779221"/>
            <a:ext cx="6985" cy="579628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30621" y="1609743"/>
            <a:ext cx="3030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 аудитории</a:t>
            </a:r>
            <a:endParaRPr lang="ru-RU" sz="28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1394875" y="3248735"/>
            <a:ext cx="1036620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35190" y="1609742"/>
            <a:ext cx="6979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о</a:t>
            </a:r>
            <a:r>
              <a:rPr lang="ru-RU" sz="2800" dirty="0" smtClean="0"/>
              <a:t>тветственный организатор в аудитории</a:t>
            </a:r>
            <a:endParaRPr lang="ru-RU" sz="2800" dirty="0" smtClean="0"/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о</a:t>
            </a:r>
            <a:r>
              <a:rPr lang="ru-RU" sz="2800" dirty="0" smtClean="0"/>
              <a:t>рганизатор в аудитории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0621" y="4179879"/>
            <a:ext cx="3030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вне аудитории</a:t>
            </a:r>
            <a:endParaRPr lang="ru-RU" sz="28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8610" y="3748991"/>
            <a:ext cx="69790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д</a:t>
            </a:r>
            <a:r>
              <a:rPr lang="ru-RU" sz="2800" dirty="0" smtClean="0"/>
              <a:t>ежурные на этаже</a:t>
            </a:r>
            <a:endParaRPr lang="ru-RU" sz="2800" dirty="0" smtClean="0"/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дежурные на входе в ППЭ</a:t>
            </a:r>
            <a:endParaRPr lang="ru-RU" sz="2800" dirty="0" smtClean="0"/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ответственные за термометрию</a:t>
            </a:r>
            <a:endParaRPr lang="ru-RU" sz="2800" dirty="0" smtClean="0"/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о</a:t>
            </a:r>
            <a:r>
              <a:rPr lang="ru-RU" sz="2800" dirty="0" smtClean="0"/>
              <a:t>тветственные за упаковку личных вещей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8535" y="867023"/>
            <a:ext cx="5292132" cy="23105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Отсутствие обучающегося в списках распределения  </a:t>
            </a:r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Обучающийся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не допускается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в ППЭ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Член ГЭК: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63855">
              <a:buClr>
                <a:schemeClr val="accent2">
                  <a:lumMod val="50000"/>
                </a:schemeClr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заполняет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форму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ППЭ- 9 21-1 «Акт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о недопуске участника ГИА-9 в ППЭ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8014" y="3571875"/>
            <a:ext cx="5292708" cy="23105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tx2">
                  <a:lumMod val="50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Отказ от сдачи запрещенного средства</a:t>
            </a:r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Обучающийся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не допускается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в ППЭ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Член ГЭК составляет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акт 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недопуске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 указанного участника в ППЭ (форма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ППЭ-9 21-1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14368" y="20940"/>
            <a:ext cx="4608512" cy="5062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ППЭ-9 21-1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93" y="619125"/>
            <a:ext cx="5171090" cy="623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28952" y="158412"/>
            <a:ext cx="11458248" cy="188010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6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Пронос лекарственного средства в ППЭ </a:t>
            </a:r>
            <a:endParaRPr lang="ru-RU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6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Медицинская справка</a:t>
            </a:r>
            <a:endParaRPr lang="ru-RU" sz="26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Штамп и печать медицинской организации</a:t>
            </a:r>
            <a:endParaRPr lang="ru-RU" sz="26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Подпись и печать врача</a:t>
            </a:r>
            <a:endParaRPr lang="ru-RU" sz="26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8952" y="2207908"/>
            <a:ext cx="11458249" cy="452437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Наличие у участника ГИА-9 устройства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неинвазивного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мониторинга 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глюкозы</a:t>
            </a:r>
            <a:endParaRPr lang="ru-RU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Руководитель ППЭ получает выписку из протокола ГЭК о распределении  такого участника в ППЭ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Участник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ГИА-9 должен иметь доступ к устройствам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неинвазивного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мониторинга глюкозы в любое время 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Частота использования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устройства не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регламентирована, определяется самочувствием ребенка и медицинскими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показаниями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стройство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 течение всего экзамена должно находиться на рабочем столе участника экзамена в зоне видимости организаторов в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аудитории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7102" y="1558905"/>
            <a:ext cx="4902405" cy="3110724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Опоздание на </a:t>
            </a:r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экзамен </a:t>
            </a:r>
            <a:endParaRPr lang="ru-RU" sz="28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Участник  допускается в ППЭ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Руководитель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 составляет акт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о допуске указанного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участника в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 после начала экзамена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(форма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ППЭ-9 21-2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bg2">
                  <a:lumMod val="10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40" y="567014"/>
            <a:ext cx="4776705" cy="6290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864084" y="-35289"/>
            <a:ext cx="4224469" cy="6414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Форма ППЭ-9 21-2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5545" y="0"/>
            <a:ext cx="6221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Вход участников в аудиторию</a:t>
            </a:r>
            <a:endParaRPr lang="ru-RU" sz="36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920365" y="670561"/>
            <a:ext cx="6351270" cy="738932"/>
            <a:chOff x="-1947324" y="-2283493"/>
            <a:chExt cx="8896171" cy="4740780"/>
          </a:xfrm>
          <a:noFill/>
        </p:grpSpPr>
        <p:sp>
          <p:nvSpPr>
            <p:cNvPr id="26" name="Прямоугольник 25"/>
            <p:cNvSpPr/>
            <p:nvPr/>
          </p:nvSpPr>
          <p:spPr>
            <a:xfrm>
              <a:off x="-1856027" y="-867082"/>
              <a:ext cx="8313170" cy="3324369"/>
            </a:xfrm>
            <a:prstGeom prst="rect">
              <a:avLst/>
            </a:prstGeom>
            <a:grpFill/>
            <a:ln w="381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C000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47324" y="-2283493"/>
              <a:ext cx="8896171" cy="33568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lang="ru-RU" sz="2800" b="1" kern="0" noProof="0" dirty="0">
                  <a:solidFill>
                    <a:srgbClr val="C00000"/>
                  </a:solidFill>
                  <a:ea typeface="+mj-ea"/>
                  <a:cs typeface="Century Gothic" panose="020B0502020202020204" pitchFamily="34" charset="0"/>
                  <a:sym typeface="+mn-ea"/>
                </a:rPr>
                <a:t>Организаторы в аудитории должны:</a:t>
              </a:r>
              <a:endParaRPr lang="ru-RU" sz="2800" b="1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11413" y="1310502"/>
            <a:ext cx="10561387" cy="5342361"/>
            <a:chOff x="322" y="2621"/>
            <a:chExt cx="14896" cy="729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22" y="2621"/>
              <a:ext cx="14896" cy="1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6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сверить данные документа, удостоверяющего личность участника </a:t>
              </a:r>
              <a:r>
                <a:rPr lang="ru-RU" sz="26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 ГИА-9, </a:t>
              </a:r>
              <a:r>
                <a:rPr lang="ru-RU" sz="26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с данными в </a:t>
              </a:r>
              <a:r>
                <a:rPr lang="ru-RU" sz="26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форме </a:t>
              </a:r>
              <a:r>
                <a:rPr lang="ru-RU" sz="26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ППЭ-05-02 </a:t>
              </a:r>
              <a:r>
                <a:rPr lang="ru-RU" sz="26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«Протокол проведения </a:t>
              </a:r>
              <a:r>
                <a:rPr lang="ru-RU" sz="26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ГИА-9 </a:t>
              </a:r>
              <a:r>
                <a:rPr lang="ru-RU" sz="26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в аудитории»</a:t>
              </a:r>
              <a:endParaRPr lang="ru-RU" sz="26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22" y="4749"/>
              <a:ext cx="14896" cy="26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6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В случае расхождения персональных данных участника </a:t>
              </a:r>
              <a:r>
                <a:rPr lang="ru-RU" sz="26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экзамена в</a:t>
              </a:r>
              <a:r>
                <a:rPr lang="ru-RU" sz="26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 документе, удостоверяющем личность, с данными в форме </a:t>
              </a:r>
              <a:r>
                <a:rPr lang="ru-RU" sz="26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ППЭ-05-02 </a:t>
              </a:r>
              <a:r>
                <a:rPr lang="ru-RU" sz="26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организатор заполняет </a:t>
              </a:r>
              <a:r>
                <a:rPr lang="ru-RU" sz="26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форму ППЭ 12-02</a:t>
              </a:r>
              <a:r>
                <a:rPr lang="ru-RU" sz="26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 «Ведомость коррекции персональных данных участников экзамена в </a:t>
              </a:r>
              <a:r>
                <a:rPr lang="ru-RU" sz="26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аудитории»</a:t>
              </a:r>
              <a:endParaRPr lang="ru-RU" sz="26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2" y="7665"/>
              <a:ext cx="14896" cy="2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6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сообщить участнику </a:t>
              </a:r>
              <a:r>
                <a:rPr lang="ru-RU" sz="26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ГИА-9 </a:t>
              </a:r>
              <a:r>
                <a:rPr lang="ru-RU" sz="26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номер его места в аудитории (</a:t>
              </a:r>
              <a:r>
                <a:rPr lang="ru-RU" sz="26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ППЭ-05-01-</a:t>
              </a:r>
              <a:r>
                <a:rPr lang="ru-RU" sz="26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 </a:t>
              </a:r>
              <a:r>
                <a:rPr lang="ru-RU" sz="26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«Список участников </a:t>
              </a:r>
              <a:r>
                <a:rPr lang="ru-RU" sz="26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ГИА-9 </a:t>
              </a:r>
              <a:r>
                <a:rPr lang="ru-RU" sz="26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в</a:t>
              </a:r>
              <a:r>
                <a:rPr lang="ru-RU" sz="26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 аудитории ППЭ»)</a:t>
              </a:r>
              <a:endParaRPr lang="ru-RU" sz="26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80" y="1190772"/>
            <a:ext cx="882650" cy="88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01939"/>
            <a:ext cx="11439525" cy="6656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95142" y="4104320"/>
            <a:ext cx="3452797" cy="23503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В графу «Измененные </a:t>
            </a:r>
            <a:r>
              <a:rPr lang="ru-RU" sz="2400" b="1" dirty="0" smtClean="0">
                <a:solidFill>
                  <a:srgbClr val="C00000"/>
                </a:solidFill>
              </a:rPr>
              <a:t>данные*»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 вносятся только те  сведения, которые не соответствуют  данным в РИС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55625" y="2563891"/>
            <a:ext cx="10887075" cy="2599029"/>
            <a:chOff x="123824" y="664146"/>
            <a:chExt cx="11020611" cy="258705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доставочные </a:t>
                </a:r>
                <a:r>
                  <a:rPr lang="ru-RU" sz="2400" dirty="0" err="1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спецпакеты</a:t>
                </a: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 с индивидуальными комплектами </a:t>
                </a:r>
                <a:endParaRPr lang="ru-RU" sz="2400" dirty="0">
                  <a:solidFill>
                    <a:schemeClr val="bg2">
                      <a:lumMod val="10000"/>
                    </a:schemeClr>
                  </a:solidFill>
                  <a:sym typeface="+mn-ea"/>
                </a:endParaRPr>
              </a:p>
              <a:p>
                <a:pPr algn="ctr"/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 ОГЭ</a:t>
                </a:r>
                <a:endParaRPr lang="ru-RU" sz="2400" b="1" dirty="0">
                  <a:solidFill>
                    <a:schemeClr val="bg2">
                      <a:lumMod val="10000"/>
                    </a:schemeClr>
                  </a:solidFill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E26714"/>
                    </a:solidFill>
                  </a:rPr>
                  <a:t>1</a:t>
                </a:r>
                <a:endParaRPr lang="ru-RU" sz="28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дополнительные бланки ответов 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№ 2</a:t>
                </a:r>
                <a:endParaRPr lang="ru-RU" sz="2400" b="1" dirty="0">
                  <a:solidFill>
                    <a:schemeClr val="bg2">
                      <a:lumMod val="10000"/>
                    </a:schemeClr>
                  </a:solidFill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  <a:p>
                <a:pPr algn="ctr"/>
                <a:endParaRPr lang="ru-RU" sz="24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E26714"/>
                    </a:solidFill>
                  </a:rPr>
                  <a:t>2</a:t>
                </a:r>
                <a:endParaRPr lang="ru-RU" sz="28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7769970" y="664146"/>
              <a:ext cx="3374465" cy="2587054"/>
              <a:chOff x="123824" y="664146"/>
              <a:chExt cx="3374465" cy="258705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к</a:t>
                </a:r>
                <a:r>
                  <a:rPr lang="ru-RU" sz="2400" noProof="0" dirty="0" err="1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омплект</a:t>
                </a:r>
                <a:r>
                  <a:rPr lang="ru-RU" sz="24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 ВДП для упаковки бланков</a:t>
                </a:r>
                <a:endParaRPr lang="ru-RU" sz="24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  <a:p>
                <a:pPr algn="ctr"/>
                <a:r>
                  <a:rPr lang="ru-RU" sz="24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(по 2 на каждую аудиторию)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>
                    <a:solidFill>
                      <a:srgbClr val="E26714"/>
                    </a:solidFill>
                  </a:rPr>
                  <a:t>3</a:t>
                </a:r>
                <a:endParaRPr lang="ru-RU" sz="2800" b="1" dirty="0">
                  <a:solidFill>
                    <a:srgbClr val="E26714"/>
                  </a:solidFill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636501" y="49311"/>
            <a:ext cx="5939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kern="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Выдача ЭМ в аудитории ОГЭ</a:t>
            </a:r>
            <a:endParaRPr lang="ru-RU" sz="36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301625" y="106680"/>
            <a:ext cx="1325880" cy="1177925"/>
            <a:chOff x="981777" y="827256"/>
            <a:chExt cx="3599849" cy="3580598"/>
          </a:xfrm>
        </p:grpSpPr>
        <p:sp>
          <p:nvSpPr>
            <p:cNvPr id="24" name="Овал 23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9.45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769744" y="925830"/>
            <a:ext cx="9394787" cy="1317625"/>
            <a:chOff x="-2961315" y="-487073"/>
            <a:chExt cx="12060312" cy="8217911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-2961315" y="-487073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-2604218" y="170354"/>
              <a:ext cx="11703215" cy="7486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руководитель ППЭ должен выдать в Штабе ППЭ ответственным организаторам в аудиториях ЭМ по </a:t>
              </a:r>
              <a:r>
                <a:rPr sz="2400" dirty="0" err="1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форме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 </a:t>
              </a:r>
              <a:r>
                <a:rPr sz="2400" b="1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ППЭ-14-02 </a:t>
              </a:r>
              <a:endPara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indent="0" algn="ctr">
                <a:buNone/>
              </a:pPr>
              <a:r>
                <a:rPr sz="24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«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Ведомость учета экзаменационных материалов»:</a:t>
              </a:r>
              <a:endPara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044065" y="2064166"/>
            <a:ext cx="8103870" cy="4793834"/>
            <a:chOff x="123824" y="664146"/>
            <a:chExt cx="7197538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400" dirty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доставочные спецпакеты с </a:t>
                </a:r>
                <a:r>
                  <a:rPr sz="2400" dirty="0" err="1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комплектами</a:t>
                </a:r>
                <a:r>
                  <a:rPr sz="24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 </a:t>
                </a:r>
                <a:endParaRPr sz="2400" dirty="0">
                  <a:solidFill>
                    <a:schemeClr val="bg2">
                      <a:lumMod val="10000"/>
                    </a:schemeClr>
                  </a:solidFill>
                  <a:uFillTx/>
                  <a:sym typeface="+mn-ea"/>
                </a:endParaRPr>
              </a:p>
              <a:p>
                <a:pPr algn="ctr"/>
                <a:r>
                  <a:rPr lang="ru-RU" sz="2400" noProof="0" dirty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 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бланков ГВЭ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</a:rPr>
                  <a:t>1</a:t>
                </a:r>
                <a:endParaRPr lang="ru-RU" sz="2400" b="1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400" dirty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доставочные спецпакеты с КИМ ГВЭ</a:t>
                </a:r>
                <a:endParaRPr lang="ru-RU" sz="24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</a:rPr>
                  <a:t>2</a:t>
                </a:r>
                <a:endParaRPr lang="ru-RU" sz="2400" b="1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406604" cy="2587054"/>
              <a:chOff x="123824" y="664146"/>
              <a:chExt cx="3406604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39553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400" dirty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дополнительные бланки ответов ГВЭ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</a:rPr>
                  <a:t>3</a:t>
                </a:r>
                <a:endParaRPr lang="ru-RU" sz="2400" b="1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0" algn="ctr">
                  <a:buFont typeface="Wingdings" panose="05000000000000000000" pitchFamily="2" charset="2"/>
                  <a:buNone/>
                </a:pPr>
                <a:r>
                  <a:rPr lang="ru-RU" sz="24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sym typeface="+mn-ea"/>
                  </a:rPr>
                  <a:t>комплект ВДП </a:t>
                </a:r>
                <a:r>
                  <a:rPr lang="ru-RU" sz="24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sym typeface="+mn-ea"/>
                  </a:rPr>
                  <a:t>для упаковки бланков </a:t>
                </a:r>
                <a:r>
                  <a:rPr lang="ru-RU" sz="24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sym typeface="+mn-ea"/>
                  </a:rPr>
                  <a:t>ГВЭ</a:t>
                </a:r>
                <a:endParaRPr lang="ru-RU" sz="2400" dirty="0">
                  <a:solidFill>
                    <a:schemeClr val="bg2">
                      <a:lumMod val="10000"/>
                    </a:schemeClr>
                  </a:solidFill>
                  <a:sym typeface="+mn-ea"/>
                </a:endParaRPr>
              </a:p>
              <a:p>
                <a:pPr indent="0" algn="ctr">
                  <a:buFont typeface="Wingdings" panose="05000000000000000000" pitchFamily="2" charset="2"/>
                  <a:buNone/>
                </a:pPr>
                <a:r>
                  <a:rPr lang="ru-RU" sz="24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ea typeface="+Основной текст (восточно-азиат" charset="0"/>
                    <a:cs typeface="Century Gothic" panose="020B0502020202020204" pitchFamily="34" charset="0"/>
                    <a:sym typeface="+mn-ea"/>
                  </a:rPr>
                  <a:t>(по 2 на каждую аудиторию)</a:t>
                </a:r>
                <a:endParaRPr 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</a:rPr>
                  <a:t>4</a:t>
                </a:r>
                <a:endParaRPr lang="ru-RU" sz="2400" b="1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811870" y="41017"/>
            <a:ext cx="5259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Выдача </a:t>
            </a:r>
            <a:r>
              <a:rPr lang="ru-RU" sz="3200" b="1" kern="0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Century Gothic" panose="020B0502020202020204" pitchFamily="34" charset="0"/>
                <a:sym typeface="+mn-ea"/>
              </a:rPr>
              <a:t>ЭМ в аудитории ГВЭ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01625" y="106680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9.45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769745" y="625792"/>
            <a:ext cx="9344025" cy="1317625"/>
            <a:chOff x="-2961314" y="-2358384"/>
            <a:chExt cx="11995148" cy="821791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2961314" y="-2358384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2669381" y="-1681754"/>
              <a:ext cx="11703215" cy="7486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руководитель ППЭ должен выдать в Штабе ППЭ ответственным организаторам в аудиториях ЭМ по </a:t>
              </a:r>
              <a:r>
                <a:rPr sz="2400" dirty="0" err="1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форме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 </a:t>
              </a:r>
              <a:r>
                <a:rPr sz="2400" b="1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ППЭ-14-02</a:t>
              </a:r>
              <a:r>
                <a:rPr lang="ru-RU" sz="2400" b="1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 ГВЭ</a:t>
              </a:r>
              <a:r>
                <a:rPr sz="2400" b="1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 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«Ведомость учета экзаменационных материалов»:</a:t>
              </a:r>
              <a:endPara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9642" y="75978"/>
            <a:ext cx="5514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Инструктаж участников ГИА-9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61330" y="661040"/>
            <a:ext cx="11705984" cy="5864050"/>
            <a:chOff x="856" y="908"/>
            <a:chExt cx="12926" cy="8749"/>
          </a:xfrm>
        </p:grpSpPr>
        <p:cxnSp>
          <p:nvCxnSpPr>
            <p:cNvPr id="8" name="Прямая соединительная линия 2"/>
            <p:cNvCxnSpPr/>
            <p:nvPr/>
          </p:nvCxnSpPr>
          <p:spPr>
            <a:xfrm>
              <a:off x="3592" y="908"/>
              <a:ext cx="0" cy="8749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5"/>
            <p:cNvCxnSpPr/>
            <p:nvPr/>
          </p:nvCxnSpPr>
          <p:spPr>
            <a:xfrm flipV="1">
              <a:off x="856" y="1918"/>
              <a:ext cx="12887" cy="12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919" y="1175"/>
              <a:ext cx="2673" cy="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sym typeface="+mn-ea"/>
                </a:rPr>
                <a:t>не ранее </a:t>
              </a:r>
              <a:r>
                <a:rPr lang="ru-RU" sz="2000" b="1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sym typeface="+mn-ea"/>
                </a:rPr>
                <a:t>09:50</a:t>
              </a:r>
              <a:endParaRPr lang="ru-RU" sz="2000" b="1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774" y="1124"/>
              <a:ext cx="10008" cy="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sym typeface="+mn-ea"/>
                </a:rPr>
                <a:t>первая часть инструктажа</a:t>
              </a:r>
              <a:endParaRPr lang="ru-RU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2865120" y="5502663"/>
            <a:ext cx="9063355" cy="570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объявить начало, продолжительность и время окончания выполнения экзаменационной работы и  зафиксировать их на доске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74010" y="4774694"/>
            <a:ext cx="9065260" cy="560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проверить правильность заполнения </a:t>
            </a:r>
            <a:r>
              <a:rPr lang="ru-RU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бланков 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у каждого участника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экзамена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03916" y="4051748"/>
            <a:ext cx="9070975" cy="547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дать указание участникам </a:t>
            </a:r>
            <a:r>
              <a:rPr lang="ru-RU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 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приступить к заполнению </a:t>
            </a:r>
            <a:r>
              <a:rPr lang="ru-RU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регистрационных 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полей </a:t>
            </a:r>
            <a:r>
              <a:rPr lang="ru-RU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бланков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03916" y="3315740"/>
            <a:ext cx="905891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проверить </a:t>
            </a:r>
            <a:r>
              <a:rPr lang="ru-RU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комплектацию выданных материалов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65120" y="2706370"/>
            <a:ext cx="9064625" cy="392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раздать участникам </a:t>
            </a:r>
            <a:r>
              <a:rPr lang="ru-RU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 ГИА-9 экзаменационные материалы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66390" y="2185670"/>
            <a:ext cx="9063355" cy="368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вскрыть доставочные </a:t>
            </a:r>
            <a:r>
              <a:rPr lang="ru-RU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спецпакеты</a:t>
            </a:r>
            <a:endParaRPr lang="ru-RU" b="1" i="1" noProof="0" dirty="0" err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74010" y="1492250"/>
            <a:ext cx="9058275" cy="547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продемонстрировать участникам экзамена целостность доставочных </a:t>
            </a:r>
            <a:r>
              <a:rPr lang="ru-RU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спецпакетов</a:t>
            </a:r>
            <a:endParaRPr lang="ru-RU" b="1" i="1" noProof="0" dirty="0" err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4800" y="3852358"/>
            <a:ext cx="242071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не ранее </a:t>
            </a:r>
            <a:r>
              <a:rPr lang="ru-RU" sz="20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10:00</a:t>
            </a:r>
            <a:endParaRPr lang="ru-RU" sz="2000" b="1" i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83310" y="1370965"/>
            <a:ext cx="10028555" cy="1616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Организаторами фиксируется </a:t>
            </a:r>
            <a:r>
              <a:rPr lang="ru-RU" altLang="ru-RU" sz="24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каждый выход </a:t>
            </a:r>
            <a:r>
              <a:rPr lang="ru-RU" altLang="ru-RU" sz="24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участника.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Если один и тот же </a:t>
            </a:r>
            <a:r>
              <a:rPr lang="ru-RU" altLang="ru-RU" sz="2400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участник </a:t>
            </a:r>
            <a:r>
              <a:rPr lang="ru-RU" altLang="ru-RU" sz="2400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выходит несколько раз, то каждый  выход фиксируется в ведомости в новой строке</a:t>
            </a:r>
            <a:endParaRPr lang="ru-RU" altLang="ru-RU" sz="2400" i="1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570" y="247015"/>
            <a:ext cx="1094803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Работа с формой ППЭ-12-04-МАШ «Ведомость учета времени отсутствия участников экзамена в аудитории»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3310" y="3158490"/>
            <a:ext cx="8220075" cy="35147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grpSp>
        <p:nvGrpSpPr>
          <p:cNvPr id="3" name="Группа 2"/>
          <p:cNvGrpSpPr/>
          <p:nvPr/>
        </p:nvGrpSpPr>
        <p:grpSpPr>
          <a:xfrm>
            <a:off x="9914255" y="3732530"/>
            <a:ext cx="1819275" cy="2366645"/>
            <a:chOff x="809626" y="791452"/>
            <a:chExt cx="3819949" cy="3172784"/>
          </a:xfrm>
          <a:solidFill>
            <a:schemeClr val="bg1">
              <a:lumMod val="85000"/>
            </a:scheme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809626" y="792356"/>
              <a:ext cx="3819524" cy="3171880"/>
            </a:xfrm>
            <a:prstGeom prst="rect">
              <a:avLst/>
            </a:prstGeom>
            <a:grpFill/>
            <a:ln w="381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09626" y="791452"/>
              <a:ext cx="3819949" cy="243441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sz="20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sz="20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cs typeface="Century Gothic" panose="020B0502020202020204" pitchFamily="34" charset="0"/>
                  <a:sym typeface="+mn-ea"/>
                </a:rPr>
                <a:t>Знак «</a:t>
              </a:r>
              <a:r>
                <a:rPr lang="en-US" sz="2400" b="1" dirty="0" smtClean="0">
                  <a:solidFill>
                    <a:srgbClr val="C00000"/>
                  </a:solidFill>
                  <a:cs typeface="Century Gothic" panose="020B0502020202020204" pitchFamily="34" charset="0"/>
                  <a:sym typeface="+mn-ea"/>
                </a:rPr>
                <a:t>Z</a:t>
              </a:r>
              <a:r>
                <a:rPr lang="ru-RU" sz="2400" b="1" dirty="0" smtClean="0">
                  <a:solidFill>
                    <a:srgbClr val="C00000"/>
                  </a:solidFill>
                  <a:cs typeface="Century Gothic" panose="020B0502020202020204" pitchFamily="34" charset="0"/>
                  <a:sym typeface="+mn-ea"/>
                </a:rPr>
                <a:t>»</a:t>
              </a:r>
              <a:r>
                <a:rPr lang="en-US" sz="2400" b="1" dirty="0" smtClean="0">
                  <a:solidFill>
                    <a:srgbClr val="C00000"/>
                  </a:solidFill>
                  <a:cs typeface="Century Gothic" panose="020B0502020202020204" pitchFamily="34" charset="0"/>
                  <a:sym typeface="+mn-ea"/>
                </a:rPr>
                <a:t> </a:t>
              </a:r>
              <a:r>
                <a:rPr lang="ru-RU" sz="2400" b="1" dirty="0" smtClean="0">
                  <a:solidFill>
                    <a:srgbClr val="C00000"/>
                  </a:solidFill>
                  <a:cs typeface="Century Gothic" panose="020B0502020202020204" pitchFamily="34" charset="0"/>
                  <a:sym typeface="+mn-ea"/>
                </a:rPr>
                <a:t>в формах не ставится!</a:t>
              </a:r>
              <a:endParaRPr lang="ru-RU" alt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090115" y="4370522"/>
            <a:ext cx="852407" cy="5456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268015" y="4472161"/>
            <a:ext cx="7598978" cy="229984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indent="3556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255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Пригласить члена ГЭК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indent="3556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255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Зафиксировать удаление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форме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ППЭ-05-02 (ППЭ-05-02 ГВЭ), бланке ответов №1 ОГЭ (бланке регистрации ГВЭ)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indent="3556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255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Получить подпись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участника в форме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ППЭ-05-02 (ППЭ-05-02 ГВЭ)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indent="3556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255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Поставить подпись ответственного организатора в бланке ответов № 1 ОГЭ (бланке регистрации ГВЭ)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indent="3556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255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Расписаться в акте об удалении (форма ППЭ-21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6451" y="14385"/>
            <a:ext cx="932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Удаление участника ГИА-9 из ППЭ</a:t>
            </a:r>
            <a:endParaRPr lang="ru-RU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93" y="668627"/>
            <a:ext cx="4077221" cy="6189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71945" y="6243145"/>
            <a:ext cx="3736427" cy="5288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98635"/>
            <a:ext cx="7747930" cy="3573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67048" y="2396359"/>
            <a:ext cx="425669" cy="19549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380961" y="2499"/>
            <a:ext cx="11731507" cy="131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На этапе подготовки к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проведению ГИА-9 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организаторы 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ППЭ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обязаны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991891" y="1857364"/>
            <a:ext cx="10135891" cy="3172764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Пройти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подготовку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процедуре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проведения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экзамена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правилам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заполнения бланков ответов участников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экзамена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порядку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оформления ведомостей, протоколов, актов и служебных документов в аудитории и ППЭ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153192" y="4106964"/>
            <a:ext cx="7272365" cy="277495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indent="357505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Пригласить организатора вне аудитории для сопровождения обучающегося в медкабинет</a:t>
            </a: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indent="357505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Зафиксировать досрочное завершение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форме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ППЭ-05-02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(ППЭ-05-02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ГВЭ),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бланке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ответов №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1 ОГЭ (бланке регистрации ГВЭ)</a:t>
            </a: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indent="357505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Получить подпись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участника в форме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ППЭ-05-02 (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ППЭ-05-02 ГВЭ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  <a:endParaRPr lang="ru-RU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indent="357505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Поставить подпись ответственного организатора в бланке ответов № 1 ОГЭ (бланке регистрации ГВЭ)</a:t>
            </a:r>
            <a:endParaRPr lang="ru-RU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indent="357505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Расписаться в акте о досрочном завершении экзамена (форма ППЭ-22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193" y="2627"/>
            <a:ext cx="727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Досрочное завершение экзамена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59" y="333047"/>
            <a:ext cx="4495964" cy="648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67448" y="6006662"/>
            <a:ext cx="4177862" cy="8129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2" y="587402"/>
            <a:ext cx="7272367" cy="3558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48806" y="2222938"/>
            <a:ext cx="362607" cy="18840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238919" y="654077"/>
            <a:ext cx="11553688" cy="168428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171450" indent="-171450">
              <a:buClr>
                <a:schemeClr val="accent2">
                  <a:lumMod val="50000"/>
                </a:schemeClr>
              </a:buClr>
              <a:buSzPct val="152000"/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Пригласить члена ГЭК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Зафиксировать подачу апелляции в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форме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ППЭ-05-02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(ППЭ-05-02 ГВЭ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Составить служебную записку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919" y="69302"/>
            <a:ext cx="11080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Апелляция о нарушении порядка проведения ГИА-9</a:t>
            </a:r>
            <a:endParaRPr lang="ru-RU" sz="32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44" y="2538248"/>
            <a:ext cx="9867597" cy="4121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88621" y="4177862"/>
            <a:ext cx="299545" cy="24816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6" name="Text Box 3"/>
          <p:cNvSpPr txBox="1">
            <a:spLocks noChangeArrowheads="1"/>
          </p:cNvSpPr>
          <p:nvPr/>
        </p:nvSpPr>
        <p:spPr bwMode="auto">
          <a:xfrm>
            <a:off x="440511" y="13380"/>
            <a:ext cx="11275279" cy="82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Сбор материалов в аудитории ОГЭ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8921" name="Rectangle 25"/>
          <p:cNvSpPr>
            <a:spLocks noChangeArrowheads="1"/>
          </p:cNvSpPr>
          <p:nvPr/>
        </p:nvSpPr>
        <p:spPr bwMode="auto">
          <a:xfrm>
            <a:off x="4159094" y="1222564"/>
            <a:ext cx="3838112" cy="22030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ответов 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(лист 1 и лист 2)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дополнительные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ответов №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(запечатать в ВДП)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924" name="Rectangle 30"/>
          <p:cNvSpPr>
            <a:spLocks noChangeArrowheads="1"/>
          </p:cNvSpPr>
          <p:nvPr/>
        </p:nvSpPr>
        <p:spPr bwMode="auto">
          <a:xfrm>
            <a:off x="173494" y="1222565"/>
            <a:ext cx="3807956" cy="22030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ответов 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(запечатать в ВДП)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8650" y="1132394"/>
            <a:ext cx="3695700" cy="532453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ППЭ-05-02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«Протокол проведения ГИА-9 в  аудитории ППЭ»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ППЭ-05-01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«Список участников ГИА-9 в аудитории»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ППЭ-12-02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«Ведомость коррекции персональных данных участников ГИА-9 в аудитории»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ППЭ-12-04 МАШ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«Ведомость учета времени отсутствия участников экзамена в аудитории»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i="1" dirty="0" smtClean="0">
                <a:solidFill>
                  <a:srgbClr val="FF0000"/>
                </a:solidFill>
              </a:rPr>
              <a:t>ИКТ-5.1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«Ведомость выполнения практических заданий по информатике в аудитории»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73494" y="3836324"/>
            <a:ext cx="3807956" cy="22030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Использованные КИМ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Замененные ИК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Неиспользованные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доп. бланки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(сложить в пачку)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127" y="902635"/>
            <a:ext cx="747135" cy="459517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uFillTx/>
                <a:ea typeface="+Основной текст (восточно-азиат" charset="0"/>
              </a:rPr>
              <a:t>1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uFillTx/>
              <a:ea typeface="+Основной текст (восточно-азиат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81450" y="908404"/>
            <a:ext cx="747135" cy="459517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+Основной текст (восточно-азиат" charset="0"/>
              </a:rPr>
              <a:t>2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uFillTx/>
              <a:ea typeface="+Основной текст (восточно-азиат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3606565"/>
            <a:ext cx="747135" cy="459517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+Основной текст (восточно-азиат" charset="0"/>
              </a:rPr>
              <a:t>3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uFillTx/>
              <a:ea typeface="+Основной текст (восточно-азиат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4159094" y="3831314"/>
            <a:ext cx="3838112" cy="22030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Неиспользованные КИМ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(в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спецпакетах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Черновики (в конвертах)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81450" y="3610276"/>
            <a:ext cx="747135" cy="459517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+Основной текст (восточно-азиат" charset="0"/>
              </a:rPr>
              <a:t>4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uFillTx/>
              <a:ea typeface="+Основной текст (восточно-азиат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2437" y="3284984"/>
            <a:ext cx="172819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12491" y="2426986"/>
            <a:ext cx="384043" cy="209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0" y="129643"/>
            <a:ext cx="6009638" cy="4054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3917" y="1844566"/>
            <a:ext cx="56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1  5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66591" y="2070329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1   5</a:t>
            </a:r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91" y="2531949"/>
            <a:ext cx="7094038" cy="4326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45821" y="4903076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945821" y="5373216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1    5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945821" y="5777979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128448" y="4694974"/>
            <a:ext cx="86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3    3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2437" y="3284984"/>
            <a:ext cx="172819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12491" y="2426986"/>
            <a:ext cx="384043" cy="209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9" y="107861"/>
            <a:ext cx="6471924" cy="4366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2542" y="2006898"/>
            <a:ext cx="56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1  5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04791" y="2242320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1   5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72449" y="2598402"/>
            <a:ext cx="2809835" cy="68658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20101" y="2781300"/>
            <a:ext cx="31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9" y="3386500"/>
            <a:ext cx="9277351" cy="347149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91500" y="234418"/>
            <a:ext cx="2435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на ОГЭ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по химии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3945" y="89613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13945" y="711471"/>
            <a:ext cx="59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0  4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28345" y="756270"/>
            <a:ext cx="135986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химия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2437" y="3284984"/>
            <a:ext cx="172819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12491" y="2426986"/>
            <a:ext cx="384043" cy="209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1" y="0"/>
            <a:ext cx="7094038" cy="4879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67684" y="2701698"/>
            <a:ext cx="84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1     5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57462" y="3174923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1    5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367684" y="3724483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1    8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3098" y="2332366"/>
            <a:ext cx="86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      8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19613" y="3344443"/>
            <a:ext cx="2911808" cy="56470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440609" y="3409718"/>
            <a:ext cx="28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343149" y="5276936"/>
            <a:ext cx="3079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на ОГЭ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по физике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24304" y="788276"/>
            <a:ext cx="709448" cy="20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0   3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7514" y="624649"/>
            <a:ext cx="1355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физика</a:t>
            </a:r>
            <a:endParaRPr lang="ru-RU" sz="20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64" y="283779"/>
            <a:ext cx="4729790" cy="6520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0"/>
            <a:ext cx="6980600" cy="6741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639050" y="190500"/>
            <a:ext cx="4343400" cy="2324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Сопроводительный бланк к ЭМ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ППЭ-9 11-01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25"/>
            <a:ext cx="12039600" cy="676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0" y="4556234"/>
            <a:ext cx="3694386" cy="4414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74166" y="819807"/>
            <a:ext cx="1797268" cy="10405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200901" y="188640"/>
            <a:ext cx="3864487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ОГЭ по физике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4" y="651179"/>
            <a:ext cx="11869298" cy="6140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23738" y="2554014"/>
            <a:ext cx="509406" cy="264860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6" name="Text Box 3"/>
          <p:cNvSpPr txBox="1">
            <a:spLocks noChangeArrowheads="1"/>
          </p:cNvSpPr>
          <p:nvPr/>
        </p:nvSpPr>
        <p:spPr bwMode="auto">
          <a:xfrm>
            <a:off x="440511" y="13380"/>
            <a:ext cx="11275279" cy="82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Сбор материалов в аудитории ГВЭ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8921" name="Rectangle 25"/>
          <p:cNvSpPr>
            <a:spLocks noChangeArrowheads="1"/>
          </p:cNvSpPr>
          <p:nvPr/>
        </p:nvSpPr>
        <p:spPr bwMode="auto">
          <a:xfrm>
            <a:off x="4159094" y="1222564"/>
            <a:ext cx="3838112" cy="22030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ответов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дополнительные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ответов №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(запечатать в ВДП)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924" name="Rectangle 30"/>
          <p:cNvSpPr>
            <a:spLocks noChangeArrowheads="1"/>
          </p:cNvSpPr>
          <p:nvPr/>
        </p:nvSpPr>
        <p:spPr bwMode="auto">
          <a:xfrm>
            <a:off x="173494" y="1222565"/>
            <a:ext cx="3807956" cy="22030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регистрации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(запечатать в ВДП)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73494" y="4054304"/>
            <a:ext cx="3807956" cy="22030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Использованные КИМ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Замененные бланки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Замененные КИМ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Неиспользованные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доп. бланки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(сложить в пачку)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943" y="1052830"/>
            <a:ext cx="747135" cy="459517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uFillTx/>
                <a:ea typeface="+Основной текст (восточно-азиат" charset="0"/>
              </a:rPr>
              <a:t>1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uFillTx/>
              <a:ea typeface="+Основной текст (восточно-азиат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81450" y="1052830"/>
            <a:ext cx="747135" cy="459517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+Основной текст (восточно-азиат" charset="0"/>
              </a:rPr>
              <a:t>2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uFillTx/>
              <a:ea typeface="+Основной текст (восточно-азиат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28" y="3645024"/>
            <a:ext cx="747135" cy="459517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+Основной текст (восточно-азиат" charset="0"/>
              </a:rPr>
              <a:t>3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uFillTx/>
              <a:ea typeface="+Основной текст (восточно-азиат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4254344" y="4054305"/>
            <a:ext cx="3838112" cy="22030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Неиспользованные КИМ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(в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спецпакетах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Неиспользованные бланки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(в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дост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спецпакетах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Черновики (в конвертах)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81450" y="3684318"/>
            <a:ext cx="747135" cy="459517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+Основной текст (восточно-азиат" charset="0"/>
              </a:rPr>
              <a:t>4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uFillTx/>
              <a:ea typeface="+Основной текст (восточно-азиат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8650" y="1282588"/>
            <a:ext cx="3714750" cy="526297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ППЭ-05-02 ГВЭ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«Протокол проведения ГВЭ в  аудитории ППЭ»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ППЭ-05-01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«Список участников ГИА-9 в аудитории»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ППЭ-12-02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«Ведомость коррекции персональных данных участников ГИА-9 в аудитории»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ППЭ-12-04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МАШ «Ведомость учета времени отсутствия участников экзамена в аудитории»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33751" y="36561"/>
            <a:ext cx="5981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Организаторам  ППЭ </a:t>
            </a:r>
            <a:endParaRPr lang="ru-RU" sz="3600" b="1" kern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u="sng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запрещается:</a:t>
            </a:r>
            <a:r>
              <a:rPr lang="ru-RU" sz="3600" b="1" u="sng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  <a:sym typeface="+mn-ea"/>
              </a:rPr>
              <a:t> 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62744" y="2152612"/>
            <a:ext cx="10357352" cy="4533695"/>
            <a:chOff x="4816" y="2290"/>
            <a:chExt cx="8652" cy="586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816" y="2290"/>
              <a:ext cx="8639" cy="4911"/>
              <a:chOff x="4816" y="2290"/>
              <a:chExt cx="8639" cy="4911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816" y="2290"/>
                <a:ext cx="8622" cy="93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  <a:sym typeface="+mn-ea"/>
                  </a:rPr>
                  <a:t>оказывать содействие участникам экзаменов</a:t>
                </a:r>
                <a:endParaRPr lang="ru-RU" sz="2400" i="1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  <a:sym typeface="+mn-ea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816" y="3585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  <a:sym typeface="+mn-ea"/>
                  </a:rPr>
                  <a:t>передавать участникам средства связи, электронно-вычислительную технику, фото-, аудио- и видеоаппаратуру</a:t>
                </a:r>
                <a:endParaRPr lang="ru-RU" sz="2400" i="1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816" y="5060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  <a:sym typeface="+mn-ea"/>
                  </a:rPr>
                  <a:t>передавать участникам справочные материалы, письменные заметки и иные средства хранения и передачи информации</a:t>
                </a:r>
                <a:endParaRPr lang="ru-RU" sz="2400" i="1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  <a:sym typeface="+mn-ea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833" y="6477"/>
                <a:ext cx="8622" cy="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  <a:sym typeface="+mn-ea"/>
                  </a:rPr>
                  <a:t>выносить из аудитории и ППЭ ЭМ на бумажном или электронном носителе</a:t>
                </a:r>
                <a:endParaRPr lang="ru-RU" sz="2400" i="1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  <a:sym typeface="+mn-ea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846" y="7457"/>
              <a:ext cx="8622" cy="6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  <a:sym typeface="+mn-ea"/>
                </a:rPr>
                <a:t>фотографировать и переписывать </a:t>
              </a:r>
              <a:r>
                <a:rPr lang="ru-RU" sz="2400" dirty="0" smtClean="0">
                  <a:solidFill>
                    <a:schemeClr val="bg2">
                      <a:lumMod val="10000"/>
                    </a:schemeClr>
                  </a:solidFill>
                  <a:ea typeface="+Основной текст (восточно-азиат" charset="0"/>
                  <a:sym typeface="+mn-ea"/>
                </a:rPr>
                <a:t>ЭМ</a:t>
              </a:r>
              <a:endParaRPr lang="ru-RU" sz="2400" i="1" dirty="0" smtClean="0">
                <a:solidFill>
                  <a:schemeClr val="bg2">
                    <a:lumMod val="10000"/>
                  </a:schemeClr>
                </a:solidFill>
                <a:uFillTx/>
                <a:ea typeface="+Основной текст (восточно-азиат" charset="0"/>
                <a:sym typeface="+mn-ea"/>
              </a:endParaRPr>
            </a:p>
          </p:txBody>
        </p:sp>
      </p:grpSp>
      <p:pic>
        <p:nvPicPr>
          <p:cNvPr id="19" name="object 1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2644140"/>
            <a:ext cx="1596390" cy="22606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83095" y="1236890"/>
            <a:ext cx="10301088" cy="7504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uFillTx/>
                <a:ea typeface="+Основной текст (восточно-азиат" charset="0"/>
                <a:sym typeface="+mn-ea"/>
              </a:rPr>
              <a:t>иметь при себе средства связи</a:t>
            </a:r>
            <a:endParaRPr lang="ru-RU" sz="2400" i="1" dirty="0" smtClean="0">
              <a:solidFill>
                <a:schemeClr val="bg2">
                  <a:lumMod val="10000"/>
                </a:schemeClr>
              </a:solidFill>
              <a:uFillTx/>
              <a:ea typeface="+Основной текст (восточно-азиат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8" y="17223"/>
            <a:ext cx="7760884" cy="39878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2796324"/>
            <a:ext cx="8160907" cy="405136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0"/>
            <a:ext cx="6381750" cy="68580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391400" y="0"/>
            <a:ext cx="4561251" cy="1872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Сопроводительный бланк к ЭМ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ППЭ-9 11-01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333500" y="1475760"/>
            <a:ext cx="9829799" cy="5096489"/>
            <a:chOff x="123824" y="664146"/>
            <a:chExt cx="7197538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использовать какие-либо иные пакеты вместо выданных возвратных доставочных пакетов</a:t>
                </a:r>
                <a:endParaRPr lang="ru-RU" sz="26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</a:rPr>
                  <a:t>1</a:t>
                </a:r>
                <a:endParaRPr lang="ru-RU" sz="2400" b="1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dirty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в</a:t>
                </a:r>
                <a:r>
                  <a:rPr lang="ru-RU" sz="26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кладывать вместе с бланками какие-либо другие материалы</a:t>
                </a:r>
                <a:endParaRPr lang="ru-RU" sz="26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</a:rPr>
                  <a:t>2</a:t>
                </a:r>
                <a:endParaRPr lang="ru-RU" sz="2400" b="1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406604" cy="2587054"/>
              <a:chOff x="123824" y="664146"/>
              <a:chExt cx="3406604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39553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скреплять бланки </a:t>
                </a:r>
                <a:endParaRPr lang="ru-RU" sz="2600" b="1" dirty="0">
                  <a:solidFill>
                    <a:schemeClr val="bg2">
                      <a:lumMod val="10000"/>
                    </a:schemeClr>
                  </a:solidFill>
                  <a:sym typeface="+mn-ea"/>
                </a:endParaRPr>
              </a:p>
              <a:p>
                <a:pPr algn="ctr"/>
                <a:r>
                  <a:rPr lang="ru-RU" sz="26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(скрепками, </a:t>
                </a:r>
                <a:r>
                  <a:rPr lang="ru-RU" sz="2600" dirty="0" err="1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степлером</a:t>
                </a:r>
                <a:r>
                  <a:rPr lang="ru-RU" sz="26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 и т.п.)</a:t>
                </a:r>
                <a:endParaRPr lang="ru-RU" sz="2600" dirty="0" smtClean="0">
                  <a:solidFill>
                    <a:schemeClr val="bg2">
                      <a:lumMod val="10000"/>
                    </a:schemeClr>
                  </a:solidFill>
                  <a:uFillTx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</a:rPr>
                  <a:t>3</a:t>
                </a:r>
                <a:endParaRPr lang="ru-RU" sz="2400" b="1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0" algn="ctr">
                  <a:buFont typeface="Wingdings" panose="05000000000000000000" pitchFamily="2" charset="2"/>
                  <a:buNone/>
                </a:pPr>
                <a:r>
                  <a:rPr lang="ru-RU" sz="26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sym typeface="+mn-ea"/>
                  </a:rPr>
                  <a:t>менять ориентацию</a:t>
                </a:r>
                <a:endParaRPr lang="ru-RU" sz="26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sym typeface="+mn-ea"/>
                </a:endParaRPr>
              </a:p>
              <a:p>
                <a:pPr indent="0" algn="ctr">
                  <a:buFont typeface="Wingdings" panose="05000000000000000000" pitchFamily="2" charset="2"/>
                  <a:buNone/>
                </a:pPr>
                <a:r>
                  <a:rPr lang="ru-RU" sz="26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sym typeface="+mn-ea"/>
                  </a:rPr>
                  <a:t> бланков в пакете</a:t>
                </a:r>
                <a:endParaRPr lang="ru-RU" sz="26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sym typeface="+mn-ea"/>
                </a:endParaRPr>
              </a:p>
              <a:p>
                <a:pPr indent="0" algn="ctr">
                  <a:buFont typeface="Wingdings" panose="05000000000000000000" pitchFamily="2" charset="2"/>
                  <a:buNone/>
                </a:pPr>
                <a:r>
                  <a:rPr lang="ru-RU" sz="2600" dirty="0" smtClean="0">
                    <a:solidFill>
                      <a:schemeClr val="bg2">
                        <a:lumMod val="10000"/>
                      </a:schemeClr>
                    </a:solidFill>
                    <a:ea typeface="+Основной текст (восточно-азиат" charset="0"/>
                    <a:cs typeface="Century Gothic" panose="020B0502020202020204" pitchFamily="34" charset="0"/>
                    <a:sym typeface="+mn-ea"/>
                  </a:rPr>
                  <a:t>(верх-низ, лицевая-оборотная сторона)</a:t>
                </a:r>
                <a:endParaRPr lang="ru-RU" sz="26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</a:rPr>
                  <a:t>4</a:t>
                </a:r>
                <a:endParaRPr lang="ru-RU" sz="2400" b="1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2240318" y="90583"/>
            <a:ext cx="8401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Упаковка экзаменационных материалов</a:t>
            </a:r>
            <a:endParaRPr lang="ru-RU" sz="36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3272" y="736914"/>
            <a:ext cx="409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ЗАПРЕЩАЕТСЯ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30417" y="2556435"/>
            <a:ext cx="61318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Бланки ОГЭ </a:t>
            </a:r>
            <a:endParaRPr lang="ru-RU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63820" y="20040"/>
            <a:ext cx="296961" cy="16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16480" y="1634516"/>
            <a:ext cx="384043" cy="210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8" y="355337"/>
            <a:ext cx="3769944" cy="5272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13" y="355337"/>
            <a:ext cx="3771813" cy="5302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58" y="355337"/>
            <a:ext cx="3708868" cy="5302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9450" y="5963885"/>
            <a:ext cx="245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Бланк ответов № 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12300" y="5963885"/>
            <a:ext cx="281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Бланк ответов № 2  лист 1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99261" y="5963885"/>
            <a:ext cx="281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Бланк ответов № 2  лист 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2880" y="63387"/>
            <a:ext cx="4608512" cy="699404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№1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2880" y="1268761"/>
            <a:ext cx="4608512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односторонний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11" y="170184"/>
            <a:ext cx="4776952" cy="6532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75131" y="898634"/>
            <a:ext cx="1450428" cy="65827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1204879" y="209"/>
            <a:ext cx="9782464" cy="809625"/>
          </a:xfrm>
          <a:prstGeom prst="rect">
            <a:avLst/>
          </a:prstGeom>
          <a:noFill/>
          <a:ln w="9360">
            <a:noFill/>
            <a:miter lim="800000"/>
          </a:ln>
          <a:effectLst/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Исправление ошибок в регистрационной части</a:t>
            </a:r>
            <a:endParaRPr lang="ru-RU" sz="3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575862" y="973776"/>
            <a:ext cx="11040533" cy="100718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Ячейку, в которую внесены некорректные данные, необходимо заштриховать и новые данные внести над заштрихованной ячейкой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14736" name="Text Box 16"/>
          <p:cNvSpPr txBox="1">
            <a:spLocks noChangeArrowheads="1"/>
          </p:cNvSpPr>
          <p:nvPr/>
        </p:nvSpPr>
        <p:spPr bwMode="auto">
          <a:xfrm>
            <a:off x="575861" y="2188061"/>
            <a:ext cx="11040533" cy="100718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Неверные данные в ячейке зачеркнуть 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сверху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записать верное значение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02937" y="3719884"/>
            <a:ext cx="67207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2" y="3429000"/>
            <a:ext cx="11040533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5614" y="4114800"/>
            <a:ext cx="1907627" cy="7252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04386" y="4114800"/>
            <a:ext cx="1387366" cy="7252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68164" y="188640"/>
            <a:ext cx="1018348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Поля бланка ответов №1 для записи ответов на задания с кратким ответом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15" y="1214661"/>
            <a:ext cx="9546099" cy="5404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56107" y="116633"/>
            <a:ext cx="4254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Замена ошибочных ответов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11424" y="3212976"/>
            <a:ext cx="96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4" y="4835408"/>
            <a:ext cx="11521279" cy="1795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136580" y="5059478"/>
            <a:ext cx="2304256" cy="4320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136580" y="5166856"/>
            <a:ext cx="2121206" cy="50242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519936" y="5935635"/>
            <a:ext cx="2304256" cy="7155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4" y="36629"/>
            <a:ext cx="3849764" cy="5264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01974" y="4225159"/>
            <a:ext cx="3960123" cy="61024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1137" y="127219"/>
            <a:ext cx="5789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Замена ошибочных ответов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2732" y="3886550"/>
            <a:ext cx="3913632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535305"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Если участник экзамена не использовал  поле «Замена ошибочных ответов» организатор в поле «Количество заполненных поле «Замена ошибочных ответов» ставит «Х» и подпись в специально отведенном месте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8" y="773550"/>
            <a:ext cx="7754335" cy="2385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" y="3653385"/>
            <a:ext cx="7754335" cy="2385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3559" y="773550"/>
            <a:ext cx="2711669" cy="92912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80538" y="773550"/>
            <a:ext cx="1686910" cy="19223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789730" y="3653385"/>
            <a:ext cx="2711669" cy="92912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01862" y="3884882"/>
            <a:ext cx="1686910" cy="19223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903076" y="1040524"/>
            <a:ext cx="33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48352" y="3884882"/>
            <a:ext cx="354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08546" y="658046"/>
            <a:ext cx="4342005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535305"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Если  участник экзамена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осуществлял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замену ошибочных ответов, организатор должен посчитать количество замен и в поле «Количество заполненных полей  «Замена ошибочных ответов» поставить соответствующее цифровое значение, а также поставить подпись в специально отведенном месте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450772" y="1037423"/>
            <a:ext cx="0" cy="492942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58500" y="1939224"/>
            <a:ext cx="17513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е позднее 08:00</a:t>
            </a:r>
            <a:endParaRPr lang="ru-RU" sz="28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7186" y="1604997"/>
            <a:ext cx="85240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Явиться в ППЭ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Оставить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личные вещи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специальной аудитории до входа в ППЭ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Зарегистрироваться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(при себе иметь паспорт)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Пройти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краткий инструктаж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Получить информацию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 распределении в аудитории и по местам дежурства, о назначении ответственных организаторов  в аудитории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формы ППЭ, инструктивные материалы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6055" y="42905"/>
            <a:ext cx="11196162" cy="8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 день проведения экзамена 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организаторы должны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569" y="-1719"/>
            <a:ext cx="97053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Отметка об удалении и досрочном завершении экзамена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98" y="1197161"/>
            <a:ext cx="11431009" cy="3161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3101" y="4155580"/>
            <a:ext cx="9893808" cy="2245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Отметка организатора об удалении </a:t>
            </a: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из ППЭ в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связи с нарушением порядка проведения ОГЭ или досрочном завершении экзамена по объективным причинам заверяется подписью организатора в специально отведенном для этого поле «Подпись ответственного организатора»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8149" y="1197161"/>
            <a:ext cx="2840527" cy="25077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76441" y="1466193"/>
            <a:ext cx="2522483" cy="23963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44878"/>
            <a:ext cx="4608512" cy="63784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№2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8335" y="3023886"/>
            <a:ext cx="4251841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односторонний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27668" y="1917062"/>
            <a:ext cx="2628437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Лист 2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27669" y="1110855"/>
            <a:ext cx="2628437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Лист 1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52384" y="188640"/>
            <a:ext cx="384043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320469" y="1399002"/>
            <a:ext cx="384043" cy="85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55" y="44878"/>
            <a:ext cx="4098738" cy="6495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48" y="327089"/>
            <a:ext cx="4483529" cy="623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30176" y="882869"/>
            <a:ext cx="1292707" cy="5161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19697" y="1110855"/>
            <a:ext cx="1450427" cy="576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844" y="-24310"/>
            <a:ext cx="458639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Бланк ответов № 2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75" y="620850"/>
            <a:ext cx="10225136" cy="32147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31469" y="620849"/>
            <a:ext cx="2016224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ист 1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3284861"/>
            <a:ext cx="11041227" cy="3026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7283" y="3277062"/>
            <a:ext cx="2016224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ист 2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1851" y="1628800"/>
            <a:ext cx="4224469" cy="720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1462" y="4797281"/>
            <a:ext cx="4224469" cy="720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381653" y="2579500"/>
            <a:ext cx="3042272" cy="201622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208237" y="3637103"/>
            <a:ext cx="1728191" cy="469197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208237" y="980890"/>
            <a:ext cx="1728191" cy="515061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67808" y="4379644"/>
            <a:ext cx="4416491" cy="72008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56374" y="764705"/>
            <a:ext cx="480053" cy="21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55172" y="3429000"/>
            <a:ext cx="581255" cy="20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4345" y="96298"/>
            <a:ext cx="10001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Выдача дополнительных бланков ответов № 2 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74625" y="712026"/>
            <a:ext cx="6351270" cy="518160"/>
            <a:chOff x="-1947324" y="156815"/>
            <a:chExt cx="8896171" cy="332436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47324" y="307552"/>
              <a:ext cx="8896171" cy="295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lang="ru-RU" sz="2400" b="1" kern="0" noProof="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mj-ea"/>
                  <a:cs typeface="Century Gothic" panose="020B0502020202020204" pitchFamily="34" charset="0"/>
                  <a:sym typeface="+mn-ea"/>
                </a:rPr>
                <a:t>Организаторы в аудитории должны:</a:t>
              </a:r>
              <a:endPara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8544" y="1257256"/>
            <a:ext cx="7903173" cy="4506793"/>
            <a:chOff x="550" y="2505"/>
            <a:chExt cx="14296" cy="3861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73" y="5692"/>
              <a:ext cx="14273" cy="6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в поле «Лист №» при выдаче дополнительного бланка ответов  вносится порядковый номер листа работы </a:t>
              </a: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участника</a:t>
              </a:r>
              <a:endParaRPr lang="ru-RU" b="1" i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50" y="4615"/>
              <a:ext cx="14276" cy="9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в</a:t>
              </a:r>
              <a:r>
                <a:rPr lang="ru-RU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 бланк ответов № 2 лист 2 в поле «</a:t>
              </a: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Дополнительный бланк ответов № 2</a:t>
              </a:r>
              <a:r>
                <a:rPr lang="ru-RU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»  вносится  цифровое значение </a:t>
              </a:r>
              <a:r>
                <a:rPr lang="ru-RU" noProof="0" dirty="0" err="1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штрихкода</a:t>
              </a:r>
              <a:r>
                <a:rPr lang="ru-RU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 выдаваемого дополнительного бланка ответов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61" y="3811"/>
              <a:ext cx="14285" cy="6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все поля заполняются в соответствии с информацией, внесенной в бланк </a:t>
              </a:r>
              <a:r>
                <a:rPr lang="ru-RU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ответов № 1 и  бланк ответов № 2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60" y="3212"/>
              <a:ext cx="14266" cy="4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выдать по просьбе </a:t>
              </a:r>
              <a:r>
                <a:rPr lang="ru-RU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участника </a:t>
              </a: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дополнительный бланк ответов № 2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61" y="2505"/>
              <a:ext cx="14265" cy="5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убедиться, что бланк </a:t>
              </a:r>
              <a:r>
                <a:rPr lang="ru-RU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ответов № 2 (лист 1 и лист 2) полностью заполнен</a:t>
              </a:r>
              <a:endParaRPr lang="ru-RU" sz="16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74625" y="5975640"/>
            <a:ext cx="7886035" cy="5708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проверить правильность заполнения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дополнительных бланков ответов № 2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660" y="971106"/>
            <a:ext cx="4036918" cy="5745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7248128" cy="3407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1340769"/>
            <a:ext cx="8448939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19936" y="764704"/>
            <a:ext cx="1056117" cy="720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24193" y="2276873"/>
            <a:ext cx="1250572" cy="5620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47595" y="781264"/>
            <a:ext cx="2880320" cy="576065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79509" y="2810722"/>
            <a:ext cx="2880320" cy="576065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3134777" y="1484785"/>
            <a:ext cx="504395" cy="1254147"/>
          </a:xfrm>
          <a:prstGeom prst="up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78" y="3458098"/>
            <a:ext cx="8721863" cy="3399902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43613" y="458112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44405" y="4509121"/>
            <a:ext cx="960107" cy="6489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86975" y="4833584"/>
            <a:ext cx="3189079" cy="89967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5353497" y="2934599"/>
            <a:ext cx="538423" cy="1914206"/>
          </a:xfrm>
          <a:prstGeom prst="up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75787" y="2276873"/>
            <a:ext cx="3456384" cy="657727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22707" y="116632"/>
            <a:ext cx="4252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24192" y="1484784"/>
            <a:ext cx="62528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44405" y="3645024"/>
            <a:ext cx="672075" cy="2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461641" y="2333297"/>
            <a:ext cx="2916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2749990001007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8587" y="768536"/>
            <a:ext cx="33039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solidFill>
                  <a:schemeClr val="tx1"/>
                </a:solidFill>
              </a:rPr>
              <a:t>Z</a:t>
            </a:r>
            <a:endParaRPr lang="ru-RU" sz="30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6752" y="1353312"/>
            <a:ext cx="137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75504" y="1722644"/>
            <a:ext cx="5120640" cy="28007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Знак «</a:t>
            </a:r>
            <a:r>
              <a:rPr lang="en-US" sz="4400" dirty="0" smtClean="0">
                <a:solidFill>
                  <a:srgbClr val="C00000"/>
                </a:solidFill>
              </a:rPr>
              <a:t>Z</a:t>
            </a:r>
            <a:r>
              <a:rPr lang="ru-RU" sz="4400" smtClean="0">
                <a:solidFill>
                  <a:srgbClr val="C00000"/>
                </a:solidFill>
              </a:rPr>
              <a:t>» ставится </a:t>
            </a:r>
            <a:r>
              <a:rPr lang="ru-RU" sz="4400" dirty="0" smtClean="0">
                <a:solidFill>
                  <a:srgbClr val="C00000"/>
                </a:solidFill>
              </a:rPr>
              <a:t>после завершения всей работы участника экзамена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2355620" y="105203"/>
            <a:ext cx="7480784" cy="6588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Индивидуальный комплект ОГЭ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224869" y="3057912"/>
            <a:ext cx="4127500" cy="53936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КИМ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2591859" y="962418"/>
            <a:ext cx="7393517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1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2561790" y="2349502"/>
            <a:ext cx="7393517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2 лист 2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2708320" y="3717032"/>
            <a:ext cx="7416801" cy="91177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Справочные материалы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(математика, химия)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561790" y="1656106"/>
            <a:ext cx="7393517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2 лист 1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6347" y="4748529"/>
            <a:ext cx="8883227" cy="1607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cs typeface="Cambria" panose="02040503050406030204" pitchFamily="18" charset="0"/>
              </a:rPr>
              <a:t>Контрольный  лист</a:t>
            </a:r>
            <a:endParaRPr lang="ru-RU" sz="3200" b="1" u="sng" dirty="0" smtClean="0">
              <a:solidFill>
                <a:srgbClr val="C00000"/>
              </a:solidFill>
              <a:cs typeface="Cambria" panose="020405030504060302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Номер КИМ</a:t>
            </a:r>
            <a:endParaRPr lang="ru-RU" sz="3200" b="1" dirty="0" smtClean="0">
              <a:solidFill>
                <a:srgbClr val="C00000"/>
              </a:solidFill>
              <a:cs typeface="Cambria" panose="020405030504060302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Цифровой штрихкод бланка ответов № 1</a:t>
            </a:r>
            <a:endParaRPr lang="ru-RU" sz="3200" b="1" dirty="0" smtClean="0">
              <a:solidFill>
                <a:srgbClr val="C00000"/>
              </a:solidFill>
              <a:cs typeface="Cambria" panose="0204050305040603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284985"/>
            <a:ext cx="1831149" cy="17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804711" cy="6144483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6" y="658078"/>
            <a:ext cx="5804711" cy="61825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233725"/>
            <a:ext cx="5616027" cy="547260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3072242"/>
            <a:ext cx="7955503" cy="376842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50" y="980728"/>
            <a:ext cx="5672069" cy="536556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0464" y="133497"/>
            <a:ext cx="547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Контрольный лист</a:t>
            </a:r>
            <a:endParaRPr lang="ru-RU" sz="3600" b="1" dirty="0">
              <a:solidFill>
                <a:srgbClr val="C00000"/>
              </a:solidFill>
              <a:cs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3819" y="44624"/>
            <a:ext cx="384043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19937" y="1233726"/>
            <a:ext cx="284775" cy="251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03845" y="775509"/>
            <a:ext cx="288032" cy="13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95339" y="2556435"/>
            <a:ext cx="600196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Бланки ГВЭ </a:t>
            </a:r>
            <a:endParaRPr lang="ru-RU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Рабочий стол\ГИА-9_2024\Рисунки\ГВЭ_бланк регистрации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0" y="203200"/>
            <a:ext cx="3579813" cy="558248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pic>
        <p:nvPicPr>
          <p:cNvPr id="13315" name="Picture 3" descr="E:\Рабочий стол\ГИА-9_2024\Рисунки\ГВЭ_бланк ответо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66" y="203200"/>
            <a:ext cx="3725334" cy="558248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pic>
        <p:nvPicPr>
          <p:cNvPr id="13316" name="Picture 4" descr="E:\Рабочий стол\ГИА-9_2024\Рисунки\ГВЭ_ДБ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3200"/>
            <a:ext cx="3793066" cy="558248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24778" y="5965431"/>
            <a:ext cx="23495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libri" panose="020F0502020204030204" charset="0"/>
                <a:cs typeface="Calibri" panose="020F0502020204030204" charset="0"/>
              </a:rPr>
              <a:t>Бланк</a:t>
            </a:r>
            <a:r>
              <a:rPr lang="ru-RU" sz="200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ru-RU" sz="2000" b="1" dirty="0" smtClean="0">
                <a:latin typeface="Calibri" panose="020F0502020204030204" charset="0"/>
                <a:cs typeface="Calibri" panose="020F0502020204030204" charset="0"/>
              </a:rPr>
              <a:t>регистрации</a:t>
            </a:r>
            <a:r>
              <a:rPr lang="ru-RU" sz="200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endParaRPr lang="ru-RU" sz="20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8941" y="5965099"/>
            <a:ext cx="17494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libri" panose="020F0502020204030204" charset="0"/>
                <a:cs typeface="Calibri" panose="020F0502020204030204" charset="0"/>
              </a:rPr>
              <a:t>Бланк ответов</a:t>
            </a:r>
            <a:endParaRPr lang="ru-RU" sz="20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0670" y="5965243"/>
            <a:ext cx="28778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libri" panose="020F0502020204030204" charset="0"/>
                <a:cs typeface="Calibri" panose="020F0502020204030204" charset="0"/>
              </a:rPr>
              <a:t>Дополнительный бланк </a:t>
            </a:r>
            <a:endParaRPr lang="ru-RU" sz="2000" b="1" dirty="0" smtClean="0"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ru-RU" sz="2000" b="1" dirty="0" smtClean="0">
                <a:latin typeface="Calibri" panose="020F0502020204030204" charset="0"/>
                <a:cs typeface="Calibri" panose="020F0502020204030204" charset="0"/>
              </a:rPr>
              <a:t>ответов</a:t>
            </a:r>
            <a:endParaRPr lang="ru-RU" sz="2000" b="1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319804" y="209359"/>
            <a:ext cx="0" cy="6235891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932" y="824912"/>
            <a:ext cx="2265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 аудитории</a:t>
            </a:r>
            <a:endParaRPr lang="ru-RU" sz="20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242343" y="2517683"/>
            <a:ext cx="11334892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7221" y="209359"/>
            <a:ext cx="8446576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проверяют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готовность аудитории к экзамену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размещают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списки участников ГИА-9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при входе в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аудитории (форма ППЭ 05-01)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раскладывают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черновики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оформляют образцы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регистрационных полей бланков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911805"/>
            <a:ext cx="2265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дежурные на входе</a:t>
            </a:r>
            <a:endParaRPr lang="ru-RU" sz="20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9389" y="2911805"/>
            <a:ext cx="844657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  <a:buSzPct val="140000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 ранее 09:00 по указанию руководителя ППЭ начинают допуск в ППЭ участников ГИА-9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2" name="Прямая соединительная линия 5"/>
          <p:cNvCxnSpPr/>
          <p:nvPr/>
        </p:nvCxnSpPr>
        <p:spPr>
          <a:xfrm>
            <a:off x="177767" y="4219913"/>
            <a:ext cx="11334892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4688535"/>
            <a:ext cx="2265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дежурные на этаже</a:t>
            </a:r>
            <a:endParaRPr lang="ru-RU" sz="20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7221" y="4381854"/>
            <a:ext cx="844657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помогают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присутствующим в ППЭ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ориентироваться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 помещениях ППЭ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осуществляют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контроль за перемещением по ППЭ лиц, имеющих право присутствовать в ППЭ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Рабочий стол\ГИА-9_2024\Рисунки\ГВЭ_бланк регистрации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0" y="869604"/>
            <a:ext cx="3816880" cy="558248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pic>
        <p:nvPicPr>
          <p:cNvPr id="9" name="Picture 3" descr="E:\Рабочий стол\ГИА-9_2024\Рисунки\ГВЭ_бланк ответо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30" y="886532"/>
            <a:ext cx="4155874" cy="5708471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218267" y="23997"/>
            <a:ext cx="8128000" cy="586105"/>
          </a:xfrm>
          <a:prstGeom prst="rect">
            <a:avLst/>
          </a:prstGeom>
          <a:noFill/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Выдача комплекта бланков ГВЭ</a:t>
            </a:r>
            <a:endParaRPr lang="ru-RU" sz="3200" b="1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435976" y="2051055"/>
            <a:ext cx="3657600" cy="21520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ts val="7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3200" b="1" dirty="0">
                <a:latin typeface="Calibri" panose="020F0502020204030204" charset="0"/>
                <a:ea typeface="MS Gothic" panose="020B0609070205080204" pitchFamily="49" charset="-128"/>
                <a:cs typeface="Calibri" panose="020F0502020204030204" charset="0"/>
              </a:rPr>
              <a:t>Бланк регистрации и бланк ответов</a:t>
            </a:r>
            <a:endParaRPr lang="ru-RU" sz="3200" b="1" dirty="0">
              <a:latin typeface="Calibri" panose="020F0502020204030204" charset="0"/>
              <a:ea typeface="MS Gothic" panose="020B0609070205080204" pitchFamily="49" charset="-128"/>
              <a:cs typeface="Calibri" panose="020F0502020204030204" charset="0"/>
            </a:endParaRPr>
          </a:p>
          <a:p>
            <a:pPr algn="ctr" eaLnBrk="0" hangingPunct="0">
              <a:spcBef>
                <a:spcPts val="7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3200" b="1" dirty="0">
                <a:solidFill>
                  <a:srgbClr val="CC0000"/>
                </a:solidFill>
                <a:latin typeface="Calibri" panose="020F0502020204030204" charset="0"/>
                <a:ea typeface="MS Gothic" panose="020B0609070205080204" pitchFamily="49" charset="-128"/>
                <a:cs typeface="Calibri" panose="020F0502020204030204" charset="0"/>
              </a:rPr>
              <a:t>связаны кодом работы</a:t>
            </a:r>
            <a:endParaRPr lang="ru-RU" sz="3200" b="1" dirty="0">
              <a:solidFill>
                <a:srgbClr val="CC0000"/>
              </a:solidFill>
              <a:latin typeface="Calibri" panose="020F0502020204030204" charset="0"/>
              <a:ea typeface="MS Gothic" panose="020B0609070205080204" pitchFamily="49" charset="-128"/>
              <a:cs typeface="Calibri" panose="020F050202020403020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38400" y="1676400"/>
            <a:ext cx="15240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04000" y="1498605"/>
            <a:ext cx="15240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662525" y="476255"/>
            <a:ext cx="11364383" cy="823913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63493" y="5148148"/>
            <a:ext cx="3429024" cy="143573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Метки об удалении и досрочном завершении</a:t>
            </a:r>
            <a:endParaRPr lang="ru-RU" sz="2800" dirty="0" smtClean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35360" y="156862"/>
            <a:ext cx="4490640" cy="10052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Бланк регистрации</a:t>
            </a:r>
            <a:endParaRPr lang="ru-RU" sz="2800" b="1" dirty="0" smtClean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- односторонний</a:t>
            </a:r>
            <a:endParaRPr lang="ru-RU" sz="2800" b="1" dirty="0" smtClean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9" name="Picture 2" descr="E:\Рабочий стол\ГИА-9_2024\Рисунки\ГВЭ_бланк регистрации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52" y="156862"/>
            <a:ext cx="4765148" cy="657314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6519333" y="660452"/>
            <a:ext cx="1117600" cy="503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082226" y="660452"/>
            <a:ext cx="1197241" cy="503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58668" y="1164043"/>
            <a:ext cx="846666" cy="5292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99652" y="5621867"/>
            <a:ext cx="4629681" cy="11081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92517" y="5621867"/>
            <a:ext cx="1072711" cy="55407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1048" y="178848"/>
            <a:ext cx="6750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Заполнение бланка регистрации</a:t>
            </a:r>
            <a:endParaRPr lang="ru-RU" sz="36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947738"/>
            <a:ext cx="11696700" cy="496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21048" y="2790497"/>
            <a:ext cx="6750567" cy="63850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79628" y="3909849"/>
            <a:ext cx="1308538" cy="78827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35360" y="156862"/>
            <a:ext cx="4490640" cy="10052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Бланк ответов -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двусторонний</a:t>
            </a:r>
            <a:endParaRPr lang="ru-RU" sz="2800" b="1" dirty="0" smtClean="0">
              <a:solidFill>
                <a:srgbClr val="C0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1" name="Picture 3" descr="E:\Рабочий стол\ГИА-9_2024\Рисунки\ГВЭ_бланк ответов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4" y="156862"/>
            <a:ext cx="4962502" cy="648440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639613"/>
            <a:ext cx="6236411" cy="4841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E:\Рабочий стол\ГИА-9_2024\Рисунки\ГВЭ_бланк ответов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1" y="156862"/>
            <a:ext cx="4962502" cy="648440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pic>
        <p:nvPicPr>
          <p:cNvPr id="4" name="Picture 4" descr="E:\Рабочий стол\ГИА-9_2024\Рисунки\ГВЭ_ДБ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03201"/>
            <a:ext cx="5367867" cy="648440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914451" y="789689"/>
            <a:ext cx="338683" cy="3385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8400" y="762000"/>
            <a:ext cx="237067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86835" y="620713"/>
            <a:ext cx="1172633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31637" y="2060848"/>
            <a:ext cx="6336704" cy="27306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accent2">
                    <a:lumMod val="75000"/>
                  </a:schemeClr>
                </a:solidFill>
                <a:cs typeface="Cambria" panose="02040503050406030204" pitchFamily="18" charset="0"/>
              </a:rPr>
              <a:t>Особенности проведения  экзаменов</a:t>
            </a:r>
            <a:endParaRPr lang="ru-RU" sz="6600" b="1" dirty="0">
              <a:solidFill>
                <a:schemeClr val="accent2">
                  <a:lumMod val="75000"/>
                </a:schemeClr>
              </a:solidFill>
              <a:cs typeface="Cambria" panose="0204050305040603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24905" y="221107"/>
            <a:ext cx="11111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КИМ по отдельным предметам ОГЭ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82035" y="1121410"/>
            <a:ext cx="10160" cy="551013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624905" y="2529049"/>
            <a:ext cx="10169714" cy="2695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948430" y="1908810"/>
            <a:ext cx="6741795" cy="535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отсутствует тестовая часть</a:t>
            </a:r>
            <a:endParaRPr lang="ru-RU" sz="2400" b="1" i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19649" y="2723699"/>
            <a:ext cx="7293150" cy="669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з</a:t>
            </a:r>
            <a:r>
              <a:rPr lang="ru-RU" sz="24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адание № 17 выполняется при использовании лабораторного оборудования</a:t>
            </a:r>
            <a:endParaRPr lang="ru-RU" sz="2400" b="1" i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19953" y="3771483"/>
            <a:ext cx="6953891" cy="76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письменная часть (</a:t>
            </a:r>
            <a:r>
              <a:rPr lang="ru-RU" sz="2400" b="1" i="1" dirty="0" err="1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аудирование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)</a:t>
            </a:r>
            <a:endParaRPr lang="ru-RU" sz="2400" b="1" i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342900" lvl="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устная часть (запись на аудионоситель)</a:t>
            </a:r>
            <a:endParaRPr lang="ru-RU" sz="2400" b="1" i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 flipV="1">
            <a:off x="630664" y="3560869"/>
            <a:ext cx="10163955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123583" y="5019461"/>
            <a:ext cx="1697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химия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604333" y="4747940"/>
            <a:ext cx="10190286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42976" y="3729037"/>
            <a:ext cx="2253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и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ностранные языки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11823" y="1945434"/>
            <a:ext cx="1917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литература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04585" y="1786426"/>
            <a:ext cx="10169714" cy="3721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942521" y="1233824"/>
            <a:ext cx="2220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</a:t>
            </a:r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усский язык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4363" y="2723625"/>
            <a:ext cx="1915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физика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11089" y="1239629"/>
            <a:ext cx="5825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и</a:t>
            </a:r>
            <a:r>
              <a:rPr lang="ru-RU" sz="2400" b="1" i="1" dirty="0" smtClean="0"/>
              <a:t>зложение (аудиозапись)</a:t>
            </a:r>
            <a:endParaRPr lang="ru-RU" sz="2400" b="1" i="1" dirty="0"/>
          </a:p>
        </p:txBody>
      </p:sp>
      <p:cxnSp>
        <p:nvCxnSpPr>
          <p:cNvPr id="32" name="Прямая соединительная линия 5"/>
          <p:cNvCxnSpPr/>
          <p:nvPr/>
        </p:nvCxnSpPr>
        <p:spPr>
          <a:xfrm>
            <a:off x="604652" y="5753019"/>
            <a:ext cx="10169192" cy="501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42183" y="5881136"/>
            <a:ext cx="2220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информатика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19953" y="4915395"/>
            <a:ext cx="7014909" cy="669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з</a:t>
            </a:r>
            <a:r>
              <a:rPr lang="ru-RU" sz="24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адание № 24 выполняется при использовании лабораторного оборудования</a:t>
            </a:r>
            <a:endParaRPr lang="ru-RU" sz="2400" b="1" i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19953" y="5913280"/>
            <a:ext cx="7108985" cy="76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з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адания второй части ЭР выполняются на компьютере</a:t>
            </a:r>
            <a:endParaRPr lang="ru-RU" sz="2400" b="1" i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30706" y="73533"/>
            <a:ext cx="901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КИМ по отдельным предметам ОГЭ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920097" y="1663135"/>
            <a:ext cx="0" cy="500082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5"/>
          <p:cNvCxnSpPr/>
          <p:nvPr/>
        </p:nvCxnSpPr>
        <p:spPr>
          <a:xfrm>
            <a:off x="219456" y="3212391"/>
            <a:ext cx="11578626" cy="1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5"/>
          <p:cNvCxnSpPr/>
          <p:nvPr/>
        </p:nvCxnSpPr>
        <p:spPr>
          <a:xfrm>
            <a:off x="219456" y="4105898"/>
            <a:ext cx="11517736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03937" y="2357955"/>
            <a:ext cx="4253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Поставить аудиозапись первый раз </a:t>
            </a:r>
            <a:endParaRPr lang="ru-RU" sz="24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19456" y="2229610"/>
            <a:ext cx="11661016" cy="1869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36108" y="1313099"/>
            <a:ext cx="2785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Действия организатора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32" name="Прямая соединительная линия 5"/>
          <p:cNvCxnSpPr/>
          <p:nvPr/>
        </p:nvCxnSpPr>
        <p:spPr>
          <a:xfrm>
            <a:off x="292608" y="4979803"/>
            <a:ext cx="11505474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498193" y="1728598"/>
            <a:ext cx="0" cy="500082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921726" y="690130"/>
            <a:ext cx="4609813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Изложение (аудиозапись)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62767" y="1313098"/>
            <a:ext cx="2785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Действия участников ОГЭ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509128" y="1606534"/>
            <a:ext cx="237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Время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27555" y="2248303"/>
            <a:ext cx="4256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Прослушиваю</a:t>
            </a:r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т</a:t>
            </a:r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 исходный текст.</a:t>
            </a:r>
            <a:endParaRPr lang="ru-RU" sz="24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Делают записи в черновике</a:t>
            </a:r>
            <a:endParaRPr lang="ru-RU" sz="24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799319" y="2463747"/>
            <a:ext cx="2081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3-4</a:t>
            </a:r>
            <a:r>
              <a:rPr lang="ru-RU" sz="28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 минуты</a:t>
            </a:r>
            <a:endParaRPr lang="ru-RU" sz="28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3937" y="3274901"/>
            <a:ext cx="4476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Дать время на осмысление текста</a:t>
            </a:r>
            <a:endParaRPr lang="ru-RU" sz="24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66463" y="3398012"/>
            <a:ext cx="3581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Работают с черновиками</a:t>
            </a:r>
            <a:endParaRPr lang="ru-RU" sz="24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799320" y="3494372"/>
            <a:ext cx="1790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5-6</a:t>
            </a:r>
            <a:r>
              <a:rPr lang="ru-RU" sz="28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 минут</a:t>
            </a:r>
            <a:endParaRPr lang="ru-RU" sz="28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868" y="4307623"/>
            <a:ext cx="4971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Поставить аудиозапись второй раз</a:t>
            </a:r>
            <a:endParaRPr lang="ru-RU" sz="24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66462" y="4277384"/>
            <a:ext cx="4119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Прослушивают исходный тест</a:t>
            </a:r>
            <a:endParaRPr lang="ru-RU" sz="24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799320" y="4246606"/>
            <a:ext cx="2081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3-4</a:t>
            </a:r>
            <a:r>
              <a:rPr lang="ru-RU" sz="28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 минуты</a:t>
            </a:r>
            <a:endParaRPr lang="ru-RU" sz="28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8868" y="4982838"/>
            <a:ext cx="4920097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5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Выключить текст. Сообщить о начале написания изложения и о возможности использования словаря</a:t>
            </a:r>
            <a:endParaRPr lang="ru-RU" sz="215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46" name="Прямая соединительная линия 5"/>
          <p:cNvCxnSpPr/>
          <p:nvPr/>
        </p:nvCxnSpPr>
        <p:spPr>
          <a:xfrm>
            <a:off x="256032" y="6189788"/>
            <a:ext cx="11505474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166887" y="6263849"/>
            <a:ext cx="4190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Пишут  сжатое  изложение</a:t>
            </a:r>
            <a:endParaRPr lang="ru-RU" sz="24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695" y="50165"/>
            <a:ext cx="1149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Особенности проведения экзамена по физике ОГЭ</a:t>
            </a:r>
            <a:endParaRPr lang="ru-RU" sz="36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62413" y="652013"/>
            <a:ext cx="11177314" cy="6007967"/>
            <a:chOff x="-126629" y="619868"/>
            <a:chExt cx="8408833" cy="598028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26629" y="619868"/>
              <a:ext cx="3909872" cy="2827878"/>
              <a:chOff x="-126629" y="619868"/>
              <a:chExt cx="3909872" cy="2827878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443519" cy="25792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Проводится в кабинетах физики, либо в других кабинетах, отвечающих требованиям безопасного труда при выполнении экспериментальных заданий экзаменационной работы</a:t>
                </a:r>
                <a:endPara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-126629" y="619868"/>
                <a:ext cx="557594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4392403" y="770660"/>
              <a:ext cx="3889801" cy="2677086"/>
              <a:chOff x="569330" y="770660"/>
              <a:chExt cx="3889801" cy="267708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713988" y="924496"/>
                <a:ext cx="3745143" cy="25232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2075" algn="ctr">
                  <a:buClr>
                    <a:schemeClr val="accent6">
                      <a:lumMod val="75000"/>
                    </a:schemeClr>
                  </a:buClr>
                </a:pPr>
                <a:r>
                  <a:rPr lang="ru-RU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Cambria" panose="02040503050406030204" pitchFamily="18" charset="0"/>
                  </a:rPr>
                  <a:t>В КИМ по физике входит задание № 17 – экспериментальное, выполняется при помощи лабораторного </a:t>
                </a:r>
                <a:r>
                  <a:rPr lang="ru-RU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Cambria" panose="02040503050406030204" pitchFamily="18" charset="0"/>
                  </a:rPr>
                  <a:t>оборудования </a:t>
                </a:r>
                <a:endParaRPr lang="ru-RU" sz="2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Cambria" panose="02040503050406030204" pitchFamily="18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569330" y="770660"/>
                <a:ext cx="558313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sp>
          <p:nvSpPr>
            <p:cNvPr id="50" name="Прямоугольник 49"/>
            <p:cNvSpPr/>
            <p:nvPr/>
          </p:nvSpPr>
          <p:spPr>
            <a:xfrm>
              <a:off x="234926" y="4029903"/>
              <a:ext cx="3548317" cy="25702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1280" indent="12700" algn="ctr">
                <a:buClr>
                  <a:schemeClr val="accent6">
                    <a:lumMod val="75000"/>
                  </a:schemeClr>
                </a:buClr>
              </a:pPr>
              <a:r>
                <a:rPr lang="ru-RU" sz="2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Cambria" panose="02040503050406030204" pitchFamily="18" charset="0"/>
                </a:rPr>
                <a:t>Комплекты лабораторного оборудования формируются </a:t>
              </a:r>
              <a:r>
                <a:rPr lang="ru-RU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mbria" panose="02040503050406030204" pitchFamily="18" charset="0"/>
                </a:rPr>
                <a:t>заблаговременно</a:t>
              </a:r>
              <a:endPara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561552" y="4086614"/>
            <a:ext cx="4978175" cy="2588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" indent="12700" algn="ctr">
              <a:buClr>
                <a:schemeClr val="accent6">
                  <a:lumMod val="75000"/>
                </a:schemeClr>
              </a:buClr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Во время проведения экзамена в аудитории присутствует специалист по проведению инструктажа и обеспечению лабораторных работ (проводит инструктаж участников по технике безопасности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)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9350" y="3842991"/>
            <a:ext cx="720280" cy="505179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E26714"/>
                </a:solidFill>
              </a:rPr>
              <a:t>4</a:t>
            </a:r>
            <a:endParaRPr lang="ru-RU" sz="2400" b="1" dirty="0">
              <a:solidFill>
                <a:srgbClr val="E2671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2413" y="3816276"/>
            <a:ext cx="882048" cy="523110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E26714"/>
                </a:solidFill>
              </a:rPr>
              <a:t>3</a:t>
            </a:r>
            <a:endParaRPr lang="ru-RU" sz="2400" b="1" dirty="0">
              <a:solidFill>
                <a:srgbClr val="E2671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1637495" y="-1"/>
            <a:ext cx="9985109" cy="87436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Индивидуальный комплект ОГЭ по физике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357162" y="4293096"/>
            <a:ext cx="4127500" cy="54923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КИМ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2628562" y="874365"/>
            <a:ext cx="7393517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1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332347" y="3015583"/>
            <a:ext cx="10177129" cy="1108747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Специальный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Дополнительный бланк ответов №2 по физике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 перечнем комплектов лабораторного оборудования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1795" y="5047996"/>
            <a:ext cx="9105900" cy="14401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cs typeface="Cambria" panose="02040503050406030204" pitchFamily="18" charset="0"/>
              </a:rPr>
              <a:t>Контрольный  лист</a:t>
            </a:r>
            <a:endParaRPr lang="ru-RU" sz="3600" b="1" u="sng" dirty="0" smtClean="0">
              <a:solidFill>
                <a:srgbClr val="C00000"/>
              </a:solidFill>
              <a:cs typeface="Cambria" panose="020405030504060302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Номер КИМ</a:t>
            </a:r>
            <a:endParaRPr lang="ru-RU" sz="2400" b="1" dirty="0" smtClean="0">
              <a:solidFill>
                <a:srgbClr val="C00000"/>
              </a:solidFill>
              <a:cs typeface="Cambria" panose="020405030504060302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Цифровой штрихкод бланка ответов № 1</a:t>
            </a:r>
            <a:endParaRPr lang="ru-RU" sz="2400" b="1" dirty="0" smtClean="0">
              <a:solidFill>
                <a:srgbClr val="C00000"/>
              </a:solidFill>
              <a:cs typeface="Cambria" panose="02040503050406030204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595174" y="2253305"/>
            <a:ext cx="7426904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2 лист 2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628561" y="1539687"/>
            <a:ext cx="7393517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2 лист 1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441746" y="556976"/>
            <a:ext cx="6985" cy="579628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-1" y="4426648"/>
            <a:ext cx="2448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вне аудитории – дежурные на этаже</a:t>
            </a:r>
            <a:endParaRPr lang="ru-RU" sz="20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8731" y="813333"/>
            <a:ext cx="93438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следят 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 порядком в аудитории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организуют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сопровождение участника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ГИА- 9 в случае его выхода из аудитории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проверяют комплектность оставленных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столе ЭМ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принимают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фиксируют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суть претензий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содержанию КИМ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следят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 состоянием участников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ГИА-9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ыдают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просьбе участника ГИА-9 дополнительные бланки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ответов № 2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участвуют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процедуре удаления обучающегося из ППЭ при нарушении им  установленного порядка проведения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экзамена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участвуют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 процедуре досрочного завершения экзамена по объективным причинам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72722" y="32283"/>
            <a:ext cx="10649528" cy="779145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 этапе проведения экзамена 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3" name="Прямая соединительная линия 5"/>
          <p:cNvCxnSpPr/>
          <p:nvPr/>
        </p:nvCxnSpPr>
        <p:spPr>
          <a:xfrm>
            <a:off x="87358" y="4291208"/>
            <a:ext cx="11705249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83162" y="1843360"/>
            <a:ext cx="2082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</a:t>
            </a: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аудитории</a:t>
            </a:r>
            <a:endParaRPr lang="ru-RU" sz="20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8731" y="4654021"/>
            <a:ext cx="8973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осуществляют контроль за перемещением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лиц, присутствующих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 ППЭ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сопровождают участников ГИА-9 при выходе из аудитории во время экзамена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заменяют организатора в аудитории, в случае его выхода из аудитории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контролируют выход участников из ППЭ      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                             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1" y="131294"/>
            <a:ext cx="4282308" cy="5985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80" y="131492"/>
            <a:ext cx="4211448" cy="5859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5361" y="6263430"/>
            <a:ext cx="414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Дополнительный бланк ответов № 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39210" y="6228225"/>
            <a:ext cx="510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Дополнительный бланк ответов № 2 </a:t>
            </a:r>
            <a:r>
              <a:rPr lang="ru-RU" b="1" dirty="0" smtClean="0"/>
              <a:t>по физике</a:t>
            </a:r>
            <a:endParaRPr lang="ru-RU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34" y="89982"/>
            <a:ext cx="4829175" cy="665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5" y="89982"/>
            <a:ext cx="4879382" cy="6578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0" y="88654"/>
            <a:ext cx="4248150" cy="653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78042" y="686012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390525"/>
            <a:ext cx="4276725" cy="607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66496" y="982720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  <a:endParaRPr lang="ru-RU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061" y="1238250"/>
            <a:ext cx="3981450" cy="561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084194" y="1708355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8239" y="2077687"/>
            <a:ext cx="1303775" cy="39749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44510" y="982720"/>
            <a:ext cx="1734207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6801446" y="1295613"/>
            <a:ext cx="1204420" cy="99322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0" y="88654"/>
            <a:ext cx="4062816" cy="6249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40882" y="686012"/>
            <a:ext cx="27432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</a:t>
            </a:r>
            <a:endParaRPr lang="ru-RU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02" y="147257"/>
            <a:ext cx="4041184" cy="5742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29061" y="673821"/>
            <a:ext cx="27432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2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084194" y="1708355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82" y="88654"/>
            <a:ext cx="4282308" cy="5985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447" y="1355516"/>
            <a:ext cx="3809014" cy="5376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689848" y="673821"/>
            <a:ext cx="27432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221354" y="1844824"/>
            <a:ext cx="27432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4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66083" y="2077687"/>
            <a:ext cx="1068353" cy="4447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765628" y="673821"/>
            <a:ext cx="1749972" cy="3507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9285890" y="1012375"/>
            <a:ext cx="0" cy="117100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656386" y="855289"/>
            <a:ext cx="1343873" cy="500227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40014" y="551793"/>
            <a:ext cx="1749972" cy="553609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9" idx="1"/>
          </p:cNvCxnSpPr>
          <p:nvPr/>
        </p:nvCxnSpPr>
        <p:spPr>
          <a:xfrm flipH="1" flipV="1">
            <a:off x="6258910" y="1012375"/>
            <a:ext cx="1397476" cy="9302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065775" y="36022"/>
            <a:ext cx="6361099" cy="1244138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Образец записи в бланке ответов №2 по физике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65" y="2412566"/>
            <a:ext cx="2848552" cy="275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9" y="88654"/>
            <a:ext cx="4525447" cy="6769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747" y="1763579"/>
            <a:ext cx="4050474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Задание №17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Использовался комплект 1 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22"/>
          <p:cNvSpPr>
            <a:spLocks noChangeArrowheads="1"/>
          </p:cNvSpPr>
          <p:nvPr/>
        </p:nvSpPr>
        <p:spPr bwMode="auto">
          <a:xfrm>
            <a:off x="5238751" y="2997200"/>
            <a:ext cx="49953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3983567" y="1700214"/>
            <a:ext cx="787400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l" eaLnBrk="0" hangingPunct="0">
              <a:spcBef>
                <a:spcPts val="8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36870" name="Прямоугольник 2"/>
          <p:cNvSpPr>
            <a:spLocks noChangeArrowheads="1"/>
          </p:cNvSpPr>
          <p:nvPr/>
        </p:nvSpPr>
        <p:spPr bwMode="auto">
          <a:xfrm>
            <a:off x="8818034" y="2997201"/>
            <a:ext cx="488951" cy="887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1" name="Прямоугольник 20"/>
          <p:cNvSpPr>
            <a:spLocks noChangeArrowheads="1"/>
          </p:cNvSpPr>
          <p:nvPr/>
        </p:nvSpPr>
        <p:spPr bwMode="auto">
          <a:xfrm>
            <a:off x="7948084" y="2962275"/>
            <a:ext cx="49953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2" name="Прямоугольник 21"/>
          <p:cNvSpPr>
            <a:spLocks noChangeArrowheads="1"/>
          </p:cNvSpPr>
          <p:nvPr/>
        </p:nvSpPr>
        <p:spPr bwMode="auto">
          <a:xfrm>
            <a:off x="7076018" y="2962275"/>
            <a:ext cx="499533" cy="9032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3" name="Прямоугольник 22"/>
          <p:cNvSpPr>
            <a:spLocks noChangeArrowheads="1"/>
          </p:cNvSpPr>
          <p:nvPr/>
        </p:nvSpPr>
        <p:spPr bwMode="auto">
          <a:xfrm>
            <a:off x="6140451" y="2962275"/>
            <a:ext cx="49953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4" name="Прямоугольник 27"/>
          <p:cNvSpPr>
            <a:spLocks noChangeArrowheads="1"/>
          </p:cNvSpPr>
          <p:nvPr/>
        </p:nvSpPr>
        <p:spPr bwMode="auto">
          <a:xfrm>
            <a:off x="8796403" y="4069524"/>
            <a:ext cx="49953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5" name="Прямоугольник 28"/>
          <p:cNvSpPr>
            <a:spLocks noChangeArrowheads="1"/>
          </p:cNvSpPr>
          <p:nvPr/>
        </p:nvSpPr>
        <p:spPr bwMode="auto">
          <a:xfrm>
            <a:off x="7929161" y="4069524"/>
            <a:ext cx="497416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6" name="Прямоугольник 29"/>
          <p:cNvSpPr>
            <a:spLocks noChangeArrowheads="1"/>
          </p:cNvSpPr>
          <p:nvPr/>
        </p:nvSpPr>
        <p:spPr bwMode="auto">
          <a:xfrm>
            <a:off x="7031869" y="4069524"/>
            <a:ext cx="497416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7" name="Прямоугольник 30"/>
          <p:cNvSpPr>
            <a:spLocks noChangeArrowheads="1"/>
          </p:cNvSpPr>
          <p:nvPr/>
        </p:nvSpPr>
        <p:spPr bwMode="auto">
          <a:xfrm>
            <a:off x="6143625" y="4066794"/>
            <a:ext cx="497416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8" name="Прямоугольник 31"/>
          <p:cNvSpPr>
            <a:spLocks noChangeArrowheads="1"/>
          </p:cNvSpPr>
          <p:nvPr/>
        </p:nvSpPr>
        <p:spPr bwMode="auto">
          <a:xfrm>
            <a:off x="5197902" y="4142137"/>
            <a:ext cx="49953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25" name="Text Box 13"/>
          <p:cNvSpPr txBox="1">
            <a:spLocks noChangeArrowheads="1"/>
          </p:cNvSpPr>
          <p:nvPr/>
        </p:nvSpPr>
        <p:spPr bwMode="auto">
          <a:xfrm rot="5400000">
            <a:off x="8729133" y="3243197"/>
            <a:ext cx="711200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3:В</a:t>
            </a:r>
            <a:endParaRPr lang="ru-RU" sz="2400" b="1" dirty="0" smtClean="0">
              <a:solidFill>
                <a:srgbClr val="E2001A"/>
              </a:solidFill>
              <a:latin typeface="+mn-lt"/>
            </a:endParaRPr>
          </a:p>
        </p:txBody>
      </p:sp>
      <p:sp>
        <p:nvSpPr>
          <p:cNvPr id="51226" name="Text Box 13"/>
          <p:cNvSpPr txBox="1">
            <a:spLocks noChangeArrowheads="1"/>
          </p:cNvSpPr>
          <p:nvPr/>
        </p:nvSpPr>
        <p:spPr bwMode="auto">
          <a:xfrm rot="5400000">
            <a:off x="7826111" y="3237641"/>
            <a:ext cx="722312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3:А</a:t>
            </a:r>
            <a:endParaRPr lang="ru-RU" sz="2400" b="1" dirty="0" smtClean="0">
              <a:solidFill>
                <a:srgbClr val="E2001A"/>
              </a:solidFill>
              <a:latin typeface="+mn-lt"/>
            </a:endParaRPr>
          </a:p>
        </p:txBody>
      </p:sp>
      <p:sp>
        <p:nvSpPr>
          <p:cNvPr id="51227" name="Text Box 13"/>
          <p:cNvSpPr txBox="1">
            <a:spLocks noChangeArrowheads="1"/>
          </p:cNvSpPr>
          <p:nvPr/>
        </p:nvSpPr>
        <p:spPr bwMode="auto">
          <a:xfrm rot="5400000">
            <a:off x="6964628" y="3248754"/>
            <a:ext cx="722313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2:Б</a:t>
            </a:r>
            <a:endParaRPr lang="ru-RU" sz="2400" b="1" dirty="0" smtClean="0">
              <a:solidFill>
                <a:srgbClr val="E2001A"/>
              </a:solidFill>
              <a:latin typeface="+mn-lt"/>
            </a:endParaRPr>
          </a:p>
        </p:txBody>
      </p:sp>
      <p:sp>
        <p:nvSpPr>
          <p:cNvPr id="51228" name="Text Box 13"/>
          <p:cNvSpPr txBox="1">
            <a:spLocks noChangeArrowheads="1"/>
          </p:cNvSpPr>
          <p:nvPr/>
        </p:nvSpPr>
        <p:spPr bwMode="auto">
          <a:xfrm rot="5400000">
            <a:off x="6031177" y="3228116"/>
            <a:ext cx="722312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1:В</a:t>
            </a:r>
            <a:endParaRPr lang="ru-RU" sz="2400" b="1" dirty="0" smtClean="0">
              <a:solidFill>
                <a:srgbClr val="E2001A"/>
              </a:solidFill>
              <a:latin typeface="+mn-lt"/>
            </a:endParaRPr>
          </a:p>
        </p:txBody>
      </p:sp>
      <p:sp>
        <p:nvSpPr>
          <p:cNvPr id="51230" name="Text Box 13"/>
          <p:cNvSpPr txBox="1">
            <a:spLocks noChangeArrowheads="1"/>
          </p:cNvSpPr>
          <p:nvPr/>
        </p:nvSpPr>
        <p:spPr bwMode="auto">
          <a:xfrm rot="5400000">
            <a:off x="8734625" y="4361337"/>
            <a:ext cx="722313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4:А</a:t>
            </a:r>
            <a:endParaRPr lang="ru-RU" sz="2400" b="1" dirty="0" smtClean="0">
              <a:solidFill>
                <a:srgbClr val="E2001A"/>
              </a:solidFill>
              <a:latin typeface="+mn-lt"/>
            </a:endParaRPr>
          </a:p>
        </p:txBody>
      </p:sp>
      <p:sp>
        <p:nvSpPr>
          <p:cNvPr id="51231" name="Text Box 13"/>
          <p:cNvSpPr txBox="1">
            <a:spLocks noChangeArrowheads="1"/>
          </p:cNvSpPr>
          <p:nvPr/>
        </p:nvSpPr>
        <p:spPr bwMode="auto">
          <a:xfrm rot="5400000">
            <a:off x="7847532" y="4361338"/>
            <a:ext cx="722313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3:Б</a:t>
            </a:r>
            <a:endParaRPr lang="ru-RU" sz="2400" b="1" dirty="0" smtClean="0">
              <a:solidFill>
                <a:srgbClr val="E2001A"/>
              </a:solidFill>
              <a:latin typeface="+mn-lt"/>
            </a:endParaRPr>
          </a:p>
        </p:txBody>
      </p:sp>
      <p:sp>
        <p:nvSpPr>
          <p:cNvPr id="51232" name="Text Box 13"/>
          <p:cNvSpPr txBox="1">
            <a:spLocks noChangeArrowheads="1"/>
          </p:cNvSpPr>
          <p:nvPr/>
        </p:nvSpPr>
        <p:spPr bwMode="auto">
          <a:xfrm rot="5400000">
            <a:off x="6896895" y="4388135"/>
            <a:ext cx="722312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2:В</a:t>
            </a:r>
            <a:endParaRPr lang="ru-RU" sz="2400" b="1" dirty="0" smtClean="0">
              <a:solidFill>
                <a:srgbClr val="E2001A"/>
              </a:solidFill>
              <a:latin typeface="+mn-lt"/>
            </a:endParaRPr>
          </a:p>
        </p:txBody>
      </p:sp>
      <p:sp>
        <p:nvSpPr>
          <p:cNvPr id="51233" name="Text Box 13"/>
          <p:cNvSpPr txBox="1">
            <a:spLocks noChangeArrowheads="1"/>
          </p:cNvSpPr>
          <p:nvPr/>
        </p:nvSpPr>
        <p:spPr bwMode="auto">
          <a:xfrm rot="5400000">
            <a:off x="6031177" y="4312791"/>
            <a:ext cx="722313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2:А</a:t>
            </a:r>
            <a:endParaRPr lang="ru-RU" sz="2400" b="1" dirty="0" smtClean="0">
              <a:solidFill>
                <a:srgbClr val="E2001A"/>
              </a:solidFill>
              <a:latin typeface="+mn-lt"/>
            </a:endParaRPr>
          </a:p>
        </p:txBody>
      </p:sp>
      <p:sp>
        <p:nvSpPr>
          <p:cNvPr id="51234" name="Text Box 13"/>
          <p:cNvSpPr txBox="1">
            <a:spLocks noChangeArrowheads="1"/>
          </p:cNvSpPr>
          <p:nvPr/>
        </p:nvSpPr>
        <p:spPr bwMode="auto">
          <a:xfrm rot="5400000">
            <a:off x="5097728" y="4388135"/>
            <a:ext cx="722312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j-lt"/>
              </a:rPr>
              <a:t>1:Б</a:t>
            </a:r>
            <a:endParaRPr lang="ru-RU" sz="2400" b="1" dirty="0" smtClean="0">
              <a:solidFill>
                <a:srgbClr val="E2001A"/>
              </a:solidFill>
              <a:latin typeface="+mj-lt"/>
            </a:endParaRPr>
          </a:p>
        </p:txBody>
      </p:sp>
      <p:sp>
        <p:nvSpPr>
          <p:cNvPr id="51229" name="Text Box 13"/>
          <p:cNvSpPr txBox="1">
            <a:spLocks noChangeArrowheads="1"/>
          </p:cNvSpPr>
          <p:nvPr/>
        </p:nvSpPr>
        <p:spPr bwMode="auto">
          <a:xfrm rot="5400000">
            <a:off x="5127361" y="3256556"/>
            <a:ext cx="722313" cy="422405"/>
          </a:xfrm>
          <a:prstGeom prst="rect">
            <a:avLst/>
          </a:prstGeom>
          <a:noFill/>
          <a:ln>
            <a:noFill/>
          </a:ln>
          <a:effectLst/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1:А</a:t>
            </a:r>
            <a:endParaRPr lang="ru-RU" sz="2400" b="1" dirty="0" smtClean="0">
              <a:solidFill>
                <a:srgbClr val="E2001A"/>
              </a:solidFill>
              <a:latin typeface="+mn-lt"/>
            </a:endParaRPr>
          </a:p>
        </p:txBody>
      </p:sp>
      <p:pic>
        <p:nvPicPr>
          <p:cNvPr id="36910" name="Picture 54" descr="http://vamotkrytka.ru/_ph/158/2/232736771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3" y="311151"/>
            <a:ext cx="2228849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174178" y="-41622"/>
            <a:ext cx="9493251" cy="987425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Особенности проведения экзамена по информатике ОГЭ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82" y="989807"/>
            <a:ext cx="1096899" cy="109689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18" y="989807"/>
            <a:ext cx="1096899" cy="109689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85" y="945803"/>
            <a:ext cx="1096899" cy="109689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283" y="989807"/>
            <a:ext cx="1096899" cy="109689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24" y="5151173"/>
            <a:ext cx="1096899" cy="109689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29" y="5181462"/>
            <a:ext cx="1096899" cy="109689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35" y="5168750"/>
            <a:ext cx="1096899" cy="109689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4" y="5168751"/>
            <a:ext cx="1096899" cy="109689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72" y="2042702"/>
            <a:ext cx="1096899" cy="109689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73" y="4435475"/>
            <a:ext cx="1096899" cy="10968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9854" y="3139601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1:Б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47037" y="5468302"/>
            <a:ext cx="107243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1:А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66528" y="2067931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1:В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98846" y="2042702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2:А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95584" y="2067931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2:Б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709922" y="2067931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2:В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15464" y="6265650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3:А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54704" y="6265649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3:Б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79889" y="6248072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3:В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212379" y="6248072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4:А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1938528" y="0"/>
            <a:ext cx="10061450" cy="1195861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Особенности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проведения экзамена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информатике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4048" y="1195861"/>
            <a:ext cx="11615930" cy="3592504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Проверить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наличие файлов с выполненными заданиями в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папке «Ответы» на рабочем столе компьютера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случае наличия файлов с заданиями 13.1 и 13.2 предложить убрать один из них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случае наличия файлов с заданиями 15.1 и 15.2 предложить убрать один из них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Убедиться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их целостности, открыв каждый файл на компьютере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Проверить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правильность присвоения имен этим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файлам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77013" y="4926807"/>
            <a:ext cx="11622965" cy="193051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Каждому файлу присваивается имя (для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одного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задания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– один файл) в формате: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&lt;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номер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задания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&gt;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_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&lt;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цифровое значение бланка ответов № 1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&gt;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Например: 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14_2160000000045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                  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15.1_2160000000045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0"/>
            <a:ext cx="1583757" cy="13624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402" y="-6040"/>
            <a:ext cx="4928202" cy="6864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27492" y="1679799"/>
            <a:ext cx="3678628" cy="1056700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 smtClean="0">
                <a:solidFill>
                  <a:schemeClr val="tx1"/>
                </a:solidFill>
              </a:rPr>
              <a:t>14_2630114090017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/>
              <a:t>15.1_2630114090017</a:t>
            </a:r>
            <a:endParaRPr lang="ru-RU" sz="28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550288" y="3011214"/>
            <a:ext cx="3555832" cy="31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7714600" y="3042745"/>
            <a:ext cx="3391520" cy="34526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14600" y="6479627"/>
            <a:ext cx="3391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0" y="-6040"/>
            <a:ext cx="5056133" cy="6815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2869" y="740979"/>
            <a:ext cx="1340069" cy="7252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222938" y="1103586"/>
            <a:ext cx="5204554" cy="86710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5" y="42233"/>
            <a:ext cx="4588752" cy="6864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95615" y="1679799"/>
            <a:ext cx="3702963" cy="1056700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 smtClean="0">
                <a:solidFill>
                  <a:schemeClr val="tx1"/>
                </a:solidFill>
              </a:rPr>
              <a:t>14</a:t>
            </a:r>
            <a:r>
              <a:rPr lang="ru-RU" sz="2800" b="1" dirty="0" smtClean="0"/>
              <a:t>_2630114090017</a:t>
            </a:r>
            <a:endParaRPr lang="ru-RU" sz="2800" b="1" dirty="0"/>
          </a:p>
          <a:p>
            <a:pPr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/>
              <a:t> 15.1_2630114090017</a:t>
            </a:r>
            <a:endParaRPr lang="ru-RU" sz="28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3460" y="2979683"/>
            <a:ext cx="3555832" cy="31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777772" y="3011214"/>
            <a:ext cx="3391520" cy="34526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7917" y="6463862"/>
            <a:ext cx="3391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14" y="42233"/>
            <a:ext cx="4549576" cy="6626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394028" y="1679799"/>
            <a:ext cx="376795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709338" y="1679799"/>
            <a:ext cx="3452648" cy="44214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709338" y="6101255"/>
            <a:ext cx="36418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154851" y="4406462"/>
            <a:ext cx="5039788" cy="2301766"/>
          </a:xfrm>
          <a:prstGeom prst="rect">
            <a:avLst/>
          </a:prstGeom>
          <a:solidFill>
            <a:schemeClr val="bg1"/>
          </a:solidFill>
          <a:ln w="9360">
            <a:noFill/>
            <a:miter lim="800000"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Обязательно в бланке ответов № 2 лист 1 должны быть вписаны наименования файлов заданий, которые выполнил участник экзамена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07" y="1"/>
            <a:ext cx="5013434" cy="6882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789456" y="3353482"/>
            <a:ext cx="2402544" cy="1253402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Форма 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ИКТ-5.1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5" y="42233"/>
            <a:ext cx="4588752" cy="6864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5616" y="1679799"/>
            <a:ext cx="3671432" cy="1056700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/>
              <a:t>14_2630114090017</a:t>
            </a:r>
            <a:endParaRPr lang="ru-RU" sz="2800" b="1" dirty="0"/>
          </a:p>
          <a:p>
            <a:pPr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/>
              <a:t> 15.1_2630114090017</a:t>
            </a:r>
            <a:endParaRPr lang="ru-RU" sz="28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19807" y="3105807"/>
            <a:ext cx="39886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19807" y="3105807"/>
            <a:ext cx="3988676" cy="34211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19807" y="6526924"/>
            <a:ext cx="39886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286763" y="709376"/>
            <a:ext cx="6985" cy="579628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-1" y="4426648"/>
            <a:ext cx="2293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вне аудитории</a:t>
            </a:r>
            <a:endParaRPr lang="ru-RU" sz="20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8731" y="893251"/>
            <a:ext cx="89735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сообщают участникам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ГИА-9 о скором завершении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экзамена за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 минут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5 минут до окончания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экзамена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 минут до окончания экзамена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пересчитывают неиспользованные 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ИК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объявляют об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кончании экзамена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собирают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участников ГИА-9 в организованном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 подпись ЭМ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упаковывают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ЭМ в установленном порядке 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передают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их руководителю ППЭ не позднее 15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минут после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окончания экзамена в аудитории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покидают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 по указанию руководителя ППЭ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72722" y="0"/>
            <a:ext cx="10649528" cy="779145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 этапе завершения экзамена 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3" name="Прямая соединительная линия 5"/>
          <p:cNvCxnSpPr/>
          <p:nvPr/>
        </p:nvCxnSpPr>
        <p:spPr>
          <a:xfrm>
            <a:off x="87358" y="3764266"/>
            <a:ext cx="11334892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5670" y="1683383"/>
            <a:ext cx="2082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</a:t>
            </a: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аудитории</a:t>
            </a:r>
            <a:endParaRPr lang="ru-RU" sz="20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9090" y="4426648"/>
            <a:ext cx="8973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дают руководителю ППЭ списки участников ГИА-9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контролируют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выход участников из ППЭ      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                             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695" y="50165"/>
            <a:ext cx="1149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Особенности проведения экзамена по химии ОГЭ</a:t>
            </a:r>
            <a:endParaRPr lang="ru-RU" sz="36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5324" y="675974"/>
            <a:ext cx="10694258" cy="5963484"/>
            <a:chOff x="123824" y="664146"/>
            <a:chExt cx="8045424" cy="593600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659419" cy="2783600"/>
              <a:chOff x="123824" y="664146"/>
              <a:chExt cx="3659419" cy="2783600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443519" cy="25792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5250" indent="12700" algn="ctr">
                  <a:buClr>
                    <a:schemeClr val="accent6">
                      <a:lumMod val="75000"/>
                    </a:schemeClr>
                  </a:buClr>
                </a:pPr>
                <a:r>
                  <a: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Экзаменационная работа по химии проводится в кабинетах химии. </a:t>
                </a:r>
                <a:endParaRPr lang="ru-RU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charset="0"/>
                  <a:cs typeface="Calibri" panose="020F0502020204030204" charset="0"/>
                </a:endParaRPr>
              </a:p>
              <a:p>
                <a:pPr marL="95250" indent="12700" algn="ctr">
                  <a:buClr>
                    <a:schemeClr val="accent6">
                      <a:lumMod val="75000"/>
                    </a:schemeClr>
                  </a:buClr>
                </a:pPr>
                <a:r>
                  <a:rPr lang="ru-RU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При </a:t>
                </a:r>
                <a:r>
                  <a: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необходимости </a:t>
                </a:r>
                <a:r>
                  <a:rPr lang="ru-RU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можно </a:t>
                </a:r>
                <a:r>
                  <a: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использовать другие кабинеты, отвечающие требованиям СанПиН к кабинетам </a:t>
                </a:r>
                <a:r>
                  <a:rPr lang="ru-RU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химии              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4205273" y="762643"/>
              <a:ext cx="3963975" cy="2720163"/>
              <a:chOff x="382200" y="762643"/>
              <a:chExt cx="3963975" cy="2720163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713988" y="959556"/>
                <a:ext cx="3632187" cy="25232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2075" algn="ctr">
                  <a:buClr>
                    <a:schemeClr val="accent6">
                      <a:lumMod val="75000"/>
                    </a:schemeClr>
                  </a:buClr>
                </a:pPr>
                <a:r>
                  <a:rPr lang="ru-RU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КИМ </a:t>
                </a:r>
                <a:r>
                  <a:rPr lang="ru-RU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по </a:t>
                </a:r>
                <a:r>
                  <a:rPr lang="ru-RU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химии содержит </a:t>
                </a:r>
                <a:r>
                  <a:rPr lang="ru-RU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задание № </a:t>
                </a:r>
                <a:r>
                  <a:rPr lang="ru-RU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24, предусматривающее, выполнение химического эксперимента</a:t>
                </a:r>
                <a:endParaRPr lang="ru-RU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82200" y="762643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sp>
          <p:nvSpPr>
            <p:cNvPr id="50" name="Прямоугольник 49"/>
            <p:cNvSpPr/>
            <p:nvPr/>
          </p:nvSpPr>
          <p:spPr>
            <a:xfrm>
              <a:off x="234926" y="4029903"/>
              <a:ext cx="3548317" cy="25702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1280" indent="12700" algn="ctr">
                <a:buClr>
                  <a:schemeClr val="accent6">
                    <a:lumMod val="75000"/>
                  </a:schemeClr>
                </a:buClr>
              </a:pPr>
              <a:r>
                <a:rPr lang="ru-RU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Комплекты лабораторного </a:t>
              </a:r>
              <a:r>
                <a:rPr lang="ru-RU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оборудования и реактивов </a:t>
              </a:r>
              <a:r>
                <a:rPr lang="ru-RU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формируются </a:t>
              </a:r>
              <a:r>
                <a:rPr lang="ru-RU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заблаговременно</a:t>
              </a:r>
              <a:endPara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561552" y="4086614"/>
            <a:ext cx="4978175" cy="2588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" indent="12700" algn="ctr">
              <a:buClr>
                <a:schemeClr val="accent6">
                  <a:lumMod val="75000"/>
                </a:schemeClr>
              </a:buClr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 время проведения экзамена в аудитории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присутствуют:  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81280" indent="12700" algn="ctr">
              <a:buClr>
                <a:schemeClr val="accent6">
                  <a:lumMod val="75000"/>
                </a:schemeClr>
              </a:buClr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 специалист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 проведению инструктажа 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81280" indent="12700" algn="ctr">
              <a:buClr>
                <a:schemeClr val="accent6">
                  <a:lumMod val="75000"/>
                </a:schemeClr>
              </a:buClr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- 2 эксперта, оценивающие выполнение лабораторной работы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67582" y="3842991"/>
            <a:ext cx="882048" cy="523110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E26714"/>
                </a:solidFill>
              </a:rPr>
              <a:t>4</a:t>
            </a:r>
            <a:endParaRPr lang="ru-RU" sz="2400" b="1" dirty="0">
              <a:solidFill>
                <a:srgbClr val="E2671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0695" y="3825060"/>
            <a:ext cx="882048" cy="523110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E26714"/>
                </a:solidFill>
              </a:rPr>
              <a:t>3</a:t>
            </a:r>
            <a:endParaRPr lang="ru-RU" sz="2400" b="1" dirty="0">
              <a:solidFill>
                <a:srgbClr val="E2671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63820" y="20040"/>
            <a:ext cx="296961" cy="16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08501" y="71830"/>
            <a:ext cx="384043" cy="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68376" y="20040"/>
            <a:ext cx="192022" cy="16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5" y="118990"/>
            <a:ext cx="4333875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86" y="104340"/>
            <a:ext cx="4328037" cy="6264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738" y="118990"/>
            <a:ext cx="4180277" cy="6250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86" y="4055516"/>
            <a:ext cx="7896225" cy="2562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8181" y="4292824"/>
            <a:ext cx="11086437" cy="154066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Заполняется участником экзамена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Передается специалисту по проведению инструктажа и обеспечению лабораторных работ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3445" y="2348880"/>
            <a:ext cx="326436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67541" y="1744542"/>
            <a:ext cx="1632181" cy="24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21" y="522483"/>
            <a:ext cx="10427355" cy="3355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30055" y="1150883"/>
            <a:ext cx="3734563" cy="286932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518786" y="548681"/>
            <a:ext cx="11664617" cy="1195861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sz="2600" b="1" i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3445" y="2348880"/>
            <a:ext cx="326436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67542" y="1744542"/>
            <a:ext cx="1632181" cy="24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6" y="39554"/>
            <a:ext cx="6200606" cy="6701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 descr="https://voday.ru/wp-content/uploads/2017/03/chemistry-306977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3715" y="4229101"/>
            <a:ext cx="2672669" cy="24860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6120"/>
            <a:ext cx="6229349" cy="665188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5" y="118989"/>
            <a:ext cx="4798072" cy="631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77461" y="4067504"/>
            <a:ext cx="2244196" cy="1371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5028" y="73152"/>
            <a:ext cx="7622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КИМ по русскому языку ГВЭ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021041" y="1181147"/>
            <a:ext cx="0" cy="565104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74735" y="4530507"/>
            <a:ext cx="11923981" cy="3267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285028" y="3533263"/>
            <a:ext cx="4418130" cy="991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- слепые, 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- </a:t>
            </a:r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поздноослепшие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, 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- слабовидящие</a:t>
            </a:r>
            <a:endParaRPr lang="ru-RU" sz="22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9843" y="3556018"/>
            <a:ext cx="15690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200-ые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68019" y="3412527"/>
            <a:ext cx="6997684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14522" y="1866880"/>
            <a:ext cx="144314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100-ые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5029" y="1288868"/>
            <a:ext cx="48291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- участники без ОВЗ, </a:t>
            </a:r>
            <a:endParaRPr lang="ru-RU" sz="2200" b="1" dirty="0" smtClean="0"/>
          </a:p>
          <a:p>
            <a:r>
              <a:rPr lang="ru-RU" sz="2200" b="1" dirty="0" smtClean="0"/>
              <a:t>- участники с нарушениями опорно-двигательного аппарата </a:t>
            </a:r>
            <a:r>
              <a:rPr lang="ru-RU" sz="2200" dirty="0" smtClean="0"/>
              <a:t>(без сопутствующих диагнозов)</a:t>
            </a:r>
            <a:r>
              <a:rPr lang="ru-RU" sz="2200" b="1" dirty="0" smtClean="0"/>
              <a:t>, </a:t>
            </a:r>
            <a:endParaRPr lang="ru-RU" sz="2200" b="1" dirty="0" smtClean="0"/>
          </a:p>
          <a:p>
            <a:r>
              <a:rPr lang="ru-RU" sz="2200" b="1" dirty="0" smtClean="0"/>
              <a:t>- иные категории участников (диабет, астма, порок сердца и т.д.)</a:t>
            </a:r>
            <a:endParaRPr lang="ru-RU" sz="2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48910" y="5127814"/>
            <a:ext cx="177421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3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85029" y="4794376"/>
            <a:ext cx="5156296" cy="1580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- глухие, 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- слабослышащие, 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- </a:t>
            </a:r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кохлеарно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имплантированные участники</a:t>
            </a:r>
            <a:endParaRPr lang="ru-RU" sz="22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265703" y="919537"/>
            <a:ext cx="0" cy="565104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06842" y="1565867"/>
            <a:ext cx="40596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Сжатое изложение по прослушанному тексту</a:t>
            </a:r>
            <a:endParaRPr lang="ru-RU" sz="2200" b="1" dirty="0" smtClean="0"/>
          </a:p>
          <a:p>
            <a:pPr algn="ctr"/>
            <a:r>
              <a:rPr lang="ru-RU" sz="2200" dirty="0" smtClean="0"/>
              <a:t>Организаторы читают текст  изложения дважды с интервалом между прочтениями - 10 минут</a:t>
            </a:r>
            <a:endParaRPr lang="ru-RU" sz="2200" dirty="0" smtClean="0"/>
          </a:p>
          <a:p>
            <a:pPr algn="just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441326" y="4563179"/>
            <a:ext cx="4404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Сжатое изложение по прочитанному тексту</a:t>
            </a:r>
            <a:endParaRPr lang="ru-RU" sz="2200" b="1" dirty="0" smtClean="0"/>
          </a:p>
          <a:p>
            <a:pPr algn="ctr"/>
            <a:r>
              <a:rPr lang="ru-RU" sz="2200" dirty="0" smtClean="0"/>
              <a:t>Текст изложения выдается для чтения и проведения подготовительной работы на 40 минут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5028" y="73152"/>
            <a:ext cx="7622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КИМ по русскому языку ГВЭ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88455" y="657927"/>
            <a:ext cx="0" cy="591629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07278" y="3490890"/>
            <a:ext cx="11606046" cy="3267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37884" y="1553422"/>
            <a:ext cx="144314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400-ые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706" y="5813281"/>
            <a:ext cx="177421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600-ые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600793" y="792472"/>
            <a:ext cx="0" cy="5781749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79174" y="813234"/>
            <a:ext cx="506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/>
              <a:t>Сжатое изложение по прослушанному  и прочитанному тексту</a:t>
            </a:r>
            <a:endParaRPr lang="ru-RU" sz="2100" b="1" dirty="0" smtClean="0"/>
          </a:p>
          <a:p>
            <a:pPr algn="ctr"/>
            <a:r>
              <a:rPr lang="ru-RU" sz="2100" dirty="0"/>
              <a:t>Текст для изложения выдаётся </a:t>
            </a:r>
            <a:r>
              <a:rPr lang="ru-RU" sz="2100" dirty="0" smtClean="0"/>
              <a:t>для </a:t>
            </a:r>
            <a:r>
              <a:rPr lang="ru-RU" sz="2100" dirty="0"/>
              <a:t>чтения  и проведения подготовительной работы на 40 минут. Вместе с тем указанный текст читается организатором </a:t>
            </a:r>
            <a:r>
              <a:rPr lang="ru-RU" sz="2100" dirty="0" smtClean="0"/>
              <a:t>дважды </a:t>
            </a:r>
            <a:r>
              <a:rPr lang="ru-RU" sz="2100" dirty="0"/>
              <a:t>с интервалом между прочтениями текста </a:t>
            </a:r>
            <a:r>
              <a:rPr lang="ru-RU" sz="2100" dirty="0" smtClean="0"/>
              <a:t>-10 минут</a:t>
            </a:r>
            <a:endParaRPr lang="ru-RU" sz="2100" dirty="0"/>
          </a:p>
        </p:txBody>
      </p:sp>
      <p:sp>
        <p:nvSpPr>
          <p:cNvPr id="29" name="TextBox 28"/>
          <p:cNvSpPr txBox="1"/>
          <p:nvPr/>
        </p:nvSpPr>
        <p:spPr>
          <a:xfrm>
            <a:off x="6779174" y="4257338"/>
            <a:ext cx="4404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Осложнённое списывание</a:t>
            </a:r>
            <a:endParaRPr lang="ru-RU" sz="22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981496" y="856366"/>
            <a:ext cx="4498132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- </a:t>
            </a:r>
            <a:r>
              <a:rPr lang="ru-RU" sz="21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частники с ЗПР,</a:t>
            </a:r>
            <a:endParaRPr lang="ru-RU" sz="21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- </a:t>
            </a:r>
            <a:r>
              <a:rPr lang="ru-RU" sz="21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участники с тяжелыми нарушениями 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речи,</a:t>
            </a:r>
            <a:endParaRPr lang="ru-RU" sz="21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- </a:t>
            </a:r>
            <a:r>
              <a:rPr lang="ru-RU" sz="2100" b="1" dirty="0" smtClean="0"/>
              <a:t>участники </a:t>
            </a:r>
            <a:r>
              <a:rPr lang="ru-RU" sz="2100" b="1" dirty="0"/>
              <a:t>с нарушениями опорно-двигательного </a:t>
            </a:r>
            <a:r>
              <a:rPr lang="ru-RU" sz="2100" b="1" dirty="0" smtClean="0"/>
              <a:t>аппарата</a:t>
            </a:r>
            <a:endParaRPr lang="ru-RU" sz="2100" b="1" dirty="0" smtClean="0"/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100" b="1" dirty="0" smtClean="0"/>
              <a:t> </a:t>
            </a:r>
            <a:r>
              <a:rPr lang="ru-RU" sz="2100" dirty="0" smtClean="0"/>
              <a:t>(с сопутствующими диагнозами)</a:t>
            </a:r>
            <a:endParaRPr lang="ru-RU" sz="2100" b="1" dirty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6" y="3617992"/>
            <a:ext cx="4550832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1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-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</a:t>
            </a:r>
            <a:r>
              <a:rPr lang="ru-RU" sz="21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участники с ЗПР,</a:t>
            </a:r>
            <a:endParaRPr lang="ru-RU" sz="2100" b="1" dirty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- </a:t>
            </a:r>
            <a:r>
              <a:rPr lang="ru-RU" sz="21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участники с тяжелыми нарушениями 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речи,</a:t>
            </a:r>
            <a:endParaRPr lang="ru-RU" sz="2100" b="1" dirty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100" b="1" dirty="0" smtClean="0"/>
              <a:t>- участники </a:t>
            </a:r>
            <a:r>
              <a:rPr lang="ru-RU" sz="2100" b="1" dirty="0"/>
              <a:t>с нарушениями опорно-двигательного аппарата </a:t>
            </a:r>
            <a:endParaRPr lang="ru-RU" sz="2100" b="1" dirty="0"/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100" dirty="0" smtClean="0"/>
              <a:t>(</a:t>
            </a:r>
            <a:r>
              <a:rPr lang="ru-RU" sz="2100" dirty="0"/>
              <a:t>с сопутствующими диагнозами)</a:t>
            </a:r>
            <a:endParaRPr lang="ru-RU" sz="2100" b="1" dirty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407278" y="5780609"/>
            <a:ext cx="11606046" cy="3267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6162" y="4252975"/>
            <a:ext cx="177421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500-ые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55146" y="5974128"/>
            <a:ext cx="4550832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chemeClr val="tx1"/>
                </a:solidFill>
                <a:cs typeface="Century Gothic" panose="020B0502020202020204" pitchFamily="34" charset="0"/>
                <a:sym typeface="+mn-ea"/>
              </a:rPr>
              <a:t>- участники с расстройствами аутистического спектра</a:t>
            </a:r>
            <a:endParaRPr lang="ru-RU" sz="2100" b="1" dirty="0" smtClean="0">
              <a:solidFill>
                <a:schemeClr val="tx1"/>
              </a:solidFill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79174" y="6107482"/>
            <a:ext cx="4404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Диктант</a:t>
            </a:r>
            <a:endParaRPr lang="ru-RU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2203" y="158876"/>
            <a:ext cx="11777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проведения экзамена по русскому языку ГВЭ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34624" y="1316839"/>
            <a:ext cx="2540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Изложение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45017" y="2411823"/>
            <a:ext cx="8718331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Изложение с творческим заданием содержит: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текст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творческое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задание, которое записывается на доске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инструкцию для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участника экзамена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671144" y="0"/>
            <a:ext cx="822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Изложение для участников с 400-ми вариантами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5" y="711303"/>
            <a:ext cx="4536125" cy="58568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13" y="711017"/>
            <a:ext cx="4745421" cy="5857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0937" y="5281448"/>
            <a:ext cx="32004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Текст изложения выдается для подготовительной работы  на 40 минут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20606" y="5419947"/>
            <a:ext cx="32004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План остается у участников на протяжении всей работы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9119" y="73151"/>
            <a:ext cx="117778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КИМ и проведения письменного экзамена по математике ГВЭ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146032" y="4046915"/>
            <a:ext cx="1192398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516907" y="1150367"/>
            <a:ext cx="0" cy="5524751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8266" y="1526259"/>
            <a:ext cx="1390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100-ые номера</a:t>
            </a:r>
            <a:endParaRPr lang="ru-RU" sz="2200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146032" y="5324240"/>
            <a:ext cx="11856992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39328" y="1522287"/>
            <a:ext cx="0" cy="515283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59718" y="1082493"/>
            <a:ext cx="670788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ГВЭ без ОВЗ, </a:t>
            </a:r>
            <a:endParaRPr lang="ru-RU" sz="2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участники ГВЭ, которые относятся к иным категориям (диабет, астма, порок сердца и др.),</a:t>
            </a: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глухие, позднооглохшие, слабослышащие, </a:t>
            </a:r>
            <a:r>
              <a:rPr lang="ru-RU" sz="2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кохлеарно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имплантированные,</a:t>
            </a: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участники с нарушениями опорно-двигательного аппарата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(без сопутствующих диагнозов),</a:t>
            </a: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участники с тяжелыми нарушениями речи,</a:t>
            </a: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участники с расстройствами аутистического спектра</a:t>
            </a: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4400" y="2205877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 заданий с кратким ответом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51" y="4202471"/>
            <a:ext cx="1536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200-ые номера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9718" y="5436429"/>
            <a:ext cx="627033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участники с ЗПР,</a:t>
            </a: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участники с нарушениями опорно-двигательного аппарата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сопутствующими диагнозами)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Tx/>
              <a:buChar char="-"/>
            </a:pP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4400" y="4351569"/>
            <a:ext cx="3310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 заданий с кратким ответом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34400" y="5616681"/>
            <a:ext cx="3584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заданий с кратким ответом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032" y="5474791"/>
            <a:ext cx="1390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300-ые номера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9718" y="4098703"/>
            <a:ext cx="6153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слепые, </a:t>
            </a: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поздноослепшие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слабовидящие</a:t>
            </a:r>
            <a:endParaRPr lang="ru-RU" sz="2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9186" y="1374438"/>
            <a:ext cx="6013829" cy="27413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accent2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Допуск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работника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в ППЭ осуществляется на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основании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buClr>
                <a:schemeClr val="accent2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indent="-4572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документа, удостоверяющего личность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indent="-4572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наличия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его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в списках распределения в данный ППЭ (Форма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ППЭ-07)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4495" y="27193"/>
            <a:ext cx="5423338" cy="950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Допуск работников ППЭ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Форма ППЭ-07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86" y="4561489"/>
            <a:ext cx="6013829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Допуск </a:t>
            </a:r>
            <a:r>
              <a:rPr lang="ru-RU" sz="2400" b="1" dirty="0" smtClean="0">
                <a:solidFill>
                  <a:srgbClr val="C00000"/>
                </a:solidFill>
              </a:rPr>
              <a:t>медицинских работников </a:t>
            </a:r>
            <a:r>
              <a:rPr lang="ru-RU" sz="2400" b="1" dirty="0" smtClean="0"/>
              <a:t>осуществляется на основании документа, удостоверяющего личность, и </a:t>
            </a:r>
            <a:r>
              <a:rPr lang="ru-RU" sz="2400" b="1" dirty="0"/>
              <a:t>д</a:t>
            </a:r>
            <a:r>
              <a:rPr lang="ru-RU" sz="2400" b="1" dirty="0" smtClean="0"/>
              <a:t>окумента подтверждающего их полномочия (приказ министерства образования ЯО)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30" y="34755"/>
            <a:ext cx="4903077" cy="669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00217" y="188640"/>
            <a:ext cx="9985109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Особенности КИМ и особенности проведения письменных  экзаменов ГВЭ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3561" name="Text Box 6"/>
          <p:cNvSpPr txBox="1">
            <a:spLocks noChangeArrowheads="1"/>
          </p:cNvSpPr>
          <p:nvPr/>
        </p:nvSpPr>
        <p:spPr bwMode="auto">
          <a:xfrm>
            <a:off x="1764321" y="2443661"/>
            <a:ext cx="7815749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indent="-26225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Задание 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11 и 12 – выполняется на компьютере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3493087" y="1481383"/>
            <a:ext cx="4129616" cy="637849"/>
          </a:xfrm>
          <a:prstGeom prst="rect">
            <a:avLst/>
          </a:prstGeom>
          <a:noFill/>
          <a:ln w="9360">
            <a:noFill/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Информатика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3607388" y="3645911"/>
            <a:ext cx="4129616" cy="637849"/>
          </a:xfrm>
          <a:prstGeom prst="rect">
            <a:avLst/>
          </a:prstGeom>
          <a:noFill/>
          <a:ln w="9360">
            <a:noFill/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C00000"/>
                </a:solidFill>
                <a:latin typeface="+mn-lt"/>
              </a:rPr>
              <a:t>Литература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764322" y="4659802"/>
            <a:ext cx="7946606" cy="88407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indent="-26225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Отсутствует тестовая часть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Все задания требуют развернутого ответа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26632" name="Picture 6" descr="http://www.omsafetysolutions.com/temp/wp-content/uploads/2014/10/46-DSE-Assessments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28" y="1307067"/>
            <a:ext cx="2858347" cy="162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 descr="http://powerpoint.su/_ld/1/154_reading_a_book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386" y="5201442"/>
            <a:ext cx="3133513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1487487" y="233529"/>
            <a:ext cx="9409047" cy="822325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Особенности проведения экзамена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 информатике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ГВЭ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8" name="Picture 54" descr="http://vamotkrytka.ru/_ph/158/2/232736771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8" y="1650349"/>
            <a:ext cx="2580084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407706" y="1438482"/>
            <a:ext cx="8555629" cy="1971547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anose="02020603050405020304" pitchFamily="18" charset="-78"/>
              </a:rPr>
              <a:t>В бланке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anose="02020603050405020304" pitchFamily="18" charset="-78"/>
              </a:rPr>
              <a:t>ответов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anose="02020603050405020304" pitchFamily="18" charset="-78"/>
              </a:rPr>
              <a:t>надо записать наименование файла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anose="02020603050405020304" pitchFamily="18" charset="-78"/>
              </a:rPr>
              <a:t>с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anose="02020603050405020304" pitchFamily="18" charset="-78"/>
              </a:rPr>
              <a:t>выполненным заданием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Simplified Arabic" panose="02020603050405020304" pitchFamily="18" charset="-78"/>
            </a:endParaRPr>
          </a:p>
          <a:p>
            <a:pPr eaLnBrk="0" hangingPunct="0"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случае наличия файлов с заданиями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12.1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12.2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предложить убрать один из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них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98951" y="4155555"/>
            <a:ext cx="11364384" cy="217673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Файлу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присваивается имя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формате: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&lt;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номер задания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&gt;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_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&lt;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код работы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&gt;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_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&lt;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номер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варианта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&gt;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Например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     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11_1000045_ 152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12.1_1000045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_ 152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1106255" y="228600"/>
            <a:ext cx="10675557" cy="1080120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Особенности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КИМ и особенности проведения 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устных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экзаменов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ГВЭ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lvl="0" algn="ctr" eaLnBrk="1" hangingPunct="1">
              <a:defRPr/>
            </a:pPr>
            <a:endParaRPr lang="ru-RU" sz="3600" i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702652" y="2132808"/>
            <a:ext cx="10891940" cy="229743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514350" indent="-514350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ЭМ – билеты  (не учитывают возможности разных категорий обучающихся)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eaLnBrk="1" hangingPunct="1">
              <a:buClr>
                <a:schemeClr val="accent2">
                  <a:lumMod val="50000"/>
                </a:schemeClr>
              </a:buClr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514350" indent="-514350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Ответы записываются на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аудионосители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514350" indent="-514350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51584" y="1484784"/>
            <a:ext cx="8064896" cy="3816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Особенности проведения ГИА-9 для участников экзамена с ОВЗ,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участников –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детей-инвалидов и инвалидов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7" y="1050268"/>
            <a:ext cx="5959064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60173" y="0"/>
            <a:ext cx="10130547" cy="8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Выдача ЭМ в аудиторию ОГЭ для слабовидящих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3" y="1340768"/>
            <a:ext cx="5959064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17" y="4309874"/>
            <a:ext cx="5138797" cy="2246239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78" y="4509740"/>
            <a:ext cx="5143128" cy="2248132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 cstate="print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5768520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 rot="1930543">
            <a:off x="1026903" y="1976802"/>
            <a:ext cx="5842429" cy="576293"/>
          </a:xfrm>
          <a:prstGeom prst="rect">
            <a:avLst/>
          </a:prstGeom>
          <a:noFill/>
          <a:ln w="9360">
            <a:solidFill>
              <a:schemeClr val="accent5">
                <a:lumMod val="50000"/>
              </a:schemeClr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Стандартный ИК ОГЭ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 rot="1945581">
            <a:off x="426368" y="2708937"/>
            <a:ext cx="5842429" cy="514738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КИМ ОГЭ, увеличенный до формата А3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1934516">
            <a:off x="-347411" y="3370338"/>
            <a:ext cx="5931036" cy="884070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Бланк ответов №1, увеличенный до формата А3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colorTemperature colorTemp="47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038390"/>
            <a:ext cx="5151967" cy="279041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940808"/>
            <a:ext cx="3538139" cy="2386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81" y="1425437"/>
            <a:ext cx="3538139" cy="2386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947306" y="1204332"/>
            <a:ext cx="6985" cy="545202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225973" y="1584277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участник  экзамена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53835" y="5086694"/>
            <a:ext cx="93022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апечатывает стандартные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ответов №1 и бланки ответов №2 (лист 1 и лист 2)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запечатывает масштабированные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ответов №1 в соответствующие индивидуальные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Прямая соединительная линия 5"/>
          <p:cNvCxnSpPr/>
          <p:nvPr/>
        </p:nvCxnSpPr>
        <p:spPr>
          <a:xfrm flipV="1">
            <a:off x="163196" y="5086692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31564" y="1204332"/>
            <a:ext cx="96646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регистрационные поля и записывает результаты выполнения заданий с  кратким ответом в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масштабированном бланке ответов 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выполняет задания с развернутым ответом на стандартном бланке ответов 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3196" y="177103"/>
            <a:ext cx="11597880" cy="8538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экзамена в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 ОГЭ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слабовидящих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 flipV="1">
            <a:off x="350737" y="3128876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-103701" y="3498210"/>
            <a:ext cx="2357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ассистент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или 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31564" y="3128878"/>
            <a:ext cx="9629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каждый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 объявляют время до конца экзамена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переносит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информацию с масштабированного бланка ответов №1 на стандартный бланк ответов 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поле «Подпись участника» пишет «Копия верна» и ставит свою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подпись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10686" y="5548359"/>
            <a:ext cx="235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6002" y="24961"/>
            <a:ext cx="11682648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Прием ЭМ из аудитории ОГЭ для слабовидящих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85" y="4309864"/>
            <a:ext cx="5472361" cy="23920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06" y="4324284"/>
            <a:ext cx="5472361" cy="23920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74" y="4416191"/>
            <a:ext cx="4864556" cy="23920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75" y="1104900"/>
            <a:ext cx="5001549" cy="25849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46" y="4517479"/>
            <a:ext cx="1977495" cy="22907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 rot="19301329" flipH="1">
            <a:off x="8300403" y="5481792"/>
            <a:ext cx="240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Формат А 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46" y="2170794"/>
            <a:ext cx="1373839" cy="1463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77" y="2529376"/>
            <a:ext cx="1405173" cy="14517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71" y="2184331"/>
            <a:ext cx="1376156" cy="14217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41" y="2249506"/>
            <a:ext cx="1424083" cy="14712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50" y="2433925"/>
            <a:ext cx="1395477" cy="1486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41" y="2504044"/>
            <a:ext cx="1424083" cy="1516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88" y="863749"/>
            <a:ext cx="3538139" cy="2386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2" y="2016767"/>
            <a:ext cx="1253372" cy="17713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88" y="2148919"/>
            <a:ext cx="1253372" cy="17713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02" y="2148919"/>
            <a:ext cx="1253372" cy="17713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3" y="1255804"/>
            <a:ext cx="5776659" cy="243869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2" y="4065264"/>
            <a:ext cx="5177025" cy="246865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3" y="1441464"/>
            <a:ext cx="5776659" cy="243869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51121" y="66867"/>
            <a:ext cx="11572150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Выдача ЭМ в аудиторию ГВЭ для слабовидящих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6568"/>
            <a:ext cx="5776659" cy="243869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 rot="1156932">
            <a:off x="1117559" y="1761465"/>
            <a:ext cx="5138603" cy="758051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Стандартный КИМ ГВЭ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 rot="1107604">
            <a:off x="822503" y="2582216"/>
            <a:ext cx="4736492" cy="758051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КИМ ГВЭ формата А3</a:t>
            </a:r>
            <a:endParaRPr lang="ru-RU" sz="2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133605"/>
            <a:ext cx="3970720" cy="267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1" y="2660812"/>
            <a:ext cx="3970720" cy="267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30629" y="1204330"/>
            <a:ext cx="6985" cy="545202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2400" y="1619828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участник  экзамена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81981" y="5348304"/>
            <a:ext cx="87396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запечатывает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стандартные бланки регистрации и бланки ответов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Прямая соединительная линия 5"/>
          <p:cNvCxnSpPr/>
          <p:nvPr/>
        </p:nvCxnSpPr>
        <p:spPr>
          <a:xfrm flipV="1">
            <a:off x="163196" y="5086692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93287" y="1619828"/>
            <a:ext cx="901850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регистрационные поля в стандартном бланке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выполняет все задания на стандартном бланке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ответов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3196" y="177103"/>
            <a:ext cx="11597880" cy="8538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экзамена в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 ГВЭ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слабовидящих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 flipV="1">
            <a:off x="350737" y="3143322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2400" y="3514843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ассистент или 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42568" y="3422197"/>
            <a:ext cx="90185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каждый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 объявляют время до конца экзамена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регистрационные поля в стандартном бланке регистрации, если обучающийся не может это сделать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самостоятельно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buSzPct val="100000"/>
              <a:defRPr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8337" y="5548359"/>
            <a:ext cx="235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91477" y="0"/>
            <a:ext cx="10706611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Выдача ЭМ в аудиторию для слепых участников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24" y="4295182"/>
            <a:ext cx="5959064" cy="252349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83" y="1268760"/>
            <a:ext cx="5959064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63" y="1148205"/>
            <a:ext cx="5959064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43" y="1148205"/>
            <a:ext cx="5172263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" cstate="print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33" y="4221089"/>
            <a:ext cx="5959064" cy="252349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" cstate="print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43" y="4295183"/>
            <a:ext cx="4998354" cy="230538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25628</Words>
  <Application>WPS Presentation</Application>
  <PresentationFormat>Произвольный</PresentationFormat>
  <Paragraphs>1167</Paragraphs>
  <Slides>106</Slides>
  <Notes>68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106</vt:i4>
      </vt:variant>
    </vt:vector>
  </HeadingPairs>
  <TitlesOfParts>
    <vt:vector size="127" baseType="lpstr">
      <vt:lpstr>Arial</vt:lpstr>
      <vt:lpstr>SimSun</vt:lpstr>
      <vt:lpstr>Wingdings</vt:lpstr>
      <vt:lpstr>Century Gothic</vt:lpstr>
      <vt:lpstr>Calibri</vt:lpstr>
      <vt:lpstr>Times New Roman</vt:lpstr>
      <vt:lpstr>+Основной текст (восточно-азиат</vt:lpstr>
      <vt:lpstr>Segoe Print</vt:lpstr>
      <vt:lpstr>Cambria</vt:lpstr>
      <vt:lpstr>MS Gothic</vt:lpstr>
      <vt:lpstr>Arial Unicode MS</vt:lpstr>
      <vt:lpstr>Microsoft YaHei</vt:lpstr>
      <vt:lpstr>Arial Unicode MS</vt:lpstr>
      <vt:lpstr>Calibri Light</vt:lpstr>
      <vt:lpstr>Simplified Arabic</vt:lpstr>
      <vt:lpstr>Arial Narrow</vt:lpstr>
      <vt:lpstr>Batang</vt:lpstr>
      <vt:lpstr>Arial Black</vt:lpstr>
      <vt:lpstr>Bookman Old Style</vt:lpstr>
      <vt:lpstr>Century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Тулина_НВ</dc:creator>
  <cp:lastModifiedBy>Палочкина_ЕА</cp:lastModifiedBy>
  <cp:revision>210</cp:revision>
  <cp:lastPrinted>2022-12-07T11:04:00Z</cp:lastPrinted>
  <dcterms:created xsi:type="dcterms:W3CDTF">2022-12-07T09:57:00Z</dcterms:created>
  <dcterms:modified xsi:type="dcterms:W3CDTF">2024-04-09T07:17:40Z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948C5E7D7E664917810F3E5EFFB523CB</vt:lpwstr>
  </property>
  <property fmtid="{D5CDD505-2E9C-101B-9397-08002B2CF9AE}" pid="3" name="KSOProductBuildVer">
    <vt:lpwstr>1049-11.2.0.10351</vt:lpwstr>
  </property>
</Properties>
</file>