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816" r:id="rId3"/>
    <p:sldMasterId id="2147483828" r:id="rId4"/>
    <p:sldMasterId id="2147483854" r:id="rId5"/>
    <p:sldMasterId id="2147483866" r:id="rId6"/>
  </p:sldMasterIdLst>
  <p:notesMasterIdLst>
    <p:notesMasterId r:id="rId35"/>
  </p:notesMasterIdLst>
  <p:handoutMasterIdLst>
    <p:handoutMasterId r:id="rId36"/>
  </p:handoutMasterIdLst>
  <p:sldIdLst>
    <p:sldId id="301" r:id="rId7"/>
    <p:sldId id="516" r:id="rId8"/>
    <p:sldId id="583" r:id="rId9"/>
    <p:sldId id="584" r:id="rId10"/>
    <p:sldId id="611" r:id="rId11"/>
    <p:sldId id="595" r:id="rId12"/>
    <p:sldId id="596" r:id="rId13"/>
    <p:sldId id="601" r:id="rId14"/>
    <p:sldId id="602" r:id="rId15"/>
    <p:sldId id="571" r:id="rId16"/>
    <p:sldId id="586" r:id="rId17"/>
    <p:sldId id="592" r:id="rId18"/>
    <p:sldId id="572" r:id="rId19"/>
    <p:sldId id="573" r:id="rId20"/>
    <p:sldId id="574" r:id="rId21"/>
    <p:sldId id="587" r:id="rId22"/>
    <p:sldId id="600" r:id="rId23"/>
    <p:sldId id="604" r:id="rId24"/>
    <p:sldId id="605" r:id="rId25"/>
    <p:sldId id="606" r:id="rId26"/>
    <p:sldId id="607" r:id="rId27"/>
    <p:sldId id="608" r:id="rId28"/>
    <p:sldId id="609" r:id="rId29"/>
    <p:sldId id="603" r:id="rId30"/>
    <p:sldId id="610" r:id="rId31"/>
    <p:sldId id="597" r:id="rId32"/>
    <p:sldId id="576" r:id="rId33"/>
    <p:sldId id="567" r:id="rId34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18FD96-AAAC-42C1-8943-FF08A5982A2D}">
          <p14:sldIdLst>
            <p14:sldId id="301"/>
            <p14:sldId id="516"/>
            <p14:sldId id="583"/>
            <p14:sldId id="584"/>
            <p14:sldId id="611"/>
            <p14:sldId id="595"/>
            <p14:sldId id="596"/>
            <p14:sldId id="601"/>
            <p14:sldId id="602"/>
            <p14:sldId id="571"/>
            <p14:sldId id="586"/>
            <p14:sldId id="592"/>
            <p14:sldId id="572"/>
            <p14:sldId id="573"/>
            <p14:sldId id="574"/>
            <p14:sldId id="587"/>
            <p14:sldId id="600"/>
            <p14:sldId id="604"/>
            <p14:sldId id="605"/>
            <p14:sldId id="606"/>
            <p14:sldId id="607"/>
            <p14:sldId id="608"/>
            <p14:sldId id="609"/>
          </p14:sldIdLst>
        </p14:section>
        <p14:section name="Раздел без заголовка" id="{6E592986-445C-4BAD-B61C-C208E78C8734}">
          <p14:sldIdLst>
            <p14:sldId id="603"/>
            <p14:sldId id="610"/>
            <p14:sldId id="597"/>
            <p14:sldId id="576"/>
            <p14:sldId id="56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341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00"/>
    <a:srgbClr val="3333CC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04" autoAdjust="0"/>
  </p:normalViewPr>
  <p:slideViewPr>
    <p:cSldViewPr>
      <p:cViewPr>
        <p:scale>
          <a:sx n="120" d="100"/>
          <a:sy n="120" d="100"/>
        </p:scale>
        <p:origin x="-137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12.04.2024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E495A92-9063-4692-ABC2-33CE1CCC38F0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17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0" dirty="0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E495A92-9063-4692-ABC2-33CE1CCC38F0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21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E495A92-9063-4692-ABC2-33CE1CCC38F0}" type="slidenum">
              <a:rPr lang="ru-RU" sz="1200">
                <a:solidFill>
                  <a:prstClr val="black"/>
                </a:solidFill>
                <a:latin typeface="Arial" charset="0"/>
              </a:rPr>
              <a:pPr algn="r"/>
              <a:t>22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1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6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5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6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24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6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5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1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3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47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5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0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47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7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7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1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32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7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24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0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34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3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95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02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44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2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01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44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0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18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89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1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8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09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03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01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4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5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3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96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69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48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4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12.04.2024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shova@coikk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2024.rustest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triege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help@smotrieg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99592" y="339502"/>
            <a:ext cx="7996262" cy="28803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Подготовка членов ГЭК </a:t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  <a:cs typeface="Arial" charset="0"/>
              </a:rPr>
              <a:t>(технологии передачи ЭМ по сети «Интернет» и сканирования в аудиториях ППЭ)</a:t>
            </a:r>
            <a:endParaRPr lang="ru-RU" sz="16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36384" y="3363838"/>
            <a:ext cx="52599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Чернышова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Марина Александровна ,</a:t>
            </a:r>
            <a:endParaRPr lang="ru-RU" sz="16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</a:t>
            </a:r>
            <a:r>
              <a:rPr lang="ru-RU" sz="1600" kern="0" dirty="0" err="1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ЦОиККО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  <a:hlinkClick r:id="rId3"/>
              </a:rPr>
              <a:t>chernyshova@coikko.ru</a:t>
            </a:r>
            <a:endParaRPr lang="ru-RU" sz="1600" kern="0" dirty="0" smtClean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8(4852)28 08 </a:t>
            </a: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83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8(910)970-29-42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 smtClean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963"/>
            <a:ext cx="8229600" cy="565571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экзаменов. Работники ППЭ.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43558"/>
            <a:ext cx="4608512" cy="3384376"/>
          </a:xfrm>
        </p:spPr>
        <p:txBody>
          <a:bodyPr/>
          <a:lstStyle/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Дистанционное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на учебной платформе ФГБУ «Федеральный  центр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тестирования», </a:t>
            </a:r>
            <a:r>
              <a:rPr lang="en-US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://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edu2024.rustest.ru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16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Участие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тренировочных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мероприятиях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менее двух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   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16.04.2024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региональное тренировочное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мероприятие</a:t>
            </a:r>
          </a:p>
          <a:p>
            <a:pPr marL="0" indent="0" algn="ctr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07.05.2024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региональное тренировочное мероприятие без участников (начало 15.00)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15.05.2024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всероссийское тренировочное мероприятие.                Тестирование видеонаблюдения.</a:t>
            </a: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\\10.0.0.7\users\Personal\Чернышова_МА\ГИА_2023-2024\Тренировки_2024\У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53" y="987574"/>
            <a:ext cx="3583102" cy="251076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679" y="267494"/>
            <a:ext cx="7306147" cy="288042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Этапы  подготовки ППЭ 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56108"/>
              </p:ext>
            </p:extLst>
          </p:nvPr>
        </p:nvGraphicFramePr>
        <p:xfrm>
          <a:off x="1115616" y="627534"/>
          <a:ext cx="7704856" cy="4345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6112"/>
                <a:gridCol w="2604877"/>
                <a:gridCol w="2453867"/>
              </a:tblGrid>
              <a:tr h="348052"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Этапы контроля</a:t>
                      </a:r>
                      <a:endParaRPr lang="ru-RU"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Регламентные сроки</a:t>
                      </a:r>
                      <a:endParaRPr sz="140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964086"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готовности ППЭ</a:t>
                      </a: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ГЭК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 algn="ctr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lang="ru-RU" sz="1050" b="1" spc="-1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две недели </a:t>
                      </a:r>
                      <a:r>
                        <a:rPr lang="ru-RU" sz="1050" b="1" spc="-1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начала экзаменов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751340">
                <a:tc>
                  <a:txBody>
                    <a:bodyPr/>
                    <a:lstStyle/>
                    <a:p>
                      <a:pPr marL="65405" marR="167640" indent="-4622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r>
                        <a:rPr lang="ru-RU" sz="1050" b="1" kern="1200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ППЭ</a:t>
                      </a: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60388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50" b="1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ранее 5 календарных дней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 позднее 17:00 </a:t>
                      </a:r>
                      <a:r>
                        <a:rPr lang="ru-RU" sz="1050" b="1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времени календарного дня, предшествующего дню проведению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93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1002512">
                <a:tc>
                  <a:txBody>
                    <a:bodyPr/>
                    <a:lstStyle/>
                    <a:p>
                      <a:pPr marL="65405" marR="167640" indent="-4622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5405" marR="167640" indent="-4622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онтроль технической готовности</a:t>
                      </a:r>
                      <a:endParaRPr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 ППЭ </a:t>
                      </a:r>
                    </a:p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Члены ГЭК</a:t>
                      </a:r>
                      <a:r>
                        <a:rPr lang="ru-RU" sz="1050" b="1" kern="1200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1" kern="1200" dirty="0" smtClean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1050" b="1" spc="-1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2 рабочих дней и не позднее 17:00 </a:t>
                      </a:r>
                      <a:r>
                        <a:rPr lang="ru-RU" sz="1050" b="1" spc="-1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времени календарного дня, предшествующего дню проведения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486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средств видеонаблюдения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50" b="1" kern="1200" dirty="0" smtClean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 специалист ППЭ Руководитель ППЭ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50" b="1" kern="1200" dirty="0" smtClean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календарный день </a:t>
                      </a:r>
                      <a:r>
                        <a:rPr lang="ru-RU" sz="1050" b="1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792891">
                <a:tc>
                  <a:txBody>
                    <a:bodyPr/>
                    <a:lstStyle/>
                    <a:p>
                      <a:pPr marL="0" marR="271145" indent="-431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готовности ППЭ</a:t>
                      </a:r>
                    </a:p>
                    <a:p>
                      <a:pPr marL="0" marR="271145" indent="-4318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(форма ППЭ-01) </a:t>
                      </a: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pPr marL="65405" marR="167640" indent="-46228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ОО</a:t>
                      </a:r>
                      <a:endParaRPr lang="ru-RU" sz="1050" b="1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чем за 1 календарный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050" b="1" baseline="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начала экзамена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Готовность пункта проведения экзамена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34262"/>
            <a:ext cx="2746648" cy="3816424"/>
          </a:xfrm>
        </p:spPr>
        <p:txBody>
          <a:bodyPr/>
          <a:lstStyle/>
          <a:p>
            <a:pPr algn="just"/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проведения 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04.04.2023 г. № 233/552 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ru-RU" sz="1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(пункт 3</a:t>
            </a:r>
            <a:r>
              <a:rPr lang="en-US" sz="1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sz="1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6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1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Члены ГЭК по </a:t>
            </a:r>
            <a:r>
              <a:rPr lang="ru-RU" sz="1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решению председателя ГЭК не позднее чем за две недели до начала экзаменов проводят проверку готовности ППЭ</a:t>
            </a:r>
          </a:p>
        </p:txBody>
      </p:sp>
      <p:pic>
        <p:nvPicPr>
          <p:cNvPr id="1026" name="Picture 2" descr="\\10.0.0.7\users\Personal\Чернышова_МА\ГИА_2023-2024\Досрочный период_2024\Без им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7574"/>
            <a:ext cx="5636711" cy="390980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экзаменов.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ППЭ.</a:t>
            </a:r>
            <a:endParaRPr lang="ru-RU" sz="18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584" y="1059582"/>
            <a:ext cx="2880320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Обеспечивают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ОО, на базе которой расположен ППЭ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Контролирует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Помещения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не используемые для проведения экзамена должны быть опечатаны и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закрыты.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Исключается норма о необходимости выделения помещений для представителей средств массовой информации и общественных наблюдателей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59582"/>
            <a:ext cx="57606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экзаменов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Готовность ППЭ.</a:t>
            </a:r>
            <a:endParaRPr lang="ru-RU" sz="18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2746648" cy="381642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Штабе ППЭ организуются места для хранения личных вещей членов ГЭК, руководителя организации, в помещениях которой организован ППЭ, или уполномоченного им лица, руководителя ППЭ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технических специалистов,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общественных наблюдателей, должностных лиц </a:t>
            </a:r>
            <a:r>
              <a:rPr lang="ru-RU" sz="1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Рособрнадзора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также иных лиц, определенных </a:t>
            </a:r>
            <a:r>
              <a:rPr lang="ru-RU" sz="12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Рособнадзором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должностных лиц ОИВ…»</a:t>
            </a:r>
            <a:endParaRPr lang="ru-RU" sz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\\10.0.0.7\users\Personal\Чернышова_МА\ГИА_2023-2024\Досрочный период_2024\Group 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1589"/>
            <a:ext cx="5757171" cy="31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9"/>
            <a:ext cx="8229600" cy="576064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Подготовка к проведению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экзаменов. Готовность ППЭ.</a:t>
            </a:r>
            <a:endParaRPr lang="ru-RU" sz="18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857854"/>
            <a:ext cx="3298323" cy="4018152"/>
          </a:xfrm>
        </p:spPr>
        <p:txBody>
          <a:bodyPr/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настроенные на точное время часы, находящиеся в поле зрения участников экзаменов;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закрыты стенды, плакаты и иные материалы со справочно-познавательной информацией;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черновики из расчета по два листа на каждого участника экзамена с запасом 10%;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 стол, находящийся в зоне видимости камер видеонаблюдения, для осуществления раскладки ЭМ в процессе их печати в начале экзамена и раскладки и последующей упаковки ЭМ, собранных организаторами у участников экзаменов после окончания экзамена;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места для организаторов и </a:t>
            </a:r>
            <a:r>
              <a:rPr 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общественного наблюдателя</a:t>
            </a:r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подготовлены рабочие места (индивидуальный стол и стул) для участников экзаменов, обозначенные заметным номером</a:t>
            </a:r>
          </a:p>
          <a:p>
            <a:pPr algn="just"/>
            <a:r>
              <a:rPr lang="ru-RU" sz="1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одготовить стол для</a:t>
            </a:r>
            <a:r>
              <a:rPr lang="ru-RU" sz="1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размещения аппаратно-программного комплекса для печати ЭМ и сканирования бланков ответов, расположенное в зоне видимости камер видеонаблюдения</a:t>
            </a:r>
          </a:p>
          <a:p>
            <a:pPr algn="just"/>
            <a:endParaRPr lang="ru-RU" sz="10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37875" y="987574"/>
            <a:ext cx="5291643" cy="3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29600" cy="49356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  Проведение экзамена.</a:t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ЛИЦА, ПРИВЛЕКАЕМЫЕ К ПРОВЕДЕНИЮ ЕГЭ. ЯВКА В 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ППЭ.</a:t>
            </a:r>
            <a:endParaRPr lang="ru-RU" sz="1800" b="1" kern="0" dirty="0">
              <a:solidFill>
                <a:srgbClr val="002060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83946"/>
              </p:ext>
            </p:extLst>
          </p:nvPr>
        </p:nvGraphicFramePr>
        <p:xfrm>
          <a:off x="539552" y="771550"/>
          <a:ext cx="6408712" cy="4005558"/>
        </p:xfrm>
        <a:graphic>
          <a:graphicData uri="http://schemas.openxmlformats.org/drawingml/2006/table">
            <a:tbl>
              <a:tblPr firstRow="1" firstCol="1" bandRow="1"/>
              <a:tblGrid>
                <a:gridCol w="4296361"/>
                <a:gridCol w="2112351"/>
              </a:tblGrid>
              <a:tr h="7505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Руководитель 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ППЭ</a:t>
                      </a:r>
                      <a:endParaRPr lang="en-US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Руководитель </a:t>
                      </a: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образовательной 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организации</a:t>
                      </a:r>
                      <a:endParaRPr lang="en-US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Члены ГЭК</a:t>
                      </a:r>
                      <a:endParaRPr lang="en-US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Не позднее 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7:00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</a:b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211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Технические специалисты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*</a:t>
                      </a:r>
                      <a:endParaRPr lang="en-US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9050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* </a:t>
                      </a: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Технический специалист, ответственный за  видеонаблюдение, должен явиться в ППЭ в одно время с руководителем ППЭ.</a:t>
                      </a:r>
                    </a:p>
                    <a:p>
                      <a:pPr marL="1905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Не позднее 8:00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2148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   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Организаторы**</a:t>
                      </a:r>
                      <a:endParaRPr lang="en-US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**</a:t>
                      </a: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Организатор вне аудитории, уполномоченный руководителем ППЭ на проведение регистрации лиц, привлекаемых к проведению ЕГЭ, должен явиться не позднее 07:35.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Не позднее 8:00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Общественные наблюдатели </a:t>
                      </a: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***</a:t>
                      </a:r>
                      <a:endParaRPr lang="ru-RU" sz="1200" b="1" kern="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Не позднее, чем за  1 час 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Медицинские работники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С 08.30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Участники экзаменов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С 09.00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48264" y="1347614"/>
            <a:ext cx="21237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Документ, удостоверяющий личность</a:t>
            </a:r>
          </a:p>
          <a:p>
            <a:endParaRPr lang="ru-RU" sz="1200" b="1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Наличие в списках распределения в данный ППЭ </a:t>
            </a:r>
            <a:r>
              <a:rPr lang="ru-RU" altLang="ru-RU" sz="1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 </a:t>
            </a:r>
            <a:r>
              <a:rPr lang="ru-RU" altLang="ru-RU" sz="1200" b="1" kern="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***</a:t>
            </a:r>
            <a:r>
              <a:rPr lang="ru-RU" alt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д</a:t>
            </a:r>
            <a:r>
              <a:rPr lang="ru-RU" altLang="ru-RU" sz="1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окумент </a:t>
            </a:r>
            <a:r>
              <a:rPr lang="ru-RU" alt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подтверждающий их полномочия</a:t>
            </a:r>
          </a:p>
          <a:p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13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5926"/>
            <a:ext cx="9144000" cy="9875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899592" y="699542"/>
            <a:ext cx="8028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Аккредитованные представители СМИ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Присутствуют в ППЭ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только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 момента начала печати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Аккредитованные общественные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наблюдатели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(форма ППЭ-07)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Могут свободно перемещаться по ППЭ, при этом в аудитории может находиться один общественный наблюдатель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Фиксируют все нарушения во время проведения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экзамена и доводят до членов ГЭК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Должностные лица </a:t>
            </a:r>
            <a:r>
              <a:rPr lang="ru-RU" sz="1400" b="1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Рособрнадзора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, а также иные лица, определённые </a:t>
            </a:r>
            <a:r>
              <a:rPr lang="ru-RU" sz="1400" b="1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Рособрнадзором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Должностные лица 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ОИВ, осуществляющего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переданные полномочия в сфере образования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Допуск в ППЭ вышеперечисленных лиц осуществляется при наличии у них документов, удостоверяющих личность, и документов, подтверждающих их полномочия</a:t>
            </a:r>
            <a:endParaRPr lang="ru-RU" sz="14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23149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Лица, имеющие право находиться  в ППЭ в день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696283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Организация входа. Допуск в ППЭ.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987574"/>
            <a:ext cx="5273876" cy="396044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!!!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Качественно организовать вход в ППЭ в соответствии с требованиями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ПОРЯДКА.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Вход работников ППЭ осуществляется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08.00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Наличие в списках распределения ( форма ППЭ-07)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Проверка металлоискателем на наличие запрещенных предметов (личные вещи должны быть оставлены в специально выделенном месте для хранения личных вещей отдельных категорий работников ППЭ 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(организаторы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медицинские работники, ассистенты, аккредитованные представители СМИ) </a:t>
            </a:r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 входа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ППЭ)</a:t>
            </a:r>
          </a:p>
          <a:p>
            <a:pPr algn="just">
              <a:buFontTx/>
              <a:buChar char="-"/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Picture 6" descr="https://avatars.mds.yandex.net/i?id=7bf301061340f00db13ca1c46d466304b90dc604-566113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1" y="1275606"/>
            <a:ext cx="3176021" cy="26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Организация входа. Допуск в ППЭ.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987574"/>
            <a:ext cx="512986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!!!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Качественно организовать вход в ППЭ в соответствии с требованиями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ПОРЯДКА.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Вход участников в ППЭ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09.00</a:t>
            </a:r>
          </a:p>
          <a:p>
            <a:pPr marL="0" indent="0" algn="just">
              <a:buNone/>
            </a:pPr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Наличие в списках распределения ( форма ППЭ-07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Проверка металлоискателем на наличие запрещенных предметов (личные вещи должны быть оставлены в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специально выделенном до входа в ППЭ месте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личных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вещей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участников экзаменов)</a:t>
            </a: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!!! 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 ГЭК ОСУЩЕСТВЛЯЕТ КОНТРОЛЬ ОРГАНИЗАЦИИ ВХОДА </a:t>
            </a:r>
          </a:p>
          <a:p>
            <a:pPr marL="0" indent="0" algn="just">
              <a:buNone/>
            </a:pP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5" name="Picture 11" descr="\\10.0.0.7\users\Personal\Чернышова_МА\ГИА_2023-2024\Тренировки_2024\0905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39541"/>
            <a:ext cx="3308705" cy="20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4"/>
            <a:ext cx="7344816" cy="723823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Нормативные правовые акты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Инструктивные материалы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71550"/>
            <a:ext cx="8136904" cy="4155221"/>
          </a:xfrm>
        </p:spPr>
        <p:txBody>
          <a:bodyPr/>
          <a:lstStyle/>
          <a:p>
            <a:pPr marL="0" indent="0" algn="just">
              <a:buNone/>
            </a:pPr>
            <a:endParaRPr lang="ru-RU" altLang="ru-RU" sz="10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от 29.12.2012 </a:t>
            </a:r>
            <a:r>
              <a:rPr lang="en-US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 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Российской Федерации»</a:t>
            </a: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endParaRPr lang="en-US" alt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НОВЫЙ ПОРЯДОК ПРОВЕДЕНИЯ</a:t>
            </a:r>
          </a:p>
          <a:p>
            <a:pPr marL="0" indent="0" algn="just">
              <a:buNone/>
            </a:pP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науки от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04.04.2023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 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233/552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     образования и науки </a:t>
            </a:r>
            <a:r>
              <a:rPr lang="ru-RU" alt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 №   «Об утверждении единого расписания и продолжительности проведения единого государственного экзамена по каждому учебному предмету , требований к использованию средств обучения и воспитания при его проведении в 2024 году» </a:t>
            </a:r>
            <a:r>
              <a:rPr lang="ru-RU" alt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(проект)</a:t>
            </a:r>
          </a:p>
          <a:p>
            <a:pPr marL="0" indent="0" algn="just">
              <a:buNone/>
            </a:pPr>
            <a:endParaRPr lang="ru-RU" alt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18.03.2024 № 65/01-04  «Об утверждении инструктивных материалов по подготовке и проведению ГИА-11 с применением технологии доставки экзаменационных материалов по сети «Интернет», технологии печати полного комплекта экзаменационных материалов в аудиториях пунктов проведения экзаменов и сканирования экзаменационных материалов в аудиториях ППЭ в Ярославской области в досрочный период в 2024 году» </a:t>
            </a:r>
          </a:p>
          <a:p>
            <a:pPr marL="0" indent="0" algn="just">
              <a:buNone/>
            </a:pPr>
            <a:endParaRPr lang="ru-RU" alt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  Организация входа. Нестандартные ситуации.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686361"/>
              </p:ext>
            </p:extLst>
          </p:nvPr>
        </p:nvGraphicFramePr>
        <p:xfrm>
          <a:off x="755576" y="627534"/>
          <a:ext cx="7776864" cy="4248471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184576"/>
              </a:tblGrid>
              <a:tr h="122959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Отсутствии в списках автоматизированного распределения участников экзаменов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Обращение на горячую линию МО ЯО, сообщение о </a:t>
                      </a:r>
                      <a:r>
                        <a:rPr lang="ru-RU" sz="1050" b="0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недопуске</a:t>
                      </a:r>
                      <a:endParaRPr lang="ru-RU" sz="105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50" b="0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Недопуск</a:t>
                      </a: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участника экзамена в ППЭ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 руководителем ППЭ в 2-х экземплярах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    (с подписью участника) в присутствии члена ГЭК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служебной записки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3831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Явка участника ГИА, без документа удостоверяющего личность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Идентификации личности участника сопровождающим в присутствии члена ГЭК</a:t>
                      </a: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об идентификации личности участника ГИА (форма ППЭ-20)</a:t>
                      </a: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Допуск участника ГИА в ППЭ</a:t>
                      </a: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52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50" b="1" dirty="0" smtClean="0">
                          <a:solidFill>
                            <a:srgbClr val="FFFFFF"/>
                          </a:solidFill>
                          <a:effectLst/>
                          <a:latin typeface="Inter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Явка участника ЕГЭ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(выпускник прошлых лет, СПО)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без документа , удостоверяющего личность</a:t>
                      </a: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Обращение на горячую линию МО ЯО, сообщение о </a:t>
                      </a:r>
                      <a:r>
                        <a:rPr lang="ru-RU" sz="1050" b="0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недопуске</a:t>
                      </a:r>
                      <a:endParaRPr lang="ru-RU" sz="105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Недопуск</a:t>
                      </a: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участника ЕГЭ в ППЭ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</a:t>
                      </a: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акта о </a:t>
                      </a:r>
                      <a:r>
                        <a:rPr lang="ru-RU" sz="1050" b="0" kern="0" baseline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недопуске</a:t>
                      </a: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участника ЕГЭ в ППЭ (форма ППЭ-21-1) руководителем ППЭ в 2-х экземплярах (с подписью участника ЕГЭ)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служебной записки</a:t>
                      </a: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252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Опоздание участника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 допускается на экзамен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 предупреждается, что</a:t>
                      </a: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время окончания экзамена, зафиксированное на доске не продлевается, инструктаж не проводится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о допуске участника в ППЭ (форма ППЭ-21-2)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служебной записки</a:t>
                      </a:r>
                      <a:endParaRPr lang="ru-RU" sz="105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5926"/>
            <a:ext cx="9144000" cy="9875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899592" y="699542"/>
            <a:ext cx="80288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Технические специалисты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 1 час до экзамена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Запустить станции организатора во всех аудиториях, включить подключённый к ним принтер,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сканер проверить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печать на выбранный принтер средствами станции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организатора 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endParaRPr lang="ru-RU" sz="1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Войти в ЛК ППЭ и проверить доступ к специализированному федеральному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порталу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Организаторы ППЭ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до входа участников экзаменов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Не позднее 8:45 пройти в свою аудиторию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Проверить её готовность к экзамену </a:t>
            </a:r>
            <a:endParaRPr lang="ru-RU" sz="1200" b="1" dirty="0" smtClean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Проветрить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аудиторию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(при необходимости)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Вывесить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у входа в аудиторию один экземпляр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формы ППЭ-05-02</a:t>
            </a:r>
            <a:endParaRPr lang="ru-RU" sz="1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Разложить на рабочие места участников экзамена  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черновики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со штампом образовательной организации, на базе которой расположен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</a:t>
            </a:r>
            <a:endParaRPr lang="ru-RU" sz="12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Оформить на доске образец регистрационных полей бланка регистрации участника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экзамена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Подготовить 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необходимую информацию для заполнения бланков регистрации с использованием полученной у руководителя формы ППЭ-16 «Расшифровка кодов образовательных организаций ППЭ»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23149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Контроль действий  </a:t>
            </a:r>
          </a:p>
        </p:txBody>
      </p:sp>
    </p:spTree>
    <p:extLst>
      <p:ext uri="{BB962C8B-B14F-4D97-AF65-F5344CB8AC3E}">
        <p14:creationId xmlns:p14="http://schemas.microsoft.com/office/powerpoint/2010/main" val="522221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878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5147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Проведение экзамена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17136"/>
              </p:ext>
            </p:extLst>
          </p:nvPr>
        </p:nvGraphicFramePr>
        <p:xfrm>
          <a:off x="467545" y="483518"/>
          <a:ext cx="8642500" cy="462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156"/>
                <a:gridCol w="5241908"/>
                <a:gridCol w="2144436"/>
              </a:tblGrid>
              <a:tr h="299224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Время</a:t>
                      </a:r>
                      <a:endParaRPr lang="ru-RU" sz="8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Мероприятия</a:t>
                      </a:r>
                      <a:endParaRPr lang="ru-RU" sz="8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Ответственные</a:t>
                      </a:r>
                      <a:endParaRPr lang="ru-RU" sz="8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86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ru-RU" sz="1050" b="1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ru-RU" sz="1050" b="1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ru-RU" sz="1050" b="1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05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07.30</a:t>
                      </a:r>
                      <a:endParaRPr lang="ru-RU" sz="105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Включение режима видеонаблюдения</a:t>
                      </a:r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 Штабе ППЭ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Получение, расшифровка и распечатка пакета руководителя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Руководитель ППЭ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Члены ГЭК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Технические специалисты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199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08.00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Включение режима видеонаблюдения в аудиториях ППЭ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Технические специалисты</a:t>
                      </a:r>
                      <a:endParaRPr lang="ru-RU" sz="1000" kern="120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1038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08.15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Инструктаж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для работников ППЭ по процедуре проведения экзамена*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*По завершению инструктажа помещение для проведения инструктажа работников ППЭ должно быть 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закрыто и опечатано </a:t>
                      </a:r>
                      <a:r>
                        <a:rPr lang="ru-RU" sz="10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!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Руководитель ППЭ </a:t>
                      </a:r>
                    </a:p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Члены ГЭК</a:t>
                      </a:r>
                      <a:endParaRPr lang="ru-RU" sz="1000" kern="120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393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09.00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Вход участников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Члены ГЭК</a:t>
                      </a:r>
                      <a:endParaRPr lang="ru-RU" sz="1000" kern="120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10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09.30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Скачивание ключа доступа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к ЭМ в ЛК ППЭ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Загрузка на станции организатора 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Технические специалисты </a:t>
                      </a:r>
                    </a:p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Члены ГЭК</a:t>
                      </a:r>
                      <a:endParaRPr lang="ru-RU" sz="1000" kern="120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4683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09.35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при отсутствии доступа к личному кабинету ППЭ по основному и резервному каналам доступа в сеть «Интернет»  обращается на горячую линию сопровождения ППЭ для оформления заявки на получения пароля доступа к ЭМ. </a:t>
                      </a:r>
                    </a:p>
                    <a:p>
                      <a:pPr marL="171450" indent="-171450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Пароли доступа к ЭМ (не менее двух паролей на каждый учебный предмет)) выдаются не ранее 09.45, если доступ  в сеть «Интернет»  восстановить не удалось. </a:t>
                      </a:r>
                      <a:endParaRPr lang="ru-RU" sz="1000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Технические специалисты </a:t>
                      </a:r>
                    </a:p>
                    <a:p>
                      <a:pPr algn="ctr"/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Члены ГЭК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861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10.00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Печать полных комплектов ЭМ</a:t>
                      </a:r>
                      <a:r>
                        <a:rPr lang="ru-RU" sz="100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**</a:t>
                      </a: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**После получения информации о начале экзамена во всех аудиториях в систему мониторинга готовности ППЭ передается статус об успешном начале экзаменов. </a:t>
                      </a:r>
                    </a:p>
                    <a:p>
                      <a:pPr algn="l"/>
                      <a:endParaRPr lang="ru-RU" sz="1000" kern="120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Организаторы в аудитории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Члены ГЭК Технические</a:t>
                      </a:r>
                      <a:r>
                        <a:rPr lang="ru-RU" sz="1000" b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специалисты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215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10.20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При отсутствии печати ЭМ в одной или нескольких аудиториях  сообщить о сложившейся ситуации на горячую линию технической поддержки ППЭ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Члены ГЭК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Технические специалисты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491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600" y="267494"/>
            <a:ext cx="7882210" cy="577865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Проведение экзамена. Нестандартные ситуации в аудиториях ППЭ. </a:t>
            </a:r>
          </a:p>
          <a:p>
            <a:pPr marL="9942" algn="ctr">
              <a:spcBef>
                <a:spcPts val="86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Алгоритм действий.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57744"/>
              </p:ext>
            </p:extLst>
          </p:nvPr>
        </p:nvGraphicFramePr>
        <p:xfrm>
          <a:off x="755576" y="1275606"/>
          <a:ext cx="7704856" cy="2664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/>
                <a:gridCol w="2730709"/>
                <a:gridCol w="2453867"/>
              </a:tblGrid>
              <a:tr h="986507">
                <a:tc>
                  <a:txBody>
                    <a:bodyPr/>
                    <a:lstStyle/>
                    <a:p>
                      <a:pPr marL="0" marR="16764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Участник опоздал на экзамен/обнаружил брак в ИК либо испортил ИК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764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0" marR="16764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Замена станции организатора</a:t>
                      </a:r>
                      <a:endParaRPr sz="1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764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0" marR="16764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charset="0"/>
                        </a:rPr>
                        <a:t>Нехватка ЭМ на станции организатора</a:t>
                      </a:r>
                      <a:endParaRPr sz="1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1677789">
                <a:tc>
                  <a:txBody>
                    <a:bodyPr/>
                    <a:lstStyle/>
                    <a:p>
                      <a:pPr marL="171450" indent="-171450" algn="ctr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 ГЭК активирует дополнительную печать ЭМ</a:t>
                      </a:r>
                      <a:endParaRPr lang="ru-RU" sz="1050" b="0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и получение резервного ключа через ЛК ППЭ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 ГЭК активирует новый ключ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 всех ранее выданных ключах содержится в последнем выданном ключе</a:t>
                      </a:r>
                      <a:endParaRPr lang="ru-RU" sz="1050" b="0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и получение резервного ключа через ЛК ППЭ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 ГЭК активирует новый ключ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1200" dirty="0" smtClean="0">
                          <a:solidFill>
                            <a:srgbClr val="0E54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 всех ранее выданных ключах содержится в последнем выданном ключе</a:t>
                      </a:r>
                      <a:endParaRPr lang="ru-RU" sz="1050" b="0" kern="1200" dirty="0">
                        <a:solidFill>
                          <a:srgbClr val="0E54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7172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8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  Проведение экзамена. Неявка.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56252"/>
              </p:ext>
            </p:extLst>
          </p:nvPr>
        </p:nvGraphicFramePr>
        <p:xfrm>
          <a:off x="827584" y="627534"/>
          <a:ext cx="8136904" cy="4223381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4680520"/>
              </a:tblGrid>
              <a:tr h="72008">
                <a:tc gridSpan="2"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Неявка всех распределенных участников экзаменов</a:t>
                      </a:r>
                      <a:r>
                        <a:rPr lang="ru-RU" sz="12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в ППЭ и (или)в отдельные аудитории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ППЭ</a:t>
                      </a: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Отдельные аудитории</a:t>
                      </a: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9"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Начало экзамена</a:t>
                      </a:r>
                      <a:r>
                        <a:rPr lang="ru-RU" sz="105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в 10.00</a:t>
                      </a:r>
                      <a:endParaRPr lang="ru-RU" sz="105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51">
                <a:tc>
                  <a:txBody>
                    <a:bodyPr/>
                    <a:lstStyle/>
                    <a:p>
                      <a:pPr marL="171450" marR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Проставить статус  « Ожидание участника»</a:t>
                      </a:r>
                    </a:p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Организаторы ожидают участников, не приступая к печати</a:t>
                      </a:r>
                    </a:p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После начала экзамена в остальных аудиториях передается статус «Экзамены успешно начались»</a:t>
                      </a:r>
                    </a:p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64">
                <a:tc gridSpan="2"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50" b="1" kern="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Через два часа после начала экзамена</a:t>
                      </a:r>
                    </a:p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50" b="1" kern="0" baseline="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050" b="1" kern="0" baseline="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Завершение экзамена (по согласованию с председателем ГЭК) и оформлением соответствующих форм</a:t>
                      </a: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 </a:t>
                      </a:r>
                      <a:r>
                        <a:rPr lang="ru-RU" sz="1050" b="0" kern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(в разработке)</a:t>
                      </a: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Отмена статуса «Ожидание участника» и выставление статуса «Экзамен не состоялся»</a:t>
                      </a: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В случае явки участников</a:t>
                      </a: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в ППЭ статус «Ожидание участника» изменен на – «Экзамены успешно начались»</a:t>
                      </a:r>
                      <a:endParaRPr lang="ru-RU" sz="105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just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50" b="0" kern="0" baseline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Член ГЭК по согласованию с председателем ГЭК принимает решение об остановке экзамена в данных аудиториях</a:t>
                      </a:r>
                    </a:p>
                    <a:p>
                      <a:pPr marL="171450" indent="-1714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Руководитель ППЭ даёт указание организаторам и техническому специалисту завершить экзамен в данных аудиториях, в </a:t>
                      </a:r>
                      <a:r>
                        <a:rPr lang="ru-RU" sz="1050" b="0" kern="0" baseline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lang="ru-RU" sz="105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. передать журналы работы станций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050" b="0" kern="0" baseline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1"/>
            <a:ext cx="8229600" cy="36004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Проведение экзамена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299733"/>
              </p:ext>
            </p:extLst>
          </p:nvPr>
        </p:nvGraphicFramePr>
        <p:xfrm>
          <a:off x="395536" y="411510"/>
          <a:ext cx="8568953" cy="4543806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6048673"/>
              </a:tblGrid>
              <a:tr h="151216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Inter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  <a:effectLst/>
                          <a:latin typeface="Inter"/>
                          <a:ea typeface="Times New Roman"/>
                          <a:cs typeface="Times New Roman"/>
                        </a:rPr>
                        <a:t>У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даление лиц,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допустивших нарушение требований Порядка,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из ППЭ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(п.73)</a:t>
                      </a:r>
                      <a:endParaRPr lang="ru-RU" sz="1100" b="1" kern="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Обращение на горячую линию МО ЯО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об удалении из ППЭ (форма ППЭ-21)</a:t>
                      </a: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(в 2-х экземплярах)</a:t>
                      </a:r>
                      <a:endParaRPr lang="ru-RU" sz="100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Удаление лица из ППЭ, нарушившего</a:t>
                      </a: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Порядок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служебной записки</a:t>
                      </a:r>
                    </a:p>
                    <a:p>
                      <a:pPr marL="171450" indent="-171450" algn="ctr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Контроль действий организаторов: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поставить отметку в форме ППЭ-05-02 «Протокол проведения экзамена в аудитории»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поставить отметку в бланке регистрации и подпись организатора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получить подпись участника в форме ППЭ-05-02 «Протокол проведения экзамена в аудитории»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поставить подпись в акте ППЭ-21 </a:t>
                      </a:r>
                      <a:r>
                        <a:rPr lang="ru-RU" sz="1000" b="0" kern="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(оформление в Штабе ППЭ в зоне камер видеонаблюдения)</a:t>
                      </a:r>
                    </a:p>
                    <a:p>
                      <a:pPr marL="0" marR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942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Досрочное завершение экзамена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участником экзамена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(п. 73)</a:t>
                      </a:r>
                      <a:endParaRPr lang="ru-RU" sz="1100" b="1" kern="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Сопровождение</a:t>
                      </a: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участника экзамена в медицинский кабинет</a:t>
                      </a:r>
                      <a:endParaRPr lang="ru-RU" sz="100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Приглашение члена ГЭК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Обращение на горячую линию МО ЯО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акта о досрочном завершении экзамена по объективным причинам (форма ППЭ-22) (в 2-х экземплярах)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Составление служебной записки</a:t>
                      </a:r>
                    </a:p>
                    <a:p>
                      <a:pPr marL="171450" marR="0" indent="-17145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Контроль действий организаторов: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поставить отметку в форме ППЭ-05-02 «Протокол проведения экзамена</a:t>
                      </a:r>
                      <a:b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в аудитории»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отметку в бланке регистрации и подпись организатора</a:t>
                      </a:r>
                    </a:p>
                    <a:p>
                      <a:pPr marL="171450" indent="-17145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подпись в акте ППЭ-22 (оформление в медицинском кабинете)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05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832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Апелляция 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(п. 105)</a:t>
                      </a:r>
                      <a:endParaRPr lang="ru-RU" sz="1200" b="1" kern="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Принимает апелляцию</a:t>
                      </a: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от участника экзамена (форма ППЭ-02) (в 2-х экземплярах)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Организует проведение  проверки 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Оформляет протокол рассмотрения апелляции (форма ППЭ-03)</a:t>
                      </a:r>
                    </a:p>
                    <a:p>
                      <a:pPr marL="171450" marR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0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Апелляционные документы в день экзамена доставляются членом ГЭК в апелляционную комиссию </a:t>
                      </a:r>
                      <a:r>
                        <a:rPr lang="ru-RU" sz="1000" b="1" kern="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!!!</a:t>
                      </a:r>
                      <a:endParaRPr lang="ru-RU" sz="1000" b="1" kern="0" baseline="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7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Проведение экзамена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71550"/>
            <a:ext cx="7776864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 время экзамена члену ГЭК необходимо осуществлять</a:t>
            </a: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Контроль хода проведения экзамена</a:t>
            </a: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Контроль на предмет присутствия посторонних лиц в ППЭ</a:t>
            </a: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Удаление участников экзаменов и работников ППЭ, нарушивших порядок проведения ГИА</a:t>
            </a: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Сопровождение процедуры досрочного завершения экзамена участниками экзаменов по объективным 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причинам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 ГЭК принимает апелляцию о нарушении установленного порядка от </a:t>
            </a:r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участников экзаменов</a:t>
            </a:r>
            <a:endParaRPr lang="ru-RU" alt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https://edu.rustest.ru/pluginfile.php/741509/mod_scorm/content/4/scormcontent/assets/0905_NOPROCESS_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576" y="51470"/>
            <a:ext cx="8242251" cy="454754"/>
          </a:xfrm>
          <a:prstGeom prst="rect">
            <a:avLst/>
          </a:prstGeom>
        </p:spPr>
        <p:txBody>
          <a:bodyPr vert="horz" wrap="square" lIns="0" tIns="10936" rIns="0" bIns="0" rtlCol="0">
            <a:spAutoFit/>
          </a:bodyPr>
          <a:lstStyle/>
          <a:p>
            <a:pPr marL="9942" algn="ctr">
              <a:spcBef>
                <a:spcPts val="86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Мониторинг готовности ППЭ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9942" algn="ctr">
              <a:spcBef>
                <a:spcPts val="86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Регламентные </a:t>
            </a:r>
            <a:r>
              <a:rPr lang="ru-RU" sz="1400" b="1" dirty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осуществления этапов подготовки и проведения экзамена в ППЭ</a:t>
            </a:r>
            <a:endParaRPr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1566"/>
              </p:ext>
            </p:extLst>
          </p:nvPr>
        </p:nvGraphicFramePr>
        <p:xfrm>
          <a:off x="356867" y="676275"/>
          <a:ext cx="8640960" cy="4444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659"/>
                <a:gridCol w="1728029"/>
                <a:gridCol w="1660386"/>
                <a:gridCol w="1660386"/>
                <a:gridCol w="1708500"/>
              </a:tblGrid>
              <a:tr h="177255">
                <a:tc rowSpan="2"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Этап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Статус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391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Сроки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(по</a:t>
                      </a:r>
                      <a:r>
                        <a:rPr sz="900" b="1" i="1" spc="7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местному</a:t>
                      </a:r>
                      <a:r>
                        <a:rPr sz="900" b="1" i="1" spc="6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времени)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9085" marR="290830" indent="77470">
                        <a:lnSpc>
                          <a:spcPct val="102099"/>
                        </a:lnSpc>
                        <a:spcBef>
                          <a:spcPts val="4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Отображение</a:t>
                      </a:r>
                      <a:r>
                        <a:rPr sz="900" b="1" i="1" spc="13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5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мониторинге</a:t>
                      </a:r>
                      <a:r>
                        <a:rPr sz="900" b="1" i="1" spc="12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25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ППЭ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77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ранее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900" b="1" i="1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Не</a:t>
                      </a:r>
                      <a:r>
                        <a:rPr sz="900" b="1" i="1" spc="3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i="1" spc="-10" dirty="0">
                          <a:solidFill>
                            <a:srgbClr val="0E548F"/>
                          </a:solidFill>
                          <a:latin typeface="Century Gothic"/>
                          <a:cs typeface="Century Gothic"/>
                        </a:rPr>
                        <a:t>позднее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T="518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568560">
                <a:tc>
                  <a:txBody>
                    <a:bodyPr/>
                    <a:lstStyle/>
                    <a:p>
                      <a:pPr marL="65405" marR="16764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Техническая</a:t>
                      </a:r>
                      <a:r>
                        <a:rPr sz="900" spc="9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подготовка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10632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78105" indent="-603885" algn="l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Техническая</a:t>
                      </a:r>
                      <a:r>
                        <a:rPr sz="900" b="1" spc="1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подготовка пройдена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календарных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дней</a:t>
                      </a:r>
                      <a:r>
                        <a:rPr lang="ru-RU"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до 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lang="ru-RU" sz="9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lang="ru-RU"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40196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015" marR="426084" indent="-194945" algn="ctr">
                        <a:lnSpc>
                          <a:spcPct val="102099"/>
                        </a:lnSpc>
                        <a:spcBef>
                          <a:spcPts val="43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Техподготовка пройдена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717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621981">
                <a:tc>
                  <a:txBody>
                    <a:bodyPr/>
                    <a:lstStyle/>
                    <a:p>
                      <a:pPr marL="597535" marR="304165" indent="-462280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Контроль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технической готовности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0495" indent="-36195" algn="ctr">
                        <a:lnSpc>
                          <a:spcPct val="102099"/>
                        </a:lnSpc>
                        <a:spcBef>
                          <a:spcPts val="107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Контроль</a:t>
                      </a:r>
                      <a:r>
                        <a:rPr sz="900" b="1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технической </a:t>
                      </a: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готовности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292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2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29391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95522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КТГ</a:t>
                      </a:r>
                      <a:r>
                        <a:rPr sz="900" b="1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2593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541128">
                <a:tc>
                  <a:txBody>
                    <a:bodyPr/>
                    <a:lstStyle/>
                    <a:p>
                      <a:pPr marR="167640" algn="ctr">
                        <a:lnSpc>
                          <a:spcPct val="100000"/>
                        </a:lnSpc>
                      </a:pPr>
                      <a:endParaRPr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marL="520700" marR="167640" algn="ctr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Авторизация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2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105410" marR="9906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рабочих</a:t>
                      </a:r>
                      <a:r>
                        <a:rPr sz="900" spc="5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дн</a:t>
                      </a: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я</a:t>
                      </a:r>
                      <a:r>
                        <a:rPr sz="900" spc="4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до</a:t>
                      </a:r>
                      <a:r>
                        <a:rPr sz="900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31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ru-RU" sz="900" b="1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17:00</a:t>
                      </a:r>
                      <a:endParaRPr lang="ru-RU" sz="900" dirty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9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календарного дня, предшествующего дню проведения 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lang="ru-RU"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3458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Авторизовалось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(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количество</a:t>
                      </a:r>
                      <a:endParaRPr lang="ru-RU" sz="900" spc="-10" dirty="0" smtClean="0">
                        <a:solidFill>
                          <a:srgbClr val="0E548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вторизовавшихся</a:t>
                      </a:r>
                      <a:endParaRPr lang="ru-RU" sz="900" spc="-10" dirty="0" smtClean="0">
                        <a:solidFill>
                          <a:srgbClr val="0E548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282575" marR="274955" indent="-63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членов</a:t>
                      </a:r>
                      <a:r>
                        <a:rPr sz="900" spc="8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2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ГЭК)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7622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Скачивание</a:t>
                      </a:r>
                      <a:r>
                        <a:rPr sz="900" spc="114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ключа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2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9:30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Ключ</a:t>
                      </a:r>
                      <a:r>
                        <a:rPr sz="900" b="1" spc="5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скачан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6797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Начало</a:t>
                      </a:r>
                      <a:r>
                        <a:rPr sz="900" spc="8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271145" indent="-431800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успешно начались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10:05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начались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48781">
                <a:tc>
                  <a:txBody>
                    <a:bodyPr/>
                    <a:lstStyle/>
                    <a:p>
                      <a:pPr marL="502920" marR="669925" indent="508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lang="ru-RU" sz="900" b="1" kern="1200" dirty="0" smtClean="0">
                        <a:solidFill>
                          <a:srgbClr val="0E548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lang="ru-RU" sz="105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Ожидание участников</a:t>
                      </a:r>
                      <a:endParaRPr sz="1050" b="1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b="1" kern="1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lang="ru-RU" sz="900" b="1" kern="1200" spc="-1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Отмена статуса до 12:00 (допустимо до 16:30)</a:t>
                      </a:r>
                      <a:endParaRPr sz="900" b="1" kern="1200" spc="-1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 cap="flat" cmpd="sng" algn="ctr">
                      <a:solidFill>
                        <a:srgbClr val="0E5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18038"/>
                      </a:srgbClr>
                    </a:solidFill>
                  </a:tcPr>
                </a:tc>
              </a:tr>
              <a:tr h="309540">
                <a:tc>
                  <a:txBody>
                    <a:bodyPr/>
                    <a:lstStyle/>
                    <a:p>
                      <a:pPr marL="502920" marR="669925" indent="508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</a:t>
                      </a:r>
                      <a:r>
                        <a:rPr lang="ru-RU"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и</a:t>
                      </a:r>
                      <a:r>
                        <a:rPr sz="900" spc="-1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е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аудирования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0555" marR="133350" indent="-491490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Аудирование</a:t>
                      </a:r>
                      <a:r>
                        <a:rPr sz="900" b="1" spc="1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успешно завершено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10:40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11:35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74040" marR="469900" indent="-958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Аудирование завершено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864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 err="1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Завершение</a:t>
                      </a:r>
                      <a:r>
                        <a:rPr sz="900" spc="12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</a:t>
                      </a:r>
                      <a:r>
                        <a:rPr sz="900" b="1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замены</a:t>
                      </a:r>
                      <a:r>
                        <a:rPr sz="900" b="1" spc="75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16:30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Экзамены</a:t>
                      </a:r>
                      <a:r>
                        <a:rPr sz="900" b="1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завершены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67335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бланков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Материалы</a:t>
                      </a:r>
                    </a:p>
                    <a:p>
                      <a:pPr marL="798830" marR="358775" indent="-43370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900" b="1" kern="12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</a:t>
                      </a: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да</a:t>
                      </a:r>
                      <a:r>
                        <a:rPr sz="900" b="1" kern="1200" dirty="0" err="1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ны</a:t>
                      </a:r>
                      <a:r>
                        <a:rPr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kern="12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 РЦОИ</a:t>
                      </a:r>
                    </a:p>
                  </a:txBody>
                  <a:tcPr marL="0" marR="0" marT="1297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11:00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19:00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Материалы </a:t>
                      </a:r>
                      <a:r>
                        <a:rPr sz="900" b="1" kern="1200" dirty="0" smtClean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kern="12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переданы</a:t>
                      </a: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  <a:tr h="310536">
                <a:tc>
                  <a:txBody>
                    <a:bodyPr/>
                    <a:lstStyle/>
                    <a:p>
                      <a:pPr marL="200660" marR="1676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Передача</a:t>
                      </a:r>
                      <a:r>
                        <a:rPr sz="900" spc="1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журналов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10:30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19:00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  <a:p>
                      <a:pPr algn="ctr">
                        <a:lnSpc>
                          <a:spcPts val="1425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в</a:t>
                      </a:r>
                      <a:r>
                        <a:rPr sz="900" spc="3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день</a:t>
                      </a:r>
                      <a:r>
                        <a:rPr sz="900" spc="25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экзамена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5619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Журналы</a:t>
                      </a:r>
                      <a:r>
                        <a:rPr sz="900" b="1" spc="9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E548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entury Gothic"/>
                        </a:rPr>
                        <a:t>переданы</a:t>
                      </a:r>
                      <a:endParaRPr sz="900" dirty="0">
                        <a:latin typeface="Cambria" panose="02040503050406030204" pitchFamily="18" charset="0"/>
                        <a:ea typeface="Cambria" panose="02040503050406030204" pitchFamily="18" charset="0"/>
                        <a:cs typeface="Century Gothic"/>
                      </a:endParaRPr>
                    </a:p>
                  </a:txBody>
                  <a:tcPr marL="0" marR="0" marT="71750" marB="0">
                    <a:lnL w="9525">
                      <a:solidFill>
                        <a:srgbClr val="0E548F"/>
                      </a:solidFill>
                      <a:prstDash val="solid"/>
                    </a:lnL>
                    <a:lnR w="9525">
                      <a:solidFill>
                        <a:srgbClr val="0E548F"/>
                      </a:solidFill>
                      <a:prstDash val="solid"/>
                    </a:lnR>
                    <a:lnT w="9525">
                      <a:solidFill>
                        <a:srgbClr val="0E548F"/>
                      </a:solidFill>
                      <a:prstDash val="solid"/>
                    </a:lnT>
                    <a:lnB w="9525">
                      <a:solidFill>
                        <a:srgbClr val="0E548F"/>
                      </a:solidFill>
                      <a:prstDash val="solid"/>
                    </a:lnB>
                    <a:solidFill>
                      <a:srgbClr val="DCE6F1">
                        <a:alpha val="1803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Информационное сопровождение </a:t>
            </a:r>
            <a:b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«Горячая линия»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4032448"/>
          </a:xfrm>
        </p:spPr>
        <p:txBody>
          <a:bodyPr/>
          <a:lstStyle/>
          <a:p>
            <a:pPr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Техническая поддержка ППЭ: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Телефон «горячей линии»: </a:t>
            </a:r>
            <a:r>
              <a:rPr lang="ru-RU" sz="1400" dirty="0">
                <a:solidFill>
                  <a:schemeClr val="tx2"/>
                </a:solidFill>
              </a:rPr>
              <a:t>8-800-302-31-56, 8-499-302-31-56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Адрес электронной почты: </a:t>
            </a:r>
            <a:r>
              <a:rPr lang="en-US" sz="1400" dirty="0" smtClean="0">
                <a:solidFill>
                  <a:schemeClr val="tx2"/>
                </a:solidFill>
              </a:rPr>
              <a:t>help-ppe@rustest.ru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</a:rPr>
              <a:t>Контакты «горячей линии» </a:t>
            </a:r>
            <a:r>
              <a:rPr lang="ru-RU" sz="1400" dirty="0" smtClean="0">
                <a:solidFill>
                  <a:schemeClr val="tx2"/>
                </a:solidFill>
              </a:rPr>
              <a:t>МО </a:t>
            </a:r>
            <a:r>
              <a:rPr lang="ru-RU" sz="1400" dirty="0">
                <a:solidFill>
                  <a:schemeClr val="tx2"/>
                </a:solidFill>
              </a:rPr>
              <a:t>ЯО: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8(4852) 400-866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ГУ </a:t>
            </a:r>
            <a:r>
              <a:rPr lang="ru-RU" sz="1400" dirty="0">
                <a:solidFill>
                  <a:schemeClr val="tx2"/>
                </a:solidFill>
              </a:rPr>
              <a:t>ЯО </a:t>
            </a:r>
            <a:r>
              <a:rPr lang="ru-RU" sz="1400" dirty="0" err="1" smtClean="0">
                <a:solidFill>
                  <a:schemeClr val="tx2"/>
                </a:solidFill>
              </a:rPr>
              <a:t>ЦОиККО</a:t>
            </a:r>
            <a:r>
              <a:rPr lang="ru-RU" sz="1400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8(4852)283-676</a:t>
            </a:r>
            <a:endParaRPr lang="ru-RU" sz="14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8(4852)280-883</a:t>
            </a:r>
            <a:endParaRPr lang="ru-RU" sz="14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8(4852)288-498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Поддержка представителей ППЭ и пользователей портала </a:t>
            </a:r>
            <a:r>
              <a:rPr lang="en-US" sz="1400" dirty="0" smtClean="0">
                <a:solidFill>
                  <a:schemeClr val="tx2"/>
                </a:solidFill>
                <a:hlinkClick r:id="rId3"/>
              </a:rPr>
              <a:t>www.smotriege.ru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по вопросам видеонаблюдения 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8 800 100-43-12 –федеральный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Адрес электронной почты: </a:t>
            </a:r>
            <a:r>
              <a:rPr lang="en-US" sz="1400" dirty="0" smtClean="0">
                <a:solidFill>
                  <a:schemeClr val="tx2"/>
                </a:solidFill>
                <a:hlinkClick r:id="rId4"/>
              </a:rPr>
              <a:t>help@smotriege.ru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</a:rPr>
              <a:t>8(4852)280-899- </a:t>
            </a:r>
            <a:r>
              <a:rPr lang="ru-RU" sz="1400" dirty="0">
                <a:solidFill>
                  <a:schemeClr val="tx2"/>
                </a:solidFill>
              </a:rPr>
              <a:t>региональный координатор</a:t>
            </a:r>
          </a:p>
          <a:p>
            <a:pPr algn="ctr">
              <a:buFont typeface="Wingdings" pitchFamily="2" charset="2"/>
              <a:buChar char="Ø"/>
            </a:pPr>
            <a:endParaRPr lang="ru-RU" sz="20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Ключевые </a:t>
            </a: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изменения. </a:t>
            </a:r>
            <a:b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Порядок проведения 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ГИА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915566"/>
            <a:ext cx="5328592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п.36 </a:t>
            </a:r>
            <a:endParaRPr lang="ru-RU" alt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 ГЭК формируется из представителей ОИВ,… Состав ГЭК формируется с учетом отсутствия у представителей, предполагаемых для включения в состав ГЭК,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интересов»</a:t>
            </a: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п.9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 в форме ЕГЭ и (или) ГВЭ проводится по учебным предметам «Русский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язык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и «Математика»…  Экзамены в форме ЕГЭ по другим учебным предметам: «Биология», «География», «Иностранные языки» (английский, испанский, китайский, немецкий и французский),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«Информатика»,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«История», «Литература», «Обществознание», «Физика», «Химия» (далее вместе - учебные предметы по выбору) участники ГИА сдают на добровольной основе по своему выбору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just">
              <a:buNone/>
            </a:pPr>
            <a:endParaRPr lang="ru-RU" sz="105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 66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«Не допускается привлекать в качестве руководителей ППЭ, организаторов,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членов ГЭК,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технических специалистов и экзаменаторов – собеседников близких родственников, а также супругов, усыновителей, усыновленных участников экзаменов,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сдающих экзамен в данном ППЭ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а также педагогических работников , являющихся учителями участников ГИА, </a:t>
            </a:r>
            <a:r>
              <a:rPr lang="ru-RU" sz="105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сдающих экзамен в данном ППЭ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…»</a:t>
            </a: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\\10.0.0.7\users\Personal\Чернышова_МА\ГИА_2023-2024\Тренировки_2024\Поря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" y="1131590"/>
            <a:ext cx="3029377" cy="32184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Ключевые </a:t>
            </a: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изменения. </a:t>
            </a:r>
            <a:b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Порядок проведения 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ГИА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87574"/>
            <a:ext cx="5417892" cy="3960440"/>
          </a:xfrm>
        </p:spPr>
        <p:txBody>
          <a:bodyPr/>
          <a:lstStyle/>
          <a:p>
            <a:pPr marL="0" indent="0" algn="just">
              <a:buNone/>
            </a:pPr>
            <a:endParaRPr lang="ru-RU" sz="1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п.68</a:t>
            </a:r>
          </a:p>
          <a:p>
            <a:pPr marL="0" indent="0" algn="just">
              <a:buNone/>
            </a:pP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случае если в течение двух часов от начала экзамена</a:t>
            </a: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устанавливаемого единым расписанием проведения ЕГЭ ни один из участников экзаменов, распределенных в ППЭ и (или) отдельные аудитории ППЭ, не явился в ППЭ (отдельные аудитории ППЭ), член ГЭК по согласованию с председателем ГЭК принимает </a:t>
            </a:r>
            <a:r>
              <a:rPr lang="ru-RU" alt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решение об остановке экзамена </a:t>
            </a:r>
            <a:r>
              <a:rPr lang="ru-RU" alt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ППЭ или отдельных аудиториях ППЭ…»</a:t>
            </a:r>
            <a:endParaRPr lang="ru-RU" sz="105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«…Лица, указанные в пункте 66 Порядка, общественные наблюдатели, а также участники экзаменов, покинувшие ППЭ в день проведения экзамена,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повторно в ППЭ в указанный день не допускаются.»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п.73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Лица, допустившие нарушение требований, установленных пунктом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 Порядка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удаляются из ППЭ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Акт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 удалении из ППЭ составляется в Штабе ППЭ …» </a:t>
            </a:r>
          </a:p>
          <a:p>
            <a:pPr marL="0" indent="0" algn="just">
              <a:buNone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«…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 о досрочном завершении экзамена по объективным причинам является документом</a:t>
            </a:r>
            <a:r>
              <a:rPr lang="ru-RU" sz="10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подтверждающим уважительность причины </a:t>
            </a:r>
            <a:r>
              <a:rPr lang="ru-RU" sz="105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незавершения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выполнения экзаменационной работы, </a:t>
            </a:r>
            <a:r>
              <a:rPr lang="ru-RU" sz="10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основанием для повторного допуска </a:t>
            </a: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такого участника экзамена к сдаче экзамена по соответствующему учебному предмету в резервные сроки …» </a:t>
            </a:r>
            <a:endParaRPr lang="ru-RU" sz="105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\\10.0.0.7\users\Personal\Чернышова_МА\ГИА_2023-2024\Тренировки_2024\Поря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" y="1131590"/>
            <a:ext cx="3029377" cy="32184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784976" cy="360039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24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П.72</a:t>
            </a:r>
            <a:r>
              <a:rPr lang="ru-RU" sz="18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</a:t>
            </a:r>
            <a:r>
              <a:rPr lang="ru-RU" sz="12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Часть 4 статьи 19.30 КоАП</a:t>
            </a:r>
            <a:br>
              <a:rPr lang="ru-RU" sz="12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2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</a:t>
            </a:r>
            <a:r>
              <a:rPr lang="ru-RU" sz="12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ru-RU" sz="18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</a:t>
            </a:r>
            <a:r>
              <a:rPr lang="ru-RU" sz="12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Штраф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95016"/>
              </p:ext>
            </p:extLst>
          </p:nvPr>
        </p:nvGraphicFramePr>
        <p:xfrm>
          <a:off x="107504" y="411510"/>
          <a:ext cx="8928992" cy="4647989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6120680"/>
              </a:tblGrid>
              <a:tr h="124489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Участники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экзамена</a:t>
                      </a:r>
                      <a:endParaRPr lang="en-US" sz="11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выполнять экзаменационную работу НЕСАМОСТОЯТЕЛЬНО, в том числе с помощью посторонних лиц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общаться</a:t>
                      </a:r>
                      <a:r>
                        <a:rPr lang="ru-RU" sz="1000" b="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с другими участниками 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черновики, экзаменационные материалы на бумажном и (или) электронном носителях, фотографировать экзаменационные материалы, черновики </a:t>
                      </a:r>
                      <a:endParaRPr lang="ru-RU" sz="1000" b="0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9353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Организаторы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Ассистенты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Медицинские работники</a:t>
                      </a:r>
                      <a:endParaRPr lang="ru-RU" sz="110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  <a:p>
                      <a:pPr marL="1905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находиться в ППЭ в случае несоответствия требованиям, предъявляемым к лицам, привлекаемым к проведению экзаменов</a:t>
                      </a:r>
                      <a:r>
                        <a:rPr lang="ru-RU" sz="10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(п. 66)</a:t>
                      </a:r>
                      <a:endParaRPr lang="ru-RU" sz="1000" b="0" kern="120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экзаменационные материалы на бумажном и (или) электронном носителях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фотографировать экзаменационные материалы, черновики  </a:t>
                      </a:r>
                      <a:endParaRPr lang="ru-RU" sz="1000" b="0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1703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 </a:t>
                      </a:r>
                      <a:endParaRPr lang="ru-RU" sz="1100" b="1" dirty="0" smtClean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algn="l"/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уководитель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ОО 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,  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Руководитель ППЭ</a:t>
                      </a:r>
                    </a:p>
                    <a:p>
                      <a:pPr algn="ctr"/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Члены ГЭК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,  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Технические специалисты </a:t>
                      </a:r>
                    </a:p>
                    <a:p>
                      <a:pPr algn="ctr"/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Сотрудники, осуществляющим охрану правопорядка</a:t>
                      </a:r>
                    </a:p>
                    <a:p>
                      <a:pPr algn="ctr"/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Аккредитованные представители СМИ</a:t>
                      </a:r>
                      <a:r>
                        <a:rPr lang="ru-RU" sz="11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О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бщественные наблюдатели </a:t>
                      </a:r>
                    </a:p>
                    <a:p>
                      <a:pPr algn="ctr"/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Должностные лица </a:t>
                      </a:r>
                      <a:r>
                        <a:rPr lang="ru-RU" sz="1100" b="1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Рособнадзора</a:t>
                      </a:r>
                      <a:r>
                        <a:rPr lang="ru-RU" sz="11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, ОИВ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находиться в ППЭ в случае несоответствия требованиям, предъявляемым к лицам, привлекаемым к проведению экзаменов (п.66)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экзаменационные материалы на бумажном и (или) электронном носителях, фотографировать экзаменационные материалы, черновики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Разрешается использование средств связи, … 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только в Штабе ППЭ только в связи со служебной необходимостью в Штабе ППЭ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Расписание (проект) </a:t>
            </a:r>
            <a:endParaRPr lang="ru-RU" sz="18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4541" t="20990" r="27851" b="11556"/>
          <a:stretch/>
        </p:blipFill>
        <p:spPr bwMode="auto">
          <a:xfrm>
            <a:off x="1187624" y="771550"/>
            <a:ext cx="7032848" cy="399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0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735"/>
            <a:ext cx="7632848" cy="576064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Расписание (проект) </a:t>
            </a:r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4527" t="21729" r="27907" b="11872"/>
          <a:stretch/>
        </p:blipFill>
        <p:spPr bwMode="auto">
          <a:xfrm>
            <a:off x="1344054" y="771550"/>
            <a:ext cx="7345452" cy="3965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851920" y="3867894"/>
            <a:ext cx="504056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29600" cy="39332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ea typeface="+mn-ea"/>
                <a:cs typeface="Arial" pitchFamily="34" charset="0"/>
              </a:rPr>
              <a:t>       </a:t>
            </a:r>
            <a:r>
              <a:rPr lang="ru-RU" sz="18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Расписание. </a:t>
            </a:r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Продолжительность экзамена.</a:t>
            </a:r>
            <a:endParaRPr lang="ru-RU" sz="1800" b="1" kern="0" dirty="0" smtClean="0">
              <a:solidFill>
                <a:srgbClr val="002060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82498"/>
              </p:ext>
            </p:extLst>
          </p:nvPr>
        </p:nvGraphicFramePr>
        <p:xfrm>
          <a:off x="251520" y="555526"/>
          <a:ext cx="6768751" cy="4530829"/>
        </p:xfrm>
        <a:graphic>
          <a:graphicData uri="http://schemas.openxmlformats.org/drawingml/2006/table">
            <a:tbl>
              <a:tblPr firstRow="1" firstCol="1" bandRow="1"/>
              <a:tblGrid>
                <a:gridCol w="1726375"/>
                <a:gridCol w="2445842"/>
                <a:gridCol w="2596534"/>
              </a:tblGrid>
              <a:tr h="93610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Продолжительность выполнения экзаменационной работы</a:t>
                      </a: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Продолжительность выполнения экзаменационной работы участниками экзаменов с ОВЗ, участниками экзаменов - детьми-инвалидами и инвалидами</a:t>
                      </a:r>
                      <a:r>
                        <a:rPr lang="ru-RU" sz="105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050" b="1" kern="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</a:b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Название учебного предмета</a:t>
                      </a:r>
                      <a:endParaRPr lang="ru-RU" sz="1050" b="1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851">
                <a:tc>
                  <a:txBody>
                    <a:bodyPr/>
                    <a:lstStyle/>
                    <a:p>
                      <a:pPr marL="19050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7 минут</a:t>
                      </a:r>
                    </a:p>
                    <a:p>
                      <a:pPr marL="1905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1</a:t>
                      </a:r>
                      <a:endParaRPr lang="ru-RU" sz="1000" b="0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47 минут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Иностранные языки (устная часть, кроме ЕГЭ по китайскому языку)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85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14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44 минуты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Иностранные языки (устная часть, кроме ЕГЭ по китайскому языку)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 часа (180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 часа 30 минут(270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000" kern="12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kern="120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en-US" sz="1000" kern="1200" dirty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kern="1200" dirty="0" smtClean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(за исключением устной части)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00" kern="1200" dirty="0" smtClean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 часа 10 минут </a:t>
                      </a:r>
                    </a:p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(190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4 часа 40 минут </a:t>
                      </a:r>
                    </a:p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(280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Иностранные языки (английский, немецкий, французский, испанский языки) за исключением устной части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3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 часа 30 минут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(210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5 часов (300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История   </a:t>
                      </a:r>
                      <a:r>
                        <a:rPr lang="en-US" sz="1000" kern="1200" dirty="0" err="1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000" kern="1200" dirty="0" err="1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00" kern="1200" dirty="0" smtClean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5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3 часа 55 минут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(235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5 часов 25 минут </a:t>
                      </a:r>
                    </a:p>
                    <a:p>
                      <a:pPr algn="ctr"/>
                      <a:r>
                        <a:rPr lang="ru-RU" sz="1000" b="0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(325 минут)</a:t>
                      </a:r>
                      <a:endParaRPr lang="ru-RU" sz="1000" b="0" kern="0" dirty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Математика(профильный уровень)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Физика  Литература 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000" kern="1200" baseline="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kern="1200" dirty="0" smtClean="0">
                          <a:solidFill>
                            <a:schemeClr val="tx2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92280" y="987574"/>
            <a:ext cx="19797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Инструкция </a:t>
            </a:r>
          </a:p>
          <a:p>
            <a:r>
              <a:rPr lang="ru-RU" sz="11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члена государственной экзаменационной комиссии </a:t>
            </a:r>
          </a:p>
          <a:p>
            <a:r>
              <a:rPr lang="ru-RU" sz="1100" b="1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пункте проведения экзамена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проверяет в каждой аудитории ППЭ продолжительность проведения экзамена по соответствующему учебному предмету (время начала и окончания экзамена указаны на доске (информационном стенде</a:t>
            </a:r>
            <a:r>
              <a:rPr lang="ru-RU" sz="110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altLang="ru-RU" sz="1600" b="1" dirty="0">
              <a:solidFill>
                <a:srgbClr val="1F497D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kern="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136904" cy="363783"/>
          </a:xfrm>
        </p:spPr>
        <p:txBody>
          <a:bodyPr/>
          <a:lstStyle/>
          <a:p>
            <a:r>
              <a:rPr lang="ru-RU" sz="18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Расписание.  Разрешенные средства.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131590"/>
            <a:ext cx="5328592" cy="3747885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Математика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Линейка, не содержащая справочной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0" indent="0" algn="just">
              <a:buNone/>
            </a:pPr>
            <a:r>
              <a:rPr 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Физика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Линейка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marL="0" indent="0">
              <a:spcBef>
                <a:spcPct val="0"/>
              </a:spcBef>
              <a:buNone/>
            </a:pP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kern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География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0" indent="0">
              <a:spcBef>
                <a:spcPct val="0"/>
              </a:spcBef>
              <a:buNone/>
            </a:pP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Литература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Орфографический словарь</a:t>
            </a: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kern="0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Химия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Периодическая система химических элементов имени Д.И. Менделеева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Таблица растворимости солей, кислот и оснований в воде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Электрохимический ряд напряжений металлов</a:t>
            </a: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105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387" y="1275606"/>
            <a:ext cx="27363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err="1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или капиллярная </a:t>
            </a: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ручка с чернилами черного цвета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Документ, удостоверяющий 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личность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50" dirty="0" smtClean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Средства обучения и воспитания</a:t>
            </a:r>
          </a:p>
          <a:p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(при необходимости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Продукты питания для дополнительного приёма пищи (перекус), бутилированная питьевая вода при условии, что упаковка указанных продуктов питания и воды, а также их потребление не будут отвлекать других участников экзаменов от выполнения ими экзаменационной работы (при необходимости)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Специальные технические средства (для лиц, указанных в пункте 60 Порядка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(при необходимости)</a:t>
            </a: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sz="1050" dirty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 штампом </a:t>
            </a:r>
            <a:r>
              <a:rPr lang="ru-RU" sz="1050" dirty="0" smtClean="0">
                <a:solidFill>
                  <a:srgbClr val="1F49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ОО, выданные в ППЭ</a:t>
            </a:r>
            <a:endParaRPr lang="ru-RU" sz="1050" dirty="0">
              <a:solidFill>
                <a:srgbClr val="1F497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99542"/>
            <a:ext cx="6840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Начало экзаменов по всем учебным предметам в 10.00 по местному времени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11499" y="1901071"/>
            <a:ext cx="76238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18364</TotalTime>
  <Words>2630</Words>
  <Application>Microsoft Office PowerPoint</Application>
  <PresentationFormat>Экран (16:9)</PresentationFormat>
  <Paragraphs>567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Тема Office</vt:lpstr>
      <vt:lpstr>1_Тема Office</vt:lpstr>
      <vt:lpstr>3_Тема Office</vt:lpstr>
      <vt:lpstr>2_Тема Office</vt:lpstr>
      <vt:lpstr>5_Тема Office</vt:lpstr>
      <vt:lpstr>6_Тема Office</vt:lpstr>
      <vt:lpstr> Подготовка членов ГЭК   (технологии передачи ЭМ по сети «Интернет» и сканирования в аудиториях ППЭ)</vt:lpstr>
      <vt:lpstr>Нормативные правовые акты Инструктивные материалы</vt:lpstr>
      <vt:lpstr>Ключевые изменения.  Порядок проведения ГИА</vt:lpstr>
      <vt:lpstr>Ключевые изменения.  Порядок проведения ГИА</vt:lpstr>
      <vt:lpstr> П.72                                                                                                                                              Часть 4 статьи 19.30 КоАП                                                                                                                                                                                                   Штраф</vt:lpstr>
      <vt:lpstr>Расписание (проект) </vt:lpstr>
      <vt:lpstr>Расписание (проект) </vt:lpstr>
      <vt:lpstr>       Расписание.  Продолжительность экзамена.</vt:lpstr>
      <vt:lpstr>Расписание.  Разрешенные средства.</vt:lpstr>
      <vt:lpstr>Подготовка к проведению экзаменов. Работники ППЭ.</vt:lpstr>
      <vt:lpstr>Презентация PowerPoint</vt:lpstr>
      <vt:lpstr>Готовность пункта проведения экзамена</vt:lpstr>
      <vt:lpstr>Подготовка к проведению экзаменов. Готовность ППЭ.</vt:lpstr>
      <vt:lpstr>Подготовка к проведению экзаменов . Готовность ППЭ.</vt:lpstr>
      <vt:lpstr>Подготовка к проведению экзаменов. Готовность ППЭ.</vt:lpstr>
      <vt:lpstr>       Проведение экзамена. ЛИЦА, ПРИВЛЕКАЕМЫЕ К ПРОВЕДЕНИЮ ЕГЭ. ЯВКА В ППЭ.</vt:lpstr>
      <vt:lpstr>Презентация PowerPoint</vt:lpstr>
      <vt:lpstr>Организация входа. Допуск в ППЭ. </vt:lpstr>
      <vt:lpstr>Организация входа. Допуск в ППЭ. </vt:lpstr>
      <vt:lpstr>       Организация входа. Нестандартные ситуации.</vt:lpstr>
      <vt:lpstr>Презентация PowerPoint</vt:lpstr>
      <vt:lpstr>Презентация PowerPoint</vt:lpstr>
      <vt:lpstr>Презентация PowerPoint</vt:lpstr>
      <vt:lpstr>       Проведение экзамена. Неявка.</vt:lpstr>
      <vt:lpstr>     Проведение экзамена</vt:lpstr>
      <vt:lpstr>Проведение экзамена</vt:lpstr>
      <vt:lpstr>Презентация PowerPoint</vt:lpstr>
      <vt:lpstr>Информационное сопровождение  «Горячая линия»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User341</cp:lastModifiedBy>
  <cp:revision>1123</cp:revision>
  <cp:lastPrinted>2024-04-12T11:00:37Z</cp:lastPrinted>
  <dcterms:created xsi:type="dcterms:W3CDTF">2016-11-25T13:06:27Z</dcterms:created>
  <dcterms:modified xsi:type="dcterms:W3CDTF">2024-04-12T11:12:44Z</dcterms:modified>
</cp:coreProperties>
</file>