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6"/>
  </p:notesMasterIdLst>
  <p:sldIdLst>
    <p:sldId id="25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271" r:id="rId11"/>
    <p:sldId id="407" r:id="rId12"/>
    <p:sldId id="412" r:id="rId13"/>
    <p:sldId id="515" r:id="rId14"/>
    <p:sldId id="411" r:id="rId15"/>
    <p:sldId id="414" r:id="rId16"/>
    <p:sldId id="416" r:id="rId17"/>
    <p:sldId id="420" r:id="rId18"/>
    <p:sldId id="419" r:id="rId19"/>
    <p:sldId id="522" r:id="rId20"/>
    <p:sldId id="424" r:id="rId21"/>
    <p:sldId id="423" r:id="rId22"/>
    <p:sldId id="425" r:id="rId23"/>
    <p:sldId id="426" r:id="rId24"/>
    <p:sldId id="259" r:id="rId25"/>
    <p:sldId id="427" r:id="rId26"/>
    <p:sldId id="428" r:id="rId27"/>
    <p:sldId id="293" r:id="rId28"/>
    <p:sldId id="430" r:id="rId29"/>
    <p:sldId id="432" r:id="rId30"/>
    <p:sldId id="433" r:id="rId31"/>
    <p:sldId id="523" r:id="rId32"/>
    <p:sldId id="435" r:id="rId33"/>
    <p:sldId id="436" r:id="rId34"/>
    <p:sldId id="524" r:id="rId35"/>
    <p:sldId id="517" r:id="rId36"/>
    <p:sldId id="518" r:id="rId37"/>
    <p:sldId id="519" r:id="rId38"/>
    <p:sldId id="442" r:id="rId39"/>
    <p:sldId id="443" r:id="rId40"/>
    <p:sldId id="444" r:id="rId41"/>
    <p:sldId id="446" r:id="rId42"/>
    <p:sldId id="447" r:id="rId43"/>
    <p:sldId id="445" r:id="rId44"/>
    <p:sldId id="448" r:id="rId45"/>
    <p:sldId id="513" r:id="rId46"/>
    <p:sldId id="449" r:id="rId47"/>
    <p:sldId id="450" r:id="rId48"/>
    <p:sldId id="451" r:id="rId49"/>
    <p:sldId id="452" r:id="rId50"/>
    <p:sldId id="514" r:id="rId51"/>
    <p:sldId id="455" r:id="rId52"/>
    <p:sldId id="454" r:id="rId53"/>
    <p:sldId id="456" r:id="rId54"/>
    <p:sldId id="457" r:id="rId55"/>
    <p:sldId id="525" r:id="rId56"/>
    <p:sldId id="526" r:id="rId57"/>
    <p:sldId id="460" r:id="rId58"/>
    <p:sldId id="461" r:id="rId59"/>
    <p:sldId id="465" r:id="rId60"/>
    <p:sldId id="527" r:id="rId61"/>
    <p:sldId id="468" r:id="rId62"/>
    <p:sldId id="469" r:id="rId63"/>
    <p:sldId id="437" r:id="rId64"/>
    <p:sldId id="470" r:id="rId65"/>
    <p:sldId id="471" r:id="rId66"/>
    <p:sldId id="472" r:id="rId67"/>
    <p:sldId id="464" r:id="rId68"/>
    <p:sldId id="473" r:id="rId69"/>
    <p:sldId id="453" r:id="rId70"/>
    <p:sldId id="474" r:id="rId71"/>
    <p:sldId id="475" r:id="rId72"/>
    <p:sldId id="476" r:id="rId73"/>
    <p:sldId id="521" r:id="rId74"/>
    <p:sldId id="478" r:id="rId75"/>
    <p:sldId id="479" r:id="rId76"/>
    <p:sldId id="480" r:id="rId77"/>
    <p:sldId id="481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99" r:id="rId95"/>
    <p:sldId id="503" r:id="rId96"/>
    <p:sldId id="501" r:id="rId97"/>
    <p:sldId id="502" r:id="rId98"/>
    <p:sldId id="504" r:id="rId99"/>
    <p:sldId id="505" r:id="rId100"/>
    <p:sldId id="506" r:id="rId101"/>
    <p:sldId id="507" r:id="rId102"/>
    <p:sldId id="509" r:id="rId103"/>
    <p:sldId id="510" r:id="rId104"/>
    <p:sldId id="357" r:id="rId105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3" autoAdjust="0"/>
    <p:restoredTop sz="94660"/>
  </p:normalViewPr>
  <p:slideViewPr>
    <p:cSldViewPr snapToGrid="0">
      <p:cViewPr>
        <p:scale>
          <a:sx n="62" d="100"/>
          <a:sy n="62" d="100"/>
        </p:scale>
        <p:origin x="-288" y="-1098"/>
      </p:cViewPr>
      <p:guideLst>
        <p:guide orient="horz" pos="2048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DF62-DAF2-45C9-8A67-73D3AC927F38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D9E6B-9C7B-44A4-A32B-0F7CC00BB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anose="020B0609070205080204" pitchFamily="49" charset="-128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559F2DD-96E5-48BB-8EFE-E2965C98E755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C42B178-85DB-45EC-AF6A-A5D35EADF003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D4CFBE4-0CE0-40A2-AE48-C0363C7A3CAE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D4CFBE4-0CE0-40A2-AE48-C0363C7A3CAE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D2B81E85-6799-48FB-AF42-C8C120929F3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906871" y="721137"/>
            <a:ext cx="5030003" cy="37378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38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CB8DF05A-96B3-4515-B878-2A5C2910C80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906870" y="721139"/>
            <a:ext cx="5031101" cy="37401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D2B81E85-6799-48FB-AF42-C8C120929F3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906871" y="721137"/>
            <a:ext cx="5030003" cy="37378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2BC11B8-1698-448A-8337-3C48DF886A26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63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91524D4-66A5-41DB-A630-E01F3A82404A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00F3825D-5EE7-4FAC-8499-9D420A7F0631}" type="slidenum">
              <a:rPr lang="ru-RU"/>
              <a:t>58</a:t>
            </a:fld>
            <a:endParaRPr lang="ru-RU"/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143534" y="715849"/>
            <a:ext cx="455171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09"/>
            <a:ext cx="5464618" cy="4442702"/>
          </a:xfrm>
          <a:noFill/>
        </p:spPr>
        <p:txBody>
          <a:bodyPr wrap="none" anchor="ctr"/>
          <a:lstStyle/>
          <a:p>
            <a:pPr algn="l"/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BCDF7401-47F0-46A9-AF67-67E761FAF6F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872" y="721137"/>
            <a:ext cx="5030003" cy="37378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3" y="4716372"/>
            <a:ext cx="5473021" cy="4447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75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0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5B489A6-C731-47FC-BC51-519EDA06A461}" type="slidenum">
              <a:rPr lang="ru-RU"/>
              <a:t>60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2190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63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40AEAFE9-4CE7-4621-99BF-C76D3754F261}" type="slidenum">
              <a:rPr lang="ru-RU"/>
              <a:t>65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8425" y="720725"/>
            <a:ext cx="6645275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715709"/>
            <a:ext cx="5472627" cy="44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EB73D214-B741-486F-9825-AD825E97D119}" type="slidenum">
              <a:rPr lang="ru-RU"/>
              <a:t>68</a:t>
            </a:fld>
            <a:endParaRPr lang="ru-RU"/>
          </a:p>
        </p:txBody>
      </p:sp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906500" y="720610"/>
            <a:ext cx="5027385" cy="373320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3" y="4715712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48AC057-7B37-4F59-A10A-036A7EBE5FB2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74FEC7F4-4417-4608-BA41-4ECD36BB231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733" y="737369"/>
            <a:ext cx="4571634" cy="37378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207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0EBE7-4512-4EDC-9B0C-22F1FB7D81AC}" type="slidenum">
              <a:rPr lang="ru-RU" smtClean="0">
                <a:latin typeface="Arial" panose="020B0604020202020204" pitchFamily="34" charset="0"/>
              </a:rPr>
              <a:t>83</a:t>
            </a:fld>
            <a:endParaRPr 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1" y="4715711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A36A37-33CB-4157-BFCA-66D2D0CC2407}" type="slidenum">
              <a:rPr lang="ru-RU" smtClean="0"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2"/>
            <a:ext cx="5032190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DF25A52C-91C9-43B7-9E23-F0218419BDF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906870" y="721139"/>
            <a:ext cx="5031101" cy="37401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2E0579B0-E525-4AD5-9EF2-89FAF18B09D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906870" y="721139"/>
            <a:ext cx="5031101" cy="37401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906870" y="721139"/>
            <a:ext cx="5031101" cy="37401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DB6F727A-1708-417F-995B-F3AFE12A1B8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733" y="737369"/>
            <a:ext cx="4571634" cy="37378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1"/>
            <a:ext cx="5474118" cy="4449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906870" y="721139"/>
            <a:ext cx="5031101" cy="37401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62" y="4716372"/>
            <a:ext cx="5469732" cy="44473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1" y="4715711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7605B9C-15D5-4D54-B033-2EB7FAD3C76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534" y="736482"/>
            <a:ext cx="4574135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0"/>
              </a:spcBef>
              <a:defRPr/>
            </a:pPr>
            <a:endParaRPr lang="ru-RU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7605B9C-15D5-4D54-B033-2EB7FAD3C76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534" y="736482"/>
            <a:ext cx="4574135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0"/>
              </a:spcBef>
              <a:defRPr/>
            </a:pPr>
            <a:endParaRPr lang="ru-RU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9EE0E6C-60CC-4569-8810-076DCF94057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3" y="4715712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3.png"/><Relationship Id="rId4" Type="http://schemas.microsoft.com/office/2007/relationships/hdphoto" Target="../media/hdphoto6.wdp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59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4.e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3.png"/><Relationship Id="rId5" Type="http://schemas.openxmlformats.org/officeDocument/2006/relationships/image" Target="../media/image59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2.png"/><Relationship Id="rId1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9.png"/><Relationship Id="rId4" Type="http://schemas.microsoft.com/office/2007/relationships/hdphoto" Target="../media/hdphoto5.wdp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microsoft.com/office/2007/relationships/hdphoto" Target="../media/hdphoto6.wdp"/><Relationship Id="rId10" Type="http://schemas.openxmlformats.org/officeDocument/2006/relationships/image" Target="../media/image106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2.png"/><Relationship Id="rId4" Type="http://schemas.microsoft.com/office/2007/relationships/hdphoto" Target="../media/hdphoto7.wdp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535" y="1910715"/>
            <a:ext cx="9728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Подготовка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руководителей ППЭ</a:t>
            </a:r>
            <a:endParaRPr lang="ru-RU" sz="60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4765" y="111224"/>
            <a:ext cx="592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Государственное учреждение Ярославской области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247005"/>
            <a:ext cx="5645150" cy="152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</a:rPr>
              <a:t>smv</a:t>
            </a: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@coikko.ru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03264" y="185693"/>
            <a:ext cx="3065145" cy="614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ППЭ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152797"/>
            <a:ext cx="7498080" cy="457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31" y="914400"/>
            <a:ext cx="1304353" cy="178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31" y="3714850"/>
            <a:ext cx="1137952" cy="20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936" y="1294483"/>
            <a:ext cx="1078992" cy="39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Запрет-пользования-телефонам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30072" y="5575528"/>
            <a:ext cx="854719" cy="825976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072" y="467493"/>
            <a:ext cx="836412" cy="8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39537" y="7603"/>
            <a:ext cx="1032256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141696"/>
            <a:ext cx="5760640" cy="25826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9984" y="4007183"/>
            <a:ext cx="5615947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ИК ОГЭ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57350" y="4763085"/>
            <a:ext cx="9086850" cy="49934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КИМ ОГЭ (ГВЭ), напечатанный шрифтом Брайля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04916" y="5316346"/>
            <a:ext cx="5675731" cy="499349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Тетрадь для ответов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27616" y="5865740"/>
            <a:ext cx="5653029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Памятка по заполнению тетради шрифтом Брайля 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72947" y="3804325"/>
            <a:ext cx="5615947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КИМ ГВЭ и комплект бланков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537614" y="1466850"/>
            <a:ext cx="18259" cy="518950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337" y="3607085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3287" y="5086695"/>
            <a:ext cx="8967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 в каждый соответствующий индивидуальный ВДП: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тетрадь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ответов на задания ГИА-9;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листы, если они использовались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с заполненной регистрационной частью</a:t>
            </a: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266700" y="4896485"/>
            <a:ext cx="11682095" cy="1460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731788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стандартных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заполняет регистрационную часть тетради для ответов на задания ГИА-9 для письма шрифтом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Брайля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1027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337" y="2080473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шрифтом Брайля регистрационные поля на второй странице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 в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1950" y="116632"/>
            <a:ext cx="11736138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обучающихся, выполняющих работу на компьютере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57" y="4073515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4" y="4300334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" y="1221740"/>
            <a:ext cx="5147945" cy="25958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98" y="4465956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64" y="1221750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18" y="1685919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9936" y="1426958"/>
            <a:ext cx="27678" cy="522939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0078" y="14269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2200" y="4730570"/>
            <a:ext cx="8739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распечатывает ответы и нумерует листы 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ответами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запечатывает: </a:t>
            </a:r>
          </a:p>
          <a:p>
            <a:pPr marL="361950"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</a:p>
          <a:p>
            <a:pPr marL="361950" algn="l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 в соответствующий индивидуальный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325378" y="4494532"/>
            <a:ext cx="11648598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02787" y="1652277"/>
            <a:ext cx="901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задания, записывая ответы в текстовом редакторе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605" y="309488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6" y="2540984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регистрационную часть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распечатанных листов на стандартный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5145736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0737" y="116632"/>
            <a:ext cx="11410337" cy="922337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Проведение экзамена с использованием компьютера</a:t>
            </a:r>
          </a:p>
        </p:txBody>
      </p:sp>
      <p:cxnSp>
        <p:nvCxnSpPr>
          <p:cNvPr id="18" name="Прямая соединительная линия 5"/>
          <p:cNvCxnSpPr/>
          <p:nvPr/>
        </p:nvCxnSpPr>
        <p:spPr>
          <a:xfrm flipV="1">
            <a:off x="325378" y="254098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</a:t>
            </a:r>
            <a:r>
              <a:rPr lang="ru-RU" sz="340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разделе ГИА-9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/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Требования к Штабу ППЭ</a:t>
            </a:r>
            <a:endParaRPr lang="ru-RU" sz="34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5403" y="864417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з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она работы с документацией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м</a:t>
                </a:r>
                <a:r>
                  <a:rPr lang="ru-RU" sz="28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есто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для хранения личных вещей</a:t>
                </a:r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сейф</a:t>
                </a:r>
                <a:endParaRPr lang="ru-RU" sz="28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8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омпьютер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с выходом в Интернет 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т</a:t>
                </a:r>
                <a:r>
                  <a:rPr lang="ru-RU" sz="28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елефонная </a:t>
                </a:r>
              </a:p>
              <a:p>
                <a:pPr algn="ctr"/>
                <a:r>
                  <a:rPr lang="ru-RU" sz="28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связь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принтер</a:t>
                </a:r>
                <a:endParaRPr lang="ru-RU" sz="28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5683901"/>
            <a:ext cx="901653" cy="901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53" y="2845998"/>
            <a:ext cx="1809948" cy="904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0" y="2574490"/>
            <a:ext cx="1060069" cy="917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14" y="5681034"/>
            <a:ext cx="1287236" cy="87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94795" y="1374460"/>
            <a:ext cx="11555316" cy="14380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Медицинский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кабинет (помещение для медицинского работника) должен быть оснащен медицинским оборудованием, средствами для оказания неотложной и скорой медицинской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помощи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70" name="Text Box 3"/>
          <p:cNvSpPr txBox="1">
            <a:spLocks noChangeArrowheads="1"/>
          </p:cNvSpPr>
          <p:nvPr/>
        </p:nvSpPr>
        <p:spPr bwMode="auto">
          <a:xfrm>
            <a:off x="638159" y="338142"/>
            <a:ext cx="1156758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Требования к помещениям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4795" y="3666556"/>
            <a:ext cx="11555316" cy="14380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помещении для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инструктажа 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медицинском кабинете (помещении для медицинского работника) компьютеры должны быть убраны или приведены в нерабочее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состояние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Требования к подготовке ППЭ</a:t>
            </a:r>
            <a:endParaRPr lang="ru-RU" sz="44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81" y="170497"/>
            <a:ext cx="964435" cy="1045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1105416"/>
            <a:ext cx="11468099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нормативные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документы по организации и проведению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ГИА-9, в том числе приказы МО ЯО, инструктивные материалы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журнал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учета участников, обратившихся к медицинскому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работнику,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ведомость наличия лекарственных препаратов</a:t>
            </a:r>
            <a:endParaRPr lang="ru-RU" sz="2600" i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памятки с информацией о сроках ознакомления участников с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результатами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черновики для каждого участника (по 2  листа)</a:t>
            </a: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конверты для упаковки использованных  черновиков</a:t>
            </a:r>
            <a:endParaRPr lang="ru-RU" sz="2600" i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апасные  ВДП</a:t>
            </a: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памятка с контактами телефонами необходимых служб и «горячих линий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копии выписок протоколов ГЭК</a:t>
            </a:r>
          </a:p>
          <a:p>
            <a:pPr marL="342900" indent="-342900">
              <a:buFontTx/>
              <a:buChar char="-"/>
            </a:pP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бейджи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для работников ППЭ</a:t>
            </a:r>
          </a:p>
          <a:p>
            <a:pPr marL="342900" indent="-342900">
              <a:buFontTx/>
              <a:buChar char="-"/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шпагат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поэтажная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схема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  <a:endParaRPr lang="ru-RU" sz="2600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724299" y="762000"/>
          <a:ext cx="10742532" cy="5771542"/>
        </p:xfrm>
        <a:graphic>
          <a:graphicData uri="http://schemas.openxmlformats.org/drawingml/2006/table">
            <a:tbl>
              <a:tblPr/>
              <a:tblGrid>
                <a:gridCol w="2006221"/>
                <a:gridCol w="8736311"/>
              </a:tblGrid>
              <a:tr h="442594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en-US" sz="1800" b="1" u="sng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распечатать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ППЭ-01</a:t>
                      </a:r>
                      <a:endParaRPr lang="ru-RU" altLang="en-US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готовности ППЭ 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(ППЭ-01 ГВЭ)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ППЭ-9 11-01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795" lvl="0" indent="-10795" defTabSz="914400" eaLnBrk="1" hangingPunct="1">
                        <a:buNone/>
                      </a:pPr>
                      <a:r>
                        <a:rPr lang="ru-RU" alt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Сопроводительный бланк к экзаменационным материалам, полученным из аудитории (по кол-ву аудиторий)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ППЭ-09 11-02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en-US" sz="18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Сопроводительный бланк к экзаменационным материалам, полученным из ППЭ</a:t>
                      </a:r>
                      <a:r>
                        <a:rPr lang="ru-RU" altLang="en-US" sz="1800" b="0" i="0" u="non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altLang="en-US" sz="18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(1 шт.)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ППЭ-12-04-МАШ 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Ведомость учета времени отсутствия участников экзамена в </a:t>
                      </a:r>
                      <a:r>
                        <a:rPr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аудитории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(2-3 шт.)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ППЭ-20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об идентификации личности участника ГИА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-9  (2-3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шт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)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21-1</a:t>
                      </a:r>
                      <a:endParaRPr lang="ru-RU" altLang="en-US" sz="1800" b="1" dirty="0">
                        <a:solidFill>
                          <a:srgbClr val="C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недопуске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в ППЭ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(1-2 шт.)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21-2</a:t>
                      </a:r>
                      <a:endParaRPr lang="ru-RU" altLang="en-US" sz="1800" b="1" dirty="0">
                        <a:solidFill>
                          <a:srgbClr val="C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 допуске участника ГИА-9 в ППЭ после начала экзамена (1-2 шт.)</a:t>
                      </a:r>
                      <a:endParaRPr lang="ru-RU" altLang="en-US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en-US" sz="1800" b="1" u="sng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подготовить в электронном виде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Апелляция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о нарушении  порядка ГИА-9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03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795" lvl="0" indent="-10795" eaLnBrk="1" hangingPunct="1">
                        <a:buNone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Протокол рассмотрения апелляции о нарушении порядка проведения ГИА-9</a:t>
                      </a:r>
                      <a:endParaRPr lang="ru-RU" altLang="en-US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ППЭ-21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об удалении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участника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из ППЭ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21-3</a:t>
                      </a:r>
                      <a:endParaRPr lang="ru-RU" altLang="en-US" sz="1800" b="1" dirty="0">
                        <a:solidFill>
                          <a:srgbClr val="C0000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об удалении лиц, нарушивших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порядок проведения ГИА-9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ППЭ-22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 досрочном завершении экзамена  по объективным причинам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0695" y="50165"/>
            <a:ext cx="11497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Требования к подготовке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48207" y="0"/>
            <a:ext cx="7907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должны быть оснащены на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44220" y="1036683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3763" y="2812084"/>
            <a:ext cx="1054646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6636" y="1527105"/>
            <a:ext cx="1915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математика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82311" y="2010360"/>
            <a:ext cx="8115226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линейка, непрограммируемый калькулятор, лабораторное оборудование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9519" y="2991967"/>
            <a:ext cx="7980810" cy="45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непрограммируемый калькулятор, лабор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аторное</a:t>
            </a: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оборудование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81928" y="3750496"/>
            <a:ext cx="6953891" cy="51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</a:rPr>
              <a:t>средство воспроизведения аудиозаписи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9518" y="4393413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л</a:t>
            </a: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инейка, непрограммируемый калькулятор, географические атласы 7-9кл.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664082" y="3600860"/>
            <a:ext cx="10546462" cy="228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45826" y="3022904"/>
            <a:ext cx="1697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664082" y="4397502"/>
            <a:ext cx="10546462" cy="15169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7980" y="3613304"/>
            <a:ext cx="354422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иностранные языки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(письменная часть)</a:t>
            </a:r>
            <a:endParaRPr lang="ru-RU" sz="2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6490" y="5404163"/>
            <a:ext cx="1917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64083" y="1548693"/>
            <a:ext cx="10546461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4082" y="1995120"/>
            <a:ext cx="1054646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83792" y="975388"/>
            <a:ext cx="22201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</a:t>
            </a: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усский язык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36387" y="2211914"/>
            <a:ext cx="1915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2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1929" y="764688"/>
            <a:ext cx="80961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о</a:t>
            </a:r>
            <a:r>
              <a:rPr lang="ru-RU" sz="2200" b="1" dirty="0" smtClean="0"/>
              <a:t>рфографические словари, средство воспроизведения аудиозаписи</a:t>
            </a:r>
            <a:endParaRPr lang="ru-RU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82311" y="1548695"/>
            <a:ext cx="5825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линейка</a:t>
            </a:r>
            <a:endParaRPr lang="ru-RU" sz="22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623985" y="5159577"/>
            <a:ext cx="1058655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45710" y="4571033"/>
            <a:ext cx="1697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география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0286" y="5207949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рфографические словари, тексты художественных произведений, сборники лирики</a:t>
            </a:r>
          </a:p>
        </p:txBody>
      </p:sp>
      <p:cxnSp>
        <p:nvCxnSpPr>
          <p:cNvPr id="25" name="Прямая соединительная линия 5"/>
          <p:cNvCxnSpPr/>
          <p:nvPr/>
        </p:nvCxnSpPr>
        <p:spPr>
          <a:xfrm>
            <a:off x="623984" y="5974113"/>
            <a:ext cx="10586560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34482" y="6166951"/>
            <a:ext cx="1917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информатика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68567" y="6224172"/>
            <a:ext cx="7108985" cy="330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компьютеры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19112" y="231427"/>
            <a:ext cx="79540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должны быть оснащены на ГВЭ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(письменная форма)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47712" y="1450428"/>
            <a:ext cx="3493" cy="538253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4083" y="2776524"/>
            <a:ext cx="1054646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2991" y="2252231"/>
            <a:ext cx="1915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математика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9517" y="2903105"/>
            <a:ext cx="8115226" cy="496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линейка, непрограммируемый калькулятор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0286" y="3674196"/>
            <a:ext cx="7980810" cy="45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непрограммируемый калькулятор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9518" y="4393413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непрограммируемый калькулятор, географические атласы 7-9кл., линейка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664082" y="3517040"/>
            <a:ext cx="10546462" cy="228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24961" y="3706044"/>
            <a:ext cx="1697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664082" y="4289552"/>
            <a:ext cx="10546462" cy="15169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10785" y="5388923"/>
            <a:ext cx="1917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64082" y="2159598"/>
            <a:ext cx="1054646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63916" y="1569957"/>
            <a:ext cx="22201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</a:t>
            </a: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усский язык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2991" y="2934182"/>
            <a:ext cx="1915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2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2604" y="1569956"/>
            <a:ext cx="8096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о</a:t>
            </a:r>
            <a:r>
              <a:rPr lang="ru-RU" sz="2200" b="1" dirty="0" smtClean="0"/>
              <a:t>рфографические и</a:t>
            </a:r>
            <a:r>
              <a:rPr lang="ru-RU" sz="2200" b="1" i="1" dirty="0" smtClean="0"/>
              <a:t> толковые словари</a:t>
            </a:r>
            <a:endParaRPr lang="ru-RU" sz="22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50286" y="2214521"/>
            <a:ext cx="5825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линейка</a:t>
            </a:r>
            <a:endParaRPr lang="ru-RU" sz="22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623985" y="5159577"/>
            <a:ext cx="1058655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10336" y="4540027"/>
            <a:ext cx="1697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география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0286" y="5207949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тексты художественных произведений, сборники лирики</a:t>
            </a:r>
          </a:p>
        </p:txBody>
      </p:sp>
      <p:cxnSp>
        <p:nvCxnSpPr>
          <p:cNvPr id="25" name="Прямая соединительная линия 5"/>
          <p:cNvCxnSpPr/>
          <p:nvPr/>
        </p:nvCxnSpPr>
        <p:spPr>
          <a:xfrm>
            <a:off x="623984" y="5974113"/>
            <a:ext cx="10586560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81472" y="6181556"/>
            <a:ext cx="1917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информатика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49517" y="6224172"/>
            <a:ext cx="7108985" cy="330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компьютеры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85730" y="1031147"/>
            <a:ext cx="11686536" cy="360365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 позднее чем за три дня</a:t>
            </a:r>
          </a:p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ru-RU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buFontTx/>
              <a:buChar char="-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составить график прибытия участников ГИА-9 в ППЭ. В графике указать: адрес ППЭ, время прибытия в ППЭ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 позднее чем за один день</a:t>
            </a:r>
          </a:p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buFontTx/>
              <a:buChar char="-"/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Clr>
                <a:schemeClr val="tx2">
                  <a:lumMod val="50000"/>
                </a:schemeClr>
              </a:buClr>
              <a:buSzPct val="100000"/>
              <a:buFontTx/>
              <a:buChar char="-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ознакомить участников ГИА-9 с графиком прибытия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10" y="1"/>
            <a:ext cx="11653124" cy="94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 проведения экзаменов в ППЭ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09" y="4714884"/>
            <a:ext cx="11686536" cy="169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Важно!</a:t>
            </a:r>
          </a:p>
          <a:p>
            <a:pPr marL="342900" indent="-342900"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Определить время начала прибытия в ППЭ, исключающее длительное ожидание начала экзамена в ППЭ</a:t>
            </a:r>
            <a:endParaRPr lang="ru-RU" sz="32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85709" y="1285860"/>
            <a:ext cx="11686536" cy="465009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Организовать питьевой режим</a:t>
            </a:r>
          </a:p>
          <a:p>
            <a:pPr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ru-RU" sz="36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just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Необходимо подготовить</a:t>
            </a:r>
          </a:p>
          <a:p>
            <a:pPr indent="533400" algn="just"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питьевую воду в емкостях промышленного производства </a:t>
            </a:r>
          </a:p>
          <a:p>
            <a:pPr indent="533400" algn="just"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достаточное количество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одноразовой 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посуды</a:t>
            </a:r>
          </a:p>
          <a:p>
            <a:pPr algn="just"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SzPct val="100000"/>
              <a:buFontTx/>
              <a:buChar char="-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Определить место, где организовать питьевой режим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10" y="1"/>
            <a:ext cx="11666942" cy="94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 проведения экзаменов в ППЭ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33295"/>
            <a:ext cx="4791403" cy="6400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51" y="133295"/>
            <a:ext cx="4757801" cy="6400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947336" y="4608331"/>
            <a:ext cx="3473671" cy="186895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Заполнить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ППЭ-01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(ППЭ-01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ГВЭ)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«Акт готовности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ППЭ»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310" y="5943600"/>
            <a:ext cx="3231931" cy="7725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7051" y="1087821"/>
            <a:ext cx="3461087" cy="315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888272" y="162637"/>
            <a:ext cx="68278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ПРОВЕДЕНИЕ  ГИА-9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312" y="1665768"/>
            <a:ext cx="3152211" cy="2393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на базе ОО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911" y="1665768"/>
            <a:ext cx="3152211" cy="2393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на дому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8649" y="1685616"/>
            <a:ext cx="3152211" cy="2393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в медицинской организации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5" y="1381354"/>
            <a:ext cx="1030375" cy="1030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57" y="1381353"/>
            <a:ext cx="1030375" cy="1030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61" y="1381352"/>
            <a:ext cx="1030375" cy="10303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3434" y="4945416"/>
            <a:ext cx="6350428" cy="1619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Основанием является: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</a:rPr>
              <a:t>Заключение медицинской организации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</a:rPr>
              <a:t>Заключение ПМПК с соответствующими рекомендациями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528816" y="4079326"/>
            <a:ext cx="0" cy="86609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815830" y="4121150"/>
            <a:ext cx="8255" cy="80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6842" y="4283"/>
            <a:ext cx="114615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день проведения 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75413" y="640506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88010" y="1597530"/>
            <a:ext cx="11222835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82398" y="1755679"/>
            <a:ext cx="9225973" cy="2631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Принять ЭМ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Вскрыть сейф-пакет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Разместить в сейфе все ЭМ, кроме пакета руководителя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Обеспечить контроль за регистрацией работников ППЭ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Назначить ответственных организаторов в аудитории и распределить организаторов вне аудитории по местам дежурства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585537" y="4475766"/>
            <a:ext cx="1122283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6842" y="2241305"/>
            <a:ext cx="20675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 позднее 8:00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010" y="4710527"/>
            <a:ext cx="1696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позднее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8:15</a:t>
            </a:r>
            <a:endParaRPr lang="ru-RU" sz="24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7157" y="4710671"/>
            <a:ext cx="9031214" cy="172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Провести краткий инструктаж для работников ППЭ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Проинформировать  организаторов о распределении по аудиториям и местам дежурства, о назначении ответственных организаторов в аудиториях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Выдать формы ППЭ, инструктивные материалы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842" y="635196"/>
            <a:ext cx="227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 позднее 7:30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7156" y="895721"/>
            <a:ext cx="5818202" cy="57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</a:pP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Приступить к своим обязанностям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6842" y="4283"/>
            <a:ext cx="114615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день проведения 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5130" y="702310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85537" y="1662937"/>
            <a:ext cx="10120563" cy="11738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82600" y="831940"/>
            <a:ext cx="227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не позднее 8:50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185" y="1928452"/>
            <a:ext cx="6812089" cy="46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Обеспечить допуск в ППЭ участников ГИА-9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482600" y="2630696"/>
            <a:ext cx="10223500" cy="3457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48000" y="1799699"/>
            <a:ext cx="2067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е ранее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9: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00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577" y="2905146"/>
            <a:ext cx="1696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позднее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9:45</a:t>
            </a:r>
            <a:endParaRPr lang="ru-RU" sz="24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81985" y="2911475"/>
            <a:ext cx="6812280" cy="763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Выдать ответственным организаторам в аудитории экзаменационные материалы</a:t>
            </a:r>
          </a:p>
        </p:txBody>
      </p:sp>
      <p:cxnSp>
        <p:nvCxnSpPr>
          <p:cNvPr id="21" name="Прямая соединительная линия 5"/>
          <p:cNvCxnSpPr/>
          <p:nvPr/>
        </p:nvCxnSpPr>
        <p:spPr>
          <a:xfrm>
            <a:off x="585535" y="3953555"/>
            <a:ext cx="10120565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09303" y="4329079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 9:50</a:t>
            </a:r>
            <a:endParaRPr lang="ru-RU" sz="24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20188" y="4223801"/>
            <a:ext cx="6812089" cy="68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Начинается первая часть инструктажа </a:t>
            </a:r>
          </a:p>
        </p:txBody>
      </p:sp>
      <p:cxnSp>
        <p:nvCxnSpPr>
          <p:cNvPr id="24" name="Прямая соединительная линия 5"/>
          <p:cNvCxnSpPr/>
          <p:nvPr/>
        </p:nvCxnSpPr>
        <p:spPr>
          <a:xfrm>
            <a:off x="585534" y="5170390"/>
            <a:ext cx="1004436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120188" y="895721"/>
            <a:ext cx="6812086" cy="57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Направить организаторов ППЭ на рабочие места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5536" y="5501617"/>
            <a:ext cx="2067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е ранее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10: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00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36006" y="5501574"/>
            <a:ext cx="6812089" cy="68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Начинается вторая часть инструктажа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6842" y="4283"/>
            <a:ext cx="114615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день проведения 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44993" y="702310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77288" y="920094"/>
            <a:ext cx="8614612" cy="299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Осуществлять </a:t>
            </a:r>
            <a:r>
              <a:rPr lang="ru-RU" sz="24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контроль за ходом проведения экзамена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Проверять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помещения  ППЭ на предмет присутствия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посторонних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лиц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Решать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 все возникающие вопросы 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Сотрудничать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с лицами, имеющими право присутствовать во время экзамена в ППЭ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Выдавать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 ответственному организатору в аудитории в случае необходимости резервный доставочный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пакет</a:t>
            </a:r>
            <a:endParaRPr lang="ru-RU" sz="2400" b="1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842" y="1494407"/>
            <a:ext cx="2067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на этапе проведения экзамена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</a:t>
            </a:r>
          </a:p>
        </p:txBody>
      </p:sp>
      <p:cxnSp>
        <p:nvCxnSpPr>
          <p:cNvPr id="21" name="Прямая соединительная линия 5"/>
          <p:cNvCxnSpPr/>
          <p:nvPr/>
        </p:nvCxnSpPr>
        <p:spPr>
          <a:xfrm flipV="1">
            <a:off x="737935" y="3980379"/>
            <a:ext cx="10439817" cy="7466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6842" y="4509277"/>
            <a:ext cx="2186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7288" y="4257109"/>
            <a:ext cx="8614612" cy="224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Принять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экзаменационные материалы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Начать упаковку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экзаменационных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материалов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позднее чем через один час тридцать минут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после окончания экзамена 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помещения, оборудование руководителю ОО, на базе которой организован ППЭ (или уполномоченному им лицу)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43605" y="1785134"/>
            <a:ext cx="7296811" cy="3288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Приём экзаменационных материалов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не позднее 8:00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6370" y="8255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Состав материалов для проведения </a:t>
            </a:r>
            <a:r>
              <a:rPr lang="ru-RU" sz="3200" b="1" kern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ОГЭ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ea typeface="+mj-ea"/>
              <a:cs typeface="Calibri" panose="020F050202020403020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4354" y="988060"/>
            <a:ext cx="10941684" cy="3996056"/>
            <a:chOff x="339670" y="851231"/>
            <a:chExt cx="7364848" cy="379783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670" y="868733"/>
              <a:ext cx="3190679" cy="1119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Доставочные </a:t>
              </a:r>
              <a:r>
                <a:rPr lang="ru-RU" sz="2400" b="1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спецпакеты</a:t>
              </a:r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 с </a:t>
              </a:r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индивидуальными комплектами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13654" y="851231"/>
              <a:ext cx="3190679" cy="113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Возвратные доставочные пакеты</a:t>
              </a:r>
              <a:endParaRPr lang="ru-RU" sz="24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513839" y="3528965"/>
              <a:ext cx="3190679" cy="11200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+mn-ea"/>
                </a:rPr>
                <a:t>Новый сейф-пакет для экзаменационных работ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9670" y="3573623"/>
              <a:ext cx="3190679" cy="1075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charset="0"/>
                  <a:cs typeface="Calibri" panose="020F0502020204030204" charset="0"/>
                  <a:sym typeface="+mn-ea"/>
                </a:rPr>
                <a:t>Пакет руководителя</a:t>
              </a:r>
            </a:p>
          </p:txBody>
        </p:sp>
      </p:grpSp>
      <p:pic>
        <p:nvPicPr>
          <p:cNvPr id="2458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70" y="4698365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86" y="1971895"/>
            <a:ext cx="2963917" cy="1833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44" y="1900244"/>
            <a:ext cx="2604916" cy="1757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0419270" y="4698365"/>
            <a:ext cx="1558581" cy="21310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0588623" y="5502821"/>
            <a:ext cx="1219873" cy="786490"/>
          </a:xfrm>
          <a:prstGeom prst="rect">
            <a:avLst/>
          </a:prstGeom>
          <a:noFill/>
          <a:ln w="254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1975780"/>
            <a:ext cx="2516280" cy="1697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04878" y="1"/>
            <a:ext cx="9409045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Акт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приемки-передачи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(ППЭ-9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14-01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ОГЭ)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0" y="1312050"/>
            <a:ext cx="11940799" cy="508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2966" y="0"/>
            <a:ext cx="10641723" cy="180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Доставка в ППЭ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дополнительных бланков ответов №2 ОГЭ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 основной период</a:t>
            </a:r>
            <a:endParaRPr lang="ru-RU" sz="2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93472" y="1627997"/>
            <a:ext cx="5376595" cy="345242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216000" rIns="90000" bIns="216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Дополнительные бланки ответов № 2 ОГЭ,  рассчитанные на весь основной период проведения ГИА-9,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доставляются в ППЭ в первый день проведения экзаменов в данном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 в отдельном сейф-пакете </a:t>
            </a:r>
          </a:p>
        </p:txBody>
      </p:sp>
      <p:pic>
        <p:nvPicPr>
          <p:cNvPr id="6" name="Picture 2" descr="http://gkspt.ru/images/products/1545/p_14537056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768"/>
          <a:stretch>
            <a:fillRect/>
          </a:stretch>
        </p:blipFill>
        <p:spPr bwMode="auto">
          <a:xfrm>
            <a:off x="5334101" y="4398914"/>
            <a:ext cx="2373139" cy="23644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2917" t="19444" r="24306" b="12963"/>
          <a:stretch>
            <a:fillRect/>
          </a:stretch>
        </p:blipFill>
        <p:spPr bwMode="auto">
          <a:xfrm>
            <a:off x="5704579" y="5222849"/>
            <a:ext cx="1632181" cy="5781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35" y="1454577"/>
            <a:ext cx="3931671" cy="5230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16405" y="16002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Состав материалов для проведения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3040" y="743585"/>
            <a:ext cx="3607435" cy="137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Доставочные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спецпакеты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с комплектами бланков ГВЭ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9465" y="753745"/>
            <a:ext cx="3301365" cy="1363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Доставочные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спецпакеты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с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КИМ  ГВЭ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9785" y="761365"/>
            <a:ext cx="3562985" cy="1355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Возвратные доставочные пакеты ГВЭ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40" y="3835400"/>
            <a:ext cx="3634740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Дополнительные бланки ответов  ГВЭ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0420" y="3835400"/>
            <a:ext cx="356298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Сейф-пакет для упаковки 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экзаменационных работ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561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919" y="4886959"/>
            <a:ext cx="1414617" cy="189201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85" y="1957070"/>
            <a:ext cx="2515870" cy="1818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5" y="1940560"/>
            <a:ext cx="2621280" cy="1834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15" y="1929340"/>
            <a:ext cx="2771904" cy="1818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778" y="4728130"/>
            <a:ext cx="1494317" cy="205020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" name="Прямоугольник 21"/>
          <p:cNvSpPr/>
          <p:nvPr/>
        </p:nvSpPr>
        <p:spPr>
          <a:xfrm>
            <a:off x="4609465" y="3835400"/>
            <a:ext cx="330136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Пакет руководителя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715" y="4617720"/>
            <a:ext cx="1604010" cy="21621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0685140" y="5368371"/>
            <a:ext cx="1222174" cy="77099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31372" y="1"/>
            <a:ext cx="11581952" cy="14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   Акт приемки-передачи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 (ППЭ-9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14-01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ГВЭ)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" y="1196752"/>
            <a:ext cx="11760629" cy="566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85417" y="93123"/>
            <a:ext cx="462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766445" y="789940"/>
          <a:ext cx="10658475" cy="5719445"/>
        </p:xfrm>
        <a:graphic>
          <a:graphicData uri="http://schemas.openxmlformats.org/drawingml/2006/table">
            <a:tbl>
              <a:tblPr/>
              <a:tblGrid>
                <a:gridCol w="1988820"/>
                <a:gridCol w="8669655"/>
              </a:tblGrid>
              <a:tr h="3657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Код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ППЭ-02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Апелляция о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нарушении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порядка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проведения ГИА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1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ППЭ-03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Протокол рассмотрения апелляции о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нарушении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порядка проведения ГИА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ППЭ-05-01</a:t>
                      </a:r>
                      <a:endParaRPr lang="ru-RU" altLang="en-US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Список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участников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Г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ИА-9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 аудитории ППЭ 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ППЭ-05-02</a:t>
                      </a:r>
                      <a:endParaRPr lang="ru-RU" altLang="en-US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Протокол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проведения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Г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ИА-9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 аудитории  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ППЭ-06-01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Список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участников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ГИА-9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образовательной организации 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ППЭ-06-02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Список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участников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ГИА-9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 ППЭ по алфавиту 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ППЭ-07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Список работников ППЭ и общественных наблюдателей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ППЭ-10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Отчет члена ГЭК о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проведении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ГИА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-9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 ППЭ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ППЭ-12-02 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Ведомость коррекции персональных данных участников экзамена в аудитории 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ППЭ-12-04-МАШ </a:t>
                      </a:r>
                      <a:endParaRPr lang="ru-RU" alt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ППЭ-13-01</a:t>
                      </a:r>
                      <a:endParaRPr lang="ru-RU" altLang="en-US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Протокол </a:t>
                      </a:r>
                      <a:r>
                        <a:rPr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проведения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ГИА-9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в ППЭ</a:t>
                      </a:r>
                      <a:endParaRPr lang="ru-RU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1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ППЭ-13-02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Сводная ведомость учета участников и использования экзаменационных материалов в ППЭ</a:t>
                      </a:r>
                      <a:endParaRPr lang="ru-RU" altLang="en-US" sz="18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22402" y="1212008"/>
            <a:ext cx="11639550" cy="514253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Под ППЭ можно занять часть здания образовательной организации (крыло или этаж), при этом  ППЭ должен быть изолирован от остальной части здания</a:t>
            </a:r>
          </a:p>
          <a:p>
            <a:pPr algn="just"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Входом в ППЭ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является место проведения уполномоченными лицами работ с использованием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металлоискателей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а также  проверки документов обучающихся и наличия их в списках распределения в данный ППЭ</a:t>
            </a: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Экзамены в форме ОГЭ и ГВЭ могут проводиться в одном ППЭ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46188" y="116633"/>
            <a:ext cx="1136438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Организация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85417" y="93123"/>
            <a:ext cx="462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767093" y="1034546"/>
          <a:ext cx="10658475" cy="3169920"/>
        </p:xfrm>
        <a:graphic>
          <a:graphicData uri="http://schemas.openxmlformats.org/drawingml/2006/table">
            <a:tbl>
              <a:tblPr/>
              <a:tblGrid>
                <a:gridCol w="1988820"/>
                <a:gridCol w="8669655"/>
              </a:tblGrid>
              <a:tr h="3352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Код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6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ППЭ-14-02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Ведомость учета экзаменационных материалов</a:t>
                      </a:r>
                      <a:endParaRPr lang="ru-RU" altLang="en-US" sz="20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ППЭ-16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Расшифровка кодов образовательных организаций</a:t>
                      </a:r>
                      <a:endParaRPr lang="ru-RU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МАШ</a:t>
                      </a:r>
                      <a:endParaRPr lang="ru-RU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общественного наблюдения за проведением ГИА-9 в ППЭ</a:t>
                      </a:r>
                      <a:endParaRPr lang="ru-RU" alt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ППЭ-19 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Контроль изменения состава работников в день экзамена </a:t>
                      </a:r>
                      <a:endParaRPr lang="ru-RU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ППЭ-20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об идентификации личности участника ГИА </a:t>
                      </a:r>
                      <a:endParaRPr lang="ru-RU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ППЭ-21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об удалении </a:t>
                      </a:r>
                      <a:r>
                        <a:rPr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участника</a:t>
                      </a: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экзамена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из ППЭ</a:t>
                      </a:r>
                      <a:endParaRPr lang="ru-RU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ППЭ-22</a:t>
                      </a:r>
                      <a:endParaRPr lang="ru-RU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Акт о досрочном завершении экзамена  по объективным причинам</a:t>
                      </a:r>
                      <a:endParaRPr lang="ru-RU" alt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151" y="1555860"/>
            <a:ext cx="5148029" cy="397249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работника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 осуществляется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основании</a:t>
            </a:r>
          </a:p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списках распределения в данный ППЭ (Форма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ППЭ-07)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2151" y="43814"/>
            <a:ext cx="5423338" cy="950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работников ППЭ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Форма ППЭ-07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7" y="43814"/>
            <a:ext cx="5050548" cy="6861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28960" y="4073366"/>
            <a:ext cx="216968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ежурный на этаже</a:t>
            </a:r>
          </a:p>
          <a:p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ежурный  на входе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591136" y="65809"/>
            <a:ext cx="7008779" cy="8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Замена работника ППЭ 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5" y="1069542"/>
            <a:ext cx="7239007" cy="57884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4847861" y="2536644"/>
            <a:ext cx="2003840" cy="79208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1683" y="2049913"/>
            <a:ext cx="4419570" cy="181806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В случае неявки работника ППЭ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заменить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 его, заполнив форму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ППЭ-19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31442" y="1848369"/>
            <a:ext cx="7008779" cy="2953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Краткий инструктаж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" y="88654"/>
            <a:ext cx="4248150" cy="653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8042" y="68601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0525"/>
            <a:ext cx="4276725" cy="607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66496" y="98272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61" y="1238250"/>
            <a:ext cx="398145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84194" y="1708355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8239" y="2077687"/>
            <a:ext cx="1303775" cy="3974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44510" y="982720"/>
            <a:ext cx="173420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01446" y="1295613"/>
            <a:ext cx="1204420" cy="9932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" y="1604553"/>
            <a:ext cx="310896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№ 17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" y="88654"/>
            <a:ext cx="4062816" cy="6249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0882" y="686012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02" y="147257"/>
            <a:ext cx="4041184" cy="574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29061" y="673821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84194" y="1708355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82" y="88654"/>
            <a:ext cx="4282308" cy="5985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47" y="1355516"/>
            <a:ext cx="3809014" cy="5376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89848" y="673821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221354" y="1844824"/>
            <a:ext cx="2743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6083" y="2077687"/>
            <a:ext cx="1068353" cy="4447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765628" y="673821"/>
            <a:ext cx="1749972" cy="3507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285890" y="1012375"/>
            <a:ext cx="0" cy="11710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56386" y="855289"/>
            <a:ext cx="1343873" cy="50022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0014" y="551793"/>
            <a:ext cx="1749972" cy="55360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9" idx="1"/>
          </p:cNvCxnSpPr>
          <p:nvPr/>
        </p:nvCxnSpPr>
        <p:spPr>
          <a:xfrm flipH="1" flipV="1">
            <a:off x="6258910" y="1012375"/>
            <a:ext cx="1397476" cy="9302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4421" y="1708355"/>
            <a:ext cx="310896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№ 17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" y="-30991"/>
            <a:ext cx="4588752" cy="686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98" y="23197"/>
            <a:ext cx="5467377" cy="660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98280" y="3401029"/>
            <a:ext cx="2238612" cy="1253402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ИКТ-5.1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800" y="1622289"/>
            <a:ext cx="3555832" cy="2123658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14_2160000000045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 15.1_2160000000045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/>
              <a:t>Или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15.2_216000000045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7800" y="1447801"/>
            <a:ext cx="34141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66" y="2076452"/>
            <a:ext cx="34141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84" y="462984"/>
            <a:ext cx="5786248" cy="38665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5" y="118989"/>
            <a:ext cx="4488391" cy="631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620" y="4020207"/>
            <a:ext cx="2244196" cy="1371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766816" y="3878317"/>
            <a:ext cx="908770" cy="709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15543" y="0"/>
            <a:ext cx="8160907" cy="699404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Безопасность в ППЭ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59075" y="927735"/>
            <a:ext cx="667258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Инструкции по: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эвакуации  из помещений в ППЭ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оказанию первой помощи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применению тревожной кнопки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4136" y="3136263"/>
            <a:ext cx="11422989" cy="273072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Порядок действий работников ППЭ при: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обнаружении подозрительного предмета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поступлении угрозы по телефону или в письменной форме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возникновении чрезвычайных ситуаций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обнаружении угрозы химического или биологического терроризма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совершении террористических актов путем захвата заложников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860075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3093" y="1884111"/>
            <a:ext cx="2357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6445" y="1169408"/>
            <a:ext cx="87396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ГИА-9 в аудитории ППЭ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 МАШ «Ведомость учета времени отсутствия участников экзамена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 Расшифровка кодов образовательных организаций»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 (Форма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участников экзамена, зачитываемую организатором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конверт для упаковки использованных черновиков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7345" y="286970"/>
            <a:ext cx="1149731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До входа ППЭ</a:t>
            </a:r>
            <a:endParaRPr lang="ru-RU" sz="4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89690" y="1075225"/>
            <a:ext cx="3304018" cy="4511421"/>
            <a:chOff x="-29846" y="138070"/>
            <a:chExt cx="3344544" cy="342377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23823" y="398421"/>
              <a:ext cx="3190875" cy="31634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Места </a:t>
              </a:r>
              <a:r>
                <a:rPr lang="ru-RU" sz="30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для хранения личных вещей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29846" y="138070"/>
              <a:ext cx="663576" cy="520700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E26714"/>
                  </a:solidFill>
                </a:rPr>
                <a:t>1</a:t>
              </a:r>
              <a:endParaRPr lang="ru-RU" sz="2400" b="1" dirty="0">
                <a:solidFill>
                  <a:srgbClr val="E26714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981450" y="1418283"/>
            <a:ext cx="4133850" cy="5134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85750">
              <a:buFontTx/>
              <a:buChar char="-"/>
            </a:pPr>
            <a:r>
              <a:rPr lang="ru-RU" sz="25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</a:t>
            </a:r>
            <a:r>
              <a:rPr lang="ru-RU" sz="25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частников ГИА-9</a:t>
            </a:r>
          </a:p>
          <a:p>
            <a:pPr marL="361950" indent="-285750">
              <a:buFontTx/>
              <a:buChar char="-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организаторов ППЭ</a:t>
            </a:r>
          </a:p>
          <a:p>
            <a:pPr marL="361950" indent="-285750">
              <a:buFontTx/>
              <a:buChar char="-"/>
            </a:pPr>
            <a:r>
              <a:rPr lang="ru-RU" sz="25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медицинских работников</a:t>
            </a:r>
          </a:p>
          <a:p>
            <a:pPr marL="361950" indent="-285750">
              <a:buFontTx/>
              <a:buChar char="-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специалистов по инструктажу</a:t>
            </a:r>
          </a:p>
          <a:p>
            <a:pPr marL="361950" indent="-285750">
              <a:buFontTx/>
              <a:buChar char="-"/>
            </a:pPr>
            <a:r>
              <a:rPr lang="ru-RU" sz="25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э</a:t>
            </a: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кспертов, оценивающих выполнение лабораторных работ</a:t>
            </a:r>
          </a:p>
          <a:p>
            <a:pPr marL="361950" indent="-285750">
              <a:buFontTx/>
              <a:buChar char="-"/>
            </a:pPr>
            <a:r>
              <a:rPr lang="ru-RU" sz="25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</a:t>
            </a: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ссистентов</a:t>
            </a:r>
          </a:p>
          <a:p>
            <a:pPr marL="361950" indent="-285750">
              <a:buFontTx/>
              <a:buChar char="-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экзаменаторов-собеседников</a:t>
            </a:r>
          </a:p>
          <a:p>
            <a:pPr marL="361950" indent="-285750">
              <a:buFontTx/>
              <a:buChar char="-"/>
            </a:pPr>
            <a:r>
              <a:rPr lang="ru-RU" sz="25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</a:t>
            </a:r>
            <a:r>
              <a:rPr lang="ru-RU" sz="250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редставителей</a:t>
            </a:r>
            <a:r>
              <a:rPr lang="ru-RU" sz="25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СМИ</a:t>
            </a:r>
          </a:p>
          <a:p>
            <a:pPr marL="457200" indent="-457200">
              <a:buFontTx/>
              <a:buChar char="-"/>
            </a:pPr>
            <a:endParaRPr lang="ru-RU" sz="30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8364676" y="1328458"/>
            <a:ext cx="3617774" cy="3853142"/>
            <a:chOff x="123824" y="288267"/>
            <a:chExt cx="3662148" cy="292419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55612" y="503295"/>
              <a:ext cx="3330360" cy="2709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Помещение</a:t>
              </a:r>
            </a:p>
            <a:p>
              <a:pPr algn="ctr"/>
              <a:r>
                <a:rPr lang="ru-RU" sz="30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для сопровождающих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23824" y="288267"/>
              <a:ext cx="663576" cy="520700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E26714"/>
                  </a:solidFill>
                </a:rPr>
                <a:t>2</a:t>
              </a:r>
              <a:endParaRPr lang="ru-RU" sz="2400" b="1" dirty="0">
                <a:solidFill>
                  <a:srgbClr val="E26714"/>
                </a:solidFill>
              </a:endParaRPr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3493708" y="1556473"/>
            <a:ext cx="189629" cy="4408932"/>
          </a:xfrm>
          <a:prstGeom prst="rightBrac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660169" y="860075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3035" y="1032814"/>
            <a:ext cx="235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 ОГЭ по химии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6443" y="3512086"/>
            <a:ext cx="8739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инструкции для участников практической части экзамена по информатике и ИКТ при проведении ГИА-9 в форме ОГЭ (на каждого участника)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ИКТ-5.1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3081523"/>
            <a:ext cx="11156445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3035" y="3512205"/>
            <a:ext cx="235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 ОГЭ по информатике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8844" y="1584906"/>
            <a:ext cx="873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«Ведомость  учета очередности выполнения лабораторной работы участниками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92780" y="749935"/>
            <a:ext cx="17780" cy="57200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0078" y="1015783"/>
            <a:ext cx="2831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организатору вне аудитории – дежурному на входе в ППЭ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6523" y="1015783"/>
            <a:ext cx="86552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ППЭ-06-01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образовательной организации»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ППЭ-06-02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«Список участников ГИА-9 в ППЭ по алфавиту»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ППЭ-20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«Акт об идентификации личности участника ГИА-9»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металлоискатель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0078" y="3716909"/>
            <a:ext cx="11580998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0078" y="4074566"/>
            <a:ext cx="2831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организатору дежурному на входе, ответственному за упаковку личных вещей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6524" y="4613175"/>
            <a:ext cx="865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мешки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упаковки личных вещей,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степлеры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735581" y="749696"/>
            <a:ext cx="0" cy="609270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3525" y="1007951"/>
            <a:ext cx="23228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специалисту по проведению </a:t>
            </a:r>
            <a:r>
              <a:rPr lang="ru-RU" sz="28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инструктажа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на ОГЭ по физике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85090" y="884841"/>
            <a:ext cx="9096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заполненный бланк «Характеристика лабораторного оборудования» (2 экз.)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ведомость проведения инструктажа по правилам безопасности при проведении ОГЭ по физике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 выдачи лабораторного оборудования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 по правилам безопасности труда при проведении ОГЭ по физике (для каждого участника)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0078" y="3259074"/>
            <a:ext cx="11580998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48152" y="3334029"/>
            <a:ext cx="8970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по технике безопасности при выполнении лабораторной работы при проведении ОГЭ по химии (для каждого участника)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ППЭ-04-01-Х «Ведомость проведения инструктажа по технике безопасности»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79443" y="4975780"/>
            <a:ext cx="11580998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8719" y="5057297"/>
            <a:ext cx="24054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э</a:t>
            </a:r>
            <a:r>
              <a:rPr lang="ru-RU" sz="2200" b="1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ксперту</a:t>
            </a:r>
            <a:r>
              <a:rPr lang="ru-RU" sz="22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, оценивающему выполнение лабораторной работы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8152" y="5442484"/>
            <a:ext cx="865526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инструкцию для эксперта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форму ППЭ-04-02-Х «Ведомость оценивания лабораторной работы в аудитории» (каждому эксперту)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443" y="3395585"/>
            <a:ext cx="2469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специалисту по проведению инструктажа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на ОГЭ по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945459" y="1287950"/>
            <a:ext cx="0" cy="279533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6483" y="1591056"/>
            <a:ext cx="2357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т</a:t>
            </a:r>
            <a:r>
              <a:rPr lang="ru-RU" sz="28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ехническому</a:t>
            </a:r>
            <a:r>
              <a:rPr lang="ru-RU" sz="28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специалисту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 экзамене по информатике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3821" y="1584906"/>
            <a:ext cx="8334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съемный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носитель информации  для копирования файлов с выполненными заданиями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0100" y="4398357"/>
            <a:ext cx="10908423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ED7D31">
                  <a:lumMod val="50000"/>
                </a:srgbClr>
              </a:buClr>
              <a:buSzPct val="100000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пароль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a typeface="MS Gothic" panose="020B0609070205080204" pitchFamily="49" charset="-128"/>
              </a:rPr>
              <a:t>для открытия архива с экзаменационными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MS Gothic" panose="020B0609070205080204" pitchFamily="49" charset="-128"/>
              </a:rPr>
              <a:t>заданиями технические  специалисты совместно с руководителем ППЭ должны скачать  с облака (ссылка в инструкции технического специалист)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45590" y="1275573"/>
            <a:ext cx="6985" cy="51414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1238" y="2552260"/>
            <a:ext cx="2584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медицинскому работнику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1584906"/>
            <a:ext cx="85081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инструкцию, определяющую порядок работы медицинского работника  во время проведения ГИА-9 в ППЭ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 учета участников ГИА-9, обратившихся к медицинскому работнику во время проведения экзамена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«Ведомость  наличия лекарственных препаратов у участников экзамена в ППЭ в день проведения экзамена»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копии выписок из протоколов ГЭК о создании специальных условий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"/>
            <a:ext cx="5524500" cy="665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6" y="1319212"/>
            <a:ext cx="9675813" cy="21907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0" y="5448300"/>
            <a:ext cx="5848350" cy="1409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86700" y="3901976"/>
            <a:ext cx="337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 общественного наблюдения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ППЭ-18 МАШ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3325" y="1373547"/>
            <a:ext cx="47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1" y="1593215"/>
            <a:ext cx="8382338" cy="3514813"/>
            <a:chOff x="123824" y="664146"/>
            <a:chExt cx="731389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4" cy="2587053"/>
              <a:chOff x="123824" y="664146"/>
              <a:chExt cx="3406774" cy="258705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7"/>
                <a:ext cx="3190874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490523" cy="2587054"/>
              <a:chOff x="123824" y="664146"/>
              <a:chExt cx="3490523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423472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863" cy="2587054"/>
              <a:chOff x="123824" y="664146"/>
              <a:chExt cx="3406863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812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490818" cy="2587054"/>
              <a:chOff x="123824" y="664146"/>
              <a:chExt cx="3490818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423767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лекарственные средства и питание  (при необходимости)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2268528" y="949931"/>
            <a:ext cx="7655356" cy="695983"/>
            <a:chOff x="-1921845" y="-984047"/>
            <a:chExt cx="10412561" cy="446523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rgbClr val="C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21845" y="-984047"/>
              <a:ext cx="10412561" cy="335683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</a:t>
              </a:r>
              <a:r>
                <a:rPr lang="ru-RU" sz="2800" b="1" kern="0" dirty="0" smtClean="0">
                  <a:solidFill>
                    <a:srgbClr val="C0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экзамена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 может иметь:</a:t>
              </a:r>
            </a:p>
          </p:txBody>
        </p:sp>
      </p:grpSp>
      <p:pic>
        <p:nvPicPr>
          <p:cNvPr id="22" name="Рисунок 21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013" y="2850995"/>
            <a:ext cx="927257" cy="695443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7076">
            <a:off x="9369405" y="2821448"/>
            <a:ext cx="923118" cy="47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95554" y="-10584"/>
            <a:ext cx="8677275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Допуск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участников ГИА-9 в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09448" y="5616950"/>
            <a:ext cx="11004331" cy="111017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участника ГИА-9 в ППЭ осуществляется на основании: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его в списках распределения в данный ППЭ (Форма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ППЭ-06-01, ППЭ-06-02)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88276" y="758050"/>
            <a:ext cx="5060731" cy="397249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Отсутствие документа,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удостоверяющего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личность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допускается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</a:t>
            </a:r>
          </a:p>
          <a:p>
            <a:pPr>
              <a:buClr>
                <a:schemeClr val="accent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Сопровождающий заполняет форму ППЭ-20 «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Акт об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идентификации личности участника ГИА-9» </a:t>
            </a:r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576" y="4872439"/>
            <a:ext cx="2406403" cy="180480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3341" y="0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4608" y="3576226"/>
            <a:ext cx="2400267" cy="39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24" y="320708"/>
            <a:ext cx="5070834" cy="627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3300" y="5161436"/>
            <a:ext cx="2019300" cy="4011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1950" y="268152"/>
            <a:ext cx="5524500" cy="28952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Отсутствие обучающегося в списках распределения 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Член ГЭК:</a:t>
            </a:r>
          </a:p>
          <a:p>
            <a:pPr marL="363855">
              <a:buClr>
                <a:schemeClr val="accent2">
                  <a:lumMod val="50000"/>
                </a:schemeClr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заполняет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форму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ППЭ- 9 21-1 «Акт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недопуске участника ГИА-9 в ППЭ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2516" y="3700722"/>
            <a:ext cx="5513934" cy="249517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Отказ от сдачи запрещенного средства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Член ГЭК составляет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акт о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недопуске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указанного участника в ППЭ (форма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21-1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46826" y="0"/>
            <a:ext cx="4608512" cy="506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ППЭ-9 21-1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62" y="495899"/>
            <a:ext cx="5324141" cy="6409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8150" y="1309964"/>
            <a:ext cx="5678871" cy="354161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Опоздание на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экзамен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  допускается 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составляет акт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допуске указанного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участника в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после начала экзамена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(форма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21-2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97754" y="12008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Форма ППЭ-9 21-2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06" y="141890"/>
            <a:ext cx="4918841" cy="6701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В ППЭ должны быть организованны помещения</a:t>
            </a:r>
            <a:endParaRPr lang="ru-RU" sz="3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05836" y="572537"/>
            <a:ext cx="9928864" cy="5289967"/>
            <a:chOff x="607824" y="607195"/>
            <a:chExt cx="9151015" cy="526559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62912" y="607195"/>
              <a:ext cx="3522663" cy="2644005"/>
              <a:chOff x="762912" y="607195"/>
              <a:chExt cx="3522663" cy="2644005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1094700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Штаб ППЭ</a:t>
                </a:r>
                <a:endParaRPr lang="ru-RU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762912" y="607195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5998049" y="668106"/>
              <a:ext cx="3760790" cy="2583094"/>
              <a:chOff x="2174976" y="668106"/>
              <a:chExt cx="3760790" cy="25830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500622" y="868518"/>
                <a:ext cx="3435144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Помещение для участников ГИА-9</a:t>
                </a:r>
              </a:p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(аудитории проведения</a:t>
                </a:r>
                <a:r>
                  <a:rPr lang="ru-RU" sz="2600" b="1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)</a:t>
                </a:r>
                <a:r>
                  <a:rPr lang="ru-RU" sz="26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</a:t>
                </a:r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174976" y="66810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5991907" y="3281133"/>
              <a:ext cx="3766932" cy="2591657"/>
              <a:chOff x="-1654239" y="3281133"/>
              <a:chExt cx="3766932" cy="259165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-1316309" y="3490108"/>
                <a:ext cx="3429002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Помещение для проведения инструктажа организаторов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654239" y="3281133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607824" y="3346853"/>
              <a:ext cx="3677751" cy="2525937"/>
              <a:chOff x="-3215249" y="501796"/>
              <a:chExt cx="3677751" cy="2525937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-2728373" y="645051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Помещение для медицинского работника </a:t>
                </a:r>
              </a:p>
              <a:p>
                <a:pPr algn="ctr"/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(</a:t>
                </a:r>
                <a:r>
                  <a:rPr lang="ru-RU" sz="2600" dirty="0" err="1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ме</a:t>
                </a:r>
                <a:r>
                  <a:rPr lang="ru-RU" sz="26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дицинский</a:t>
                </a: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кабинет)</a:t>
                </a:r>
                <a:endPara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-3215249" y="50179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22456" y="5770358"/>
            <a:ext cx="1055930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Помещения, не использующиеся для проведения экзамена, должны быть заперты и опечатаны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8952" y="139362"/>
            <a:ext cx="11458248" cy="188010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Пронос лекарственного средства в ППЭ 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Медицинская справка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Штамп и печать медицинской организации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Подпись и печать врача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951" y="2132045"/>
            <a:ext cx="11458249" cy="47116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Наличие у участника ГИА-9 устройства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мониторинга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глюкозы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Руководитель ППЭ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получает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выписку из протокола ГЭК о распределении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такого участника в ППЭ</a:t>
            </a: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ГИА-9 должен иметь доступ к устройствам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мониторинга глюкозы в любое время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Частота использования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устройства не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регламентирована, определяется самочувствием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участника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медицинскими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показаниями</a:t>
            </a: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стройство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течение всего экзамена должно находиться на рабочем столе участника экзамена в зоне видимости организаторов в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55625" y="2563891"/>
            <a:ext cx="10887075" cy="2599029"/>
            <a:chOff x="123824" y="664146"/>
            <a:chExt cx="11020611" cy="25870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доставочные </a:t>
                </a:r>
                <a:r>
                  <a:rPr lang="ru-RU" sz="2600" dirty="0" err="1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спецпакеты</a:t>
                </a:r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с индивидуальными комплектами </a:t>
                </a:r>
              </a:p>
              <a:p>
                <a:pPr algn="ctr"/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ОГЭ</a:t>
                </a:r>
                <a:endParaRPr lang="ru-RU" sz="26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дополнительные бланки ответов 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№ 2</a:t>
                </a:r>
                <a:endParaRPr lang="ru-RU" sz="26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6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омплект</a:t>
                </a: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ВДП для упаковки бланков</a:t>
                </a:r>
              </a:p>
              <a:p>
                <a:pPr algn="ctr"/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636501" y="49311"/>
            <a:ext cx="593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kern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Выдача ЭМ в аудитории ОГЭ</a:t>
            </a:r>
            <a:endParaRPr lang="ru-RU" sz="3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24" name="Овал 23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69744" y="925830"/>
            <a:ext cx="9394787" cy="1317625"/>
            <a:chOff x="-2961315" y="-487073"/>
            <a:chExt cx="12060312" cy="821791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2961315" y="-48707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961315" y="170354"/>
              <a:ext cx="12060312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68909" y="5425761"/>
            <a:ext cx="10673791" cy="13261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на экзаменах по русскому языку и письменной части по иностранным языкам (письменная часть)  аудио файл с заданием устанавливается  на средство воспроизведения аудиозаписи техническим специалистом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36140" y="2075180"/>
            <a:ext cx="7920355" cy="4620895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6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</a:t>
                </a:r>
                <a:r>
                  <a:rPr sz="2600" dirty="0" err="1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комплектами</a:t>
                </a:r>
                <a:r>
                  <a:rPr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 </a:t>
                </a:r>
                <a:endParaRPr sz="2600" dirty="0">
                  <a:solidFill>
                    <a:schemeClr val="bg2">
                      <a:lumMod val="10000"/>
                    </a:schemeClr>
                  </a:solidFill>
                  <a:uFillTx/>
                  <a:sym typeface="+mn-ea"/>
                </a:endParaRPr>
              </a:p>
              <a:p>
                <a:pPr algn="ctr"/>
                <a:r>
                  <a:rPr lang="ru-RU" sz="2600" noProof="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бланков ГВЭ</a:t>
                </a:r>
                <a:endPara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6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КИМ ГВЭ</a:t>
                </a:r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6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дополнительные бланки ответов ГВЭ</a:t>
                </a:r>
                <a:endPara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комплект ВДП </a:t>
                </a:r>
                <a:r>
                  <a:rPr lang="ru-RU" sz="26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для упаковки бланков </a:t>
                </a: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ГВЭ</a:t>
                </a:r>
                <a:endParaRPr lang="ru-RU" sz="2600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811252" y="90583"/>
            <a:ext cx="5259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Выдача </a:t>
            </a:r>
            <a:r>
              <a:rPr lang="ru-RU" sz="3200" b="1" kern="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Century Gothic" panose="020B0502020202020204" pitchFamily="34" charset="0"/>
                <a:sym typeface="+mn-ea"/>
              </a:rPr>
              <a:t>ЭМ в аудитории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625792"/>
            <a:ext cx="9344025" cy="1317625"/>
            <a:chOff x="-2961314" y="-2358384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358384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-1681754"/>
              <a:ext cx="11703215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</a:t>
              </a:r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ГВЭ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42289" y="110360"/>
            <a:ext cx="5957309" cy="513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ППЭ-14-02 ОГЭ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835856"/>
            <a:ext cx="11240814" cy="5848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8676" y="1734207"/>
            <a:ext cx="961696" cy="43039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162857" y="177104"/>
            <a:ext cx="4992553" cy="541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ППЭ-14-02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733951"/>
            <a:ext cx="11745310" cy="596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0303" y="1671145"/>
            <a:ext cx="552554" cy="39571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8386" y="1671145"/>
            <a:ext cx="1907628" cy="39571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51" y="14385"/>
            <a:ext cx="932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Удаление участника ГИА-9 из ППЭ</a:t>
            </a:r>
            <a:endParaRPr lang="ru-RU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3" y="668627"/>
            <a:ext cx="4077221" cy="61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1945" y="6243145"/>
            <a:ext cx="3736427" cy="5288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" y="660716"/>
            <a:ext cx="7747930" cy="357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7048" y="2396359"/>
            <a:ext cx="425669" cy="19549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3192" y="4556012"/>
            <a:ext cx="7430022" cy="2215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руководитель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ППЭ 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участвует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при составлении акта об удалении участника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экзамена из ППЭ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(форма 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ППЭ-21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составляет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служебную записку по факту удаления участника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ГИА-9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ставится метка в бланке ответов № 1 ОГЭ (бланке регистрации ГВЭ) и в форме 05-02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193" y="2627"/>
            <a:ext cx="727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Досрочное завершение экзамена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33047"/>
            <a:ext cx="4495964" cy="648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67448" y="6006662"/>
            <a:ext cx="4177862" cy="8129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2" y="587402"/>
            <a:ext cx="7272367" cy="3558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8806" y="2222938"/>
            <a:ext cx="362607" cy="18840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9422" y="4141629"/>
            <a:ext cx="7316136" cy="25699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руководитель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ППЭ 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участвует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при составлении акта о досрочном завершении экзамена по объективным причинам (форма 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ППЭ-22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составляет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служебную записку по факту досрочного завершения экзамена по объективным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причинам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ставится метка в бланке ответов № 1 ОГЭ (бланке регистрации ГВЭ) и в форме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05-02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299545" y="0"/>
            <a:ext cx="6069724" cy="250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Подача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участниками апелляции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 нарушении порядка проведения ГИА-9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81948" y="3151883"/>
            <a:ext cx="5405372" cy="218787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Руководитель ППЭ должен содействовать члену ГЭК в проведении проверки изложенных фактов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97" y="128095"/>
            <a:ext cx="5314950" cy="657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793979" y="144081"/>
            <a:ext cx="10807471" cy="844810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Замена ИК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793963" y="2598821"/>
            <a:ext cx="10602274" cy="162273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 замене можно использовать ИК:</a:t>
            </a: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невостребованные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участниками экзамена 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аудиториях;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из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резервного доставочного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спецпакета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3494061" y="1261936"/>
            <a:ext cx="5301137" cy="63784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Служебная записка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3750" y="4797425"/>
            <a:ext cx="10601960" cy="112839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Вскрытие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резервного доставочного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спецпакета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с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ЭМ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происходит 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аудитории проведения 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452" y="112173"/>
            <a:ext cx="79844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Упаковка материалов </a:t>
            </a:r>
            <a:r>
              <a:rPr lang="ru-RU" sz="3600" b="1" kern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ОГЭ</a:t>
            </a: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в аудитории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66890" y="998220"/>
            <a:ext cx="1583055" cy="1931670"/>
            <a:chOff x="7837" y="1800"/>
            <a:chExt cx="2240" cy="2748"/>
          </a:xfrm>
        </p:grpSpPr>
        <p:pic>
          <p:nvPicPr>
            <p:cNvPr id="3072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" y="1800"/>
              <a:ext cx="2240" cy="2748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837" y="2880"/>
              <a:ext cx="2239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черновики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69710" y="3380740"/>
            <a:ext cx="2177459" cy="1489125"/>
            <a:chOff x="7200" y="5400"/>
            <a:chExt cx="3205" cy="2173"/>
          </a:xfrm>
        </p:grpSpPr>
        <p:graphicFrame>
          <p:nvGraphicFramePr>
            <p:cNvPr id="8" name="Объект 7"/>
            <p:cNvGraphicFramePr/>
            <p:nvPr/>
          </p:nvGraphicFramePr>
          <p:xfrm>
            <a:off x="7200" y="5400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6" r:id="rId4" imgW="10048875" imgH="5981700" progId="Paint.Picture">
                    <p:embed/>
                  </p:oleObj>
                </mc:Choice>
                <mc:Fallback>
                  <p:oleObj r:id="rId4" imgW="10048875" imgH="5981700" progId="Paint.Picture">
                    <p:embed/>
                    <p:pic>
                      <p:nvPicPr>
                        <p:cNvPr id="0" name="Изображение 1032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00" y="5400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7604" y="6190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КИМ</a:t>
              </a:r>
            </a:p>
          </p:txBody>
        </p:sp>
      </p:grpSp>
      <p:sp>
        <p:nvSpPr>
          <p:cNvPr id="16" name="Стрелка вправо 15"/>
          <p:cNvSpPr/>
          <p:nvPr/>
        </p:nvSpPr>
        <p:spPr bwMode="auto">
          <a:xfrm>
            <a:off x="236755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2360571" y="394243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900330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9003306" y="589569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35" y="5405902"/>
            <a:ext cx="2129982" cy="122528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9585435" y="1131102"/>
            <a:ext cx="2251632" cy="167434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4 w 21600"/>
              <a:gd name="T19" fmla="*/ 4621 h 21600"/>
              <a:gd name="T20" fmla="*/ 20630 w 21600"/>
              <a:gd name="T21" fmla="*/ 2029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D9D9D9"/>
          </a:solidFill>
          <a:ln w="9360">
            <a:solidFill>
              <a:srgbClr val="000000"/>
            </a:solidFill>
            <a:miter lim="800000"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93605" y="1808204"/>
            <a:ext cx="186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Чистый конверт для черновиков</a:t>
            </a:r>
            <a:endParaRPr lang="ru-RU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959551"/>
            <a:ext cx="1324303" cy="1843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3237"/>
            <a:ext cx="1416180" cy="2016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" y="3400643"/>
            <a:ext cx="1449859" cy="188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72" y="895291"/>
            <a:ext cx="2902395" cy="1958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60" y="3154869"/>
            <a:ext cx="2902395" cy="1958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70" y="4884414"/>
            <a:ext cx="1450558" cy="197358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1407836" y="5686553"/>
            <a:ext cx="2562225" cy="9899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</a:t>
            </a:r>
            <a:r>
              <a:rPr lang="ru-RU" altLang="en-US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дополнительные бланки ответов № 2 </a:t>
            </a:r>
            <a:endParaRPr lang="ru-RU" altLang="en-US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9476374" y="3400880"/>
            <a:ext cx="2177459" cy="1489125"/>
            <a:chOff x="11254" y="5207"/>
            <a:chExt cx="3205" cy="2173"/>
          </a:xfrm>
        </p:grpSpPr>
        <p:graphicFrame>
          <p:nvGraphicFramePr>
            <p:cNvPr id="48" name="Объект 47"/>
            <p:cNvGraphicFramePr/>
            <p:nvPr/>
          </p:nvGraphicFramePr>
          <p:xfrm>
            <a:off x="11254" y="5207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" r:id="rId12" imgW="10048875" imgH="5981700" progId="Paint.Picture">
                    <p:embed/>
                  </p:oleObj>
                </mc:Choice>
                <mc:Fallback>
                  <p:oleObj r:id="rId12" imgW="10048875" imgH="5981700" progId="Paint.Picture">
                    <p:embed/>
                    <p:pic>
                      <p:nvPicPr>
                        <p:cNvPr id="0" name="Изображение 1032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254" y="5207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Прямоугольник 48"/>
            <p:cNvSpPr/>
            <p:nvPr/>
          </p:nvSpPr>
          <p:spPr>
            <a:xfrm>
              <a:off x="11721" y="5936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Замененные ИК</a:t>
              </a:r>
              <a:endParaRPr lang="ru-RU" altLang="en-US" sz="1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7" y="4954492"/>
            <a:ext cx="1449859" cy="188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90" y="4949542"/>
            <a:ext cx="1324303" cy="1843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6495528" y="5689338"/>
            <a:ext cx="1798571" cy="41272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</a:t>
            </a:r>
            <a:r>
              <a:rPr lang="ru-RU" altLang="en-US" sz="13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ИК</a:t>
            </a:r>
            <a:endParaRPr lang="ru-RU" altLang="en-US" sz="13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511" y="232360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В ППЭ должны быть организованны места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3521" y="1496896"/>
            <a:ext cx="10887075" cy="2599028"/>
            <a:chOff x="123824" y="664146"/>
            <a:chExt cx="11020611" cy="25870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д</a:t>
                </a:r>
                <a:r>
                  <a:rPr lang="ru-RU" sz="2600" b="1" noProof="0" dirty="0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ля сотрудников, осуществляющих охрану правопорядка</a:t>
                </a:r>
                <a:endParaRPr lang="ru-RU" sz="26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для организаторов вне аудитории – дежурных на входе в ППЭ </a:t>
                </a:r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для </a:t>
                </a:r>
                <a:r>
                  <a:rPr lang="ru-RU" sz="2800" b="1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организаторов вне аудитории – дежурных на </a:t>
                </a:r>
                <a:r>
                  <a:rPr lang="ru-RU" sz="2800" b="1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этаже</a:t>
                </a:r>
                <a:endParaRPr lang="ru-RU" sz="2400" b="1" i="1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97" y="4095924"/>
            <a:ext cx="3781138" cy="271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5"/>
            <a:ext cx="12039600" cy="676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4556234"/>
            <a:ext cx="3694386" cy="4414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74166" y="932637"/>
            <a:ext cx="1797268" cy="1040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281564" y="1647065"/>
            <a:ext cx="1607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</a:rPr>
              <a:t>о факту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17" y="932637"/>
            <a:ext cx="7914290" cy="7144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55840" y="5150814"/>
            <a:ext cx="1440160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«+» или «</a:t>
            </a:r>
            <a:r>
              <a:rPr lang="en-US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236" y="5130538"/>
            <a:ext cx="4808482" cy="74133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УЧАСТНИК не явился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аудиторию - пустые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клеточки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01939"/>
            <a:ext cx="11439525" cy="6656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95142" y="4104320"/>
            <a:ext cx="3452797" cy="2350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 графу «Измененные </a:t>
            </a:r>
            <a:r>
              <a:rPr lang="ru-RU" sz="2400" b="1" dirty="0" smtClean="0">
                <a:solidFill>
                  <a:srgbClr val="C00000"/>
                </a:solidFill>
              </a:rPr>
              <a:t>данные*»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вносятся только те  сведения, которые не соответствуют  данным в 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2000" y="1370965"/>
            <a:ext cx="10971328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Организаторами фиксируется каждый выход </a:t>
            </a:r>
            <a:r>
              <a:rPr lang="ru-RU" alt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участника.</a:t>
            </a:r>
            <a:endParaRPr kumimoji="0" lang="ru-RU" altLang="ru-RU" sz="28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Если один и тот же участник </a:t>
            </a:r>
            <a:r>
              <a:rPr lang="ru-RU" alt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выходит </a:t>
            </a:r>
            <a:r>
              <a:rPr lang="ru-RU" alt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несколько раз, то каждый  выход фиксируется в ведомости в новой строке</a:t>
            </a:r>
            <a:endParaRPr lang="ru-RU" altLang="ru-RU" sz="28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  <a:solidFill>
            <a:schemeClr val="bg1">
              <a:lumMod val="8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grp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4344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" y="3200240"/>
            <a:ext cx="8693851" cy="3606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30055" y="4508938"/>
            <a:ext cx="867104" cy="557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29643"/>
            <a:ext cx="6009638" cy="4054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917" y="1844566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66591" y="207032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1" y="2531949"/>
            <a:ext cx="7094038" cy="4326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45821" y="490307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45821" y="537321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45821" y="5777979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28448" y="4694974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3    3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7972" y="5087742"/>
            <a:ext cx="3011214" cy="10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" y="119803"/>
            <a:ext cx="7417456" cy="6621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918777" y="119802"/>
            <a:ext cx="4128459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Сопроводительный бланк к ЭМ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ППЭ-9 11-01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41355" y="687388"/>
            <a:ext cx="11250084" cy="71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21328" y="0"/>
            <a:ext cx="4769859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Служебная записка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по поводу претензии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</a:rPr>
              <a:t>по содержанию КИМ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5" y="266700"/>
            <a:ext cx="5010150" cy="630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441434"/>
            <a:ext cx="11845159" cy="59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0924" y="2412124"/>
            <a:ext cx="1024759" cy="3799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2412124"/>
            <a:ext cx="1008993" cy="3799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805" y="112173"/>
            <a:ext cx="79317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Упаковка материалов ГВЭ в аудитории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58818" y="998220"/>
            <a:ext cx="1609106" cy="1845945"/>
            <a:chOff x="7825" y="1800"/>
            <a:chExt cx="2392" cy="2748"/>
          </a:xfrm>
        </p:grpSpPr>
        <p:pic>
          <p:nvPicPr>
            <p:cNvPr id="3072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" y="1800"/>
              <a:ext cx="2240" cy="2748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825" y="2880"/>
              <a:ext cx="2392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черновики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3132" y="5198529"/>
            <a:ext cx="2177459" cy="1489125"/>
            <a:chOff x="7200" y="5400"/>
            <a:chExt cx="3205" cy="2173"/>
          </a:xfrm>
        </p:grpSpPr>
        <p:graphicFrame>
          <p:nvGraphicFramePr>
            <p:cNvPr id="8" name="Объект 7"/>
            <p:cNvGraphicFramePr/>
            <p:nvPr/>
          </p:nvGraphicFramePr>
          <p:xfrm>
            <a:off x="7200" y="5400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93" r:id="rId4" imgW="10048875" imgH="5981700" progId="Paint.Picture">
                    <p:embed/>
                  </p:oleObj>
                </mc:Choice>
                <mc:Fallback>
                  <p:oleObj r:id="rId4" imgW="10048875" imgH="5981700" progId="Paint.Picture">
                    <p:embed/>
                    <p:pic>
                      <p:nvPicPr>
                        <p:cNvPr id="0" name="Изображение 939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00" y="5400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7604" y="6190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КИМ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69075" y="5320665"/>
            <a:ext cx="2178050" cy="1503680"/>
            <a:chOff x="7238" y="8444"/>
            <a:chExt cx="3306" cy="2186"/>
          </a:xfrm>
        </p:grpSpPr>
        <p:graphicFrame>
          <p:nvGraphicFramePr>
            <p:cNvPr id="10" name="Объект 9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94" r:id="rId6" imgW="10048875" imgH="5981700" progId="Paint.Picture">
                    <p:embed/>
                  </p:oleObj>
                </mc:Choice>
                <mc:Fallback>
                  <p:oleObj r:id="rId6" imgW="10048875" imgH="5981700" progId="Paint.Picture">
                    <p:embed/>
                    <p:pic>
                      <p:nvPicPr>
                        <p:cNvPr id="0" name="Изображение 939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КИМ</a:t>
              </a:r>
            </a:p>
          </p:txBody>
        </p:sp>
      </p:grpSp>
      <p:sp>
        <p:nvSpPr>
          <p:cNvPr id="16" name="Стрелка вправо 15"/>
          <p:cNvSpPr/>
          <p:nvPr/>
        </p:nvSpPr>
        <p:spPr bwMode="auto">
          <a:xfrm>
            <a:off x="2046163" y="179624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2046162" y="394243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900330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9003306" y="355953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9003306" y="589569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721475" y="5473065"/>
            <a:ext cx="2178050" cy="1384935"/>
            <a:chOff x="7238" y="8444"/>
            <a:chExt cx="3306" cy="2186"/>
          </a:xfrm>
        </p:grpSpPr>
        <p:graphicFrame>
          <p:nvGraphicFramePr>
            <p:cNvPr id="29" name="Объект 28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95" r:id="rId7" imgW="10048875" imgH="5981700" progId="Paint.Picture">
                    <p:embed/>
                  </p:oleObj>
                </mc:Choice>
                <mc:Fallback>
                  <p:oleObj r:id="rId7" imgW="10048875" imgH="5981700" progId="Paint.Picture">
                    <p:embed/>
                    <p:pic>
                      <p:nvPicPr>
                        <p:cNvPr id="0" name="Изображение 939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Прямоугольник 29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КИМ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895403" y="5266705"/>
            <a:ext cx="2178050" cy="1503680"/>
            <a:chOff x="7238" y="8444"/>
            <a:chExt cx="3306" cy="2186"/>
          </a:xfrm>
        </p:grpSpPr>
        <p:graphicFrame>
          <p:nvGraphicFramePr>
            <p:cNvPr id="32" name="Объект 31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96" r:id="rId8" imgW="10048875" imgH="5981700" progId="Paint.Picture">
                    <p:embed/>
                  </p:oleObj>
                </mc:Choice>
                <mc:Fallback>
                  <p:oleObj r:id="rId8" imgW="10048875" imgH="5981700" progId="Paint.Picture">
                    <p:embed/>
                    <p:pic>
                      <p:nvPicPr>
                        <p:cNvPr id="0" name="Изображение 939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Прямоугольник 32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</a:t>
              </a:r>
              <a:r>
                <a:rPr lang="ru-RU" altLang="en-US" sz="1300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КИМ</a:t>
              </a:r>
              <a:endParaRPr lang="ru-RU" altLang="en-US" sz="1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6" y="812923"/>
            <a:ext cx="1496114" cy="193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54" y="1059058"/>
            <a:ext cx="2771904" cy="1818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54" y="3189416"/>
            <a:ext cx="2771904" cy="1818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9539789" y="971033"/>
            <a:ext cx="2251632" cy="167434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4 w 21600"/>
              <a:gd name="T19" fmla="*/ 4621 h 21600"/>
              <a:gd name="T20" fmla="*/ 20630 w 21600"/>
              <a:gd name="T21" fmla="*/ 2029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D9D9D9"/>
          </a:solidFill>
          <a:ln w="9360">
            <a:solidFill>
              <a:srgbClr val="000000"/>
            </a:solidFill>
            <a:miter lim="800000"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dirty="0"/>
              <a:t>Чистый конверт для </a:t>
            </a:r>
            <a:endParaRPr lang="ru-RU" dirty="0" smtClean="0"/>
          </a:p>
          <a:p>
            <a:pPr algn="ctr"/>
            <a:r>
              <a:rPr lang="ru-RU" dirty="0" smtClean="0"/>
              <a:t>черновиков</a:t>
            </a:r>
            <a:endParaRPr lang="ru-RU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9" y="5043106"/>
            <a:ext cx="1502571" cy="1791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172803" y="5670867"/>
            <a:ext cx="2562225" cy="9899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и заменённые бланки, ДБО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88" y="3008334"/>
            <a:ext cx="2510495" cy="1868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Изображение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465" y="3008630"/>
            <a:ext cx="1414780" cy="19996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7" name="Изображение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3003" y="2925060"/>
            <a:ext cx="1508302" cy="21308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39" y="2925060"/>
            <a:ext cx="1496114" cy="193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6" y="965323"/>
            <a:ext cx="1496114" cy="193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6763860" y="3784106"/>
            <a:ext cx="1798571" cy="78789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</a:t>
            </a:r>
            <a:r>
              <a:rPr lang="ru-RU" altLang="en-US" sz="13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комплекты бланков</a:t>
            </a:r>
            <a:endParaRPr lang="ru-RU" altLang="en-US" sz="13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71" y="5043106"/>
            <a:ext cx="2572211" cy="18001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1515" y="4429132"/>
            <a:ext cx="142876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256084"/>
            <a:ext cx="11098924" cy="653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14064" y="959215"/>
            <a:ext cx="1714512" cy="12144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90262" y="1786448"/>
            <a:ext cx="1607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</a:rPr>
              <a:t>о факту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8896" y="4736400"/>
            <a:ext cx="1440160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«+» или «</a:t>
            </a:r>
            <a:r>
              <a:rPr lang="en-US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29764" y="4150235"/>
            <a:ext cx="2368600" cy="772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Количество  ЭМ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цифры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76953" y="5134798"/>
            <a:ext cx="3966855" cy="74133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УЧАСТНИК не явился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аудиторию - пустые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клеточки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3" y="63061"/>
            <a:ext cx="6704927" cy="4398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08" y="2193829"/>
            <a:ext cx="6630044" cy="4349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2195" y="2420888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24192" y="5029200"/>
            <a:ext cx="7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24192" y="5389492"/>
            <a:ext cx="37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043224" y="1116017"/>
            <a:ext cx="863600" cy="55816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600" b="1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 smtClean="0">
                <a:solidFill>
                  <a:srgbClr val="C00000"/>
                </a:solidFill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 smtClean="0">
                <a:solidFill>
                  <a:srgbClr val="C00000"/>
                </a:solidFill>
              </a:rPr>
              <a:t>Х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О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Д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600" b="1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b="1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Э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27794" y="990598"/>
            <a:ext cx="3331633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/>
              <a:t>Места</a:t>
            </a:r>
            <a:endParaRPr lang="ru-RU" sz="2800" b="1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 для личных вещей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27794" y="3726066"/>
            <a:ext cx="3367616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/>
              <a:t> для сопровождающих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40400" y="1116018"/>
            <a:ext cx="2720976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 для медработника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740400" y="2897390"/>
            <a:ext cx="2680757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 для инструктажа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5720290" y="4738687"/>
            <a:ext cx="2720976" cy="195898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 smtClean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/>
              <a:t>Штаб ППЭ</a:t>
            </a:r>
            <a:endParaRPr lang="ru-RU" sz="2800" b="1" dirty="0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8902309" y="1116018"/>
            <a:ext cx="3168652" cy="233204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600" b="1" dirty="0" smtClean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600" b="1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 smtClean="0"/>
              <a:t>Аудитории</a:t>
            </a:r>
            <a:endParaRPr lang="ru-RU" sz="2600" b="1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 для участников ГИА-9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8870754" y="4324353"/>
            <a:ext cx="3009901" cy="237331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400" b="1" dirty="0" smtClean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400" b="1" dirty="0" smtClean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 smtClean="0"/>
              <a:t>Аудитории</a:t>
            </a:r>
            <a:endParaRPr lang="ru-RU" sz="2600" b="1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/>
              <a:t> для участников </a:t>
            </a:r>
            <a:endParaRPr lang="ru-RU" sz="2600" b="1" dirty="0" smtClean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600" b="1" dirty="0" smtClean="0"/>
              <a:t>ГИА-9</a:t>
            </a:r>
            <a:endParaRPr lang="ru-RU" sz="2600" b="1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9851"/>
            <a:ext cx="38523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23736" y="4856752"/>
            <a:ext cx="1977264" cy="520329"/>
          </a:xfrm>
          <a:prstGeom prst="rect">
            <a:avLst/>
          </a:prstGeom>
          <a:solidFill>
            <a:srgbClr val="FFFFCC"/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rgbClr val="C00000"/>
                </a:solidFill>
              </a:rPr>
              <a:t>Вещи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902311" y="4038804"/>
            <a:ext cx="3009901" cy="958847"/>
          </a:xfrm>
          <a:prstGeom prst="rect">
            <a:avLst/>
          </a:prstGeom>
          <a:solidFill>
            <a:srgbClr val="FFFFCC"/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Закрыта справочно-познавательная информация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682155" y="134129"/>
            <a:ext cx="68278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ПРОВЕДЕНИЕ  ГИА-9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981684" y="860427"/>
            <a:ext cx="3009901" cy="958847"/>
          </a:xfrm>
          <a:prstGeom prst="rect">
            <a:avLst/>
          </a:prstGeom>
          <a:solidFill>
            <a:srgbClr val="FFFFCC"/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Закрыта справочно-познавательная информация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366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28182" y="0"/>
            <a:ext cx="4224469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528" y="0"/>
            <a:ext cx="547260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ППЭ-14-02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95324"/>
            <a:ext cx="11610975" cy="564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2191407"/>
            <a:ext cx="709448" cy="32319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32731" y="2412124"/>
            <a:ext cx="599090" cy="3011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70579" y="2412124"/>
            <a:ext cx="662152" cy="3011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Text Box 3"/>
          <p:cNvSpPr txBox="1">
            <a:spLocks noChangeArrowheads="1"/>
          </p:cNvSpPr>
          <p:nvPr/>
        </p:nvSpPr>
        <p:spPr bwMode="auto">
          <a:xfrm>
            <a:off x="1558132" y="69254"/>
            <a:ext cx="9288543" cy="9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После проведения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ОГЭ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 информатике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58468"/>
            <a:ext cx="10208685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специалист должен передать -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ъемный носитель с файлами выполненных заданий</a:t>
            </a:r>
          </a:p>
        </p:txBody>
      </p:sp>
      <p:pic>
        <p:nvPicPr>
          <p:cNvPr id="14" name="Picture 2" descr="USB-токен КриптоПро Рутокен CS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" y="3767105"/>
            <a:ext cx="3348814" cy="11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25092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Упаковать в ВДП для съемного носителя с ответами участников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67" y="3098424"/>
            <a:ext cx="3548818" cy="218302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5172535" y="4053235"/>
            <a:ext cx="1536171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48277" y="188640"/>
            <a:ext cx="547260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ППЭ-13-02 МАШ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4085" y="928672"/>
            <a:ext cx="2688299" cy="41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8672"/>
            <a:ext cx="11429999" cy="576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3400" y="1924050"/>
            <a:ext cx="11258550" cy="647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932386"/>
            <a:ext cx="11429999" cy="14110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930" y="4961890"/>
            <a:ext cx="11926570" cy="10198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34978" y="141890"/>
            <a:ext cx="3552395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ППЭ-13-01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" y="1"/>
            <a:ext cx="5234151" cy="67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17520" y="80055"/>
            <a:ext cx="5562600" cy="483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ППЭ-13-01 ГВЭ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" y="563881"/>
            <a:ext cx="5241607" cy="6294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0" y="764028"/>
            <a:ext cx="6339840" cy="3348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440" y="3368040"/>
            <a:ext cx="4831080" cy="563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5745480"/>
            <a:ext cx="4831080" cy="563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09" y="0"/>
            <a:ext cx="4290191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97140" y="5634355"/>
            <a:ext cx="4374515" cy="1061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Форма ИКТ-5.3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заполняет руководитель ППЭ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9" y="0"/>
            <a:ext cx="4374301" cy="5284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10579" y="345491"/>
            <a:ext cx="3588626" cy="1615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 экзамене по информатике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ОГЭ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9885" y="5340985"/>
            <a:ext cx="4374515" cy="1430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Форма ИКТ-5.1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заполняет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организаторы в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253" y="341947"/>
            <a:ext cx="11497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Упаковка экзаменационных материалов ОГЭ 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07971" y="1292772"/>
            <a:ext cx="10673792" cy="5092261"/>
            <a:chOff x="339723" y="1341034"/>
            <a:chExt cx="10804712" cy="31856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3" y="1341034"/>
              <a:ext cx="3190874" cy="3179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ВДП с бланками ответов участников ОГЭ</a:t>
              </a:r>
            </a:p>
            <a:p>
              <a:pPr algn="ctr"/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*ВДП со съемным носителем с ответами участников</a:t>
              </a:r>
            </a:p>
            <a:p>
              <a:pPr algn="ctr"/>
              <a:endParaRPr lang="ru-RU" sz="28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упаковывается </a:t>
              </a:r>
              <a:r>
                <a:rPr lang="ru-RU" sz="28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в новый сейф-пакет</a:t>
              </a:r>
            </a:p>
            <a:p>
              <a:pPr algn="ctr"/>
              <a:endParaRPr lang="ru-RU" sz="28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1341034"/>
              <a:ext cx="3190875" cy="3185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Использованные КИМ</a:t>
              </a:r>
            </a:p>
            <a:p>
              <a:pPr algn="ctr"/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Неиспользованные ИК</a:t>
              </a:r>
            </a:p>
            <a:p>
              <a:pPr algn="ctr"/>
              <a:endParaRPr lang="ru-RU" sz="28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сформировать в пачку и приложить сопроводительный бланк ППЭ-9 11-02</a:t>
              </a:r>
              <a:endPara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953560" y="1341034"/>
              <a:ext cx="3190875" cy="31799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Акты, ведомости, протоколы, списки, медицинский журнал</a:t>
              </a:r>
            </a:p>
            <a:p>
              <a:pPr algn="ctr"/>
              <a:endParaRPr 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 файл в установленном порядке </a:t>
              </a:r>
            </a:p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(форма ППЭ14-01)</a:t>
              </a:r>
              <a:endPara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4833769" y="3834020"/>
            <a:ext cx="2822028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594643" y="3834021"/>
            <a:ext cx="2822028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9"/>
          <p:cNvCxnSpPr/>
          <p:nvPr/>
        </p:nvCxnSpPr>
        <p:spPr>
          <a:xfrm flipV="1">
            <a:off x="1102509" y="3834020"/>
            <a:ext cx="2822028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253" y="341947"/>
            <a:ext cx="11497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Упаковка экзаменационных материалов ГВЭ 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07971" y="1292772"/>
            <a:ext cx="10931932" cy="5092261"/>
            <a:chOff x="339723" y="1341034"/>
            <a:chExt cx="10804712" cy="31856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3" y="1341034"/>
              <a:ext cx="3372077" cy="3179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ВДП с бланками ответов участников ГВЭ</a:t>
              </a: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*ВДП со съемным носителем с ответами участников</a:t>
              </a: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упаковывается </a:t>
              </a:r>
              <a:r>
                <a:rPr lang="ru-RU" sz="22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в новый сейф-пакет</a:t>
              </a:r>
            </a:p>
            <a:p>
              <a:pPr algn="ctr"/>
              <a:endParaRPr lang="ru-RU" sz="22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1341034"/>
              <a:ext cx="3365326" cy="3185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Использованные КИМ</a:t>
              </a: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Неиспользованные КИМ</a:t>
              </a: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Неиспользованные комплекты бланков</a:t>
              </a: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Неиспользованные доп. бланки</a:t>
              </a: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сформировать в пачку и приложить сопроводительный бланк ППЭ-9 11-02</a:t>
              </a:r>
              <a:endPara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953560" y="1341034"/>
              <a:ext cx="3190875" cy="31799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Акты, ведомости, протоколы, списки, медицинский журнал</a:t>
              </a:r>
            </a:p>
            <a:p>
              <a:pPr algn="ctr"/>
              <a:endParaRPr lang="ru-RU" sz="22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2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 файл в установленном порядке </a:t>
              </a:r>
            </a:p>
            <a:p>
              <a:pPr algn="ctr"/>
              <a:r>
                <a:rPr lang="ru-RU" sz="2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(форма ППЭ14-01ГВЭ)</a:t>
              </a:r>
              <a:endPara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915049" y="3925262"/>
            <a:ext cx="306486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814666" y="3925500"/>
            <a:ext cx="2822028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9"/>
          <p:cNvCxnSpPr/>
          <p:nvPr/>
        </p:nvCxnSpPr>
        <p:spPr>
          <a:xfrm>
            <a:off x="1012339" y="3925262"/>
            <a:ext cx="306486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198069" y="188640"/>
            <a:ext cx="361056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14-01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0"/>
            <a:ext cx="7058668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339" y="2204864"/>
            <a:ext cx="7376814" cy="12241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339" y="3429000"/>
            <a:ext cx="7376813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339" y="4293096"/>
            <a:ext cx="7376813" cy="23042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476477" y="182751"/>
            <a:ext cx="1151466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+mn-cs"/>
              </a:rPr>
              <a:t>Требования к подготовке ППЭ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48141" y="1199120"/>
            <a:ext cx="11096235" cy="50679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Все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помещения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и оборудованные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места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должны быть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обозначены табличками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с указанием названия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помещения</a:t>
            </a: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коридорах/рекреациях должны быть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указатели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с номерами аудиторий и названиями помещений.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Подготовлены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ограничительные ленты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с табличкой «Прохода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нет»</a:t>
            </a:r>
          </a:p>
          <a:p>
            <a:pPr algn="just" eaLnBrk="1" hangingPunct="1">
              <a:buClr>
                <a:schemeClr val="accent2">
                  <a:lumMod val="50000"/>
                </a:schemeClr>
              </a:buClr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 algn="just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Размещена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информация о запрещении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иметь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 себе средства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связи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Рисунок 8" descr="Запрет-пользования-телефон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5125" y="5602605"/>
            <a:ext cx="1466215" cy="12553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695355" y="116632"/>
            <a:ext cx="9105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80729"/>
            <a:ext cx="11988800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" y="0"/>
            <a:ext cx="7203887" cy="68580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920203" y="0"/>
            <a:ext cx="4032448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99456" y="44624"/>
            <a:ext cx="102122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Акт приемки-передачи экзаменационных материалов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(форма ППЭ-9 14-01 ОГЭ)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" y="1696720"/>
            <a:ext cx="11913870" cy="5044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3339" y="5301208"/>
            <a:ext cx="11905323" cy="7200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24" y="1434662"/>
            <a:ext cx="3427648" cy="45307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7282" name="Picture 2" descr="http://www2.polosatiy.com.ua/upload/iblock/239/2398f34c0bfedf7e7ae4dfd8c114d59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28216" y="5182244"/>
            <a:ext cx="529167" cy="40777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6821" name="Picture 12"/>
          <p:cNvPicPr>
            <a:picLocks noChangeAspect="1" noChangeArrowheads="1"/>
          </p:cNvPicPr>
          <p:nvPr/>
        </p:nvPicPr>
        <p:blipFill>
          <a:blip r:embed="rId5" cstate="print"/>
          <a:srcRect l="18750" t="31480" r="18750" b="37038"/>
          <a:stretch>
            <a:fillRect/>
          </a:stretch>
        </p:blipFill>
        <p:spPr bwMode="gray">
          <a:xfrm>
            <a:off x="1255706" y="3389807"/>
            <a:ext cx="3020484" cy="1524011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47700" y="149860"/>
            <a:ext cx="10896600" cy="7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Упаковка экзаменационных материалов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936427" y="59038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00850" y="1318837"/>
            <a:ext cx="4692210" cy="1639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6800850" y="3230376"/>
            <a:ext cx="4692210" cy="1639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6800850" y="5142536"/>
            <a:ext cx="4692210" cy="1639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7010400" y="1476924"/>
            <a:ext cx="44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Новый сейф-пакт с экзаменационными работами участников ГИА-9 (ВДП с бланками)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3335758"/>
            <a:ext cx="44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Упакованная пачка использованных материалов с сопроводительным бланком (ППЭ-9 11-02)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5326006"/>
            <a:ext cx="432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Файл с  документами (формы, ведомости согласно форме </a:t>
            </a:r>
          </a:p>
          <a:p>
            <a:pPr algn="ctr"/>
            <a:r>
              <a:rPr lang="ru-RU" sz="2400" dirty="0" smtClean="0"/>
              <a:t>ППЭ 14-01)</a:t>
            </a:r>
            <a:endParaRPr lang="ru-RU" sz="2400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644056" y="1318837"/>
            <a:ext cx="709448" cy="5308329"/>
          </a:xfrm>
          <a:prstGeom prst="leftBrace">
            <a:avLst/>
          </a:prstGeom>
          <a:ln w="762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1584" y="1484784"/>
            <a:ext cx="8064896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проведения ГИА-9 для участников экзамена с ОВЗ, участников детей-инвалидов и инвалидов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04952" y="116633"/>
            <a:ext cx="12015011" cy="6958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Особые категории участников экзаменов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444" y="1124744"/>
            <a:ext cx="2661031" cy="7200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с ОВЗ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9864" y="1124744"/>
            <a:ext cx="2661031" cy="7200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Дети-инвалиды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5309" y="1124745"/>
            <a:ext cx="2661031" cy="720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дому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079674" y="796717"/>
            <a:ext cx="336036" cy="2432271"/>
          </a:xfrm>
          <a:prstGeom prst="rightBrace">
            <a:avLst>
              <a:gd name="adj1" fmla="val 36552"/>
              <a:gd name="adj2" fmla="val 5000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27748" y="2426006"/>
            <a:ext cx="1182100" cy="42757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ГВЭ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32559" y="2277231"/>
            <a:ext cx="3408379" cy="912101"/>
          </a:xfrm>
          <a:prstGeom prst="ellipse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Условия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95466" y="3429002"/>
            <a:ext cx="4797267" cy="11041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условия проведения экзамена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5308" y="3429001"/>
            <a:ext cx="4869257" cy="11041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Специальные условия экзамена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500000">
            <a:off x="4917065" y="2977400"/>
            <a:ext cx="360040" cy="45605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100000" flipH="1">
            <a:off x="7206283" y="2966242"/>
            <a:ext cx="360040" cy="45605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3392" y="4677141"/>
            <a:ext cx="5421336" cy="21975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ГВЭ в устной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форме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беспрепятственного доступа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продолжительности экзамена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питания 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перерывов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6749" y="4677139"/>
            <a:ext cx="5619891" cy="2197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Ассистенты 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Технические средства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 работы на компьютере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Условия для отдельных категорий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195611" y="1124744"/>
            <a:ext cx="2661029" cy="720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мед. организациях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20732" y="1087821"/>
            <a:ext cx="1" cy="5171089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598" y="2007685"/>
            <a:ext cx="2357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ассистентом может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быть</a:t>
            </a:r>
            <a:endParaRPr lang="ru-RU" sz="2800" b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6443" y="3742918"/>
            <a:ext cx="87396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учитель-предметник при проведении экзамена по данному учебному предмету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педагогический работник,  являющийся учителем участников экзамена</a:t>
            </a: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3381068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3196" y="3742918"/>
            <a:ext cx="2194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ассистентом </a:t>
            </a:r>
            <a:r>
              <a:rPr lang="ru-RU" sz="28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не может быть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6443" y="1330577"/>
            <a:ext cx="87396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работник ОО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социальный работник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исключительных случаях – родитель (законный представитель) участника экзамена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6745" y="0"/>
            <a:ext cx="11004331" cy="9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altLang="ru-RU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Специальные условия </a:t>
            </a:r>
          </a:p>
          <a:p>
            <a:pPr algn="ctr" eaLnBrk="1" hangingPunct="1"/>
            <a:r>
              <a:rPr lang="ru-RU" altLang="ru-RU" sz="2800" b="1" kern="0" dirty="0" smtClean="0">
                <a:solidFill>
                  <a:srgbClr val="C00000"/>
                </a:solidFill>
                <a:latin typeface="+mn-lt"/>
              </a:rPr>
              <a:t>присутствие ассистентов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20732" y="1087821"/>
            <a:ext cx="1" cy="4997669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3197" y="2911921"/>
            <a:ext cx="2357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entury Gothic" panose="020B0502020202020204" pitchFamily="34" charset="0"/>
                <a:sym typeface="+mn-ea"/>
              </a:rPr>
              <a:t>функции</a:t>
            </a:r>
            <a:endParaRPr lang="ru-RU" sz="3200" b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6443" y="1503875"/>
            <a:ext cx="87396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сопровождение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участника экзамена 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части передвижения по ППЭ, ориентация и получении информации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обеспечении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коммуникации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организующую помощь, при необходимости психологическую поддержку,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использовании технических средств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ведении записей, чтении заданий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техническая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при выполнении письменной экзаменационной работы на компьютере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вызов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медперсонала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6745" y="0"/>
            <a:ext cx="11004331" cy="9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altLang="ru-RU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Функции ассистентов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02557" y="116632"/>
            <a:ext cx="11233247" cy="6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altLang="ru-RU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Специальные условия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4057" y="2063683"/>
            <a:ext cx="7091944" cy="2634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Компьютер должен быть без выхода в сеть Интернет»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Принтер для распечатывания листов 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ответами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6" y="3605429"/>
            <a:ext cx="2976331" cy="184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4110" y="5801710"/>
            <a:ext cx="8671891" cy="873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>
              <a:buClr>
                <a:srgbClr val="2D2DB9">
                  <a:lumMod val="75000"/>
                </a:srgbClr>
              </a:buClr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800" b="1" kern="0" dirty="0">
                <a:solidFill>
                  <a:srgbClr val="C00000"/>
                </a:solidFill>
                <a:ea typeface="MS Gothic" panose="020B0609070205080204" pitchFamily="49" charset="-128"/>
              </a:rPr>
              <a:t>Специальные </a:t>
            </a:r>
            <a:r>
              <a:rPr lang="ru-RU" altLang="ru-RU" sz="2800" b="1" kern="0" dirty="0" smtClean="0">
                <a:solidFill>
                  <a:srgbClr val="C00000"/>
                </a:solidFill>
                <a:ea typeface="MS Gothic" panose="020B0609070205080204" pitchFamily="49" charset="-128"/>
              </a:rPr>
              <a:t>условия: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тдельная аудитория в ППЭ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459184" y="2063683"/>
            <a:ext cx="2933797" cy="20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9328" y="950048"/>
            <a:ext cx="11233247" cy="8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altLang="ru-RU" sz="2800" b="1" kern="0" dirty="0" smtClean="0">
                <a:solidFill>
                  <a:srgbClr val="C00000"/>
                </a:solidFill>
                <a:latin typeface="+mn-lt"/>
              </a:rPr>
              <a:t>выполнение письменной экзаменационной работы на компьютере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Text Box 6"/>
          <p:cNvSpPr txBox="1">
            <a:spLocks noChangeArrowheads="1"/>
          </p:cNvSpPr>
          <p:nvPr/>
        </p:nvSpPr>
        <p:spPr bwMode="auto">
          <a:xfrm>
            <a:off x="1085783" y="119380"/>
            <a:ext cx="10020235" cy="72601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Специальные условия 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689445" y="1727184"/>
            <a:ext cx="7224845" cy="414650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Оформление ЭМ рельефно-точечным шрифтом Брайля  или в виде электронного документа, доступного с помощью компьютера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Выполнение экзаменационной работы рельефно-точечным шрифтом Брайля или на компьютере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Обеспечение достаточным количеством принадлежностей  для оформления ответов шрифтом Брайля, компьютером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98" y="1713279"/>
            <a:ext cx="3450617" cy="39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Замещающее содержимое 1"/>
          <p:cNvGraphicFramePr>
            <a:graphicFrameLocks noGrp="1"/>
          </p:cNvGraphicFramePr>
          <p:nvPr>
            <p:ph idx="1"/>
          </p:nvPr>
        </p:nvGraphicFramePr>
        <p:xfrm>
          <a:off x="8803640" y="3780790"/>
          <a:ext cx="3327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r:id="rId5" imgW="2495550" imgH="1847850" progId="Paint.Picture">
                  <p:embed/>
                </p:oleObj>
              </mc:Choice>
              <mc:Fallback>
                <p:oleObj r:id="rId5" imgW="2495550" imgH="1847850" progId="Paint.Picture">
                  <p:embed/>
                  <p:pic>
                    <p:nvPicPr>
                      <p:cNvPr id="0" name="Изображение 112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03640" y="3780790"/>
                        <a:ext cx="33274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95220" y="693420"/>
            <a:ext cx="7401560" cy="72580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+mn-cs"/>
              </a:rPr>
              <a:t>для слепых участников экзамена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Требования к аудиториям для проведения экзаменов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отдельные пронумерованные рабочие места для участников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рабочие места для организаторов в </a:t>
                </a:r>
                <a:r>
                  <a:rPr lang="ru-RU" sz="22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аудитории, места для ассистента и общественного наблюдателя</a:t>
                </a:r>
                <a:endParaRPr lang="ru-RU" sz="22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стол </a:t>
                </a:r>
                <a:r>
                  <a:rPr lang="ru-RU" sz="22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для осуществления раскладки 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и упаковки ЭМ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часы, находящиеся в поле зрения участников экзамена, проверенные на работоспособность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закрыты стенды, плакаты со справочной информацией по соответствующему предмету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р</a:t>
                </a:r>
                <a:r>
                  <a:rPr lang="ru-RU" sz="22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азмещена</a:t>
                </a:r>
                <a:r>
                  <a:rPr lang="ru-RU" sz="22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информация он недопустимости наличия средств связи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 Box 6"/>
          <p:cNvSpPr txBox="1">
            <a:spLocks noChangeArrowheads="1"/>
          </p:cNvSpPr>
          <p:nvPr/>
        </p:nvSpPr>
        <p:spPr bwMode="auto">
          <a:xfrm>
            <a:off x="839963" y="21590"/>
            <a:ext cx="10512491" cy="87947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Специальные условия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820484" y="2040716"/>
            <a:ext cx="6361573" cy="4084946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Предоставление масштабированных ЭМ </a:t>
            </a:r>
          </a:p>
          <a:p>
            <a:pPr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Обеспечение аудиторий увеличительными устройствами</a:t>
            </a:r>
          </a:p>
          <a:p>
            <a:pPr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Индивидуальное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равномерное освещение не менее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300 люкс</a:t>
            </a:r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3" y="2040716"/>
            <a:ext cx="2732617" cy="296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9327" y="716915"/>
            <a:ext cx="10512491" cy="87947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+mn-cs"/>
              </a:rPr>
              <a:t>для слабовидящих участников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071356" y="915306"/>
            <a:ext cx="10049763" cy="756084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+mn-cs"/>
              </a:rPr>
              <a:t>для глухих и слабослышащих участников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448554" y="2130627"/>
            <a:ext cx="6898178" cy="445427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Оборудование аудитории звукоусиливающей аппаратурой (для слабослышащих участников)</a:t>
            </a:r>
          </a:p>
          <a:p>
            <a:pPr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Выдача правил по заполнению бланков ответов в печатном виде  на бумажном носителе</a:t>
            </a:r>
          </a:p>
          <a:p>
            <a:pPr algn="just" eaLnBrk="1" hangingPunct="1">
              <a:buClr>
                <a:schemeClr val="accent2">
                  <a:lumMod val="50000"/>
                </a:schemeClr>
              </a:buClr>
              <a:buSzPct val="100000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Привлечение при необходимости ассистента-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сурдопереводчика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2" name="Замещающее содержимое 1"/>
          <p:cNvGraphicFramePr>
            <a:graphicFrameLocks noGrp="1"/>
          </p:cNvGraphicFramePr>
          <p:nvPr>
            <p:ph idx="1"/>
          </p:nvPr>
        </p:nvGraphicFramePr>
        <p:xfrm>
          <a:off x="7582542" y="2931379"/>
          <a:ext cx="4290907" cy="203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r:id="rId4" imgW="2914650" imgH="1885950" progId="Paint.Picture">
                  <p:embed/>
                </p:oleObj>
              </mc:Choice>
              <mc:Fallback>
                <p:oleObj r:id="rId4" imgW="2914650" imgH="1885950" progId="Paint.Picture">
                  <p:embed/>
                  <p:pic>
                    <p:nvPicPr>
                      <p:cNvPr id="0" name="Изображение 133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2542" y="2931379"/>
                        <a:ext cx="4290907" cy="203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1356" y="158819"/>
            <a:ext cx="10049763" cy="756084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Специальные условия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10360" y="2784"/>
            <a:ext cx="11858262" cy="958913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Специальные условия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355150" y="2265950"/>
            <a:ext cx="11368682" cy="374639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 организации ППЭ на дому, медицинской организации должны быть выполнены минимальные требования у процедуре и технологии проведения ГИА-9</a:t>
            </a: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ППЭ на дому, в медицинской организации должны присутствовать: член ГЭК, руководитель ППЭ, организатор или технический специалист. Допускается совмещение отдельных полномочий и обязанностей лицами, привлекаемыми к проведению ГИА-9</a:t>
            </a:r>
          </a:p>
          <a:p>
            <a:pPr marL="342900" indent="-342900" algn="just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Лица, привлекаемые к проведению ГИА-9 в ППЭ на дому , прибывают в ППЭ в день экзамена не ранее 9:00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2300" y="1136490"/>
            <a:ext cx="11368682" cy="668992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+mn-cs"/>
              </a:rPr>
              <a:t>организация ППЭ на дому,  в медицинской организации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49684" y="1488441"/>
            <a:ext cx="8064896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проведения отдельных этапов экзамена для участников  с ОВЗ,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участников-детей инвалидов и инвалидов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7" y="10502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0173" y="0"/>
            <a:ext cx="10130547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ОГЭ для слабовидящих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3" y="13407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17" y="4309874"/>
            <a:ext cx="5138797" cy="22462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78" y="4509740"/>
            <a:ext cx="5143128" cy="22481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5768520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930543">
            <a:off x="1026903" y="2007579"/>
            <a:ext cx="5842429" cy="514738"/>
          </a:xfrm>
          <a:prstGeom prst="rect">
            <a:avLst/>
          </a:prstGeom>
          <a:noFill/>
          <a:ln w="9360">
            <a:solidFill>
              <a:schemeClr val="accent5">
                <a:lumMod val="50000"/>
              </a:scheme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Стандартный ИК ОГЭ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45581">
            <a:off x="426368" y="2716631"/>
            <a:ext cx="5842429" cy="49934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КИМ ОГЭ,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934516">
            <a:off x="-347411" y="3385727"/>
            <a:ext cx="5931036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576804"/>
            <a:ext cx="5151967" cy="225199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40808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81" y="1425437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1204330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120" y="17582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6441" y="5086694"/>
            <a:ext cx="8739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апечатывает 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и бланки ответов №2 (лист 1 и лист 2)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масштабированные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в соответствующие индивидуальные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508669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77710" y="1204332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регистрационные поля и записывает результаты выполнения заданий с  кратким ответом 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масштабированном бланке ответов 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 с развернутым ответом на стандартном бланке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120" y="369962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масштабированного бланка ответов №1 на стандартный бланк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640434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66" y="1156435"/>
            <a:ext cx="3821273" cy="17849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6002" y="24961"/>
            <a:ext cx="1168264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ЭМ из аудитории ОГЭ 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5" y="4309864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06" y="4324284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3" y="4416191"/>
            <a:ext cx="547236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5" y="1368921"/>
            <a:ext cx="5001549" cy="232091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" y="2324352"/>
            <a:ext cx="1587773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2" y="2476752"/>
            <a:ext cx="1587773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629152"/>
            <a:ext cx="1587773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46" y="4517479"/>
            <a:ext cx="2164084" cy="229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 rot="19301329" flipH="1">
            <a:off x="8300403" y="5481792"/>
            <a:ext cx="240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Формат А 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6" y="2170794"/>
            <a:ext cx="1373839" cy="146327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7" y="2529376"/>
            <a:ext cx="1405173" cy="145170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71" y="2184331"/>
            <a:ext cx="1376156" cy="14217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249506"/>
            <a:ext cx="1424083" cy="14712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50" y="2433925"/>
            <a:ext cx="1395477" cy="14863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504044"/>
            <a:ext cx="1424083" cy="151678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3" y="125580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2" y="4065264"/>
            <a:ext cx="5177025" cy="246865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3" y="144146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3850" y="66867"/>
            <a:ext cx="11572150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ГВЭ 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568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 rot="1156932">
            <a:off x="1117559" y="1792242"/>
            <a:ext cx="5138603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Стандартный КИМ ГВЭ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107604">
            <a:off x="822503" y="2612993"/>
            <a:ext cx="4736492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ГВЭ формата А3</a:t>
            </a:r>
            <a:endParaRPr lang="ru-RU" sz="24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133605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660812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1204330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120" y="176079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1981" y="5348304"/>
            <a:ext cx="8739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 стандартные бланки регистрации и бланки ответов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351156" y="510828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619828"/>
            <a:ext cx="9018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в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все задания на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3195" y="365517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в стандартном бланке регистрации, если обучающийся не может это сделать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самостоятельно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8712" y="0"/>
            <a:ext cx="10706611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24" y="4295182"/>
            <a:ext cx="5959064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3" y="1268760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63" y="1148205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1148205"/>
            <a:ext cx="5172263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3" y="4221089"/>
            <a:ext cx="5959064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4295183"/>
            <a:ext cx="4998354" cy="230538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3694</Words>
  <Application>Microsoft Office PowerPoint</Application>
  <PresentationFormat>Произвольный</PresentationFormat>
  <Paragraphs>819</Paragraphs>
  <Slides>104</Slides>
  <Notes>57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6" baseType="lpstr"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категории участников экзаменов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СмирноваМВ</cp:lastModifiedBy>
  <cp:revision>313</cp:revision>
  <cp:lastPrinted>2022-12-07T11:04:00Z</cp:lastPrinted>
  <dcterms:created xsi:type="dcterms:W3CDTF">2022-12-07T09:57:00Z</dcterms:created>
  <dcterms:modified xsi:type="dcterms:W3CDTF">2024-04-17T05:56:12Z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