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sldIdLst>
    <p:sldId id="256" r:id="rId2"/>
    <p:sldId id="513" r:id="rId3"/>
    <p:sldId id="514" r:id="rId4"/>
    <p:sldId id="516" r:id="rId5"/>
    <p:sldId id="517" r:id="rId6"/>
    <p:sldId id="519" r:id="rId7"/>
    <p:sldId id="520" r:id="rId8"/>
    <p:sldId id="521" r:id="rId9"/>
    <p:sldId id="524" r:id="rId10"/>
    <p:sldId id="525" r:id="rId11"/>
    <p:sldId id="526" r:id="rId12"/>
    <p:sldId id="527" r:id="rId13"/>
    <p:sldId id="528" r:id="rId14"/>
    <p:sldId id="529" r:id="rId15"/>
    <p:sldId id="531" r:id="rId16"/>
    <p:sldId id="532" r:id="rId17"/>
    <p:sldId id="533" r:id="rId18"/>
    <p:sldId id="535" r:id="rId19"/>
    <p:sldId id="538" r:id="rId20"/>
    <p:sldId id="591" r:id="rId21"/>
    <p:sldId id="541" r:id="rId22"/>
    <p:sldId id="592" r:id="rId23"/>
    <p:sldId id="543" r:id="rId24"/>
    <p:sldId id="544" r:id="rId25"/>
    <p:sldId id="546" r:id="rId26"/>
    <p:sldId id="548" r:id="rId27"/>
    <p:sldId id="549" r:id="rId28"/>
    <p:sldId id="550" r:id="rId29"/>
    <p:sldId id="551" r:id="rId30"/>
    <p:sldId id="552" r:id="rId31"/>
    <p:sldId id="554" r:id="rId32"/>
    <p:sldId id="555" r:id="rId33"/>
    <p:sldId id="556" r:id="rId34"/>
    <p:sldId id="557" r:id="rId35"/>
    <p:sldId id="558" r:id="rId36"/>
    <p:sldId id="559" r:id="rId37"/>
    <p:sldId id="560" r:id="rId38"/>
    <p:sldId id="561" r:id="rId39"/>
    <p:sldId id="562" r:id="rId40"/>
    <p:sldId id="563" r:id="rId41"/>
    <p:sldId id="564" r:id="rId42"/>
    <p:sldId id="570" r:id="rId43"/>
    <p:sldId id="571" r:id="rId44"/>
    <p:sldId id="572" r:id="rId45"/>
    <p:sldId id="573" r:id="rId46"/>
    <p:sldId id="574" r:id="rId47"/>
    <p:sldId id="593" r:id="rId48"/>
    <p:sldId id="575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90" r:id="rId60"/>
    <p:sldId id="588" r:id="rId61"/>
    <p:sldId id="357" r:id="rId62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720" y="-1368"/>
      </p:cViewPr>
      <p:guideLst>
        <p:guide orient="horz" pos="20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DF62-DAF2-45C9-8A67-73D3AC927F38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D9E6B-9C7B-44A4-A32B-0F7CC00BB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8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6"/>
          <p:cNvSpPr txBox="1">
            <a:spLocks noGrp="1" noChangeArrowheads="1"/>
          </p:cNvSpPr>
          <p:nvPr/>
        </p:nvSpPr>
        <p:spPr bwMode="auto">
          <a:xfrm>
            <a:off x="3884390" y="9427533"/>
            <a:ext cx="2956034" cy="480092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171" tIns="46889" rIns="90171" bIns="46889" anchor="b"/>
          <a:lstStyle/>
          <a:p>
            <a:pPr algn="r"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0D9624E5-2968-489F-A3DB-57058039DF34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18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44065" y="736774"/>
            <a:ext cx="4569870" cy="37393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2800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42824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49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6500" y="720613"/>
            <a:ext cx="5032189" cy="37395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50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6500" y="720613"/>
            <a:ext cx="5032189" cy="37395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51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6500" y="720613"/>
            <a:ext cx="5032189" cy="37395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CC1B03A4-39AC-465E-8A51-D066835A7A78}" type="slidenum">
              <a:rPr lang="ru-RU" smtClean="0"/>
              <a:t>52</a:t>
            </a:fld>
            <a:endParaRPr lang="ru-RU" smtClean="0"/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1144065" y="736774"/>
            <a:ext cx="4569870" cy="37393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2800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42824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CC1B03A4-39AC-465E-8A51-D066835A7A78}" type="slidenum">
              <a:rPr lang="ru-RU" smtClean="0"/>
              <a:t>58</a:t>
            </a:fld>
            <a:endParaRPr lang="ru-RU" smtClean="0"/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1144065" y="736774"/>
            <a:ext cx="4569870" cy="37393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2800"/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42824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7"/>
          <p:cNvSpPr txBox="1">
            <a:spLocks noGrp="1" noChangeArrowheads="1"/>
          </p:cNvSpPr>
          <p:nvPr/>
        </p:nvSpPr>
        <p:spPr bwMode="auto">
          <a:xfrm>
            <a:off x="3885987" y="9427533"/>
            <a:ext cx="2954437" cy="478507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90171" tIns="46889" rIns="90171" bIns="46889" anchor="b"/>
          <a:lstStyle/>
          <a:p>
            <a:pPr algn="r"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64D33ED1-D98F-4943-BD82-9D8A387E231E}" type="slidenum">
              <a:rPr lang="ru-RU" sz="120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21</a:t>
            </a:fld>
            <a:endParaRPr lang="ru-RU" sz="120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905985" y="720930"/>
            <a:ext cx="5028454" cy="373298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1400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39655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pPr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DB18398F-AD79-40F3-8662-8E93EAE90E44}" type="slidenum">
              <a:rPr lang="ru-RU" smtClean="0"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</a:ln>
        </p:spPr>
        <p:txBody>
          <a:bodyPr/>
          <a:lstStyle/>
          <a:p>
            <a:pPr>
              <a:tabLst>
                <a:tab pos="723900" algn="l"/>
                <a:tab pos="1449070" algn="l"/>
                <a:tab pos="2174875" algn="l"/>
                <a:tab pos="2900045" algn="l"/>
              </a:tabLst>
            </a:pPr>
            <a:fld id="{005C3DFC-2919-4BF1-A6F1-1FEA3276B898}" type="slidenum">
              <a:rPr lang="ru-RU" smtClean="0"/>
              <a:t>25</a:t>
            </a:fld>
            <a:endParaRPr lang="ru-RU" smtClean="0"/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44065" y="736774"/>
            <a:ext cx="4569870" cy="373932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lIns="91614" tIns="45807" rIns="91614" bIns="45807" anchor="ctr"/>
          <a:lstStyle/>
          <a:p>
            <a:endParaRPr lang="ru-RU" sz="2800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685481" y="4715351"/>
            <a:ext cx="5464669" cy="4442824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4DCC50-552D-45AA-AB72-6242312EA0A7}" type="slidenum">
              <a:rPr lang="ru-RU" altLang="ru-RU" smtClean="0"/>
              <a:t>33</a:t>
            </a:fld>
            <a:endParaRPr lang="ru-RU" altLang="ru-RU" smtClean="0"/>
          </a:p>
        </p:txBody>
      </p:sp>
      <p:sp>
        <p:nvSpPr>
          <p:cNvPr id="8192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8192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9428584"/>
            <a:ext cx="2971800" cy="496332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99251E7E-0203-4ACA-ABF4-0AD364FC509B}" type="slidenum">
              <a:rPr lang="ru-RU" sz="1200">
                <a:latin typeface="+mn-lt"/>
              </a:rPr>
              <a:t>33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26F816-C499-4E12-A46C-8800E35E5E12}" type="slidenum">
              <a:rPr lang="ru-RU" altLang="ru-RU" smtClean="0"/>
              <a:t>34</a:t>
            </a:fld>
            <a:endParaRPr lang="ru-RU" altLang="ru-RU" smtClean="0"/>
          </a:p>
        </p:txBody>
      </p:sp>
      <p:sp>
        <p:nvSpPr>
          <p:cNvPr id="829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82948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9428584"/>
            <a:ext cx="2971800" cy="496332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DC8304BA-B866-46F6-90BD-97001F8D0CDA}" type="slidenum">
              <a:rPr lang="ru-RU" sz="1200">
                <a:latin typeface="+mn-lt"/>
              </a:rPr>
              <a:t>34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004447-8777-4D27-A6ED-C0315D1F4880}" type="slidenum">
              <a:rPr lang="ru-RU" altLang="ru-RU" smtClean="0"/>
              <a:t>35</a:t>
            </a:fld>
            <a:endParaRPr lang="ru-RU" altLang="ru-RU" smtClean="0"/>
          </a:p>
        </p:txBody>
      </p:sp>
      <p:sp>
        <p:nvSpPr>
          <p:cNvPr id="839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83972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9428584"/>
            <a:ext cx="2971800" cy="496332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7B69053D-ED2E-4544-A5E1-AF8441243D4C}" type="slidenum">
              <a:rPr lang="ru-RU" sz="1200">
                <a:latin typeface="+mn-lt"/>
              </a:rPr>
              <a:t>35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51B798-42AB-4BE0-8F92-9E4213FF7D7E}" type="slidenum">
              <a:rPr lang="ru-RU" altLang="ru-RU" smtClean="0"/>
              <a:t>36</a:t>
            </a:fld>
            <a:endParaRPr lang="ru-RU" altLang="ru-RU" smtClean="0"/>
          </a:p>
        </p:txBody>
      </p:sp>
      <p:sp>
        <p:nvSpPr>
          <p:cNvPr id="849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0650" y="744538"/>
            <a:ext cx="6616700" cy="3722687"/>
          </a:xfrm>
        </p:spPr>
      </p:sp>
      <p:sp>
        <p:nvSpPr>
          <p:cNvPr id="8499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72" tIns="46136" rIns="92272" bIns="46136"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9428584"/>
            <a:ext cx="2971800" cy="496332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algn="r">
              <a:defRPr/>
            </a:pPr>
            <a:fld id="{6B156B1F-3A9C-4B1D-982E-EE151065B76C}" type="slidenum">
              <a:rPr lang="ru-RU" sz="1200">
                <a:latin typeface="+mn-lt"/>
              </a:rPr>
              <a:t>36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C1BBDE17-83B4-4518-A02A-AEE7118432D0}" type="slidenum">
              <a:rPr lang="ru-RU" sz="1200" smtClean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45</a:t>
            </a:fld>
            <a:endParaRPr lang="ru-RU" sz="1200" smtClean="0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</a:endParaRPr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906500" y="720613"/>
            <a:ext cx="5032189" cy="373955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80" y="4715710"/>
            <a:ext cx="5469424" cy="4447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7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2535" y="1910715"/>
            <a:ext cx="972883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800" b="1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Организация и проведение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800" b="1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устной части ОГЭ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800" b="1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по иностранным языкам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7063" algn="l"/>
              </a:tabLst>
              <a:defRPr/>
            </a:pPr>
            <a:endParaRPr lang="ru-RU" sz="4800" b="1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34765" y="111224"/>
            <a:ext cx="5923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Государственное учреждение Ярославской области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</a:rPr>
              <a:t>«Центр оценки и контроля качества образования»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6408420" y="5247005"/>
            <a:ext cx="5645150" cy="1527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Смирнова Марина Владимировна, 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2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(4852)28-08-83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lang="en-US" sz="22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</a:rPr>
              <a:t>smv</a:t>
            </a:r>
            <a:r>
              <a:rPr kumimoji="0" lang="en-US" sz="2200" b="1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a typeface="+mn-ea"/>
                <a:cs typeface="Century Gothic" panose="020B0502020202020204" pitchFamily="34" charset="0"/>
              </a:rPr>
              <a:t>@coikko.ru</a:t>
            </a:r>
            <a:endParaRPr kumimoji="0" lang="ru-RU" sz="2200" b="1" kern="1200" cap="none" spc="0" normalizeH="0" baseline="0" noProof="0" dirty="0">
              <a:solidFill>
                <a:schemeClr val="bg2">
                  <a:lumMod val="10000"/>
                </a:schemeClr>
              </a:solidFill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ea typeface="+mn-ea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ea typeface="+mn-ea"/>
              </a:rPr>
              <a:t> 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85417" y="93123"/>
            <a:ext cx="4620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Пакет руководителя ППЭ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9458" name="Замещающая таблица 1945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14510253"/>
              </p:ext>
            </p:extLst>
          </p:nvPr>
        </p:nvGraphicFramePr>
        <p:xfrm>
          <a:off x="766445" y="895350"/>
          <a:ext cx="11025505" cy="5212080"/>
        </p:xfrm>
        <a:graphic>
          <a:graphicData uri="http://schemas.openxmlformats.org/drawingml/2006/table">
            <a:tbl>
              <a:tblPr/>
              <a:tblGrid>
                <a:gridCol w="2057306"/>
                <a:gridCol w="8968199"/>
              </a:tblGrid>
              <a:tr h="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Код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Наименование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ППЭ-05-01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Список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участников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Г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ИА-9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в аудитории ППЭ </a:t>
                      </a:r>
                      <a:endParaRPr lang="ru-RU" sz="24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  <a:p>
                      <a:pPr marL="342900" lvl="0" indent="-342900" eaLnBrk="1" hangingPunct="1">
                        <a:buNone/>
                      </a:pP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(на каждый тип аудитории)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6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ППЭ-05-02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Протокол </a:t>
                      </a:r>
                      <a:r>
                        <a:rPr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проведения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Г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ИА-9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в аудитории 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подготовки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ППЭ-05-0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3-У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Протокол </a:t>
                      </a:r>
                      <a:r>
                        <a:rPr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проведения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Г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ИА-9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в аудитории 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проведения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ППЭ-06-01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Список </a:t>
                      </a:r>
                      <a:r>
                        <a:rPr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участников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ГИА-9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образовательной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организации 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ППЭ-07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Список работников ППЭ и общественных наблюдателей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ППЭ-13-01</a:t>
                      </a:r>
                      <a:r>
                        <a:rPr lang="ru-RU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Протокол </a:t>
                      </a:r>
                      <a:r>
                        <a:rPr sz="2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проведения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ГИА-9</a:t>
                      </a:r>
                      <a:r>
                        <a:rPr lang="ru-RU" sz="24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в </a:t>
                      </a:r>
                      <a:r>
                        <a:rPr sz="2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</a:t>
                      </a:r>
                      <a:endParaRPr lang="ru-RU" altLang="en-US" sz="24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ППЭ-13-03-У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0" marR="0" lvl="0" indent="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entury Gothic" panose="020B0502020202020204" pitchFamily="34" charset="0"/>
                        </a:rPr>
                        <a:t>Сводная ведомость учета участников и использования экзаменационных материалов в ППЭ</a:t>
                      </a:r>
                      <a:endParaRPr lang="ru-RU" altLang="en-US" sz="2400" b="0" i="0" u="none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082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alt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cs typeface="Century Gothic" panose="020B0502020202020204" pitchFamily="34" charset="0"/>
                        </a:rPr>
                        <a:t>ППЭ-14-02-У</a:t>
                      </a:r>
                      <a:endParaRPr lang="ru-RU" alt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335" marR="0" lvl="0" indent="-1333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b="0" i="0" u="none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Century Gothic" panose="020B0502020202020204" pitchFamily="34" charset="0"/>
                        </a:rPr>
                        <a:t>Ведомость выдачи и возврата экзаменационных материалов по аудиториям ППЭ</a:t>
                      </a:r>
                      <a:endParaRPr lang="ru-RU" altLang="en-US" sz="2400" b="0" i="0" u="none" kern="12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938725" y="260350"/>
            <a:ext cx="4918843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ППЭ-07-У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86" y="115888"/>
            <a:ext cx="4534993" cy="6506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19850" y="2790497"/>
            <a:ext cx="5309695" cy="22467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Руководитель ППЭ распределяет организаторов в аудитории  проведения по ролям: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организатор в аудитории</a:t>
            </a:r>
          </a:p>
          <a:p>
            <a:pPr marL="285750" indent="-285750">
              <a:buFontTx/>
              <a:buChar char="-"/>
            </a:pPr>
            <a:r>
              <a:rPr lang="ru-RU" sz="2800" dirty="0" smtClean="0"/>
              <a:t> оператор ПК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365" y="57150"/>
            <a:ext cx="6463030" cy="6800850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9479" y="190501"/>
            <a:ext cx="32077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ППЭ-06-01-У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20469" y="1628800"/>
            <a:ext cx="1248139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307" y="1412776"/>
            <a:ext cx="11657261" cy="532859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0306" y="21098"/>
            <a:ext cx="1165726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орма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ППЭ-05-01-У</a:t>
            </a:r>
          </a:p>
        </p:txBody>
      </p:sp>
      <p:sp>
        <p:nvSpPr>
          <p:cNvPr id="29700" name="Овал 4"/>
          <p:cNvSpPr>
            <a:spLocks noChangeArrowheads="1"/>
          </p:cNvSpPr>
          <p:nvPr/>
        </p:nvSpPr>
        <p:spPr bwMode="auto">
          <a:xfrm>
            <a:off x="200307" y="3573016"/>
            <a:ext cx="4839575" cy="79208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</a:ln>
        </p:spPr>
        <p:txBody>
          <a:bodyPr/>
          <a:lstStyle/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51584" y="860075"/>
            <a:ext cx="17602" cy="5809285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" y="1884111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тветственному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организатору в аудитории </a:t>
            </a:r>
            <a:r>
              <a:rPr lang="ru-RU" sz="24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подготовки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1584" y="40456"/>
            <a:ext cx="818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662070"/>
            <a:ext cx="93345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«Список участников ГИА-9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аудитории» (для аудитории подготовки)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ППЭ-05-02-У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«Протокол проведения ГИА-9 в аудитории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подготовки»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ППЭ-12-02-У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коррекции персональных данных участников ГИА-9 в аудитории»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ППЭ-12-04 МАШ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учета времени отсутствия участников экзамена в аудитории»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ППЭ-16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«Расшифровка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кодов образовательных организаций»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участника ОГЭ, зачитываемую в аудитории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участника ОГЭ по работе с ПО (на каждого участника)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организатора в аудитории подготовки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ППЭ-9 11-01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«Сопроводительный бланк к экзаменационным материалам, полученным из аудитории»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62202" y="615706"/>
            <a:ext cx="13970" cy="603274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972" y="1178708"/>
            <a:ext cx="236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тветственному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организатору в аудитории </a:t>
            </a:r>
            <a:r>
              <a:rPr lang="ru-RU" sz="2400" b="1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проведения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2" y="42812"/>
            <a:ext cx="818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Выдача форм и инструкций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855542"/>
            <a:ext cx="9334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ППЭ-05-01-У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«Список участников ГИА-9 в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аудитории» (для аудитории проведения)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ППЭ-05-03-У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«Протокол проведения ГИА-9 в аудитории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проведения»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ППЭ-12-02-У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«Ведомость коррекции персональных данных участников ГИА-9 в аудитории»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участника ОГЭ, зачитываемую в аудитории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участника ОГЭ по работе с ПО (на каждого участника)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организатора в аудитории проведения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8" name="Прямая соединительная линия 5"/>
          <p:cNvCxnSpPr/>
          <p:nvPr/>
        </p:nvCxnSpPr>
        <p:spPr>
          <a:xfrm>
            <a:off x="242984" y="4850163"/>
            <a:ext cx="1130131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74027" y="5076398"/>
            <a:ext cx="2100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т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ехническому специалисту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51" y="5129083"/>
            <a:ext cx="9334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инструкцию для технического специалиста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флеш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-накопитель (для записи устных ответов участников)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360" y="143635"/>
            <a:ext cx="1147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день экзамена технический специалист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08550" y="997868"/>
            <a:ext cx="11329259" cy="55172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0000" tIns="46800" rIns="90000" bIns="46800" numCol="1" anchor="t" anchorCtr="0" compatLnSpc="1"/>
          <a:lstStyle/>
          <a:p>
            <a:pPr lvl="0" eaLnBrk="0" hangingPunct="0">
              <a:spcBef>
                <a:spcPts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ru-RU" sz="2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должен</a:t>
            </a: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включить компьютеры на рабочих местах участников ОГЭ в каждой аудитории проведения</a:t>
            </a:r>
            <a:endParaRPr lang="ru-RU" sz="28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800" kern="0" noProof="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апустить</a:t>
            </a:r>
            <a:r>
              <a:rPr lang="ru-RU" sz="2800" kern="0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Станцию </a:t>
            </a:r>
            <a:r>
              <a:rPr lang="ru-RU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записи ответов на каждом рабочем месте</a:t>
            </a:r>
            <a:r>
              <a:rPr lang="ru-RU" sz="2800" kern="0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каждой аудитории проведения</a:t>
            </a: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олучить</a:t>
            </a:r>
            <a:r>
              <a:rPr lang="ru-RU" sz="36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kumimoji="0" lang="ru-RU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не позднее 8:30 вместе с членом ГЭК в Штабе ППЭ ключ доступа для расшифровки электронных КИМ</a:t>
            </a: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загрузить ключ доступа к КИМ на все рабочие станции во всех аудиториях</a:t>
            </a:r>
            <a:r>
              <a:rPr kumimoji="0" lang="ru-RU" sz="36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выдать всем организаторам (операторам ПК) коды активации экзамена</a:t>
            </a:r>
          </a:p>
          <a:p>
            <a:pPr marL="628650" lvl="0" indent="-628650" eaLnBrk="0" hangingPunct="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оказывать техническую помощь организаторам в аудитории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  <a:p>
            <a:pPr marL="0" marR="0" lvl="0" indent="357505" defTabSz="449580" rtl="0" eaLnBrk="0" fontAlgn="base" latinLnBrk="0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0104" y="1600199"/>
            <a:ext cx="11070167" cy="507126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ответственному организатору в аудитории подготовки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доставочные 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спецпакеты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 ИК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ответственному организатору в аудитории проведения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(для бланков регистрации)</a:t>
            </a:r>
          </a:p>
          <a:p>
            <a:pPr marL="0" indent="357505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357505">
              <a:lnSpc>
                <a:spcPct val="90000"/>
              </a:lnSpc>
              <a:buFontTx/>
              <a:buNone/>
              <a:defRPr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891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7893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7894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437765" y="260350"/>
            <a:ext cx="85693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505" algn="ctr">
              <a:spcBef>
                <a:spcPts val="0"/>
              </a:spcBef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ППЭ в Штабе выдает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503" y="4852194"/>
            <a:ext cx="3208724" cy="188991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01623" y="66006"/>
            <a:ext cx="1761929" cy="1534194"/>
            <a:chOff x="981775" y="827256"/>
            <a:chExt cx="3599851" cy="3580598"/>
          </a:xfrm>
        </p:grpSpPr>
        <p:sp>
          <p:nvSpPr>
            <p:cNvPr id="12" name="Овал 11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81775" y="2078822"/>
              <a:ext cx="3478219" cy="1221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09:45</a:t>
              </a:r>
              <a:endParaRPr lang="ru-RU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2145715"/>
            <a:ext cx="3070031" cy="2081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5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9939" name="Line 6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9940" name="Line 7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9941" name="Line 8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9942" name="Скругленный прямоугольник 8"/>
          <p:cNvSpPr>
            <a:spLocks noChangeArrowheads="1"/>
          </p:cNvSpPr>
          <p:nvPr/>
        </p:nvSpPr>
        <p:spPr bwMode="auto">
          <a:xfrm>
            <a:off x="1790700" y="1866900"/>
            <a:ext cx="8284634" cy="297180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</a:ln>
        </p:spPr>
        <p:txBody>
          <a:bodyPr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Обязанности организатора в аудитории подготовки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12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8131" name="Line 13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8132" name="Line 14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48133" name="Line 15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6" y="260350"/>
            <a:ext cx="11950819" cy="647260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5413" y="1124744"/>
            <a:ext cx="7200800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128747" y="980728"/>
            <a:ext cx="1921437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95900" y="5123106"/>
            <a:ext cx="1664196" cy="77210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ОТМЕТКА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b="1" dirty="0" smtClean="0">
                <a:solidFill>
                  <a:srgbClr val="C00000"/>
                </a:solidFill>
              </a:rPr>
              <a:t> «+» или «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16213" y="4912834"/>
            <a:ext cx="3456385" cy="525886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Количество  ЭМ </a:t>
            </a:r>
            <a:r>
              <a:rPr lang="ru-RU" sz="2000" b="1" dirty="0" smtClean="0">
                <a:solidFill>
                  <a:srgbClr val="C00000"/>
                </a:solidFill>
              </a:rPr>
              <a:t>-цифры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227634" y="5611688"/>
            <a:ext cx="3629933" cy="802885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000" dirty="0">
                <a:solidFill>
                  <a:srgbClr val="0033CC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УЧАСТНИК не явился </a:t>
            </a:r>
            <a:r>
              <a:rPr lang="ru-RU" b="1" dirty="0" smtClean="0">
                <a:solidFill>
                  <a:srgbClr val="C00000"/>
                </a:solidFill>
              </a:rPr>
              <a:t>в аудиторию - пустые </a:t>
            </a:r>
            <a:r>
              <a:rPr lang="ru-RU" b="1" dirty="0">
                <a:solidFill>
                  <a:srgbClr val="C00000"/>
                </a:solidFill>
              </a:rPr>
              <a:t>клеточки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84032" y="1988840"/>
            <a:ext cx="1440160" cy="292399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78210" y="1077218"/>
            <a:ext cx="11358033" cy="5472112"/>
          </a:xfrm>
        </p:spPr>
        <p:txBody>
          <a:bodyPr>
            <a:normAutofit/>
          </a:bodyPr>
          <a:lstStyle/>
          <a:p>
            <a:pPr marL="638175" indent="-542925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 ОГЭ выполняет работу с использованием компьютера с установленным ПО и подключенной гарнитурой</a:t>
            </a:r>
          </a:p>
          <a:p>
            <a:pPr marL="638175" indent="-542925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Задания КИМ отображаются на мониторе компьютера</a:t>
            </a:r>
          </a:p>
          <a:p>
            <a:pPr marL="638175" indent="-542925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 ОГЭ дает устный ответ на задания КИМ, после выполнения заданий прослушивает запись своего ответа</a:t>
            </a:r>
          </a:p>
        </p:txBody>
      </p:sp>
      <p:sp>
        <p:nvSpPr>
          <p:cNvPr id="15363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pic>
        <p:nvPicPr>
          <p:cNvPr id="15367" name="Picture 3" descr="C:\Users\adeynichenko\Desktop\УСКОМ 2014\Презентация по технологии для обучающего семинара\картинки\emblem-peo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969" y="4344988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люс 8"/>
          <p:cNvSpPr/>
          <p:nvPr/>
        </p:nvSpPr>
        <p:spPr>
          <a:xfrm>
            <a:off x="3118197" y="4594225"/>
            <a:ext cx="1028700" cy="720725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5370" name="Picture 2" descr="C:\Users\adeynichenko\Desktop\УСКОМ 2014\Презентация по технологии для обучающего семинара\картинки\audio-headset_87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1132" y="4367213"/>
            <a:ext cx="1441449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люс 11"/>
          <p:cNvSpPr/>
          <p:nvPr/>
        </p:nvSpPr>
        <p:spPr>
          <a:xfrm>
            <a:off x="7107137" y="4594225"/>
            <a:ext cx="1028700" cy="720725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16"/>
          <p:cNvSpPr>
            <a:spLocks noChangeArrowheads="1"/>
          </p:cNvSpPr>
          <p:nvPr/>
        </p:nvSpPr>
        <p:spPr bwMode="auto">
          <a:xfrm>
            <a:off x="228371" y="5957282"/>
            <a:ext cx="3551767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Участник устного экзамена</a:t>
            </a:r>
          </a:p>
        </p:txBody>
      </p:sp>
      <p:sp>
        <p:nvSpPr>
          <p:cNvPr id="15" name="Прямоугольник 15"/>
          <p:cNvSpPr>
            <a:spLocks noChangeArrowheads="1"/>
          </p:cNvSpPr>
          <p:nvPr/>
        </p:nvSpPr>
        <p:spPr bwMode="auto">
          <a:xfrm>
            <a:off x="3780138" y="5789216"/>
            <a:ext cx="398107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Компьютер с установленным специализированным ПО</a:t>
            </a:r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7930919" y="5680283"/>
            <a:ext cx="362551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Компьютерная гарнитура: наушники с микрофоном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91477" y="178594"/>
            <a:ext cx="940858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Процедура сдачи устной части экзамена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70" y="4524790"/>
            <a:ext cx="1096899" cy="109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62202" y="615706"/>
            <a:ext cx="13970" cy="567079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972" y="784983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+Основной текст (восточно-азиат" charset="0"/>
                <a:sym typeface="+mn-ea"/>
              </a:rPr>
              <a:t>не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+Основной текст (восточно-азиат" charset="0"/>
                <a:sym typeface="+mn-ea"/>
              </a:rPr>
              <a:t>ранее 09:50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615706"/>
            <a:ext cx="9334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>
              <a:tabLst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6500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</a:tabLst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проинформировать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участников: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55245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6500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порядке проведения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экзамена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55245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6500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 порядке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подачи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апелляций</a:t>
            </a:r>
          </a:p>
          <a:p>
            <a:pPr marL="55245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447675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1775" algn="l"/>
                <a:tab pos="4489450" algn="l"/>
                <a:tab pos="4940300" algn="l"/>
                <a:tab pos="5387975" algn="l"/>
                <a:tab pos="5838825" algn="l"/>
                <a:tab pos="6286500" algn="l"/>
                <a:tab pos="6737350" algn="l"/>
                <a:tab pos="7185025" algn="l"/>
                <a:tab pos="7635875" algn="l"/>
                <a:tab pos="8083550" algn="l"/>
                <a:tab pos="8534400" algn="l"/>
                <a:tab pos="8982075" algn="l"/>
              </a:tabLs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времени и месте ознакомления с результатами экзамена</a:t>
            </a:r>
          </a:p>
        </p:txBody>
      </p:sp>
      <p:cxnSp>
        <p:nvCxnSpPr>
          <p:cNvPr id="8" name="Прямая соединительная линия 5"/>
          <p:cNvCxnSpPr/>
          <p:nvPr/>
        </p:nvCxnSpPr>
        <p:spPr>
          <a:xfrm>
            <a:off x="242984" y="3173763"/>
            <a:ext cx="1130131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3972" y="3629686"/>
            <a:ext cx="236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не ранее 10:00</a:t>
            </a:r>
            <a:endParaRPr lang="ru-RU" sz="2800" b="1" i="1" kern="0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71751" y="3632078"/>
            <a:ext cx="87820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продемонстрировать участникам экзамена целостность упаковки доставочного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спецпакета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 ИК</a:t>
            </a:r>
          </a:p>
          <a:p>
            <a:pPr marL="457200" indent="-457200" algn="just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вскрыть доставочный спецпакет ИК</a:t>
            </a:r>
          </a:p>
          <a:p>
            <a:pPr marL="457200" indent="-457200" algn="just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раздать всем участникам экзамена ИК</a:t>
            </a:r>
          </a:p>
          <a:p>
            <a:pPr marL="457200" indent="-457200" algn="just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tabLst>
                <a:tab pos="533400" algn="l"/>
              </a:tabLst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организовать заполнение бланков регистрации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Line 8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1203" name="Line 9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1205" name="Line 11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050" y="0"/>
            <a:ext cx="5838825" cy="14642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ИК – бланк регистрации,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контрольный лист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9654" y="1764527"/>
            <a:ext cx="6157914" cy="48320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defTabSz="9842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раздать напечатанные бланки регистрации</a:t>
            </a:r>
          </a:p>
          <a:p>
            <a:pPr marL="457200" indent="-457200" defTabSz="9842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указание участникам ОГЭ проверить качество напечатанного бланка регистрации</a:t>
            </a:r>
          </a:p>
          <a:p>
            <a:pPr lvl="1" indent="-457200" defTabSz="9842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указание участникам ОГЭ приступить к заполнению бланков регистрации</a:t>
            </a:r>
          </a:p>
          <a:p>
            <a:pPr lvl="1" indent="-457200" defTabSz="98425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проверить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правильность заполнения регистрационных полей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280750"/>
            <a:ext cx="4656095" cy="6390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3251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3252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3253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78642" y="18517"/>
            <a:ext cx="1117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Заполнение регистрационных полей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2" y="899948"/>
            <a:ext cx="11572875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95218" y="5743836"/>
            <a:ext cx="7620000" cy="644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  <a:miter lim="800000"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700"/>
              </a:spcBef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r>
              <a:rPr lang="ru-RU" sz="3600" b="1" dirty="0">
                <a:solidFill>
                  <a:srgbClr val="FF0000"/>
                </a:solidFill>
              </a:rPr>
              <a:t>Номер аудитории не заполняется!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163051" y="2019300"/>
            <a:ext cx="1397446" cy="9056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31371" y="1052736"/>
            <a:ext cx="11522207" cy="5119464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357505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Для перехода в аудиторию проведения необходимо:</a:t>
            </a:r>
          </a:p>
          <a:p>
            <a:pPr marL="0" indent="357505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28638" indent="-433388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форме ППЭ-05-02-У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«Протокол проведения ОГЭ в аудитории подготовки» сделать отметку «Бланк регистрации получен» и получить подпись участника ОГЭ</a:t>
            </a:r>
          </a:p>
          <a:p>
            <a:pPr marL="528638" indent="-433388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проконтролировать, что участник ОГЭ, покидающий аудиторию, имеет при себе бланк регистрации, контрольный лист, документ, удостоверяющий личность, ручку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762000" y="1285876"/>
            <a:ext cx="11040533" cy="5097463"/>
          </a:xfrm>
        </p:spPr>
        <p:txBody>
          <a:bodyPr>
            <a:normAutofit/>
          </a:bodyPr>
          <a:lstStyle/>
          <a:p>
            <a:pPr marL="95250" indent="0" algn="just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 участников из аудитории подготовки в аудиторию проведения обеспечивает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организатор из аудитории проведения</a:t>
            </a:r>
          </a:p>
          <a:p>
            <a:pPr marL="457200" indent="-457200" algn="just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just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 осуществляется согласно форме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ППЭ-05-03-У «Протокол проведения ГИА-9 в аудитории проведения»</a:t>
            </a:r>
          </a:p>
        </p:txBody>
      </p:sp>
      <p:sp>
        <p:nvSpPr>
          <p:cNvPr id="58371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8372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8373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58374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07534" y="4221163"/>
            <a:ext cx="3909484" cy="20447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подготовки</a:t>
            </a:r>
          </a:p>
        </p:txBody>
      </p:sp>
      <p:pic>
        <p:nvPicPr>
          <p:cNvPr id="583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267" y="4365626"/>
            <a:ext cx="2571751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12"/>
          <p:cNvSpPr>
            <a:spLocks noChangeArrowheads="1"/>
          </p:cNvSpPr>
          <p:nvPr/>
        </p:nvSpPr>
        <p:spPr bwMode="auto">
          <a:xfrm>
            <a:off x="5675779" y="5130802"/>
            <a:ext cx="1090842" cy="4730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w="15875" algn="ctr">
            <a:solidFill>
              <a:schemeClr val="accent2">
                <a:lumMod val="75000"/>
              </a:schemeClr>
            </a:solidFill>
            <a:miter lim="800000"/>
          </a:ln>
        </p:spPr>
        <p:txBody>
          <a:bodyPr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44834" y="4221163"/>
            <a:ext cx="4068233" cy="20447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проведения</a:t>
            </a:r>
          </a:p>
        </p:txBody>
      </p:sp>
      <p:pic>
        <p:nvPicPr>
          <p:cNvPr id="58380" name="Рисунок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5818" y="4365625"/>
            <a:ext cx="256963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76251" y="332656"/>
            <a:ext cx="1095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Порядок перемещения участников ОГЭ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270" y="4083050"/>
            <a:ext cx="1446530" cy="1012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1443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1444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1445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1446" name="Скругленный прямоугольник 8"/>
          <p:cNvSpPr>
            <a:spLocks noChangeArrowheads="1"/>
          </p:cNvSpPr>
          <p:nvPr/>
        </p:nvSpPr>
        <p:spPr bwMode="auto">
          <a:xfrm>
            <a:off x="1488018" y="1700213"/>
            <a:ext cx="9215967" cy="3168650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</a:ln>
        </p:spPr>
        <p:txBody>
          <a:bodyPr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Обязанности </a:t>
            </a:r>
          </a:p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организатора и оператора ПК в аудитории проведения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32" y="79648"/>
            <a:ext cx="1218104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851" y="980728"/>
            <a:ext cx="6528725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210206" y="882452"/>
            <a:ext cx="1824203" cy="86409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45996" y="4117550"/>
            <a:ext cx="2208245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47995" y="4993954"/>
            <a:ext cx="1440160" cy="71055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ОТМЕТКА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 «+» или «</a:t>
            </a:r>
            <a:r>
              <a:rPr lang="en-US" sz="1600" b="1" dirty="0" smtClean="0">
                <a:solidFill>
                  <a:srgbClr val="C00000"/>
                </a:solidFill>
              </a:rPr>
              <a:t>X</a:t>
            </a:r>
            <a:r>
              <a:rPr lang="ru-RU" sz="1600" b="1" dirty="0" smtClean="0">
                <a:solidFill>
                  <a:srgbClr val="C00000"/>
                </a:solidFill>
              </a:rPr>
              <a:t>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892581" y="4422363"/>
            <a:ext cx="3223596" cy="5874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Количество  ЭМ </a:t>
            </a:r>
            <a:r>
              <a:rPr lang="ru-RU" sz="2400" b="1" dirty="0" smtClean="0">
                <a:solidFill>
                  <a:srgbClr val="C00000"/>
                </a:solidFill>
              </a:rPr>
              <a:t>- цифры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23309" y="5498010"/>
            <a:ext cx="3505273" cy="895218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2400" dirty="0">
                <a:solidFill>
                  <a:srgbClr val="0033CC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УЧАСТНИК не явился </a:t>
            </a:r>
            <a:r>
              <a:rPr lang="ru-RU" sz="2000" b="1" dirty="0" smtClean="0">
                <a:solidFill>
                  <a:srgbClr val="C00000"/>
                </a:solidFill>
              </a:rPr>
              <a:t>в аудиторию - пустые </a:t>
            </a:r>
            <a:r>
              <a:rPr lang="ru-RU" sz="2000" b="1" dirty="0">
                <a:solidFill>
                  <a:srgbClr val="C00000"/>
                </a:solidFill>
              </a:rPr>
              <a:t>клеточки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03979" y="2286000"/>
            <a:ext cx="2208245" cy="21555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ъект 2"/>
          <p:cNvSpPr>
            <a:spLocks noGrp="1"/>
          </p:cNvSpPr>
          <p:nvPr>
            <p:ph idx="1"/>
          </p:nvPr>
        </p:nvSpPr>
        <p:spPr>
          <a:xfrm>
            <a:off x="336551" y="1085850"/>
            <a:ext cx="4845049" cy="51244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55245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и правильная установка аппаратуры (компьютер с гарнитурой)</a:t>
            </a:r>
          </a:p>
          <a:p>
            <a:pPr marL="55245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5245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соответствующая расстановка столов</a:t>
            </a:r>
          </a:p>
          <a:p>
            <a:pPr marL="55245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5245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наличие часов в поле зрения участников ОГЭ</a:t>
            </a:r>
          </a:p>
          <a:p>
            <a:pPr marL="55245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5245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отсутствие внешних шумов, мешающих проведению экзамена</a:t>
            </a:r>
          </a:p>
          <a:p>
            <a:pPr algn="ctr">
              <a:buFont typeface="Wingdings" panose="05000000000000000000" pitchFamily="2" charset="2"/>
              <a:buChar char="Ø"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540" name="Line 10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5541" name="Line 11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5542" name="Line 12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5543" name="Line 13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19101" y="210965"/>
            <a:ext cx="902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Готовность аудитории проведения к экзамену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574" y="1348205"/>
            <a:ext cx="6702425" cy="404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864486" y="1214520"/>
            <a:ext cx="0" cy="467193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78287" y="1882759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ператор ПК в аудитории проведения</a:t>
            </a:r>
            <a:endParaRPr lang="ru-RU" sz="28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9449" y="1637529"/>
            <a:ext cx="8686801" cy="386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проверяет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техническое состояние станции записи ответов (компьютер с гарнитурой, резервная гарнитура)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проверяет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корректность данных на станции записи (регион, код ППЭ, название предмета и дата)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получает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от технического специалиста код активации экзамена, который будет использоваться для начала экзамена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9101" y="210965"/>
            <a:ext cx="902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Готовность аудитории проведения к экзамену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ъект 2"/>
          <p:cNvSpPr>
            <a:spLocks noGrp="1"/>
          </p:cNvSpPr>
          <p:nvPr>
            <p:ph idx="4294967295"/>
          </p:nvPr>
        </p:nvSpPr>
        <p:spPr>
          <a:xfrm>
            <a:off x="853017" y="1069504"/>
            <a:ext cx="10691283" cy="373109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361950">
              <a:buFont typeface="Times New Roman" panose="02020603050405020304" pitchFamily="18" charset="0"/>
              <a:buNone/>
              <a:defRPr/>
            </a:pP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361950" algn="just"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ранее 10:10 организатор в аудитории проведения проходит в аудиторию подготовки, указанную в форме ППЭ-05-03-У «Протокол проведения ГИА-9 в аудитории проведения», и по окончании инструктажа забирает участников экзамена согласно очереди</a:t>
            </a:r>
          </a:p>
          <a:p>
            <a:pPr marL="0" indent="361950">
              <a:buFont typeface="Times New Roman" panose="02020603050405020304" pitchFamily="18" charset="0"/>
              <a:buNone/>
              <a:defRPr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361950">
              <a:buFont typeface="Times New Roman" panose="02020603050405020304" pitchFamily="18" charset="0"/>
              <a:buNone/>
              <a:defRPr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9635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9636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9637" name="Line 9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69638" name="Line 10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565482" y="1987699"/>
            <a:ext cx="10974916" cy="3632051"/>
          </a:xfrm>
        </p:spPr>
        <p:txBody>
          <a:bodyPr>
            <a:noAutofit/>
          </a:bodyPr>
          <a:lstStyle/>
          <a:p>
            <a:pPr marL="528638" indent="-528638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устная часть – продолжительность составляет 30 минут – это общее время, в течение которого участник ОГЭ находится в аудитории проведения</a:t>
            </a:r>
          </a:p>
          <a:p>
            <a:pPr marL="528638" indent="-528638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время ответа одного участника – 15 минут</a:t>
            </a:r>
          </a:p>
          <a:p>
            <a:pPr marL="528638" indent="-528638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(около 2-х минут на подготовительные мероприятия и 13 минут на работу с КИМ и ответы на </a:t>
            </a: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задания)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28638" indent="-528638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общая продолжительность экзамена в ППЭ – 2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387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79510" y="188119"/>
            <a:ext cx="912071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Продолжительность выполнения экзаменационной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27627" y="492905"/>
            <a:ext cx="27000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рганизатор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 аудитории</a:t>
            </a:r>
            <a:endParaRPr lang="ru-RU" sz="32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95650" y="226205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проводит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краткий инструктаж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участников,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процессе которого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заполняют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бланках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регистрации </a:t>
            </a:r>
            <a:r>
              <a:rPr lang="ru-RU" sz="2800" b="1" dirty="0" smtClean="0">
                <a:solidFill>
                  <a:srgbClr val="C00000"/>
                </a:solidFill>
              </a:rPr>
              <a:t>номер </a:t>
            </a:r>
            <a:r>
              <a:rPr lang="ru-RU" sz="2800" b="1" dirty="0">
                <a:solidFill>
                  <a:srgbClr val="C00000"/>
                </a:solidFill>
              </a:rPr>
              <a:t>аудитории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проверяет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каждого участника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правильность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заполнения бланка регистрации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даёт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указание участникам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надеть гарнитуру</a:t>
            </a:r>
          </a:p>
          <a:p>
            <a:pPr marL="457200" indent="-457200"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объявляет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 начале экзамена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927648" y="0"/>
            <a:ext cx="0" cy="3334748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278674"/>
            <a:ext cx="9563100" cy="3638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8650" y="4133850"/>
            <a:ext cx="1104900" cy="9638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95301" y="44110"/>
            <a:ext cx="1155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Ввод номера бланка регистрации в ПО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43" y="908720"/>
            <a:ext cx="11953988" cy="5774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8496267" y="1412776"/>
            <a:ext cx="3198912" cy="14478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Участник экзамена вводит с клавиатуры номер БР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0" y="1"/>
          <a:ext cx="12192000" cy="674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r:id="rId3" imgW="24460200" imgH="13792200" progId="">
                  <p:embed/>
                </p:oleObj>
              </mc:Choice>
              <mc:Fallback>
                <p:oleObj r:id="rId3" imgW="24460200" imgH="13792200" progId="">
                  <p:embed/>
                  <p:pic>
                    <p:nvPicPr>
                      <p:cNvPr id="0" name="Изображение 15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2192000" cy="674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1"/>
          <p:cNvSpPr>
            <a:spLocks noGrp="1"/>
          </p:cNvSpPr>
          <p:nvPr/>
        </p:nvSpPr>
        <p:spPr bwMode="auto">
          <a:xfrm>
            <a:off x="609600" y="6207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altLang="ru-RU" sz="2700">
              <a:latin typeface="Verdana" panose="020B0604030504040204" pitchFamily="34" charset="0"/>
            </a:endParaRPr>
          </a:p>
        </p:txBody>
      </p:sp>
      <p:sp>
        <p:nvSpPr>
          <p:cNvPr id="47107" name="Прямоугольник 12"/>
          <p:cNvSpPr>
            <a:spLocks noChangeArrowheads="1"/>
          </p:cNvSpPr>
          <p:nvPr/>
        </p:nvSpPr>
        <p:spPr bwMode="auto">
          <a:xfrm>
            <a:off x="335359" y="57257"/>
            <a:ext cx="10772907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Регистрация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1871133" y="1075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50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1075809"/>
            <a:ext cx="10772907" cy="556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9144000" y="1676400"/>
            <a:ext cx="2844800" cy="12192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Проверка правильности номера БР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5949280"/>
            <a:ext cx="3182144" cy="75632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1"/>
          <p:cNvSpPr>
            <a:spLocks noGrp="1"/>
          </p:cNvSpPr>
          <p:nvPr/>
        </p:nvSpPr>
        <p:spPr bwMode="auto">
          <a:xfrm>
            <a:off x="609600" y="6207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altLang="ru-RU" sz="2700">
              <a:latin typeface="Verdana" panose="020B0604030504040204" pitchFamily="34" charset="0"/>
            </a:endParaRPr>
          </a:p>
        </p:txBody>
      </p:sp>
      <p:sp>
        <p:nvSpPr>
          <p:cNvPr id="48131" name="Прямоугольник 12"/>
          <p:cNvSpPr>
            <a:spLocks noChangeArrowheads="1"/>
          </p:cNvSpPr>
          <p:nvPr/>
        </p:nvSpPr>
        <p:spPr bwMode="auto">
          <a:xfrm>
            <a:off x="815413" y="197040"/>
            <a:ext cx="103605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Запись номера КИМ</a:t>
            </a:r>
          </a:p>
        </p:txBody>
      </p:sp>
      <p:sp>
        <p:nvSpPr>
          <p:cNvPr id="46084" name="Rectangle 2"/>
          <p:cNvSpPr>
            <a:spLocks noChangeArrowheads="1"/>
          </p:cNvSpPr>
          <p:nvPr/>
        </p:nvSpPr>
        <p:spPr bwMode="auto">
          <a:xfrm>
            <a:off x="1871133" y="1075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1143000"/>
            <a:ext cx="10360587" cy="5543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432800" y="5257800"/>
            <a:ext cx="3454400" cy="1371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В процессе записи должен отображаться уровень громкости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ъект 1"/>
          <p:cNvSpPr>
            <a:spLocks noGrp="1"/>
          </p:cNvSpPr>
          <p:nvPr/>
        </p:nvSpPr>
        <p:spPr bwMode="auto">
          <a:xfrm>
            <a:off x="609600" y="620713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altLang="ru-RU" sz="2700">
              <a:latin typeface="Verdana" panose="020B0604030504040204" pitchFamily="34" charset="0"/>
            </a:endParaRPr>
          </a:p>
        </p:txBody>
      </p:sp>
      <p:sp>
        <p:nvSpPr>
          <p:cNvPr id="49155" name="Прямоугольник 12"/>
          <p:cNvSpPr>
            <a:spLocks noChangeArrowheads="1"/>
          </p:cNvSpPr>
          <p:nvPr/>
        </p:nvSpPr>
        <p:spPr bwMode="auto">
          <a:xfrm>
            <a:off x="1061508" y="222663"/>
            <a:ext cx="993351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Запись номера КИМ</a:t>
            </a:r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1871133" y="1075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7" y="1219200"/>
            <a:ext cx="9753600" cy="548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5086350" y="5146675"/>
            <a:ext cx="6800850" cy="155892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качество записи номера КИМ не удовлетворяет участника, то необходимо пригласить технического специалиста для изменения настроек </a:t>
            </a:r>
            <a:endParaRPr lang="ru-RU" altLang="ru-RU" sz="2400" b="1" dirty="0">
              <a:solidFill>
                <a:schemeClr val="tx1">
                  <a:lumMod val="95000"/>
                  <a:lumOff val="5000"/>
                </a:schemeClr>
              </a:solidFill>
              <a:cs typeface="Cambria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1"/>
          <p:cNvSpPr>
            <a:spLocks noGrp="1"/>
          </p:cNvSpPr>
          <p:nvPr/>
        </p:nvSpPr>
        <p:spPr bwMode="auto">
          <a:xfrm>
            <a:off x="1219200" y="6096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5429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None/>
            </a:pPr>
            <a:endParaRPr lang="ru-RU" altLang="ru-RU" sz="2700">
              <a:latin typeface="Verdana" panose="020B0604030504040204" pitchFamily="34" charset="0"/>
            </a:endParaRPr>
          </a:p>
        </p:txBody>
      </p:sp>
      <p:sp>
        <p:nvSpPr>
          <p:cNvPr id="50179" name="Прямоугольник 12"/>
          <p:cNvSpPr>
            <a:spLocks noChangeArrowheads="1"/>
          </p:cNvSpPr>
          <p:nvPr/>
        </p:nvSpPr>
        <p:spPr bwMode="auto">
          <a:xfrm>
            <a:off x="666750" y="125032"/>
            <a:ext cx="1032579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Активация экзамена</a:t>
            </a: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1871133" y="10758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481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3" y="777971"/>
            <a:ext cx="9855200" cy="5543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534400" y="1905000"/>
            <a:ext cx="3352800" cy="15240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algn="ctr">
            <a:noFill/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defRPr/>
            </a:pPr>
            <a:r>
              <a:rPr lang="ru-RU" alt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Организатор проверяет номер БР и вводит код активации экзамена</a:t>
            </a:r>
          </a:p>
        </p:txBody>
      </p:sp>
      <p:sp>
        <p:nvSpPr>
          <p:cNvPr id="2" name="Овал 1"/>
          <p:cNvSpPr/>
          <p:nvPr/>
        </p:nvSpPr>
        <p:spPr>
          <a:xfrm>
            <a:off x="3407701" y="5710944"/>
            <a:ext cx="7584843" cy="76470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69993" y="1052736"/>
          <a:ext cx="11474676" cy="54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r:id="rId3" imgW="24460200" imgH="13792200" progId="">
                  <p:embed/>
                </p:oleObj>
              </mc:Choice>
              <mc:Fallback>
                <p:oleObj r:id="rId3" imgW="24460200" imgH="13792200" progId="">
                  <p:embed/>
                  <p:pic>
                    <p:nvPicPr>
                      <p:cNvPr id="0" name="Изображение 16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93" y="1052736"/>
                        <a:ext cx="11474676" cy="54718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72064" y="4725144"/>
            <a:ext cx="5088565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Идет 5 секундный отсчёт времени перед началом подготовки и записи ответа каждого задания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438150" y="140552"/>
            <a:ext cx="1167765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Запуск подготовки и записи ответов на задания КИМ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14301" y="876300"/>
          <a:ext cx="11831395" cy="5360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r:id="rId3" imgW="24460200" imgH="13792200" progId="">
                  <p:embed/>
                </p:oleObj>
              </mc:Choice>
              <mc:Fallback>
                <p:oleObj r:id="rId3" imgW="24460200" imgH="13792200" progId="">
                  <p:embed/>
                  <p:pic>
                    <p:nvPicPr>
                      <p:cNvPr id="0" name="Изображение 17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1" y="876300"/>
                        <a:ext cx="11831395" cy="536051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Oval 7"/>
          <p:cNvSpPr>
            <a:spLocks noChangeArrowheads="1"/>
          </p:cNvSpPr>
          <p:nvPr/>
        </p:nvSpPr>
        <p:spPr bwMode="auto">
          <a:xfrm>
            <a:off x="10801350" y="5572538"/>
            <a:ext cx="1295400" cy="72072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933700" y="4653137"/>
            <a:ext cx="8058844" cy="9194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Отображение заданий КИМ и времени на подготовку к заданию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819" y="53732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92002" y="1060966"/>
          <a:ext cx="11685697" cy="5504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1" r:id="rId3" imgW="24460200" imgH="13792200" progId="">
                  <p:embed/>
                </p:oleObj>
              </mc:Choice>
              <mc:Fallback>
                <p:oleObj r:id="rId3" imgW="24460200" imgH="13792200" progId="">
                  <p:embed/>
                  <p:pic>
                    <p:nvPicPr>
                      <p:cNvPr id="0" name="Изображение 184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02" y="1060966"/>
                        <a:ext cx="11685697" cy="55049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8976784" y="6021388"/>
            <a:ext cx="1344083" cy="5746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267450" y="4438650"/>
            <a:ext cx="4350973" cy="5107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Запись ответа участника ОГЭ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838200" y="116573"/>
            <a:ext cx="1085850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Запись ответа на задание КИМ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3147" y="1047750"/>
            <a:ext cx="10887075" cy="4694682"/>
            <a:chOff x="123824" y="664146"/>
            <a:chExt cx="11020611" cy="3862543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3862543"/>
              <a:chOff x="123824" y="664146"/>
              <a:chExt cx="3406775" cy="3862543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36581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2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endParaRPr lang="ru-RU" sz="800" b="1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r>
                  <a:rPr lang="ru-RU" sz="32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Штаб ППЭ</a:t>
                </a:r>
              </a:p>
              <a:p>
                <a:pPr algn="ctr"/>
                <a:endParaRPr lang="ru-RU" sz="32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к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омпьютер с выходом в интернет</a:t>
                </a: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п</a:t>
                </a:r>
                <a:r>
                  <a:rPr lang="ru-RU" sz="2400" noProof="0" dirty="0" err="1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ринтер</a:t>
                </a:r>
                <a:endPara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400" dirty="0" err="1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ф</a:t>
                </a:r>
                <a:r>
                  <a:rPr lang="ru-RU" sz="2400" dirty="0" err="1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леш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-накопитель</a:t>
                </a: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резервное оборудование</a:t>
                </a:r>
                <a:endParaRPr lang="ru-RU" sz="20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r>
                  <a:rPr lang="ru-RU" sz="28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 </a:t>
                </a:r>
                <a:endParaRPr lang="ru-RU" sz="28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3862543"/>
              <a:chOff x="123824" y="664146"/>
              <a:chExt cx="3374465" cy="3862543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36581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Аудитория подготовки</a:t>
                </a:r>
              </a:p>
              <a:p>
                <a:pPr algn="ctr"/>
                <a:endParaRPr lang="ru-RU" sz="2800" b="1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endParaRPr>
              </a:p>
              <a:p>
                <a:pPr algn="ctr"/>
                <a:endParaRPr lang="ru-RU" sz="1100" b="1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и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нструкция для участника по работе с ПО</a:t>
                </a:r>
              </a:p>
              <a:p>
                <a:pPr marL="342900" indent="-3429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м</a:t>
                </a: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атериалы на период ожидани</a:t>
                </a:r>
                <a:r>
                  <a:rPr lang="ru-RU" sz="2400" dirty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я</a:t>
                </a:r>
              </a:p>
              <a:p>
                <a:pPr algn="ctr"/>
                <a:endParaRPr lang="ru-RU" sz="28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3862543"/>
              <a:chOff x="123824" y="664146"/>
              <a:chExt cx="3374465" cy="3862543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365817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  <a:p>
                <a:pPr marL="457200" indent="-4572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400" dirty="0" smtClean="0">
                    <a:solidFill>
                      <a:schemeClr val="bg2">
                        <a:lumMod val="10000"/>
                      </a:schemeClr>
                    </a:solidFill>
                    <a:cs typeface="Century Gothic" panose="020B0502020202020204" pitchFamily="34" charset="0"/>
                    <a:sym typeface="+mn-ea"/>
                  </a:rPr>
                  <a:t>рабочая станция (компьютер)</a:t>
                </a:r>
              </a:p>
              <a:p>
                <a:pPr marL="457200" indent="-457200">
                  <a:buClr>
                    <a:schemeClr val="accent2">
                      <a:lumMod val="50000"/>
                    </a:schemeClr>
                  </a:buClr>
                  <a:buFont typeface="Wingdings" panose="05000000000000000000" pitchFamily="2" charset="2"/>
                  <a:buChar char="Ø"/>
                </a:pPr>
                <a:r>
                  <a:rPr lang="ru-RU" sz="2400" noProof="0" dirty="0" smtClean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cs typeface="Century Gothic" panose="020B0502020202020204" pitchFamily="34" charset="0"/>
                    <a:sym typeface="+mn-ea"/>
                  </a:rPr>
                  <a:t>гарнитура</a:t>
                </a:r>
                <a:endParaRPr lang="ru-RU" sz="240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</a:rPr>
                  <a:t>3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623147" y="191485"/>
            <a:ext cx="11209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 экзамену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93564" y="1608149"/>
            <a:ext cx="2390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Аудитория проведения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67183" y="2579192"/>
            <a:ext cx="20002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10204" y="2642146"/>
            <a:ext cx="20002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988763" y="2642146"/>
            <a:ext cx="200025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69163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586053" y="1060967"/>
          <a:ext cx="10451187" cy="4596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r:id="rId3" imgW="24460200" imgH="13792200" progId="">
                  <p:embed/>
                </p:oleObj>
              </mc:Choice>
              <mc:Fallback>
                <p:oleObj r:id="rId3" imgW="24460200" imgH="13792200" progId="">
                  <p:embed/>
                  <p:pic>
                    <p:nvPicPr>
                      <p:cNvPr id="0" name="Изображение 19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053" y="1060967"/>
                        <a:ext cx="10451187" cy="4596934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Овал 7"/>
          <p:cNvSpPr>
            <a:spLocks noChangeArrowheads="1"/>
          </p:cNvSpPr>
          <p:nvPr/>
        </p:nvSpPr>
        <p:spPr bwMode="auto">
          <a:xfrm>
            <a:off x="9840416" y="5229200"/>
            <a:ext cx="1295467" cy="470496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</a:ln>
        </p:spPr>
        <p:txBody>
          <a:bodyPr/>
          <a:lstStyle/>
          <a:p>
            <a:endParaRPr lang="ru-RU" sz="2800"/>
          </a:p>
        </p:txBody>
      </p:sp>
      <p:sp>
        <p:nvSpPr>
          <p:cNvPr id="7" name="TextBox 6"/>
          <p:cNvSpPr txBox="1"/>
          <p:nvPr/>
        </p:nvSpPr>
        <p:spPr>
          <a:xfrm>
            <a:off x="719404" y="117656"/>
            <a:ext cx="1034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Прослушивание ответов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1413" y="1844824"/>
            <a:ext cx="4849216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По окончании экзамена участник должен прослушать запись своих ответов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403" y="4797152"/>
            <a:ext cx="7680853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Оператор ПК нажимает «Завершить», если сдача экзамена участником завершена и у него нет замечаний к качеству аудиозаписи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ъект 2"/>
          <p:cNvSpPr>
            <a:spLocks noGrp="1"/>
          </p:cNvSpPr>
          <p:nvPr>
            <p:ph idx="4294967295"/>
          </p:nvPr>
        </p:nvSpPr>
        <p:spPr>
          <a:xfrm>
            <a:off x="1123950" y="1844675"/>
            <a:ext cx="10248900" cy="206057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85725" indent="638175" algn="just"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один участник ОГЭ досрочно завершил выполнение заданий, то он ожидает, пока второй участник не выполнит все задания, только после этого они вместе могут покинуть аудиторию проведения</a:t>
            </a:r>
          </a:p>
          <a:p>
            <a:pPr marL="85725" indent="638175" algn="just">
              <a:spcBef>
                <a:spcPts val="0"/>
              </a:spcBef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Группа участников ОГЭ покидает аудиторию одновременно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5779" name="Line 4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5780" name="Line 5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5781" name="Line 6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7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4850" y="198428"/>
            <a:ext cx="1115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Завершение устной части экзамена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62202" y="615706"/>
            <a:ext cx="13970" cy="603274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972" y="1178708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4605" y="30931"/>
            <a:ext cx="8183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Завершение устной части экзамена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855542"/>
            <a:ext cx="93345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объявляет,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что экзамен закончен</a:t>
            </a:r>
          </a:p>
          <a:p>
            <a:pPr marL="428625" indent="-3429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участников ОГЭ оставаться на своих местах</a:t>
            </a:r>
          </a:p>
          <a:p>
            <a:pPr marL="428625" indent="-3429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принимает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участников ОГЭ под роспись бланки регистрации (заполнив форму ППЭ-05-03-У)</a:t>
            </a:r>
          </a:p>
          <a:p>
            <a:pPr marL="428625" indent="-3429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проходит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следующей группой участников в аудиторию подготовки</a:t>
            </a:r>
          </a:p>
        </p:txBody>
      </p:sp>
      <p:cxnSp>
        <p:nvCxnSpPr>
          <p:cNvPr id="8" name="Прямая соединительная линия 5"/>
          <p:cNvCxnSpPr/>
          <p:nvPr/>
        </p:nvCxnSpPr>
        <p:spPr>
          <a:xfrm>
            <a:off x="376334" y="3385465"/>
            <a:ext cx="11301316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71751" y="3501784"/>
            <a:ext cx="9334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0">
              <a:buFont typeface="Times New Roman" panose="02020603050405020304" pitchFamily="18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готовит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к записи устного ответа для следующей группы участников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3686451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ператор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ПК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1" y="4360798"/>
            <a:ext cx="6026033" cy="2287652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781106" y="5794227"/>
            <a:ext cx="428694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 к проведению экзамена для следующего участника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648200" y="5086350"/>
            <a:ext cx="1905000" cy="70787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62202" y="615706"/>
            <a:ext cx="13970" cy="603274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972" y="1178708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организатор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855542"/>
            <a:ext cx="9334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 конца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форму ППЭ-05-03-У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«Протокол проведения ГИА-9 в аудитории проведения»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пересчитывает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бланки регистрации и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запечатывает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их в ВДП</a:t>
            </a:r>
          </a:p>
        </p:txBody>
      </p:sp>
      <p:cxnSp>
        <p:nvCxnSpPr>
          <p:cNvPr id="8" name="Прямая соединительная линия 5"/>
          <p:cNvCxnSpPr/>
          <p:nvPr/>
        </p:nvCxnSpPr>
        <p:spPr>
          <a:xfrm>
            <a:off x="161925" y="4357015"/>
            <a:ext cx="11508532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71751" y="4517446"/>
            <a:ext cx="9334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приглашает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технического специалиста в аудиторию для завершения экзамена на станции записи 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контролирует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действия технического специалиста по экспорту аудиозаписей ответов участников на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флеш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-накопитель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972" y="4840611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ператор</a:t>
            </a: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 ПК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3" name="Picture 8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1" y="2398711"/>
            <a:ext cx="1151467" cy="15446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6" name="Picture 8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1" y="2551111"/>
            <a:ext cx="1151467" cy="15446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7" name="Picture 8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0433" y="2559841"/>
            <a:ext cx="1151467" cy="15446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pic>
        <p:nvPicPr>
          <p:cNvPr id="18" name="Picture 8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886" y="2551110"/>
            <a:ext cx="1151467" cy="154463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</p:pic>
      <p:sp>
        <p:nvSpPr>
          <p:cNvPr id="19" name="Стрелка вправо 19"/>
          <p:cNvSpPr>
            <a:spLocks noChangeArrowheads="1"/>
          </p:cNvSpPr>
          <p:nvPr/>
        </p:nvSpPr>
        <p:spPr bwMode="auto">
          <a:xfrm>
            <a:off x="5894157" y="3106735"/>
            <a:ext cx="1344844" cy="433388"/>
          </a:xfrm>
          <a:prstGeom prst="rightArrow">
            <a:avLst>
              <a:gd name="adj1" fmla="val 50000"/>
              <a:gd name="adj2" fmla="val 49874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</a:ln>
        </p:spPr>
        <p:txBody>
          <a:bodyPr/>
          <a:lstStyle/>
          <a:p>
            <a:endParaRPr lang="ru-RU" sz="280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692" y="2366722"/>
            <a:ext cx="3669715" cy="1784588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18279" y="71387"/>
            <a:ext cx="108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Завершение экзамена в ППЭ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H="1">
            <a:off x="2362202" y="615706"/>
            <a:ext cx="13970" cy="6032744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8272" y="1331108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rPr>
              <a:t>технический специалист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" y="116656"/>
            <a:ext cx="1089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Завершение экзамена в ППЭ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51" y="855542"/>
            <a:ext cx="9334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выполняет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экспорт ответов участников ОГЭ в каждой аудитории проведения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флеш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-накопитель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формирует, сохраняет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распечатывает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сопроводительный бланк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к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</a:rPr>
              <a:t>флеш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-накопителю и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протокол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создания аудионосителя ППЭ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передает руководителю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ППЭ: флеш-накопитель, сопроводительный бланк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протокол создания аудионосителя</a:t>
            </a:r>
          </a:p>
        </p:txBody>
      </p:sp>
      <p:cxnSp>
        <p:nvCxnSpPr>
          <p:cNvPr id="8" name="Прямая соединительная линия 5"/>
          <p:cNvCxnSpPr/>
          <p:nvPr/>
        </p:nvCxnSpPr>
        <p:spPr>
          <a:xfrm>
            <a:off x="128272" y="3163866"/>
            <a:ext cx="11777979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571751" y="3163866"/>
            <a:ext cx="9334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chemeClr val="accent2">
                  <a:lumMod val="50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ередает руководителю ППЭ: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доставочный спецпакет с экзаменационными материалами (неиспользованными, замененными бланками)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ормы: ППЭ 05-01-У, ППЭ 05-02-У, 12-04 МАШ, служебные записки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972" y="3317117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рганизатор в аудитории </a:t>
            </a:r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подготовки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164788"/>
            <a:ext cx="236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рганизатор в аудитории </a:t>
            </a:r>
            <a:r>
              <a:rPr lang="ru-RU" sz="2400" b="1" dirty="0" smtClean="0">
                <a:solidFill>
                  <a:srgbClr val="C00000"/>
                </a:solidFill>
                <a:cs typeface="Century Gothic" panose="020B0502020202020204" pitchFamily="34" charset="0"/>
                <a:sym typeface="+mn-ea"/>
              </a:rPr>
              <a:t>проведения</a:t>
            </a:r>
            <a:endParaRPr lang="ru-RU" sz="2400" b="1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21" name="Прямая соединительная линия 5"/>
          <p:cNvCxnSpPr/>
          <p:nvPr/>
        </p:nvCxnSpPr>
        <p:spPr>
          <a:xfrm>
            <a:off x="128272" y="4878366"/>
            <a:ext cx="11777979" cy="0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571751" y="5078790"/>
            <a:ext cx="9334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buClr>
                <a:schemeClr val="accent2">
                  <a:lumMod val="50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ередает руководителю ППЭ: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 с бланками регистрации</a:t>
            </a: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контрольные листы, сложенные в пачку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28625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ормы: ППЭ 05-01-У, ППЭ 05-03-У, 12-04 МАШ, служебные записки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381250" y="210262"/>
            <a:ext cx="785428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Завершение экзамена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2314" y="1284768"/>
            <a:ext cx="3152211" cy="1933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флеш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-накопитель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7913" y="1284768"/>
            <a:ext cx="3297787" cy="1933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Сопроводительный бланк 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01651" y="1304616"/>
            <a:ext cx="3152211" cy="1933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Протокол 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622" y="3794092"/>
            <a:ext cx="4020370" cy="2940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3042745" y="3238500"/>
            <a:ext cx="1308538" cy="79747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8" idx="2"/>
          </p:cNvCxnSpPr>
          <p:nvPr/>
        </p:nvCxnSpPr>
        <p:spPr>
          <a:xfrm>
            <a:off x="5856807" y="3218652"/>
            <a:ext cx="0" cy="81732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7252138" y="3238500"/>
            <a:ext cx="1198179" cy="79747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ъект 2"/>
          <p:cNvSpPr>
            <a:spLocks noGrp="1"/>
          </p:cNvSpPr>
          <p:nvPr>
            <p:ph idx="4294967295"/>
          </p:nvPr>
        </p:nvSpPr>
        <p:spPr>
          <a:xfrm>
            <a:off x="336552" y="1295400"/>
            <a:ext cx="11642285" cy="24765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85725" indent="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None/>
              <a:defRPr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ППЭ</a:t>
            </a:r>
          </a:p>
          <a:p>
            <a:pPr marL="371475" indent="-28575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ru-RU" sz="15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42925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проверяет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правильность заполнения информации на ВДП с бланками регистрации</a:t>
            </a:r>
          </a:p>
          <a:p>
            <a:pPr marL="542925" indent="-457200">
              <a:lnSpc>
                <a:spcPct val="110000"/>
              </a:lnSpc>
              <a:spcBef>
                <a:spcPts val="0"/>
              </a:spcBef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заполняет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формы: ППЭ-14-02-У, ППЭ-13-03-У, ППЭ-13-01-У </a:t>
            </a:r>
          </a:p>
        </p:txBody>
      </p:sp>
      <p:sp>
        <p:nvSpPr>
          <p:cNvPr id="82947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2948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2949" name="Line 11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2950" name="Line 12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81050" y="199232"/>
            <a:ext cx="1064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Завершение экзамена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5733" y="48438"/>
            <a:ext cx="52691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ППЭ-14-02-У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9" y="694769"/>
            <a:ext cx="11006212" cy="6129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17931" y="1813034"/>
            <a:ext cx="6055840" cy="41778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134952" y="4307955"/>
            <a:ext cx="412845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CD</a:t>
            </a:r>
            <a:r>
              <a:rPr lang="ru-RU" sz="2400" b="1" dirty="0" smtClean="0">
                <a:solidFill>
                  <a:srgbClr val="C00000"/>
                </a:solidFill>
              </a:rPr>
              <a:t>-диски не используются, столбец не заполняется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4" y="629461"/>
            <a:ext cx="11568966" cy="6228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5733" y="48438"/>
            <a:ext cx="526917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ППЭ-13-03-У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372" y="1412776"/>
            <a:ext cx="4981145" cy="9361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231904" y="1412776"/>
            <a:ext cx="432048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ИК- бланки регистрации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5733" y="2708920"/>
            <a:ext cx="1536171" cy="32403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887755" y="4087238"/>
            <a:ext cx="4128459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CD</a:t>
            </a:r>
            <a:r>
              <a:rPr lang="ru-RU" sz="2400" b="1" dirty="0" smtClean="0">
                <a:solidFill>
                  <a:srgbClr val="C00000"/>
                </a:solidFill>
              </a:rPr>
              <a:t>-диски не используются, столбец не заполняется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381250" y="210262"/>
            <a:ext cx="785428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Завершение экзамена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100" y="1284605"/>
            <a:ext cx="3218180" cy="19335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ВДП с бланками регистрации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815" y="4065905"/>
            <a:ext cx="3212465" cy="22015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ВДП со съемным носителем информации с ответами участников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10" name="Группа 25"/>
          <p:cNvGrpSpPr/>
          <p:nvPr/>
        </p:nvGrpSpPr>
        <p:grpSpPr bwMode="auto">
          <a:xfrm>
            <a:off x="7112455" y="1430318"/>
            <a:ext cx="3123084" cy="4837132"/>
            <a:chOff x="4276725" y="915988"/>
            <a:chExt cx="1728788" cy="2346325"/>
          </a:xfrm>
        </p:grpSpPr>
        <p:pic>
          <p:nvPicPr>
            <p:cNvPr id="11" name="Picture 2" descr="C:\Users\VEvdokimov\Desktop\Сейф-пакет 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76725" y="915988"/>
              <a:ext cx="1728788" cy="2346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492633" y="1933238"/>
              <a:ext cx="1296591" cy="5225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Новый</a:t>
              </a:r>
            </a:p>
            <a:p>
              <a:pPr algn="ctr">
                <a:defRPr/>
              </a:pPr>
              <a:r>
                <a:rPr lang="ru-RU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</a:rPr>
                <a:t> сейф-пакет</a:t>
              </a:r>
              <a:endPara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4" name="Прямая со стрелкой 3"/>
          <p:cNvCxnSpPr/>
          <p:nvPr/>
        </p:nvCxnSpPr>
        <p:spPr>
          <a:xfrm>
            <a:off x="4171950" y="2076450"/>
            <a:ext cx="2495550" cy="114220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171950" y="4066068"/>
            <a:ext cx="2495550" cy="14965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9012" y="159559"/>
            <a:ext cx="8534400" cy="533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Общая схема ППЭ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34952" y="1104664"/>
            <a:ext cx="4131733" cy="522473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Аудитории подготовки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8" y="1539875"/>
            <a:ext cx="31877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67" y="3959223"/>
            <a:ext cx="31877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Oval 18"/>
          <p:cNvSpPr>
            <a:spLocks noChangeArrowheads="1"/>
          </p:cNvSpPr>
          <p:nvPr/>
        </p:nvSpPr>
        <p:spPr bwMode="auto">
          <a:xfrm>
            <a:off x="381001" y="4329111"/>
            <a:ext cx="3839633" cy="10080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По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2 организатора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244292" y="692696"/>
            <a:ext cx="4895849" cy="604867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ru-RU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Аудитории проведения</a:t>
            </a:r>
          </a:p>
        </p:txBody>
      </p:sp>
      <p:pic>
        <p:nvPicPr>
          <p:cNvPr id="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798" y="1003300"/>
            <a:ext cx="4550833" cy="2284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8658" y="3552825"/>
            <a:ext cx="4550833" cy="22844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8" name="Oval 18"/>
          <p:cNvSpPr>
            <a:spLocks noChangeArrowheads="1"/>
          </p:cNvSpPr>
          <p:nvPr/>
        </p:nvSpPr>
        <p:spPr bwMode="auto">
          <a:xfrm>
            <a:off x="7824257" y="4190999"/>
            <a:ext cx="3839633" cy="1008063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accent2">
                <a:lumMod val="75000"/>
              </a:schemeClr>
            </a:solidFill>
            <a:rou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По 2 участника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По 2 организатора</a:t>
            </a:r>
          </a:p>
        </p:txBody>
      </p:sp>
      <p:pic>
        <p:nvPicPr>
          <p:cNvPr id="92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95400"/>
            <a:ext cx="2296583" cy="1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381250" y="115012"/>
            <a:ext cx="785428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Упаковка материалов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725" y="867410"/>
            <a:ext cx="4200525" cy="26600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 ППЭ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журнал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учета участников, обратившихся к мед. работнику</a:t>
            </a:r>
          </a:p>
          <a:p>
            <a:pPr marL="457200" indent="-4572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служебные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записки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6738" y="3905250"/>
            <a:ext cx="4200512" cy="2781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сформировать в пачку ЭМ в соответствии с перечнем в форме ППЭ-9 14-01-У, приложить к пачке заполненную форму ППЭ-9 11-02 и все связать шпагатом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946319" y="2197472"/>
            <a:ext cx="3264231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19675" y="5166759"/>
            <a:ext cx="3429000" cy="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82" y="1314451"/>
            <a:ext cx="1790887" cy="221300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228274" y="1627038"/>
            <a:ext cx="279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 ППЭ-9 14-01-У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Рисунок 15" descr="C5MAI56WQAAPKm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01100" y="3905250"/>
            <a:ext cx="2780999" cy="230425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381250" y="105487"/>
            <a:ext cx="785428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5pPr>
            <a:lvl6pPr marL="25146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6pPr>
            <a:lvl7pPr marL="29718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7pPr>
            <a:lvl8pPr marL="34290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8pPr>
            <a:lvl9pPr marL="3886200" indent="-228600" algn="ctr" defTabSz="4495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1400">
                <a:solidFill>
                  <a:schemeClr val="bg1"/>
                </a:solidFill>
                <a:latin typeface="Times New Roman" panose="02020603050405020304" pitchFamily="18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ru-RU" sz="4400" b="1" dirty="0" smtClean="0">
                <a:solidFill>
                  <a:schemeClr val="tx1"/>
                </a:solidFill>
                <a:latin typeface="+mn-lt"/>
              </a:rPr>
              <a:t>Упаковка материалов</a:t>
            </a:r>
            <a:endParaRPr lang="ru-R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737" y="1019175"/>
            <a:ext cx="3310425" cy="15430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н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овый сейф-пакет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9376" y="2924944"/>
            <a:ext cx="3297787" cy="1717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файл с формами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11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455" y="1430318"/>
            <a:ext cx="3123084" cy="4837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>
            <a:off x="4171950" y="2076450"/>
            <a:ext cx="2495550" cy="114220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4171950" y="4066068"/>
            <a:ext cx="2495550" cy="14965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49861" y="2858435"/>
            <a:ext cx="2448272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Сейф-пакет, в котором материалы были доставлены в ППЭ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6739" y="5016413"/>
            <a:ext cx="3297787" cy="1717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noProof="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ЭМ, сложенные в пачку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3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4" name="Line 9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Line 10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6" name="Скругленный прямоугольник 8"/>
          <p:cNvSpPr>
            <a:spLocks noChangeArrowheads="1"/>
          </p:cNvSpPr>
          <p:nvPr/>
        </p:nvSpPr>
        <p:spPr bwMode="auto">
          <a:xfrm>
            <a:off x="1679509" y="1860850"/>
            <a:ext cx="8640960" cy="2736304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</a:ln>
        </p:spPr>
        <p:txBody>
          <a:bodyPr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Технический сбой или плохое качество записи ответа  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336552" y="108780"/>
            <a:ext cx="11424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случае технического сбоя необходимо пригласить технического специалиста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36550" y="1340768"/>
            <a:ext cx="11424079" cy="439328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2393" tIns="51197" rIns="102393" bIns="51197" anchor="ctr"/>
          <a:lstStyle/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неисправности устранены, то сдача экзамена продолжается  на данной аппаратуре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если неисправности не могут быть устранены, в аудитории устанавливается резервная аппаратура, на которой  продолжается сдача экзамена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неисправности не могут быть устранены и нет резервной аппаратуры, то участники, которые должны были сдавать экзамен на вышедшей из строя аппаратуре, направляются для сдачи экзамена на имеющуюся рабочую аппаратуру в этой аудитории в порядке общей очереди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8057" y="5734050"/>
            <a:ext cx="96010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Направлять участников ОГЭ в другую аудиторию проведения </a:t>
            </a:r>
            <a:r>
              <a:rPr lang="ru-RU" sz="2800" b="1" u="sng" dirty="0" smtClean="0">
                <a:solidFill>
                  <a:srgbClr val="C00000"/>
                </a:solidFill>
                <a:cs typeface="Cambria" panose="02040503050406030204" pitchFamily="18" charset="0"/>
              </a:rPr>
              <a:t>категорически запрещено!</a:t>
            </a:r>
            <a:endParaRPr lang="ru-RU" sz="2800" b="1" dirty="0">
              <a:solidFill>
                <a:srgbClr val="C00000"/>
              </a:solidFill>
              <a:cs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87973" y="141804"/>
            <a:ext cx="11340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Технический сбой – до начала выполнения экзаменационной работы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287973" y="1238484"/>
            <a:ext cx="11437208" cy="436203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2393" tIns="51197" rIns="102393" bIns="51197" anchor="ctr"/>
          <a:lstStyle/>
          <a:p>
            <a:pPr algn="l">
              <a:buClr>
                <a:schemeClr val="accent2">
                  <a:lumMod val="50000"/>
                </a:schemeClr>
              </a:buClr>
              <a:defRPr/>
            </a:pPr>
            <a:r>
              <a:rPr lang="ru-RU" sz="2600" b="1" dirty="0" smtClean="0">
                <a:solidFill>
                  <a:srgbClr val="C00000"/>
                </a:solidFill>
                <a:cs typeface="Cambria" panose="02040503050406030204" pitchFamily="18" charset="0"/>
              </a:rPr>
              <a:t>Участник ОГЭ не перешёл к просмотру заданий КИМ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с тем же бланком регистрации участник может продолжить выполнение экзаменационной работы на этой же аппаратуре, если неисправность устранена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неисправности не могут быть устранены, в аудитории устанавливается резервная аппаратура, на которой продолжается сдача экзамена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2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если неисправности не могут быть устранены и нет резервной аппаратуры, то участники, которые должны были сдавать экзамен на вышедшей из строя аппаратуре, направляются для сдачи экзамена на имеющуюся рабочую аппаратуру в этой аудитории в порядке очереди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73995" y="5644302"/>
            <a:ext cx="10465163" cy="908720"/>
          </a:xfrm>
          <a:prstGeom prst="round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Направлять участников ОГЭ в другую аудиторию проведения </a:t>
            </a:r>
            <a:r>
              <a:rPr lang="ru-RU" sz="2800" b="1" u="sng" dirty="0">
                <a:solidFill>
                  <a:srgbClr val="C00000"/>
                </a:solidFill>
              </a:rPr>
              <a:t>категорически запрещено!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23392" y="163371"/>
            <a:ext cx="11137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Технический сбой – после начала выполнения экзаменационной работы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00566" y="1219938"/>
            <a:ext cx="11728524" cy="98723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2393" tIns="51197" rIns="102393" bIns="51197" anchor="ctr"/>
          <a:lstStyle/>
          <a:p>
            <a:pPr marL="173038" indent="-15875" algn="l">
              <a:defRPr/>
            </a:pPr>
            <a:r>
              <a:rPr lang="ru-RU" sz="2600" dirty="0" smtClean="0"/>
              <a:t>Участнику экзамена по его выбору </a:t>
            </a:r>
            <a:r>
              <a:rPr lang="ru-RU" sz="2600" b="1" dirty="0" smtClean="0"/>
              <a:t>предоставляется право выполнить задания, предусматривающие устные ответы,  в тот же день или в резервные сроки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551" y="2396358"/>
            <a:ext cx="11692539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 желании пересдать экзамен в тот же день: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участник направляется в </a:t>
            </a:r>
            <a:r>
              <a:rPr lang="ru-RU" sz="2400" b="1" dirty="0" smtClean="0"/>
              <a:t>ближайшую очередь на сдачу в эту же аудиторию</a:t>
            </a:r>
            <a:r>
              <a:rPr lang="ru-RU" sz="2400" dirty="0" smtClean="0"/>
              <a:t>,  </a:t>
            </a:r>
            <a:r>
              <a:rPr lang="ru-RU" sz="2400" b="1" dirty="0" smtClean="0"/>
              <a:t>с этим же бланком регистрации</a:t>
            </a:r>
            <a:r>
              <a:rPr lang="ru-RU" sz="2400" dirty="0" smtClean="0"/>
              <a:t>, но на </a:t>
            </a:r>
            <a:r>
              <a:rPr lang="ru-RU" sz="2400" b="1" dirty="0" smtClean="0"/>
              <a:t>другую станцию записи ответов;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/>
              <a:t>в</a:t>
            </a:r>
            <a:r>
              <a:rPr lang="ru-RU" sz="2400" dirty="0" smtClean="0"/>
              <a:t> случаи длительного ожидания повторной сдачи участника сопровождают в Штаб ППЭ для ожидания следующей группы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36551" y="4346027"/>
            <a:ext cx="11692539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 желании прийти на пересдачу в резервный день: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принимается решение, что участник </a:t>
            </a:r>
            <a:r>
              <a:rPr lang="ru-RU" sz="2400" b="1" dirty="0" smtClean="0"/>
              <a:t>не закончил экзамен по объективным причинам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заполняется форма ППЭ-22 «Акт о досрочном завершении экзамена по объективным причинам»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/>
              <a:t>соответствующие метки ставятся в форме ППЭ-5-03-У и в  бланке регистрации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527380" y="216576"/>
            <a:ext cx="11233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Плохое качество записи ответов участника ОГЭ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479426" y="1200149"/>
            <a:ext cx="11233248" cy="459982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02393" tIns="51197" rIns="102393" bIns="51197" anchor="b"/>
          <a:lstStyle/>
          <a:p>
            <a:pPr indent="355600" algn="just" defTabSz="984250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случае возникновения у участника ОГЭ претензий к качеству записи ответов необходимо пригласить в аудиторию технического специалиста для устранения возможных проблем, связанных с воспроизведением записи.</a:t>
            </a:r>
          </a:p>
          <a:p>
            <a:pPr indent="355600" algn="just" defTabSz="984250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проблемы воспроизведения устранить не удалось и участник настаивает на неудовлетворительном качестве записи, в аудиторию необходимо пригласить члена ГЭК для разрешения ситуации - в этом случае возможно оформление апелляции о </a:t>
            </a: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нарушении </a:t>
            </a:r>
            <a:r>
              <a:rPr lang="ru-RU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проведения ГИА. До разрешения данной ситуации следующая группа участников ОГЭ в аудиторию не приглашается.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6021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714728" y="764705"/>
            <a:ext cx="4512501" cy="43999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случаях технического сбоя, выявления низкого качества аудиозаписи ответа, утери аудиозаписи ответа руководитель ППЭ составляет служебную записку в присутствии технического специалиста, организатора в аудитории проведения, члена ГЭК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1" y="0"/>
            <a:ext cx="4571439" cy="6737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3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4" name="Line 9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5" name="Line 10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7046" name="Скругленный прямоугольник 8"/>
          <p:cNvSpPr>
            <a:spLocks noChangeArrowheads="1"/>
          </p:cNvSpPr>
          <p:nvPr/>
        </p:nvSpPr>
        <p:spPr bwMode="auto">
          <a:xfrm>
            <a:off x="1199457" y="1556792"/>
            <a:ext cx="10081120" cy="3744416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</a:ln>
        </p:spPr>
        <p:txBody>
          <a:bodyPr/>
          <a:lstStyle/>
          <a:p>
            <a:pPr algn="ctr"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Особенности организации и проведения письменной и устной частей экзамена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в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один день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352557" y="817422"/>
            <a:ext cx="7892177" cy="5661720"/>
            <a:chOff x="2475192" y="521361"/>
            <a:chExt cx="7805634" cy="465817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475192" y="521361"/>
              <a:ext cx="5267345" cy="1273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32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32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marL="342900" indent="-3429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endParaRPr lang="ru-RU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algn="ctr"/>
              <a:r>
                <a:rPr lang="ru-RU" sz="28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 </a:t>
              </a:r>
              <a:endParaRPr lang="ru-RU" sz="28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649929" y="2028345"/>
              <a:ext cx="2817936" cy="3151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b="1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marL="342900" indent="-3429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инструкция для участника по работе с ПО</a:t>
              </a:r>
            </a:p>
            <a:p>
              <a:pPr marL="342900" indent="-3429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м</a:t>
              </a:r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атериалы на период ожидани</a:t>
              </a: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я</a:t>
              </a:r>
              <a:endParaRPr lang="ru-RU" sz="28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endParaRPr>
            </a:p>
            <a:p>
              <a:pPr algn="ctr"/>
              <a:endParaRPr lang="ru-RU" sz="2800" b="1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569937" y="2028345"/>
              <a:ext cx="2710889" cy="3151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  <a:p>
              <a:pPr marL="457200" indent="-4572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ru-RU" sz="2400" dirty="0" smtClean="0">
                  <a:solidFill>
                    <a:schemeClr val="bg2">
                      <a:lumMod val="10000"/>
                    </a:schemeClr>
                  </a:solidFill>
                  <a:cs typeface="Century Gothic" panose="020B0502020202020204" pitchFamily="34" charset="0"/>
                  <a:sym typeface="+mn-ea"/>
                </a:rPr>
                <a:t>рабочая станция (компьютер)</a:t>
              </a:r>
            </a:p>
            <a:p>
              <a:pPr marL="457200" indent="-457200">
                <a:buClr>
                  <a:schemeClr val="accent2">
                    <a:lumMod val="50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ru-RU" sz="2400" noProof="0" dirty="0" smtClean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cs typeface="Century Gothic" panose="020B0502020202020204" pitchFamily="34" charset="0"/>
                  <a:sym typeface="+mn-ea"/>
                </a:rPr>
                <a:t>гарнитура</a:t>
              </a:r>
              <a:endParaRPr 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10919" y="74530"/>
            <a:ext cx="112090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 экзамену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8302" y="2755971"/>
            <a:ext cx="239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Аудитория проведения</a:t>
            </a:r>
            <a:endParaRPr lang="ru-RU" sz="24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286376" y="1001619"/>
            <a:ext cx="0" cy="1141161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82713" y="1031690"/>
            <a:ext cx="1403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Штаб ППЭ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12118" y="852506"/>
            <a:ext cx="3362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компьютер с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выходом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в интернет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принтер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флеш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-накопитель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резервное оборудование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54296" y="2590165"/>
            <a:ext cx="2838204" cy="3888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algn="ctr"/>
            <a:endParaRPr lang="ru-RU" sz="28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algn="ctr"/>
            <a:endParaRPr lang="ru-RU" sz="2800" b="1" dirty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algn="ctr"/>
            <a:endParaRPr lang="ru-RU" sz="2000" b="1" dirty="0" smtClean="0">
              <a:solidFill>
                <a:schemeClr val="bg2">
                  <a:lumMod val="10000"/>
                </a:schemeClr>
              </a:solidFill>
              <a:cs typeface="Century Gothic" panose="020B0502020202020204" pitchFamily="34" charset="0"/>
              <a:sym typeface="+mn-ea"/>
            </a:endParaRPr>
          </a:p>
          <a:p>
            <a:pPr marL="342900" indent="-342900"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с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cs typeface="Century Gothic" panose="020B0502020202020204" pitchFamily="34" charset="0"/>
                <a:sym typeface="+mn-ea"/>
              </a:rPr>
              <a:t>редство воспроизведения аудиозаписи (компьютер)</a:t>
            </a:r>
          </a:p>
          <a:p>
            <a:pPr algn="ctr"/>
            <a:endParaRPr lang="ru-RU" sz="2800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015" y="2755900"/>
            <a:ext cx="2362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Аудитория для письменной части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2604" y="2755971"/>
            <a:ext cx="2390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Аудитория подготовки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64199" y="107951"/>
            <a:ext cx="10752667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ППЭ к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экзамену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161" y="823774"/>
            <a:ext cx="1153274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Дополнения к стандартной процедуре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6552" y="1520788"/>
            <a:ext cx="5759449" cy="16561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техническая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</a:t>
            </a:r>
          </a:p>
          <a:p>
            <a:pPr marL="457200" indent="-457200" algn="l">
              <a:defRPr/>
            </a:pPr>
            <a:endParaRPr lang="ru-RU" sz="1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ctr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2-5 рабочих дней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начала экзамена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56792" y="1700808"/>
            <a:ext cx="5857875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2794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технический специалист</a:t>
            </a:r>
          </a:p>
          <a:p>
            <a:pPr marL="457200" indent="-2794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ППЭ</a:t>
            </a:r>
          </a:p>
          <a:p>
            <a:pPr marL="457200" indent="-2794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4161" y="3861048"/>
            <a:ext cx="5759449" cy="187220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контроль технической </a:t>
            </a:r>
            <a:r>
              <a:rPr lang="ru-RU" sz="28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готовности</a:t>
            </a:r>
          </a:p>
          <a:p>
            <a:pPr marL="457200" indent="-457200">
              <a:defRPr/>
            </a:pP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ctr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1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день </a:t>
            </a: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начала экзамена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49031" y="4149080"/>
            <a:ext cx="5857875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2794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технический специалист</a:t>
            </a:r>
          </a:p>
          <a:p>
            <a:pPr marL="457200" indent="-279400" algn="l">
              <a:buFontTx/>
              <a:buChar char="-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ППЭ</a:t>
            </a:r>
          </a:p>
          <a:p>
            <a:pPr marL="457200" indent="-279400" algn="l">
              <a:buFontTx/>
              <a:buChar char="-"/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лен ГЭК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Line 9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9091" name="Line 10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35" name="Объект 2"/>
          <p:cNvSpPr txBox="1"/>
          <p:nvPr/>
        </p:nvSpPr>
        <p:spPr bwMode="auto">
          <a:xfrm>
            <a:off x="614628" y="3750171"/>
            <a:ext cx="11021484" cy="28083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lIns="90000" tIns="46800" rIns="90000" bIns="46800"/>
          <a:lstStyle/>
          <a:p>
            <a:pPr marL="85725" indent="447675" algn="just" eaLnBrk="0" hangingPunct="0">
              <a:spcBef>
                <a:spcPts val="800"/>
              </a:spcBef>
              <a:buFontTx/>
              <a:buNone/>
              <a:defRPr/>
            </a:pP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После завершения письменной части экзамена, участники сдают материалы экзамена организаторам в аудитории и в сопровождении организатора вне аудитории переходят из аудитории </a:t>
            </a: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проведения письменной </a:t>
            </a: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 в аудиторию </a:t>
            </a: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подготовки</a:t>
            </a:r>
            <a:endParaRPr lang="ru-RU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5725" indent="447675" algn="just" eaLnBrk="0" hangingPunct="0">
              <a:spcBef>
                <a:spcPts val="800"/>
              </a:spcBef>
              <a:buFontTx/>
              <a:buNone/>
              <a:defRPr/>
            </a:pP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аудитории подготовки участники получают бланк регистрации и </a:t>
            </a: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затем, </a:t>
            </a: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согласно </a:t>
            </a: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очереди, </a:t>
            </a:r>
            <a:r>
              <a:rPr lang="ru-RU" sz="2400" kern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переходят в аудиторию проведения для сдачи устной части </a:t>
            </a:r>
            <a:r>
              <a:rPr lang="ru-RU" sz="24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экзамена</a:t>
            </a:r>
            <a:endParaRPr lang="ru-RU" sz="24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89095" name="Группа 41"/>
          <p:cNvGrpSpPr/>
          <p:nvPr/>
        </p:nvGrpSpPr>
        <p:grpSpPr bwMode="auto">
          <a:xfrm>
            <a:off x="435280" y="1428750"/>
            <a:ext cx="11593804" cy="2018834"/>
            <a:chOff x="353459" y="1412776"/>
            <a:chExt cx="8482577" cy="1887477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353460" y="1412776"/>
              <a:ext cx="2195594" cy="178776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 sz="2800"/>
            </a:p>
          </p:txBody>
        </p:sp>
        <p:pic>
          <p:nvPicPr>
            <p:cNvPr id="89098" name="Рисунок 14" descr="Рисунок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165" y="1995658"/>
              <a:ext cx="1656184" cy="1044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75" name="TextBox 15"/>
            <p:cNvSpPr txBox="1">
              <a:spLocks noChangeArrowheads="1"/>
            </p:cNvSpPr>
            <p:nvPr/>
          </p:nvSpPr>
          <p:spPr bwMode="auto">
            <a:xfrm>
              <a:off x="353459" y="1412776"/>
              <a:ext cx="2267827" cy="6042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Аудитория проведения письменной части</a:t>
              </a:r>
            </a:p>
          </p:txBody>
        </p:sp>
        <p:sp>
          <p:nvSpPr>
            <p:cNvPr id="89100" name="Скругленный прямоугольник 16"/>
            <p:cNvSpPr>
              <a:spLocks noChangeArrowheads="1"/>
            </p:cNvSpPr>
            <p:nvPr/>
          </p:nvSpPr>
          <p:spPr bwMode="auto">
            <a:xfrm>
              <a:off x="3524819" y="1494602"/>
              <a:ext cx="2304256" cy="170594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 sz="2800"/>
            </a:p>
          </p:txBody>
        </p:sp>
        <p:pic>
          <p:nvPicPr>
            <p:cNvPr id="89101" name="Рисунок 17" descr="Рисунок1 - копия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3436" y="1907522"/>
              <a:ext cx="1527020" cy="1074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78" name="TextBox 18"/>
            <p:cNvSpPr txBox="1">
              <a:spLocks noChangeArrowheads="1"/>
            </p:cNvSpPr>
            <p:nvPr/>
          </p:nvSpPr>
          <p:spPr bwMode="auto">
            <a:xfrm>
              <a:off x="3506915" y="1562021"/>
              <a:ext cx="2340062" cy="34530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Аудитория </a:t>
              </a:r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подготовки</a:t>
              </a:r>
            </a:p>
          </p:txBody>
        </p:sp>
        <p:sp>
          <p:nvSpPr>
            <p:cNvPr id="89103" name="Скругленный прямоугольник 20"/>
            <p:cNvSpPr>
              <a:spLocks noChangeArrowheads="1"/>
            </p:cNvSpPr>
            <p:nvPr/>
          </p:nvSpPr>
          <p:spPr bwMode="auto">
            <a:xfrm>
              <a:off x="6775203" y="1494011"/>
              <a:ext cx="2060833" cy="170594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89104" name="Стрелка вправо 26"/>
            <p:cNvSpPr>
              <a:spLocks noChangeArrowheads="1"/>
            </p:cNvSpPr>
            <p:nvPr/>
          </p:nvSpPr>
          <p:spPr bwMode="auto">
            <a:xfrm>
              <a:off x="5846977" y="2188108"/>
              <a:ext cx="906916" cy="452428"/>
            </a:xfrm>
            <a:prstGeom prst="rightArrow">
              <a:avLst>
                <a:gd name="adj1" fmla="val 50000"/>
                <a:gd name="adj2" fmla="val 49996"/>
              </a:avLst>
            </a:prstGeom>
            <a:solidFill>
              <a:schemeClr val="accent2">
                <a:lumMod val="75000"/>
              </a:schemeClr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89105" name="Стрелка вправо 27"/>
            <p:cNvSpPr>
              <a:spLocks noChangeArrowheads="1"/>
            </p:cNvSpPr>
            <p:nvPr/>
          </p:nvSpPr>
          <p:spPr bwMode="auto">
            <a:xfrm>
              <a:off x="2600222" y="2224099"/>
              <a:ext cx="907843" cy="435693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2">
                <a:lumMod val="75000"/>
              </a:schemeClr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ru-RU" sz="2800"/>
            </a:p>
          </p:txBody>
        </p:sp>
        <p:sp>
          <p:nvSpPr>
            <p:cNvPr id="88082" name="TextBox 29"/>
            <p:cNvSpPr txBox="1">
              <a:spLocks noChangeArrowheads="1"/>
            </p:cNvSpPr>
            <p:nvPr/>
          </p:nvSpPr>
          <p:spPr bwMode="auto">
            <a:xfrm>
              <a:off x="2585815" y="1710721"/>
              <a:ext cx="936660" cy="5467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ППЭ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05-04-У</a:t>
              </a:r>
            </a:p>
          </p:txBody>
        </p:sp>
        <p:sp>
          <p:nvSpPr>
            <p:cNvPr id="88083" name="TextBox 30"/>
            <p:cNvSpPr txBox="1">
              <a:spLocks noChangeArrowheads="1"/>
            </p:cNvSpPr>
            <p:nvPr/>
          </p:nvSpPr>
          <p:spPr bwMode="auto">
            <a:xfrm>
              <a:off x="2442141" y="2659170"/>
              <a:ext cx="1224008" cy="48917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организатор </a:t>
              </a:r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вне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аудитории</a:t>
              </a:r>
            </a:p>
          </p:txBody>
        </p:sp>
        <p:sp>
          <p:nvSpPr>
            <p:cNvPr id="88084" name="TextBox 31"/>
            <p:cNvSpPr txBox="1">
              <a:spLocks noChangeArrowheads="1"/>
            </p:cNvSpPr>
            <p:nvPr/>
          </p:nvSpPr>
          <p:spPr bwMode="auto">
            <a:xfrm>
              <a:off x="5817232" y="1700153"/>
              <a:ext cx="936660" cy="54672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ППЭ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05-03-У</a:t>
              </a:r>
            </a:p>
          </p:txBody>
        </p:sp>
        <p:sp>
          <p:nvSpPr>
            <p:cNvPr id="88085" name="TextBox 33"/>
            <p:cNvSpPr txBox="1">
              <a:spLocks noChangeArrowheads="1"/>
            </p:cNvSpPr>
            <p:nvPr/>
          </p:nvSpPr>
          <p:spPr bwMode="auto">
            <a:xfrm>
              <a:off x="5654169" y="2609651"/>
              <a:ext cx="1225596" cy="6906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организатор </a:t>
              </a:r>
              <a:endPara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аудитории проведения</a:t>
              </a:r>
            </a:p>
          </p:txBody>
        </p:sp>
        <p:pic>
          <p:nvPicPr>
            <p:cNvPr id="8911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69745" y="2188108"/>
              <a:ext cx="1671748" cy="1008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8072" name="TextBox 44"/>
          <p:cNvSpPr txBox="1">
            <a:spLocks noChangeArrowheads="1"/>
          </p:cNvSpPr>
          <p:nvPr/>
        </p:nvSpPr>
        <p:spPr bwMode="auto">
          <a:xfrm>
            <a:off x="9060749" y="1576564"/>
            <a:ext cx="311996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Аудитория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проведения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устной части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280" y="188120"/>
            <a:ext cx="1159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Схема передвижения участников ОГЭ в ППЭ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6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045" y="2716530"/>
            <a:ext cx="11471910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Материалы располагаются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на сайте ГУ ЯО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ЦОиККО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 </a:t>
            </a:r>
            <a:r>
              <a:rPr lang="ru-RU" sz="3400" u="sng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http://coikko.ru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в разделе ГИА-9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Инструктивно-методические материалы</a:t>
            </a:r>
            <a:endParaRPr lang="ru-RU" sz="3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TextBox 16"/>
          <p:cNvSpPr txBox="1">
            <a:spLocks noChangeArrowheads="1"/>
          </p:cNvSpPr>
          <p:nvPr/>
        </p:nvSpPr>
        <p:spPr bwMode="auto">
          <a:xfrm>
            <a:off x="336551" y="1025386"/>
            <a:ext cx="2940049" cy="446276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За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1 день до начала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экзамена технический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cs typeface="Cambria" panose="02040503050406030204" pitchFamily="18" charset="0"/>
              </a:rPr>
              <a:t>специалист получает электронный архив КИМ из РЦОИ и загружает на станции записи ответов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305" y="0"/>
            <a:ext cx="113882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ППЭ к проведению экзамена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912678"/>
            <a:ext cx="8640234" cy="504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31269" y="5746968"/>
            <a:ext cx="197971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ППЭ- 01-01-У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2"/>
          <p:cNvSpPr>
            <a:spLocks noGrp="1"/>
          </p:cNvSpPr>
          <p:nvPr>
            <p:ph sz="half" idx="1"/>
          </p:nvPr>
        </p:nvSpPr>
        <p:spPr>
          <a:xfrm>
            <a:off x="886884" y="1896790"/>
            <a:ext cx="4768850" cy="376319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проверка готовности</a:t>
            </a:r>
          </a:p>
          <a:p>
            <a:pPr marL="457200" indent="-45720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ППЭ к экзамену</a:t>
            </a:r>
          </a:p>
          <a:p>
            <a:pPr marL="457200" indent="-457200" algn="ctr"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sp>
        <p:nvSpPr>
          <p:cNvPr id="20483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6657975" y="1896745"/>
            <a:ext cx="4676775" cy="376301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проведение контроля технической готовности ППЭ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Times New Roman" panose="02020603050405020304" pitchFamily="18" charset="0"/>
              <a:buNone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7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8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Line 9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0489" name="Text Box 17"/>
          <p:cNvSpPr txBox="1">
            <a:spLocks noChangeArrowheads="1"/>
          </p:cNvSpPr>
          <p:nvPr/>
        </p:nvSpPr>
        <p:spPr bwMode="auto">
          <a:xfrm>
            <a:off x="933450" y="4480652"/>
            <a:ext cx="460798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ППЭ-01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«Акт готовности ППЭ»</a:t>
            </a:r>
          </a:p>
        </p:txBody>
      </p:sp>
      <p:sp>
        <p:nvSpPr>
          <p:cNvPr id="20491" name="Text Box 20"/>
          <p:cNvSpPr txBox="1">
            <a:spLocks noChangeArrowheads="1"/>
          </p:cNvSpPr>
          <p:nvPr/>
        </p:nvSpPr>
        <p:spPr bwMode="auto">
          <a:xfrm>
            <a:off x="6781800" y="4295987"/>
            <a:ext cx="45529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ППЭ-01-01-У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«Протокол технической готовности ППЭ к экзамену в устной форме»</a:t>
            </a:r>
          </a:p>
        </p:txBody>
      </p:sp>
      <p:sp>
        <p:nvSpPr>
          <p:cNvPr id="20492" name="TextBox 16"/>
          <p:cNvSpPr txBox="1">
            <a:spLocks noChangeArrowheads="1"/>
          </p:cNvSpPr>
          <p:nvPr/>
        </p:nvSpPr>
        <p:spPr bwMode="auto">
          <a:xfrm>
            <a:off x="336552" y="850265"/>
            <a:ext cx="11521016" cy="4914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C00000"/>
                </a:solidFill>
                <a:cs typeface="Cambria" panose="02040503050406030204" pitchFamily="18" charset="0"/>
              </a:rPr>
              <a:t>за 1 день до начала экзамена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552" y="115888"/>
            <a:ext cx="11521016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Подготовка ППЭ к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экзамену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733" y="341947"/>
            <a:ext cx="964435" cy="1045579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238250" y="3790950"/>
            <a:ext cx="430318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906683" y="3733800"/>
            <a:ext cx="4303183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7"/>
          <p:cNvSpPr>
            <a:spLocks noChangeShapeType="1"/>
          </p:cNvSpPr>
          <p:nvPr/>
        </p:nvSpPr>
        <p:spPr bwMode="auto">
          <a:xfrm>
            <a:off x="143933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Line 8"/>
          <p:cNvSpPr>
            <a:spLocks noChangeShapeType="1"/>
          </p:cNvSpPr>
          <p:nvPr/>
        </p:nvSpPr>
        <p:spPr bwMode="auto">
          <a:xfrm>
            <a:off x="143934" y="115888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9"/>
          <p:cNvSpPr>
            <a:spLocks noChangeShapeType="1"/>
          </p:cNvSpPr>
          <p:nvPr/>
        </p:nvSpPr>
        <p:spPr bwMode="auto">
          <a:xfrm>
            <a:off x="12050184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25605" name="Line 10"/>
          <p:cNvSpPr>
            <a:spLocks noChangeShapeType="1"/>
          </p:cNvSpPr>
          <p:nvPr/>
        </p:nvSpPr>
        <p:spPr bwMode="auto">
          <a:xfrm>
            <a:off x="11857568" y="6742113"/>
            <a:ext cx="19261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246062" y="55812"/>
            <a:ext cx="96115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день проведения экзамена руководитель ППЭ </a:t>
            </a:r>
          </a:p>
        </p:txBody>
      </p:sp>
      <p:pic>
        <p:nvPicPr>
          <p:cNvPr id="25609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34" y="1444261"/>
            <a:ext cx="1536799" cy="208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70610" y="2321560"/>
            <a:ext cx="1410970" cy="58356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Пакет руководителя</a:t>
            </a:r>
          </a:p>
        </p:txBody>
      </p:sp>
      <p:grpSp>
        <p:nvGrpSpPr>
          <p:cNvPr id="25615" name="Группа 16"/>
          <p:cNvGrpSpPr/>
          <p:nvPr/>
        </p:nvGrpSpPr>
        <p:grpSpPr bwMode="auto">
          <a:xfrm>
            <a:off x="9840384" y="3789363"/>
            <a:ext cx="1684865" cy="2706772"/>
            <a:chOff x="4283968" y="4725144"/>
            <a:chExt cx="1728788" cy="2346325"/>
          </a:xfrm>
        </p:grpSpPr>
        <p:pic>
          <p:nvPicPr>
            <p:cNvPr id="25625" name="Picture 2" descr="C:\Users\VEvdokimov\Desktop\Сейф-пакет а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3968" y="4725144"/>
              <a:ext cx="1728788" cy="23463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4463753" y="5455716"/>
              <a:ext cx="1369218" cy="885180"/>
            </a:xfrm>
            <a:prstGeom prst="rect">
              <a:avLst/>
            </a:prstGeom>
            <a:solidFill>
              <a:schemeClr val="accent3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Новый сейф-пакет</a:t>
              </a:r>
            </a:p>
          </p:txBody>
        </p:sp>
      </p:grpSp>
      <p:pic>
        <p:nvPicPr>
          <p:cNvPr id="25617" name="Picture 4" descr="C:\Users\adeynichenko\Desktop\УСКОМ 2014\Презентация по технологии для обучающего семинара\картинки\usb_999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175627">
            <a:off x="3029388" y="2640442"/>
            <a:ext cx="1416051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 bwMode="auto">
          <a:xfrm flipV="1">
            <a:off x="2639484" y="1916113"/>
            <a:ext cx="1151467" cy="21748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729740" y="2798588"/>
            <a:ext cx="4416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Доставочный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спецпакет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090" y="6157436"/>
            <a:ext cx="3937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 для бланков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30806" y="6157581"/>
            <a:ext cx="422275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ВДП для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съемного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носителя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56625" y="2327121"/>
            <a:ext cx="1248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формы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 bwMode="auto">
          <a:xfrm>
            <a:off x="2639616" y="2132856"/>
            <a:ext cx="576064" cy="576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19" y="1151216"/>
            <a:ext cx="2520931" cy="157600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10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73452" y="1444261"/>
            <a:ext cx="966933" cy="14164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4" name="Picture 10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1228" y="1955751"/>
            <a:ext cx="966932" cy="137548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3" y="4046001"/>
            <a:ext cx="3667065" cy="2111435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301624" y="66006"/>
            <a:ext cx="1474209" cy="1115094"/>
            <a:chOff x="981777" y="827256"/>
            <a:chExt cx="3599849" cy="3580598"/>
          </a:xfrm>
        </p:grpSpPr>
        <p:sp>
          <p:nvSpPr>
            <p:cNvPr id="37" name="Овал 3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981777" y="1917843"/>
              <a:ext cx="3478219" cy="1538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08:00</a:t>
              </a:r>
              <a:endParaRPr lang="ru-RU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357" y="1199927"/>
            <a:ext cx="964435" cy="1045579"/>
          </a:xfrm>
          <a:prstGeom prst="rect">
            <a:avLst/>
          </a:prstGeom>
        </p:spPr>
      </p:pic>
      <p:pic>
        <p:nvPicPr>
          <p:cNvPr id="41" name="Picture 10" descr="C:\Users\СмирноваМВ\Desktop\Иностранный язык_2018\Рисунки\блак английский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7502" y="1444261"/>
            <a:ext cx="949798" cy="14164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37" y="3948562"/>
            <a:ext cx="3525728" cy="22090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2142</Words>
  <Application>Microsoft Office PowerPoint</Application>
  <PresentationFormat>Произвольный</PresentationFormat>
  <Paragraphs>389</Paragraphs>
  <Slides>61</Slides>
  <Notes>14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Общая схема ППЭ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СмирноваМВ</cp:lastModifiedBy>
  <cp:revision>297</cp:revision>
  <cp:lastPrinted>2022-12-07T11:04:00Z</cp:lastPrinted>
  <dcterms:created xsi:type="dcterms:W3CDTF">2022-12-07T09:57:00Z</dcterms:created>
  <dcterms:modified xsi:type="dcterms:W3CDTF">2024-04-17T11:42:02Z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